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7D_927490A6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24"/>
  </p:notesMasterIdLst>
  <p:handoutMasterIdLst>
    <p:handoutMasterId r:id="rId25"/>
  </p:handoutMasterIdLst>
  <p:sldIdLst>
    <p:sldId id="280" r:id="rId5"/>
    <p:sldId id="281" r:id="rId6"/>
    <p:sldId id="275" r:id="rId7"/>
    <p:sldId id="354" r:id="rId8"/>
    <p:sldId id="372" r:id="rId9"/>
    <p:sldId id="373" r:id="rId10"/>
    <p:sldId id="385" r:id="rId11"/>
    <p:sldId id="386" r:id="rId12"/>
    <p:sldId id="383" r:id="rId13"/>
    <p:sldId id="384" r:id="rId14"/>
    <p:sldId id="366" r:id="rId15"/>
    <p:sldId id="282" r:id="rId16"/>
    <p:sldId id="355" r:id="rId17"/>
    <p:sldId id="363" r:id="rId18"/>
    <p:sldId id="374" r:id="rId19"/>
    <p:sldId id="381" r:id="rId20"/>
    <p:sldId id="271" r:id="rId21"/>
    <p:sldId id="359" r:id="rId22"/>
    <p:sldId id="36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B4D78-08F5-582B-42D3-A0FE16C544AC}" name="Alec J Summers" initials="AJS" userId="S::asummers@mitre.org::d9c4246f-ffa8-4c52-a253-9dc5efe19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5" autoAdjust="0"/>
    <p:restoredTop sz="96327" autoAdjust="0"/>
  </p:normalViewPr>
  <p:slideViewPr>
    <p:cSldViewPr snapToGrid="0">
      <p:cViewPr>
        <p:scale>
          <a:sx n="110" d="100"/>
          <a:sy n="110" d="100"/>
        </p:scale>
        <p:origin x="800" y="5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comments/modernComment_17D_927490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6690B8-80C8-9849-92A0-9D2078B1645C}" authorId="{C12B4D78-08F5-582B-42D3-A0FE16C544AC}" created="2022-08-24T16:25:27.388">
    <pc:sldMkLst xmlns:pc="http://schemas.microsoft.com/office/powerpoint/2013/main/command">
      <pc:docMk/>
      <pc:sldMk cId="2457112742" sldId="381"/>
    </pc:sldMkLst>
    <p188:txBody>
      <a:bodyPr/>
      <a:lstStyle/>
      <a:p>
        <a:r>
          <a:rPr lang="en-US"/>
          <a:t>Name change: 
presentation filter? “View customized information”</a:t>
        </a:r>
      </a:p>
    </p188:txBody>
  </p188:cm>
  <p188:cm id="{48039483-3C5A-224E-AB68-B10F5D0ED345}" authorId="{C12B4D78-08F5-582B-42D3-A0FE16C544AC}" created="2022-08-24T16:26:09.594">
    <pc:sldMkLst xmlns:pc="http://schemas.microsoft.com/office/powerpoint/2013/main/command">
      <pc:docMk/>
      <pc:sldMk cId="2457112742" sldId="381"/>
    </pc:sldMkLst>
    <p188:txBody>
      <a:bodyPr/>
      <a:lstStyle/>
      <a:p>
        <a:r>
          <a:rPr lang="en-US"/>
          <a:t>Instead of drop down menu… present four buttons in one line for each “presentation filter” or whatever new term we called. These buttons could have hover text with definitions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9/6/22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is that a weakness is a condition; it may include human and process flaws.  A weakness begins or contribute to that chain of circumstances that results in a vulnerability/harm.</a:t>
            </a:r>
          </a:p>
          <a:p>
            <a:endParaRPr lang="en-US" dirty="0"/>
          </a:p>
          <a:p>
            <a:r>
              <a:rPr lang="en-US" dirty="0"/>
              <a:t>We can define vulnerabilities as a specific subset of weaknesses.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is the existence of an exploit designed to take advantage of a weakness (or multiple weaknesses) and achieve a negative technical impact that makes a weakness a vulnerability.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45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4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8/10/relationships/comments" Target="../comments/modernComment_17D_927490A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we@mitr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capec@mitr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CC5-C2C4-6441-A117-CD8D639E4E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CWE/CAPEC User Experience Working Group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CBA8-0641-3149-9CAD-CE6FCE2D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24,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F1D0-8616-AB41-AD6A-4889142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931-E31E-48EE-A909-DEDCEB5C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Proposed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4681-018F-499B-BF6A-0CC6092EA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>
                <a:srgbClr val="005F9E"/>
              </a:buClr>
              <a:buNone/>
              <a:defRPr/>
            </a:pPr>
            <a:r>
              <a:rPr lang="en-US" sz="24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Original Proposed definition for Weakness: </a:t>
            </a:r>
          </a:p>
          <a:p>
            <a:pPr marL="0" indent="0">
              <a:buClr>
                <a:srgbClr val="005F9E"/>
              </a:buClr>
              <a:buNone/>
              <a:defRPr/>
            </a:pPr>
            <a:r>
              <a:rPr lang="en-US" b="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type of flaw or </a:t>
            </a:r>
            <a:r>
              <a:rPr lang="en-US" sz="2000" b="0" kern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defect </a:t>
            </a:r>
            <a:r>
              <a:rPr lang="en-US" sz="2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inserted during a product lifecycle that, under the right 	conditions, could contribute to the introduction of vulnerabilities in a range of products 	made by different vendors</a:t>
            </a:r>
          </a:p>
          <a:p>
            <a:pPr>
              <a:buClr>
                <a:srgbClr val="005F9E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under the right circumstances begins a process or combines with other weaknesses to cause a harm in a product or system</a:t>
            </a:r>
          </a:p>
          <a:p>
            <a:pPr>
              <a:buClr>
                <a:srgbClr val="005F9E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condition or mistake made during the implementation, design, or other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phases of a product lifecycle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could contribute to the introduction of exploitable elements </a:t>
            </a:r>
            <a:endParaRPr lang="en-US" sz="2000" b="0" dirty="0"/>
          </a:p>
          <a:p>
            <a:pPr>
              <a:buClr>
                <a:srgbClr val="005F9E"/>
              </a:buClr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type of flaw or defect inserted during a product lifecycle that,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 the right conditions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could lead to undesirable behavior</a:t>
            </a:r>
          </a:p>
          <a:p>
            <a:pPr>
              <a:buClr>
                <a:srgbClr val="005F9E"/>
              </a:buClr>
              <a:defRPr/>
            </a:pPr>
            <a:r>
              <a:rPr lang="en-US" sz="2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type of flaw or defect </a:t>
            </a:r>
            <a:r>
              <a:rPr lang="en-US" sz="2000" b="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inserted {or inadvertently developed} </a:t>
            </a:r>
            <a:r>
              <a:rPr lang="en-US" sz="2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during a product lifecycle that, under the right conditions, could contribute to the introduction of vulnerabilities </a:t>
            </a:r>
          </a:p>
          <a:p>
            <a:pPr>
              <a:buClr>
                <a:srgbClr val="005F9E"/>
              </a:buClr>
              <a:defRPr/>
            </a:pPr>
            <a:r>
              <a:rPr lang="en-US" sz="2000" b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condition created or introduced during a product lifecycle that, under the right conditions, could lead to undesirable behavior</a:t>
            </a:r>
          </a:p>
          <a:p>
            <a:pPr>
              <a:buClr>
                <a:srgbClr val="005F9E"/>
              </a:buClr>
              <a:defRPr/>
            </a:pPr>
            <a:endParaRPr lang="en-US" sz="2400" b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005F9E"/>
              </a:buClr>
              <a:defRPr/>
            </a:pPr>
            <a:endParaRPr lang="en-US" b="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Clr>
                <a:srgbClr val="005F9E"/>
              </a:buClr>
              <a:defRPr/>
            </a:pPr>
            <a:endParaRPr lang="en-US" sz="2400" b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08269" marR="0" lvl="0" indent="-308269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rgbClr val="005F9E"/>
              </a:buClr>
              <a:buSzPct val="120000"/>
              <a:buFont typeface="Wingdings" pitchFamily="2" charset="2"/>
              <a:buChar char="§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3871F-54B4-4E37-8C17-D88F237A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2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591-61C7-4B0F-B8F6-E867E4F8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Definitions: Take Two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60301-E36F-431D-8714-F11D14F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7C56A4-DF1B-AC9E-1B17-F51FF818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6213"/>
              </p:ext>
            </p:extLst>
          </p:nvPr>
        </p:nvGraphicFramePr>
        <p:xfrm>
          <a:off x="764618" y="1457905"/>
          <a:ext cx="11088551" cy="4632570"/>
        </p:xfrm>
        <a:graphic>
          <a:graphicData uri="http://schemas.openxmlformats.org/drawingml/2006/table">
            <a:tbl>
              <a:tblPr/>
              <a:tblGrid>
                <a:gridCol w="2161305">
                  <a:extLst>
                    <a:ext uri="{9D8B030D-6E8A-4147-A177-3AD203B41FA5}">
                      <a16:colId xmlns:a16="http://schemas.microsoft.com/office/drawing/2014/main" val="1954835516"/>
                    </a:ext>
                  </a:extLst>
                </a:gridCol>
                <a:gridCol w="5123874">
                  <a:extLst>
                    <a:ext uri="{9D8B030D-6E8A-4147-A177-3AD203B41FA5}">
                      <a16:colId xmlns:a16="http://schemas.microsoft.com/office/drawing/2014/main" val="2676307201"/>
                    </a:ext>
                  </a:extLst>
                </a:gridCol>
                <a:gridCol w="1315858">
                  <a:extLst>
                    <a:ext uri="{9D8B030D-6E8A-4147-A177-3AD203B41FA5}">
                      <a16:colId xmlns:a16="http://schemas.microsoft.com/office/drawing/2014/main" val="1791788514"/>
                    </a:ext>
                  </a:extLst>
                </a:gridCol>
                <a:gridCol w="2487514">
                  <a:extLst>
                    <a:ext uri="{9D8B030D-6E8A-4147-A177-3AD203B41FA5}">
                      <a16:colId xmlns:a16="http://schemas.microsoft.com/office/drawing/2014/main" val="3905536829"/>
                    </a:ext>
                  </a:extLst>
                </a:gridCol>
              </a:tblGrid>
              <a:tr h="513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Term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Authority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Authorities Doc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73727"/>
                  </a:ext>
                </a:extLst>
              </a:tr>
              <a:tr h="106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Vulnerability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flaw in a software, firmware, hardware, or service component resulting from a weakness that can be exploited, causing a negative impact to the confidentiality, integrity, or availability of an impacted component or components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CVE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59870"/>
                  </a:ext>
                </a:extLst>
              </a:tr>
              <a:tr h="139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condition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a software, firmware, hardware, or service component that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under the right circumstances, could contribute to the introduction of vulnerabilities</a:t>
                      </a:r>
                      <a:endParaRPr lang="en-US" sz="1800" b="1" i="0" u="none" strike="sng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CWE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59892"/>
                  </a:ext>
                </a:extLst>
              </a:tr>
              <a:tr h="1345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Attack Pattern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common approach and attributes related to the exploitation of a weakness, usually in cyber-enabled capabilities 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CAPEC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9031"/>
                  </a:ext>
                </a:extLst>
              </a:tr>
            </a:tbl>
          </a:graphicData>
        </a:graphic>
      </p:graphicFrame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5CC454BD-2209-36F2-A66B-DFBFEC96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03173"/>
            <a:ext cx="914400" cy="914400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9CB0FD9B-1C47-C081-6CF5-9D12C978C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035" y="3684738"/>
            <a:ext cx="666330" cy="666330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11D08242-2708-FC8E-25AE-7A7218566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658" y="5162355"/>
            <a:ext cx="666330" cy="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2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User Personas and CWE/CAPEC Presentation Filters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Deputy PL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CWE/CAPEC minor releases coming in late Sept / early Oct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10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1FF1-84E8-0242-B677-EE87BE8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Personas: Finalizing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BD44-A31A-BF4E-B803-D5C668AF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30180"/>
            <a:ext cx="10972800" cy="5253182"/>
          </a:xfrm>
        </p:spPr>
        <p:txBody>
          <a:bodyPr>
            <a:normAutofit/>
          </a:bodyPr>
          <a:lstStyle/>
          <a:p>
            <a:r>
              <a:rPr lang="en-US" sz="1800" dirty="0"/>
              <a:t>“Development lifecycle”</a:t>
            </a:r>
          </a:p>
          <a:p>
            <a:pPr lvl="1"/>
            <a:r>
              <a:rPr lang="en-US" sz="1600" dirty="0"/>
              <a:t>Those who build, use, and protect infrastructure around information systems </a:t>
            </a:r>
          </a:p>
          <a:p>
            <a:r>
              <a:rPr lang="en-US" sz="1800" dirty="0"/>
              <a:t>Educators: </a:t>
            </a:r>
            <a:r>
              <a:rPr lang="en-US" sz="1800" b="0" dirty="0"/>
              <a:t>Teachers, professors, or certification programs that educate developers and system designers how to develop more secure code, design more secure products, and/or how to find vulnerabilities.</a:t>
            </a:r>
          </a:p>
          <a:p>
            <a:r>
              <a:rPr lang="en-US" sz="1800" dirty="0"/>
              <a:t>Technical Writers: </a:t>
            </a:r>
            <a:r>
              <a:rPr lang="en-US" sz="1800" b="0" dirty="0"/>
              <a:t>Those who communicate advanced technical concepts as clearly, accurately, and comprehensively as possible to their intended audience (e.g., code analysis tool users or system designers)</a:t>
            </a:r>
            <a:endParaRPr lang="en-US" sz="1800" dirty="0"/>
          </a:p>
          <a:p>
            <a:r>
              <a:rPr lang="en-US" sz="1800" dirty="0"/>
              <a:t>Tool Developers: </a:t>
            </a:r>
            <a:r>
              <a:rPr lang="en-US" sz="1800" b="0" dirty="0"/>
              <a:t>Developers of code scanning products, services, and other types of automated techniques for finding weaknesses and attacking systems, and reporting/educating on findings to users</a:t>
            </a:r>
          </a:p>
          <a:p>
            <a:r>
              <a:rPr lang="en-US" sz="1800" dirty="0"/>
              <a:t>Security Researchers/Analysts: </a:t>
            </a:r>
            <a:r>
              <a:rPr lang="en-US" sz="1800" b="0" dirty="0"/>
              <a:t>Those who look for ways to attack a product by finding weaknesses using manual and/or automated techniques, then reporting the findings to the vendor and/or the general public (to include threat modeling, C-SCRM)</a:t>
            </a:r>
          </a:p>
          <a:p>
            <a:r>
              <a:rPr lang="en-US" sz="1800" strike="sngStrike" dirty="0">
                <a:highlight>
                  <a:srgbClr val="C0C0C0"/>
                </a:highlight>
              </a:rPr>
              <a:t>Incident Response Teams: </a:t>
            </a:r>
            <a:r>
              <a:rPr lang="en-US" sz="1800" b="0" strike="sngStrike" dirty="0">
                <a:highlight>
                  <a:srgbClr val="C0C0C0"/>
                </a:highlight>
              </a:rPr>
              <a:t>Those responsible for preparation and reaction to any security event </a:t>
            </a:r>
            <a:r>
              <a:rPr lang="en-US" sz="1800" b="0" strike="sngStrike" dirty="0"/>
              <a:t>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AEDDD-855F-7C48-9DD6-10CF0646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AD4CA00-DB1E-8B5B-B5B5-78328C215981}"/>
              </a:ext>
            </a:extLst>
          </p:cNvPr>
          <p:cNvSpPr/>
          <p:nvPr/>
        </p:nvSpPr>
        <p:spPr>
          <a:xfrm>
            <a:off x="8166847" y="157018"/>
            <a:ext cx="3683408" cy="9859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strike="sngStrike" dirty="0">
                <a:solidFill>
                  <a:sysClr val="windowText" lastClr="000000"/>
                </a:solidFill>
              </a:rPr>
              <a:t>Formally define each user persona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strike="sngStrike" dirty="0">
                <a:solidFill>
                  <a:sysClr val="windowText" lastClr="000000"/>
                </a:solidFill>
              </a:rPr>
              <a:t>Share with CWE/CAPEC Board 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Once finalized, make public on our sites</a:t>
            </a: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ysClr val="windowText" lastClr="000000"/>
                </a:solidFill>
              </a:rPr>
              <a:t>Use that as a catalyst for modernizing presentation according to persona needs</a:t>
            </a:r>
          </a:p>
        </p:txBody>
      </p:sp>
    </p:spTree>
    <p:extLst>
      <p:ext uri="{BB962C8B-B14F-4D97-AF65-F5344CB8AC3E}">
        <p14:creationId xmlns:p14="http://schemas.microsoft.com/office/powerpoint/2010/main" val="102169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7B5-E974-51BE-A859-B3E2E9E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Adjusting our Presentation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2F35-52D4-DB66-EC1C-E18C2C4E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1098254" cy="4859280"/>
          </a:xfrm>
        </p:spPr>
        <p:txBody>
          <a:bodyPr>
            <a:normAutofit/>
          </a:bodyPr>
          <a:lstStyle/>
          <a:p>
            <a:r>
              <a:rPr lang="en-US" dirty="0"/>
              <a:t>Better serve our user persona needs</a:t>
            </a:r>
          </a:p>
          <a:p>
            <a:r>
              <a:rPr lang="en-US" dirty="0"/>
              <a:t>“Two-Types” Proposal by </a:t>
            </a:r>
            <a:r>
              <a:rPr lang="en-US" dirty="0" err="1"/>
              <a:t>Premyslaw</a:t>
            </a:r>
            <a:r>
              <a:rPr lang="en-US" dirty="0"/>
              <a:t> </a:t>
            </a:r>
            <a:r>
              <a:rPr lang="en-US" dirty="0" err="1"/>
              <a:t>Roguski</a:t>
            </a:r>
            <a:r>
              <a:rPr lang="en-US" dirty="0"/>
              <a:t> (Red Hat)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Theoretical</a:t>
            </a:r>
            <a:r>
              <a:rPr lang="en-US" dirty="0"/>
              <a:t>: users who are more focused on the theoretical aspects of the weaknesses</a:t>
            </a:r>
          </a:p>
          <a:p>
            <a:pPr marL="1257300" lvl="2" indent="-457200"/>
            <a:r>
              <a:rPr lang="en-US" dirty="0"/>
              <a:t>Educators (teachers, professors, solution architects who design the systems' requirements)</a:t>
            </a:r>
          </a:p>
          <a:p>
            <a:pPr marL="1257300" lvl="2" indent="-457200"/>
            <a:r>
              <a:rPr lang="en-US" dirty="0"/>
              <a:t>Technical Writers (people responsible for security content, security blogs and articles)</a:t>
            </a:r>
          </a:p>
          <a:p>
            <a:pPr marL="1257300" lvl="2" indent="-457200"/>
            <a:r>
              <a:rPr lang="en-US" dirty="0"/>
              <a:t>Project and Program Managers who need some level of understanding about security and weaknesses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Technical</a:t>
            </a:r>
            <a:r>
              <a:rPr lang="en-US" dirty="0"/>
              <a:t>: users who are managing the security issues and need more details about the nature of the weakness and how to prevent this from happening</a:t>
            </a:r>
          </a:p>
          <a:p>
            <a:pPr marL="1257300" lvl="2" indent="-457200"/>
            <a:r>
              <a:rPr lang="en-US" dirty="0"/>
              <a:t>Tool Developers, Security Researchers, </a:t>
            </a:r>
            <a:r>
              <a:rPr lang="en-US" dirty="0" err="1"/>
              <a:t>Pentesters</a:t>
            </a:r>
            <a:r>
              <a:rPr lang="en-US" dirty="0"/>
              <a:t>, Incident Response Analysts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6B-BA21-9AC7-D682-6BD2AA9C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8CBF-F8E3-C27C-C835-A3DCB0A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 Elements for Each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2B08-E62F-4335-C8D1-BA70D7AD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Theoretical: </a:t>
            </a:r>
          </a:p>
          <a:p>
            <a:pPr lvl="1"/>
            <a:r>
              <a:rPr lang="en-US" dirty="0"/>
              <a:t>Description, Extended Description, Alternate Terms, Common Consequences</a:t>
            </a:r>
            <a:endParaRPr lang="en-US" sz="2400" dirty="0"/>
          </a:p>
          <a:p>
            <a:r>
              <a:rPr lang="en-US" sz="2800" dirty="0"/>
              <a:t>Technical (operational?):</a:t>
            </a:r>
          </a:p>
          <a:p>
            <a:pPr lvl="1"/>
            <a:r>
              <a:rPr lang="en-US" dirty="0"/>
              <a:t>Description, Extended Description, Alternate Terms, Modes of Introduction, Demonstrative Examples, </a:t>
            </a:r>
            <a:r>
              <a:rPr lang="en-US" u="sng" dirty="0"/>
              <a:t>Observed Examples</a:t>
            </a:r>
            <a:r>
              <a:rPr lang="en-US" dirty="0"/>
              <a:t> (include recent CVE tracking data*), Potential Mitigations, Relationships</a:t>
            </a:r>
          </a:p>
          <a:p>
            <a:r>
              <a:rPr lang="en-US" sz="2800" dirty="0"/>
              <a:t>Mapping-Friendly:</a:t>
            </a:r>
          </a:p>
          <a:p>
            <a:pPr lvl="1"/>
            <a:r>
              <a:rPr lang="en-US" dirty="0"/>
              <a:t>Description, Extended Description, Alternate Terms, </a:t>
            </a:r>
            <a:r>
              <a:rPr lang="en-US" strike="sngStrike" dirty="0"/>
              <a:t>Modes of Introduction, Likelihood of Exploitation</a:t>
            </a:r>
            <a:r>
              <a:rPr lang="en-US" dirty="0"/>
              <a:t>, Taxonomy Mappings, Memberships, Notes</a:t>
            </a:r>
            <a:endParaRPr lang="en-US" sz="2400" dirty="0"/>
          </a:p>
          <a:p>
            <a:r>
              <a:rPr lang="en-US" sz="2800" dirty="0"/>
              <a:t>Complete:</a:t>
            </a:r>
          </a:p>
          <a:p>
            <a:pPr lvl="1"/>
            <a:r>
              <a:rPr lang="en-US" dirty="0"/>
              <a:t>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1F5F7-68AE-948C-BDC8-32652AD4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4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6A8-EFF2-361E-ADE4-750358E7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10478051" cy="868362"/>
          </a:xfrm>
        </p:spPr>
        <p:txBody>
          <a:bodyPr>
            <a:normAutofit/>
          </a:bodyPr>
          <a:lstStyle/>
          <a:p>
            <a:r>
              <a:rPr lang="en-US" dirty="0"/>
              <a:t>Discussion: How best to Improve Awareness/Utility?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814F8CB-E42E-7430-DA6B-1CD43C42A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3348" y="1348644"/>
            <a:ext cx="10972800" cy="27005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C7675-C2A1-BABC-59EC-5E3BC3519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C744A9-0C3E-B462-3CAC-B9C4B2574B7F}"/>
              </a:ext>
            </a:extLst>
          </p:cNvPr>
          <p:cNvCxnSpPr>
            <a:cxnSpLocks/>
          </p:cNvCxnSpPr>
          <p:nvPr/>
        </p:nvCxnSpPr>
        <p:spPr>
          <a:xfrm flipH="1">
            <a:off x="2822713" y="3260035"/>
            <a:ext cx="1063487" cy="0"/>
          </a:xfrm>
          <a:prstGeom prst="straightConnector1">
            <a:avLst/>
          </a:prstGeom>
          <a:ln w="984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2AA113-0164-DB9F-0894-F6803589F849}"/>
              </a:ext>
            </a:extLst>
          </p:cNvPr>
          <p:cNvSpPr txBox="1"/>
          <p:nvPr/>
        </p:nvSpPr>
        <p:spPr>
          <a:xfrm>
            <a:off x="723348" y="4337824"/>
            <a:ext cx="10401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people know it’s there on each entry?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else could we draw attention to it (e.g., landing page, how-to/guidance material?)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ECC952-FA71-E27B-A8AE-4042A85A899F}"/>
              </a:ext>
            </a:extLst>
          </p:cNvPr>
          <p:cNvSpPr/>
          <p:nvPr/>
        </p:nvSpPr>
        <p:spPr>
          <a:xfrm>
            <a:off x="4109013" y="3159889"/>
            <a:ext cx="1273215" cy="1851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3CBCDB-0673-5657-D900-327523986C72}"/>
              </a:ext>
            </a:extLst>
          </p:cNvPr>
          <p:cNvSpPr/>
          <p:nvPr/>
        </p:nvSpPr>
        <p:spPr>
          <a:xfrm>
            <a:off x="5817314" y="3148313"/>
            <a:ext cx="1446836" cy="2083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6AD0E8-D2DE-07CC-48C9-D65275C52624}"/>
              </a:ext>
            </a:extLst>
          </p:cNvPr>
          <p:cNvSpPr/>
          <p:nvPr/>
        </p:nvSpPr>
        <p:spPr>
          <a:xfrm>
            <a:off x="7699236" y="3148313"/>
            <a:ext cx="1446836" cy="20834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theoretical</a:t>
            </a:r>
          </a:p>
        </p:txBody>
      </p:sp>
    </p:spTree>
    <p:extLst>
      <p:ext uri="{BB962C8B-B14F-4D97-AF65-F5344CB8AC3E}">
        <p14:creationId xmlns:p14="http://schemas.microsoft.com/office/powerpoint/2010/main" val="24571127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– </a:t>
            </a:r>
            <a:r>
              <a:rPr lang="en-US" dirty="0">
                <a:solidFill>
                  <a:srgbClr val="FF0000"/>
                </a:solidFill>
              </a:rPr>
              <a:t>September 21 @ 12pm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2"/>
            <a:ext cx="10972800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High-level, Mapping-friendly,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F359382-2D17-827B-B1D5-4287A36C5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651543"/>
              </p:ext>
            </p:extLst>
          </p:nvPr>
        </p:nvGraphicFramePr>
        <p:xfrm>
          <a:off x="1202367" y="2539085"/>
          <a:ext cx="10290387" cy="3048000"/>
        </p:xfrm>
        <a:graphic>
          <a:graphicData uri="http://schemas.openxmlformats.org/drawingml/2006/table">
            <a:tbl>
              <a:tblPr/>
              <a:tblGrid>
                <a:gridCol w="2549186">
                  <a:extLst>
                    <a:ext uri="{9D8B030D-6E8A-4147-A177-3AD203B41FA5}">
                      <a16:colId xmlns:a16="http://schemas.microsoft.com/office/drawing/2014/main" val="2953064364"/>
                    </a:ext>
                  </a:extLst>
                </a:gridCol>
                <a:gridCol w="2465947">
                  <a:extLst>
                    <a:ext uri="{9D8B030D-6E8A-4147-A177-3AD203B41FA5}">
                      <a16:colId xmlns:a16="http://schemas.microsoft.com/office/drawing/2014/main" val="1020640808"/>
                    </a:ext>
                  </a:extLst>
                </a:gridCol>
                <a:gridCol w="2297879">
                  <a:extLst>
                    <a:ext uri="{9D8B030D-6E8A-4147-A177-3AD203B41FA5}">
                      <a16:colId xmlns:a16="http://schemas.microsoft.com/office/drawing/2014/main" val="3045058831"/>
                    </a:ext>
                  </a:extLst>
                </a:gridCol>
                <a:gridCol w="2977375">
                  <a:extLst>
                    <a:ext uri="{9D8B030D-6E8A-4147-A177-3AD203B41FA5}">
                      <a16:colId xmlns:a16="http://schemas.microsoft.com/office/drawing/2014/main" val="2570871283"/>
                    </a:ext>
                  </a:extLst>
                </a:gridCol>
              </a:tblGrid>
              <a:tr h="254000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CWE Content Filter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285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HIGH-LEVEL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MAPPING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320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Description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6818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Applicable_Platforms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View_Audience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991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Common_Consequences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Alternate_Terms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59815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Likelihood_of_Exploit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Time_of_Introduction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Terminology_Notes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2598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Demonstrative_Examples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Applicable_Platforms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9353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Potential_Mitigations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Modes_of_Introduction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94334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Relationships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Theoretical_Notes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Common_Consequences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89019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Related_Attack_Patterns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Likelihood_of_Exploit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7208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Content_History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Enabling_Factors_for_Exploitation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8842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Detection_Methods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79513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BE05C1D-483E-672E-B394-7B59F0B49FD3}"/>
              </a:ext>
            </a:extLst>
          </p:cNvPr>
          <p:cNvSpPr txBox="1"/>
          <p:nvPr/>
        </p:nvSpPr>
        <p:spPr>
          <a:xfrm>
            <a:off x="8919883" y="56592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and more…  </a:t>
            </a:r>
          </a:p>
        </p:txBody>
      </p:sp>
    </p:spTree>
    <p:extLst>
      <p:ext uri="{BB962C8B-B14F-4D97-AF65-F5344CB8AC3E}">
        <p14:creationId xmlns:p14="http://schemas.microsoft.com/office/powerpoint/2010/main" val="367127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979474" cy="868362"/>
          </a:xfrm>
        </p:spPr>
        <p:txBody>
          <a:bodyPr/>
          <a:lstStyle/>
          <a:p>
            <a:r>
              <a:rPr lang="en-US" dirty="0"/>
              <a:t>Use Case Scenarios </a:t>
            </a:r>
            <a:r>
              <a:rPr lang="en-US" dirty="0">
                <a:sym typeface="Wingdings" pitchFamily="2" charset="2"/>
              </a:rPr>
              <a:t> Content Presentation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447802"/>
            <a:ext cx="11738233" cy="954740"/>
          </a:xfrm>
        </p:spPr>
        <p:txBody>
          <a:bodyPr/>
          <a:lstStyle/>
          <a:p>
            <a:r>
              <a:rPr lang="en-US" dirty="0"/>
              <a:t>CAPEC Existing functionality to filter content detail </a:t>
            </a:r>
          </a:p>
          <a:p>
            <a:pPr lvl="1"/>
            <a:r>
              <a:rPr lang="en-US" dirty="0"/>
              <a:t>Basic, 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707132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863E5D-8319-78B7-28F9-3F135EE9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51909"/>
              </p:ext>
            </p:extLst>
          </p:nvPr>
        </p:nvGraphicFramePr>
        <p:xfrm>
          <a:off x="4019176" y="1919131"/>
          <a:ext cx="7240495" cy="4040505"/>
        </p:xfrm>
        <a:graphic>
          <a:graphicData uri="http://schemas.openxmlformats.org/drawingml/2006/table">
            <a:tbl>
              <a:tblPr/>
              <a:tblGrid>
                <a:gridCol w="2986899">
                  <a:extLst>
                    <a:ext uri="{9D8B030D-6E8A-4147-A177-3AD203B41FA5}">
                      <a16:colId xmlns:a16="http://schemas.microsoft.com/office/drawing/2014/main" val="1717919559"/>
                    </a:ext>
                  </a:extLst>
                </a:gridCol>
                <a:gridCol w="4253596">
                  <a:extLst>
                    <a:ext uri="{9D8B030D-6E8A-4147-A177-3AD203B41FA5}">
                      <a16:colId xmlns:a16="http://schemas.microsoft.com/office/drawing/2014/main" val="3808939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CAPEC 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03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2090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96288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3943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Memberships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910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Execution_Flow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Execution_Flow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003131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533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613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Related_Weaknesses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Likelihood_Of_Attack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0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Alternate_Terms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1151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Typical_Severity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3234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Skills_Required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6422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Resources_Required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10749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Indicators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798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Consequences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900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Example_Instances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4196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Related_Weaknesses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5427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Taxonomy_Mappings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47310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References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2376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639682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</a:rPr>
                        <a:t>Content_History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7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1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C-76DB-7341-ADE7-D0E74CDF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9DC1-BA7D-4042-AF43-80472A1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Housekeeping</a:t>
            </a:r>
          </a:p>
          <a:p>
            <a:r>
              <a:rPr lang="en-US" dirty="0"/>
              <a:t>Primary topics</a:t>
            </a:r>
          </a:p>
          <a:p>
            <a:pPr lvl="1"/>
            <a:r>
              <a:rPr lang="en-US" dirty="0"/>
              <a:t>Definitions! (continued…) </a:t>
            </a:r>
          </a:p>
          <a:p>
            <a:pPr lvl="3"/>
            <a:r>
              <a:rPr lang="en-US" sz="2000" i="1" dirty="0"/>
              <a:t>Why are we doing this? The questions we asked ourselves… </a:t>
            </a:r>
          </a:p>
          <a:p>
            <a:pPr lvl="3"/>
            <a:r>
              <a:rPr lang="en-US" sz="2000" i="1" dirty="0"/>
              <a:t>Distillation of the many responses we received  </a:t>
            </a:r>
          </a:p>
          <a:p>
            <a:pPr lvl="3"/>
            <a:r>
              <a:rPr lang="en-US" sz="2000" i="1" dirty="0"/>
              <a:t>Present newly proposed definitions </a:t>
            </a:r>
          </a:p>
          <a:p>
            <a:pPr lvl="1"/>
            <a:r>
              <a:rPr lang="en-US" dirty="0"/>
              <a:t>Personas and Presentation Filters </a:t>
            </a:r>
          </a:p>
          <a:p>
            <a:pPr lvl="3"/>
            <a:endParaRPr lang="en-US" dirty="0"/>
          </a:p>
          <a:p>
            <a:r>
              <a:rPr lang="en-US" dirty="0"/>
              <a:t>Reminders and Adjourn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97F3-61A7-6740-BE80-00D1E0AE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9E371D-7CB6-2939-41E4-08DB0EA1F177}"/>
              </a:ext>
            </a:extLst>
          </p:cNvPr>
          <p:cNvSpPr/>
          <p:nvPr/>
        </p:nvSpPr>
        <p:spPr>
          <a:xfrm>
            <a:off x="3627120" y="1493521"/>
            <a:ext cx="4937760" cy="416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meeting is being recorded :-)</a:t>
            </a:r>
          </a:p>
        </p:txBody>
      </p:sp>
    </p:spTree>
    <p:extLst>
      <p:ext uri="{BB962C8B-B14F-4D97-AF65-F5344CB8AC3E}">
        <p14:creationId xmlns:p14="http://schemas.microsoft.com/office/powerpoint/2010/main" val="104428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1A9-2405-F440-8546-A278E07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EBF-A073-0B4A-AD7D-FE65BBF1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Mission: 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areas where CWE/CAPEC content, rules, guidelines, and best practices must improve to better support stakeholder community, and work collaboratively to fix them</a:t>
            </a:r>
          </a:p>
          <a:p>
            <a:r>
              <a:rPr lang="en-US" sz="2800" dirty="0">
                <a:latin typeface="Tahoma" panose="020B0604030504040204" pitchFamily="34" charset="0"/>
              </a:rPr>
              <a:t>Periodic reporting of activities to CWE/CAPEC Board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(next quarterly Board meeting TBD Sept/Oct)</a:t>
            </a:r>
            <a:endParaRPr lang="en-US" sz="2400" b="1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Please solicit participations from your contacts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Contact: </a:t>
            </a:r>
            <a:r>
              <a:rPr lang="en-US" dirty="0">
                <a:latin typeface="Tahoma" panose="020B0604030504040204" pitchFamily="34" charset="0"/>
                <a:hlinkClick r:id="rId3"/>
              </a:rPr>
              <a:t>cwe@mitre.org</a:t>
            </a:r>
            <a:r>
              <a:rPr lang="en-US" dirty="0">
                <a:latin typeface="Tahoma" panose="020B0604030504040204" pitchFamily="34" charset="0"/>
              </a:rPr>
              <a:t> &amp; </a:t>
            </a:r>
            <a:r>
              <a:rPr lang="en-US" dirty="0">
                <a:latin typeface="Tahoma" panose="020B0604030504040204" pitchFamily="34" charset="0"/>
                <a:hlinkClick r:id="rId4"/>
              </a:rPr>
              <a:t>capec@mitre.org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6783-B74C-AA40-9CA2-362E5408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585D-36C8-4420-A8BA-C543E1E0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EEC0-1F5B-4BD8-986A-4B7F80DF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0992455" cy="4794737"/>
          </a:xfrm>
        </p:spPr>
        <p:txBody>
          <a:bodyPr/>
          <a:lstStyle/>
          <a:p>
            <a:r>
              <a:rPr lang="en-US" dirty="0"/>
              <a:t>We are working to identify ongoing opportunities and priorities for FY23</a:t>
            </a:r>
          </a:p>
          <a:p>
            <a:pPr lvl="1"/>
            <a:r>
              <a:rPr lang="en-US" dirty="0"/>
              <a:t>(Underway) Collaborative CWE/CAPEC content development space collaboration space</a:t>
            </a:r>
          </a:p>
          <a:p>
            <a:pPr lvl="1"/>
            <a:r>
              <a:rPr lang="en-US" dirty="0"/>
              <a:t>Provide users technical reach back</a:t>
            </a:r>
          </a:p>
          <a:p>
            <a:pPr lvl="1"/>
            <a:r>
              <a:rPr lang="en-US" dirty="0"/>
              <a:t>Socialization strategy</a:t>
            </a:r>
          </a:p>
          <a:p>
            <a:endParaRPr lang="en-US" dirty="0"/>
          </a:p>
          <a:p>
            <a:r>
              <a:rPr lang="en-US" dirty="0"/>
              <a:t>This discussion/action, drive working group activities,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AB13-DBDE-4BB6-A7A1-5F215DC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Tahoma" panose="020B0604030504040204" pitchFamily="34" charset="0"/>
              </a:rPr>
              <a:t>Definitions! (continued…)</a:t>
            </a:r>
          </a:p>
          <a:p>
            <a:pPr marL="0" indent="0" algn="ctr">
              <a:buNone/>
            </a:pPr>
            <a:r>
              <a:rPr lang="en-US" sz="2800" i="1" dirty="0"/>
              <a:t>Harmonizing common terms across CWE/CAPEC</a:t>
            </a:r>
          </a:p>
          <a:p>
            <a:pPr marL="0" indent="0" algn="ctr"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Alec Summers – CWE/CAPEC Deputy PL</a:t>
            </a:r>
          </a:p>
          <a:p>
            <a:pPr marL="0" indent="0" algn="ctr">
              <a:buNone/>
            </a:pP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Shadya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Maldonado Rosado – UEWG Co-Chair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A98-AF27-477E-CC41-29A4CD88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 / CAPEC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5B09-408F-C3C0-2A23-A714673D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Authoritative sources define terms differently </a:t>
            </a:r>
          </a:p>
          <a:p>
            <a:pPr lvl="1"/>
            <a:r>
              <a:rPr lang="en-US" dirty="0"/>
              <a:t>Vulnerability is defined </a:t>
            </a:r>
            <a:r>
              <a:rPr lang="en-US" i="1" u="sng" dirty="0"/>
              <a:t>three</a:t>
            </a:r>
            <a:r>
              <a:rPr lang="en-US" dirty="0"/>
              <a:t> different ways between CVE, CWE, and CAPEC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r>
              <a:rPr lang="en-US" dirty="0"/>
              <a:t>Vulnerability, Weakness, and Attack Patterns have multiple definitions across CISA, NIST, ISO Standards,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8331E-DAE3-85F2-5413-54874700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1A591-23B1-45EE-865F-D4F4BCDE8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53" y="3896114"/>
            <a:ext cx="3600714" cy="2025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8CB78-5A52-4A86-8C48-E2A9F137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550" y="3896114"/>
            <a:ext cx="3600714" cy="20254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A27394-5403-44BD-9EB5-5EE592CE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896114"/>
            <a:ext cx="3569669" cy="2007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410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E54-7692-24AF-F2D4-EFDEBCA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Thought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97DB6-4AC2-BBE5-412D-7F34CA3F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questions we asked ourselves…</a:t>
            </a:r>
          </a:p>
          <a:p>
            <a:pPr lvl="1"/>
            <a:r>
              <a:rPr lang="en-US" i="1" dirty="0"/>
              <a:t>What problem are we trying to solve?</a:t>
            </a:r>
          </a:p>
          <a:p>
            <a:pPr lvl="1"/>
            <a:r>
              <a:rPr lang="en-US" i="1" dirty="0"/>
              <a:t>Are circular definitions problematic or important?</a:t>
            </a:r>
          </a:p>
          <a:p>
            <a:pPr lvl="1"/>
            <a:r>
              <a:rPr lang="en-US" i="1" dirty="0"/>
              <a:t>Can we accommodate with the CVE ‘vulnerability’ definition without changes?</a:t>
            </a:r>
          </a:p>
          <a:p>
            <a:endParaRPr lang="en-US" dirty="0"/>
          </a:p>
          <a:p>
            <a:r>
              <a:rPr lang="en-US" dirty="0"/>
              <a:t>Other thoughts</a:t>
            </a:r>
          </a:p>
          <a:p>
            <a:pPr lvl="1"/>
            <a:r>
              <a:rPr lang="en-US" dirty="0"/>
              <a:t>Steve’s ‘APES’ Test (i.e., ‘aspirin’, physical, extension cord, spelling)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943A9-B0F8-4D5F-BCEE-B1A62A5D3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3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5D6-2C32-47BE-BB28-7FE9A94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of Feedback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A9D-6DE4-4335-A6BF-C9F0C561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providers agreed to delete "... in a range of products made by different vendors”</a:t>
            </a:r>
          </a:p>
          <a:p>
            <a:endParaRPr lang="en-US" dirty="0"/>
          </a:p>
          <a:p>
            <a:r>
              <a:rPr lang="en-US" dirty="0"/>
              <a:t>Follow CVE vulnerability definition format/style</a:t>
            </a:r>
          </a:p>
          <a:p>
            <a:endParaRPr lang="en-US" dirty="0"/>
          </a:p>
          <a:p>
            <a:r>
              <a:rPr lang="en-US" dirty="0"/>
              <a:t>Using the term “flaw” may create a circular definition </a:t>
            </a:r>
          </a:p>
          <a:p>
            <a:endParaRPr lang="en-US" dirty="0"/>
          </a:p>
          <a:p>
            <a:r>
              <a:rPr lang="en-US" dirty="0"/>
              <a:t>Leverage the term “condition” instead of “defect”</a:t>
            </a:r>
          </a:p>
          <a:p>
            <a:endParaRPr lang="en-US" dirty="0"/>
          </a:p>
          <a:p>
            <a:r>
              <a:rPr lang="en-US" dirty="0"/>
              <a:t>May or may not be exploitable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4EFA-E871-42B7-8CC5-E8BA9113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37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85D6-2C32-47BE-BB28-7FE9A949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of Feedback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A9D-6DE4-4335-A6BF-C9F0C561B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Vulnerability = one or more weaknesses + known exploit</a:t>
            </a:r>
          </a:p>
          <a:p>
            <a:pPr lvl="1"/>
            <a:r>
              <a:rPr lang="en-US" dirty="0"/>
              <a:t>vulnerability	weakness(es) that can be exploited as part of an attack path</a:t>
            </a:r>
          </a:p>
          <a:p>
            <a:pPr lvl="1"/>
            <a:r>
              <a:rPr lang="en-US" dirty="0"/>
              <a:t>weakness	Condition that can lead to undesirable behavior</a:t>
            </a:r>
          </a:p>
          <a:p>
            <a:endParaRPr lang="en-US" dirty="0"/>
          </a:p>
          <a:p>
            <a:r>
              <a:rPr lang="en-US" dirty="0"/>
              <a:t>A condition that under the right circumstances begins a process or combines with other weaknesses to cause a harm in a product or system</a:t>
            </a:r>
          </a:p>
          <a:p>
            <a:endParaRPr lang="en-US" dirty="0"/>
          </a:p>
          <a:p>
            <a:r>
              <a:rPr lang="en-US" dirty="0"/>
              <a:t>Under the right conditions, could lead to undesirable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4EFA-E871-42B7-8CC5-E8BA9113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67622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5322</TotalTime>
  <Words>1618</Words>
  <Application>Microsoft Macintosh PowerPoint</Application>
  <PresentationFormat>Widescreen</PresentationFormat>
  <Paragraphs>262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Helvetica LT Std</vt:lpstr>
      <vt:lpstr>Tahoma</vt:lpstr>
      <vt:lpstr>Times New Roman</vt:lpstr>
      <vt:lpstr>Wingdings</vt:lpstr>
      <vt:lpstr>mitre-2018</vt:lpstr>
      <vt:lpstr>CWE/CAPEC User Experience Working Group Meeting</vt:lpstr>
      <vt:lpstr>Agenda</vt:lpstr>
      <vt:lpstr>UEWG: Reminders</vt:lpstr>
      <vt:lpstr>Housekeeping</vt:lpstr>
      <vt:lpstr>PowerPoint Presentation</vt:lpstr>
      <vt:lpstr>CWE / CAPEC Terminology</vt:lpstr>
      <vt:lpstr>Early Thought Process</vt:lpstr>
      <vt:lpstr>Compilation of Feedback (1 of 2)</vt:lpstr>
      <vt:lpstr>Compilation of Feedback (2 of 2)</vt:lpstr>
      <vt:lpstr>Sample Proposed Definitions</vt:lpstr>
      <vt:lpstr>Definitions: Take Two</vt:lpstr>
      <vt:lpstr>PowerPoint Presentation</vt:lpstr>
      <vt:lpstr>Personas: Finalizing</vt:lpstr>
      <vt:lpstr>Adjusting our Presentation Filters </vt:lpstr>
      <vt:lpstr>Proposed Data Elements for Each Group</vt:lpstr>
      <vt:lpstr>Discussion: How best to Improve Awareness/Utility?</vt:lpstr>
      <vt:lpstr>Next Meeting – September 21 @ 12pm</vt:lpstr>
      <vt:lpstr>Use Case Scenarios  Content Presentation</vt:lpstr>
      <vt:lpstr>Use Case Scenarios  Content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 </dc:title>
  <dc:creator>Rich Piazza</dc:creator>
  <cp:lastModifiedBy>Alec J Summers</cp:lastModifiedBy>
  <cp:revision>209</cp:revision>
  <dcterms:created xsi:type="dcterms:W3CDTF">2022-04-05T14:57:07Z</dcterms:created>
  <dcterms:modified xsi:type="dcterms:W3CDTF">2022-09-06T18:57:42Z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