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modernComment_1BA_CF758C0E.xml" ContentType="application/vnd.ms-powerpoint.comments+xml"/>
  <Override PartName="/ppt/comments/modernComment_129_362BF738.xml" ContentType="application/vnd.ms-powerpoint.comments+xml"/>
  <Override PartName="/ppt/comments/modernComment_17A_A5D80F52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6" r:id="rId4"/>
  </p:sldMasterIdLst>
  <p:notesMasterIdLst>
    <p:notesMasterId r:id="rId31"/>
  </p:notesMasterIdLst>
  <p:handoutMasterIdLst>
    <p:handoutMasterId r:id="rId32"/>
  </p:handoutMasterIdLst>
  <p:sldIdLst>
    <p:sldId id="280" r:id="rId5"/>
    <p:sldId id="281" r:id="rId6"/>
    <p:sldId id="275" r:id="rId7"/>
    <p:sldId id="354" r:id="rId8"/>
    <p:sldId id="372" r:id="rId9"/>
    <p:sldId id="259" r:id="rId10"/>
    <p:sldId id="443" r:id="rId11"/>
    <p:sldId id="381" r:id="rId12"/>
    <p:sldId id="444" r:id="rId13"/>
    <p:sldId id="445" r:id="rId14"/>
    <p:sldId id="422" r:id="rId15"/>
    <p:sldId id="419" r:id="rId16"/>
    <p:sldId id="420" r:id="rId17"/>
    <p:sldId id="442" r:id="rId18"/>
    <p:sldId id="384" r:id="rId19"/>
    <p:sldId id="297" r:id="rId20"/>
    <p:sldId id="366" r:id="rId21"/>
    <p:sldId id="385" r:id="rId22"/>
    <p:sldId id="376" r:id="rId23"/>
    <p:sldId id="363" r:id="rId24"/>
    <p:sldId id="374" r:id="rId25"/>
    <p:sldId id="386" r:id="rId26"/>
    <p:sldId id="446" r:id="rId27"/>
    <p:sldId id="377" r:id="rId28"/>
    <p:sldId id="378" r:id="rId29"/>
    <p:sldId id="271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C12B4D78-08F5-582B-42D3-A0FE16C544AC}" name="Alec J Summers" initials="AJS" userId="S::asummers@mitre.org::d9c4246f-ffa8-4c52-a253-9dc5efe19efc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784" autoAdjust="0"/>
    <p:restoredTop sz="96327" autoAdjust="0"/>
  </p:normalViewPr>
  <p:slideViewPr>
    <p:cSldViewPr snapToGrid="0">
      <p:cViewPr>
        <p:scale>
          <a:sx n="125" d="100"/>
          <a:sy n="125" d="100"/>
        </p:scale>
        <p:origin x="128" y="24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70" d="100"/>
          <a:sy n="70" d="100"/>
        </p:scale>
        <p:origin x="3354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handoutMaster" Target="handoutMasters/handoutMaster1.xml"/><Relationship Id="rId37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omments/modernComment_129_362BF738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B1C71E07-1202-604C-88DB-CB90225C8310}" authorId="{C12B4D78-08F5-582B-42D3-A0FE16C544AC}" created="2022-10-19T16:40:23.593">
    <pc:sldMkLst xmlns:pc="http://schemas.microsoft.com/office/powerpoint/2013/main/command">
      <pc:docMk/>
      <pc:sldMk cId="908851000" sldId="297"/>
    </pc:sldMkLst>
    <p188:pos x="2416175" y="5530850"/>
    <p188:txBody>
      <a:bodyPr/>
      <a:lstStyle/>
      <a:p>
        <a:r>
          <a:rPr lang="en-US"/>
          <a:t>Tool “Designers” instead of Developers</a:t>
        </a:r>
      </a:p>
    </p188:txBody>
  </p188:cm>
  <p188:cm id="{1ACA5788-C272-C847-AAC5-6609891CF781}" authorId="{C12B4D78-08F5-582B-42D3-A0FE16C544AC}" created="2022-10-19T16:41:16.857">
    <pc:sldMkLst xmlns:pc="http://schemas.microsoft.com/office/powerpoint/2013/main/command">
      <pc:docMk/>
      <pc:sldMk cId="908851000" sldId="297"/>
    </pc:sldMkLst>
    <p188:replyLst>
      <p188:reply id="{69CDDCF3-570A-6C42-9579-45B70699616F}" authorId="{C12B4D78-08F5-582B-42D3-A0FE16C544AC}" created="2022-10-19T16:42:54.490">
        <p188:txBody>
          <a:bodyPr/>
          <a:lstStyle/>
          <a:p>
            <a:r>
              <a:rPr lang="en-US"/>
              <a:t>(Security designers?)</a:t>
            </a:r>
          </a:p>
        </p188:txBody>
      </p188:reply>
    </p188:replyLst>
    <p188:txBody>
      <a:bodyPr/>
      <a:lstStyle/>
      <a:p>
        <a:r>
          <a:rPr lang="en-US"/>
          <a:t>Tools are going to change over time… not only discovering weaknesses, but testing if weaknesses are not present</a:t>
        </a:r>
      </a:p>
    </p188:txBody>
  </p188:cm>
</p188:cmLst>
</file>

<file path=ppt/comments/modernComment_17A_A5D80F52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5794E0CA-DA12-504F-BBCF-3D3185E69AEB}" authorId="{C12B4D78-08F5-582B-42D3-A0FE16C544AC}" created="2022-10-19T16:54:38.398">
    <pc:sldMkLst xmlns:pc="http://schemas.microsoft.com/office/powerpoint/2013/main/command">
      <pc:docMk/>
      <pc:sldMk cId="2782400338" sldId="378"/>
    </pc:sldMkLst>
    <p188:txBody>
      <a:bodyPr/>
      <a:lstStyle/>
      <a:p>
        <a:r>
          <a:rPr lang="en-US"/>
          <a:t>CWSS? What can be done here? </a:t>
        </a:r>
      </a:p>
    </p188:txBody>
  </p188:cm>
  <p188:cm id="{90ADAD99-0DFF-B541-A0CF-4F699BB14209}" authorId="{C12B4D78-08F5-582B-42D3-A0FE16C544AC}" created="2022-10-19T16:57:35.184">
    <pc:sldMkLst xmlns:pc="http://schemas.microsoft.com/office/powerpoint/2013/main/command">
      <pc:docMk/>
      <pc:sldMk cId="2782400338" sldId="378"/>
    </pc:sldMkLst>
    <p188:txBody>
      <a:bodyPr/>
      <a:lstStyle/>
      <a:p>
        <a:r>
          <a:rPr lang="en-US"/>
          <a:t>Suzannah: Seek IRB approval to get feedback from students if they have any thoughts or difficulties
</a:t>
        </a:r>
      </a:p>
    </p188:txBody>
  </p188:cm>
</p188:cmLst>
</file>

<file path=ppt/comments/modernComment_1BA_CF758C0E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69430871-006F-A044-B2FB-DA36DDFFB9D3}" authorId="{C12B4D78-08F5-582B-42D3-A0FE16C544AC}" created="2022-10-19T16:26:20.102">
    <pc:sldMkLst xmlns:pc="http://schemas.microsoft.com/office/powerpoint/2013/main/command">
      <pc:docMk/>
      <pc:sldMk cId="3480587278" sldId="442"/>
    </pc:sldMkLst>
    <p188:txBody>
      <a:bodyPr/>
      <a:lstStyle/>
      <a:p>
        <a:r>
          <a:rPr lang="en-US"/>
          <a:t>Incorporate edits to view-699… CWE-416: Use after free</a:t>
        </a:r>
      </a:p>
    </p188:txBody>
  </p188:cm>
</p188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1872F47-6CE5-4D95-B8D6-9AEA9A7E5F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F9E59F-E5BF-4AA4-882B-F5B705DF29A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8C879B-2DAC-426D-B5B4-08F42B952A26}" type="datetimeFigureOut">
              <a:rPr lang="en-US" smtClean="0"/>
              <a:t>10/18/22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2C577A-CE6A-45AF-8211-1E758E6AA8D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69FD71-56EF-4DDF-81F5-C5CCA31DCE1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856900-9607-4639-A903-F11B6E042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4445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E54576-A3BB-48F9-891E-992E86D01A7B}" type="datetimeFigureOut">
              <a:rPr lang="en-US" smtClean="0"/>
              <a:t>10/18/22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8F3C89-9E49-4851-A18A-DAECD34FD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5108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8F3C89-9E49-4851-A18A-DAECD34FD65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6536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hs.gov/cisa/cybersecurity-division/" TargetMode="External"/><Relationship Id="rId2" Type="http://schemas.openxmlformats.org/officeDocument/2006/relationships/hyperlink" Target="https://www.dhs.gov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1.gif"/><Relationship Id="rId4" Type="http://schemas.openxmlformats.org/officeDocument/2006/relationships/hyperlink" Target="https://www.mitre.org/" TargetMode="Externa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hs.gov/cisa/cybersecurity-division/" TargetMode="External"/><Relationship Id="rId2" Type="http://schemas.openxmlformats.org/officeDocument/2006/relationships/hyperlink" Target="https://www.dhs.gov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1.gif"/><Relationship Id="rId4" Type="http://schemas.openxmlformats.org/officeDocument/2006/relationships/hyperlink" Target="https://www.mitre.org/" TargetMode="Externa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hs.gov/cisa/cybersecurity-division/" TargetMode="External"/><Relationship Id="rId2" Type="http://schemas.openxmlformats.org/officeDocument/2006/relationships/hyperlink" Target="https://www.dhs.gov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1.gif"/><Relationship Id="rId4" Type="http://schemas.openxmlformats.org/officeDocument/2006/relationships/hyperlink" Target="https://www.mitre.org/" TargetMode="Externa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hs.gov/cisa/cybersecurity-division/" TargetMode="External"/><Relationship Id="rId2" Type="http://schemas.openxmlformats.org/officeDocument/2006/relationships/hyperlink" Target="https://www.dhs.gov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1.gif"/><Relationship Id="rId4" Type="http://schemas.openxmlformats.org/officeDocument/2006/relationships/hyperlink" Target="https://www.mitre.org/" TargetMode="Externa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hs.gov/cisa/cybersecurity-division/" TargetMode="External"/><Relationship Id="rId2" Type="http://schemas.openxmlformats.org/officeDocument/2006/relationships/hyperlink" Target="https://www.dhs.gov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1.gif"/><Relationship Id="rId4" Type="http://schemas.openxmlformats.org/officeDocument/2006/relationships/hyperlink" Target="https://www.mitre.org/" TargetMode="Externa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hs.gov/cisa/cybersecurity-division/" TargetMode="External"/><Relationship Id="rId2" Type="http://schemas.openxmlformats.org/officeDocument/2006/relationships/hyperlink" Target="https://www.dhs.gov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1.gif"/><Relationship Id="rId4" Type="http://schemas.openxmlformats.org/officeDocument/2006/relationships/hyperlink" Target="https://www.mitre.org/" TargetMode="Externa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hs.gov/cisa/cybersecurity-division/" TargetMode="External"/><Relationship Id="rId2" Type="http://schemas.openxmlformats.org/officeDocument/2006/relationships/hyperlink" Target="https://www.dhs.gov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1.gif"/><Relationship Id="rId4" Type="http://schemas.openxmlformats.org/officeDocument/2006/relationships/hyperlink" Target="https://www.mitre.org/" TargetMode="Externa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http://www.mitre.org/" TargetMode="External"/><Relationship Id="rId7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hyperlink" Target="http://www.facebook.com/MITREcorp" TargetMode="Externa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hs.gov/cisa/cybersecurity-division/" TargetMode="External"/><Relationship Id="rId2" Type="http://schemas.openxmlformats.org/officeDocument/2006/relationships/hyperlink" Target="https://www.dhs.gov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1.gif"/><Relationship Id="rId4" Type="http://schemas.openxmlformats.org/officeDocument/2006/relationships/hyperlink" Target="https://www.mitre.org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81480" y="0"/>
            <a:ext cx="99589" cy="6858000"/>
            <a:chOff x="0" y="0"/>
            <a:chExt cx="407324" cy="6858000"/>
          </a:xfrm>
        </p:grpSpPr>
        <p:sp>
          <p:nvSpPr>
            <p:cNvPr id="18" name="Rectangle 17"/>
            <p:cNvSpPr/>
            <p:nvPr/>
          </p:nvSpPr>
          <p:spPr bwMode="auto">
            <a:xfrm>
              <a:off x="0" y="0"/>
              <a:ext cx="407324" cy="2398143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0" y="2510287"/>
              <a:ext cx="407324" cy="4347713"/>
            </a:xfrm>
            <a:prstGeom prst="rect">
              <a:avLst/>
            </a:prstGeom>
            <a:solidFill>
              <a:schemeClr val="tx2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9" name="Rectangle 9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1009528" y="368932"/>
            <a:ext cx="9662160" cy="1981200"/>
          </a:xfrm>
        </p:spPr>
        <p:txBody>
          <a:bodyPr anchor="b" anchorCtr="0">
            <a:normAutofit/>
          </a:bodyPr>
          <a:lstStyle>
            <a:lvl1pPr algn="l">
              <a:lnSpc>
                <a:spcPts val="4400"/>
              </a:lnSpc>
              <a:defRPr sz="4000" b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21" name="Straight Connector 20"/>
          <p:cNvCxnSpPr/>
          <p:nvPr/>
        </p:nvCxnSpPr>
        <p:spPr bwMode="auto">
          <a:xfrm>
            <a:off x="1098208" y="2448468"/>
            <a:ext cx="10593057" cy="0"/>
          </a:xfrm>
          <a:prstGeom prst="line">
            <a:avLst/>
          </a:prstGeom>
          <a:solidFill>
            <a:srgbClr val="FFCC99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Subtitle 1"/>
          <p:cNvSpPr>
            <a:spLocks noGrp="1"/>
          </p:cNvSpPr>
          <p:nvPr>
            <p:ph type="subTitle" idx="1" hasCustomPrompt="1"/>
          </p:nvPr>
        </p:nvSpPr>
        <p:spPr>
          <a:xfrm>
            <a:off x="1044164" y="2568943"/>
            <a:ext cx="7655345" cy="389923"/>
          </a:xfr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Author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495288DB-2197-4AA1-9E62-6093715D8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5063" y="55601"/>
            <a:ext cx="1765676" cy="252626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>
                <a:latin typeface="Arial" pitchFamily="34" charset="0"/>
              </a:rPr>
              <a:t>|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295008BC-DA31-4D19-837B-EFA4386B05F5}" type="slidenum">
              <a:rPr lang="en-U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/>
              <a:t>‹#›</a:t>
            </a:fld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latin typeface="Arial" pitchFamily="34" charset="0"/>
              </a:rPr>
              <a:t>|</a:t>
            </a:r>
            <a:r>
              <a:rPr lang="en-US" dirty="0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</a:p>
        </p:txBody>
      </p:sp>
      <p:sp>
        <p:nvSpPr>
          <p:cNvPr id="20" name="Text Box 34">
            <a:extLst>
              <a:ext uri="{FF2B5EF4-FFF2-40B4-BE49-F238E27FC236}">
                <a16:creationId xmlns:a16="http://schemas.microsoft.com/office/drawing/2014/main" id="{64B792E7-8D76-4EA8-9A42-E8F01873420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07627" y="6281319"/>
            <a:ext cx="8724544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45720" rIns="45720">
            <a:spAutoFit/>
          </a:bodyPr>
          <a:lstStyle/>
          <a:p>
            <a:pPr algn="l" eaLnBrk="0" hangingPunct="0">
              <a:defRPr/>
            </a:pPr>
            <a:r>
              <a:rPr lang="en-US" sz="1050" dirty="0">
                <a:latin typeface="Helvetica LT Std"/>
              </a:rPr>
              <a:t>CWE and CAPEC are sponsored by </a:t>
            </a:r>
            <a:r>
              <a:rPr lang="en-US" sz="1050" dirty="0">
                <a:latin typeface="Helvetica LT Std"/>
                <a:hlinkClick r:id="rId2"/>
              </a:rPr>
              <a:t>U.S. Department of Homeland Security</a:t>
            </a:r>
            <a:r>
              <a:rPr lang="en-US" sz="1050" dirty="0">
                <a:latin typeface="Helvetica LT Std"/>
              </a:rPr>
              <a:t> (DHS) </a:t>
            </a:r>
            <a:r>
              <a:rPr lang="en-US" sz="1050" dirty="0">
                <a:latin typeface="Helvetica LT Std"/>
                <a:hlinkClick r:id="rId3"/>
              </a:rPr>
              <a:t>Cybersecurity and Infrastructure Security Agency</a:t>
            </a:r>
            <a:r>
              <a:rPr lang="en-US" sz="1050" dirty="0">
                <a:latin typeface="Helvetica LT Std"/>
              </a:rPr>
              <a:t> (CISA). Copyright © 1999–2022, </a:t>
            </a:r>
            <a:r>
              <a:rPr lang="en-US" sz="1050" dirty="0">
                <a:latin typeface="Helvetica LT Std"/>
                <a:hlinkClick r:id="rId4"/>
              </a:rPr>
              <a:t>The MITRE Corporation</a:t>
            </a:r>
            <a:r>
              <a:rPr lang="en-US" sz="1050" dirty="0">
                <a:latin typeface="Helvetica LT Std"/>
              </a:rPr>
              <a:t>. CWE, CAPEC, the CWE logo, and the CAPEC logo are trademarks of The MITRE Corporation.</a:t>
            </a:r>
            <a:endParaRPr lang="en-US" altLang="en-US" sz="1050" b="0" u="none" baseline="0" dirty="0">
              <a:solidFill>
                <a:schemeClr val="tx1"/>
              </a:solidFill>
              <a:latin typeface="Helvetica LT Std"/>
              <a:cs typeface="+mn-cs"/>
            </a:endParaRPr>
          </a:p>
        </p:txBody>
      </p:sp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5539A13C-3B91-4B52-A780-74E4F9EFC965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744306" y="6228554"/>
            <a:ext cx="1463321" cy="468263"/>
          </a:xfrm>
          <a:prstGeom prst="rect">
            <a:avLst/>
          </a:prstGeom>
        </p:spPr>
      </p:pic>
      <p:pic>
        <p:nvPicPr>
          <p:cNvPr id="16" name="Picture 15" descr="A close up of a sign&#10;&#10;Description automatically generated">
            <a:extLst>
              <a:ext uri="{FF2B5EF4-FFF2-40B4-BE49-F238E27FC236}">
                <a16:creationId xmlns:a16="http://schemas.microsoft.com/office/drawing/2014/main" id="{8951FE24-11A2-434A-BA2E-1EFAAF01006C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98610" y="6281319"/>
            <a:ext cx="992947" cy="36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487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9E1AE-2D0B-4241-8DAC-76DB42568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448" y="365760"/>
            <a:ext cx="11236721" cy="75025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DC7E0-961C-4A00-8B0B-83ECF8E3C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08269" indent="-308269" algn="l" defTabSz="1216185" rtl="0" eaLnBrk="1" latinLnBrk="0" hangingPunct="1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  <a:defRPr lang="en-US" sz="2400" b="1" kern="12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6216" marR="0" indent="-304046" algn="l" defTabSz="1216185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Tx/>
              <a:buFont typeface="Arial" pitchFamily="34" charset="0"/>
              <a:buChar char="–"/>
              <a:tabLst/>
              <a:defRPr lang="en-US" sz="24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994485" indent="-308269" algn="l" defTabSz="1216185" rtl="0" eaLnBrk="1" latinLnBrk="0" hangingPunct="1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10000"/>
              <a:buFont typeface="Wingdings" pitchFamily="2" charset="2"/>
              <a:buChar char="§"/>
              <a:defRPr lang="en-US" sz="2400" kern="12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algn="l" defTabSz="1216185" rtl="0" eaLnBrk="1" latinLnBrk="0" hangingPunct="1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defRPr lang="en-US" sz="2400" b="0" kern="12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algn="l" defTabSz="1216185" rtl="0" eaLnBrk="1" latinLnBrk="0" hangingPunct="1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defRPr lang="en-US" sz="2660" b="1" kern="1200">
                <a:solidFill>
                  <a:schemeClr val="tx1"/>
                </a:solidFill>
                <a:latin typeface="Arial" pitchFamily="34" charset="0"/>
                <a:ea typeface="Verdana" pitchFamily="34" charset="0"/>
                <a:cs typeface="Arial" pitchFamily="34" charset="0"/>
              </a:defRPr>
            </a:lvl5pPr>
          </a:lstStyle>
          <a:p>
            <a:pPr marL="308269" lvl="0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/>
              <a:t>Click to edit Master text styles</a:t>
            </a:r>
          </a:p>
          <a:p>
            <a:pPr marL="308269" lvl="1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/>
              <a:t>Second level</a:t>
            </a:r>
          </a:p>
          <a:p>
            <a:pPr marL="308269" lvl="2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/>
              <a:t>Third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53F2848-DF32-4C59-B04B-EBFD963B2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5063" y="55601"/>
            <a:ext cx="1765676" cy="252626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‹#›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  <a:endParaRPr lang="en-US" dirty="0">
              <a:latin typeface="Arial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Text Box 34">
            <a:extLst>
              <a:ext uri="{FF2B5EF4-FFF2-40B4-BE49-F238E27FC236}">
                <a16:creationId xmlns:a16="http://schemas.microsoft.com/office/drawing/2014/main" id="{F26136AE-C7F6-42AC-A5EE-9C5F4672AC8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07627" y="6281319"/>
            <a:ext cx="8724544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45720" rIns="45720">
            <a:spAutoFit/>
          </a:bodyPr>
          <a:lstStyle/>
          <a:p>
            <a:pPr algn="l" eaLnBrk="0" hangingPunct="0">
              <a:defRPr/>
            </a:pPr>
            <a:r>
              <a:rPr lang="en-US" sz="1050" dirty="0">
                <a:latin typeface="Helvetica LT Std"/>
              </a:rPr>
              <a:t>CWE and CAPEC are sponsored by </a:t>
            </a:r>
            <a:r>
              <a:rPr lang="en-US" sz="1050" dirty="0">
                <a:latin typeface="Helvetica LT Std"/>
                <a:hlinkClick r:id="rId2"/>
              </a:rPr>
              <a:t>U.S. Department of Homeland Security</a:t>
            </a:r>
            <a:r>
              <a:rPr lang="en-US" sz="1050" dirty="0">
                <a:latin typeface="Helvetica LT Std"/>
              </a:rPr>
              <a:t> (DHS) </a:t>
            </a:r>
            <a:r>
              <a:rPr lang="en-US" sz="1050" dirty="0">
                <a:latin typeface="Helvetica LT Std"/>
                <a:hlinkClick r:id="rId3"/>
              </a:rPr>
              <a:t>Cybersecurity and Infrastructure Security Agency</a:t>
            </a:r>
            <a:r>
              <a:rPr lang="en-US" sz="1050" dirty="0">
                <a:latin typeface="Helvetica LT Std"/>
              </a:rPr>
              <a:t> (CISA). Copyright © 1999–2022, </a:t>
            </a:r>
            <a:r>
              <a:rPr lang="en-US" sz="1050" dirty="0">
                <a:latin typeface="Helvetica LT Std"/>
                <a:hlinkClick r:id="rId4"/>
              </a:rPr>
              <a:t>The MITRE Corporation</a:t>
            </a:r>
            <a:r>
              <a:rPr lang="en-US" sz="1050" dirty="0">
                <a:latin typeface="Helvetica LT Std"/>
              </a:rPr>
              <a:t>. CWE, CAPEC, the CWE logo, and the CAPEC logo are trademarks of The MITRE Corporation.</a:t>
            </a:r>
            <a:endParaRPr lang="en-US" altLang="en-US" sz="1050" b="0" u="none" baseline="0" dirty="0">
              <a:solidFill>
                <a:schemeClr val="tx1"/>
              </a:solidFill>
              <a:latin typeface="Helvetica LT Std"/>
              <a:cs typeface="+mn-cs"/>
            </a:endParaRPr>
          </a:p>
        </p:txBody>
      </p:sp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03325267-8D95-42AC-ABD8-B9640FC9462F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744306" y="6228554"/>
            <a:ext cx="1463321" cy="468263"/>
          </a:xfrm>
          <a:prstGeom prst="rect">
            <a:avLst/>
          </a:prstGeom>
        </p:spPr>
      </p:pic>
      <p:pic>
        <p:nvPicPr>
          <p:cNvPr id="14" name="Picture 13" descr="A close up of a sign&#10;&#10;Description automatically generated">
            <a:extLst>
              <a:ext uri="{FF2B5EF4-FFF2-40B4-BE49-F238E27FC236}">
                <a16:creationId xmlns:a16="http://schemas.microsoft.com/office/drawing/2014/main" id="{391D8836-AB2B-453D-B8C1-F3F83AF851BC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98610" y="6281319"/>
            <a:ext cx="992947" cy="36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849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Section Head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81480" y="0"/>
            <a:ext cx="99589" cy="6858000"/>
            <a:chOff x="1" y="0"/>
            <a:chExt cx="380999" cy="6858000"/>
          </a:xfrm>
        </p:grpSpPr>
        <p:sp>
          <p:nvSpPr>
            <p:cNvPr id="17" name="Rectangle 16"/>
            <p:cNvSpPr/>
            <p:nvPr/>
          </p:nvSpPr>
          <p:spPr bwMode="auto">
            <a:xfrm>
              <a:off x="1" y="0"/>
              <a:ext cx="380999" cy="3276600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377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1" y="3505200"/>
              <a:ext cx="380999" cy="3352800"/>
            </a:xfrm>
            <a:prstGeom prst="rect">
              <a:avLst/>
            </a:prstGeom>
            <a:solidFill>
              <a:schemeClr val="tx2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377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21" name="Rectangle 9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685800" y="2523067"/>
            <a:ext cx="10820400" cy="1803399"/>
          </a:xfrm>
        </p:spPr>
        <p:txBody>
          <a:bodyPr anchor="ctr" anchorCtr="0">
            <a:noAutofit/>
          </a:bodyPr>
          <a:lstStyle>
            <a:lvl1pPr algn="ctr">
              <a:lnSpc>
                <a:spcPts val="4400"/>
              </a:lnSpc>
              <a:defRPr sz="4000" b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Divider Slide – Section Title here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685800" y="2057400"/>
            <a:ext cx="10744200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26000">
                  <a:schemeClr val="tx2"/>
                </a:gs>
                <a:gs pos="77000">
                  <a:schemeClr val="tx2"/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685800" y="4800600"/>
            <a:ext cx="10744200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26000">
                  <a:schemeClr val="tx2"/>
                </a:gs>
                <a:gs pos="77000">
                  <a:schemeClr val="tx2"/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12030547" y="0"/>
            <a:ext cx="99589" cy="6858000"/>
            <a:chOff x="1" y="0"/>
            <a:chExt cx="380999" cy="6858000"/>
          </a:xfrm>
        </p:grpSpPr>
        <p:sp>
          <p:nvSpPr>
            <p:cNvPr id="20" name="Rectangle 19"/>
            <p:cNvSpPr/>
            <p:nvPr/>
          </p:nvSpPr>
          <p:spPr bwMode="auto">
            <a:xfrm>
              <a:off x="1" y="0"/>
              <a:ext cx="380999" cy="3276600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377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3" name="Rectangle 22"/>
            <p:cNvSpPr/>
            <p:nvPr/>
          </p:nvSpPr>
          <p:spPr bwMode="auto">
            <a:xfrm>
              <a:off x="1" y="3505200"/>
              <a:ext cx="380999" cy="3352800"/>
            </a:xfrm>
            <a:prstGeom prst="rect">
              <a:avLst/>
            </a:prstGeom>
            <a:solidFill>
              <a:schemeClr val="tx2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377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B0B872EE-CF6B-48C6-B994-9F72BDEE7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5063" y="55601"/>
            <a:ext cx="1765676" cy="252626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‹#›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  <a:endParaRPr lang="en-US" dirty="0">
              <a:latin typeface="Arial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Text Box 34">
            <a:extLst>
              <a:ext uri="{FF2B5EF4-FFF2-40B4-BE49-F238E27FC236}">
                <a16:creationId xmlns:a16="http://schemas.microsoft.com/office/drawing/2014/main" id="{55136C6F-E106-4C5E-A51C-738B02B4B88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07627" y="6281319"/>
            <a:ext cx="8724544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45720" rIns="45720">
            <a:spAutoFit/>
          </a:bodyPr>
          <a:lstStyle/>
          <a:p>
            <a:pPr algn="l" eaLnBrk="0" hangingPunct="0">
              <a:defRPr/>
            </a:pPr>
            <a:r>
              <a:rPr lang="en-US" sz="1050" dirty="0">
                <a:latin typeface="Helvetica LT Std"/>
              </a:rPr>
              <a:t>CWE and CAPEC are sponsored by </a:t>
            </a:r>
            <a:r>
              <a:rPr lang="en-US" sz="1050" dirty="0">
                <a:latin typeface="Helvetica LT Std"/>
                <a:hlinkClick r:id="rId2"/>
              </a:rPr>
              <a:t>U.S. Department of Homeland Security</a:t>
            </a:r>
            <a:r>
              <a:rPr lang="en-US" sz="1050" dirty="0">
                <a:latin typeface="Helvetica LT Std"/>
              </a:rPr>
              <a:t> (DHS) </a:t>
            </a:r>
            <a:r>
              <a:rPr lang="en-US" sz="1050" dirty="0">
                <a:latin typeface="Helvetica LT Std"/>
                <a:hlinkClick r:id="rId3"/>
              </a:rPr>
              <a:t>Cybersecurity and Infrastructure Security Agency</a:t>
            </a:r>
            <a:r>
              <a:rPr lang="en-US" sz="1050" dirty="0">
                <a:latin typeface="Helvetica LT Std"/>
              </a:rPr>
              <a:t> (CISA). Copyright © 1999–2022, </a:t>
            </a:r>
            <a:r>
              <a:rPr lang="en-US" sz="1050" dirty="0">
                <a:latin typeface="Helvetica LT Std"/>
                <a:hlinkClick r:id="rId4"/>
              </a:rPr>
              <a:t>The MITRE Corporation</a:t>
            </a:r>
            <a:r>
              <a:rPr lang="en-US" sz="1050" dirty="0">
                <a:latin typeface="Helvetica LT Std"/>
              </a:rPr>
              <a:t>. CWE, CAPEC, the CWE logo, and the CAPEC logo are trademarks of The MITRE Corporation.</a:t>
            </a:r>
            <a:endParaRPr lang="en-US" altLang="en-US" sz="1050" b="0" u="none" baseline="0" dirty="0">
              <a:solidFill>
                <a:schemeClr val="tx1"/>
              </a:solidFill>
              <a:latin typeface="Helvetica LT Std"/>
              <a:cs typeface="+mn-cs"/>
            </a:endParaRPr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3F93B5CE-42C6-4323-9D83-A3B20F1EF908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744306" y="6228554"/>
            <a:ext cx="1463321" cy="468263"/>
          </a:xfrm>
          <a:prstGeom prst="rect">
            <a:avLst/>
          </a:prstGeom>
        </p:spPr>
      </p:pic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21707997-1734-49D5-97AC-331B75A50185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98610" y="6281319"/>
            <a:ext cx="992947" cy="36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494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8367E-171D-4F02-854A-869820690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2E0C53-8592-4185-BA98-B6863E30C1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17281"/>
            <a:ext cx="5181600" cy="435133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</a:lstStyle>
          <a:p>
            <a:pPr marL="308269" lvl="0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/>
              <a:t>Click to edit Master text styles</a:t>
            </a:r>
          </a:p>
          <a:p>
            <a:pPr marL="308269" lvl="1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/>
              <a:t>Second level</a:t>
            </a:r>
          </a:p>
          <a:p>
            <a:pPr marL="308269" lvl="2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/>
              <a:t>Third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FAA94F-F00A-4D54-B986-1C6CE3499C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517281"/>
            <a:ext cx="5181600" cy="435133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</a:lstStyle>
          <a:p>
            <a:pPr marL="308269" lvl="0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/>
              <a:t>Click to edit Master text styles</a:t>
            </a:r>
          </a:p>
          <a:p>
            <a:pPr marL="308269" lvl="1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/>
              <a:t>Second level</a:t>
            </a:r>
          </a:p>
          <a:p>
            <a:pPr marL="308269" lvl="2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/>
              <a:t>Third level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EB45D1C-3664-40B8-A5D0-E8CCF94E9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5063" y="55601"/>
            <a:ext cx="1765676" cy="252626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‹#›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  <a:endParaRPr lang="en-US" dirty="0">
              <a:latin typeface="Arial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" name="Text Box 34">
            <a:extLst>
              <a:ext uri="{FF2B5EF4-FFF2-40B4-BE49-F238E27FC236}">
                <a16:creationId xmlns:a16="http://schemas.microsoft.com/office/drawing/2014/main" id="{985AB8DA-B389-403F-B992-76FCB96372D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07627" y="6281319"/>
            <a:ext cx="8724544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45720" rIns="45720">
            <a:spAutoFit/>
          </a:bodyPr>
          <a:lstStyle/>
          <a:p>
            <a:pPr algn="l" eaLnBrk="0" hangingPunct="0">
              <a:defRPr/>
            </a:pPr>
            <a:r>
              <a:rPr lang="en-US" sz="1050" dirty="0">
                <a:latin typeface="Helvetica LT Std"/>
              </a:rPr>
              <a:t>CWE and CAPEC are sponsored by </a:t>
            </a:r>
            <a:r>
              <a:rPr lang="en-US" sz="1050" dirty="0">
                <a:latin typeface="Helvetica LT Std"/>
                <a:hlinkClick r:id="rId2"/>
              </a:rPr>
              <a:t>U.S. Department of Homeland Security</a:t>
            </a:r>
            <a:r>
              <a:rPr lang="en-US" sz="1050" dirty="0">
                <a:latin typeface="Helvetica LT Std"/>
              </a:rPr>
              <a:t> (DHS) </a:t>
            </a:r>
            <a:r>
              <a:rPr lang="en-US" sz="1050" dirty="0">
                <a:latin typeface="Helvetica LT Std"/>
                <a:hlinkClick r:id="rId3"/>
              </a:rPr>
              <a:t>Cybersecurity and Infrastructure Security Agency</a:t>
            </a:r>
            <a:r>
              <a:rPr lang="en-US" sz="1050" dirty="0">
                <a:latin typeface="Helvetica LT Std"/>
              </a:rPr>
              <a:t> (CISA). Copyright © 1999–2022, </a:t>
            </a:r>
            <a:r>
              <a:rPr lang="en-US" sz="1050" dirty="0">
                <a:latin typeface="Helvetica LT Std"/>
                <a:hlinkClick r:id="rId4"/>
              </a:rPr>
              <a:t>The MITRE Corporation</a:t>
            </a:r>
            <a:r>
              <a:rPr lang="en-US" sz="1050" dirty="0">
                <a:latin typeface="Helvetica LT Std"/>
              </a:rPr>
              <a:t>. CWE, CAPEC, the CWE logo, and the CAPEC logo are trademarks of The MITRE Corporation.</a:t>
            </a:r>
            <a:endParaRPr lang="en-US" altLang="en-US" sz="1050" b="0" u="none" baseline="0" dirty="0">
              <a:solidFill>
                <a:schemeClr val="tx1"/>
              </a:solidFill>
              <a:latin typeface="Helvetica LT Std"/>
              <a:cs typeface="+mn-cs"/>
            </a:endParaRPr>
          </a:p>
        </p:txBody>
      </p:sp>
      <p:pic>
        <p:nvPicPr>
          <p:cNvPr id="13" name="Picture 12" descr="A close up of a sign&#10;&#10;Description automatically generated">
            <a:extLst>
              <a:ext uri="{FF2B5EF4-FFF2-40B4-BE49-F238E27FC236}">
                <a16:creationId xmlns:a16="http://schemas.microsoft.com/office/drawing/2014/main" id="{9BA12432-E09E-4DFC-99AC-7A0775EAB0E5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744306" y="6228554"/>
            <a:ext cx="1463321" cy="468263"/>
          </a:xfrm>
          <a:prstGeom prst="rect">
            <a:avLst/>
          </a:prstGeom>
        </p:spPr>
      </p:pic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D501F3B9-1D2B-4EF8-B11A-52F777E9393A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98610" y="6281319"/>
            <a:ext cx="992947" cy="36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350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983BB99-7878-4217-A951-411299834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5063" y="55601"/>
            <a:ext cx="1765676" cy="252626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‹#›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  <a:endParaRPr lang="en-US" dirty="0">
              <a:latin typeface="Arial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Text Box 34">
            <a:extLst>
              <a:ext uri="{FF2B5EF4-FFF2-40B4-BE49-F238E27FC236}">
                <a16:creationId xmlns:a16="http://schemas.microsoft.com/office/drawing/2014/main" id="{240B5949-9623-44F1-9AA6-24FEF357FEA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07627" y="6281319"/>
            <a:ext cx="8724544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45720" rIns="45720">
            <a:spAutoFit/>
          </a:bodyPr>
          <a:lstStyle/>
          <a:p>
            <a:pPr algn="l" eaLnBrk="0" hangingPunct="0">
              <a:defRPr/>
            </a:pPr>
            <a:r>
              <a:rPr lang="en-US" sz="1050" dirty="0">
                <a:latin typeface="Helvetica LT Std"/>
              </a:rPr>
              <a:t>CWE and CAPEC are sponsored by </a:t>
            </a:r>
            <a:r>
              <a:rPr lang="en-US" sz="1050" dirty="0">
                <a:latin typeface="Helvetica LT Std"/>
                <a:hlinkClick r:id="rId2"/>
              </a:rPr>
              <a:t>U.S. Department of Homeland Security</a:t>
            </a:r>
            <a:r>
              <a:rPr lang="en-US" sz="1050" dirty="0">
                <a:latin typeface="Helvetica LT Std"/>
              </a:rPr>
              <a:t> (DHS) </a:t>
            </a:r>
            <a:r>
              <a:rPr lang="en-US" sz="1050" dirty="0">
                <a:latin typeface="Helvetica LT Std"/>
                <a:hlinkClick r:id="rId3"/>
              </a:rPr>
              <a:t>Cybersecurity and Infrastructure Security Agency</a:t>
            </a:r>
            <a:r>
              <a:rPr lang="en-US" sz="1050" dirty="0">
                <a:latin typeface="Helvetica LT Std"/>
              </a:rPr>
              <a:t> (CISA). Copyright © 1999–2022, </a:t>
            </a:r>
            <a:r>
              <a:rPr lang="en-US" sz="1050" dirty="0">
                <a:latin typeface="Helvetica LT Std"/>
                <a:hlinkClick r:id="rId4"/>
              </a:rPr>
              <a:t>The MITRE Corporation</a:t>
            </a:r>
            <a:r>
              <a:rPr lang="en-US" sz="1050" dirty="0">
                <a:latin typeface="Helvetica LT Std"/>
              </a:rPr>
              <a:t>. CWE, CAPEC, the CWE logo, and the CAPEC logo are trademarks of The MITRE Corporation.</a:t>
            </a:r>
            <a:endParaRPr lang="en-US" altLang="en-US" sz="1050" b="0" u="none" baseline="0" dirty="0">
              <a:solidFill>
                <a:schemeClr val="tx1"/>
              </a:solidFill>
              <a:latin typeface="Helvetica LT Std"/>
              <a:cs typeface="+mn-cs"/>
            </a:endParaRPr>
          </a:p>
        </p:txBody>
      </p:sp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id="{F3B19DBD-FE97-4317-8891-AE048BEA4F24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744306" y="6228554"/>
            <a:ext cx="1463321" cy="468263"/>
          </a:xfrm>
          <a:prstGeom prst="rect">
            <a:avLst/>
          </a:prstGeom>
        </p:spPr>
      </p:pic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CA940501-E3FF-44F0-AC34-2833AF9B96AF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98610" y="6281319"/>
            <a:ext cx="992947" cy="36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288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o Title and Ru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00100" y="1162058"/>
            <a:ext cx="11049000" cy="257175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80646" y="1162059"/>
            <a:ext cx="11368454" cy="209542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540930-2B08-4727-B9A2-078A4D8C5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5063" y="55601"/>
            <a:ext cx="1765676" cy="252626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‹#›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  <a:endParaRPr lang="en-US" dirty="0">
              <a:latin typeface="Arial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Text Box 34">
            <a:extLst>
              <a:ext uri="{FF2B5EF4-FFF2-40B4-BE49-F238E27FC236}">
                <a16:creationId xmlns:a16="http://schemas.microsoft.com/office/drawing/2014/main" id="{3E7EEDC5-E2C2-4484-B218-16D4BD4ABA8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07627" y="6281319"/>
            <a:ext cx="8724544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45720" rIns="45720">
            <a:spAutoFit/>
          </a:bodyPr>
          <a:lstStyle/>
          <a:p>
            <a:pPr algn="l" eaLnBrk="0" hangingPunct="0">
              <a:defRPr/>
            </a:pPr>
            <a:r>
              <a:rPr lang="en-US" sz="1050" dirty="0">
                <a:latin typeface="Helvetica LT Std"/>
              </a:rPr>
              <a:t>CWE and CAPEC are sponsored by </a:t>
            </a:r>
            <a:r>
              <a:rPr lang="en-US" sz="1050" dirty="0">
                <a:latin typeface="Helvetica LT Std"/>
                <a:hlinkClick r:id="rId2"/>
              </a:rPr>
              <a:t>U.S. Department of Homeland Security</a:t>
            </a:r>
            <a:r>
              <a:rPr lang="en-US" sz="1050" dirty="0">
                <a:latin typeface="Helvetica LT Std"/>
              </a:rPr>
              <a:t> (DHS) </a:t>
            </a:r>
            <a:r>
              <a:rPr lang="en-US" sz="1050" dirty="0">
                <a:latin typeface="Helvetica LT Std"/>
                <a:hlinkClick r:id="rId3"/>
              </a:rPr>
              <a:t>Cybersecurity and Infrastructure Security Agency</a:t>
            </a:r>
            <a:r>
              <a:rPr lang="en-US" sz="1050" dirty="0">
                <a:latin typeface="Helvetica LT Std"/>
              </a:rPr>
              <a:t> (CISA). Copyright © 1999–2022, </a:t>
            </a:r>
            <a:r>
              <a:rPr lang="en-US" sz="1050" dirty="0">
                <a:latin typeface="Helvetica LT Std"/>
                <a:hlinkClick r:id="rId4"/>
              </a:rPr>
              <a:t>The MITRE Corporation</a:t>
            </a:r>
            <a:r>
              <a:rPr lang="en-US" sz="1050" dirty="0">
                <a:latin typeface="Helvetica LT Std"/>
              </a:rPr>
              <a:t>. CWE, CAPEC, the CWE logo, and the CAPEC logo are trademarks of The MITRE Corporation.</a:t>
            </a:r>
            <a:endParaRPr lang="en-US" altLang="en-US" sz="1050" b="0" u="none" baseline="0" dirty="0">
              <a:solidFill>
                <a:schemeClr val="tx1"/>
              </a:solidFill>
              <a:latin typeface="Helvetica LT Std"/>
              <a:cs typeface="+mn-cs"/>
            </a:endParaRPr>
          </a:p>
        </p:txBody>
      </p:sp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C59F5330-E135-4DA1-85AF-4EA953CBF31E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744306" y="6228554"/>
            <a:ext cx="1463321" cy="468263"/>
          </a:xfrm>
          <a:prstGeom prst="rect">
            <a:avLst/>
          </a:prstGeom>
        </p:spPr>
      </p:pic>
      <p:pic>
        <p:nvPicPr>
          <p:cNvPr id="14" name="Picture 13" descr="A close up of a sign&#10;&#10;Description automatically generated">
            <a:extLst>
              <a:ext uri="{FF2B5EF4-FFF2-40B4-BE49-F238E27FC236}">
                <a16:creationId xmlns:a16="http://schemas.microsoft.com/office/drawing/2014/main" id="{451E8B4E-364B-490B-9E8A-759F1DC6F901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98610" y="6281319"/>
            <a:ext cx="992947" cy="36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690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 Slide - 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3D89D2D-9F9A-4436-ACCC-12C4EEB68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5063" y="55601"/>
            <a:ext cx="1765676" cy="252626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‹#›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  <a:endParaRPr lang="en-US" dirty="0">
              <a:latin typeface="Arial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Text Box 34">
            <a:extLst>
              <a:ext uri="{FF2B5EF4-FFF2-40B4-BE49-F238E27FC236}">
                <a16:creationId xmlns:a16="http://schemas.microsoft.com/office/drawing/2014/main" id="{EB0BC522-7426-4789-83C2-B203EF0C9C7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07627" y="6281319"/>
            <a:ext cx="8724544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45720" rIns="45720">
            <a:spAutoFit/>
          </a:bodyPr>
          <a:lstStyle/>
          <a:p>
            <a:pPr algn="l" eaLnBrk="0" hangingPunct="0">
              <a:defRPr/>
            </a:pPr>
            <a:r>
              <a:rPr lang="en-US" sz="1050" dirty="0">
                <a:latin typeface="Helvetica LT Std"/>
              </a:rPr>
              <a:t>CWE and CAPEC are sponsored by </a:t>
            </a:r>
            <a:r>
              <a:rPr lang="en-US" sz="1050" dirty="0">
                <a:latin typeface="Helvetica LT Std"/>
                <a:hlinkClick r:id="rId2"/>
              </a:rPr>
              <a:t>U.S. Department of Homeland Security</a:t>
            </a:r>
            <a:r>
              <a:rPr lang="en-US" sz="1050" dirty="0">
                <a:latin typeface="Helvetica LT Std"/>
              </a:rPr>
              <a:t> (DHS) </a:t>
            </a:r>
            <a:r>
              <a:rPr lang="en-US" sz="1050" dirty="0">
                <a:latin typeface="Helvetica LT Std"/>
                <a:hlinkClick r:id="rId3"/>
              </a:rPr>
              <a:t>Cybersecurity and Infrastructure Security Agency</a:t>
            </a:r>
            <a:r>
              <a:rPr lang="en-US" sz="1050" dirty="0">
                <a:latin typeface="Helvetica LT Std"/>
              </a:rPr>
              <a:t> (CISA). Copyright © 1999–2022, </a:t>
            </a:r>
            <a:r>
              <a:rPr lang="en-US" sz="1050" dirty="0">
                <a:latin typeface="Helvetica LT Std"/>
                <a:hlinkClick r:id="rId4"/>
              </a:rPr>
              <a:t>The MITRE Corporation</a:t>
            </a:r>
            <a:r>
              <a:rPr lang="en-US" sz="1050" dirty="0">
                <a:latin typeface="Helvetica LT Std"/>
              </a:rPr>
              <a:t>. CWE, CAPEC, the CWE logo, and the CAPEC logo are trademarks of The MITRE Corporation.</a:t>
            </a:r>
            <a:endParaRPr lang="en-US" altLang="en-US" sz="1050" b="0" u="none" baseline="0" dirty="0">
              <a:solidFill>
                <a:schemeClr val="tx1"/>
              </a:solidFill>
              <a:latin typeface="Helvetica LT Std"/>
              <a:cs typeface="+mn-cs"/>
            </a:endParaRPr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8A4A3E3F-14CC-4725-9CD5-BA6D039DFF22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744306" y="6228554"/>
            <a:ext cx="1463321" cy="468263"/>
          </a:xfrm>
          <a:prstGeom prst="rect">
            <a:avLst/>
          </a:prstGeom>
        </p:spPr>
      </p:pic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68C61E62-70AD-4B10-8BBD-4DBF4460F232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98610" y="6281319"/>
            <a:ext cx="992947" cy="36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124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00100" y="1162058"/>
            <a:ext cx="11049000" cy="257175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27538" y="1162059"/>
            <a:ext cx="11321562" cy="186096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7818" y="1295400"/>
            <a:ext cx="1729468" cy="791415"/>
          </a:xfrm>
          <a:prstGeom prst="rect">
            <a:avLst/>
          </a:prstGeom>
        </p:spPr>
      </p:pic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B7782C9A-11A1-4178-A238-6B25283AF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5063" y="55601"/>
            <a:ext cx="1765676" cy="252626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‹#›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  <a:endParaRPr lang="en-US" dirty="0">
              <a:latin typeface="Arial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7109A21-2439-4CFB-9479-D8A7F30FB2A1}"/>
              </a:ext>
            </a:extLst>
          </p:cNvPr>
          <p:cNvSpPr txBox="1"/>
          <p:nvPr/>
        </p:nvSpPr>
        <p:spPr>
          <a:xfrm>
            <a:off x="3070716" y="2220156"/>
            <a:ext cx="6083673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MITRE’s mission-driven teams are dedicated to solving problems for a safer world. Through our federally funded R&amp;D centers and public-private partnerships, we work across government to tackle challenges to the safety, stability, and well-being of our nation.</a:t>
            </a:r>
            <a:b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>
              <a:spcAft>
                <a:spcPts val="600"/>
              </a:spcAft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Learn more </a:t>
            </a:r>
            <a:r>
              <a:rPr lang="en-US" sz="1600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3"/>
              </a:rPr>
              <a:t>www.mitre.org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 algn="ctr">
              <a:spcAft>
                <a:spcPts val="600"/>
              </a:spcAft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ea typeface="Verdana" pitchFamily="34" charset="0"/>
              <a:cs typeface="Verdana" pitchFamily="34" charset="0"/>
            </a:endParaRPr>
          </a:p>
        </p:txBody>
      </p:sp>
      <p:pic>
        <p:nvPicPr>
          <p:cNvPr id="6" name="Picture 5" descr="Facebook Logo">
            <a:hlinkClick r:id="rId4"/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4545" y="4419742"/>
            <a:ext cx="498578" cy="498578"/>
          </a:xfrm>
          <a:prstGeom prst="rect">
            <a:avLst/>
          </a:prstGeom>
        </p:spPr>
      </p:pic>
      <p:pic>
        <p:nvPicPr>
          <p:cNvPr id="15" name="Picture 14" descr="LinkedIn Logo">
            <a:extLst>
              <a:ext uri="{FF2B5EF4-FFF2-40B4-BE49-F238E27FC236}">
                <a16:creationId xmlns:a16="http://schemas.microsoft.com/office/drawing/2014/main" id="{02C622B8-4947-4CAB-8194-8CD6F1245B2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7963" y="4421381"/>
            <a:ext cx="498578" cy="498578"/>
          </a:xfrm>
          <a:prstGeom prst="rect">
            <a:avLst/>
          </a:prstGeom>
        </p:spPr>
      </p:pic>
      <p:pic>
        <p:nvPicPr>
          <p:cNvPr id="17" name="Picture 16" descr="YouTube Logo">
            <a:extLst>
              <a:ext uri="{FF2B5EF4-FFF2-40B4-BE49-F238E27FC236}">
                <a16:creationId xmlns:a16="http://schemas.microsoft.com/office/drawing/2014/main" id="{74F8B3DA-1668-47E0-836F-3E3BFF70CF24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1381" y="4427165"/>
            <a:ext cx="1186209" cy="498578"/>
          </a:xfrm>
          <a:prstGeom prst="rect">
            <a:avLst/>
          </a:prstGeom>
        </p:spPr>
      </p:pic>
      <p:pic>
        <p:nvPicPr>
          <p:cNvPr id="19" name="Picture 18" descr="Twitter Logo">
            <a:extLst>
              <a:ext uri="{FF2B5EF4-FFF2-40B4-BE49-F238E27FC236}">
                <a16:creationId xmlns:a16="http://schemas.microsoft.com/office/drawing/2014/main" id="{72F06D0D-7B3F-44C8-895A-1F35137BDE6F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7514" y="4419742"/>
            <a:ext cx="498578" cy="498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307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812801" y="274638"/>
            <a:ext cx="9328727" cy="86836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>
              <a:lnSpc>
                <a:spcPts val="3200"/>
              </a:lnSpc>
              <a:defRPr>
                <a:solidFill>
                  <a:schemeClr val="tx2"/>
                </a:solidFill>
                <a:latin typeface="Helvetica LT Std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812800" y="1447801"/>
            <a:ext cx="10972800" cy="45897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spcAft>
                <a:spcPts val="600"/>
              </a:spcAft>
              <a:buFont typeface="Wingdings" panose="05000000000000000000" pitchFamily="2" charset="2"/>
              <a:buChar char="§"/>
              <a:defRPr sz="2400" baseline="0">
                <a:solidFill>
                  <a:schemeClr val="tx1"/>
                </a:solidFill>
                <a:latin typeface="Helvetica LT Std" pitchFamily="34" charset="0"/>
                <a:ea typeface="Verdana" pitchFamily="34" charset="0"/>
                <a:cs typeface="Verdana" pitchFamily="34" charset="0"/>
              </a:defRPr>
            </a:lvl1pPr>
            <a:lvl2pPr marL="725070" indent="-342900">
              <a:spcAft>
                <a:spcPts val="600"/>
              </a:spcAft>
              <a:buFontTx/>
              <a:buChar char="-"/>
              <a:defRPr lang="en-US" sz="2000" kern="12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Aft>
                <a:spcPts val="600"/>
              </a:spcAft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  <a:latin typeface="Helvetica LT Std" pitchFamily="34" charset="0"/>
                <a:ea typeface="Verdana" pitchFamily="34" charset="0"/>
                <a:cs typeface="Verdana" pitchFamily="34" charset="0"/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24579" y="6126163"/>
            <a:ext cx="661021" cy="1809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Helvetica LT Std" pitchFamily="34" charset="0"/>
              </a:defRPr>
            </a:lvl1pPr>
          </a:lstStyle>
          <a:p>
            <a:r>
              <a:rPr lang="en-US" dirty="0">
                <a:solidFill>
                  <a:srgbClr val="C1CD23"/>
                </a:solidFill>
              </a:rPr>
              <a:t>|</a:t>
            </a:r>
            <a:r>
              <a:rPr lang="en-US" dirty="0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‹#›</a:t>
            </a:fld>
            <a:r>
              <a:rPr lang="en-US" dirty="0"/>
              <a:t> </a:t>
            </a:r>
            <a:r>
              <a:rPr lang="en-US" dirty="0">
                <a:solidFill>
                  <a:srgbClr val="C1CD23"/>
                </a:solidFill>
              </a:rPr>
              <a:t>|</a:t>
            </a:r>
          </a:p>
        </p:txBody>
      </p:sp>
      <p:sp>
        <p:nvSpPr>
          <p:cNvPr id="3" name="Text Box 34">
            <a:extLst>
              <a:ext uri="{FF2B5EF4-FFF2-40B4-BE49-F238E27FC236}">
                <a16:creationId xmlns:a16="http://schemas.microsoft.com/office/drawing/2014/main" id="{D9D268EC-7B53-4A79-B58A-882FA941BE2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07627" y="6281319"/>
            <a:ext cx="8724544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45720" rIns="45720">
            <a:spAutoFit/>
          </a:bodyPr>
          <a:lstStyle/>
          <a:p>
            <a:pPr algn="l" eaLnBrk="0" hangingPunct="0">
              <a:defRPr/>
            </a:pPr>
            <a:r>
              <a:rPr lang="en-US" sz="1050" dirty="0">
                <a:latin typeface="Helvetica LT Std"/>
              </a:rPr>
              <a:t>CWE and CAPEC are sponsored by </a:t>
            </a:r>
            <a:r>
              <a:rPr lang="en-US" sz="1050" dirty="0">
                <a:latin typeface="Helvetica LT Std"/>
                <a:hlinkClick r:id="rId2"/>
              </a:rPr>
              <a:t>U.S. Department of Homeland Security</a:t>
            </a:r>
            <a:r>
              <a:rPr lang="en-US" sz="1050" dirty="0">
                <a:latin typeface="Helvetica LT Std"/>
              </a:rPr>
              <a:t> (DHS) </a:t>
            </a:r>
            <a:r>
              <a:rPr lang="en-US" sz="1050" dirty="0">
                <a:latin typeface="Helvetica LT Std"/>
                <a:hlinkClick r:id="rId3"/>
              </a:rPr>
              <a:t>Cybersecurity and Infrastructure Security Agency</a:t>
            </a:r>
            <a:r>
              <a:rPr lang="en-US" sz="1050" dirty="0">
                <a:latin typeface="Helvetica LT Std"/>
              </a:rPr>
              <a:t> (CISA). Copyright © 1999–2022, </a:t>
            </a:r>
            <a:r>
              <a:rPr lang="en-US" sz="1050" dirty="0">
                <a:latin typeface="Helvetica LT Std"/>
                <a:hlinkClick r:id="rId4"/>
              </a:rPr>
              <a:t>The MITRE Corporation</a:t>
            </a:r>
            <a:r>
              <a:rPr lang="en-US" sz="1050" dirty="0">
                <a:latin typeface="Helvetica LT Std"/>
              </a:rPr>
              <a:t>. CWE, CAPEC, the CWE logo, and the CAPEC logo are trademarks of The MITRE Corporation.</a:t>
            </a:r>
            <a:endParaRPr lang="en-US" altLang="en-US" sz="1050" b="0" u="none" baseline="0" dirty="0">
              <a:solidFill>
                <a:schemeClr val="tx1"/>
              </a:solidFill>
              <a:latin typeface="Helvetica LT Std"/>
              <a:cs typeface="+mn-cs"/>
            </a:endParaRPr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E1C3BA65-6189-449B-9011-BE61FC523074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744306" y="6228554"/>
            <a:ext cx="1463321" cy="468263"/>
          </a:xfrm>
          <a:prstGeom prst="rect">
            <a:avLst/>
          </a:prstGeom>
        </p:spPr>
      </p:pic>
      <p:pic>
        <p:nvPicPr>
          <p:cNvPr id="14" name="Picture 13" descr="A close up of a sign&#10;&#10;Description automatically generated">
            <a:extLst>
              <a:ext uri="{FF2B5EF4-FFF2-40B4-BE49-F238E27FC236}">
                <a16:creationId xmlns:a16="http://schemas.microsoft.com/office/drawing/2014/main" id="{FE8E16FE-4666-4DD6-99D5-EE7B81531C39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98610" y="6281319"/>
            <a:ext cx="992947" cy="36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071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82BF51-56C6-45DE-975B-E54B78AB8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448" y="365760"/>
            <a:ext cx="11236721" cy="75025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pPr lvl="0">
              <a:lnSpc>
                <a:spcPts val="32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5798B9-CA6E-4EEF-AFEA-D99321F30B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6449" y="1371601"/>
            <a:ext cx="11236720" cy="47947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08269" lvl="0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 dirty="0"/>
              <a:t>Edit Master text styles</a:t>
            </a:r>
          </a:p>
          <a:p>
            <a:pPr marL="686216" lvl="1" indent="-304046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Char char="–"/>
            </a:pPr>
            <a:r>
              <a:rPr lang="en-US" dirty="0"/>
              <a:t>Second level</a:t>
            </a:r>
          </a:p>
          <a:p>
            <a:pPr marL="994485" lvl="2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10000"/>
              <a:buFont typeface="Wingdings" pitchFamily="2" charset="2"/>
              <a:buChar char="§"/>
            </a:pPr>
            <a:r>
              <a:rPr lang="en-US" dirty="0"/>
              <a:t>Third level</a:t>
            </a:r>
          </a:p>
        </p:txBody>
      </p:sp>
      <p:sp>
        <p:nvSpPr>
          <p:cNvPr id="10" name="Rectangle 9" descr="Artifact">
            <a:extLst>
              <a:ext uri="{FF2B5EF4-FFF2-40B4-BE49-F238E27FC236}">
                <a16:creationId xmlns:a16="http://schemas.microsoft.com/office/drawing/2014/main" id="{76AE87BA-EAF2-4F85-A4C6-431AB731984B}"/>
              </a:ext>
            </a:extLst>
          </p:cNvPr>
          <p:cNvSpPr/>
          <p:nvPr/>
        </p:nvSpPr>
        <p:spPr bwMode="auto">
          <a:xfrm>
            <a:off x="81483" y="1"/>
            <a:ext cx="99586" cy="1219200"/>
          </a:xfrm>
          <a:prstGeom prst="rect">
            <a:avLst/>
          </a:prstGeom>
          <a:solidFill>
            <a:srgbClr val="C1CD2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21618" tIns="60809" rIns="121618" bIns="60809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216185" rtl="0" eaLnBrk="0" fontAlgn="base" latinLnBrk="0" hangingPunct="0">
              <a:lnSpc>
                <a:spcPts val="3325"/>
              </a:lnSpc>
              <a:spcBef>
                <a:spcPct val="0"/>
              </a:spcBef>
              <a:spcAft>
                <a:spcPts val="133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2394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ctangle 10" descr="Artifact">
            <a:extLst>
              <a:ext uri="{FF2B5EF4-FFF2-40B4-BE49-F238E27FC236}">
                <a16:creationId xmlns:a16="http://schemas.microsoft.com/office/drawing/2014/main" id="{B6C3F526-F252-41AB-A61C-F10A1CF2B122}"/>
              </a:ext>
            </a:extLst>
          </p:cNvPr>
          <p:cNvSpPr/>
          <p:nvPr/>
        </p:nvSpPr>
        <p:spPr bwMode="auto">
          <a:xfrm>
            <a:off x="81483" y="1371601"/>
            <a:ext cx="99586" cy="5486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21618" tIns="60809" rIns="121618" bIns="60809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216185" rtl="0" eaLnBrk="0" fontAlgn="base" latinLnBrk="0" hangingPunct="0">
              <a:lnSpc>
                <a:spcPts val="3325"/>
              </a:lnSpc>
              <a:spcBef>
                <a:spcPct val="0"/>
              </a:spcBef>
              <a:spcAft>
                <a:spcPts val="133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2394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13" name="Rectangle 12" descr="Artifact">
            <a:extLst>
              <a:ext uri="{FF2B5EF4-FFF2-40B4-BE49-F238E27FC236}">
                <a16:creationId xmlns:a16="http://schemas.microsoft.com/office/drawing/2014/main" id="{0FC1AD13-1188-4710-AA4D-CAD582AF814C}"/>
              </a:ext>
            </a:extLst>
          </p:cNvPr>
          <p:cNvSpPr/>
          <p:nvPr userDrawn="1"/>
        </p:nvSpPr>
        <p:spPr bwMode="auto">
          <a:xfrm>
            <a:off x="81483" y="1"/>
            <a:ext cx="99586" cy="12192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21618" tIns="60809" rIns="121618" bIns="60809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216185" rtl="0" eaLnBrk="0" fontAlgn="base" latinLnBrk="0" hangingPunct="0">
              <a:lnSpc>
                <a:spcPts val="3325"/>
              </a:lnSpc>
              <a:spcBef>
                <a:spcPct val="0"/>
              </a:spcBef>
              <a:spcAft>
                <a:spcPts val="133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2394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Rectangle 13" descr="Artifact">
            <a:extLst>
              <a:ext uri="{FF2B5EF4-FFF2-40B4-BE49-F238E27FC236}">
                <a16:creationId xmlns:a16="http://schemas.microsoft.com/office/drawing/2014/main" id="{33566D52-4B10-4869-BC77-6B0630C04620}"/>
              </a:ext>
            </a:extLst>
          </p:cNvPr>
          <p:cNvSpPr/>
          <p:nvPr userDrawn="1"/>
        </p:nvSpPr>
        <p:spPr bwMode="auto">
          <a:xfrm>
            <a:off x="81483" y="1371601"/>
            <a:ext cx="99586" cy="5486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21618" tIns="60809" rIns="121618" bIns="60809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216185" rtl="0" eaLnBrk="0" fontAlgn="base" latinLnBrk="0" hangingPunct="0">
              <a:lnSpc>
                <a:spcPts val="3325"/>
              </a:lnSpc>
              <a:spcBef>
                <a:spcPct val="0"/>
              </a:spcBef>
              <a:spcAft>
                <a:spcPts val="133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2394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cxnSp>
        <p:nvCxnSpPr>
          <p:cNvPr id="16" name="Straight Connector 15" descr="Artifact">
            <a:extLst>
              <a:ext uri="{FF2B5EF4-FFF2-40B4-BE49-F238E27FC236}">
                <a16:creationId xmlns:a16="http://schemas.microsoft.com/office/drawing/2014/main" id="{8E84DD11-8C76-4BBF-8684-CF89C69047E7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616449" y="1242752"/>
            <a:ext cx="11236720" cy="0"/>
          </a:xfrm>
          <a:prstGeom prst="line">
            <a:avLst/>
          </a:prstGeom>
          <a:solidFill>
            <a:srgbClr val="FFCC99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571324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5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9" r:id="rId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200" b="1" kern="1200">
          <a:solidFill>
            <a:schemeClr val="tx2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400" b="1" kern="1200" smtClean="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400" kern="1200" smtClean="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400" kern="1200" smtClean="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394" kern="120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394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BA_CF758C0E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29_362BF73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7A_A5D80F52.xm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cwe@mitre.or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4" Type="http://schemas.openxmlformats.org/officeDocument/2006/relationships/hyperlink" Target="mailto:capec@mitre.org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cwe.mitre.org/data/reports/diff_reports/v4.8_v4.9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F8CC5-C2C4-6441-A117-CD8D639E4E14}"/>
              </a:ext>
            </a:extLst>
          </p:cNvPr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dirty="0"/>
              <a:t>CWE/CAPEC User Experience Working Group Meeting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A1CBA8-0641-3149-9CAD-CE6FCE2D90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October 19, 2022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35F1D0-8616-AB41-AD6A-4889142D0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>
                <a:latin typeface="Arial" pitchFamily="34" charset="0"/>
              </a:rPr>
              <a:t>|</a:t>
            </a:r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295008BC-DA31-4D19-837B-EFA4386B05F5}" type="slidenum">
              <a:rPr lang="en-U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/>
              <a:t>1</a:t>
            </a:fld>
            <a:r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>
                <a:latin typeface="Arial" pitchFamily="34" charset="0"/>
              </a:rPr>
              <a:t>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  <a:endParaRPr lang="en-US" dirty="0">
              <a:latin typeface="Arial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80897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814FC-8919-514C-12A0-1B8865B90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Content Changes for CWE 4.9 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6E4F7-B5E8-F32C-BDFB-5193D68074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 CWE entries</a:t>
            </a:r>
          </a:p>
          <a:p>
            <a:pPr lvl="1"/>
            <a:r>
              <a:rPr lang="en-US" dirty="0"/>
              <a:t>Access control subtree overhaul</a:t>
            </a:r>
          </a:p>
          <a:p>
            <a:pPr lvl="2"/>
            <a:r>
              <a:rPr lang="en-US" dirty="0"/>
              <a:t>“Weak Authentication,” “Weak Credentials,” etc. (see next slide)</a:t>
            </a:r>
          </a:p>
          <a:p>
            <a:r>
              <a:rPr lang="en-US" dirty="0"/>
              <a:t>Expand observed example coverage</a:t>
            </a:r>
          </a:p>
          <a:p>
            <a:pPr lvl="1"/>
            <a:r>
              <a:rPr lang="en-US" dirty="0"/>
              <a:t>CVEs in software written in Go or Python</a:t>
            </a:r>
          </a:p>
          <a:p>
            <a:r>
              <a:rPr lang="en-US" dirty="0" err="1"/>
              <a:t>xhtml</a:t>
            </a:r>
            <a:r>
              <a:rPr lang="en-US" dirty="0"/>
              <a:t> cleanup for CWE REST API</a:t>
            </a:r>
          </a:p>
          <a:p>
            <a:pPr lvl="1"/>
            <a:r>
              <a:rPr lang="en-US" dirty="0"/>
              <a:t>Fix minor inconsistencies and rendering problems in </a:t>
            </a:r>
            <a:r>
              <a:rPr lang="en-US" dirty="0" err="1"/>
              <a:t>xhtml</a:t>
            </a:r>
            <a:endParaRPr lang="en-US" dirty="0"/>
          </a:p>
          <a:p>
            <a:r>
              <a:rPr lang="en-US" dirty="0"/>
              <a:t>Software Fault Patterns view updates (888)</a:t>
            </a:r>
          </a:p>
          <a:p>
            <a:r>
              <a:rPr lang="en-US" dirty="0"/>
              <a:t>Minor schema changes</a:t>
            </a:r>
          </a:p>
          <a:p>
            <a:pPr lvl="1"/>
            <a:r>
              <a:rPr lang="en-US" dirty="0"/>
              <a:t>Consistent capitalization, changing terms, etc.</a:t>
            </a:r>
          </a:p>
          <a:p>
            <a:r>
              <a:rPr lang="en-US" dirty="0"/>
              <a:t>Many other modifications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3D1891-0278-25E1-AC7E-54BEFCF3D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10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  <a:endParaRPr lang="en-US" dirty="0">
              <a:latin typeface="Arial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58154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3DA2D-22E1-E963-FC0D-533CDBF68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Control Enhancements – Weak Authentication</a:t>
            </a:r>
          </a:p>
        </p:txBody>
      </p:sp>
      <p:pic>
        <p:nvPicPr>
          <p:cNvPr id="6" name="Content Placeholder 5" descr="Table&#10;&#10;Description automatically generated">
            <a:extLst>
              <a:ext uri="{FF2B5EF4-FFF2-40B4-BE49-F238E27FC236}">
                <a16:creationId xmlns:a16="http://schemas.microsoft.com/office/drawing/2014/main" id="{E3F1BF04-637C-5CAF-BD35-1D2686869B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6448" y="1394889"/>
            <a:ext cx="7773074" cy="4747671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D0EB3D-6B01-7419-690D-9455C9166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11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  <a:endParaRPr lang="en-US" dirty="0">
              <a:latin typeface="Arial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F21810-6CA1-2533-1127-93CE2C2ABA05}"/>
              </a:ext>
            </a:extLst>
          </p:cNvPr>
          <p:cNvSpPr txBox="1"/>
          <p:nvPr/>
        </p:nvSpPr>
        <p:spPr>
          <a:xfrm>
            <a:off x="8697537" y="1618245"/>
            <a:ext cx="287801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“Improper” -&gt; “Missing” or “Incorrect” (Weak)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“Incorrect </a:t>
            </a:r>
            <a:r>
              <a:rPr lang="en-US" b="1" dirty="0" err="1"/>
              <a:t>AuthN</a:t>
            </a:r>
            <a:r>
              <a:rPr lang="en-US" b="1" dirty="0"/>
              <a:t>” could only use more-general CWE-287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Others like </a:t>
            </a:r>
            <a:r>
              <a:rPr lang="en-US" b="1" dirty="0" err="1"/>
              <a:t>authZ</a:t>
            </a:r>
            <a:r>
              <a:rPr lang="en-US" b="1" dirty="0"/>
              <a:t> have had this distinction for a long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Use of Weak Credentials (CWE-1391) is a key breakdown from other </a:t>
            </a:r>
            <a:r>
              <a:rPr lang="en-US" b="1" dirty="0" err="1"/>
              <a:t>authN</a:t>
            </a:r>
            <a:r>
              <a:rPr lang="en-US" b="1" dirty="0"/>
              <a:t> issues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Entries are incomplete  (to address in 4.10)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“software” -&gt; “product”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1BF390A7-A46A-3222-04DC-B26BD1CADB89}"/>
              </a:ext>
            </a:extLst>
          </p:cNvPr>
          <p:cNvSpPr/>
          <p:nvPr/>
        </p:nvSpPr>
        <p:spPr>
          <a:xfrm>
            <a:off x="475771" y="1394889"/>
            <a:ext cx="5139583" cy="2590800"/>
          </a:xfrm>
          <a:prstGeom prst="ellipse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7786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F9EA8-DE88-FBF1-4453-F82877A3F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ICS/OT Change – CWE-798: Hard-Coded Credentials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C65F71-D591-36AC-5E53-2D9666CC8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12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</a:p>
        </p:txBody>
      </p:sp>
      <p:pic>
        <p:nvPicPr>
          <p:cNvPr id="6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462505BA-D3CD-7B0C-AE11-F38C41DE42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864" y="1377009"/>
            <a:ext cx="9769687" cy="1663371"/>
          </a:xfrm>
          <a:prstGeom prst="rect">
            <a:avLst/>
          </a:prstGeom>
        </p:spPr>
      </p:pic>
      <p:pic>
        <p:nvPicPr>
          <p:cNvPr id="8" name="Picture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506C05F3-B3D5-12A6-E314-A8B42342BE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864" y="3040380"/>
            <a:ext cx="5349704" cy="1212398"/>
          </a:xfrm>
          <a:prstGeom prst="rect">
            <a:avLst/>
          </a:prstGeom>
        </p:spPr>
      </p:pic>
      <p:pic>
        <p:nvPicPr>
          <p:cNvPr id="12" name="Picture 11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3EA12601-3563-5908-515D-7181049E23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864" y="4252778"/>
            <a:ext cx="9838273" cy="186715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94212B7-2BBB-1F16-0C47-F0626BB74449}"/>
              </a:ext>
            </a:extLst>
          </p:cNvPr>
          <p:cNvSpPr txBox="1"/>
          <p:nvPr/>
        </p:nvSpPr>
        <p:spPr>
          <a:xfrm>
            <a:off x="185495" y="2453563"/>
            <a:ext cx="648895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change </a:t>
            </a:r>
            <a:r>
              <a:rPr lang="en-US" sz="1200" dirty="0">
                <a:sym typeface="Wingdings" panose="05000000000000000000" pitchFamily="2" charset="2"/>
              </a:rPr>
              <a:t></a:t>
            </a:r>
          </a:p>
        </p:txBody>
      </p:sp>
    </p:spTree>
    <p:extLst>
      <p:ext uri="{BB962C8B-B14F-4D97-AF65-F5344CB8AC3E}">
        <p14:creationId xmlns:p14="http://schemas.microsoft.com/office/powerpoint/2010/main" val="2112007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F9EA8-DE88-FBF1-4453-F82877A3F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ICS/OT Change (2) – </a:t>
            </a:r>
            <a:br>
              <a:rPr lang="en-US" dirty="0"/>
            </a:br>
            <a:r>
              <a:rPr lang="en-US" dirty="0"/>
              <a:t>CWE-798: Hard-Coded Credentials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C65F71-D591-36AC-5E53-2D9666CC8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13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</a:p>
        </p:txBody>
      </p:sp>
      <p:pic>
        <p:nvPicPr>
          <p:cNvPr id="10" name="Picture 9" descr="Graphical user interface, text, application, Word&#10;&#10;Description automatically generated">
            <a:extLst>
              <a:ext uri="{FF2B5EF4-FFF2-40B4-BE49-F238E27FC236}">
                <a16:creationId xmlns:a16="http://schemas.microsoft.com/office/drawing/2014/main" id="{BC0D93F0-8F8F-AF4D-285C-09FE5A5C86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293" y="1320642"/>
            <a:ext cx="10169790" cy="4646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9065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82A0B83-FE44-C9A7-1647-D07B8791C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CWE 4.9 Changes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214800F-DB55-C417-83E2-4A5CAE5DEC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67" dirty="0"/>
              <a:t>Re-categorized several CWEs as a result of the new CWE-1388 category from 4.8</a:t>
            </a:r>
          </a:p>
          <a:p>
            <a:r>
              <a:rPr lang="en-US" sz="1867" dirty="0"/>
              <a:t>Name changes for CWE-1206 Category (include “Thermal” as mentioned in description) and CWE-1320</a:t>
            </a:r>
          </a:p>
          <a:p>
            <a:r>
              <a:rPr lang="en-US" sz="1867" dirty="0"/>
              <a:t>Schema changes: “Not Technology-Specific”, new Language Class “HW Description Language”</a:t>
            </a:r>
          </a:p>
          <a:p>
            <a:r>
              <a:rPr lang="en-US" sz="1867" dirty="0"/>
              <a:t>Fixed/replaced erroneous demonstrative examples for CWE-1311 and CWE-1303</a:t>
            </a:r>
          </a:p>
          <a:p>
            <a:r>
              <a:rPr lang="en-US" sz="1867" dirty="0"/>
              <a:t>Fixed indenting in some code examples (related to REST API cleanup)</a:t>
            </a:r>
          </a:p>
          <a:p>
            <a:r>
              <a:rPr lang="en-US" sz="1867" dirty="0"/>
              <a:t>Changed some code example languages from “Other” to Verilog/VHDL</a:t>
            </a:r>
          </a:p>
          <a:p>
            <a:r>
              <a:rPr lang="en-US" sz="1867" dirty="0"/>
              <a:t>Added TI "Physical Security Attacks Against Silicon Devices“ reference to several CWE entries dealing with Fault Injection, Side Channels, and glitching</a:t>
            </a:r>
          </a:p>
          <a:p>
            <a:r>
              <a:rPr lang="en-US" sz="1867" dirty="0"/>
              <a:t>Other modifications</a:t>
            </a:r>
          </a:p>
          <a:p>
            <a:endParaRPr lang="en-US" sz="1867" dirty="0"/>
          </a:p>
          <a:p>
            <a:r>
              <a:rPr lang="en-US" sz="1867" dirty="0"/>
              <a:t>Ongoing: reorg related to processor issues (</a:t>
            </a:r>
            <a:r>
              <a:rPr lang="en-US" sz="1867" dirty="0" err="1"/>
              <a:t>Spectre</a:t>
            </a:r>
            <a:r>
              <a:rPr lang="en-US" sz="1867" dirty="0"/>
              <a:t>, Meltdown, etc.)</a:t>
            </a:r>
          </a:p>
          <a:p>
            <a:endParaRPr lang="en-US" sz="1867" dirty="0"/>
          </a:p>
          <a:p>
            <a:endParaRPr lang="en-US" sz="1867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4796C6E-803A-7705-7088-93C09FA2A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14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80587278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E24AF-8C94-8A43-91E3-994015932E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3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 algn="ctr">
              <a:buNone/>
            </a:pPr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Topic 2</a:t>
            </a:r>
          </a:p>
          <a:p>
            <a:pPr marL="0" indent="0" algn="ctr">
              <a:buNone/>
            </a:pPr>
            <a:br>
              <a:rPr lang="en-US" sz="3200" dirty="0">
                <a:latin typeface="Tahoma" panose="020B0604030504040204" pitchFamily="34" charset="0"/>
              </a:rPr>
            </a:br>
            <a:r>
              <a:rPr lang="en-US" sz="3200" dirty="0">
                <a:latin typeface="Tahoma" panose="020B0604030504040204" pitchFamily="34" charset="0"/>
              </a:rPr>
              <a:t>Feedback: Personas, Definitions, and Presentation Filters</a:t>
            </a:r>
            <a:endParaRPr lang="en-US" sz="3200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 algn="ctr">
              <a:buNone/>
            </a:pPr>
            <a:r>
              <a:rPr lang="en-US" sz="3200" i="1" dirty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Alec Summers</a:t>
            </a:r>
          </a:p>
          <a:p>
            <a:pPr marL="0" indent="0" algn="ctr">
              <a:buNone/>
            </a:pPr>
            <a:endParaRPr lang="en-US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3582C8-833E-7948-A7F2-A1D0C509C4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15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84880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8E717-094C-1D6E-A1F4-971B20924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CWE/CAPEC User Personas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1A4635-0512-3371-CF3D-0F93CD8BD8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449" y="1337311"/>
            <a:ext cx="11236720" cy="4794737"/>
          </a:xfrm>
        </p:spPr>
        <p:txBody>
          <a:bodyPr/>
          <a:lstStyle/>
          <a:p>
            <a:r>
              <a:rPr lang="en-US" sz="1900" dirty="0"/>
              <a:t>Educators: </a:t>
            </a:r>
            <a:r>
              <a:rPr lang="en-US" sz="1900" b="0" dirty="0"/>
              <a:t>Teachers, professors, or certification programs that educate developers and system designers how to design more secure products, develop more secure code, and/or how to find vulnerabilities.</a:t>
            </a:r>
          </a:p>
          <a:p>
            <a:r>
              <a:rPr lang="en-US" sz="1900" dirty="0"/>
              <a:t>Hardware Designers</a:t>
            </a:r>
            <a:r>
              <a:rPr lang="en-US" sz="1900" dirty="0">
                <a:solidFill>
                  <a:srgbClr val="FF0000"/>
                </a:solidFill>
              </a:rPr>
              <a:t>/Verification Engineer</a:t>
            </a:r>
            <a:r>
              <a:rPr lang="en-US" sz="1900" b="0" dirty="0"/>
              <a:t>: Those who create, integrate</a:t>
            </a:r>
            <a:r>
              <a:rPr lang="en-US" sz="1900" b="0" dirty="0">
                <a:solidFill>
                  <a:srgbClr val="FF0000"/>
                </a:solidFill>
              </a:rPr>
              <a:t>, or verify </a:t>
            </a:r>
            <a:r>
              <a:rPr lang="en-US" sz="1900" b="0" dirty="0"/>
              <a:t>hardware components within the discipline of microelectronics and want to understand, detect, and avoid weaknesses.</a:t>
            </a:r>
            <a:endParaRPr lang="en-US" sz="1900" dirty="0"/>
          </a:p>
          <a:p>
            <a:r>
              <a:rPr lang="en-US" sz="1900" dirty="0"/>
              <a:t>Security Researchers/Analysts: </a:t>
            </a:r>
            <a:r>
              <a:rPr lang="en-US" sz="1900" b="0" dirty="0"/>
              <a:t>Those who look for ways to attack a product by finding weaknesses using manual and/or automated techniques, then reporting the findings to the vendor and/or the general public. </a:t>
            </a:r>
          </a:p>
          <a:p>
            <a:r>
              <a:rPr lang="en-US" sz="1900" dirty="0"/>
              <a:t>Software Developers</a:t>
            </a:r>
            <a:r>
              <a:rPr lang="en-US" sz="1900" dirty="0">
                <a:solidFill>
                  <a:srgbClr val="FF0000"/>
                </a:solidFill>
              </a:rPr>
              <a:t>/Assurance Engineers</a:t>
            </a:r>
            <a:r>
              <a:rPr lang="en-US" sz="1900" b="0" dirty="0"/>
              <a:t>: Those who create, maintain</a:t>
            </a:r>
            <a:r>
              <a:rPr lang="en-US" sz="1900" b="0" dirty="0">
                <a:solidFill>
                  <a:srgbClr val="FF0000"/>
                </a:solidFill>
              </a:rPr>
              <a:t>, and test </a:t>
            </a:r>
            <a:r>
              <a:rPr lang="en-US" sz="1900" b="0" dirty="0"/>
              <a:t>software, using various languages and frameworks, who want to understand, detect, and avoid weaknesses</a:t>
            </a:r>
          </a:p>
          <a:p>
            <a:r>
              <a:rPr lang="en-US" sz="1900" dirty="0"/>
              <a:t>Technical Writers: </a:t>
            </a:r>
            <a:r>
              <a:rPr lang="en-US" sz="1900" b="0" dirty="0"/>
              <a:t>Those who communicate advanced technical concepts as clearly, accurately, and comprehensively as possible to their intended audience (e.g., code analysis tool users or system designers)</a:t>
            </a:r>
            <a:endParaRPr lang="en-US" sz="1900" dirty="0"/>
          </a:p>
          <a:p>
            <a:r>
              <a:rPr lang="en-US" sz="1900" dirty="0"/>
              <a:t>Tool Developers: </a:t>
            </a:r>
            <a:r>
              <a:rPr lang="en-US" sz="1900" b="0" dirty="0">
                <a:solidFill>
                  <a:srgbClr val="FF0000"/>
                </a:solidFill>
              </a:rPr>
              <a:t>Developers of security products and services for finding weaknesses, attacking systems, and reporting findings to users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A4C61C-0B6E-F061-1DDC-5C1A7A313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16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  <a:endParaRPr lang="en-US" dirty="0">
              <a:latin typeface="Arial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4E541564-0956-E1CA-C409-83EE2B7F8A99}"/>
              </a:ext>
            </a:extLst>
          </p:cNvPr>
          <p:cNvSpPr/>
          <p:nvPr/>
        </p:nvSpPr>
        <p:spPr>
          <a:xfrm>
            <a:off x="7955280" y="481642"/>
            <a:ext cx="3714750" cy="644021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To be published on CWE/CAPEC sites in October pending approval</a:t>
            </a:r>
          </a:p>
        </p:txBody>
      </p:sp>
    </p:spTree>
    <p:extLst>
      <p:ext uri="{BB962C8B-B14F-4D97-AF65-F5344CB8AC3E}">
        <p14:creationId xmlns:p14="http://schemas.microsoft.com/office/powerpoint/2010/main" val="908851000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B2591-61C7-4B0F-B8F6-E867E4F89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Modernizing Definitions on CWE/CAPEC Sites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860301-E36F-431D-8714-F11D14F02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17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  <a:endParaRPr lang="en-US" dirty="0">
              <a:latin typeface="Arial" pitchFamily="34" charset="0"/>
              <a:ea typeface="Verdana" pitchFamily="34" charset="0"/>
              <a:cs typeface="Verdana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A7C56A4-DF1B-AC9E-1B17-F51FF81849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107583"/>
              </p:ext>
            </p:extLst>
          </p:nvPr>
        </p:nvGraphicFramePr>
        <p:xfrm>
          <a:off x="764618" y="1457905"/>
          <a:ext cx="11088551" cy="4632570"/>
        </p:xfrm>
        <a:graphic>
          <a:graphicData uri="http://schemas.openxmlformats.org/drawingml/2006/table">
            <a:tbl>
              <a:tblPr/>
              <a:tblGrid>
                <a:gridCol w="2161305">
                  <a:extLst>
                    <a:ext uri="{9D8B030D-6E8A-4147-A177-3AD203B41FA5}">
                      <a16:colId xmlns:a16="http://schemas.microsoft.com/office/drawing/2014/main" val="1954835516"/>
                    </a:ext>
                  </a:extLst>
                </a:gridCol>
                <a:gridCol w="5123874">
                  <a:extLst>
                    <a:ext uri="{9D8B030D-6E8A-4147-A177-3AD203B41FA5}">
                      <a16:colId xmlns:a16="http://schemas.microsoft.com/office/drawing/2014/main" val="2676307201"/>
                    </a:ext>
                  </a:extLst>
                </a:gridCol>
                <a:gridCol w="1315858">
                  <a:extLst>
                    <a:ext uri="{9D8B030D-6E8A-4147-A177-3AD203B41FA5}">
                      <a16:colId xmlns:a16="http://schemas.microsoft.com/office/drawing/2014/main" val="1791788514"/>
                    </a:ext>
                  </a:extLst>
                </a:gridCol>
                <a:gridCol w="2487514">
                  <a:extLst>
                    <a:ext uri="{9D8B030D-6E8A-4147-A177-3AD203B41FA5}">
                      <a16:colId xmlns:a16="http://schemas.microsoft.com/office/drawing/2014/main" val="3905536829"/>
                    </a:ext>
                  </a:extLst>
                </a:gridCol>
              </a:tblGrid>
              <a:tr h="51354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</a:rPr>
                        <a:t>Term</a:t>
                      </a:r>
                    </a:p>
                  </a:txBody>
                  <a:tcPr marL="8496" marR="8496" marT="849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717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</a:rPr>
                        <a:t>Definition</a:t>
                      </a:r>
                    </a:p>
                  </a:txBody>
                  <a:tcPr marL="8496" marR="8496" marT="849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717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</a:rPr>
                        <a:t>Authority</a:t>
                      </a:r>
                    </a:p>
                  </a:txBody>
                  <a:tcPr marL="8496" marR="8496" marT="849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717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</a:rPr>
                        <a:t>Authorities Doc</a:t>
                      </a:r>
                    </a:p>
                  </a:txBody>
                  <a:tcPr marL="8496" marR="8496" marT="849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717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873727"/>
                  </a:ext>
                </a:extLst>
              </a:tr>
              <a:tr h="106538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Vulnerability</a:t>
                      </a:r>
                    </a:p>
                  </a:txBody>
                  <a:tcPr marL="8496" marR="8496" marT="849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A flaw in a software, firmware, hardware, or service component resulting from a weakness that can be exploited, causing a negative impact to the confidentiality, integrity, or availability of an impacted component or components</a:t>
                      </a:r>
                    </a:p>
                  </a:txBody>
                  <a:tcPr marL="8496" marR="8496" marT="849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CVE</a:t>
                      </a:r>
                    </a:p>
                  </a:txBody>
                  <a:tcPr marL="8496" marR="8496" marT="849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website</a:t>
                      </a:r>
                    </a:p>
                  </a:txBody>
                  <a:tcPr marL="8496" marR="8496" marT="849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2959870"/>
                  </a:ext>
                </a:extLst>
              </a:tr>
              <a:tr h="139391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Weakness</a:t>
                      </a:r>
                    </a:p>
                  </a:txBody>
                  <a:tcPr marL="8496" marR="8496" marT="849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condition </a:t>
                      </a: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in a software, firmware, hardware, or service component that</a:t>
                      </a: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under </a:t>
                      </a:r>
                      <a:r>
                        <a:rPr lang="en-US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certain </a:t>
                      </a: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circumstances, could contribute to the introduction of vulnerabilities</a:t>
                      </a:r>
                      <a:endParaRPr lang="en-US" sz="1800" b="1" i="0" u="none" strike="sng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n/a</a:t>
                      </a:r>
                    </a:p>
                  </a:txBody>
                  <a:tcPr marL="8496" marR="8496" marT="849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edited from def on CWE website</a:t>
                      </a:r>
                    </a:p>
                  </a:txBody>
                  <a:tcPr marL="8496" marR="8496" marT="849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8559892"/>
                  </a:ext>
                </a:extLst>
              </a:tr>
              <a:tr h="134500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Attack Pattern</a:t>
                      </a:r>
                    </a:p>
                  </a:txBody>
                  <a:tcPr marL="8496" marR="8496" marT="849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The common approach and attributes related to the exploitation of a weakness </a:t>
                      </a:r>
                      <a:r>
                        <a:rPr lang="en-US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</a:rPr>
                        <a:t>in a software, firmware, hardware, or service component</a:t>
                      </a:r>
                      <a:r>
                        <a:rPr lang="en-US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.</a:t>
                      </a:r>
                    </a:p>
                  </a:txBody>
                  <a:tcPr marL="8496" marR="8496" marT="849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n/a</a:t>
                      </a:r>
                    </a:p>
                  </a:txBody>
                  <a:tcPr marL="8496" marR="8496" marT="849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edited from def on CAPEC website</a:t>
                      </a:r>
                    </a:p>
                  </a:txBody>
                  <a:tcPr marL="8496" marR="8496" marT="849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5049031"/>
                  </a:ext>
                </a:extLst>
              </a:tr>
            </a:tbl>
          </a:graphicData>
        </a:graphic>
      </p:graphicFrame>
      <p:pic>
        <p:nvPicPr>
          <p:cNvPr id="9" name="Graphic 8" descr="Checkbox Checked with solid fill">
            <a:extLst>
              <a:ext uri="{FF2B5EF4-FFF2-40B4-BE49-F238E27FC236}">
                <a16:creationId xmlns:a16="http://schemas.microsoft.com/office/drawing/2014/main" id="{5CC454BD-2209-36F2-A66B-DFBFEC968C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2203173"/>
            <a:ext cx="914400" cy="914400"/>
          </a:xfrm>
          <a:prstGeom prst="rect">
            <a:avLst/>
          </a:prstGeom>
        </p:spPr>
      </p:pic>
      <p:pic>
        <p:nvPicPr>
          <p:cNvPr id="13" name="Graphic 12" descr="Badge Question Mark with solid fill">
            <a:extLst>
              <a:ext uri="{FF2B5EF4-FFF2-40B4-BE49-F238E27FC236}">
                <a16:creationId xmlns:a16="http://schemas.microsoft.com/office/drawing/2014/main" id="{9CB0FD9B-1C47-C081-6CF5-9D12C978CA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4035" y="3684738"/>
            <a:ext cx="666330" cy="666330"/>
          </a:xfrm>
          <a:prstGeom prst="rect">
            <a:avLst/>
          </a:prstGeom>
        </p:spPr>
      </p:pic>
      <p:pic>
        <p:nvPicPr>
          <p:cNvPr id="14" name="Graphic 13" descr="Badge Question Mark with solid fill">
            <a:extLst>
              <a:ext uri="{FF2B5EF4-FFF2-40B4-BE49-F238E27FC236}">
                <a16:creationId xmlns:a16="http://schemas.microsoft.com/office/drawing/2014/main" id="{11D08242-2708-FC8E-25AE-7A7218566F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3658" y="5162355"/>
            <a:ext cx="666330" cy="666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992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38CBF-F8E3-C27C-C835-A3DCB0A00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“View Customized Information”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422B08-E62F-4335-C8D1-BA70D7AD7D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800" dirty="0"/>
              <a:t>Theoretical: </a:t>
            </a:r>
          </a:p>
          <a:p>
            <a:pPr lvl="1"/>
            <a:r>
              <a:rPr lang="en-US" sz="2400" dirty="0"/>
              <a:t>For users who are interested in the practical </a:t>
            </a:r>
          </a:p>
          <a:p>
            <a:r>
              <a:rPr lang="en-US" sz="2800" dirty="0"/>
              <a:t>Operational: </a:t>
            </a:r>
          </a:p>
          <a:p>
            <a:pPr lvl="1"/>
            <a:r>
              <a:rPr lang="en-US" sz="2400" dirty="0"/>
              <a:t>For users who are concerned with the practical application and details about the nature of the weakness and how to prevent it from happening</a:t>
            </a:r>
          </a:p>
          <a:p>
            <a:r>
              <a:rPr lang="en-US" sz="2800" dirty="0"/>
              <a:t>Mapping-Friendly: </a:t>
            </a:r>
          </a:p>
          <a:p>
            <a:pPr lvl="1"/>
            <a:r>
              <a:rPr lang="en-US" sz="2400" dirty="0"/>
              <a:t>For users who are mapping an issue to CWE/CAPEC IDs, i.e., finding the most appropriate CWE for a specific issue (e.g., a CVE record)</a:t>
            </a:r>
          </a:p>
          <a:p>
            <a:r>
              <a:rPr lang="en-US" sz="2800" dirty="0"/>
              <a:t>Complete: </a:t>
            </a:r>
          </a:p>
          <a:p>
            <a:pPr lvl="1"/>
            <a:r>
              <a:rPr lang="en-US" sz="2400" dirty="0"/>
              <a:t>For users who wish to see all available information for the CWE/CAPEC entry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21F5F7-68AE-948C-BDC8-32652AD449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18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17142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25E75-843B-6535-4CFD-0CAFB2C54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Screenshot</a:t>
            </a:r>
          </a:p>
        </p:txBody>
      </p:sp>
      <p:pic>
        <p:nvPicPr>
          <p:cNvPr id="6" name="Content Placeholder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82C9252-7FDE-517E-A4C0-E8D5184B1D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6071" y="1562017"/>
            <a:ext cx="10699857" cy="2398002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5925E4-9F5A-CA32-9FC6-7FC3089C66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19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6763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870EC-76DB-7341-ADE7-D0E74CDFC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99DC1-BA7D-4042-AF43-80472A17BA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Housekeeping</a:t>
            </a:r>
          </a:p>
          <a:p>
            <a:r>
              <a:rPr lang="en-US" dirty="0"/>
              <a:t>Primary topics</a:t>
            </a:r>
          </a:p>
          <a:p>
            <a:pPr lvl="1"/>
            <a:r>
              <a:rPr lang="en-US" dirty="0"/>
              <a:t>Review CWE &amp; CAPEC recent content releases</a:t>
            </a:r>
          </a:p>
          <a:p>
            <a:pPr lvl="1"/>
            <a:r>
              <a:rPr lang="en-US" dirty="0"/>
              <a:t>Feedback: Personas and Presentation Filters</a:t>
            </a:r>
          </a:p>
          <a:p>
            <a:pPr lvl="1"/>
            <a:r>
              <a:rPr lang="en-US" dirty="0"/>
              <a:t>Discussion: Possible opportunities for UEWG Activity</a:t>
            </a:r>
          </a:p>
          <a:p>
            <a:pPr lvl="3"/>
            <a:endParaRPr lang="en-US" dirty="0"/>
          </a:p>
          <a:p>
            <a:r>
              <a:rPr lang="en-US" dirty="0"/>
              <a:t>Reminders and Adjourn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797F3-61A7-6740-BE80-00D1E0AEC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2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  <a:endParaRPr lang="en-US" dirty="0">
              <a:latin typeface="Arial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5B9E371D-7CB6-2939-41E4-08DB0EA1F177}"/>
              </a:ext>
            </a:extLst>
          </p:cNvPr>
          <p:cNvSpPr/>
          <p:nvPr/>
        </p:nvSpPr>
        <p:spPr>
          <a:xfrm>
            <a:off x="3627120" y="1493521"/>
            <a:ext cx="4937760" cy="416559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This meeting is being recorded :-)</a:t>
            </a:r>
          </a:p>
        </p:txBody>
      </p:sp>
    </p:spTree>
    <p:extLst>
      <p:ext uri="{BB962C8B-B14F-4D97-AF65-F5344CB8AC3E}">
        <p14:creationId xmlns:p14="http://schemas.microsoft.com/office/powerpoint/2010/main" val="10442867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2F7B5-E974-51BE-A859-B3E2E9E6E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Adjusting our Presentation Filters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CF2F35-52D4-DB66-EC1C-E18C2C4E7B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800" y="1447801"/>
            <a:ext cx="11098254" cy="4859280"/>
          </a:xfrm>
        </p:spPr>
        <p:txBody>
          <a:bodyPr>
            <a:normAutofit/>
          </a:bodyPr>
          <a:lstStyle/>
          <a:p>
            <a:r>
              <a:rPr lang="en-US" dirty="0"/>
              <a:t>Better serve our user persona needs</a:t>
            </a:r>
          </a:p>
          <a:p>
            <a:r>
              <a:rPr lang="en-US" dirty="0"/>
              <a:t>“Two-Types” Proposal by </a:t>
            </a:r>
            <a:r>
              <a:rPr lang="en-US" dirty="0" err="1"/>
              <a:t>Premyslaw</a:t>
            </a:r>
            <a:r>
              <a:rPr lang="en-US" dirty="0"/>
              <a:t> </a:t>
            </a:r>
            <a:r>
              <a:rPr lang="en-US" dirty="0" err="1"/>
              <a:t>Roguski</a:t>
            </a:r>
            <a:r>
              <a:rPr lang="en-US" dirty="0"/>
              <a:t> (Red Hat)</a:t>
            </a:r>
          </a:p>
          <a:p>
            <a:pPr marL="839370" lvl="1" indent="-457200">
              <a:buFont typeface="+mj-lt"/>
              <a:buAutoNum type="arabicPeriod"/>
            </a:pPr>
            <a:r>
              <a:rPr lang="en-US" u="sng" dirty="0"/>
              <a:t>Theoretical</a:t>
            </a:r>
            <a:r>
              <a:rPr lang="en-US" dirty="0"/>
              <a:t>: users who are more focused on the theoretical aspects of the weaknesses</a:t>
            </a:r>
          </a:p>
          <a:p>
            <a:pPr marL="1257300" lvl="2" indent="-457200"/>
            <a:r>
              <a:rPr lang="en-US" dirty="0"/>
              <a:t>Educators (teachers, professors, solution architects who design the systems' requirements)</a:t>
            </a:r>
          </a:p>
          <a:p>
            <a:pPr marL="1257300" lvl="2" indent="-457200"/>
            <a:r>
              <a:rPr lang="en-US" dirty="0"/>
              <a:t>Technical Writers (people responsible for security content, security blogs and articles)</a:t>
            </a:r>
          </a:p>
          <a:p>
            <a:pPr marL="1257300" lvl="2" indent="-457200"/>
            <a:r>
              <a:rPr lang="en-US" dirty="0"/>
              <a:t>Project and Program Managers who need some level of understanding about security and weaknesses</a:t>
            </a:r>
          </a:p>
          <a:p>
            <a:pPr marL="839370" lvl="1" indent="-457200">
              <a:buFont typeface="+mj-lt"/>
              <a:buAutoNum type="arabicPeriod"/>
            </a:pPr>
            <a:r>
              <a:rPr lang="en-US" u="sng" dirty="0"/>
              <a:t>Technical</a:t>
            </a:r>
            <a:r>
              <a:rPr lang="en-US" dirty="0"/>
              <a:t>: users who are managing the security issues and need more details about the nature of the weakness and how to prevent this from happening</a:t>
            </a:r>
          </a:p>
          <a:p>
            <a:pPr marL="1257300" lvl="2" indent="-457200"/>
            <a:r>
              <a:rPr lang="en-US" dirty="0"/>
              <a:t>Tool Developers, Security Researchers, </a:t>
            </a:r>
            <a:r>
              <a:rPr lang="en-US" dirty="0" err="1"/>
              <a:t>Pentesters</a:t>
            </a:r>
            <a:r>
              <a:rPr lang="en-US" dirty="0"/>
              <a:t>, Incident Response Analysts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4EF16B-BA21-9AC7-D682-6BD2AA9CD7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20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498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38CBF-F8E3-C27C-C835-A3DCB0A00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Data Elements for Each Group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422B08-E62F-4335-C8D1-BA70D7AD7D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Theoretical: </a:t>
            </a:r>
          </a:p>
          <a:p>
            <a:pPr lvl="1"/>
            <a:r>
              <a:rPr lang="en-US" dirty="0"/>
              <a:t>Description, Extended Description, Alternate Terms, Common Consequences</a:t>
            </a:r>
            <a:endParaRPr lang="en-US" sz="2400" dirty="0"/>
          </a:p>
          <a:p>
            <a:r>
              <a:rPr lang="en-US" sz="2800" dirty="0"/>
              <a:t>Technical (operational?):</a:t>
            </a:r>
          </a:p>
          <a:p>
            <a:pPr lvl="1"/>
            <a:r>
              <a:rPr lang="en-US" dirty="0"/>
              <a:t>Description, Extended Description, Alternate Terms, Modes of Introduction, Demonstrative Examples, </a:t>
            </a:r>
            <a:r>
              <a:rPr lang="en-US" u="sng" dirty="0"/>
              <a:t>Observed Examples</a:t>
            </a:r>
            <a:r>
              <a:rPr lang="en-US" dirty="0"/>
              <a:t> (include recent CVE tracking data*), Potential Mitigations, Relationships</a:t>
            </a:r>
          </a:p>
          <a:p>
            <a:r>
              <a:rPr lang="en-US" sz="2800" dirty="0"/>
              <a:t>Mapping-Friendly:</a:t>
            </a:r>
          </a:p>
          <a:p>
            <a:pPr lvl="1"/>
            <a:r>
              <a:rPr lang="en-US" dirty="0"/>
              <a:t>Description, Extended Description, Alternate Terms, </a:t>
            </a:r>
            <a:r>
              <a:rPr lang="en-US" strike="sngStrike" dirty="0"/>
              <a:t>Modes of Introduction, Likelihood of Exploitation</a:t>
            </a:r>
            <a:r>
              <a:rPr lang="en-US" dirty="0"/>
              <a:t>, Taxonomy Mappings, Memberships, Notes</a:t>
            </a:r>
            <a:endParaRPr lang="en-US" sz="2400" dirty="0"/>
          </a:p>
          <a:p>
            <a:r>
              <a:rPr lang="en-US" sz="2800" dirty="0"/>
              <a:t>Complete:</a:t>
            </a:r>
          </a:p>
          <a:p>
            <a:pPr lvl="1"/>
            <a:r>
              <a:rPr lang="en-US" dirty="0"/>
              <a:t>all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21F5F7-68AE-948C-BDC8-32652AD449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21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11492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25E75-843B-6535-4CFD-0CAFB2C54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Screenshot</a:t>
            </a:r>
          </a:p>
        </p:txBody>
      </p:sp>
      <p:pic>
        <p:nvPicPr>
          <p:cNvPr id="6" name="Content Placeholder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E82C9252-7FDE-517E-A4C0-E8D5184B1D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6071" y="1562017"/>
            <a:ext cx="10699857" cy="2398002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5925E4-9F5A-CA32-9FC6-7FC3089C66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22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42A563-E0D1-351D-E5B2-493DFF85E1A6}"/>
              </a:ext>
            </a:extLst>
          </p:cNvPr>
          <p:cNvSpPr txBox="1"/>
          <p:nvPr/>
        </p:nvSpPr>
        <p:spPr>
          <a:xfrm>
            <a:off x="3941402" y="4519871"/>
            <a:ext cx="43091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Thoughts? Comments?</a:t>
            </a:r>
          </a:p>
        </p:txBody>
      </p:sp>
    </p:spTree>
    <p:extLst>
      <p:ext uri="{BB962C8B-B14F-4D97-AF65-F5344CB8AC3E}">
        <p14:creationId xmlns:p14="http://schemas.microsoft.com/office/powerpoint/2010/main" val="9602929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D2363-249C-A80C-A0D4-68264B896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801" y="274638"/>
            <a:ext cx="9979474" cy="868362"/>
          </a:xfrm>
        </p:spPr>
        <p:txBody>
          <a:bodyPr>
            <a:normAutofit/>
          </a:bodyPr>
          <a:lstStyle/>
          <a:p>
            <a:r>
              <a:rPr lang="en-US" dirty="0"/>
              <a:t>Customizing CAPEC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BFAA08-3D56-83D6-1B71-15D84C9F0B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799" y="1447801"/>
            <a:ext cx="3302001" cy="4678361"/>
          </a:xfrm>
        </p:spPr>
        <p:txBody>
          <a:bodyPr>
            <a:normAutofit/>
          </a:bodyPr>
          <a:lstStyle/>
          <a:p>
            <a:r>
              <a:rPr lang="en-US" dirty="0"/>
              <a:t>Currently</a:t>
            </a:r>
          </a:p>
          <a:p>
            <a:pPr lvl="1"/>
            <a:r>
              <a:rPr lang="en-US" dirty="0"/>
              <a:t>Basic, Complete</a:t>
            </a:r>
          </a:p>
          <a:p>
            <a:r>
              <a:rPr lang="en-US" dirty="0"/>
              <a:t>Would the new CWE model for filters work for CAPEC?</a:t>
            </a:r>
          </a:p>
          <a:p>
            <a:pPr lvl="1"/>
            <a:r>
              <a:rPr lang="en-US" dirty="0"/>
              <a:t>Conceptual</a:t>
            </a:r>
          </a:p>
          <a:p>
            <a:pPr lvl="1"/>
            <a:r>
              <a:rPr lang="en-US" dirty="0"/>
              <a:t>Operational</a:t>
            </a:r>
          </a:p>
          <a:p>
            <a:pPr lvl="1"/>
            <a:r>
              <a:rPr lang="en-US" dirty="0"/>
              <a:t>Mapping-Friendly</a:t>
            </a:r>
          </a:p>
          <a:p>
            <a:pPr lvl="1"/>
            <a:r>
              <a:rPr lang="en-US" dirty="0"/>
              <a:t>Complete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6CF658-B3C2-0620-68B8-70C86883DF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24579" y="6126163"/>
            <a:ext cx="707132" cy="180918"/>
          </a:xfrm>
        </p:spPr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23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1863E5D-8319-78B7-28F9-3F135EE916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4332104"/>
              </p:ext>
            </p:extLst>
          </p:nvPr>
        </p:nvGraphicFramePr>
        <p:xfrm>
          <a:off x="4237650" y="1557624"/>
          <a:ext cx="7240495" cy="4162425"/>
        </p:xfrm>
        <a:graphic>
          <a:graphicData uri="http://schemas.openxmlformats.org/drawingml/2006/table">
            <a:tbl>
              <a:tblPr/>
              <a:tblGrid>
                <a:gridCol w="2986899">
                  <a:extLst>
                    <a:ext uri="{9D8B030D-6E8A-4147-A177-3AD203B41FA5}">
                      <a16:colId xmlns:a16="http://schemas.microsoft.com/office/drawing/2014/main" val="1717919559"/>
                    </a:ext>
                  </a:extLst>
                </a:gridCol>
                <a:gridCol w="4253596">
                  <a:extLst>
                    <a:ext uri="{9D8B030D-6E8A-4147-A177-3AD203B41FA5}">
                      <a16:colId xmlns:a16="http://schemas.microsoft.com/office/drawing/2014/main" val="3808939312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CAPEC CONTENT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87035"/>
                  </a:ext>
                </a:extLst>
              </a:tr>
              <a:tr h="15447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BASIC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COMPLETE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732090"/>
                  </a:ext>
                </a:extLst>
              </a:tr>
              <a:tr h="15447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 Unicode MS" panose="020B0604020202020204" pitchFamily="34" charset="-128"/>
                          <a:cs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8796288"/>
                  </a:ext>
                </a:extLst>
              </a:tr>
              <a:tr h="15447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Extended_Description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Extended_Description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304139"/>
                  </a:ext>
                </a:extLst>
              </a:tr>
              <a:tr h="15447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Relationships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 Unicode MS" panose="020B0604020202020204" pitchFamily="34" charset="-128"/>
                          <a:cs typeface="Times New Roman" panose="02020603050405020304" pitchFamily="18" charset="0"/>
                        </a:rPr>
                        <a:t>Relationships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3739434"/>
                  </a:ext>
                </a:extLst>
              </a:tr>
              <a:tr h="15447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Execution_Flow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 Unicode MS" panose="020B0604020202020204" pitchFamily="34" charset="-128"/>
                          <a:cs typeface="Times New Roman" panose="02020603050405020304" pitchFamily="18" charset="0"/>
                        </a:rPr>
                        <a:t>Execution_Flow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9003131"/>
                  </a:ext>
                </a:extLst>
              </a:tr>
              <a:tr h="15447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Prerequisites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 Unicode MS" panose="020B0604020202020204" pitchFamily="34" charset="-128"/>
                          <a:cs typeface="Times New Roman" panose="02020603050405020304" pitchFamily="18" charset="0"/>
                        </a:rPr>
                        <a:t>Prerequisites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8253323"/>
                  </a:ext>
                </a:extLst>
              </a:tr>
              <a:tr h="15447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Mitigations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 Unicode MS" panose="020B0604020202020204" pitchFamily="34" charset="-128"/>
                          <a:cs typeface="Times New Roman" panose="02020603050405020304" pitchFamily="18" charset="0"/>
                        </a:rPr>
                        <a:t>Mitigations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6861387"/>
                  </a:ext>
                </a:extLst>
              </a:tr>
              <a:tr h="15447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Related_Weaknesses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 Unicode MS" panose="020B0604020202020204" pitchFamily="34" charset="-128"/>
                          <a:cs typeface="Times New Roman" panose="02020603050405020304" pitchFamily="18" charset="0"/>
                        </a:rPr>
                        <a:t>Likelihood_Of_Attack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00707"/>
                  </a:ext>
                </a:extLst>
              </a:tr>
              <a:tr h="15447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717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 Unicode MS" panose="020B0604020202020204" pitchFamily="34" charset="-128"/>
                          <a:cs typeface="Times New Roman" panose="02020603050405020304" pitchFamily="18" charset="0"/>
                        </a:rPr>
                        <a:t>Alternate_Terms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0011519"/>
                  </a:ext>
                </a:extLst>
              </a:tr>
              <a:tr h="15447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717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 Unicode MS" panose="020B0604020202020204" pitchFamily="34" charset="-128"/>
                          <a:cs typeface="Times New Roman" panose="02020603050405020304" pitchFamily="18" charset="0"/>
                        </a:rPr>
                        <a:t>Typical_Severity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4332346"/>
                  </a:ext>
                </a:extLst>
              </a:tr>
              <a:tr h="15447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717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 Unicode MS" panose="020B0604020202020204" pitchFamily="34" charset="-128"/>
                          <a:cs typeface="Times New Roman" panose="02020603050405020304" pitchFamily="18" charset="0"/>
                        </a:rPr>
                        <a:t>Skills_Required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9764226"/>
                  </a:ext>
                </a:extLst>
              </a:tr>
              <a:tr h="15447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717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 Unicode MS" panose="020B0604020202020204" pitchFamily="34" charset="-128"/>
                          <a:cs typeface="Times New Roman" panose="02020603050405020304" pitchFamily="18" charset="0"/>
                        </a:rPr>
                        <a:t>Resources_Required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2107494"/>
                  </a:ext>
                </a:extLst>
              </a:tr>
              <a:tr h="15447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717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 Unicode MS" panose="020B0604020202020204" pitchFamily="34" charset="-128"/>
                          <a:cs typeface="Times New Roman" panose="02020603050405020304" pitchFamily="18" charset="0"/>
                        </a:rPr>
                        <a:t>Indicators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3387985"/>
                  </a:ext>
                </a:extLst>
              </a:tr>
              <a:tr h="15447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717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 Unicode MS" panose="020B0604020202020204" pitchFamily="34" charset="-128"/>
                          <a:cs typeface="Times New Roman" panose="02020603050405020304" pitchFamily="18" charset="0"/>
                        </a:rPr>
                        <a:t>Consequences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4190087"/>
                  </a:ext>
                </a:extLst>
              </a:tr>
              <a:tr h="15447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717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 Unicode MS" panose="020B0604020202020204" pitchFamily="34" charset="-128"/>
                          <a:cs typeface="Times New Roman" panose="02020603050405020304" pitchFamily="18" charset="0"/>
                        </a:rPr>
                        <a:t>Example_Instances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2441966"/>
                  </a:ext>
                </a:extLst>
              </a:tr>
              <a:tr h="15447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717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 Unicode MS" panose="020B0604020202020204" pitchFamily="34" charset="-128"/>
                          <a:cs typeface="Times New Roman" panose="02020603050405020304" pitchFamily="18" charset="0"/>
                        </a:rPr>
                        <a:t>Related_Weaknesses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7554273"/>
                  </a:ext>
                </a:extLst>
              </a:tr>
              <a:tr h="15447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717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 Unicode MS" panose="020B0604020202020204" pitchFamily="34" charset="-128"/>
                          <a:cs typeface="Times New Roman" panose="02020603050405020304" pitchFamily="18" charset="0"/>
                        </a:rPr>
                        <a:t>Taxonomy_Mappings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3473109"/>
                  </a:ext>
                </a:extLst>
              </a:tr>
              <a:tr h="15447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717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 Unicode MS" panose="020B0604020202020204" pitchFamily="34" charset="-128"/>
                          <a:cs typeface="Times New Roman" panose="02020603050405020304" pitchFamily="18" charset="0"/>
                        </a:rPr>
                        <a:t>References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6423764"/>
                  </a:ext>
                </a:extLst>
              </a:tr>
              <a:tr h="15447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717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 Unicode MS" panose="020B0604020202020204" pitchFamily="34" charset="-128"/>
                          <a:cs typeface="Times New Roman" panose="02020603050405020304" pitchFamily="18" charset="0"/>
                        </a:rPr>
                        <a:t>Notes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9639682"/>
                  </a:ext>
                </a:extLst>
              </a:tr>
              <a:tr h="15447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5717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 Unicode MS" panose="020B0604020202020204" pitchFamily="34" charset="-128"/>
                          <a:cs typeface="Times New Roman" panose="02020603050405020304" pitchFamily="18" charset="0"/>
                        </a:rPr>
                        <a:t>Content_History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 Unicode MS" panose="020B0604020202020204" pitchFamily="34" charset="-128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38737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61764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E24AF-8C94-8A43-91E3-994015932E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3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 algn="ctr">
              <a:buNone/>
            </a:pPr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Topic 3</a:t>
            </a:r>
          </a:p>
          <a:p>
            <a:pPr marL="0" indent="0" algn="ctr">
              <a:buNone/>
            </a:pPr>
            <a:br>
              <a:rPr lang="en-US" sz="3200" dirty="0">
                <a:latin typeface="Tahoma" panose="020B0604030504040204" pitchFamily="34" charset="0"/>
              </a:rPr>
            </a:br>
            <a:r>
              <a:rPr lang="en-US" sz="3200" dirty="0">
                <a:latin typeface="Tahoma" panose="020B0604030504040204" pitchFamily="34" charset="0"/>
              </a:rPr>
              <a:t>Possible UEWG Activities and Focus Areas </a:t>
            </a:r>
            <a:endParaRPr lang="en-US" sz="3200" b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 algn="ctr">
              <a:buNone/>
            </a:pPr>
            <a:r>
              <a:rPr lang="en-US" sz="3200" i="1" dirty="0">
                <a:solidFill>
                  <a:schemeClr val="bg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Open Discussion</a:t>
            </a:r>
          </a:p>
          <a:p>
            <a:pPr marL="0" indent="0" algn="ctr">
              <a:buNone/>
            </a:pPr>
            <a:endParaRPr lang="en-US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3582C8-833E-7948-A7F2-A1D0C509C4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24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17145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9F16A-A08D-5DA2-2D2D-CB795E642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UEWG Activities Brainstorm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31E39F-B91F-8A17-1E37-3CB292A8DB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Other potential opportunities:</a:t>
            </a:r>
          </a:p>
          <a:p>
            <a:pPr lvl="1"/>
            <a:r>
              <a:rPr lang="en-US" sz="2400" dirty="0"/>
              <a:t>Improve CWE and CAPEC usability</a:t>
            </a:r>
          </a:p>
          <a:p>
            <a:pPr lvl="1"/>
            <a:r>
              <a:rPr lang="en-US" sz="2400" dirty="0"/>
              <a:t>Features we could implement / expand</a:t>
            </a:r>
          </a:p>
          <a:p>
            <a:pPr lvl="1"/>
            <a:endParaRPr lang="en-US" dirty="0"/>
          </a:p>
          <a:p>
            <a:r>
              <a:rPr lang="en-US" dirty="0"/>
              <a:t>Engaging other users? </a:t>
            </a:r>
          </a:p>
          <a:p>
            <a:r>
              <a:rPr lang="en-US" dirty="0"/>
              <a:t>Engaging other working groups?</a:t>
            </a:r>
          </a:p>
          <a:p>
            <a:endParaRPr lang="en-US" dirty="0"/>
          </a:p>
          <a:p>
            <a:r>
              <a:rPr lang="en-US" dirty="0"/>
              <a:t>Other thoughts?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1739F5-140F-6571-C236-2DCE3FA514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25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2400338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CA74A-3141-9B4D-BB33-D320F37C0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Meeting – </a:t>
            </a:r>
            <a:r>
              <a:rPr lang="en-US" dirty="0">
                <a:solidFill>
                  <a:srgbClr val="FF0000"/>
                </a:solidFill>
              </a:rPr>
              <a:t>November 16 @ 12pm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11F04A-A36B-C84B-AC7A-10CEB1D914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algn="ctr">
              <a:buNone/>
            </a:pP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lvl="0" indent="0" algn="ctr">
              <a:buNone/>
            </a:pP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lvl="0" indent="0" algn="ctr">
              <a:buNone/>
            </a:pPr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PLEASE CONTACT WITH ANY QUESTIONS OR THOUGHTS</a:t>
            </a:r>
          </a:p>
          <a:p>
            <a:pPr lvl="0"/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lvl="0" indent="0">
              <a:buNone/>
            </a:pP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82170" lvl="1" indent="0">
              <a:buNone/>
            </a:pPr>
            <a:endParaRPr lang="en-US" sz="2400" dirty="0">
              <a:latin typeface="Tahoma" panose="020B0604030504040204" pitchFamily="34" charset="0"/>
            </a:endParaRPr>
          </a:p>
          <a:p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0A4E05-961E-4B4F-8266-033C7DFE6E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26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875774B-28BE-5740-80EC-20E0FE5DE5B0}"/>
              </a:ext>
            </a:extLst>
          </p:cNvPr>
          <p:cNvSpPr/>
          <p:nvPr/>
        </p:nvSpPr>
        <p:spPr>
          <a:xfrm>
            <a:off x="1500069" y="3429000"/>
            <a:ext cx="4595931" cy="715738"/>
          </a:xfrm>
          <a:prstGeom prst="roundRect">
            <a:avLst/>
          </a:prstGeom>
          <a:solidFill>
            <a:srgbClr val="3A51A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CWE@MITRE.ORG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EF3AF51-A678-2943-924C-3A2FA46EDE9C}"/>
              </a:ext>
            </a:extLst>
          </p:cNvPr>
          <p:cNvSpPr/>
          <p:nvPr/>
        </p:nvSpPr>
        <p:spPr>
          <a:xfrm>
            <a:off x="6528648" y="3429000"/>
            <a:ext cx="4595931" cy="715738"/>
          </a:xfrm>
          <a:prstGeom prst="roundRect">
            <a:avLst/>
          </a:prstGeom>
          <a:solidFill>
            <a:srgbClr val="8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CAPEC@MITRE.ORG</a:t>
            </a:r>
          </a:p>
        </p:txBody>
      </p:sp>
    </p:spTree>
    <p:extLst>
      <p:ext uri="{BB962C8B-B14F-4D97-AF65-F5344CB8AC3E}">
        <p14:creationId xmlns:p14="http://schemas.microsoft.com/office/powerpoint/2010/main" val="604466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B41A9-2405-F440-8546-A278E072E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UEWG: Reminders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7E5EBF-A073-0B4A-AD7D-FE65BBF1E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ahoma" panose="020B0604030504040204" pitchFamily="34" charset="0"/>
              </a:rPr>
              <a:t>Mission: </a:t>
            </a:r>
            <a:r>
              <a:rPr lang="en-US" sz="2800" b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Identifying areas where CWE/CAPEC content, rules, guidelines, and best practices must improve to better support stakeholder community, and work collaboratively to fix them</a:t>
            </a:r>
          </a:p>
          <a:p>
            <a:r>
              <a:rPr lang="en-US" sz="2800" dirty="0">
                <a:latin typeface="Tahoma" panose="020B0604030504040204" pitchFamily="34" charset="0"/>
              </a:rPr>
              <a:t>Periodic reporting of activities to CWE/CAPEC Board </a:t>
            </a:r>
          </a:p>
          <a:p>
            <a:pPr lvl="1"/>
            <a:r>
              <a:rPr lang="en-US" sz="2400" dirty="0">
                <a:latin typeface="Tahoma" panose="020B0604030504040204" pitchFamily="34" charset="0"/>
              </a:rPr>
              <a:t>(next quarterly Board meeting TBD Q1-2023)</a:t>
            </a:r>
            <a:endParaRPr lang="en-US" sz="2400" b="1" dirty="0">
              <a:latin typeface="Tahoma" panose="020B0604030504040204" pitchFamily="34" charset="0"/>
            </a:endParaRPr>
          </a:p>
          <a:p>
            <a:r>
              <a:rPr lang="en-US" sz="2800" dirty="0">
                <a:latin typeface="Tahoma" panose="020B0604030504040204" pitchFamily="34" charset="0"/>
              </a:rPr>
              <a:t>Please solicit participations from your contacts</a:t>
            </a:r>
          </a:p>
          <a:p>
            <a:pPr lvl="1"/>
            <a:r>
              <a:rPr lang="en-US" dirty="0">
                <a:latin typeface="Tahoma" panose="020B0604030504040204" pitchFamily="34" charset="0"/>
              </a:rPr>
              <a:t>Contact: </a:t>
            </a:r>
            <a:r>
              <a:rPr lang="en-US" dirty="0">
                <a:latin typeface="Tahoma" panose="020B0604030504040204" pitchFamily="34" charset="0"/>
                <a:hlinkClick r:id="rId3"/>
              </a:rPr>
              <a:t>cwe@mitre.org</a:t>
            </a:r>
            <a:r>
              <a:rPr lang="en-US" dirty="0">
                <a:latin typeface="Tahoma" panose="020B0604030504040204" pitchFamily="34" charset="0"/>
              </a:rPr>
              <a:t> &amp; </a:t>
            </a:r>
            <a:r>
              <a:rPr lang="en-US" dirty="0">
                <a:latin typeface="Tahoma" panose="020B0604030504040204" pitchFamily="34" charset="0"/>
                <a:hlinkClick r:id="rId4"/>
              </a:rPr>
              <a:t>capec@mitre.org</a:t>
            </a:r>
            <a:endParaRPr lang="en-US" dirty="0">
              <a:latin typeface="Tahoma" panose="020B060403050404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956783-B74C-AA40-9CA2-362E5408D7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3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5591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9585D-36C8-4420-A8BA-C543E1E02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Housekeeping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79EEC0-1F5B-4BD8-986A-4B7F80DF2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449" y="1371601"/>
            <a:ext cx="10992455" cy="4794737"/>
          </a:xfrm>
        </p:spPr>
        <p:txBody>
          <a:bodyPr/>
          <a:lstStyle/>
          <a:p>
            <a:r>
              <a:rPr lang="en-US" dirty="0"/>
              <a:t>We are working to identify further UEWG opportunities and priorities for FY23</a:t>
            </a:r>
          </a:p>
          <a:p>
            <a:pPr lvl="1"/>
            <a:r>
              <a:rPr lang="en-US" dirty="0"/>
              <a:t>Open discussion today, Topic #3</a:t>
            </a:r>
          </a:p>
          <a:p>
            <a:pPr lvl="1"/>
            <a:r>
              <a:rPr lang="en-US" dirty="0"/>
              <a:t>(Underway) Collaborative CWE/CAPEC content development space collaboration space </a:t>
            </a:r>
          </a:p>
          <a:p>
            <a:pPr lvl="1"/>
            <a:endParaRPr lang="en-US" dirty="0"/>
          </a:p>
          <a:p>
            <a:r>
              <a:rPr lang="en-US" dirty="0"/>
              <a:t>Board provided final comments on personas list and definitions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D0AB13-DBDE-4BB6-A7A1-5F215DC0C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4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  <a:endParaRPr lang="en-US" dirty="0">
              <a:latin typeface="Arial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2391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E24AF-8C94-8A43-91E3-994015932E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3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 algn="ctr">
              <a:buNone/>
            </a:pPr>
            <a:r>
              <a:rPr lang="en-US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Topic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US" sz="3200" dirty="0">
                <a:latin typeface="Tahoma" panose="020B0604030504040204" pitchFamily="34" charset="0"/>
              </a:rPr>
              <a:t>CWE &amp; CAPEC Recent Releases Review</a:t>
            </a:r>
          </a:p>
          <a:p>
            <a:pPr marL="0" indent="0" algn="ctr">
              <a:buNone/>
            </a:pPr>
            <a:r>
              <a:rPr lang="en-US" sz="28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Rich Piazza – CAPEC  v3.8</a:t>
            </a:r>
          </a:p>
          <a:p>
            <a:pPr marL="0" indent="0" algn="ctr">
              <a:buNone/>
            </a:pPr>
            <a:r>
              <a:rPr lang="en-US" sz="28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Steve Christey Coley – CWE v4.9</a:t>
            </a:r>
            <a:endParaRPr lang="en-US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3582C8-833E-7948-A7F2-A1D0C509C4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5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6762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57274-23D5-4E88-9E71-7376DD3BF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CAPEC v3.8 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362E5-07C7-4CAA-BC75-79276F7A5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Created the new view of Supply Chain CAPEC entries based on the </a:t>
            </a:r>
            <a:r>
              <a:rPr lang="en-US" i="0" dirty="0">
                <a:effectLst/>
                <a:latin typeface="Verdana" panose="020B0604030504040204" pitchFamily="34" charset="0"/>
              </a:rPr>
              <a:t>CISA supply chain life cycle</a:t>
            </a:r>
          </a:p>
          <a:p>
            <a:pPr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New CAPECs for Supply Chain domain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:</a:t>
            </a:r>
          </a:p>
          <a:p>
            <a:pPr marL="800100" lvl="1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900" b="0" i="0" dirty="0">
                <a:effectLst/>
                <a:latin typeface="Verdana" panose="020B0604030504040204" pitchFamily="34" charset="0"/>
              </a:rPr>
              <a:t>CAPEC-690: Metadata Spoofing, CAPEC-691: Spoof Open-Source Software Metadata,CAPEC-692: Spoof Version Control System Commit Metadata,CAPEC-693: StarJacking, CAPEC-695: RepoJacking</a:t>
            </a:r>
          </a:p>
          <a:p>
            <a:pPr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New CAPECs for Hardware domain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:</a:t>
            </a:r>
          </a:p>
          <a:p>
            <a:pPr marL="800100" lvl="1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900" b="0" i="0" dirty="0">
                <a:effectLst/>
                <a:latin typeface="Verdana" panose="020B0604030504040204" pitchFamily="34" charset="0"/>
              </a:rPr>
              <a:t>CAPEC-682: Exploitation of firmware or ROM code with un-patchable vulnerabilities</a:t>
            </a:r>
          </a:p>
          <a:p>
            <a:pPr marL="800100" lvl="1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900" b="0" i="0" dirty="0">
                <a:effectLst/>
                <a:latin typeface="Verdana" panose="020B0604030504040204" pitchFamily="34" charset="0"/>
              </a:rPr>
              <a:t>CAPEC-696: Load Value Injection</a:t>
            </a:r>
          </a:p>
          <a:p>
            <a:pPr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Other new CAPECs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:</a:t>
            </a:r>
          </a:p>
          <a:p>
            <a:pPr marL="800100" lvl="1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900" b="0" i="0" dirty="0">
                <a:effectLst/>
                <a:latin typeface="Verdana" panose="020B0604030504040204" pitchFamily="34" charset="0"/>
              </a:rPr>
              <a:t>CAPEC-694: System Location Discovery</a:t>
            </a:r>
          </a:p>
          <a:p>
            <a:pPr marL="800100" lvl="1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Font typeface="Courier New" panose="02070309020205020404" pitchFamily="49" charset="0"/>
              <a:buChar char="o"/>
            </a:pPr>
            <a:r>
              <a:rPr lang="en-US" sz="1900" b="0" i="0" dirty="0">
                <a:effectLst/>
                <a:latin typeface="Verdana" panose="020B0604030504040204" pitchFamily="34" charset="0"/>
              </a:rPr>
              <a:t>CAPEC-697: DHCP Spoofing</a:t>
            </a:r>
          </a:p>
          <a:p>
            <a:pPr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Updated CAPEC to </a:t>
            </a:r>
            <a:r>
              <a:rPr lang="en-US" i="0" dirty="0">
                <a:effectLst/>
                <a:latin typeface="Verdana" panose="020B0604030504040204" pitchFamily="34" charset="0"/>
              </a:rPr>
              <a:t>ATT&amp;CK </a:t>
            </a:r>
            <a:r>
              <a:rPr lang="en-US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mapping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BACF07-5910-4D09-93CB-C8209D5BEB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6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1700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FB51D-F36F-57B3-C52C-6150E9C4A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CWE v4.9 Changes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5B29C-7A57-93CE-49E6-8763F87D80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Maintenance-heavy release</a:t>
            </a:r>
          </a:p>
          <a:p>
            <a:pPr lvl="1"/>
            <a:r>
              <a:rPr lang="en-US" dirty="0"/>
              <a:t>693 entries modified (most in small ways)</a:t>
            </a:r>
          </a:p>
          <a:p>
            <a:pPr lvl="1"/>
            <a:r>
              <a:rPr lang="en-US" dirty="0"/>
              <a:t>6 new entries</a:t>
            </a:r>
          </a:p>
          <a:p>
            <a:pPr lvl="1"/>
            <a:r>
              <a:rPr lang="en-US" dirty="0"/>
              <a:t>1 view deprecated</a:t>
            </a:r>
          </a:p>
          <a:p>
            <a:endParaRPr lang="en-US" dirty="0"/>
          </a:p>
          <a:p>
            <a:r>
              <a:rPr lang="en-US" dirty="0"/>
              <a:t>Diff report available:</a:t>
            </a:r>
          </a:p>
          <a:p>
            <a:pPr lvl="1"/>
            <a:r>
              <a:rPr lang="en-US" dirty="0">
                <a:hlinkClick r:id="rId2"/>
              </a:rPr>
              <a:t>https://cwe.mitre.org/data/reports/diff_reports/v4.8_v4.9.html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One comment: the diff reports don’t work very well to show details about how entries were changed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A6CC6B-913A-847A-E9B4-89404145F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7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  <a:endParaRPr lang="en-US" dirty="0">
              <a:latin typeface="Arial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2294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814FC-8919-514C-12A0-1B8865B90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Content Changes for CWE 4.9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6E4F7-B5E8-F32C-BDFB-5193D68074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External content submissions</a:t>
            </a:r>
          </a:p>
          <a:p>
            <a:pPr lvl="1"/>
            <a:r>
              <a:rPr lang="en-US" dirty="0"/>
              <a:t>Miscellaneous modifications</a:t>
            </a:r>
          </a:p>
          <a:p>
            <a:pPr lvl="1"/>
            <a:r>
              <a:rPr lang="en-US" dirty="0"/>
              <a:t>New entry CWE-1389: Incorrect Parsing of Numbers with Different Radices</a:t>
            </a:r>
          </a:p>
          <a:p>
            <a:r>
              <a:rPr lang="en-US" dirty="0"/>
              <a:t>New areas: cloud, ICS/OT</a:t>
            </a:r>
          </a:p>
          <a:p>
            <a:pPr lvl="1"/>
            <a:r>
              <a:rPr lang="en-US" dirty="0"/>
              <a:t>ICEFALL (ICS/OT) CVEs – observed examples</a:t>
            </a:r>
          </a:p>
          <a:p>
            <a:pPr lvl="1"/>
            <a:r>
              <a:rPr lang="en-US" dirty="0"/>
              <a:t>Cloud – modify existing entries</a:t>
            </a:r>
          </a:p>
          <a:p>
            <a:pPr lvl="2"/>
            <a:r>
              <a:rPr lang="en-US" dirty="0"/>
              <a:t>Demonstrative examples (real-world incidents) have few weakness details</a:t>
            </a:r>
          </a:p>
          <a:p>
            <a:r>
              <a:rPr lang="en-US" dirty="0"/>
              <a:t>Integrate outputs from Top 25 remapping</a:t>
            </a:r>
          </a:p>
          <a:p>
            <a:pPr lvl="1"/>
            <a:r>
              <a:rPr lang="en-US" dirty="0"/>
              <a:t>Modify view 1003</a:t>
            </a:r>
          </a:p>
          <a:p>
            <a:pPr lvl="1"/>
            <a:r>
              <a:rPr lang="en-US" sz="2400" dirty="0"/>
              <a:t>Mapping notes - prohibit/discourage mapping to commonly-misused CWEs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3D1891-0278-25E1-AC7E-54BEFCF3D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8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  <a:endParaRPr lang="en-US" dirty="0">
              <a:latin typeface="Arial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68683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38919-A420-DEE5-0E42-6C52F0684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1003 changes</a:t>
            </a:r>
          </a:p>
        </p:txBody>
      </p:sp>
      <p:pic>
        <p:nvPicPr>
          <p:cNvPr id="6" name="Content Placeholder 5" descr="Text&#10;&#10;Description automatically generated">
            <a:extLst>
              <a:ext uri="{FF2B5EF4-FFF2-40B4-BE49-F238E27FC236}">
                <a16:creationId xmlns:a16="http://schemas.microsoft.com/office/drawing/2014/main" id="{23DC1E99-FF45-CFC6-96A0-66AFB44B39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1194" y="1295466"/>
            <a:ext cx="8909397" cy="490297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121B47-3414-83A4-E6B5-F32E0172A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9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  <a:endParaRPr lang="en-US" dirty="0">
              <a:latin typeface="Arial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6313975"/>
      </p:ext>
    </p:extLst>
  </p:cSld>
  <p:clrMapOvr>
    <a:masterClrMapping/>
  </p:clrMapOvr>
</p:sld>
</file>

<file path=ppt/theme/theme1.xml><?xml version="1.0" encoding="utf-8"?>
<a:theme xmlns:a="http://schemas.openxmlformats.org/drawingml/2006/main" name="mitre-2018">
  <a:themeElements>
    <a:clrScheme name="MITRE">
      <a:dk1>
        <a:sysClr val="windowText" lastClr="000000"/>
      </a:dk1>
      <a:lt1>
        <a:sysClr val="window" lastClr="FFFFFF"/>
      </a:lt1>
      <a:dk2>
        <a:srgbClr val="005F9E"/>
      </a:dk2>
      <a:lt2>
        <a:srgbClr val="EEECE1"/>
      </a:lt2>
      <a:accent1>
        <a:srgbClr val="00B3DC"/>
      </a:accent1>
      <a:accent2>
        <a:srgbClr val="F7901E"/>
      </a:accent2>
      <a:accent3>
        <a:srgbClr val="FFE23C"/>
      </a:accent3>
      <a:accent4>
        <a:srgbClr val="C1CD23"/>
      </a:accent4>
      <a:accent5>
        <a:srgbClr val="C6401D"/>
      </a:accent5>
      <a:accent6>
        <a:srgbClr val="FFFFFF"/>
      </a:accent6>
      <a:hlink>
        <a:srgbClr val="005F9E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WE_CAPEC POWERPOINT TEMPLATE_2022 12Jan2022" id="{800B0BF9-EDC3-914E-BDA4-E9B5A9B0558D}" vid="{7AA02F7D-33D0-394F-9B62-90B714619FC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0D7D12093FFC84AB17C2D6CFA9D1EDE" ma:contentTypeVersion="7" ma:contentTypeDescription="Create a new document." ma:contentTypeScope="" ma:versionID="85e3c405e50bbbe8816477487156b4f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834f8c0c0eabdc6c42b2f987c760c09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5866544-84CD-42FD-B141-A01F66B0BD1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416BA5C9-2D71-4B86-AE8A-8C0D9BC5FB2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450FCDD-08B1-48D8-BB50-7A17E590A5EE}">
  <ds:schemaRefs>
    <ds:schemaRef ds:uri="http://purl.org/dc/terms/"/>
    <ds:schemaRef ds:uri="http://www.w3.org/XML/1998/namespace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purl.org/dc/dcmitype/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mitre-2018</Template>
  <TotalTime>6757</TotalTime>
  <Words>1597</Words>
  <Application>Microsoft Macintosh PowerPoint</Application>
  <PresentationFormat>Widescreen</PresentationFormat>
  <Paragraphs>253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Arial</vt:lpstr>
      <vt:lpstr>Calibri</vt:lpstr>
      <vt:lpstr>Courier New</vt:lpstr>
      <vt:lpstr>Helvetica LT Std</vt:lpstr>
      <vt:lpstr>Tahoma</vt:lpstr>
      <vt:lpstr>Times New Roman</vt:lpstr>
      <vt:lpstr>Verdana</vt:lpstr>
      <vt:lpstr>Wingdings</vt:lpstr>
      <vt:lpstr>mitre-2018</vt:lpstr>
      <vt:lpstr>CWE/CAPEC User Experience Working Group Meeting</vt:lpstr>
      <vt:lpstr>Agenda</vt:lpstr>
      <vt:lpstr>UEWG: Reminders</vt:lpstr>
      <vt:lpstr>Housekeeping</vt:lpstr>
      <vt:lpstr>PowerPoint Presentation</vt:lpstr>
      <vt:lpstr>CAPEC v3.8  </vt:lpstr>
      <vt:lpstr>Summary of CWE v4.9 Changes</vt:lpstr>
      <vt:lpstr>Software Content Changes for CWE 4.9</vt:lpstr>
      <vt:lpstr>View 1003 changes</vt:lpstr>
      <vt:lpstr>Software Content Changes for CWE 4.9 (Continued)</vt:lpstr>
      <vt:lpstr>Access Control Enhancements – Weak Authentication</vt:lpstr>
      <vt:lpstr>Example ICS/OT Change – CWE-798: Hard-Coded Credentials</vt:lpstr>
      <vt:lpstr>Example ICS/OT Change (2) –  CWE-798: Hard-Coded Credentials</vt:lpstr>
      <vt:lpstr>Hardware CWE 4.9 Changes</vt:lpstr>
      <vt:lpstr>PowerPoint Presentation</vt:lpstr>
      <vt:lpstr>CWE/CAPEC User Personas</vt:lpstr>
      <vt:lpstr>Modernizing Definitions on CWE/CAPEC Sites</vt:lpstr>
      <vt:lpstr>“View Customized Information”</vt:lpstr>
      <vt:lpstr>Screenshot</vt:lpstr>
      <vt:lpstr>Adjusting our Presentation Filters </vt:lpstr>
      <vt:lpstr>Proposed Data Elements for Each Group</vt:lpstr>
      <vt:lpstr>Screenshot</vt:lpstr>
      <vt:lpstr>Customizing CAPEC Information</vt:lpstr>
      <vt:lpstr>PowerPoint Presentation</vt:lpstr>
      <vt:lpstr>UEWG Activities Brainstorm</vt:lpstr>
      <vt:lpstr>Next Meeting – November 16 @ 12pm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CAPEC Summit Informs Future Direction </dc:title>
  <dc:creator>Rich Piazza</dc:creator>
  <cp:lastModifiedBy>Alec J Summers</cp:lastModifiedBy>
  <cp:revision>239</cp:revision>
  <dcterms:created xsi:type="dcterms:W3CDTF">2022-04-05T14:57:07Z</dcterms:created>
  <dcterms:modified xsi:type="dcterms:W3CDTF">2022-10-19T17:04:39Z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0x01010010D7D12093FFC84AB17C2D6CFA9D1EDE</vt:lpwstr>
  </property>
</Properties>
</file>