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84" r:id="rId5"/>
  </p:sldMasterIdLst>
  <p:notesMasterIdLst>
    <p:notesMasterId r:id="rId20"/>
  </p:notesMasterIdLst>
  <p:sldIdLst>
    <p:sldId id="257" r:id="rId6"/>
    <p:sldId id="259" r:id="rId7"/>
    <p:sldId id="261" r:id="rId8"/>
    <p:sldId id="278" r:id="rId9"/>
    <p:sldId id="334" r:id="rId10"/>
    <p:sldId id="331" r:id="rId11"/>
    <p:sldId id="329" r:id="rId12"/>
    <p:sldId id="275" r:id="rId13"/>
    <p:sldId id="333" r:id="rId14"/>
    <p:sldId id="276" r:id="rId15"/>
    <p:sldId id="332" r:id="rId16"/>
    <p:sldId id="335" r:id="rId17"/>
    <p:sldId id="277" r:id="rId18"/>
    <p:sldId id="271" r:id="rId1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85761-7852-D443-81BC-7B24719E302B}" v="208" dt="2022-02-18T17:10:27.859"/>
    <p1510:client id="{40C97161-00F2-42EB-8F87-79C0F572262E}" v="144" dt="2022-02-18T16:32:33.528"/>
    <p1510:client id="{4E41A0C0-6C21-4EA2-87E5-00693B07F330}" v="10" dt="2022-02-18T15:43:33.742"/>
    <p1510:client id="{586FFE67-D5FC-407D-9B0C-C4A4F265CCBB}" v="17" dt="2022-02-18T14:52:31.767"/>
    <p1510:client id="{BA98F791-769C-4CAC-950D-326267CBF662}" v="152" dt="2022-02-18T15:14:14.738"/>
    <p1510:client id="{D2A7A87D-B0E4-45B7-8608-2565E7F68B26}" v="382" dt="2022-02-18T15:47:22.674"/>
    <p1510:client id="{E4CF45FD-0414-49A5-B85F-8F7A5F6BC5B0}" v="126" dt="2022-02-18T14:58:00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nand G Kini" userId="7e704cb4-ceca-45b4-9649-11f664136731" providerId="ADAL" clId="{05E85761-7852-D443-81BC-7B24719E302B}"/>
    <pc:docChg chg="modSld">
      <pc:chgData name="Gananand G Kini" userId="7e704cb4-ceca-45b4-9649-11f664136731" providerId="ADAL" clId="{05E85761-7852-D443-81BC-7B24719E302B}" dt="2022-02-18T17:10:27.859" v="32" actId="20577"/>
      <pc:docMkLst>
        <pc:docMk/>
      </pc:docMkLst>
      <pc:sldChg chg="modSp mod">
        <pc:chgData name="Gananand G Kini" userId="7e704cb4-ceca-45b4-9649-11f664136731" providerId="ADAL" clId="{05E85761-7852-D443-81BC-7B24719E302B}" dt="2022-02-18T17:10:27.859" v="32" actId="20577"/>
        <pc:sldMkLst>
          <pc:docMk/>
          <pc:sldMk cId="2844092784" sldId="331"/>
        </pc:sldMkLst>
        <pc:spChg chg="mod">
          <ac:chgData name="Gananand G Kini" userId="7e704cb4-ceca-45b4-9649-11f664136731" providerId="ADAL" clId="{05E85761-7852-D443-81BC-7B24719E302B}" dt="2022-02-18T17:10:27.859" v="32" actId="20577"/>
          <ac:spMkLst>
            <pc:docMk/>
            <pc:sldMk cId="2844092784" sldId="331"/>
            <ac:spMk id="5" creationId="{E764DCD6-7DD6-5046-9107-9E940C471D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27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17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Helps to classify weaknesses for applicability across functional areas.</a:t>
            </a:r>
          </a:p>
          <a:p>
            <a:r>
              <a:rPr lang="en-US"/>
              <a:t>Can help identify gaps – missing name/class fields can indicate lack of weaknesses in the missing category.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8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8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51435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23657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5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2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9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3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4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0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8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2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51435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1892302"/>
            <a:ext cx="8115300" cy="135254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15430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36004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51435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485" y="871544"/>
            <a:ext cx="8526341" cy="15715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653" y="871544"/>
            <a:ext cx="8491172" cy="139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65" y="971551"/>
            <a:ext cx="1297101" cy="59356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2303038" y="1665118"/>
            <a:ext cx="4562755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2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45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9" y="3314806"/>
            <a:ext cx="373934" cy="373934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72" y="3316036"/>
            <a:ext cx="373934" cy="373934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37" y="3320374"/>
            <a:ext cx="889657" cy="373934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35" y="3314806"/>
            <a:ext cx="373934" cy="3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2" y="205978"/>
            <a:ext cx="6996545" cy="651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24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085852"/>
            <a:ext cx="8229600" cy="344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543803" indent="-257175">
              <a:spcAft>
                <a:spcPts val="450"/>
              </a:spcAft>
              <a:buFontTx/>
              <a:buChar char="-"/>
              <a:defRPr lang="en-US" sz="15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marL="514662" marR="0" lvl="1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5" y="4594622"/>
            <a:ext cx="495766" cy="1356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1999–2022,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24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337" y="1028702"/>
            <a:ext cx="8427540" cy="3596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514662" lvl="1" indent="-228035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745864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2337" y="932064"/>
            <a:ext cx="842754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cars/2022/02/radio-station-snafu-in-seattle-bricks-some-mazda-infotainment-system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/>
              <a:t>Hardware CWE™ </a:t>
            </a:r>
            <a:br>
              <a:rPr lang="en-US"/>
            </a:br>
            <a:r>
              <a:rPr lang="en-US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24" y="1926707"/>
            <a:ext cx="7220643" cy="1580064"/>
          </a:xfrm>
        </p:spPr>
        <p:txBody>
          <a:bodyPr>
            <a:no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Gananand Kini, Luke Malinowski, Chris Lathrop, Bob Heinemann, Steve Christey Coley, Alec Summers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 18,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F921-4E9A-C44D-AB6A-6F3969DA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GitHub, Teams, Mailing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D1C7-768E-6F4E-B0A2-A2DDEF68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MITRE has already been using GitHub and Teams for HW SIG meetings along with the mailing list.</a:t>
            </a:r>
          </a:p>
          <a:p>
            <a:r>
              <a:rPr lang="en-US"/>
              <a:t>Are these tools useful for folks?</a:t>
            </a:r>
          </a:p>
          <a:p>
            <a:r>
              <a:rPr lang="en-US"/>
              <a:t>Do you have suggestions for tools to help:</a:t>
            </a:r>
          </a:p>
          <a:p>
            <a:pPr lvl="1"/>
            <a:r>
              <a:rPr lang="en-US" b="0"/>
              <a:t>Facilitate feedback on submissions, </a:t>
            </a:r>
            <a:endParaRPr lang="en-US" sz="1050"/>
          </a:p>
          <a:p>
            <a:pPr lvl="1"/>
            <a:r>
              <a:rPr lang="en-US" b="0"/>
              <a:t>Create and contribute to discussion topics, </a:t>
            </a:r>
            <a:endParaRPr lang="en-US" sz="1050"/>
          </a:p>
          <a:p>
            <a:pPr lvl="1"/>
            <a:r>
              <a:rPr lang="en-US" b="0"/>
              <a:t>Propose agenda items, </a:t>
            </a:r>
            <a:endParaRPr lang="en-US" sz="1050"/>
          </a:p>
          <a:p>
            <a:pPr lvl="1"/>
            <a:r>
              <a:rPr lang="en-US" b="0"/>
              <a:t>Present new information relevant to CWE/CAPEC, </a:t>
            </a:r>
            <a:endParaRPr lang="en-US" sz="1050"/>
          </a:p>
          <a:p>
            <a:pPr lvl="1"/>
            <a:r>
              <a:rPr lang="en-US" b="0"/>
              <a:t>Manage action items, </a:t>
            </a:r>
            <a:endParaRPr lang="en-US" sz="1050"/>
          </a:p>
          <a:p>
            <a:pPr lvl="1"/>
            <a:r>
              <a:rPr lang="en-US" b="0"/>
              <a:t>Host meeting minutes, and meeting videos potentially,</a:t>
            </a:r>
            <a:endParaRPr lang="en-US" sz="1050"/>
          </a:p>
          <a:p>
            <a:pPr lvl="1"/>
            <a:r>
              <a:rPr lang="en-US"/>
              <a:t>S</a:t>
            </a:r>
            <a:r>
              <a:rPr lang="en-US" b="0"/>
              <a:t>hared calendars,</a:t>
            </a:r>
          </a:p>
          <a:p>
            <a:r>
              <a:rPr lang="en-US"/>
              <a:t>Please think about these and let us know!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E638-F184-A549-893A-02D45123F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1074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50"/>
              <a:t>Topic #3</a:t>
            </a:r>
          </a:p>
          <a:p>
            <a:pPr marL="0" indent="0" algn="ctr">
              <a:buNone/>
            </a:pPr>
            <a:r>
              <a:rPr lang="en-US" sz="2700">
                <a:solidFill>
                  <a:prstClr val="black"/>
                </a:solidFill>
                <a:latin typeface="Calibri" panose="020F0502020204030204"/>
              </a:rPr>
              <a:t>Hardware / Software / Firmware and CWE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5639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93F0-E49F-9E4C-A54E-5719C0F0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Mazda Infotainment Systems bricked (Feb 9, 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E826-F307-2A4D-809C-6F05A1C0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Mazda’s in the Seattle area were stuck with bricked infotainment systems tuned to a specific radio station KUOW 94.9 FM. A specific signal during the day’s broadcast caused the screens to die and radios were stuck on 94.9 FM. </a:t>
            </a:r>
          </a:p>
          <a:p>
            <a:endParaRPr lang="en-US"/>
          </a:p>
          <a:p>
            <a:r>
              <a:rPr lang="en-US"/>
              <a:t>URL: </a:t>
            </a:r>
            <a:r>
              <a:rPr lang="en-US">
                <a:hlinkClick r:id="rId3"/>
              </a:rPr>
              <a:t>https://arstechnica.com/cars/2022/02/radio-station-snafu-in-seattle-bricks-some-mazda-infotainment-systems/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23E3A-3AEC-4940-9CDA-01AD1D007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7454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5DCC-C502-1C4A-B32D-34A8E0BC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/ Software / Firmware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E6D1-DBFA-D343-BFF1-FF53BAD2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>
                <a:ea typeface="Verdana"/>
              </a:rPr>
              <a:t>Hardware category – Weaknesses are organized around concepts frequently used or encountered in hardware design. (View 1194)</a:t>
            </a:r>
            <a:endParaRPr lang="en-US"/>
          </a:p>
          <a:p>
            <a:r>
              <a:rPr lang="en-US">
                <a:ea typeface="Verdana"/>
              </a:rPr>
              <a:t>What are the explicit benefits of a clean distinction between Software, Firmware, and Hardware? </a:t>
            </a:r>
          </a:p>
          <a:p>
            <a:r>
              <a:rPr lang="en-US">
                <a:ea typeface="Verdana"/>
              </a:rPr>
              <a:t>How do we define those terms such that we can make the distinction?</a:t>
            </a:r>
          </a:p>
          <a:p>
            <a:pPr marL="543401" lvl="1"/>
            <a:r>
              <a:rPr lang="en-US">
                <a:ea typeface="Tahoma"/>
                <a:cs typeface="Tahoma"/>
              </a:rPr>
              <a:t>Are there any strong objections to making that distinction?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1C87-EAA9-A046-8370-5DC546203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00517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Meeting (</a:t>
            </a:r>
            <a:r>
              <a:rPr lang="en-US">
                <a:solidFill>
                  <a:srgbClr val="FF0000"/>
                </a:solidFill>
              </a:rPr>
              <a:t>March 18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would members of this body like to see for the next HW SIG agenda?</a:t>
            </a:r>
          </a:p>
          <a:p>
            <a:pPr lvl="0"/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Questions, Requests to present? Please let us know. </a:t>
            </a:r>
          </a:p>
          <a:p>
            <a:pPr marL="286628" lvl="1" indent="0">
              <a:buNone/>
            </a:pPr>
            <a:endParaRPr lang="en-US" sz="1800">
              <a:latin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221230" y="1816513"/>
            <a:ext cx="5006340" cy="5368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sz="2100">
                <a:latin typeface="Tahoma"/>
                <a:ea typeface="Verdana"/>
              </a:rPr>
              <a:t>Working Items for this meeting:</a:t>
            </a:r>
          </a:p>
          <a:p>
            <a:pPr marL="543401" lvl="1"/>
            <a:r>
              <a:rPr lang="en-US" sz="1800">
                <a:latin typeface="Tahoma"/>
                <a:ea typeface="Tahoma"/>
                <a:cs typeface="Tahoma"/>
              </a:rPr>
              <a:t>Hardware technology names and classes</a:t>
            </a:r>
          </a:p>
          <a:p>
            <a:pPr marL="543401" lvl="1"/>
            <a:r>
              <a:rPr lang="en-US" sz="1800">
                <a:latin typeface="Tahoma"/>
                <a:ea typeface="Tahoma"/>
                <a:cs typeface="Tahoma"/>
              </a:rPr>
              <a:t>Public Collaboration Tools</a:t>
            </a:r>
            <a:endParaRPr lang="en-US">
              <a:latin typeface="Tahoma"/>
              <a:ea typeface="Tahoma"/>
              <a:cs typeface="Tahoma"/>
            </a:endParaRPr>
          </a:p>
          <a:p>
            <a:pPr marL="543401" lvl="1"/>
            <a:r>
              <a:rPr lang="en-US" sz="1800">
                <a:latin typeface="Tahoma"/>
                <a:ea typeface="Tahoma"/>
                <a:cs typeface="Tahoma"/>
              </a:rPr>
              <a:t>Hardware/Software/Firmware and CWE</a:t>
            </a:r>
          </a:p>
          <a:p>
            <a:r>
              <a:rPr lang="en-US" sz="2100">
                <a:latin typeface="Tahoma"/>
                <a:ea typeface="Verdana"/>
              </a:rPr>
              <a:t>Next meeting  – </a:t>
            </a:r>
            <a:endParaRPr lang="en-US" sz="2100">
              <a:latin typeface="Tahoma" panose="020B0604030504040204" pitchFamily="34" charset="0"/>
            </a:endParaRPr>
          </a:p>
          <a:p>
            <a:pPr marL="543401" lvl="1"/>
            <a:r>
              <a:rPr lang="en-US" sz="1800">
                <a:latin typeface="Tahoma"/>
                <a:ea typeface="Tahoma"/>
                <a:cs typeface="Tahoma"/>
              </a:rPr>
              <a:t>CWE Scope Issues (including CWE-1324 and CWE-submissions from Paul W.)</a:t>
            </a:r>
          </a:p>
          <a:p>
            <a:pPr marL="543401" lvl="1"/>
            <a:r>
              <a:rPr lang="en-US" sz="1800">
                <a:latin typeface="Tahoma"/>
                <a:ea typeface="Tahoma"/>
                <a:cs typeface="Tahoma"/>
              </a:rPr>
              <a:t>Hardware Description Language in Language enumeration</a:t>
            </a:r>
          </a:p>
          <a:p>
            <a:pPr marL="543401" lvl="1"/>
            <a:r>
              <a:rPr lang="en-US" sz="1800">
                <a:latin typeface="Tahoma"/>
                <a:ea typeface="Tahoma"/>
                <a:cs typeface="Tahoma"/>
              </a:rPr>
              <a:t>Improving Existing HW CWE mitigations for current HW CWE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295008BC-DA31-4D19-837B-EFA4386B05F5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defTabSz="685800">
                <a:defRPr/>
              </a:pPr>
              <a:t>2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1950" b="1">
                <a:solidFill>
                  <a:srgbClr val="FF0000"/>
                </a:solidFill>
                <a:latin typeface="Tahoma" panose="020B0604030504040204" pitchFamily="34" charset="0"/>
              </a:rPr>
              <a:t>Next Meeting – Friday, March 18</a:t>
            </a:r>
          </a:p>
          <a:p>
            <a:pPr lvl="2"/>
            <a:r>
              <a:rPr lang="en-US" sz="1650" b="1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1650" b="1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100">
                <a:latin typeface="Tahoma" panose="020B0604030504040204" pitchFamily="34" charset="0"/>
              </a:rPr>
              <a:t>Contact: </a:t>
            </a:r>
            <a:r>
              <a:rPr lang="en-US" sz="2100" err="1">
                <a:latin typeface="Tahoma" panose="020B0604030504040204" pitchFamily="34" charset="0"/>
              </a:rPr>
              <a:t>cwe@mitre.org</a:t>
            </a:r>
            <a:endParaRPr lang="en-US" sz="2100">
              <a:latin typeface="Tahoma" panose="020B0604030504040204" pitchFamily="34" charset="0"/>
            </a:endParaRPr>
          </a:p>
          <a:p>
            <a:endParaRPr lang="en-US" b="1">
              <a:latin typeface="Tahoma" panose="020B0604030504040204" pitchFamily="34" charset="0"/>
            </a:endParaRPr>
          </a:p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>
                <a:latin typeface="Tahoma" panose="020B0604030504040204" pitchFamily="34" charset="0"/>
              </a:rPr>
              <a:t>https://</a:t>
            </a:r>
            <a:r>
              <a:rPr lang="en-US" b="1" err="1">
                <a:latin typeface="Tahoma" panose="020B0604030504040204" pitchFamily="34" charset="0"/>
              </a:rPr>
              <a:t>github.com</a:t>
            </a:r>
            <a:r>
              <a:rPr lang="en-US" b="1">
                <a:latin typeface="Tahoma" panose="020B0604030504040204" pitchFamily="34" charset="0"/>
              </a:rPr>
              <a:t>/CWE-CAPEC/</a:t>
            </a:r>
            <a:r>
              <a:rPr lang="en-US" b="1" err="1">
                <a:latin typeface="Tahoma" panose="020B0604030504040204" pitchFamily="34" charset="0"/>
              </a:rPr>
              <a:t>hw</a:t>
            </a:r>
            <a:r>
              <a:rPr lang="en-US" b="1">
                <a:latin typeface="Tahoma" panose="020B0604030504040204" pitchFamily="34" charset="0"/>
              </a:rPr>
              <a:t>-</a:t>
            </a:r>
            <a:r>
              <a:rPr lang="en-US" b="1" err="1">
                <a:latin typeface="Tahoma" panose="020B0604030504040204" pitchFamily="34" charset="0"/>
              </a:rPr>
              <a:t>cwe</a:t>
            </a:r>
            <a:r>
              <a:rPr lang="en-US" b="1">
                <a:latin typeface="Tahoma" panose="020B0604030504040204" pitchFamily="34" charset="0"/>
              </a:rPr>
              <a:t>-sig</a:t>
            </a:r>
            <a:endPara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50">
                <a:ea typeface="Verdana"/>
              </a:rPr>
              <a:t>Topic #1</a:t>
            </a:r>
          </a:p>
          <a:p>
            <a:pPr marL="0" indent="0" algn="ctr">
              <a:buNone/>
            </a:pPr>
            <a:r>
              <a:rPr lang="en-US" sz="2700">
                <a:latin typeface="Calibri" panose="020F0502020204030204"/>
                <a:ea typeface="Verdana"/>
              </a:rPr>
              <a:t>Hardware technology names and classes</a:t>
            </a:r>
            <a:endParaRPr lang="en-US" sz="2700"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06501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D139-C534-0647-BAEA-A5953B92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 LT Std"/>
                <a:ea typeface="Verdana"/>
              </a:rPr>
              <a:t>Is distinguishing Hardware Technology names and classes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0F61-9DF7-B347-B2EA-E148EC1A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are some use cases for this field when applying CWE?</a:t>
            </a:r>
          </a:p>
          <a:p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Some have specified using it to filter the CWE-1194 Hardware View. Use case for potentially using it for a future CWE API.</a:t>
            </a:r>
          </a:p>
          <a:p>
            <a:endParaRPr lang="en-US"/>
          </a:p>
          <a:p>
            <a:r>
              <a:rPr lang="en-US"/>
              <a:t>Potential to identify areas/gaps in CWE.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7369F-A503-8D48-B580-341E43A9C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5848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F5DC1-D9E3-0842-A205-AB87CF37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253" y="984253"/>
            <a:ext cx="3861948" cy="1868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357A1-E204-0C47-BE4A-504CBCF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etica LT Std"/>
                <a:ea typeface="Verdana"/>
              </a:rPr>
              <a:t>Hardware Technology Name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BCD2-BAD4-9C43-8D38-59D53670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85852"/>
            <a:ext cx="4369904" cy="3442309"/>
          </a:xfrm>
        </p:spPr>
        <p:txBody>
          <a:bodyPr numCol="2">
            <a:normAutofit lnSpcReduction="10000"/>
          </a:bodyPr>
          <a:lstStyle/>
          <a:p>
            <a:r>
              <a:rPr lang="en-US"/>
              <a:t>For Hardware, Technology Names has: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Accelerator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Analog and Mixed Signal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Audio/Video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Bus/Interface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Communication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Controller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Memory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Microcontroller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Network on Chip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Power Management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Processor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Security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Sensor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Storage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Test/Debug IP</a:t>
            </a:r>
          </a:p>
          <a:p>
            <a:pPr lvl="1"/>
            <a:r>
              <a:rPr lang="en-US">
                <a:solidFill>
                  <a:srgbClr val="00B0F0"/>
                </a:solidFill>
              </a:rPr>
              <a:t>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4183-E9E0-1E4E-94BD-29D669DA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4DCD6-7DD6-5046-9107-9E940C471D2D}"/>
              </a:ext>
            </a:extLst>
          </p:cNvPr>
          <p:cNvSpPr txBox="1"/>
          <p:nvPr/>
        </p:nvSpPr>
        <p:spPr>
          <a:xfrm>
            <a:off x="4979505" y="2800841"/>
            <a:ext cx="3766931" cy="103874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428625" indent="-428625">
              <a:buFont typeface="Wingdings" pitchFamily="2" charset="2"/>
              <a:buChar char="§"/>
            </a:pPr>
            <a:r>
              <a:rPr lang="en-US" sz="2100" b="1">
                <a:cs typeface="Calibri"/>
              </a:rPr>
              <a:t>What gaps do you see here in terms of hardware technology name?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ED726D-484C-4B40-BB2E-6E16B0D1CA00}"/>
              </a:ext>
            </a:extLst>
          </p:cNvPr>
          <p:cNvSpPr/>
          <p:nvPr/>
        </p:nvSpPr>
        <p:spPr>
          <a:xfrm>
            <a:off x="4977253" y="2319215"/>
            <a:ext cx="3861948" cy="354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4409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57A1-E204-0C47-BE4A-504CBCF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etica LT Std"/>
                <a:ea typeface="Verdana"/>
              </a:rPr>
              <a:t>Hardware Technology Class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BCD2-BAD4-9C43-8D38-59D53670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085852"/>
            <a:ext cx="3970683" cy="3442309"/>
          </a:xfrm>
        </p:spPr>
        <p:txBody>
          <a:bodyPr>
            <a:normAutofit/>
          </a:bodyPr>
          <a:lstStyle/>
          <a:p>
            <a:r>
              <a:rPr lang="en-US"/>
              <a:t>For Hardware, relevant Technology Class has:</a:t>
            </a:r>
          </a:p>
          <a:p>
            <a:pPr lvl="1"/>
            <a:r>
              <a:rPr lang="en-US" sz="1575">
                <a:solidFill>
                  <a:srgbClr val="00B0F0"/>
                </a:solidFill>
              </a:rPr>
              <a:t>Cloud Computing</a:t>
            </a:r>
          </a:p>
          <a:p>
            <a:pPr lvl="1"/>
            <a:r>
              <a:rPr lang="en-US" sz="1575">
                <a:solidFill>
                  <a:srgbClr val="00B0F0"/>
                </a:solidFill>
              </a:rPr>
              <a:t>Mainframe</a:t>
            </a:r>
          </a:p>
          <a:p>
            <a:pPr lvl="1"/>
            <a:r>
              <a:rPr lang="en-US" sz="1575">
                <a:solidFill>
                  <a:srgbClr val="00B0F0"/>
                </a:solidFill>
              </a:rPr>
              <a:t>Mobile</a:t>
            </a:r>
          </a:p>
          <a:p>
            <a:pPr lvl="1"/>
            <a:r>
              <a:rPr lang="en-US" b="0">
                <a:solidFill>
                  <a:srgbClr val="00B0F0"/>
                </a:solidFill>
              </a:rPr>
              <a:t>System on Chip</a:t>
            </a:r>
          </a:p>
          <a:p>
            <a:pPr lvl="1"/>
            <a:r>
              <a:rPr lang="en-US" sz="1575">
                <a:solidFill>
                  <a:srgbClr val="00B0F0"/>
                </a:solidFill>
              </a:rPr>
              <a:t>Technology-Independent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4183-E9E0-1E4E-94BD-29D669DA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0" name="Picture 9" descr="The Applicable Platforms section with Technologies enumeration.">
            <a:extLst>
              <a:ext uri="{FF2B5EF4-FFF2-40B4-BE49-F238E27FC236}">
                <a16:creationId xmlns:a16="http://schemas.microsoft.com/office/drawing/2014/main" id="{719D92EA-AA0B-ED48-9A56-3BA83D0A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6" y="960513"/>
            <a:ext cx="3970682" cy="1650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7C6E05-9D74-C244-943C-7537D85E3007}"/>
              </a:ext>
            </a:extLst>
          </p:cNvPr>
          <p:cNvSpPr txBox="1"/>
          <p:nvPr/>
        </p:nvSpPr>
        <p:spPr>
          <a:xfrm>
            <a:off x="3890109" y="2714335"/>
            <a:ext cx="4701209" cy="173124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/>
              <a:t>What are other domains of application of hardware? </a:t>
            </a:r>
            <a:endParaRPr lang="en-US" sz="1350"/>
          </a:p>
          <a:p>
            <a:pPr marL="342900" indent="-342900">
              <a:buFont typeface="Wingdings" pitchFamily="2" charset="2"/>
              <a:buChar char="§"/>
            </a:pPr>
            <a:r>
              <a:rPr lang="en-US" b="1"/>
              <a:t>What about Network-on-Chip? </a:t>
            </a:r>
            <a:endParaRPr lang="en-US" sz="1350"/>
          </a:p>
          <a:p>
            <a:pPr marL="342900" indent="-342900">
              <a:buFont typeface="Wingdings" pitchFamily="2" charset="2"/>
              <a:buChar char="§"/>
            </a:pPr>
            <a:r>
              <a:rPr lang="en-US" b="1"/>
              <a:t>Is it a domain or a specific application when distinguishing the application of a weakness?</a:t>
            </a:r>
            <a:endParaRPr lang="en-US" sz="1350">
              <a:cs typeface="Calibri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FD12B2-37D5-904D-9541-636456A1324E}"/>
              </a:ext>
            </a:extLst>
          </p:cNvPr>
          <p:cNvSpPr/>
          <p:nvPr/>
        </p:nvSpPr>
        <p:spPr>
          <a:xfrm>
            <a:off x="4502426" y="2452282"/>
            <a:ext cx="3970682" cy="158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525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4050"/>
              <a:t>Topic #2</a:t>
            </a:r>
          </a:p>
          <a:p>
            <a:pPr marL="0" indent="0" algn="ctr">
              <a:buNone/>
            </a:pPr>
            <a:r>
              <a:rPr lang="en-US" sz="2700">
                <a:solidFill>
                  <a:prstClr val="black"/>
                </a:solidFill>
                <a:latin typeface="Calibri" panose="020F0502020204030204"/>
              </a:rPr>
              <a:t>Public collaboration Tools for the HW SIG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230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46F6-9377-4D4E-8DEC-94720F04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Did you know: HW SIG Mailing List!!!!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3E46-60D1-0C4A-ACD8-C59C2890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b="0" i="1">
                <a:ea typeface="Verdana"/>
                <a:hlinkClick r:id="rId3"/>
              </a:rPr>
              <a:t>hw-cwe-special-interest-group-sig-list@mitre.org</a:t>
            </a:r>
            <a:endParaRPr lang="en-US" b="0" i="1">
              <a:ea typeface="Verdana"/>
            </a:endParaRPr>
          </a:p>
          <a:p>
            <a:endParaRPr lang="en-US" i="1"/>
          </a:p>
          <a:p>
            <a:r>
              <a:rPr lang="en-US" i="1">
                <a:ea typeface="Verdana"/>
              </a:rPr>
              <a:t>You should already be added. Please let us know by emailing cwe@mitre.org if you are not.</a:t>
            </a:r>
          </a:p>
          <a:p>
            <a:endParaRPr lang="en-US" i="1"/>
          </a:p>
          <a:p>
            <a:r>
              <a:rPr lang="en-US" i="1">
                <a:ea typeface="Verdana"/>
              </a:rPr>
              <a:t>Can be used for discussion amongst HW CWE SIG members.</a:t>
            </a:r>
          </a:p>
          <a:p>
            <a:endParaRPr lang="en-US" i="1"/>
          </a:p>
          <a:p>
            <a:r>
              <a:rPr lang="en-US" i="1">
                <a:ea typeface="Verdana"/>
              </a:rPr>
              <a:t>Will send out a test email after this meeting with subject 'Test HW CWE SIG'.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8286-762C-4A48-8DD8-C1A2C43E3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53067907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8" ma:contentTypeDescription="Create a new document." ma:contentTypeScope="" ma:versionID="a0fc3cc4a01192628cf757a01d68002e">
  <xsd:schema xmlns:xsd="http://www.w3.org/2001/XMLSchema" xmlns:xs="http://www.w3.org/2001/XMLSchema" xmlns:p="http://schemas.microsoft.com/office/2006/metadata/properties" xmlns:ns2="aff8eeb6-53bf-44bf-a224-fac977cd228b" targetNamespace="http://schemas.microsoft.com/office/2006/metadata/properties" ma:root="true" ma:fieldsID="47fcffb970fb6156deed6bb43e008b07" ns2:_="">
    <xsd:import namespace="aff8eeb6-53bf-44bf-a224-fac977cd22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1782C-5918-4F77-8361-5E4E0D51B8B3}">
  <ds:schemaRefs>
    <ds:schemaRef ds:uri="aff8eeb6-53bf-44bf-a224-fac977cd22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954E0C-411D-4E1D-BA72-A1A71F96FA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1A0CC5-2D75-4318-BABC-E8FE0CD386AC}">
  <ds:schemaRefs>
    <ds:schemaRef ds:uri="aff8eeb6-53bf-44bf-a224-fac977cd22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mitre-2018</vt:lpstr>
      <vt:lpstr>Office Theme</vt:lpstr>
      <vt:lpstr>Hardware CWE™  Special Interest Group (SIG)</vt:lpstr>
      <vt:lpstr>Agenda </vt:lpstr>
      <vt:lpstr>Housekeeping</vt:lpstr>
      <vt:lpstr>PowerPoint Presentation</vt:lpstr>
      <vt:lpstr>Is distinguishing Hardware Technology names and classes important?</vt:lpstr>
      <vt:lpstr>Hardware Technology Name</vt:lpstr>
      <vt:lpstr>Hardware Technology Class</vt:lpstr>
      <vt:lpstr>PowerPoint Presentation</vt:lpstr>
      <vt:lpstr>Did you know: HW SIG Mailing List!!!!</vt:lpstr>
      <vt:lpstr>GitHub, Teams, Mailing List</vt:lpstr>
      <vt:lpstr>PowerPoint Presentation</vt:lpstr>
      <vt:lpstr>Mazda Infotainment Systems bricked (Feb 9, 2022)</vt:lpstr>
      <vt:lpstr>Hardware / Software / Firmware</vt:lpstr>
      <vt:lpstr>Next Meeting (March 18)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revision>1</cp:revision>
  <dcterms:created xsi:type="dcterms:W3CDTF">2020-10-30T16:10:19Z</dcterms:created>
  <dcterms:modified xsi:type="dcterms:W3CDTF">2022-02-18T17:11:06Z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</Properties>
</file>