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1"/>
  </p:notesMasterIdLst>
  <p:sldIdLst>
    <p:sldId id="257" r:id="rId3"/>
    <p:sldId id="259" r:id="rId4"/>
    <p:sldId id="261" r:id="rId5"/>
    <p:sldId id="275" r:id="rId6"/>
    <p:sldId id="286" r:id="rId7"/>
    <p:sldId id="287" r:id="rId8"/>
    <p:sldId id="288" r:id="rId9"/>
    <p:sldId id="293" r:id="rId10"/>
    <p:sldId id="290" r:id="rId11"/>
    <p:sldId id="289" r:id="rId12"/>
    <p:sldId id="292" r:id="rId13"/>
    <p:sldId id="301" r:id="rId14"/>
    <p:sldId id="284" r:id="rId15"/>
    <p:sldId id="300" r:id="rId16"/>
    <p:sldId id="302" r:id="rId17"/>
    <p:sldId id="303" r:id="rId18"/>
    <p:sldId id="304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7"/>
    <p:restoredTop sz="94626"/>
  </p:normalViewPr>
  <p:slideViewPr>
    <p:cSldViewPr snapToGrid="0" snapToObjects="1">
      <p:cViewPr varScale="1">
        <p:scale>
          <a:sx n="116" d="100"/>
          <a:sy n="116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kini/Documents/CWE/FY21/Hardware%20Top-N%20List%20Questions%20and%20Approach%20-%20G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kini/Documents/CWE/FY21/Hardware%20Top-N%20List%20Questions%20and%20Approach%20-%20G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'Top-N Choices'!$I$1</c:f>
              <c:strCache>
                <c:ptCount val="1"/>
                <c:pt idx="0">
                  <c:v>CWE Rank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'Top-N Choices'!$H$2:$H$13</c:f>
              <c:strCache>
                <c:ptCount val="12"/>
                <c:pt idx="0">
                  <c:v>CWE-1300</c:v>
                </c:pt>
                <c:pt idx="1">
                  <c:v>CWE-1191</c:v>
                </c:pt>
                <c:pt idx="2">
                  <c:v>CWE-1189</c:v>
                </c:pt>
                <c:pt idx="3">
                  <c:v>CWE-1277</c:v>
                </c:pt>
                <c:pt idx="4">
                  <c:v>CWE-1240</c:v>
                </c:pt>
                <c:pt idx="5">
                  <c:v>CWE-1247</c:v>
                </c:pt>
                <c:pt idx="6">
                  <c:v>CWE-1332</c:v>
                </c:pt>
                <c:pt idx="7">
                  <c:v>CWE-1242</c:v>
                </c:pt>
                <c:pt idx="8">
                  <c:v>CWE-1260</c:v>
                </c:pt>
                <c:pt idx="9">
                  <c:v>CWE-1233</c:v>
                </c:pt>
                <c:pt idx="10">
                  <c:v>CWE-1295</c:v>
                </c:pt>
                <c:pt idx="11">
                  <c:v>CWE-1324</c:v>
                </c:pt>
              </c:strCache>
            </c:strRef>
          </c:cat>
          <c:val>
            <c:numRef>
              <c:f>'Top-N Choices'!$I$2:$I$13</c:f>
              <c:numCache>
                <c:formatCode>General</c:formatCode>
                <c:ptCount val="12"/>
                <c:pt idx="0">
                  <c:v>7</c:v>
                </c:pt>
                <c:pt idx="1">
                  <c:v>7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47-4F4B-8B52-24649EAD6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7684624"/>
        <c:axId val="1247169072"/>
      </c:barChart>
      <c:catAx>
        <c:axId val="124768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169072"/>
        <c:crosses val="autoZero"/>
        <c:auto val="1"/>
        <c:lblAlgn val="ctr"/>
        <c:lblOffset val="100"/>
        <c:noMultiLvlLbl val="0"/>
      </c:catAx>
      <c:valAx>
        <c:axId val="124716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684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</a:t>
            </a:r>
            <a:r>
              <a:rPr lang="en-US" baseline="0"/>
              <a:t> of respondents that chose given question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rgbClr val="0070C0"/>
              </a:solidFill>
              <a:miter lim="800000"/>
            </a:ln>
            <a:effectLst>
              <a:glow rad="63500">
                <a:srgbClr val="00B0F0">
                  <a:alpha val="25000"/>
                </a:srgbClr>
              </a:glo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66F7-7E40-99FD-B073CBD4D5FF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3-66F7-7E40-99FD-B073CBD4D5FF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5-66F7-7E40-99FD-B073CBD4D5FF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7-66F7-7E40-99FD-B073CBD4D5FF}"/>
              </c:ext>
            </c:extLst>
          </c:dPt>
          <c:dPt>
            <c:idx val="17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9-66F7-7E40-99FD-B073CBD4D5FF}"/>
              </c:ext>
            </c:extLst>
          </c:dPt>
          <c:dPt>
            <c:idx val="18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B-66F7-7E40-99FD-B073CBD4D5FF}"/>
              </c:ext>
            </c:extLst>
          </c:dPt>
          <c:dPt>
            <c:idx val="21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D-66F7-7E40-99FD-B073CBD4D5FF}"/>
              </c:ext>
            </c:extLst>
          </c:dPt>
          <c:dPt>
            <c:idx val="22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F-66F7-7E40-99FD-B073CBD4D5FF}"/>
              </c:ext>
            </c:extLst>
          </c:dPt>
          <c:dPt>
            <c:idx val="24"/>
            <c:invertIfNegative val="0"/>
            <c:bubble3D val="0"/>
            <c:spPr>
              <a:solidFill>
                <a:srgbClr val="00B0F0"/>
              </a:solidFill>
              <a:ln w="9525" cap="flat" cmpd="sng" algn="ctr">
                <a:solidFill>
                  <a:srgbClr val="0070C0"/>
                </a:solidFill>
                <a:miter lim="800000"/>
              </a:ln>
              <a:effectLst>
                <a:glow rad="63500">
                  <a:srgbClr val="00B0F0">
                    <a:alpha val="25000"/>
                  </a:srgb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11-66F7-7E40-99FD-B073CBD4D5FF}"/>
              </c:ext>
            </c:extLst>
          </c:dPt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6F7-7E40-99FD-B073CBD4D5FF}"/>
                </c:ext>
              </c:extLst>
            </c:dLbl>
            <c:dLbl>
              <c:idx val="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6F7-7E40-99FD-B073CBD4D5FF}"/>
                </c:ext>
              </c:extLst>
            </c:dLbl>
            <c:dLbl>
              <c:idx val="1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6F7-7E40-99FD-B073CBD4D5FF}"/>
                </c:ext>
              </c:extLst>
            </c:dLbl>
            <c:dLbl>
              <c:idx val="2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6F7-7E40-99FD-B073CBD4D5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Ranking'!$A$1:$AB$1</c:f>
              <c:strCache>
                <c:ptCount val="27"/>
                <c:pt idx="0">
                  <c:v>1. How frequently is this weakness detected during design?</c:v>
                </c:pt>
                <c:pt idx="1">
                  <c:v>2. How frequently is this weakness detected during test?</c:v>
                </c:pt>
                <c:pt idx="2">
                  <c:v>3. How frequently is this weakness detected after it has been fielded?</c:v>
                </c:pt>
                <c:pt idx="3">
                  <c:v>4. May we use the data even if the weakness was discovered and removed from a device before it was fielded?</c:v>
                </c:pt>
                <c:pt idx="4">
                  <c:v>5. Which class or family of weaknesses is the most difficult to detect?</c:v>
                </c:pt>
                <c:pt idx="5">
                  <c:v>6. Which class or family of weaknesses is the easiest to detect?</c:v>
                </c:pt>
                <c:pt idx="6">
                  <c:v>7. What degree of complexity is required to discover the susceptibility of a device?</c:v>
                </c:pt>
                <c:pt idx="7">
                  <c:v>8. Associated cost of equipment (i.e., can only a nation state can discover whether a device contains a given weakness or if an independent researcher can discover this? Should this matter at all? Should we just assume nation-state level resources across t</c:v>
                </c:pt>
                <c:pt idx="8">
                  <c:v>9. How easy to detect is this weakness?</c:v>
                </c:pt>
                <c:pt idx="9">
                  <c:v>10. Is physical access required to detect it?</c:v>
                </c:pt>
                <c:pt idx="10">
                  <c:v>11. Can the weakness be detected by physical proximity?</c:v>
                </c:pt>
                <c:pt idx="11">
                  <c:v>12. Can the weakness be detected by software?</c:v>
                </c:pt>
                <c:pt idx="12">
                  <c:v>13. Can the weakness be detected during the system design phase?</c:v>
                </c:pt>
                <c:pt idx="13">
                  <c:v>14. Is the weakness independent of architecture/platform?</c:v>
                </c:pt>
                <c:pt idx="14">
                  <c:v>15. Can the weakness be mitigated once the device has been fielded?</c:v>
                </c:pt>
                <c:pt idx="15">
                  <c:v>16. What is the cost to mitigate this weakness if it isn‚Äôt discovered before manufacturing?</c:v>
                </c:pt>
                <c:pt idx="16">
                  <c:v>17. Can the weakness be mitigated via software?</c:v>
                </c:pt>
                <c:pt idx="17">
                  <c:v>18. Does the weakness require hardware modifications to mitigate it?</c:v>
                </c:pt>
                <c:pt idx="18">
                  <c:v>19. Is physical access required to exploit this weakness?</c:v>
                </c:pt>
                <c:pt idx="19">
                  <c:v>20. Is it necessary to modify the device prior to its exploitation?</c:v>
                </c:pt>
                <c:pt idx="20">
                  <c:v>21. Is physical proximity required to exploit this weakness?</c:v>
                </c:pt>
                <c:pt idx="21">
                  <c:v>22. Can an attack exploiting this weakness be conducted entirely via software?</c:v>
                </c:pt>
                <c:pt idx="22">
                  <c:v>23. Is a single exploit against this weakness applicable to a wide range (or family) of devices?</c:v>
                </c:pt>
                <c:pt idx="23">
                  <c:v>24. How many devices are affected by an exploit against this weakness?</c:v>
                </c:pt>
                <c:pt idx="24">
                  <c:v>25. What methodologies do you practice for identifying and prevent both known weaknesses and new weaknesses?</c:v>
                </c:pt>
                <c:pt idx="25">
                  <c:v>26. What is the market presence of that architecture (like, how prevalent is it present across industry)?</c:v>
                </c:pt>
                <c:pt idx="26">
                  <c:v>27. How many devices might have this weakness?  (A weakness applicable to only ARM may have greater weighting than a Power-PC only weakness)? ‚Ä¶kind of a faulty question since it depends on the type of device, etc.</c:v>
                </c:pt>
              </c:strCache>
            </c:strRef>
          </c:cat>
          <c:val>
            <c:numRef>
              <c:f>'Question Ranking'!$A$4:$AB$4</c:f>
              <c:numCache>
                <c:formatCode>0.00%</c:formatCode>
                <c:ptCount val="28"/>
                <c:pt idx="0">
                  <c:v>0.69230769230769229</c:v>
                </c:pt>
                <c:pt idx="1">
                  <c:v>0.69230769230769229</c:v>
                </c:pt>
                <c:pt idx="2">
                  <c:v>0.84615384615384615</c:v>
                </c:pt>
                <c:pt idx="3">
                  <c:v>0.38461538461538464</c:v>
                </c:pt>
                <c:pt idx="4">
                  <c:v>0.30769230769230771</c:v>
                </c:pt>
                <c:pt idx="5">
                  <c:v>0.53846153846153844</c:v>
                </c:pt>
                <c:pt idx="6">
                  <c:v>0.46153846153846156</c:v>
                </c:pt>
                <c:pt idx="7">
                  <c:v>0.23076923076923078</c:v>
                </c:pt>
                <c:pt idx="8">
                  <c:v>0.38461538461538464</c:v>
                </c:pt>
                <c:pt idx="9">
                  <c:v>0.53846153846153844</c:v>
                </c:pt>
                <c:pt idx="10">
                  <c:v>0.23076923076923078</c:v>
                </c:pt>
                <c:pt idx="11">
                  <c:v>0.38461538461538464</c:v>
                </c:pt>
                <c:pt idx="12">
                  <c:v>0.38461538461538464</c:v>
                </c:pt>
                <c:pt idx="13">
                  <c:v>0.46153846153846156</c:v>
                </c:pt>
                <c:pt idx="14">
                  <c:v>0.69230769230769229</c:v>
                </c:pt>
                <c:pt idx="15">
                  <c:v>0.30769230769230771</c:v>
                </c:pt>
                <c:pt idx="16">
                  <c:v>0.46153846153846156</c:v>
                </c:pt>
                <c:pt idx="17">
                  <c:v>0.84615384615384615</c:v>
                </c:pt>
                <c:pt idx="18">
                  <c:v>0.69230769230769229</c:v>
                </c:pt>
                <c:pt idx="19">
                  <c:v>0.30769230769230771</c:v>
                </c:pt>
                <c:pt idx="20">
                  <c:v>0.38461538461538464</c:v>
                </c:pt>
                <c:pt idx="21">
                  <c:v>0.69230769230769229</c:v>
                </c:pt>
                <c:pt idx="22">
                  <c:v>0.69230769230769229</c:v>
                </c:pt>
                <c:pt idx="23">
                  <c:v>0.53846153846153844</c:v>
                </c:pt>
                <c:pt idx="24">
                  <c:v>0.69230769230769229</c:v>
                </c:pt>
                <c:pt idx="25">
                  <c:v>0.46153846153846156</c:v>
                </c:pt>
                <c:pt idx="26">
                  <c:v>0.38461538461538464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6F7-7E40-99FD-B073CBD4D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1430203936"/>
        <c:axId val="1430205584"/>
      </c:barChart>
      <c:catAx>
        <c:axId val="1430203936"/>
        <c:scaling>
          <c:orientation val="maxMin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205584"/>
        <c:crosses val="autoZero"/>
        <c:auto val="1"/>
        <c:lblAlgn val="ctr"/>
        <c:lblOffset val="100"/>
        <c:noMultiLvlLbl val="0"/>
      </c:catAx>
      <c:valAx>
        <c:axId val="1430205584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20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2B691-3CDE-5C41-9465-AB5F0C9BDEA2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F5060FD-C008-0541-91EA-BA049CCAF6A5}">
      <dgm:prSet phldrT="[Text]"/>
      <dgm:spPr>
        <a:solidFill>
          <a:srgbClr val="92D050"/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Publish 2021 HW CWE Top 10</a:t>
          </a:r>
        </a:p>
        <a:p>
          <a:pPr rtl="0"/>
          <a:r>
            <a:rPr lang="en-US" dirty="0">
              <a:solidFill>
                <a:schemeClr val="tx1"/>
              </a:solidFill>
            </a:rPr>
            <a:t> – October –</a:t>
          </a:r>
        </a:p>
      </dgm:t>
    </dgm:pt>
    <dgm:pt modelId="{C547234B-62DD-3D47-A59D-EFC3D743692F}" type="sibTrans" cxnId="{E374F7A4-8C35-EB4E-A17B-6F27FBDF1279}">
      <dgm:prSet/>
      <dgm:spPr/>
      <dgm:t>
        <a:bodyPr/>
        <a:lstStyle/>
        <a:p>
          <a:endParaRPr lang="en-US"/>
        </a:p>
      </dgm:t>
    </dgm:pt>
    <dgm:pt modelId="{8A23DE0B-307E-814F-90B6-CCC429B1D2E2}" type="parTrans" cxnId="{E374F7A4-8C35-EB4E-A17B-6F27FBDF1279}">
      <dgm:prSet/>
      <dgm:spPr/>
      <dgm:t>
        <a:bodyPr/>
        <a:lstStyle/>
        <a:p>
          <a:endParaRPr lang="en-US"/>
        </a:p>
      </dgm:t>
    </dgm:pt>
    <dgm:pt modelId="{D037DDA4-32B2-E042-9CEB-68AF7A148AE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Analysis &amp; Development</a:t>
          </a:r>
        </a:p>
      </dgm:t>
    </dgm:pt>
    <dgm:pt modelId="{643BA592-80FB-4F42-9E0C-BABF366B40AF}" type="sibTrans" cxnId="{65565EEE-F292-D14A-9A5E-3EC6041A64EB}">
      <dgm:prSet/>
      <dgm:spPr/>
      <dgm:t>
        <a:bodyPr/>
        <a:lstStyle/>
        <a:p>
          <a:endParaRPr lang="en-US"/>
        </a:p>
      </dgm:t>
    </dgm:pt>
    <dgm:pt modelId="{1824F6DE-8C42-D449-8582-920FFBC1E562}" type="parTrans" cxnId="{65565EEE-F292-D14A-9A5E-3EC6041A64EB}">
      <dgm:prSet/>
      <dgm:spPr/>
      <dgm:t>
        <a:bodyPr/>
        <a:lstStyle/>
        <a:p>
          <a:endParaRPr lang="en-US"/>
        </a:p>
      </dgm:t>
    </dgm:pt>
    <dgm:pt modelId="{A594B847-3533-FE47-807B-85CE8D3A9BE6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Preliminary Top-N Survey </a:t>
          </a:r>
        </a:p>
        <a:p>
          <a:r>
            <a:rPr lang="en-US" dirty="0">
              <a:solidFill>
                <a:schemeClr val="tx1"/>
              </a:solidFill>
            </a:rPr>
            <a:t>– April –</a:t>
          </a:r>
        </a:p>
      </dgm:t>
    </dgm:pt>
    <dgm:pt modelId="{096BFED6-2B1C-C24A-95A0-BBC093B81342}" type="sibTrans" cxnId="{45523AC6-40F0-4D42-9BE8-646AB94F2E27}">
      <dgm:prSet/>
      <dgm:spPr/>
      <dgm:t>
        <a:bodyPr/>
        <a:lstStyle/>
        <a:p>
          <a:endParaRPr lang="en-US"/>
        </a:p>
      </dgm:t>
    </dgm:pt>
    <dgm:pt modelId="{1249485C-1149-8849-B1EA-61AB6686BDF9}" type="parTrans" cxnId="{45523AC6-40F0-4D42-9BE8-646AB94F2E27}">
      <dgm:prSet/>
      <dgm:spPr/>
      <dgm:t>
        <a:bodyPr/>
        <a:lstStyle/>
        <a:p>
          <a:endParaRPr lang="en-US"/>
        </a:p>
      </dgm:t>
    </dgm:pt>
    <dgm:pt modelId="{EA222489-5BC6-6844-A4D3-7747A84731FF}">
      <dgm:prSet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Send Out Final Top-10 Survey </a:t>
          </a:r>
        </a:p>
        <a:p>
          <a:r>
            <a:rPr lang="en-US" dirty="0">
              <a:solidFill>
                <a:schemeClr val="tx1"/>
              </a:solidFill>
            </a:rPr>
            <a:t>– September –</a:t>
          </a:r>
        </a:p>
      </dgm:t>
    </dgm:pt>
    <dgm:pt modelId="{E5942567-37D2-F04F-A13C-84693AFBB76B}" type="parTrans" cxnId="{2C2C2049-9BD5-C445-A214-197BA9A6C3A2}">
      <dgm:prSet/>
      <dgm:spPr/>
      <dgm:t>
        <a:bodyPr/>
        <a:lstStyle/>
        <a:p>
          <a:endParaRPr lang="en-US"/>
        </a:p>
      </dgm:t>
    </dgm:pt>
    <dgm:pt modelId="{05ABB797-A326-7A4D-AD83-2E9D1F3489BF}" type="sibTrans" cxnId="{2C2C2049-9BD5-C445-A214-197BA9A6C3A2}">
      <dgm:prSet/>
      <dgm:spPr/>
      <dgm:t>
        <a:bodyPr/>
        <a:lstStyle/>
        <a:p>
          <a:endParaRPr lang="en-US"/>
        </a:p>
      </dgm:t>
    </dgm:pt>
    <dgm:pt modelId="{A17DD6AB-A59A-4245-B91E-9E7D3C9CC03A}" type="pres">
      <dgm:prSet presAssocID="{5F52B691-3CDE-5C41-9465-AB5F0C9BDEA2}" presName="Name0" presStyleCnt="0">
        <dgm:presLayoutVars>
          <dgm:dir/>
          <dgm:animLvl val="lvl"/>
          <dgm:resizeHandles val="exact"/>
        </dgm:presLayoutVars>
      </dgm:prSet>
      <dgm:spPr/>
    </dgm:pt>
    <dgm:pt modelId="{F713C2C3-3E68-6D40-9398-A4F3D78C1542}" type="pres">
      <dgm:prSet presAssocID="{A594B847-3533-FE47-807B-85CE8D3A9B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CD3E36-58C9-FE4D-8C62-8D5184171D65}" type="pres">
      <dgm:prSet presAssocID="{096BFED6-2B1C-C24A-95A0-BBC093B81342}" presName="parTxOnlySpace" presStyleCnt="0"/>
      <dgm:spPr/>
    </dgm:pt>
    <dgm:pt modelId="{F48FBC04-C9DF-2E4B-BEF4-C9C7771E0227}" type="pres">
      <dgm:prSet presAssocID="{D037DDA4-32B2-E042-9CEB-68AF7A148AE0}" presName="parTxOnly" presStyleLbl="node1" presStyleIdx="1" presStyleCnt="4" custScaleY="65767">
        <dgm:presLayoutVars>
          <dgm:chMax val="0"/>
          <dgm:chPref val="0"/>
          <dgm:bulletEnabled val="1"/>
        </dgm:presLayoutVars>
      </dgm:prSet>
      <dgm:spPr/>
    </dgm:pt>
    <dgm:pt modelId="{04C64789-98AA-6546-B048-30AFBC9AFD9A}" type="pres">
      <dgm:prSet presAssocID="{643BA592-80FB-4F42-9E0C-BABF366B40AF}" presName="parTxOnlySpace" presStyleCnt="0"/>
      <dgm:spPr/>
    </dgm:pt>
    <dgm:pt modelId="{F4E7CDDA-7C3B-3842-AA0B-DBD362E5F8F8}" type="pres">
      <dgm:prSet presAssocID="{EA222489-5BC6-6844-A4D3-7747A84731F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3A29E24-61FE-3143-879D-622092C12FE3}" type="pres">
      <dgm:prSet presAssocID="{05ABB797-A326-7A4D-AD83-2E9D1F3489BF}" presName="parTxOnlySpace" presStyleCnt="0"/>
      <dgm:spPr/>
    </dgm:pt>
    <dgm:pt modelId="{7700BE9F-49C1-B645-866A-BB44A38186F4}" type="pres">
      <dgm:prSet presAssocID="{BF5060FD-C008-0541-91EA-BA049CCAF6A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2C2049-9BD5-C445-A214-197BA9A6C3A2}" srcId="{5F52B691-3CDE-5C41-9465-AB5F0C9BDEA2}" destId="{EA222489-5BC6-6844-A4D3-7747A84731FF}" srcOrd="2" destOrd="0" parTransId="{E5942567-37D2-F04F-A13C-84693AFBB76B}" sibTransId="{05ABB797-A326-7A4D-AD83-2E9D1F3489BF}"/>
    <dgm:cxn modelId="{8C6EF35F-216F-1A41-8A25-C5739C5D47BC}" type="presOf" srcId="{D037DDA4-32B2-E042-9CEB-68AF7A148AE0}" destId="{F48FBC04-C9DF-2E4B-BEF4-C9C7771E0227}" srcOrd="0" destOrd="0" presId="urn:microsoft.com/office/officeart/2005/8/layout/chevron1"/>
    <dgm:cxn modelId="{51A67C71-A65E-A44E-A839-0E35BE3A4FB3}" type="presOf" srcId="{EA222489-5BC6-6844-A4D3-7747A84731FF}" destId="{F4E7CDDA-7C3B-3842-AA0B-DBD362E5F8F8}" srcOrd="0" destOrd="0" presId="urn:microsoft.com/office/officeart/2005/8/layout/chevron1"/>
    <dgm:cxn modelId="{6798D389-106D-C24D-8A25-770962354280}" type="presOf" srcId="{BF5060FD-C008-0541-91EA-BA049CCAF6A5}" destId="{7700BE9F-49C1-B645-866A-BB44A38186F4}" srcOrd="0" destOrd="0" presId="urn:microsoft.com/office/officeart/2005/8/layout/chevron1"/>
    <dgm:cxn modelId="{E374F7A4-8C35-EB4E-A17B-6F27FBDF1279}" srcId="{5F52B691-3CDE-5C41-9465-AB5F0C9BDEA2}" destId="{BF5060FD-C008-0541-91EA-BA049CCAF6A5}" srcOrd="3" destOrd="0" parTransId="{8A23DE0B-307E-814F-90B6-CCC429B1D2E2}" sibTransId="{C547234B-62DD-3D47-A59D-EFC3D743692F}"/>
    <dgm:cxn modelId="{882A53B1-1096-DB4B-8206-E6C4009536DD}" type="presOf" srcId="{A594B847-3533-FE47-807B-85CE8D3A9BE6}" destId="{F713C2C3-3E68-6D40-9398-A4F3D78C1542}" srcOrd="0" destOrd="0" presId="urn:microsoft.com/office/officeart/2005/8/layout/chevron1"/>
    <dgm:cxn modelId="{45523AC6-40F0-4D42-9BE8-646AB94F2E27}" srcId="{5F52B691-3CDE-5C41-9465-AB5F0C9BDEA2}" destId="{A594B847-3533-FE47-807B-85CE8D3A9BE6}" srcOrd="0" destOrd="0" parTransId="{1249485C-1149-8849-B1EA-61AB6686BDF9}" sibTransId="{096BFED6-2B1C-C24A-95A0-BBC093B81342}"/>
    <dgm:cxn modelId="{3F6F93EB-D5AD-BA4E-8C71-02B60D3918C0}" type="presOf" srcId="{5F52B691-3CDE-5C41-9465-AB5F0C9BDEA2}" destId="{A17DD6AB-A59A-4245-B91E-9E7D3C9CC03A}" srcOrd="0" destOrd="0" presId="urn:microsoft.com/office/officeart/2005/8/layout/chevron1"/>
    <dgm:cxn modelId="{65565EEE-F292-D14A-9A5E-3EC6041A64EB}" srcId="{5F52B691-3CDE-5C41-9465-AB5F0C9BDEA2}" destId="{D037DDA4-32B2-E042-9CEB-68AF7A148AE0}" srcOrd="1" destOrd="0" parTransId="{1824F6DE-8C42-D449-8582-920FFBC1E562}" sibTransId="{643BA592-80FB-4F42-9E0C-BABF366B40AF}"/>
    <dgm:cxn modelId="{A05EEC94-9F8C-6545-A753-2C7BB521EC40}" type="presParOf" srcId="{A17DD6AB-A59A-4245-B91E-9E7D3C9CC03A}" destId="{F713C2C3-3E68-6D40-9398-A4F3D78C1542}" srcOrd="0" destOrd="0" presId="urn:microsoft.com/office/officeart/2005/8/layout/chevron1"/>
    <dgm:cxn modelId="{19C2737A-B3DE-584E-9EE0-0A7E9686FFE9}" type="presParOf" srcId="{A17DD6AB-A59A-4245-B91E-9E7D3C9CC03A}" destId="{06CD3E36-58C9-FE4D-8C62-8D5184171D65}" srcOrd="1" destOrd="0" presId="urn:microsoft.com/office/officeart/2005/8/layout/chevron1"/>
    <dgm:cxn modelId="{64F8BDE6-087C-0D43-AF09-74FCDF79CE34}" type="presParOf" srcId="{A17DD6AB-A59A-4245-B91E-9E7D3C9CC03A}" destId="{F48FBC04-C9DF-2E4B-BEF4-C9C7771E0227}" srcOrd="2" destOrd="0" presId="urn:microsoft.com/office/officeart/2005/8/layout/chevron1"/>
    <dgm:cxn modelId="{708A88DA-E427-8B44-B431-7E08E2DB9A96}" type="presParOf" srcId="{A17DD6AB-A59A-4245-B91E-9E7D3C9CC03A}" destId="{04C64789-98AA-6546-B048-30AFBC9AFD9A}" srcOrd="3" destOrd="0" presId="urn:microsoft.com/office/officeart/2005/8/layout/chevron1"/>
    <dgm:cxn modelId="{585A8382-ED78-5E48-BA41-5C7970F94C2A}" type="presParOf" srcId="{A17DD6AB-A59A-4245-B91E-9E7D3C9CC03A}" destId="{F4E7CDDA-7C3B-3842-AA0B-DBD362E5F8F8}" srcOrd="4" destOrd="0" presId="urn:microsoft.com/office/officeart/2005/8/layout/chevron1"/>
    <dgm:cxn modelId="{BB4E408D-3CAE-A245-8246-9CAEAF35F1D0}" type="presParOf" srcId="{A17DD6AB-A59A-4245-B91E-9E7D3C9CC03A}" destId="{93A29E24-61FE-3143-879D-622092C12FE3}" srcOrd="5" destOrd="0" presId="urn:microsoft.com/office/officeart/2005/8/layout/chevron1"/>
    <dgm:cxn modelId="{7801917F-2D03-9047-8A92-9FA6A994936C}" type="presParOf" srcId="{A17DD6AB-A59A-4245-B91E-9E7D3C9CC03A}" destId="{7700BE9F-49C1-B645-866A-BB44A38186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3C2C3-3E68-6D40-9398-A4F3D78C1542}">
      <dsp:nvSpPr>
        <dsp:cNvPr id="0" name=""/>
        <dsp:cNvSpPr/>
      </dsp:nvSpPr>
      <dsp:spPr>
        <a:xfrm>
          <a:off x="5120" y="2131499"/>
          <a:ext cx="2980718" cy="119228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Preliminary Top-N Survey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– April –</a:t>
          </a:r>
        </a:p>
      </dsp:txBody>
      <dsp:txXfrm>
        <a:off x="601264" y="2131499"/>
        <a:ext cx="1788431" cy="1192287"/>
      </dsp:txXfrm>
    </dsp:sp>
    <dsp:sp modelId="{F48FBC04-C9DF-2E4B-BEF4-C9C7771E0227}">
      <dsp:nvSpPr>
        <dsp:cNvPr id="0" name=""/>
        <dsp:cNvSpPr/>
      </dsp:nvSpPr>
      <dsp:spPr>
        <a:xfrm>
          <a:off x="2687767" y="2335577"/>
          <a:ext cx="2980718" cy="784131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Analysis &amp; Development</a:t>
          </a:r>
        </a:p>
      </dsp:txBody>
      <dsp:txXfrm>
        <a:off x="3079833" y="2335577"/>
        <a:ext cx="2196587" cy="784131"/>
      </dsp:txXfrm>
    </dsp:sp>
    <dsp:sp modelId="{F4E7CDDA-7C3B-3842-AA0B-DBD362E5F8F8}">
      <dsp:nvSpPr>
        <dsp:cNvPr id="0" name=""/>
        <dsp:cNvSpPr/>
      </dsp:nvSpPr>
      <dsp:spPr>
        <a:xfrm>
          <a:off x="5370414" y="2131499"/>
          <a:ext cx="2980718" cy="119228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Send Out Final Top-10 Survey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– September –</a:t>
          </a:r>
        </a:p>
      </dsp:txBody>
      <dsp:txXfrm>
        <a:off x="5966558" y="2131499"/>
        <a:ext cx="1788431" cy="1192287"/>
      </dsp:txXfrm>
    </dsp:sp>
    <dsp:sp modelId="{7700BE9F-49C1-B645-866A-BB44A38186F4}">
      <dsp:nvSpPr>
        <dsp:cNvPr id="0" name=""/>
        <dsp:cNvSpPr/>
      </dsp:nvSpPr>
      <dsp:spPr>
        <a:xfrm>
          <a:off x="8053061" y="2131499"/>
          <a:ext cx="2980718" cy="1192287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Publish 2021 HW CWE Top 10</a:t>
          </a:r>
        </a:p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 – October –</a:t>
          </a:r>
        </a:p>
      </dsp:txBody>
      <dsp:txXfrm>
        <a:off x="8649205" y="2131499"/>
        <a:ext cx="1788431" cy="119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78C4-5274-6747-9136-F61DD8625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9E6F-2BDE-8B4E-B763-35481F4E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AAE6-81E9-5844-AAF5-E6639C11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B555-6D2F-9D40-BDF9-C4205867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252E-B945-7248-8966-48835B11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E57-104C-5749-8C34-6DBE1FC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6E56-D5D9-D143-962E-DD0C4C2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3264-87E9-0A49-831F-8C56FDA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8655-1AEE-DC43-BC21-D33F4FA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66C3-AA9E-DE49-98B5-D19D6F74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F488-F4EE-1943-AF8F-B7D53EBF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282AA-A4CC-EB4D-802A-9E9F65F3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5B9E-38CA-7048-BE12-73D0F93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CCE-579F-E94E-B215-3F87D1D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0EE-15E2-244E-B34E-E979AB6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5F5-EE1A-7F48-B9CD-0DF89C8A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B358-DC3B-3242-A193-53E8457A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6C10-D47F-B54C-B5F2-8DD418C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4FED-EE63-F442-926F-08AD1D25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5D9F-828B-2548-AD7B-0492A2C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79CF-F4A2-B040-B846-649D971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0803-7CCD-6245-A5EC-8AC55E9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6B2A-D998-EC43-A722-B1D65134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701B-8721-A143-8C3E-C5FD8E0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C3D1-0B2D-0442-B334-A35D752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FA6-8283-894E-92DD-D2D88456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30A8-8965-1547-83F6-5965B9D2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C3CD-6866-BE4C-9162-762D3000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9089-E983-C94E-A981-8BF9DFC3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4DC3-6F80-6E46-A3C9-BDA942F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5B64E-79FA-B44D-8F81-6BC679D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14AF-DF9D-F04B-BF81-92415BAA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D952-DAC7-5A4E-B79F-D182EFE2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0E290-E563-8749-8CBF-A40EB1BE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1482F-8ADD-4B4E-89D7-21E3C968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B80A-A491-ED4D-98B9-37114059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2A296-F659-ED4C-9F38-3772B8E0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E01C0-DEA1-A94B-8366-C1B6FDE5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5A523-19D2-AC4B-A6A6-DBC7A1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740D-1FD6-2D48-BE74-C2E4805C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9CAB8-0C7A-EB4F-BAB2-F91BCC9D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8F16-B29A-9243-93D3-CFB3FA2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7A66-CA6E-AA43-B80E-78D64CF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9E6CA-B45C-8F49-8AB1-94B066C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C5D13-8FF3-834A-AF56-83F91CA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7845-D02B-154D-A88F-40A05EF8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23CC-95F1-8E4C-AA43-F900BAA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769-55C4-9145-9702-D696CFAD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DE08-AE5B-8C48-9C84-F78E1C68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60EF-ED6B-8F46-BD0D-68D3C2B3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7CF8-0BAE-C843-A92F-02B3C0F8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0F43-9520-764D-9F7A-11581A3A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7568-6451-5044-BC2B-42940CFD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22825-2AC9-8F49-9EB9-9D0FB766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846A-3FBA-3C4A-9001-615B7CBC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E076-69EB-FC4C-A39E-641C782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EEFB-FF12-9047-A752-8214BAA2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0A89-4CEB-974E-A909-751BA93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48A80-6FAD-DE4D-930A-BF06A3F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A5E5-850B-1B47-A686-E7073C56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E8BA-577F-F842-B493-4A746F7D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A476-0005-2941-BFB5-0492CA6903A1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827-C1BD-EF42-8DA2-F8277EF7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862B-E332-C341-98AD-4012C043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CWE™ </a:t>
            </a:r>
            <a:br>
              <a:rPr lang="en-US" dirty="0"/>
            </a:br>
            <a:r>
              <a:rPr lang="en-US" dirty="0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Summers, MITRE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July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796D-9E85-DA4F-AE3C-822E5893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10 CWE Survey questions as per respondents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A89B-C125-544A-B933-E9534DABE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138B134-3CED-F447-80F1-F593E091FEE2}"/>
              </a:ext>
            </a:extLst>
          </p:cNvPr>
          <p:cNvGraphicFramePr>
            <a:graphicFrameLocks/>
          </p:cNvGraphicFramePr>
          <p:nvPr/>
        </p:nvGraphicFramePr>
        <p:xfrm>
          <a:off x="231197" y="-1"/>
          <a:ext cx="11148002" cy="6307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743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44E8-7A14-5F49-A60F-29FB509C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0435-EB10-0149-93E1-3BBB6976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taking the time to respond to the survey!</a:t>
            </a:r>
          </a:p>
          <a:p>
            <a:r>
              <a:rPr lang="en-US" dirty="0"/>
              <a:t>We have a top 5 Hardware CWE</a:t>
            </a:r>
          </a:p>
          <a:p>
            <a:r>
              <a:rPr lang="en-US" dirty="0"/>
              <a:t>Results show a focus on frequency of detection and remediation</a:t>
            </a:r>
          </a:p>
          <a:p>
            <a:r>
              <a:rPr lang="en-US" dirty="0"/>
              <a:t>Should we be asking questions about severity/impact of a weakness?</a:t>
            </a:r>
          </a:p>
          <a:p>
            <a:r>
              <a:rPr lang="en-US" dirty="0"/>
              <a:t>A follow-up survey with the questions you voted on is in the works</a:t>
            </a:r>
          </a:p>
          <a:p>
            <a:r>
              <a:rPr lang="en-US" dirty="0"/>
              <a:t>Any suggestions or recommendations?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3FADB-08B8-0D40-A2F8-308228CC1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9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24F0-2A21-4A4F-9923-46541E95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to Publication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D86C-3756-1D47-9CB2-1950164B3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290EAA5D-BB01-844D-BC64-93F5713DA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60367"/>
              </p:ext>
            </p:extLst>
          </p:nvPr>
        </p:nvGraphicFramePr>
        <p:xfrm>
          <a:off x="594911" y="683046"/>
          <a:ext cx="11038901" cy="545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33D143-9617-A74A-8AA5-1CCBF83FEEE5}"/>
              </a:ext>
            </a:extLst>
          </p:cNvPr>
          <p:cNvCxnSpPr>
            <a:cxnSpLocks/>
          </p:cNvCxnSpPr>
          <p:nvPr/>
        </p:nvCxnSpPr>
        <p:spPr>
          <a:xfrm>
            <a:off x="4748269" y="2368627"/>
            <a:ext cx="0" cy="517793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B98A0B-736B-6342-A618-546D25E61D12}"/>
              </a:ext>
            </a:extLst>
          </p:cNvPr>
          <p:cNvSpPr txBox="1"/>
          <p:nvPr/>
        </p:nvSpPr>
        <p:spPr>
          <a:xfrm>
            <a:off x="3198569" y="3971581"/>
            <a:ext cx="30993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initial responses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 &amp; Iterate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Engage social &amp; behavioral science support for survey improvement / validation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B43914-EB8F-F748-91A1-51231CBB8802}"/>
              </a:ext>
            </a:extLst>
          </p:cNvPr>
          <p:cNvSpPr txBox="1"/>
          <p:nvPr/>
        </p:nvSpPr>
        <p:spPr>
          <a:xfrm>
            <a:off x="8610307" y="3971581"/>
            <a:ext cx="309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Coincide with CWE 4.6 minor release</a:t>
            </a:r>
          </a:p>
        </p:txBody>
      </p:sp>
    </p:spTree>
    <p:extLst>
      <p:ext uri="{BB962C8B-B14F-4D97-AF65-F5344CB8AC3E}">
        <p14:creationId xmlns:p14="http://schemas.microsoft.com/office/powerpoint/2010/main" val="276690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Topic #2: Expanding HW Content</a:t>
            </a:r>
            <a:endParaRPr lang="en-US" sz="3600" i="1" dirty="0"/>
          </a:p>
          <a:p>
            <a:pPr marL="0" indent="0" algn="ctr">
              <a:buNone/>
            </a:pPr>
            <a:endParaRPr lang="en-US" sz="3600" i="1" dirty="0"/>
          </a:p>
          <a:p>
            <a:pPr marL="0" indent="0" algn="ctr">
              <a:buNone/>
            </a:pPr>
            <a:r>
              <a:rPr lang="en-US" sz="3600" i="1" dirty="0"/>
              <a:t>- scope, submissions, and planning - </a:t>
            </a:r>
          </a:p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3600" b="0" dirty="0">
              <a:latin typeface="Tahoma" panose="020B0604030504040204" pitchFamily="34" charset="0"/>
            </a:endParaRP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2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4719-10D8-EB48-A06F-34711117D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HW CWE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C8E4-F4FA-574D-A1E4-3FE5E10C2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Last month Review:</a:t>
            </a:r>
          </a:p>
          <a:p>
            <a:pPr lvl="1"/>
            <a:r>
              <a:rPr lang="en-US" sz="2400" dirty="0"/>
              <a:t>Consensus on proposal “</a:t>
            </a:r>
            <a:r>
              <a:rPr lang="en-US" sz="2400" dirty="0">
                <a:latin typeface="Tahoma" panose="020B0604030504040204" pitchFamily="34" charset="0"/>
              </a:rPr>
              <a:t>Enumerating Weaknesses Related to Non-Conforming, Counterfeit, and Tampered Hardware Components”</a:t>
            </a:r>
            <a:endParaRPr lang="en-US" sz="2400" dirty="0"/>
          </a:p>
          <a:p>
            <a:pPr lvl="1"/>
            <a:r>
              <a:rPr lang="en-US" sz="2400" dirty="0"/>
              <a:t>Agreement that many entries could expand category CWE-1195: Manufacturing and Lifecycle Concerns</a:t>
            </a:r>
          </a:p>
          <a:p>
            <a:pPr marL="382170" lvl="1" indent="0">
              <a:buNone/>
            </a:pPr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AE2-A436-1D43-8ED1-38B53A75D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156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8DEC-5897-2744-96D9-8E4FE551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Proposal: Sub-Committees for the Hardware SIG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4D2D-F87E-A843-86D2-10CE8E81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Various areas of interest are emerging within the SIG</a:t>
            </a:r>
          </a:p>
          <a:p>
            <a:pPr lvl="1"/>
            <a:r>
              <a:rPr lang="en-US" sz="2400" dirty="0"/>
              <a:t>Supply chain</a:t>
            </a:r>
          </a:p>
          <a:p>
            <a:pPr lvl="1"/>
            <a:r>
              <a:rPr lang="en-US" sz="2400" dirty="0"/>
              <a:t>Top 10</a:t>
            </a:r>
          </a:p>
          <a:p>
            <a:pPr lvl="1"/>
            <a:r>
              <a:rPr lang="en-US" sz="2400" dirty="0"/>
              <a:t>… others?</a:t>
            </a:r>
          </a:p>
          <a:p>
            <a:r>
              <a:rPr lang="en-US" sz="2800" dirty="0"/>
              <a:t>Would it help to have focused committees or groups within the SIG?</a:t>
            </a:r>
          </a:p>
          <a:p>
            <a:pPr lvl="1"/>
            <a:r>
              <a:rPr lang="en-US" sz="2400" dirty="0"/>
              <a:t>Working separately with separate meetings</a:t>
            </a:r>
          </a:p>
          <a:p>
            <a:pPr lvl="1"/>
            <a:r>
              <a:rPr lang="en-US" sz="2400" dirty="0"/>
              <a:t>Report progress to full SIG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1A3F5-FAC7-FB46-8FF2-64182B6AE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545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0B98-3F1B-AB4E-8456-88380CEA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74A1-F6E3-F04C-B834-C8F8F0FD9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are beginning to identify a series of questions for evaluating incoming submissions</a:t>
            </a:r>
          </a:p>
          <a:p>
            <a:r>
              <a:rPr lang="en-US" dirty="0"/>
              <a:t>This will help with back-and-forth discussions with submitters</a:t>
            </a:r>
          </a:p>
          <a:p>
            <a:r>
              <a:rPr lang="en-US" dirty="0"/>
              <a:t>Example: proposed name and summary</a:t>
            </a:r>
          </a:p>
          <a:p>
            <a:pPr lvl="1"/>
            <a:r>
              <a:rPr lang="en-US" dirty="0"/>
              <a:t>Is it brief?</a:t>
            </a:r>
          </a:p>
          <a:p>
            <a:pPr lvl="1"/>
            <a:r>
              <a:rPr lang="en-US" dirty="0"/>
              <a:t>Is it understandable to the “casual” reader?</a:t>
            </a:r>
          </a:p>
          <a:p>
            <a:pPr lvl="1"/>
            <a:r>
              <a:rPr lang="en-US" dirty="0"/>
              <a:t>Is it oriented on the mistake (i.e., the weakness)?</a:t>
            </a:r>
          </a:p>
          <a:p>
            <a:pPr lvl="1"/>
            <a:r>
              <a:rPr lang="en-US" dirty="0"/>
              <a:t>Does it describe product’s behavior in which the mistake appears? (what is it trying to do, and what does it do wrong)</a:t>
            </a:r>
          </a:p>
          <a:p>
            <a:pPr lvl="1"/>
            <a:r>
              <a:rPr lang="en-US" dirty="0"/>
              <a:t>Does it emphasize the attack too much?</a:t>
            </a:r>
          </a:p>
          <a:p>
            <a:pPr lvl="1"/>
            <a:r>
              <a:rPr lang="en-US" dirty="0"/>
              <a:t>Does it focus on the absence of mitigations?</a:t>
            </a:r>
          </a:p>
          <a:p>
            <a:r>
              <a:rPr lang="en-US" dirty="0"/>
              <a:t>We will test these kinds of questions in the coming weeks</a:t>
            </a:r>
          </a:p>
          <a:p>
            <a:r>
              <a:rPr lang="en-US" dirty="0"/>
              <a:t>Another example: is the proposed entry within scope?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8C7E4-A539-E74A-BBEA-F551EDF0F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77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0781-D0AE-A04F-A6E2-609D441E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/ Discussing CWE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0F81-8532-9F43-9390-91C763D0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8592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Emerging proposals (and new submissions) may require discussions and decisions as to whether they are within scope of CWE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Supply chain</a:t>
            </a:r>
          </a:p>
          <a:p>
            <a:pPr lvl="2"/>
            <a:r>
              <a:rPr lang="en-US" dirty="0"/>
              <a:t>Manufacturer/vendor organizational practices</a:t>
            </a:r>
          </a:p>
          <a:p>
            <a:pPr lvl="2"/>
            <a:r>
              <a:rPr lang="en-US" dirty="0"/>
              <a:t>Manufacturer protections with no direct relevance to consumer (e.g., anti-reverse engineering, intellectual property protection)</a:t>
            </a:r>
          </a:p>
          <a:p>
            <a:pPr lvl="2"/>
            <a:r>
              <a:rPr lang="en-US" dirty="0"/>
              <a:t>Malware / incident / attack detection</a:t>
            </a:r>
          </a:p>
          <a:p>
            <a:pPr lvl="2"/>
            <a:r>
              <a:rPr lang="en-US" dirty="0"/>
              <a:t>Documentation or other non-technical artifacts (note: already has some CWE coverage)</a:t>
            </a:r>
          </a:p>
          <a:p>
            <a:r>
              <a:rPr lang="en-US" dirty="0"/>
              <a:t>CWE definition of scope is currently ad hoc</a:t>
            </a:r>
          </a:p>
          <a:p>
            <a:r>
              <a:rPr lang="en-US" dirty="0"/>
              <a:t>MITRE will try to frame scope discussions in the coming months</a:t>
            </a:r>
          </a:p>
          <a:p>
            <a:pPr lvl="1"/>
            <a:r>
              <a:rPr lang="en-US" dirty="0"/>
              <a:t>CWE/CAPEC Board</a:t>
            </a:r>
          </a:p>
          <a:p>
            <a:pPr lvl="1"/>
            <a:r>
              <a:rPr lang="en-US" dirty="0"/>
              <a:t>User experience working group (UEWG)</a:t>
            </a:r>
          </a:p>
          <a:p>
            <a:pPr lvl="1"/>
            <a:r>
              <a:rPr lang="en-US" dirty="0"/>
              <a:t>CWE-Research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9E57-C948-A64E-BA08-32B6777BF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(</a:t>
            </a:r>
            <a:r>
              <a:rPr lang="en-US" dirty="0">
                <a:solidFill>
                  <a:srgbClr val="FF0000"/>
                </a:solidFill>
              </a:rPr>
              <a:t>August 6 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of interest?</a:t>
            </a:r>
          </a:p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Questions, Requests to present? Please let us know </a:t>
            </a: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961640" y="2422018"/>
            <a:ext cx="6675120" cy="715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Inaugural 2021 CWE Top-10 Most Dangerous Hardware Weaknesses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Current analysis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Proposed Timeline</a:t>
            </a:r>
          </a:p>
          <a:p>
            <a:pPr lvl="1"/>
            <a:endParaRPr lang="en-US" sz="2400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Continued Discussion: Expanding HW CWE Content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Weaknesses Related to Non-Conforming, Counterfeit, and Tampered Hardware Components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fld id="{295008BC-DA31-4D19-837B-EFA4386B05F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1CD23"/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Meeting – Friday</a:t>
            </a:r>
            <a:r>
              <a:rPr lang="en-US" sz="26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August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</a:rPr>
              <a:t>6</a:t>
            </a:r>
            <a:endParaRPr lang="en-US" sz="2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800" b="1" dirty="0">
                <a:latin typeface="Tahoma" panose="020B0604030504040204" pitchFamily="34" charset="0"/>
              </a:rPr>
              <a:t>Contact: </a:t>
            </a:r>
            <a:r>
              <a:rPr lang="en-US" sz="2800" b="1" dirty="0" err="1">
                <a:latin typeface="Tahoma" panose="020B0604030504040204" pitchFamily="34" charset="0"/>
              </a:rPr>
              <a:t>cwe@mitre.org</a:t>
            </a:r>
            <a:endParaRPr lang="en-US" sz="2800" b="1" dirty="0">
              <a:latin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 dirty="0">
                <a:latin typeface="Tahoma" panose="020B0604030504040204" pitchFamily="34" charset="0"/>
              </a:rPr>
              <a:t>https://</a:t>
            </a:r>
            <a:r>
              <a:rPr lang="en-US" b="1" dirty="0" err="1">
                <a:latin typeface="Tahoma" panose="020B0604030504040204" pitchFamily="34" charset="0"/>
              </a:rPr>
              <a:t>github.com</a:t>
            </a:r>
            <a:r>
              <a:rPr lang="en-US" b="1" dirty="0">
                <a:latin typeface="Tahoma" panose="020B0604030504040204" pitchFamily="34" charset="0"/>
              </a:rPr>
              <a:t>/CWE-CAPEC/</a:t>
            </a:r>
            <a:r>
              <a:rPr lang="en-US" b="1" dirty="0" err="1">
                <a:latin typeface="Tahoma" panose="020B0604030504040204" pitchFamily="34" charset="0"/>
              </a:rPr>
              <a:t>hw</a:t>
            </a:r>
            <a:r>
              <a:rPr lang="en-US" b="1" dirty="0">
                <a:latin typeface="Tahoma" panose="020B0604030504040204" pitchFamily="34" charset="0"/>
              </a:rPr>
              <a:t>-</a:t>
            </a:r>
            <a:r>
              <a:rPr lang="en-US" b="1" dirty="0" err="1">
                <a:latin typeface="Tahoma" panose="020B0604030504040204" pitchFamily="34" charset="0"/>
              </a:rPr>
              <a:t>cwe</a:t>
            </a:r>
            <a:r>
              <a:rPr lang="en-US" b="1" dirty="0">
                <a:latin typeface="Tahoma" panose="020B0604030504040204" pitchFamily="34" charset="0"/>
              </a:rPr>
              <a:t>-sig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Topic #1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2021 CWE Top-10 Most Dangerous Hardware Weaknesses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prstClr val="black"/>
                </a:solidFill>
                <a:latin typeface="Calibri" panose="020F0502020204030204"/>
              </a:rPr>
              <a:t>- More Analysis &amp; Plan of Action -</a:t>
            </a:r>
            <a:endParaRPr lang="en-US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7157-9622-C644-8774-D030C870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CWE Survey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241B-E3CC-6142-BC60-56D8B734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asked two questions:</a:t>
            </a:r>
          </a:p>
          <a:p>
            <a:pPr lvl="1"/>
            <a:r>
              <a:rPr lang="en-US" dirty="0"/>
              <a:t>What do the HW SIG members think should be in the top 10 Hardware CWE list?</a:t>
            </a:r>
          </a:p>
          <a:p>
            <a:pPr lvl="1"/>
            <a:r>
              <a:rPr lang="en-US" dirty="0"/>
              <a:t>What do the HW SIG members feel are the most important questions that should be asked about a Hardware CWE (to provide weight to an entry)?</a:t>
            </a:r>
          </a:p>
          <a:p>
            <a:r>
              <a:rPr lang="en-US" dirty="0"/>
              <a:t>Not a final list, rather it’s a draft.</a:t>
            </a:r>
          </a:p>
          <a:p>
            <a:r>
              <a:rPr lang="en-US" dirty="0"/>
              <a:t>Total of 13 respondents to the survey. </a:t>
            </a:r>
          </a:p>
          <a:p>
            <a:r>
              <a:rPr lang="en-US" dirty="0"/>
              <a:t>Some respondents did not put an answer for some of the questions.</a:t>
            </a:r>
          </a:p>
          <a:p>
            <a:r>
              <a:rPr lang="en-US" dirty="0"/>
              <a:t>Generated an initial draft Top 5 based on which CWEs were picked by the Hardware SIG members.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6D6A6-35F8-CA42-9AE4-8BD64447E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3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B24E-F7FD-8745-9CF9-8A3001AD2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was clear…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D879-6EC8-AE40-B321-40596FD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*CWE-1300: Improper Protection Against Physical Side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CWE-1191: Exposed Chip Debug and Test Interface With Insufficient or Missing Authorization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CWE-1189: Improper Isolation of Shared Resources on System-on-Chip (SoC)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CWE-1277: Firmware Not Updateable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*CWE-1240: Use of a Risky Cryptographic Primitive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A013D-030B-8B45-B464-74EFE1137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6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5094-18BE-3443-823F-0D465F3E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next 7 were equally ranked … (no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DD2F-5EA6-B74A-BE92-E7A4EF666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CWE-1247: Missing or Improperly Implemented Protection Against Voltage and Clock Glitches</a:t>
            </a:r>
          </a:p>
          <a:p>
            <a:r>
              <a:rPr lang="en-US" dirty="0"/>
              <a:t>CWE-1332: Insufficient Protection Against Instruction Skipping Via Fault Injection</a:t>
            </a:r>
          </a:p>
          <a:p>
            <a:r>
              <a:rPr lang="en-US" dirty="0"/>
              <a:t>CWE-1242: Inclusion of Undocumented Features or Chicken Bits</a:t>
            </a:r>
          </a:p>
          <a:p>
            <a:r>
              <a:rPr lang="en-US" dirty="0"/>
              <a:t>CWE-1260: Improper Handling of Overlap Between Protected Memory Ranges</a:t>
            </a:r>
          </a:p>
          <a:p>
            <a:r>
              <a:rPr lang="en-US" dirty="0"/>
              <a:t>CWE-1233: Improper Hardware Lock Protection for Security Sensitive Controls</a:t>
            </a:r>
          </a:p>
          <a:p>
            <a:r>
              <a:rPr lang="en-US" dirty="0"/>
              <a:t>CWE-1295: Debug Messages Revealing Unnecessary Information</a:t>
            </a:r>
          </a:p>
          <a:p>
            <a:r>
              <a:rPr lang="en-US" dirty="0"/>
              <a:t>CWE-1324: Sensitive Information Accessible by Physical Probing of JTAG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73A14-42E7-FF4B-ABEE-2D9C6F669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5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84DF-A2C4-074E-A5E4-45DC5C9E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Respondents for Top 10 CWE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5509B-9D2D-4B4B-B2AC-F735F4DEE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8EC01B5-4CBB-CB42-94AF-738F0FB8DA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447800"/>
          <a:ext cx="10972800" cy="4589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491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00C5-1D5E-B842-96B4-9035CFC5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list of questions to ask about a CWE entry for weight…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02274-C847-F74C-8251-E21AA96DB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frequently is this weakness detected after it has been fielded?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Does the weakness require hardware modifications to mitigate it?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frequently is this weakness detected during design?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frequently is this weakness detected during test?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the weakness be mitigated once the device has been fielded?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physical access required to exploit this weakness?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an attack exploiting this weakness be conducted entirely via software?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Is a single exploit against this weakness applicable to a wide range (or family) of devices?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methodologies do you practice for identifying and prevent both known weaknesses and new weaknesses?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17A-B684-8F44-9D88-38AC5A861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5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5068</TotalTime>
  <Words>1015</Words>
  <Application>Microsoft Macintosh PowerPoint</Application>
  <PresentationFormat>Widescreen</PresentationFormat>
  <Paragraphs>150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 LT Std</vt:lpstr>
      <vt:lpstr>Tahoma</vt:lpstr>
      <vt:lpstr>Wingdings</vt:lpstr>
      <vt:lpstr>Office Theme</vt:lpstr>
      <vt:lpstr>mitre-2018</vt:lpstr>
      <vt:lpstr>Hardware CWE™  Special Interest Group (SIG)</vt:lpstr>
      <vt:lpstr>Agenda </vt:lpstr>
      <vt:lpstr>Housekeeping</vt:lpstr>
      <vt:lpstr>PowerPoint Presentation</vt:lpstr>
      <vt:lpstr>Top 10 CWE Survey Methodology</vt:lpstr>
      <vt:lpstr>Top 5 was clear…</vt:lpstr>
      <vt:lpstr>The next 7 were equally ranked … (no order)</vt:lpstr>
      <vt:lpstr>Number of Respondents for Top 10 CWE</vt:lpstr>
      <vt:lpstr>Top list of questions to ask about a CWE entry for weight…</vt:lpstr>
      <vt:lpstr>Top 10 CWE Survey questions as per respondents</vt:lpstr>
      <vt:lpstr>Conclusions</vt:lpstr>
      <vt:lpstr>Timeline to Publication</vt:lpstr>
      <vt:lpstr>PowerPoint Presentation</vt:lpstr>
      <vt:lpstr>Expanding HW CWE Content</vt:lpstr>
      <vt:lpstr>Proposal: Sub-Committees for the Hardware SIG</vt:lpstr>
      <vt:lpstr>Submission Review Questions</vt:lpstr>
      <vt:lpstr>Defining / Discussing CWE Scope</vt:lpstr>
      <vt:lpstr>Next Meeting (August 6 )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lastModifiedBy>Alec J Summers</cp:lastModifiedBy>
  <cp:revision>163</cp:revision>
  <dcterms:created xsi:type="dcterms:W3CDTF">2020-10-30T16:10:19Z</dcterms:created>
  <dcterms:modified xsi:type="dcterms:W3CDTF">2021-07-09T16:03:55Z</dcterms:modified>
</cp:coreProperties>
</file>