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11"/>
  </p:notesMasterIdLst>
  <p:sldIdLst>
    <p:sldId id="257" r:id="rId3"/>
    <p:sldId id="259" r:id="rId4"/>
    <p:sldId id="261" r:id="rId5"/>
    <p:sldId id="301" r:id="rId6"/>
    <p:sldId id="314" r:id="rId7"/>
    <p:sldId id="315" r:id="rId8"/>
    <p:sldId id="313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96"/>
    <p:restoredTop sz="96786"/>
  </p:normalViewPr>
  <p:slideViewPr>
    <p:cSldViewPr snapToGrid="0" snapToObjects="1">
      <p:cViewPr>
        <p:scale>
          <a:sx n="156" d="100"/>
          <a:sy n="156" d="100"/>
        </p:scale>
        <p:origin x="16" y="-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52B691-3CDE-5C41-9465-AB5F0C9BDEA2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BF5060FD-C008-0541-91EA-BA049CCAF6A5}">
      <dgm:prSet phldrT="[Text]"/>
      <dgm:spPr>
        <a:solidFill>
          <a:srgbClr val="92D050"/>
        </a:solidFill>
      </dgm:spPr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Publish 2021 HW CWE Top-N</a:t>
          </a:r>
        </a:p>
        <a:p>
          <a:pPr rtl="0"/>
          <a:r>
            <a:rPr lang="en-US" dirty="0">
              <a:solidFill>
                <a:schemeClr val="tx1"/>
              </a:solidFill>
            </a:rPr>
            <a:t> – October 28 –</a:t>
          </a:r>
        </a:p>
      </dgm:t>
    </dgm:pt>
    <dgm:pt modelId="{C547234B-62DD-3D47-A59D-EFC3D743692F}" type="sibTrans" cxnId="{E374F7A4-8C35-EB4E-A17B-6F27FBDF1279}">
      <dgm:prSet/>
      <dgm:spPr/>
      <dgm:t>
        <a:bodyPr/>
        <a:lstStyle/>
        <a:p>
          <a:endParaRPr lang="en-US"/>
        </a:p>
      </dgm:t>
    </dgm:pt>
    <dgm:pt modelId="{8A23DE0B-307E-814F-90B6-CCC429B1D2E2}" type="parTrans" cxnId="{E374F7A4-8C35-EB4E-A17B-6F27FBDF1279}">
      <dgm:prSet/>
      <dgm:spPr/>
      <dgm:t>
        <a:bodyPr/>
        <a:lstStyle/>
        <a:p>
          <a:endParaRPr lang="en-US"/>
        </a:p>
      </dgm:t>
    </dgm:pt>
    <dgm:pt modelId="{D037DDA4-32B2-E042-9CEB-68AF7A148AE0}">
      <dgm:prSet phldrT="[Text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Analysis &amp; Development</a:t>
          </a:r>
        </a:p>
      </dgm:t>
    </dgm:pt>
    <dgm:pt modelId="{643BA592-80FB-4F42-9E0C-BABF366B40AF}" type="sibTrans" cxnId="{65565EEE-F292-D14A-9A5E-3EC6041A64EB}">
      <dgm:prSet/>
      <dgm:spPr/>
      <dgm:t>
        <a:bodyPr/>
        <a:lstStyle/>
        <a:p>
          <a:endParaRPr lang="en-US"/>
        </a:p>
      </dgm:t>
    </dgm:pt>
    <dgm:pt modelId="{1824F6DE-8C42-D449-8582-920FFBC1E562}" type="parTrans" cxnId="{65565EEE-F292-D14A-9A5E-3EC6041A64EB}">
      <dgm:prSet/>
      <dgm:spPr/>
      <dgm:t>
        <a:bodyPr/>
        <a:lstStyle/>
        <a:p>
          <a:endParaRPr lang="en-US"/>
        </a:p>
      </dgm:t>
    </dgm:pt>
    <dgm:pt modelId="{A594B847-3533-FE47-807B-85CE8D3A9BE6}">
      <dgm:prSet phldrT="[Text]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Preliminary Top-N Survey </a:t>
          </a:r>
        </a:p>
        <a:p>
          <a:r>
            <a:rPr lang="en-US" dirty="0">
              <a:solidFill>
                <a:schemeClr val="tx1"/>
              </a:solidFill>
            </a:rPr>
            <a:t>– April –</a:t>
          </a:r>
        </a:p>
      </dgm:t>
    </dgm:pt>
    <dgm:pt modelId="{096BFED6-2B1C-C24A-95A0-BBC093B81342}" type="sibTrans" cxnId="{45523AC6-40F0-4D42-9BE8-646AB94F2E27}">
      <dgm:prSet/>
      <dgm:spPr/>
      <dgm:t>
        <a:bodyPr/>
        <a:lstStyle/>
        <a:p>
          <a:endParaRPr lang="en-US"/>
        </a:p>
      </dgm:t>
    </dgm:pt>
    <dgm:pt modelId="{1249485C-1149-8849-B1EA-61AB6686BDF9}" type="parTrans" cxnId="{45523AC6-40F0-4D42-9BE8-646AB94F2E27}">
      <dgm:prSet/>
      <dgm:spPr/>
      <dgm:t>
        <a:bodyPr/>
        <a:lstStyle/>
        <a:p>
          <a:endParaRPr lang="en-US"/>
        </a:p>
      </dgm:t>
    </dgm:pt>
    <dgm:pt modelId="{EA222489-5BC6-6844-A4D3-7747A84731FF}">
      <dgm:prSet/>
      <dgm:spPr>
        <a:solidFill>
          <a:schemeClr val="tx2">
            <a:lumMod val="20000"/>
            <a:lumOff val="80000"/>
          </a:schemeClr>
        </a:solidFill>
        <a:ln>
          <a:solidFill>
            <a:schemeClr val="tx2">
              <a:lumMod val="20000"/>
              <a:lumOff val="80000"/>
            </a:schemeClr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Top-N List Voting Session</a:t>
          </a:r>
        </a:p>
        <a:p>
          <a:r>
            <a:rPr lang="en-US" dirty="0">
              <a:solidFill>
                <a:schemeClr val="tx1"/>
              </a:solidFill>
            </a:rPr>
            <a:t>– Today! –</a:t>
          </a:r>
        </a:p>
      </dgm:t>
    </dgm:pt>
    <dgm:pt modelId="{E5942567-37D2-F04F-A13C-84693AFBB76B}" type="parTrans" cxnId="{2C2C2049-9BD5-C445-A214-197BA9A6C3A2}">
      <dgm:prSet/>
      <dgm:spPr/>
      <dgm:t>
        <a:bodyPr/>
        <a:lstStyle/>
        <a:p>
          <a:endParaRPr lang="en-US"/>
        </a:p>
      </dgm:t>
    </dgm:pt>
    <dgm:pt modelId="{05ABB797-A326-7A4D-AD83-2E9D1F3489BF}" type="sibTrans" cxnId="{2C2C2049-9BD5-C445-A214-197BA9A6C3A2}">
      <dgm:prSet/>
      <dgm:spPr/>
      <dgm:t>
        <a:bodyPr/>
        <a:lstStyle/>
        <a:p>
          <a:endParaRPr lang="en-US"/>
        </a:p>
      </dgm:t>
    </dgm:pt>
    <dgm:pt modelId="{A17DD6AB-A59A-4245-B91E-9E7D3C9CC03A}" type="pres">
      <dgm:prSet presAssocID="{5F52B691-3CDE-5C41-9465-AB5F0C9BDEA2}" presName="Name0" presStyleCnt="0">
        <dgm:presLayoutVars>
          <dgm:dir/>
          <dgm:animLvl val="lvl"/>
          <dgm:resizeHandles val="exact"/>
        </dgm:presLayoutVars>
      </dgm:prSet>
      <dgm:spPr/>
    </dgm:pt>
    <dgm:pt modelId="{F713C2C3-3E68-6D40-9398-A4F3D78C1542}" type="pres">
      <dgm:prSet presAssocID="{A594B847-3533-FE47-807B-85CE8D3A9BE6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06CD3E36-58C9-FE4D-8C62-8D5184171D65}" type="pres">
      <dgm:prSet presAssocID="{096BFED6-2B1C-C24A-95A0-BBC093B81342}" presName="parTxOnlySpace" presStyleCnt="0"/>
      <dgm:spPr/>
    </dgm:pt>
    <dgm:pt modelId="{F48FBC04-C9DF-2E4B-BEF4-C9C7771E0227}" type="pres">
      <dgm:prSet presAssocID="{D037DDA4-32B2-E042-9CEB-68AF7A148AE0}" presName="parTxOnly" presStyleLbl="node1" presStyleIdx="1" presStyleCnt="4" custScaleY="101389">
        <dgm:presLayoutVars>
          <dgm:chMax val="0"/>
          <dgm:chPref val="0"/>
          <dgm:bulletEnabled val="1"/>
        </dgm:presLayoutVars>
      </dgm:prSet>
      <dgm:spPr/>
    </dgm:pt>
    <dgm:pt modelId="{04C64789-98AA-6546-B048-30AFBC9AFD9A}" type="pres">
      <dgm:prSet presAssocID="{643BA592-80FB-4F42-9E0C-BABF366B40AF}" presName="parTxOnlySpace" presStyleCnt="0"/>
      <dgm:spPr/>
    </dgm:pt>
    <dgm:pt modelId="{F4E7CDDA-7C3B-3842-AA0B-DBD362E5F8F8}" type="pres">
      <dgm:prSet presAssocID="{EA222489-5BC6-6844-A4D3-7747A84731FF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3A29E24-61FE-3143-879D-622092C12FE3}" type="pres">
      <dgm:prSet presAssocID="{05ABB797-A326-7A4D-AD83-2E9D1F3489BF}" presName="parTxOnlySpace" presStyleCnt="0"/>
      <dgm:spPr/>
    </dgm:pt>
    <dgm:pt modelId="{7700BE9F-49C1-B645-866A-BB44A38186F4}" type="pres">
      <dgm:prSet presAssocID="{BF5060FD-C008-0541-91EA-BA049CCAF6A5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C2C2049-9BD5-C445-A214-197BA9A6C3A2}" srcId="{5F52B691-3CDE-5C41-9465-AB5F0C9BDEA2}" destId="{EA222489-5BC6-6844-A4D3-7747A84731FF}" srcOrd="2" destOrd="0" parTransId="{E5942567-37D2-F04F-A13C-84693AFBB76B}" sibTransId="{05ABB797-A326-7A4D-AD83-2E9D1F3489BF}"/>
    <dgm:cxn modelId="{8C6EF35F-216F-1A41-8A25-C5739C5D47BC}" type="presOf" srcId="{D037DDA4-32B2-E042-9CEB-68AF7A148AE0}" destId="{F48FBC04-C9DF-2E4B-BEF4-C9C7771E0227}" srcOrd="0" destOrd="0" presId="urn:microsoft.com/office/officeart/2005/8/layout/chevron1"/>
    <dgm:cxn modelId="{51A67C71-A65E-A44E-A839-0E35BE3A4FB3}" type="presOf" srcId="{EA222489-5BC6-6844-A4D3-7747A84731FF}" destId="{F4E7CDDA-7C3B-3842-AA0B-DBD362E5F8F8}" srcOrd="0" destOrd="0" presId="urn:microsoft.com/office/officeart/2005/8/layout/chevron1"/>
    <dgm:cxn modelId="{6798D389-106D-C24D-8A25-770962354280}" type="presOf" srcId="{BF5060FD-C008-0541-91EA-BA049CCAF6A5}" destId="{7700BE9F-49C1-B645-866A-BB44A38186F4}" srcOrd="0" destOrd="0" presId="urn:microsoft.com/office/officeart/2005/8/layout/chevron1"/>
    <dgm:cxn modelId="{E374F7A4-8C35-EB4E-A17B-6F27FBDF1279}" srcId="{5F52B691-3CDE-5C41-9465-AB5F0C9BDEA2}" destId="{BF5060FD-C008-0541-91EA-BA049CCAF6A5}" srcOrd="3" destOrd="0" parTransId="{8A23DE0B-307E-814F-90B6-CCC429B1D2E2}" sibTransId="{C547234B-62DD-3D47-A59D-EFC3D743692F}"/>
    <dgm:cxn modelId="{882A53B1-1096-DB4B-8206-E6C4009536DD}" type="presOf" srcId="{A594B847-3533-FE47-807B-85CE8D3A9BE6}" destId="{F713C2C3-3E68-6D40-9398-A4F3D78C1542}" srcOrd="0" destOrd="0" presId="urn:microsoft.com/office/officeart/2005/8/layout/chevron1"/>
    <dgm:cxn modelId="{45523AC6-40F0-4D42-9BE8-646AB94F2E27}" srcId="{5F52B691-3CDE-5C41-9465-AB5F0C9BDEA2}" destId="{A594B847-3533-FE47-807B-85CE8D3A9BE6}" srcOrd="0" destOrd="0" parTransId="{1249485C-1149-8849-B1EA-61AB6686BDF9}" sibTransId="{096BFED6-2B1C-C24A-95A0-BBC093B81342}"/>
    <dgm:cxn modelId="{3F6F93EB-D5AD-BA4E-8C71-02B60D3918C0}" type="presOf" srcId="{5F52B691-3CDE-5C41-9465-AB5F0C9BDEA2}" destId="{A17DD6AB-A59A-4245-B91E-9E7D3C9CC03A}" srcOrd="0" destOrd="0" presId="urn:microsoft.com/office/officeart/2005/8/layout/chevron1"/>
    <dgm:cxn modelId="{65565EEE-F292-D14A-9A5E-3EC6041A64EB}" srcId="{5F52B691-3CDE-5C41-9465-AB5F0C9BDEA2}" destId="{D037DDA4-32B2-E042-9CEB-68AF7A148AE0}" srcOrd="1" destOrd="0" parTransId="{1824F6DE-8C42-D449-8582-920FFBC1E562}" sibTransId="{643BA592-80FB-4F42-9E0C-BABF366B40AF}"/>
    <dgm:cxn modelId="{A05EEC94-9F8C-6545-A753-2C7BB521EC40}" type="presParOf" srcId="{A17DD6AB-A59A-4245-B91E-9E7D3C9CC03A}" destId="{F713C2C3-3E68-6D40-9398-A4F3D78C1542}" srcOrd="0" destOrd="0" presId="urn:microsoft.com/office/officeart/2005/8/layout/chevron1"/>
    <dgm:cxn modelId="{19C2737A-B3DE-584E-9EE0-0A7E9686FFE9}" type="presParOf" srcId="{A17DD6AB-A59A-4245-B91E-9E7D3C9CC03A}" destId="{06CD3E36-58C9-FE4D-8C62-8D5184171D65}" srcOrd="1" destOrd="0" presId="urn:microsoft.com/office/officeart/2005/8/layout/chevron1"/>
    <dgm:cxn modelId="{64F8BDE6-087C-0D43-AF09-74FCDF79CE34}" type="presParOf" srcId="{A17DD6AB-A59A-4245-B91E-9E7D3C9CC03A}" destId="{F48FBC04-C9DF-2E4B-BEF4-C9C7771E0227}" srcOrd="2" destOrd="0" presId="urn:microsoft.com/office/officeart/2005/8/layout/chevron1"/>
    <dgm:cxn modelId="{708A88DA-E427-8B44-B431-7E08E2DB9A96}" type="presParOf" srcId="{A17DD6AB-A59A-4245-B91E-9E7D3C9CC03A}" destId="{04C64789-98AA-6546-B048-30AFBC9AFD9A}" srcOrd="3" destOrd="0" presId="urn:microsoft.com/office/officeart/2005/8/layout/chevron1"/>
    <dgm:cxn modelId="{585A8382-ED78-5E48-BA41-5C7970F94C2A}" type="presParOf" srcId="{A17DD6AB-A59A-4245-B91E-9E7D3C9CC03A}" destId="{F4E7CDDA-7C3B-3842-AA0B-DBD362E5F8F8}" srcOrd="4" destOrd="0" presId="urn:microsoft.com/office/officeart/2005/8/layout/chevron1"/>
    <dgm:cxn modelId="{BB4E408D-3CAE-A245-8246-9CAEAF35F1D0}" type="presParOf" srcId="{A17DD6AB-A59A-4245-B91E-9E7D3C9CC03A}" destId="{93A29E24-61FE-3143-879D-622092C12FE3}" srcOrd="5" destOrd="0" presId="urn:microsoft.com/office/officeart/2005/8/layout/chevron1"/>
    <dgm:cxn modelId="{7801917F-2D03-9047-8A92-9FA6A994936C}" type="presParOf" srcId="{A17DD6AB-A59A-4245-B91E-9E7D3C9CC03A}" destId="{7700BE9F-49C1-B645-866A-BB44A38186F4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13C2C3-3E68-6D40-9398-A4F3D78C1542}">
      <dsp:nvSpPr>
        <dsp:cNvPr id="0" name=""/>
        <dsp:cNvSpPr/>
      </dsp:nvSpPr>
      <dsp:spPr>
        <a:xfrm>
          <a:off x="5120" y="2131499"/>
          <a:ext cx="2980718" cy="1192287"/>
        </a:xfrm>
        <a:prstGeom prst="chevron">
          <a:avLst/>
        </a:prstGeom>
        <a:solidFill>
          <a:schemeClr val="accent5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Preliminary Top-N Survey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– April –</a:t>
          </a:r>
        </a:p>
      </dsp:txBody>
      <dsp:txXfrm>
        <a:off x="601264" y="2131499"/>
        <a:ext cx="1788431" cy="1192287"/>
      </dsp:txXfrm>
    </dsp:sp>
    <dsp:sp modelId="{F48FBC04-C9DF-2E4B-BEF4-C9C7771E0227}">
      <dsp:nvSpPr>
        <dsp:cNvPr id="0" name=""/>
        <dsp:cNvSpPr/>
      </dsp:nvSpPr>
      <dsp:spPr>
        <a:xfrm>
          <a:off x="2687767" y="2123219"/>
          <a:ext cx="2980718" cy="1208848"/>
        </a:xfrm>
        <a:prstGeom prst="chevron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Analysis &amp; Development</a:t>
          </a:r>
        </a:p>
      </dsp:txBody>
      <dsp:txXfrm>
        <a:off x="3292191" y="2123219"/>
        <a:ext cx="1771870" cy="1208848"/>
      </dsp:txXfrm>
    </dsp:sp>
    <dsp:sp modelId="{F4E7CDDA-7C3B-3842-AA0B-DBD362E5F8F8}">
      <dsp:nvSpPr>
        <dsp:cNvPr id="0" name=""/>
        <dsp:cNvSpPr/>
      </dsp:nvSpPr>
      <dsp:spPr>
        <a:xfrm>
          <a:off x="5370414" y="2131499"/>
          <a:ext cx="2980718" cy="1192287"/>
        </a:xfrm>
        <a:prstGeom prst="chevron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tx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Top-N List Voting Session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– Today! –</a:t>
          </a:r>
        </a:p>
      </dsp:txBody>
      <dsp:txXfrm>
        <a:off x="5966558" y="2131499"/>
        <a:ext cx="1788431" cy="1192287"/>
      </dsp:txXfrm>
    </dsp:sp>
    <dsp:sp modelId="{7700BE9F-49C1-B645-866A-BB44A38186F4}">
      <dsp:nvSpPr>
        <dsp:cNvPr id="0" name=""/>
        <dsp:cNvSpPr/>
      </dsp:nvSpPr>
      <dsp:spPr>
        <a:xfrm>
          <a:off x="8053061" y="2131499"/>
          <a:ext cx="2980718" cy="1192287"/>
        </a:xfrm>
        <a:prstGeom prst="chevron">
          <a:avLst/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</a:rPr>
            <a:t>Publish 2021 HW CWE Top-N</a:t>
          </a:r>
        </a:p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 – October 28 –</a:t>
          </a:r>
        </a:p>
      </dsp:txBody>
      <dsp:txXfrm>
        <a:off x="8649205" y="2131499"/>
        <a:ext cx="1788431" cy="11922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7E59B-6BB3-884D-A975-DA850D7E14C7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FF80C-F91F-1846-9C59-36F1477DA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6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F3C89-9E49-4851-A18A-DAECD34FD6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928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58F3C89-9E49-4851-A18A-DAECD34FD6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513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FF80C-F91F-1846-9C59-36F1477DA47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412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www.mitre.org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hyperlink" Target="http://www.facebook.com/MITREcorp" TargetMode="Externa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hs.gov/cisa/cybersecurity-division/" TargetMode="External"/><Relationship Id="rId2" Type="http://schemas.openxmlformats.org/officeDocument/2006/relationships/hyperlink" Target="https://www.dhs.gov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.PNG"/><Relationship Id="rId5" Type="http://schemas.openxmlformats.org/officeDocument/2006/relationships/image" Target="../media/image1.gif"/><Relationship Id="rId4" Type="http://schemas.openxmlformats.org/officeDocument/2006/relationships/hyperlink" Target="https://www.mitre.org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78C4-5274-6747-9136-F61DD862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79E6F-2BDE-8B4E-B763-35481F4E83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DAAE6-81E9-5844-AAF5-E6639C11E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EB555-6D2F-9D40-BDF9-C42058672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E252E-B945-7248-8966-48835B11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8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2E57-104C-5749-8C34-6DBE1FCB0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76E56-D5D9-D143-962E-DD0C4C28C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13264-87E9-0A49-831F-8C56FDAEF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E18655-1AEE-DC43-BC21-D33F4FA06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466C3-AA9E-DE49-98B5-D19D6F743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442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D8F488-F4EE-1943-AF8F-B7D53EBFA0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E282AA-A4CC-EB4D-802A-9E9F65F3B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5B9E-38CA-7048-BE12-73D0F93AB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74CCE-579F-E94E-B215-3F87D1D0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E0EE-15E2-244E-B34E-E979AB6B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10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945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68932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1098208" y="2448468"/>
            <a:ext cx="10593057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44164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/>
              <a:t>‹#›</a:t>
            </a:fld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itchFamily="34" charset="0"/>
              </a:rPr>
              <a:t>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4B792E7-8D76-4EA8-9A42-E8F01873420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5539A13C-3B91-4B52-A780-74E4F9EFC96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6" name="Picture 15" descr="A close up of a sign&#10;&#10;Description automatically generated">
            <a:extLst>
              <a:ext uri="{FF2B5EF4-FFF2-40B4-BE49-F238E27FC236}">
                <a16:creationId xmlns:a16="http://schemas.microsoft.com/office/drawing/2014/main" id="{8951FE24-11A2-434A-BA2E-1EFAAF01006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91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9E1AE-2D0B-4241-8DAC-76DB42568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DC7E0-961C-4A00-8B0B-83ECF8E3C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08269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  <a:defRPr lang="en-US" sz="2400" b="1" kern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6216" marR="0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  <a:defRPr lang="en-US"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994485" indent="-308269"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  <a:defRPr lang="en-US" sz="240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400" b="0" kern="120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algn="l" defTabSz="1216185" rtl="0" eaLnBrk="1" latinLnBrk="0" hangingPunct="1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defRPr lang="en-US" sz="2660" b="1" kern="1200">
                <a:solidFill>
                  <a:schemeClr val="tx1"/>
                </a:solidFill>
                <a:latin typeface="Arial" pitchFamily="34" charset="0"/>
                <a:ea typeface="Verdana" pitchFamily="34" charset="0"/>
                <a:cs typeface="Arial" pitchFamily="34" charset="0"/>
              </a:defRPr>
            </a:lvl5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53F2848-DF32-4C59-B04B-EBFD963B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F26136AE-C7F6-42AC-A5EE-9C5F4672AC8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03325267-8D95-42AC-ABD8-B9640FC9462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391D8836-AB2B-453D-B8C1-F3F83AF851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4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chemeClr val="tx2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55136C6F-E106-4C5E-A51C-738B02B4B88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F93B5CE-42C6-4323-9D83-A3B20F1EF90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21707997-1734-49D5-97AC-331B75A5018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78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8367E-171D-4F02-854A-869820690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E0C53-8592-4185-BA98-B6863E30C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FAA94F-F00A-4D54-B986-1C6CE3499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517281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</a:lstStyle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Edit Master text styles</a:t>
            </a:r>
          </a:p>
          <a:p>
            <a:pPr marL="308269" lvl="1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Second level</a:t>
            </a:r>
          </a:p>
          <a:p>
            <a:pPr marL="308269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/>
              <a:t>Third level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CEB45D1C-3664-40B8-A5D0-E8CCF94E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6" name="Text Box 34">
            <a:extLst>
              <a:ext uri="{FF2B5EF4-FFF2-40B4-BE49-F238E27FC236}">
                <a16:creationId xmlns:a16="http://schemas.microsoft.com/office/drawing/2014/main" id="{985AB8DA-B389-403F-B992-76FCB96372D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3" name="Picture 12" descr="A close up of a sign&#10;&#10;Description automatically generated">
            <a:extLst>
              <a:ext uri="{FF2B5EF4-FFF2-40B4-BE49-F238E27FC236}">
                <a16:creationId xmlns:a16="http://schemas.microsoft.com/office/drawing/2014/main" id="{9BA12432-E09E-4DFC-99AC-7A0775EAB0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D501F3B9-1D2B-4EF8-B11A-52F777E9393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8374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983BB99-7878-4217-A951-411299834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240B5949-9623-44F1-9AA6-24FEF357FEA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F3B19DBD-FE97-4317-8891-AE048BEA4F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A940501-E3FF-44F0-AC34-2833AF9B96A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47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o Title and R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80646" y="1162059"/>
            <a:ext cx="11368454" cy="20954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40930-2B08-4727-B9A2-078A4D8C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3E7EEDC5-E2C2-4484-B218-16D4BD4ABA8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C59F5330-E135-4DA1-85AF-4EA953CBF31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451E8B4E-364B-490B-9E8A-759F1DC6F90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79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Slide -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D89D2D-9F9A-4436-ACCC-12C4EEB68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EB0BC522-7426-4789-83C2-B203EF0C9C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A4A3E3F-14CC-4725-9CD5-BA6D039DFF2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68C61E62-70AD-4B10-8BBD-4DBF4460F23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02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E55F5-EE1A-7F48-B9CD-0DF89C8A6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7B358-DC3B-3242-A193-53E8457AD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D6C10-D47F-B54C-B5F2-8DD418C6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04FED-EE63-F442-926F-08AD1D25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B5D9F-828B-2548-AD7B-0492A2C7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22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0100" y="1162058"/>
            <a:ext cx="11049000" cy="257175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7538" y="1162059"/>
            <a:ext cx="11321562" cy="1860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818" y="1295400"/>
            <a:ext cx="1729468" cy="791415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7782C9A-11A1-4178-A238-6B25283AF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09A21-2439-4CFB-9479-D8A7F30FB2A1}"/>
              </a:ext>
            </a:extLst>
          </p:cNvPr>
          <p:cNvSpPr txBox="1"/>
          <p:nvPr/>
        </p:nvSpPr>
        <p:spPr>
          <a:xfrm>
            <a:off x="3070716" y="2220156"/>
            <a:ext cx="608367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MITRE’s mission-driven teams are dedicated to solving problems for a safer world. Through our federally funded R&amp;D centers and public-private partnerships, we work across government to tackle challenges to the safety, stability, and well-being of our nation.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spcAft>
                <a:spcPts val="60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 more </a:t>
            </a:r>
            <a:r>
              <a:rPr lang="en-US" sz="1600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www.mitre.org</a:t>
            </a: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>
              <a:spcAft>
                <a:spcPts val="600"/>
              </a:spcAft>
            </a:pPr>
            <a:r>
              <a: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6" name="Picture 5" descr="Facebook Logo">
            <a:hlinkClick r:id="rId4"/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45" y="4419742"/>
            <a:ext cx="498578" cy="498578"/>
          </a:xfrm>
          <a:prstGeom prst="rect">
            <a:avLst/>
          </a:prstGeom>
        </p:spPr>
      </p:pic>
      <p:pic>
        <p:nvPicPr>
          <p:cNvPr id="15" name="Picture 14" descr="LinkedIn Logo">
            <a:extLst>
              <a:ext uri="{FF2B5EF4-FFF2-40B4-BE49-F238E27FC236}">
                <a16:creationId xmlns:a16="http://schemas.microsoft.com/office/drawing/2014/main" id="{02C622B8-4947-4CAB-8194-8CD6F1245B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963" y="4421381"/>
            <a:ext cx="498578" cy="498578"/>
          </a:xfrm>
          <a:prstGeom prst="rect">
            <a:avLst/>
          </a:prstGeom>
        </p:spPr>
      </p:pic>
      <p:pic>
        <p:nvPicPr>
          <p:cNvPr id="17" name="Picture 16" descr="YouTube Logo">
            <a:extLst>
              <a:ext uri="{FF2B5EF4-FFF2-40B4-BE49-F238E27FC236}">
                <a16:creationId xmlns:a16="http://schemas.microsoft.com/office/drawing/2014/main" id="{74F8B3DA-1668-47E0-836F-3E3BFF70CF2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1381" y="4427165"/>
            <a:ext cx="1186209" cy="498578"/>
          </a:xfrm>
          <a:prstGeom prst="rect">
            <a:avLst/>
          </a:prstGeom>
        </p:spPr>
      </p:pic>
      <p:pic>
        <p:nvPicPr>
          <p:cNvPr id="19" name="Picture 18" descr="Twitter Logo">
            <a:extLst>
              <a:ext uri="{FF2B5EF4-FFF2-40B4-BE49-F238E27FC236}">
                <a16:creationId xmlns:a16="http://schemas.microsoft.com/office/drawing/2014/main" id="{72F06D0D-7B3F-44C8-895A-1F35137BDE6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514" y="4419742"/>
            <a:ext cx="498578" cy="498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815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812801" y="274638"/>
            <a:ext cx="9328727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lnSpc>
                <a:spcPts val="3200"/>
              </a:lnSpc>
              <a:defRPr>
                <a:solidFill>
                  <a:schemeClr val="tx2"/>
                </a:solidFill>
                <a:latin typeface="Helvetica LT St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812800" y="1447801"/>
            <a:ext cx="10972800" cy="45897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2400" baseline="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1pPr>
            <a:lvl2pPr marL="725070" indent="-342900">
              <a:spcAft>
                <a:spcPts val="600"/>
              </a:spcAft>
              <a:buFontTx/>
              <a:buChar char="-"/>
              <a:defRPr lang="en-US" sz="2000" kern="1200" dirty="0">
                <a:solidFill>
                  <a:schemeClr val="tx1"/>
                </a:solidFill>
                <a:latin typeface="Helvetica LT Std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spcAft>
                <a:spcPts val="600"/>
              </a:spcAft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  <a:latin typeface="Helvetica LT Std"/>
                <a:ea typeface="Verdana" pitchFamily="34" charset="0"/>
                <a:cs typeface="Verdana" pitchFamily="34" charset="0"/>
              </a:defRPr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marL="686216" marR="0" lvl="1" indent="-304046" algn="l" defTabSz="1216185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Tx/>
              <a:buFont typeface="Arial" pitchFamily="34" charset="0"/>
              <a:buChar char="–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24579" y="6126163"/>
            <a:ext cx="661021" cy="1809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Helvetica LT Std" pitchFamily="34" charset="0"/>
              </a:defRPr>
            </a:lvl1pPr>
          </a:lstStyle>
          <a:p>
            <a:r>
              <a:rPr lang="en-US" dirty="0">
                <a:solidFill>
                  <a:srgbClr val="C1CD23"/>
                </a:solidFill>
              </a:rPr>
              <a:t>|</a:t>
            </a:r>
            <a:r>
              <a:rPr lang="en-US" dirty="0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‹#›</a:t>
            </a:fld>
            <a:r>
              <a:rPr lang="en-US" dirty="0"/>
              <a:t> </a:t>
            </a:r>
            <a:r>
              <a:rPr lang="en-US" dirty="0">
                <a:solidFill>
                  <a:srgbClr val="C1CD23"/>
                </a:solidFill>
              </a:rPr>
              <a:t>|</a:t>
            </a:r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D9D268EC-7B53-4A79-B58A-882FA941BE2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07627" y="6281319"/>
            <a:ext cx="8724544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latin typeface="Helvetica LT Std"/>
              </a:rPr>
              <a:t>CWE and CAPEC are sponsored by </a:t>
            </a:r>
            <a:r>
              <a:rPr lang="en-US" sz="1050" dirty="0">
                <a:latin typeface="Helvetica LT Std"/>
                <a:hlinkClick r:id="rId2"/>
              </a:rPr>
              <a:t>U.S. Department of Homeland Security</a:t>
            </a:r>
            <a:r>
              <a:rPr lang="en-US" sz="1050" dirty="0">
                <a:latin typeface="Helvetica LT Std"/>
              </a:rPr>
              <a:t> (DHS) </a:t>
            </a:r>
            <a:r>
              <a:rPr lang="en-US" sz="1050" dirty="0">
                <a:latin typeface="Helvetica LT Std"/>
                <a:hlinkClick r:id="rId3"/>
              </a:rPr>
              <a:t>Cybersecurity and Infrastructure Security Agency</a:t>
            </a:r>
            <a:r>
              <a:rPr lang="en-US" sz="1050" dirty="0">
                <a:latin typeface="Helvetica LT Std"/>
              </a:rPr>
              <a:t> (CISA). Copyright © 1999–2021, </a:t>
            </a:r>
            <a:r>
              <a:rPr lang="en-US" sz="1050" dirty="0">
                <a:latin typeface="Helvetica LT Std"/>
                <a:hlinkClick r:id="rId4"/>
              </a:rPr>
              <a:t>The MITRE Corporation</a:t>
            </a:r>
            <a:r>
              <a:rPr lang="en-US" sz="1050" dirty="0">
                <a:latin typeface="Helvetica LT Std"/>
              </a:rPr>
              <a:t>. CWE, CAPEC, the CWE logo, and the CAPEC logo are trademarks of The MITRE Corporation.</a:t>
            </a:r>
            <a:endParaRPr lang="en-US" altLang="en-US" sz="1050" b="0" u="none" baseline="0" dirty="0">
              <a:solidFill>
                <a:schemeClr val="tx1"/>
              </a:solidFill>
              <a:latin typeface="Helvetica LT Std"/>
              <a:cs typeface="+mn-cs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1C3BA65-6189-449B-9011-BE61FC52307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744306" y="6228554"/>
            <a:ext cx="1463321" cy="468263"/>
          </a:xfrm>
          <a:prstGeom prst="rect">
            <a:avLst/>
          </a:prstGeom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FE8E16FE-4666-4DD6-99D5-EE7B81531C39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8610" y="6281319"/>
            <a:ext cx="992947" cy="36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45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679CF-F4A2-B040-B846-649D971A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0803-7CCD-6245-A5EC-8AC55E995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56B2A-D998-EC43-A722-B1D651347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8701B-8721-A143-8C3E-C5FD8E06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EC3D1-0B2D-0442-B334-A35D7528F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67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1EFA6-8283-894E-92DD-D2D88456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930A8-8965-1547-83F6-5965B9D22D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1C3CD-6866-BE4C-9162-762D30003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89089-E983-C94E-A981-8BF9DFC3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04DC3-6F80-6E46-A3C9-BDA942F55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5B64E-79FA-B44D-8F81-6BC679DCB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B14AF-DF9D-F04B-BF81-92415BAA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8D952-DAC7-5A4E-B79F-D182EFE2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0E290-E563-8749-8CBF-A40EB1BE2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1482F-8ADD-4B4E-89D7-21E3C9684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3B80A-A491-ED4D-98B9-371140596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D2A296-F659-ED4C-9F38-3772B8E05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E01C0-DEA1-A94B-8366-C1B6FDE52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5A523-19D2-AC4B-A6A6-DBC7A11C0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35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740D-1FD6-2D48-BE74-C2E4805CB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A9CAB8-0C7A-EB4F-BAB2-F91BCC9DA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18F16-B29A-9243-93D3-CFB3FA27B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9C7A66-CA6E-AA43-B80E-78D64CF9A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72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F9E6CA-B45C-8F49-8AB1-94B066CB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C5D13-8FF3-834A-AF56-83F91CAF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D7845-D02B-154D-A88F-40A05EF8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223CC-95F1-8E4C-AA43-F900BAA92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13769-55C4-9145-9702-D696CFAD3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74DE08-AE5B-8C48-9C84-F78E1C689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360EF-ED6B-8F46-BD0D-68D3C2B32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57CF8-0BAE-C843-A92F-02B3C0F83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40F43-9520-764D-9F7A-11581A3A5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12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F7568-6451-5044-BC2B-42940CFD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22825-2AC9-8F49-9EB9-9D0FB76699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46846A-3FBA-3C4A-9001-615B7CBCC7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29E076-69EB-FC4C-A39E-641C78227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BEEFB-FF12-9047-A752-8214BAA23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D0A89-4CEB-974E-A909-751BA931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A48A80-6FAD-DE4D-930A-BF06A3F80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5A5E5-850B-1B47-A686-E7073C56D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0E8BA-577F-F842-B493-4A746F7DD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3A476-0005-2941-BFB5-0492CA6903A1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2827-C1BD-EF42-8DA2-F8277EF71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9862B-E332-C341-98AD-4012C0433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87C12-6A43-E44F-A053-85EE364D3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27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82BF51-56C6-45DE-975B-E54B78AB8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448" y="365760"/>
            <a:ext cx="11236721" cy="75025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pPr lvl="0">
              <a:lnSpc>
                <a:spcPts val="32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798B9-CA6E-4EEF-AFEA-D99321F30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6449" y="1371601"/>
            <a:ext cx="11236720" cy="47947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08269" lvl="0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20000"/>
              <a:buFont typeface="Wingdings" pitchFamily="2" charset="2"/>
              <a:buChar char="§"/>
            </a:pPr>
            <a:r>
              <a:rPr lang="en-US" dirty="0"/>
              <a:t>Edit Master text styles</a:t>
            </a:r>
          </a:p>
          <a:p>
            <a:pPr marL="686216" lvl="1" indent="-304046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Char char="–"/>
            </a:pPr>
            <a:r>
              <a:rPr lang="en-US" dirty="0"/>
              <a:t>Second level</a:t>
            </a:r>
          </a:p>
          <a:p>
            <a:pPr marL="994485" lvl="2" indent="-308269" defTabSz="1216185">
              <a:spcBef>
                <a:spcPts val="0"/>
              </a:spcBef>
              <a:spcAft>
                <a:spcPts val="798"/>
              </a:spcAft>
              <a:buClr>
                <a:schemeClr val="tx2"/>
              </a:buClr>
              <a:buSzPct val="110000"/>
              <a:buFont typeface="Wingdings" pitchFamily="2" charset="2"/>
              <a:buChar char="§"/>
            </a:pPr>
            <a:r>
              <a:rPr lang="en-US" dirty="0"/>
              <a:t>Third level</a:t>
            </a: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76AE87BA-EAF2-4F85-A4C6-431AB731984B}"/>
              </a:ext>
            </a:extLst>
          </p:cNvPr>
          <p:cNvSpPr/>
          <p:nvPr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rgbClr val="C1CD23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B6C3F526-F252-41AB-A61C-F10A1CF2B122}"/>
              </a:ext>
            </a:extLst>
          </p:cNvPr>
          <p:cNvSpPr/>
          <p:nvPr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3" name="Rectangle 12" descr="Artifact">
            <a:extLst>
              <a:ext uri="{FF2B5EF4-FFF2-40B4-BE49-F238E27FC236}">
                <a16:creationId xmlns:a16="http://schemas.microsoft.com/office/drawing/2014/main" id="{0FC1AD13-1188-4710-AA4D-CAD582AF814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 descr="Artifact">
            <a:extLst>
              <a:ext uri="{FF2B5EF4-FFF2-40B4-BE49-F238E27FC236}">
                <a16:creationId xmlns:a16="http://schemas.microsoft.com/office/drawing/2014/main" id="{33566D52-4B10-4869-BC77-6B0630C04620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 descr="Artifact">
            <a:extLst>
              <a:ext uri="{FF2B5EF4-FFF2-40B4-BE49-F238E27FC236}">
                <a16:creationId xmlns:a16="http://schemas.microsoft.com/office/drawing/2014/main" id="{8E84DD11-8C76-4BBF-8684-CF89C69047E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16449" y="1242752"/>
            <a:ext cx="11236720" cy="0"/>
          </a:xfrm>
          <a:prstGeom prst="line">
            <a:avLst/>
          </a:prstGeom>
          <a:solidFill>
            <a:srgbClr val="FFCC99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17557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>
          <a:solidFill>
            <a:schemeClr val="tx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b="1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400" kern="1200" smtClean="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 smtClean="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39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3z30t0wf.optimalworkshop.com/optimalsort/1572764m" TargetMode="Externa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95207-35DE-46E2-B7DB-F31265C44A28}"/>
              </a:ext>
            </a:extLst>
          </p:cNvPr>
          <p:cNvSpPr>
            <a:spLocks noGrp="1"/>
          </p:cNvSpPr>
          <p:nvPr>
            <p:ph type="ctrTitle" sz="quarter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CWE™ </a:t>
            </a:r>
            <a:br>
              <a:rPr lang="en-US" dirty="0"/>
            </a:br>
            <a:r>
              <a:rPr lang="en-US" dirty="0"/>
              <a:t>Special Interest Group (SIG)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C64448E-58F0-47AA-B058-D0CEF188B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4163" y="2568943"/>
            <a:ext cx="10657685" cy="38992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Inaugural CWE Top-N [ ______ ] Hardware Weaknesses List</a:t>
            </a:r>
          </a:p>
          <a:p>
            <a:br>
              <a:rPr lang="en-US" sz="3200" i="1" dirty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3200" i="1" dirty="0">
                <a:latin typeface="Impact" panose="020B080603090205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Voting Session!  </a:t>
            </a:r>
          </a:p>
          <a:p>
            <a:endParaRPr lang="en-US" sz="3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Alec Summers</a:t>
            </a:r>
          </a:p>
          <a:p>
            <a:r>
              <a:rPr lang="en-US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September 2021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0E2809-7AAC-4377-881A-13E670C8C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1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8" name="Graphic 7" descr="Balloons with solid fill">
            <a:extLst>
              <a:ext uri="{FF2B5EF4-FFF2-40B4-BE49-F238E27FC236}">
                <a16:creationId xmlns:a16="http://schemas.microsoft.com/office/drawing/2014/main" id="{9692251F-5728-E742-89DC-92794DBB1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00833" y="3293654"/>
            <a:ext cx="914400" cy="914400"/>
          </a:xfrm>
          <a:prstGeom prst="rect">
            <a:avLst/>
          </a:prstGeom>
        </p:spPr>
      </p:pic>
      <p:pic>
        <p:nvPicPr>
          <p:cNvPr id="9" name="Graphic 8" descr="Balloons with solid fill">
            <a:extLst>
              <a:ext uri="{FF2B5EF4-FFF2-40B4-BE49-F238E27FC236}">
                <a16:creationId xmlns:a16="http://schemas.microsoft.com/office/drawing/2014/main" id="{C946421D-73EE-F04D-A81A-5274A9466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9528" y="32936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002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57274-23D5-4E88-9E71-7376DD3B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362E5-07C7-4CAA-BC75-79276F7A5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</a:rPr>
              <a:t>Top-N Voting Session (12:30pm EDT)</a:t>
            </a:r>
          </a:p>
          <a:p>
            <a:r>
              <a:rPr lang="en-US" sz="2800" dirty="0">
                <a:latin typeface="Tahoma" panose="020B0604030504040204" pitchFamily="34" charset="0"/>
              </a:rPr>
              <a:t>Collective Review of Results (1pm EDT)</a:t>
            </a:r>
          </a:p>
          <a:p>
            <a:r>
              <a:rPr lang="en-US" sz="2800" dirty="0">
                <a:latin typeface="Tahoma" panose="020B0604030504040204" pitchFamily="34" charset="0"/>
              </a:rPr>
              <a:t>Discussion: Naming the List</a:t>
            </a:r>
          </a:p>
          <a:p>
            <a:r>
              <a:rPr lang="en-US" sz="2800" dirty="0">
                <a:latin typeface="Tahoma" panose="020B0604030504040204" pitchFamily="34" charset="0"/>
              </a:rPr>
              <a:t>Plan of Action Going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ACF07-5910-4D09-93CB-C8209D5BE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fld id="{295008BC-DA31-4D19-837B-EFA4386B05F5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C1CD23"/>
                </a:solidFill>
                <a:effectLst/>
                <a:uLnTx/>
                <a:uFillTx/>
                <a:latin typeface="Helvetica LT Std" pitchFamily="34" charset="0"/>
                <a:ea typeface="+mn-ea"/>
                <a:cs typeface="+mn-cs"/>
              </a:rPr>
              <a:t>|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C1CD23"/>
              </a:solidFill>
              <a:effectLst/>
              <a:uLnTx/>
              <a:uFillTx/>
              <a:latin typeface="Helvetica LT Std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29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E2DE8-B1C9-E443-8436-6F2D6AB2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D74E7-E2EC-F34E-BF25-D3CEF5AD1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Schedule:</a:t>
            </a:r>
          </a:p>
          <a:p>
            <a:pPr lvl="1"/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Next Meeting – Friday, </a:t>
            </a:r>
            <a:r>
              <a:rPr lang="en-US" sz="2600" b="1" dirty="0">
                <a:solidFill>
                  <a:srgbClr val="FF0000"/>
                </a:solidFill>
                <a:latin typeface="Tahoma" panose="020B0604030504040204" pitchFamily="34" charset="0"/>
              </a:rPr>
              <a:t>October 29</a:t>
            </a:r>
            <a:endParaRPr lang="en-US" sz="26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12:30 – 1:30 PM EST</a:t>
            </a:r>
          </a:p>
          <a:p>
            <a:pPr lvl="2"/>
            <a:r>
              <a:rPr lang="en-US" sz="2200" b="1" dirty="0">
                <a:latin typeface="Tahoma" panose="020B0604030504040204" pitchFamily="34" charset="0"/>
              </a:rPr>
              <a:t>Microsoft Teams</a:t>
            </a:r>
          </a:p>
          <a:p>
            <a:r>
              <a:rPr lang="en-US" sz="2800" b="1" dirty="0">
                <a:latin typeface="Tahoma" panose="020B0604030504040204" pitchFamily="34" charset="0"/>
              </a:rPr>
              <a:t>Contact: </a:t>
            </a:r>
            <a:r>
              <a:rPr lang="en-US" sz="2800" b="1" dirty="0" err="1">
                <a:latin typeface="Tahoma" panose="020B0604030504040204" pitchFamily="34" charset="0"/>
              </a:rPr>
              <a:t>cwe@mitre.org</a:t>
            </a:r>
            <a:endParaRPr lang="en-US" sz="2800" b="1" dirty="0">
              <a:latin typeface="Tahoma" panose="020B0604030504040204" pitchFamily="34" charset="0"/>
            </a:endParaRPr>
          </a:p>
          <a:p>
            <a:endParaRPr lang="en-US" b="1" dirty="0">
              <a:latin typeface="Tahoma" panose="020B0604030504040204" pitchFamily="34" charset="0"/>
            </a:endParaRP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Minutes from previous meetings available on our 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Github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site:</a:t>
            </a:r>
          </a:p>
          <a:p>
            <a:pPr lvl="1"/>
            <a:r>
              <a:rPr lang="en-US" b="1" dirty="0">
                <a:latin typeface="Tahoma" panose="020B0604030504040204" pitchFamily="34" charset="0"/>
              </a:rPr>
              <a:t>https://</a:t>
            </a:r>
            <a:r>
              <a:rPr lang="en-US" b="1" dirty="0" err="1">
                <a:latin typeface="Tahoma" panose="020B0604030504040204" pitchFamily="34" charset="0"/>
              </a:rPr>
              <a:t>github.com</a:t>
            </a:r>
            <a:r>
              <a:rPr lang="en-US" b="1" dirty="0">
                <a:latin typeface="Tahoma" panose="020B0604030504040204" pitchFamily="34" charset="0"/>
              </a:rPr>
              <a:t>/CWE-CAPEC/</a:t>
            </a:r>
            <a:r>
              <a:rPr lang="en-US" b="1" dirty="0" err="1">
                <a:latin typeface="Tahoma" panose="020B0604030504040204" pitchFamily="34" charset="0"/>
              </a:rPr>
              <a:t>hw</a:t>
            </a:r>
            <a:r>
              <a:rPr lang="en-US" b="1" dirty="0">
                <a:latin typeface="Tahoma" panose="020B0604030504040204" pitchFamily="34" charset="0"/>
              </a:rPr>
              <a:t>-</a:t>
            </a:r>
            <a:r>
              <a:rPr lang="en-US" b="1" dirty="0" err="1">
                <a:latin typeface="Tahoma" panose="020B0604030504040204" pitchFamily="34" charset="0"/>
              </a:rPr>
              <a:t>cwe</a:t>
            </a:r>
            <a:r>
              <a:rPr lang="en-US" b="1" dirty="0">
                <a:latin typeface="Tahoma" panose="020B0604030504040204" pitchFamily="34" charset="0"/>
              </a:rPr>
              <a:t>-sig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7EBBB-1ED6-5C46-BEEC-D7707B8B7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0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24F0-2A21-4A4F-9923-46541E95E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Top-N List: Timeline to Publication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5D86C-3756-1D47-9CB2-1950164B3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4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graphicFrame>
        <p:nvGraphicFramePr>
          <p:cNvPr id="34" name="Diagram 33">
            <a:extLst>
              <a:ext uri="{FF2B5EF4-FFF2-40B4-BE49-F238E27FC236}">
                <a16:creationId xmlns:a16="http://schemas.microsoft.com/office/drawing/2014/main" id="{290EAA5D-BB01-844D-BC64-93F5713DA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6426506"/>
              </p:ext>
            </p:extLst>
          </p:nvPr>
        </p:nvGraphicFramePr>
        <p:xfrm>
          <a:off x="594911" y="683046"/>
          <a:ext cx="11038901" cy="54552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33D143-9617-A74A-8AA5-1CCBF83FEEE5}"/>
              </a:ext>
            </a:extLst>
          </p:cNvPr>
          <p:cNvCxnSpPr>
            <a:cxnSpLocks/>
          </p:cNvCxnSpPr>
          <p:nvPr/>
        </p:nvCxnSpPr>
        <p:spPr>
          <a:xfrm>
            <a:off x="7483305" y="2311477"/>
            <a:ext cx="0" cy="517793"/>
          </a:xfrm>
          <a:prstGeom prst="straightConnector1">
            <a:avLst/>
          </a:prstGeom>
          <a:ln w="698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B98A0B-736B-6342-A618-546D25E61D12}"/>
              </a:ext>
            </a:extLst>
          </p:cNvPr>
          <p:cNvSpPr txBox="1"/>
          <p:nvPr/>
        </p:nvSpPr>
        <p:spPr>
          <a:xfrm>
            <a:off x="3198570" y="3971581"/>
            <a:ext cx="28197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Analyze initial responses</a:t>
            </a:r>
          </a:p>
          <a:p>
            <a:pPr marL="285750" indent="-285750">
              <a:buFontTx/>
              <a:buChar char="-"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Refine &amp; Iterate</a:t>
            </a:r>
          </a:p>
          <a:p>
            <a:pPr marL="285750" indent="-285750">
              <a:buFontTx/>
              <a:buChar char="-"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Engage social &amp; behavioral science support for survey improvement / validation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3B43914-EB8F-F748-91A1-51231CBB8802}"/>
              </a:ext>
            </a:extLst>
          </p:cNvPr>
          <p:cNvSpPr txBox="1"/>
          <p:nvPr/>
        </p:nvSpPr>
        <p:spPr>
          <a:xfrm>
            <a:off x="8644202" y="3985153"/>
            <a:ext cx="28798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Coincide with CWE 4.6 minor release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694D7-6EC3-7F4F-847A-599624612A5C}"/>
              </a:ext>
            </a:extLst>
          </p:cNvPr>
          <p:cNvSpPr txBox="1"/>
          <p:nvPr/>
        </p:nvSpPr>
        <p:spPr>
          <a:xfrm>
            <a:off x="443123" y="3985153"/>
            <a:ext cx="3099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Initial questions</a:t>
            </a:r>
          </a:p>
          <a:p>
            <a:pPr marL="285750" indent="-285750">
              <a:buFontTx/>
              <a:buChar char="-"/>
            </a:pP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SIG gut-check/qualitative</a:t>
            </a:r>
            <a:b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8CA40B-4E01-9746-A877-942283869B80}"/>
              </a:ext>
            </a:extLst>
          </p:cNvPr>
          <p:cNvSpPr txBox="1"/>
          <p:nvPr/>
        </p:nvSpPr>
        <p:spPr>
          <a:xfrm>
            <a:off x="6018278" y="3985153"/>
            <a:ext cx="251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Finalize inaugural list</a:t>
            </a:r>
          </a:p>
          <a:p>
            <a:pPr marL="285750" indent="-285750">
              <a:buFontTx/>
              <a:buChar char="-"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Determine naming convention</a:t>
            </a:r>
          </a:p>
        </p:txBody>
      </p:sp>
    </p:spTree>
    <p:extLst>
      <p:ext uri="{BB962C8B-B14F-4D97-AF65-F5344CB8AC3E}">
        <p14:creationId xmlns:p14="http://schemas.microsoft.com/office/powerpoint/2010/main" val="14639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052A-7BCC-A347-811E-5F78FC97A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10CFB-1E4A-8C4A-8486-D07FA6F1B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Please navigate to OptimalWorkshop: </a:t>
            </a:r>
            <a:r>
              <a:rPr lang="en-US" dirty="0">
                <a:hlinkClick r:id="rId2"/>
              </a:rPr>
              <a:t>https://3z30t0wf.optimalworkshop.com/optimalsort/1572764m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r>
              <a:rPr lang="en-US" dirty="0"/>
              <a:t>Next 30 mins, drag and drop to cast your votes prioritizing the list </a:t>
            </a:r>
          </a:p>
          <a:p>
            <a:pPr lvl="1"/>
            <a:r>
              <a:rPr lang="en-US" sz="2200" b="0" i="1" dirty="0"/>
              <a:t>There are five buckets: </a:t>
            </a:r>
            <a:endParaRPr lang="en-US" sz="2200" i="1" dirty="0"/>
          </a:p>
          <a:p>
            <a:pPr lvl="2"/>
            <a:r>
              <a:rPr lang="en-US" sz="2000" b="0" i="1" dirty="0"/>
              <a:t>Strongly Support – “Def include in Top N”</a:t>
            </a:r>
          </a:p>
          <a:p>
            <a:pPr lvl="2"/>
            <a:r>
              <a:rPr lang="en-US" sz="2000" b="0" i="1" dirty="0"/>
              <a:t>Somewhat Support – “include in Top N”</a:t>
            </a:r>
          </a:p>
          <a:p>
            <a:pPr lvl="2"/>
            <a:r>
              <a:rPr lang="en-US" sz="2000" b="0" i="1" dirty="0"/>
              <a:t>No Opinion</a:t>
            </a:r>
          </a:p>
          <a:p>
            <a:pPr lvl="2"/>
            <a:r>
              <a:rPr lang="en-US" sz="2000" b="0" i="1" dirty="0"/>
              <a:t>Somewhat Oppose – “Don't use in Top N”</a:t>
            </a:r>
          </a:p>
          <a:p>
            <a:pPr lvl="2"/>
            <a:r>
              <a:rPr lang="en-US" sz="2000" b="0" i="1" dirty="0"/>
              <a:t>Strongly Oppose – “Def don't use in Top N”</a:t>
            </a:r>
          </a:p>
          <a:p>
            <a:endParaRPr lang="en-US" b="0" dirty="0"/>
          </a:p>
          <a:p>
            <a:r>
              <a:rPr lang="en-US" b="0" dirty="0"/>
              <a:t>Following this exercise, we will look at the results together and have a discussion to collectively finalize the list.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9E408-39C9-7947-A7B7-58F2266B9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5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A60904-DBEF-1E41-9A31-B54127B517C4}"/>
              </a:ext>
            </a:extLst>
          </p:cNvPr>
          <p:cNvSpPr/>
          <p:nvPr/>
        </p:nvSpPr>
        <p:spPr>
          <a:xfrm>
            <a:off x="7435446" y="3716092"/>
            <a:ext cx="3689133" cy="789914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ysClr val="windowText" lastClr="000000"/>
                </a:solidFill>
              </a:rPr>
              <a:t>REMINDER</a:t>
            </a:r>
            <a:r>
              <a:rPr lang="en-US" b="1" dirty="0">
                <a:solidFill>
                  <a:sysClr val="windowText" lastClr="000000"/>
                </a:solidFill>
              </a:rPr>
              <a:t>:</a:t>
            </a:r>
          </a:p>
          <a:p>
            <a:pPr algn="ctr"/>
            <a:r>
              <a:rPr lang="en-US" b="1" dirty="0">
                <a:solidFill>
                  <a:sysClr val="windowText" lastClr="000000"/>
                </a:solidFill>
              </a:rPr>
              <a:t>Please bucket all 31 entries</a:t>
            </a:r>
          </a:p>
        </p:txBody>
      </p:sp>
    </p:spTree>
    <p:extLst>
      <p:ext uri="{BB962C8B-B14F-4D97-AF65-F5344CB8AC3E}">
        <p14:creationId xmlns:p14="http://schemas.microsoft.com/office/powerpoint/2010/main" val="1322507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95F5F-DB16-0D4D-9E8E-55DCBE86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call it?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B49D9-5519-3A4D-847B-3F83E0866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4000" dirty="0"/>
              <a:t>The 2021 CWE Top-* [ _______ ] </a:t>
            </a:r>
            <a:br>
              <a:rPr lang="en-US" sz="4000" dirty="0"/>
            </a:br>
            <a:r>
              <a:rPr lang="en-US" sz="4000" dirty="0"/>
              <a:t>Hardware Weaknesses List</a:t>
            </a:r>
          </a:p>
          <a:p>
            <a:endParaRPr lang="en-US" dirty="0"/>
          </a:p>
          <a:p>
            <a:r>
              <a:rPr lang="en-US" i="1" u="sng" dirty="0"/>
              <a:t>not</a:t>
            </a:r>
            <a:r>
              <a:rPr lang="en-US" dirty="0"/>
              <a:t> “Most Dangerous”</a:t>
            </a:r>
          </a:p>
          <a:p>
            <a:r>
              <a:rPr lang="en-US" dirty="0"/>
              <a:t>Consider the methodology, various considerations when voting…</a:t>
            </a:r>
          </a:p>
          <a:p>
            <a:r>
              <a:rPr lang="en-US" dirty="0"/>
              <a:t>Something that is fair, justifiable, and accurate</a:t>
            </a:r>
          </a:p>
          <a:p>
            <a:endParaRPr lang="en-US" dirty="0"/>
          </a:p>
          <a:p>
            <a:r>
              <a:rPr lang="en-US" dirty="0"/>
              <a:t>Options? </a:t>
            </a:r>
          </a:p>
          <a:p>
            <a:pPr lvl="1"/>
            <a:r>
              <a:rPr lang="en-US" dirty="0"/>
              <a:t>Most Important? Most Relevant? … 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4E9E3-4C9F-7649-B6BE-9C265EEB29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6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851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04619-CF02-4AA9-8AA1-0098C34AA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of Action – Going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AA9C-BE6D-40FB-817E-E722B1A13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keep the Top-N List close hold for now</a:t>
            </a:r>
            <a:br>
              <a:rPr lang="en-US" dirty="0"/>
            </a:br>
            <a:endParaRPr lang="en-US" dirty="0"/>
          </a:p>
          <a:p>
            <a:r>
              <a:rPr lang="en-US" dirty="0"/>
              <a:t>Official Publication Date:</a:t>
            </a:r>
            <a:r>
              <a:rPr lang="en-US" b="0" dirty="0"/>
              <a:t> </a:t>
            </a:r>
            <a:r>
              <a:rPr lang="en-US" b="1" dirty="0">
                <a:solidFill>
                  <a:srgbClr val="FF0000"/>
                </a:solidFill>
              </a:rPr>
              <a:t>Thursday, October 28</a:t>
            </a:r>
          </a:p>
          <a:p>
            <a:pPr lvl="1"/>
            <a:r>
              <a:rPr lang="en-US" b="1" dirty="0"/>
              <a:t>New page on CWE site with list, methodology, and other info</a:t>
            </a:r>
            <a:endParaRPr lang="en-US" dirty="0">
              <a:solidFill>
                <a:srgbClr val="FF0000"/>
              </a:solidFill>
            </a:endParaRP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Proposed course of announcements:</a:t>
            </a:r>
            <a:endParaRPr lang="en-US" b="1" dirty="0"/>
          </a:p>
          <a:p>
            <a:pPr marL="382170" lvl="1" indent="0">
              <a:buNone/>
            </a:pPr>
            <a:r>
              <a:rPr lang="en-US" dirty="0"/>
              <a:t>1. CISA Press Release/social media </a:t>
            </a:r>
            <a:r>
              <a:rPr lang="en-US" dirty="0">
                <a:sym typeface="Wingdings" pitchFamily="2" charset="2"/>
              </a:rPr>
              <a:t>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2. </a:t>
            </a:r>
            <a:r>
              <a:rPr lang="en-US" dirty="0"/>
              <a:t>MITRE/CWE-CAPEC Press Release/Social Media  </a:t>
            </a:r>
            <a:r>
              <a:rPr lang="en-US" dirty="0">
                <a:sym typeface="Wingdings" pitchFamily="2" charset="2"/>
              </a:rPr>
              <a:t> </a:t>
            </a:r>
            <a:br>
              <a:rPr lang="en-US" dirty="0">
                <a:sym typeface="Wingdings" pitchFamily="2" charset="2"/>
              </a:rPr>
            </a:br>
            <a:r>
              <a:rPr lang="en-US" dirty="0">
                <a:sym typeface="Wingdings" pitchFamily="2" charset="2"/>
              </a:rPr>
              <a:t>3. HW SIG press/Social Media Amplification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A4CB06-0CE4-466E-A387-58DA70C4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7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792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CA74A-3141-9B4D-BB33-D320F37C0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Meeting (</a:t>
            </a:r>
            <a:r>
              <a:rPr lang="en-US" dirty="0">
                <a:solidFill>
                  <a:srgbClr val="FF0000"/>
                </a:solidFill>
              </a:rPr>
              <a:t>October 29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1F04A-A36B-C84B-AC7A-10CEB1D91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Topics of interest?</a:t>
            </a:r>
          </a:p>
          <a:p>
            <a:pPr lvl="0"/>
            <a:r>
              <a:rPr lang="en-US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Questions, Requests to present? Please let us know </a:t>
            </a:r>
          </a:p>
          <a:p>
            <a:pPr marL="382170" lvl="1" indent="0">
              <a:buNone/>
            </a:pPr>
            <a:endParaRPr lang="en-US" sz="2400" dirty="0">
              <a:latin typeface="Tahoma" panose="020B0604030504040204" pitchFamily="34" charset="0"/>
            </a:endParaRPr>
          </a:p>
          <a:p>
            <a:endParaRPr lang="en-US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A4E05-961E-4B4F-8266-033C7DFE6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>
                <a:solidFill>
                  <a:srgbClr val="C1CD23"/>
                </a:solidFill>
              </a:rPr>
              <a:t>|</a:t>
            </a:r>
            <a:r>
              <a:rPr lang="en-US"/>
              <a:t> </a:t>
            </a:r>
            <a:fld id="{295008BC-DA31-4D19-837B-EFA4386B05F5}" type="slidenum">
              <a:rPr 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8</a:t>
            </a:fld>
            <a:r>
              <a:rPr lang="en-US"/>
              <a:t> </a:t>
            </a:r>
            <a:r>
              <a:rPr lang="en-US">
                <a:solidFill>
                  <a:srgbClr val="C1CD23"/>
                </a:solidFill>
              </a:rPr>
              <a:t>|</a:t>
            </a:r>
            <a:endParaRPr lang="en-US" dirty="0">
              <a:solidFill>
                <a:srgbClr val="C1CD23"/>
              </a:solidFill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875774B-28BE-5740-80EC-20E0FE5DE5B0}"/>
              </a:ext>
            </a:extLst>
          </p:cNvPr>
          <p:cNvSpPr/>
          <p:nvPr/>
        </p:nvSpPr>
        <p:spPr>
          <a:xfrm>
            <a:off x="2961640" y="2422018"/>
            <a:ext cx="6675120" cy="71573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CWE@MITRE.ORG</a:t>
            </a:r>
          </a:p>
        </p:txBody>
      </p:sp>
    </p:spTree>
    <p:extLst>
      <p:ext uri="{BB962C8B-B14F-4D97-AF65-F5344CB8AC3E}">
        <p14:creationId xmlns:p14="http://schemas.microsoft.com/office/powerpoint/2010/main" val="60446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itre-2018">
  <a:themeElements>
    <a:clrScheme name="MITRE">
      <a:dk1>
        <a:sysClr val="windowText" lastClr="000000"/>
      </a:dk1>
      <a:lt1>
        <a:sysClr val="window" lastClr="FFFFFF"/>
      </a:lt1>
      <a:dk2>
        <a:srgbClr val="005F9E"/>
      </a:dk2>
      <a:lt2>
        <a:srgbClr val="EEECE1"/>
      </a:lt2>
      <a:accent1>
        <a:srgbClr val="00B3DC"/>
      </a:accent1>
      <a:accent2>
        <a:srgbClr val="F7901E"/>
      </a:accent2>
      <a:accent3>
        <a:srgbClr val="FFE23C"/>
      </a:accent3>
      <a:accent4>
        <a:srgbClr val="C1CD23"/>
      </a:accent4>
      <a:accent5>
        <a:srgbClr val="C6401D"/>
      </a:accent5>
      <a:accent6>
        <a:srgbClr val="FFFFFF"/>
      </a:accent6>
      <a:hlink>
        <a:srgbClr val="005F9E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TRE_Breifing_Template16x9.pptx" id="{5D2CB0C6-7637-4667-A648-EBA1BD2742AF}" vid="{B8F31EA5-7C34-4FF6-949E-D1CB1F37422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6630</TotalTime>
  <Words>454</Words>
  <Application>Microsoft Macintosh PowerPoint</Application>
  <PresentationFormat>Widescreen</PresentationFormat>
  <Paragraphs>84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Helvetica LT Std</vt:lpstr>
      <vt:lpstr>Impact</vt:lpstr>
      <vt:lpstr>Tahoma</vt:lpstr>
      <vt:lpstr>Wingdings</vt:lpstr>
      <vt:lpstr>Office Theme</vt:lpstr>
      <vt:lpstr>mitre-2018</vt:lpstr>
      <vt:lpstr>Hardware CWE™  Special Interest Group (SIG)</vt:lpstr>
      <vt:lpstr>Agenda </vt:lpstr>
      <vt:lpstr>Housekeeping</vt:lpstr>
      <vt:lpstr>Top-N List: Timeline to Publication</vt:lpstr>
      <vt:lpstr>Voting Time!</vt:lpstr>
      <vt:lpstr>What to call it? </vt:lpstr>
      <vt:lpstr>Plan of Action – Going Forward</vt:lpstr>
      <vt:lpstr>Next Meeting (October 29)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 CWE™  Special Interest Group (SIG) Kickoff</dc:title>
  <dc:creator>Alec J Summers</dc:creator>
  <cp:lastModifiedBy>Alec J Summers</cp:lastModifiedBy>
  <cp:revision>252</cp:revision>
  <dcterms:created xsi:type="dcterms:W3CDTF">2020-10-30T16:10:19Z</dcterms:created>
  <dcterms:modified xsi:type="dcterms:W3CDTF">2021-09-24T18:01:18Z</dcterms:modified>
</cp:coreProperties>
</file>