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7"/>
  </p:notesMasterIdLst>
  <p:sldIdLst>
    <p:sldId id="257" r:id="rId3"/>
    <p:sldId id="259" r:id="rId4"/>
    <p:sldId id="261" r:id="rId5"/>
    <p:sldId id="305" r:id="rId6"/>
    <p:sldId id="306" r:id="rId7"/>
    <p:sldId id="301" r:id="rId8"/>
    <p:sldId id="260" r:id="rId9"/>
    <p:sldId id="308" r:id="rId10"/>
    <p:sldId id="309" r:id="rId11"/>
    <p:sldId id="311" r:id="rId12"/>
    <p:sldId id="310" r:id="rId13"/>
    <p:sldId id="312" r:id="rId14"/>
    <p:sldId id="31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7"/>
    <p:restoredTop sz="94626"/>
  </p:normalViewPr>
  <p:slideViewPr>
    <p:cSldViewPr snapToGrid="0" snapToObjects="1">
      <p:cViewPr varScale="1">
        <p:scale>
          <a:sx n="67" d="100"/>
          <a:sy n="6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2B691-3CDE-5C41-9465-AB5F0C9BDEA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F5060FD-C008-0541-91EA-BA049CCAF6A5}">
      <dgm:prSet phldrT="[Text]"/>
      <dgm:spPr>
        <a:solidFill>
          <a:srgbClr val="92D050"/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Publish 2021 HW CWE Top 10</a:t>
          </a:r>
        </a:p>
        <a:p>
          <a:pPr rtl="0"/>
          <a:r>
            <a:rPr lang="en-US" dirty="0">
              <a:solidFill>
                <a:schemeClr val="tx1"/>
              </a:solidFill>
            </a:rPr>
            <a:t> – October –</a:t>
          </a:r>
        </a:p>
      </dgm:t>
    </dgm:pt>
    <dgm:pt modelId="{C547234B-62DD-3D47-A59D-EFC3D743692F}" type="sibTrans" cxnId="{E374F7A4-8C35-EB4E-A17B-6F27FBDF1279}">
      <dgm:prSet/>
      <dgm:spPr/>
      <dgm:t>
        <a:bodyPr/>
        <a:lstStyle/>
        <a:p>
          <a:endParaRPr lang="en-US"/>
        </a:p>
      </dgm:t>
    </dgm:pt>
    <dgm:pt modelId="{8A23DE0B-307E-814F-90B6-CCC429B1D2E2}" type="parTrans" cxnId="{E374F7A4-8C35-EB4E-A17B-6F27FBDF1279}">
      <dgm:prSet/>
      <dgm:spPr/>
      <dgm:t>
        <a:bodyPr/>
        <a:lstStyle/>
        <a:p>
          <a:endParaRPr lang="en-US"/>
        </a:p>
      </dgm:t>
    </dgm:pt>
    <dgm:pt modelId="{D037DDA4-32B2-E042-9CEB-68AF7A148AE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Analysis &amp; Development</a:t>
          </a:r>
        </a:p>
      </dgm:t>
    </dgm:pt>
    <dgm:pt modelId="{643BA592-80FB-4F42-9E0C-BABF366B40AF}" type="sibTrans" cxnId="{65565EEE-F292-D14A-9A5E-3EC6041A64EB}">
      <dgm:prSet/>
      <dgm:spPr/>
      <dgm:t>
        <a:bodyPr/>
        <a:lstStyle/>
        <a:p>
          <a:endParaRPr lang="en-US"/>
        </a:p>
      </dgm:t>
    </dgm:pt>
    <dgm:pt modelId="{1824F6DE-8C42-D449-8582-920FFBC1E562}" type="parTrans" cxnId="{65565EEE-F292-D14A-9A5E-3EC6041A64EB}">
      <dgm:prSet/>
      <dgm:spPr/>
      <dgm:t>
        <a:bodyPr/>
        <a:lstStyle/>
        <a:p>
          <a:endParaRPr lang="en-US"/>
        </a:p>
      </dgm:t>
    </dgm:pt>
    <dgm:pt modelId="{A594B847-3533-FE47-807B-85CE8D3A9BE6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Preliminary Top-N Survey </a:t>
          </a:r>
        </a:p>
        <a:p>
          <a:r>
            <a:rPr lang="en-US" dirty="0">
              <a:solidFill>
                <a:schemeClr val="tx1"/>
              </a:solidFill>
            </a:rPr>
            <a:t>– April –</a:t>
          </a:r>
        </a:p>
      </dgm:t>
    </dgm:pt>
    <dgm:pt modelId="{096BFED6-2B1C-C24A-95A0-BBC093B81342}" type="sibTrans" cxnId="{45523AC6-40F0-4D42-9BE8-646AB94F2E27}">
      <dgm:prSet/>
      <dgm:spPr/>
      <dgm:t>
        <a:bodyPr/>
        <a:lstStyle/>
        <a:p>
          <a:endParaRPr lang="en-US"/>
        </a:p>
      </dgm:t>
    </dgm:pt>
    <dgm:pt modelId="{1249485C-1149-8849-B1EA-61AB6686BDF9}" type="parTrans" cxnId="{45523AC6-40F0-4D42-9BE8-646AB94F2E27}">
      <dgm:prSet/>
      <dgm:spPr/>
      <dgm:t>
        <a:bodyPr/>
        <a:lstStyle/>
        <a:p>
          <a:endParaRPr lang="en-US"/>
        </a:p>
      </dgm:t>
    </dgm:pt>
    <dgm:pt modelId="{EA222489-5BC6-6844-A4D3-7747A84731FF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Send Out Final Top-10 Survey </a:t>
          </a:r>
        </a:p>
        <a:p>
          <a:r>
            <a:rPr lang="en-US" dirty="0">
              <a:solidFill>
                <a:schemeClr val="tx1"/>
              </a:solidFill>
            </a:rPr>
            <a:t>– September –</a:t>
          </a:r>
        </a:p>
      </dgm:t>
    </dgm:pt>
    <dgm:pt modelId="{E5942567-37D2-F04F-A13C-84693AFBB76B}" type="parTrans" cxnId="{2C2C2049-9BD5-C445-A214-197BA9A6C3A2}">
      <dgm:prSet/>
      <dgm:spPr/>
      <dgm:t>
        <a:bodyPr/>
        <a:lstStyle/>
        <a:p>
          <a:endParaRPr lang="en-US"/>
        </a:p>
      </dgm:t>
    </dgm:pt>
    <dgm:pt modelId="{05ABB797-A326-7A4D-AD83-2E9D1F3489BF}" type="sibTrans" cxnId="{2C2C2049-9BD5-C445-A214-197BA9A6C3A2}">
      <dgm:prSet/>
      <dgm:spPr/>
      <dgm:t>
        <a:bodyPr/>
        <a:lstStyle/>
        <a:p>
          <a:endParaRPr lang="en-US"/>
        </a:p>
      </dgm:t>
    </dgm:pt>
    <dgm:pt modelId="{A17DD6AB-A59A-4245-B91E-9E7D3C9CC03A}" type="pres">
      <dgm:prSet presAssocID="{5F52B691-3CDE-5C41-9465-AB5F0C9BDEA2}" presName="Name0" presStyleCnt="0">
        <dgm:presLayoutVars>
          <dgm:dir/>
          <dgm:animLvl val="lvl"/>
          <dgm:resizeHandles val="exact"/>
        </dgm:presLayoutVars>
      </dgm:prSet>
      <dgm:spPr/>
    </dgm:pt>
    <dgm:pt modelId="{F713C2C3-3E68-6D40-9398-A4F3D78C1542}" type="pres">
      <dgm:prSet presAssocID="{A594B847-3533-FE47-807B-85CE8D3A9B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CD3E36-58C9-FE4D-8C62-8D5184171D65}" type="pres">
      <dgm:prSet presAssocID="{096BFED6-2B1C-C24A-95A0-BBC093B81342}" presName="parTxOnlySpace" presStyleCnt="0"/>
      <dgm:spPr/>
    </dgm:pt>
    <dgm:pt modelId="{F48FBC04-C9DF-2E4B-BEF4-C9C7771E0227}" type="pres">
      <dgm:prSet presAssocID="{D037DDA4-32B2-E042-9CEB-68AF7A148AE0}" presName="parTxOnly" presStyleLbl="node1" presStyleIdx="1" presStyleCnt="4" custScaleY="65767">
        <dgm:presLayoutVars>
          <dgm:chMax val="0"/>
          <dgm:chPref val="0"/>
          <dgm:bulletEnabled val="1"/>
        </dgm:presLayoutVars>
      </dgm:prSet>
      <dgm:spPr/>
    </dgm:pt>
    <dgm:pt modelId="{04C64789-98AA-6546-B048-30AFBC9AFD9A}" type="pres">
      <dgm:prSet presAssocID="{643BA592-80FB-4F42-9E0C-BABF366B40AF}" presName="parTxOnlySpace" presStyleCnt="0"/>
      <dgm:spPr/>
    </dgm:pt>
    <dgm:pt modelId="{F4E7CDDA-7C3B-3842-AA0B-DBD362E5F8F8}" type="pres">
      <dgm:prSet presAssocID="{EA222489-5BC6-6844-A4D3-7747A84731F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A29E24-61FE-3143-879D-622092C12FE3}" type="pres">
      <dgm:prSet presAssocID="{05ABB797-A326-7A4D-AD83-2E9D1F3489BF}" presName="parTxOnlySpace" presStyleCnt="0"/>
      <dgm:spPr/>
    </dgm:pt>
    <dgm:pt modelId="{7700BE9F-49C1-B645-866A-BB44A38186F4}" type="pres">
      <dgm:prSet presAssocID="{BF5060FD-C008-0541-91EA-BA049CCAF6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C6EF35F-216F-1A41-8A25-C5739C5D47BC}" type="presOf" srcId="{D037DDA4-32B2-E042-9CEB-68AF7A148AE0}" destId="{F48FBC04-C9DF-2E4B-BEF4-C9C7771E0227}" srcOrd="0" destOrd="0" presId="urn:microsoft.com/office/officeart/2005/8/layout/chevron1"/>
    <dgm:cxn modelId="{2C2C2049-9BD5-C445-A214-197BA9A6C3A2}" srcId="{5F52B691-3CDE-5C41-9465-AB5F0C9BDEA2}" destId="{EA222489-5BC6-6844-A4D3-7747A84731FF}" srcOrd="2" destOrd="0" parTransId="{E5942567-37D2-F04F-A13C-84693AFBB76B}" sibTransId="{05ABB797-A326-7A4D-AD83-2E9D1F3489BF}"/>
    <dgm:cxn modelId="{51A67C71-A65E-A44E-A839-0E35BE3A4FB3}" type="presOf" srcId="{EA222489-5BC6-6844-A4D3-7747A84731FF}" destId="{F4E7CDDA-7C3B-3842-AA0B-DBD362E5F8F8}" srcOrd="0" destOrd="0" presId="urn:microsoft.com/office/officeart/2005/8/layout/chevron1"/>
    <dgm:cxn modelId="{6798D389-106D-C24D-8A25-770962354280}" type="presOf" srcId="{BF5060FD-C008-0541-91EA-BA049CCAF6A5}" destId="{7700BE9F-49C1-B645-866A-BB44A38186F4}" srcOrd="0" destOrd="0" presId="urn:microsoft.com/office/officeart/2005/8/layout/chevron1"/>
    <dgm:cxn modelId="{E374F7A4-8C35-EB4E-A17B-6F27FBDF1279}" srcId="{5F52B691-3CDE-5C41-9465-AB5F0C9BDEA2}" destId="{BF5060FD-C008-0541-91EA-BA049CCAF6A5}" srcOrd="3" destOrd="0" parTransId="{8A23DE0B-307E-814F-90B6-CCC429B1D2E2}" sibTransId="{C547234B-62DD-3D47-A59D-EFC3D743692F}"/>
    <dgm:cxn modelId="{882A53B1-1096-DB4B-8206-E6C4009536DD}" type="presOf" srcId="{A594B847-3533-FE47-807B-85CE8D3A9BE6}" destId="{F713C2C3-3E68-6D40-9398-A4F3D78C1542}" srcOrd="0" destOrd="0" presId="urn:microsoft.com/office/officeart/2005/8/layout/chevron1"/>
    <dgm:cxn modelId="{45523AC6-40F0-4D42-9BE8-646AB94F2E27}" srcId="{5F52B691-3CDE-5C41-9465-AB5F0C9BDEA2}" destId="{A594B847-3533-FE47-807B-85CE8D3A9BE6}" srcOrd="0" destOrd="0" parTransId="{1249485C-1149-8849-B1EA-61AB6686BDF9}" sibTransId="{096BFED6-2B1C-C24A-95A0-BBC093B81342}"/>
    <dgm:cxn modelId="{3F6F93EB-D5AD-BA4E-8C71-02B60D3918C0}" type="presOf" srcId="{5F52B691-3CDE-5C41-9465-AB5F0C9BDEA2}" destId="{A17DD6AB-A59A-4245-B91E-9E7D3C9CC03A}" srcOrd="0" destOrd="0" presId="urn:microsoft.com/office/officeart/2005/8/layout/chevron1"/>
    <dgm:cxn modelId="{65565EEE-F292-D14A-9A5E-3EC6041A64EB}" srcId="{5F52B691-3CDE-5C41-9465-AB5F0C9BDEA2}" destId="{D037DDA4-32B2-E042-9CEB-68AF7A148AE0}" srcOrd="1" destOrd="0" parTransId="{1824F6DE-8C42-D449-8582-920FFBC1E562}" sibTransId="{643BA592-80FB-4F42-9E0C-BABF366B40AF}"/>
    <dgm:cxn modelId="{A05EEC94-9F8C-6545-A753-2C7BB521EC40}" type="presParOf" srcId="{A17DD6AB-A59A-4245-B91E-9E7D3C9CC03A}" destId="{F713C2C3-3E68-6D40-9398-A4F3D78C1542}" srcOrd="0" destOrd="0" presId="urn:microsoft.com/office/officeart/2005/8/layout/chevron1"/>
    <dgm:cxn modelId="{19C2737A-B3DE-584E-9EE0-0A7E9686FFE9}" type="presParOf" srcId="{A17DD6AB-A59A-4245-B91E-9E7D3C9CC03A}" destId="{06CD3E36-58C9-FE4D-8C62-8D5184171D65}" srcOrd="1" destOrd="0" presId="urn:microsoft.com/office/officeart/2005/8/layout/chevron1"/>
    <dgm:cxn modelId="{64F8BDE6-087C-0D43-AF09-74FCDF79CE34}" type="presParOf" srcId="{A17DD6AB-A59A-4245-B91E-9E7D3C9CC03A}" destId="{F48FBC04-C9DF-2E4B-BEF4-C9C7771E0227}" srcOrd="2" destOrd="0" presId="urn:microsoft.com/office/officeart/2005/8/layout/chevron1"/>
    <dgm:cxn modelId="{708A88DA-E427-8B44-B431-7E08E2DB9A96}" type="presParOf" srcId="{A17DD6AB-A59A-4245-B91E-9E7D3C9CC03A}" destId="{04C64789-98AA-6546-B048-30AFBC9AFD9A}" srcOrd="3" destOrd="0" presId="urn:microsoft.com/office/officeart/2005/8/layout/chevron1"/>
    <dgm:cxn modelId="{585A8382-ED78-5E48-BA41-5C7970F94C2A}" type="presParOf" srcId="{A17DD6AB-A59A-4245-B91E-9E7D3C9CC03A}" destId="{F4E7CDDA-7C3B-3842-AA0B-DBD362E5F8F8}" srcOrd="4" destOrd="0" presId="urn:microsoft.com/office/officeart/2005/8/layout/chevron1"/>
    <dgm:cxn modelId="{BB4E408D-3CAE-A245-8246-9CAEAF35F1D0}" type="presParOf" srcId="{A17DD6AB-A59A-4245-B91E-9E7D3C9CC03A}" destId="{93A29E24-61FE-3143-879D-622092C12FE3}" srcOrd="5" destOrd="0" presId="urn:microsoft.com/office/officeart/2005/8/layout/chevron1"/>
    <dgm:cxn modelId="{7801917F-2D03-9047-8A92-9FA6A994936C}" type="presParOf" srcId="{A17DD6AB-A59A-4245-B91E-9E7D3C9CC03A}" destId="{7700BE9F-49C1-B645-866A-BB44A38186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C2C3-3E68-6D40-9398-A4F3D78C1542}">
      <dsp:nvSpPr>
        <dsp:cNvPr id="0" name=""/>
        <dsp:cNvSpPr/>
      </dsp:nvSpPr>
      <dsp:spPr>
        <a:xfrm>
          <a:off x="5120" y="2131499"/>
          <a:ext cx="2980718" cy="119228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Preliminary Top-N Survey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– April –</a:t>
          </a:r>
        </a:p>
      </dsp:txBody>
      <dsp:txXfrm>
        <a:off x="601264" y="2131499"/>
        <a:ext cx="1788431" cy="1192287"/>
      </dsp:txXfrm>
    </dsp:sp>
    <dsp:sp modelId="{F48FBC04-C9DF-2E4B-BEF4-C9C7771E0227}">
      <dsp:nvSpPr>
        <dsp:cNvPr id="0" name=""/>
        <dsp:cNvSpPr/>
      </dsp:nvSpPr>
      <dsp:spPr>
        <a:xfrm>
          <a:off x="2687767" y="2335577"/>
          <a:ext cx="2980718" cy="78413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Analysis &amp; Development</a:t>
          </a:r>
        </a:p>
      </dsp:txBody>
      <dsp:txXfrm>
        <a:off x="3079833" y="2335577"/>
        <a:ext cx="2196587" cy="784131"/>
      </dsp:txXfrm>
    </dsp:sp>
    <dsp:sp modelId="{F4E7CDDA-7C3B-3842-AA0B-DBD362E5F8F8}">
      <dsp:nvSpPr>
        <dsp:cNvPr id="0" name=""/>
        <dsp:cNvSpPr/>
      </dsp:nvSpPr>
      <dsp:spPr>
        <a:xfrm>
          <a:off x="5370414" y="2131499"/>
          <a:ext cx="2980718" cy="119228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Send Out Final Top-10 Survey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– September –</a:t>
          </a:r>
        </a:p>
      </dsp:txBody>
      <dsp:txXfrm>
        <a:off x="5966558" y="2131499"/>
        <a:ext cx="1788431" cy="1192287"/>
      </dsp:txXfrm>
    </dsp:sp>
    <dsp:sp modelId="{7700BE9F-49C1-B645-866A-BB44A38186F4}">
      <dsp:nvSpPr>
        <dsp:cNvPr id="0" name=""/>
        <dsp:cNvSpPr/>
      </dsp:nvSpPr>
      <dsp:spPr>
        <a:xfrm>
          <a:off x="8053061" y="2131499"/>
          <a:ext cx="2980718" cy="1192287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Publish 2021 HW CWE Top 10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 – October –</a:t>
          </a:r>
        </a:p>
      </dsp:txBody>
      <dsp:txXfrm>
        <a:off x="8649205" y="2131499"/>
        <a:ext cx="1788431" cy="119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Steve Christey Coley, MITRE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August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63B6-6EF5-AE41-984A-66223FB7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for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BD104-D03B-B04D-B7CF-E8AA7CB8D1CD}"/>
              </a:ext>
            </a:extLst>
          </p:cNvPr>
          <p:cNvSpPr txBox="1"/>
          <p:nvPr/>
        </p:nvSpPr>
        <p:spPr>
          <a:xfrm>
            <a:off x="5683208" y="1800401"/>
            <a:ext cx="541859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CWE-684 (Incorrect Provision of Specified Functionality)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FD335-3804-5140-AEF2-368F491735FA}"/>
              </a:ext>
            </a:extLst>
          </p:cNvPr>
          <p:cNvSpPr txBox="1"/>
          <p:nvPr/>
        </p:nvSpPr>
        <p:spPr>
          <a:xfrm>
            <a:off x="8563961" y="3563170"/>
            <a:ext cx="282728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HCWE102: </a:t>
            </a:r>
            <a:br>
              <a:rPr lang="en-US" dirty="0"/>
            </a:br>
            <a:r>
              <a:rPr lang="en-US" dirty="0"/>
              <a:t>(Untrusted Manufacturing of Intellectual Property (IP))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87F31-CFFA-8C4C-9689-F65F7ABC58B1}"/>
              </a:ext>
            </a:extLst>
          </p:cNvPr>
          <p:cNvSpPr txBox="1"/>
          <p:nvPr/>
        </p:nvSpPr>
        <p:spPr>
          <a:xfrm>
            <a:off x="6096000" y="3789360"/>
            <a:ext cx="2296508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HCWE103: (Verifiable Integration Testing)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78F88-1304-094F-89A0-1BA0F7E260F4}"/>
              </a:ext>
            </a:extLst>
          </p:cNvPr>
          <p:cNvSpPr txBox="1"/>
          <p:nvPr/>
        </p:nvSpPr>
        <p:spPr>
          <a:xfrm>
            <a:off x="423486" y="3789360"/>
            <a:ext cx="4490028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HCWE106: Golden Standard</a:t>
            </a:r>
          </a:p>
          <a:p>
            <a:r>
              <a:rPr lang="en-US" dirty="0"/>
              <a:t>We believe this may be related to CWE-1059 (Incomplete Documentation). CWE-1059 leads to CWE-684 or CWE-573 (Improper Following of Specification by Caller)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B7A94-7187-764F-AE07-60B4FD620A9A}"/>
              </a:ext>
            </a:extLst>
          </p:cNvPr>
          <p:cNvSpPr txBox="1"/>
          <p:nvPr/>
        </p:nvSpPr>
        <p:spPr>
          <a:xfrm>
            <a:off x="946985" y="1661901"/>
            <a:ext cx="277473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CWE-1059: (Incomplete Documentation)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B39B73-0F02-AD4B-BB37-242075463CB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34351" y="2308232"/>
            <a:ext cx="0" cy="1481128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7BB5DD-AADA-5D45-9F6D-3390C6AB599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244254" y="2169733"/>
            <a:ext cx="1148254" cy="1619627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FD2BC-E1E4-2F4B-84E2-9AE2406CFA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392508" y="2169733"/>
            <a:ext cx="1585094" cy="1393437"/>
          </a:xfrm>
          <a:prstGeom prst="line">
            <a:avLst/>
          </a:prstGeom>
          <a:ln w="38100">
            <a:headEnd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5AF88F-87F2-45BE-B11C-9E4F5AE076E9}"/>
              </a:ext>
            </a:extLst>
          </p:cNvPr>
          <p:cNvSpPr txBox="1"/>
          <p:nvPr/>
        </p:nvSpPr>
        <p:spPr>
          <a:xfrm>
            <a:off x="3721716" y="1612205"/>
            <a:ext cx="192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Chain: </a:t>
            </a:r>
            <a:r>
              <a:rPr lang="en-US" i="1" dirty="0" err="1"/>
              <a:t>CanPrecede</a:t>
            </a:r>
            <a:endParaRPr lang="en-US" i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B7C7767-C6B2-4076-BF81-6287818EB9F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721716" y="1985067"/>
            <a:ext cx="1961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27D1FDF-48F8-42F6-B61C-15C154C1F457}"/>
              </a:ext>
            </a:extLst>
          </p:cNvPr>
          <p:cNvSpPr txBox="1"/>
          <p:nvPr/>
        </p:nvSpPr>
        <p:spPr>
          <a:xfrm>
            <a:off x="1312918" y="276525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ParentOf</a:t>
            </a:r>
            <a:endParaRPr lang="en-US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50597-7B90-4C2F-8AC2-1F9C23B4010B}"/>
              </a:ext>
            </a:extLst>
          </p:cNvPr>
          <p:cNvSpPr txBox="1"/>
          <p:nvPr/>
        </p:nvSpPr>
        <p:spPr>
          <a:xfrm>
            <a:off x="6796948" y="261021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ParentOf</a:t>
            </a:r>
            <a:endParaRPr lang="en-US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B404B-E0A2-4CC7-BD62-90817E876CD9}"/>
              </a:ext>
            </a:extLst>
          </p:cNvPr>
          <p:cNvSpPr txBox="1"/>
          <p:nvPr/>
        </p:nvSpPr>
        <p:spPr>
          <a:xfrm>
            <a:off x="9393487" y="261021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ParentOf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40694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47EF-B7E1-4841-B37F-B482D313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and CWE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91686-6901-45E9-966E-74FF44E4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HCWE104: Missing protective measures for preventing or hindering reverse engineering of IP or other sensitive data</a:t>
            </a:r>
          </a:p>
          <a:p>
            <a:pPr lvl="1"/>
            <a:r>
              <a:rPr lang="en-US" dirty="0"/>
              <a:t>“Protections and measures intended to prevent or hinder reverse engineering of Intellectual Property (IP) are not present in the product design. These include efforts taken to prevent extraction of a product's netlist or obfuscation of hardware to protect SoC design.”</a:t>
            </a:r>
          </a:p>
          <a:p>
            <a:r>
              <a:rPr lang="en-US" dirty="0"/>
              <a:t>Paul has done some research (not yet public)</a:t>
            </a:r>
          </a:p>
          <a:p>
            <a:r>
              <a:rPr lang="en-US" dirty="0"/>
              <a:t>MITRE and Hardware SIG will need to make a decision about whether (or how) to include reverse engineering</a:t>
            </a:r>
          </a:p>
          <a:p>
            <a:pPr lvl="1"/>
            <a:r>
              <a:rPr lang="en-US" dirty="0"/>
              <a:t>New CWE entries?</a:t>
            </a:r>
          </a:p>
          <a:p>
            <a:pPr lvl="1"/>
            <a:r>
              <a:rPr lang="en-US" dirty="0"/>
              <a:t>“Stretch” existing entries? e.g., CWE-200</a:t>
            </a:r>
          </a:p>
          <a:p>
            <a:pPr lvl="1"/>
            <a:r>
              <a:rPr lang="en-US" dirty="0"/>
              <a:t>New/existing CAPECs? e.g., CAPEC-188: Reverse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CBA01-D868-4A1C-82B7-AF709F5D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3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E62A-8198-4078-94A3-954E9649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Cons: Anti-Reverse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2848-5E1B-46F7-B6E0-8A6909D9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Pros:</a:t>
            </a:r>
          </a:p>
          <a:p>
            <a:pPr lvl="1"/>
            <a:r>
              <a:rPr lang="en-US" dirty="0"/>
              <a:t>Important to manufacturers (e.g., intellectual property / theft)</a:t>
            </a:r>
          </a:p>
          <a:p>
            <a:pPr lvl="1"/>
            <a:r>
              <a:rPr lang="en-US" dirty="0"/>
              <a:t>Hardware devices are deployed into untrusted environments without physical control</a:t>
            </a:r>
          </a:p>
          <a:p>
            <a:r>
              <a:rPr lang="en-US" dirty="0"/>
              <a:t>Some Cons:</a:t>
            </a:r>
          </a:p>
          <a:p>
            <a:pPr lvl="1"/>
            <a:r>
              <a:rPr lang="en-US" dirty="0"/>
              <a:t>“Security through obscurity” - reverse engineering is a process/action that can make it easier to find weaknesses (CWE-656: Reliance on Security Through Obscurity)</a:t>
            </a:r>
          </a:p>
          <a:p>
            <a:pPr lvl="1"/>
            <a:r>
              <a:rPr lang="en-US" dirty="0"/>
              <a:t>Not necessarily useful to customers</a:t>
            </a:r>
          </a:p>
          <a:p>
            <a:pPr lvl="1"/>
            <a:r>
              <a:rPr lang="en-US" dirty="0"/>
              <a:t>You wouldn’t give a CVE to a leak of source code</a:t>
            </a:r>
          </a:p>
          <a:p>
            <a:r>
              <a:rPr lang="en-US" dirty="0"/>
              <a:t>We want to discuss this over the next month and come to a decision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4C6A0-CEE3-42C2-B69C-0F56C71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619-CF02-4AA9-8AA1-0098C34A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Counterfeit / Anti-Tamper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AA9C-BE6D-40FB-817E-E722B1A1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MITRE to review proposal from SAE G32 CPSS (Joe Jarzombek @ Synopsys)</a:t>
            </a:r>
          </a:p>
          <a:p>
            <a:pPr lvl="1"/>
            <a:r>
              <a:rPr lang="en-US" dirty="0"/>
              <a:t>Challenges in supply chain, Enumerating indicators of non-conformant hardware </a:t>
            </a:r>
          </a:p>
          <a:p>
            <a:pPr lvl="1"/>
            <a:r>
              <a:rPr lang="en-US" dirty="0"/>
              <a:t>Proposed additions could expand CWE-1195 (Manufacturing and Life Cycle Management Concerns)</a:t>
            </a:r>
          </a:p>
          <a:p>
            <a:r>
              <a:rPr lang="en-US" dirty="0"/>
              <a:t>Create list of issues about scope and review with SIG (possibly a S</a:t>
            </a:r>
            <a:r>
              <a:rPr lang="en-US" dirty="0">
                <a:effectLst/>
              </a:rPr>
              <a:t>upply Chain subcommittee)</a:t>
            </a:r>
            <a:endParaRPr lang="en-US" dirty="0"/>
          </a:p>
          <a:p>
            <a:pPr lvl="1"/>
            <a:r>
              <a:rPr lang="en-US" dirty="0"/>
              <a:t>MITRE request submissions for weaknesses that are clearly in scope</a:t>
            </a:r>
          </a:p>
          <a:p>
            <a:r>
              <a:rPr lang="en-US" dirty="0"/>
              <a:t>(Sub)Community writes/adapts submissions</a:t>
            </a:r>
          </a:p>
          <a:p>
            <a:r>
              <a:rPr lang="en-US" dirty="0"/>
              <a:t>Relationship to supply chain</a:t>
            </a:r>
          </a:p>
          <a:p>
            <a:r>
              <a:rPr lang="en-US" dirty="0"/>
              <a:t>Share / collaborate with CAPEC team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CB06-0CE4-466E-A387-58DA70C4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9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September 3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New CWE 4.5 / CAPEC 3.5 Released</a:t>
            </a:r>
          </a:p>
          <a:p>
            <a:r>
              <a:rPr lang="en-US" sz="2800" dirty="0">
                <a:latin typeface="Tahoma" panose="020B0604030504040204" pitchFamily="34" charset="0"/>
              </a:rPr>
              <a:t>Status Update: Top-N List</a:t>
            </a:r>
          </a:p>
          <a:p>
            <a:r>
              <a:rPr lang="en-US" sz="2800" dirty="0">
                <a:latin typeface="Tahoma" panose="020B0604030504040204" pitchFamily="34" charset="0"/>
              </a:rPr>
              <a:t>New Submissions from Paul Wortman</a:t>
            </a:r>
          </a:p>
          <a:p>
            <a:r>
              <a:rPr lang="en-US" sz="2800" dirty="0">
                <a:latin typeface="Tahoma" panose="020B0604030504040204" pitchFamily="34" charset="0"/>
              </a:rPr>
              <a:t>Reverse Engineering and CWE Scope</a:t>
            </a:r>
          </a:p>
          <a:p>
            <a:r>
              <a:rPr lang="en-US" sz="2800" dirty="0">
                <a:latin typeface="Tahoma" panose="020B0604030504040204" pitchFamily="34" charset="0"/>
              </a:rPr>
              <a:t>Update: Counterfeit / Anti-Tamper Coverage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Friday, September 3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3749-6892-4EEC-A461-0FC37C9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CAPEC 3.5 Release - June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2C92-BD7F-493B-81DC-6A8E2C75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Supply Chain entries</a:t>
            </a:r>
          </a:p>
          <a:p>
            <a:pPr lvl="1"/>
            <a:r>
              <a:rPr lang="en-US" dirty="0"/>
              <a:t>CAPEC-669: Alteration of a Software Update</a:t>
            </a:r>
          </a:p>
          <a:p>
            <a:pPr lvl="1"/>
            <a:r>
              <a:rPr lang="en-US" dirty="0"/>
              <a:t>CAPEC-670: Software Development Tools Maliciously Altered</a:t>
            </a:r>
          </a:p>
          <a:p>
            <a:pPr lvl="1"/>
            <a:r>
              <a:rPr lang="en-US" dirty="0"/>
              <a:t>CAPEC-671: Requirements for ASIC Functionality Maliciously Altered</a:t>
            </a:r>
          </a:p>
          <a:p>
            <a:pPr lvl="1"/>
            <a:r>
              <a:rPr lang="en-US" dirty="0"/>
              <a:t>CAPEC-672: Malicious Code Implanted During Chip Programming</a:t>
            </a:r>
          </a:p>
          <a:p>
            <a:pPr lvl="1"/>
            <a:r>
              <a:rPr lang="en-US" dirty="0"/>
              <a:t>CAPEC-673: Developer Signing Maliciously Altered Software</a:t>
            </a:r>
          </a:p>
          <a:p>
            <a:pPr lvl="1"/>
            <a:r>
              <a:rPr lang="en-US" dirty="0"/>
              <a:t>CAPEC-674: Design for FPGA Maliciously Altered</a:t>
            </a:r>
          </a:p>
          <a:p>
            <a:pPr lvl="1"/>
            <a:r>
              <a:rPr lang="en-US" dirty="0"/>
              <a:t>CAPEC-675: Retrieve Data from Decommissioned Devices</a:t>
            </a:r>
          </a:p>
          <a:p>
            <a:r>
              <a:rPr lang="en-US" dirty="0"/>
              <a:t>More supply chain work in the coming months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F408C-83CF-49CB-B3ED-8596D328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47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3749-6892-4EEC-A461-0FC37C99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CWE 4.5 Release - July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B2C92-BD7F-493B-81DC-6A8E2C75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CWE-1351: Improper Handling of Hardware Behavior in Exceptionally Cold Environments</a:t>
            </a:r>
          </a:p>
          <a:p>
            <a:r>
              <a:rPr lang="en-US" dirty="0"/>
              <a:t>Update to CWE-1256: Hardware Features Enable Physical Attacks from Software</a:t>
            </a:r>
          </a:p>
          <a:p>
            <a:pPr lvl="1"/>
            <a:r>
              <a:rPr lang="en-US" dirty="0"/>
              <a:t>Thanks to Tortuga Logic</a:t>
            </a:r>
          </a:p>
          <a:p>
            <a:r>
              <a:rPr lang="en-US" dirty="0"/>
              <a:t>To do: Figure out the “right” way to support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F408C-83CF-49CB-B3ED-8596D328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SoC example 3 from CWE-1256, includes picture with hardware root of trust on one side and untrusted system components on another.">
            <a:extLst>
              <a:ext uri="{FF2B5EF4-FFF2-40B4-BE49-F238E27FC236}">
                <a16:creationId xmlns:a16="http://schemas.microsoft.com/office/drawing/2014/main" id="{8E1499A1-EBD7-433A-B168-88C4E194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39" y="3874770"/>
            <a:ext cx="8301952" cy="22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24F0-2A21-4A4F-9923-46541E95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Top-N List: Timeline to Publication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D86C-3756-1D47-9CB2-1950164B3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90EAA5D-BB01-844D-BC64-93F5713DA52C}"/>
              </a:ext>
            </a:extLst>
          </p:cNvPr>
          <p:cNvGraphicFramePr/>
          <p:nvPr/>
        </p:nvGraphicFramePr>
        <p:xfrm>
          <a:off x="594911" y="683046"/>
          <a:ext cx="11038901" cy="545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33D143-9617-A74A-8AA5-1CCBF83FEEE5}"/>
              </a:ext>
            </a:extLst>
          </p:cNvPr>
          <p:cNvCxnSpPr>
            <a:cxnSpLocks/>
          </p:cNvCxnSpPr>
          <p:nvPr/>
        </p:nvCxnSpPr>
        <p:spPr>
          <a:xfrm>
            <a:off x="4748269" y="2368627"/>
            <a:ext cx="0" cy="51779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B98A0B-736B-6342-A618-546D25E61D12}"/>
              </a:ext>
            </a:extLst>
          </p:cNvPr>
          <p:cNvSpPr txBox="1"/>
          <p:nvPr/>
        </p:nvSpPr>
        <p:spPr>
          <a:xfrm>
            <a:off x="3198569" y="3971581"/>
            <a:ext cx="3099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initial responses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 &amp; Iterate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Engage social &amp; behavioral science support for survey improvement / 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43914-EB8F-F748-91A1-51231CBB8802}"/>
              </a:ext>
            </a:extLst>
          </p:cNvPr>
          <p:cNvSpPr txBox="1"/>
          <p:nvPr/>
        </p:nvSpPr>
        <p:spPr>
          <a:xfrm>
            <a:off x="8610307" y="3971581"/>
            <a:ext cx="309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Coincide with CWE 4.6 minor release</a:t>
            </a:r>
          </a:p>
        </p:txBody>
      </p:sp>
    </p:spTree>
    <p:extLst>
      <p:ext uri="{BB962C8B-B14F-4D97-AF65-F5344CB8AC3E}">
        <p14:creationId xmlns:p14="http://schemas.microsoft.com/office/powerpoint/2010/main" val="14639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A27F-BCEF-E64F-A74D-33A5A388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Top-N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E2AA-9B1E-7D47-8E08-5E33D2406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Goal: conduct survey in September, release in October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Consulted internal MITRE survey experts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Great feedback on limiting to the right audience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SIG members and other invited people with relevant roles/experience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Operationally not feasible for MITRE to run a survey by September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 options (decision needed ASAP)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MITRE-led “Card-Sorting” exercise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Performed during the SIG call or in separate meetings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Survey operated by SIG members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question: how “scientific” do we want this to be?</a:t>
            </a:r>
          </a:p>
        </p:txBody>
      </p:sp>
    </p:spTree>
    <p:extLst>
      <p:ext uri="{BB962C8B-B14F-4D97-AF65-F5344CB8AC3E}">
        <p14:creationId xmlns:p14="http://schemas.microsoft.com/office/powerpoint/2010/main" val="316314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3F6-E5D9-4985-A458-07382991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from Paul Wortman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4D6C-AFF7-41A7-81D8-08DBBD9E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Many are related to less well-developed parts of CWE</a:t>
            </a:r>
          </a:p>
          <a:p>
            <a:r>
              <a:rPr lang="en-US" sz="2000" dirty="0"/>
              <a:t>HCWE102: Untrusted Manufacturing of Intellectual Property (IP)</a:t>
            </a:r>
          </a:p>
          <a:p>
            <a:pPr lvl="1"/>
            <a:r>
              <a:rPr lang="en-US" sz="2000" dirty="0"/>
              <a:t>This may become the hardware component of a more general CWE encompassing both hardware and software. It might fall under CWE-684 (Incorrect Provision of Specified Functionality).</a:t>
            </a:r>
          </a:p>
          <a:p>
            <a:pPr lvl="2"/>
            <a:r>
              <a:rPr lang="en-US" sz="2000" dirty="0"/>
              <a:t>CWE-684 is currently software-focused</a:t>
            </a:r>
          </a:p>
          <a:p>
            <a:pPr lvl="2"/>
            <a:r>
              <a:rPr lang="en-US" sz="2000" dirty="0"/>
              <a:t>Might need a new entry and/or modify CWE-684</a:t>
            </a:r>
          </a:p>
          <a:p>
            <a:r>
              <a:rPr lang="en-US" sz="2000" dirty="0"/>
              <a:t>HCWE103: Verifiable Integration Testing</a:t>
            </a:r>
          </a:p>
          <a:p>
            <a:pPr lvl="1"/>
            <a:r>
              <a:rPr lang="en-US" sz="2000" dirty="0"/>
              <a:t>We believe this should be added to CWE-684 (Incorrect Provision of Specified Functionality) as a mitigation and/or detection method</a:t>
            </a:r>
          </a:p>
          <a:p>
            <a:pPr lvl="1"/>
            <a:r>
              <a:rPr lang="en-US" sz="2000" dirty="0"/>
              <a:t>“Testing” is not a separate element within CWE; basically treated as a detection method</a:t>
            </a:r>
          </a:p>
          <a:p>
            <a:pPr lvl="1"/>
            <a:r>
              <a:rPr lang="en-US" sz="2000" dirty="0"/>
              <a:t>Testing seems more important for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D9804-D55A-47A7-83EA-1A79C63A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96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3F6-E5D9-4985-A458-07382991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 from Paul Wortman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4D6C-AFF7-41A7-81D8-08DBBD9E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HCWE105: Hardware Trojans</a:t>
            </a:r>
          </a:p>
          <a:p>
            <a:pPr lvl="1"/>
            <a:r>
              <a:rPr lang="en-US" dirty="0"/>
              <a:t>This may fall under CWE-912 (Hidden Functionality), which is (or will be?) a child of CWE-684</a:t>
            </a:r>
          </a:p>
          <a:p>
            <a:r>
              <a:rPr lang="en-US" dirty="0"/>
              <a:t>HCWE106: Lack of Hardware Design Verification Against a Golden Standard</a:t>
            </a:r>
          </a:p>
          <a:p>
            <a:pPr lvl="1"/>
            <a:r>
              <a:rPr lang="en-US" dirty="0"/>
              <a:t>“one lacks a golden standard/reference for hardware design and therefore is unable to perform the necessary validation of a final product.  Post manufacturing verification is not possible without this reference material.”</a:t>
            </a:r>
          </a:p>
          <a:p>
            <a:pPr lvl="1"/>
            <a:r>
              <a:rPr lang="en-US" dirty="0"/>
              <a:t>We believe this may be related to CWE-1059 (Incomplete Documentation) which in turn leads to CWE-684 or CWE-573 (Improper Following of Specification by Caller)</a:t>
            </a:r>
          </a:p>
          <a:p>
            <a:pPr lvl="1"/>
            <a:r>
              <a:rPr lang="en-US" dirty="0"/>
              <a:t>Consider “Incomplete Specification” (whatever “specification” means)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D9804-D55A-47A7-83EA-1A79C63A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4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</TotalTime>
  <Words>1027</Words>
  <Application>Microsoft Office PowerPoint</Application>
  <PresentationFormat>Widescreen</PresentationFormat>
  <Paragraphs>133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Helvetica LT Std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New CAPEC 3.5 Release - June</vt:lpstr>
      <vt:lpstr>New CWE 4.5 Release - July</vt:lpstr>
      <vt:lpstr>Top-N List: Timeline to Publication</vt:lpstr>
      <vt:lpstr>Hardware Top-N List</vt:lpstr>
      <vt:lpstr>Submissions from Paul Wortman</vt:lpstr>
      <vt:lpstr>Submissions from Paul Wortman (2)</vt:lpstr>
      <vt:lpstr>Proposed for Discussion</vt:lpstr>
      <vt:lpstr>Reverse Engineering and CWE Scope</vt:lpstr>
      <vt:lpstr>Pros and Cons: Anti-Reverse Engineering</vt:lpstr>
      <vt:lpstr>Update: Counterfeit / Anti-Tamper</vt:lpstr>
      <vt:lpstr>Next Meeting (September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Steven M Christey</cp:lastModifiedBy>
  <cp:revision>231</cp:revision>
  <dcterms:created xsi:type="dcterms:W3CDTF">2020-10-30T16:10:19Z</dcterms:created>
  <dcterms:modified xsi:type="dcterms:W3CDTF">2021-08-06T15:56:04Z</dcterms:modified>
</cp:coreProperties>
</file>