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14"/>
  </p:notesMasterIdLst>
  <p:sldIdLst>
    <p:sldId id="257" r:id="rId3"/>
    <p:sldId id="259" r:id="rId4"/>
    <p:sldId id="261" r:id="rId5"/>
    <p:sldId id="318" r:id="rId6"/>
    <p:sldId id="301" r:id="rId7"/>
    <p:sldId id="319" r:id="rId8"/>
    <p:sldId id="321" r:id="rId9"/>
    <p:sldId id="275" r:id="rId10"/>
    <p:sldId id="316" r:id="rId11"/>
    <p:sldId id="317"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208"/>
    <p:restoredTop sz="96786"/>
  </p:normalViewPr>
  <p:slideViewPr>
    <p:cSldViewPr snapToGrid="0" snapToObjects="1">
      <p:cViewPr>
        <p:scale>
          <a:sx n="125" d="100"/>
          <a:sy n="125" d="100"/>
        </p:scale>
        <p:origin x="2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52B691-3CDE-5C41-9465-AB5F0C9BDEA2}" type="doc">
      <dgm:prSet loTypeId="urn:microsoft.com/office/officeart/2005/8/layout/chevron1" loCatId="" qsTypeId="urn:microsoft.com/office/officeart/2005/8/quickstyle/simple1" qsCatId="simple" csTypeId="urn:microsoft.com/office/officeart/2005/8/colors/accent1_2" csCatId="accent1" phldr="1"/>
      <dgm:spPr/>
    </dgm:pt>
    <dgm:pt modelId="{BF5060FD-C008-0541-91EA-BA049CCAF6A5}">
      <dgm:prSet phldrT="[Text]"/>
      <dgm:spPr>
        <a:solidFill>
          <a:srgbClr val="92D050"/>
        </a:solidFill>
      </dgm:spPr>
      <dgm:t>
        <a:bodyPr/>
        <a:lstStyle/>
        <a:p>
          <a:pPr rtl="0"/>
          <a:r>
            <a:rPr lang="en-US" b="1" dirty="0">
              <a:solidFill>
                <a:schemeClr val="tx1"/>
              </a:solidFill>
            </a:rPr>
            <a:t>Publish 2021 HW CWE Top-N</a:t>
          </a:r>
        </a:p>
        <a:p>
          <a:pPr rtl="0"/>
          <a:r>
            <a:rPr lang="en-US" dirty="0">
              <a:solidFill>
                <a:schemeClr val="tx1"/>
              </a:solidFill>
            </a:rPr>
            <a:t> – October 28 –</a:t>
          </a:r>
        </a:p>
      </dgm:t>
    </dgm:pt>
    <dgm:pt modelId="{C547234B-62DD-3D47-A59D-EFC3D743692F}" type="sibTrans" cxnId="{E374F7A4-8C35-EB4E-A17B-6F27FBDF1279}">
      <dgm:prSet/>
      <dgm:spPr/>
      <dgm:t>
        <a:bodyPr/>
        <a:lstStyle/>
        <a:p>
          <a:endParaRPr lang="en-US"/>
        </a:p>
      </dgm:t>
    </dgm:pt>
    <dgm:pt modelId="{8A23DE0B-307E-814F-90B6-CCC429B1D2E2}" type="parTrans" cxnId="{E374F7A4-8C35-EB4E-A17B-6F27FBDF1279}">
      <dgm:prSet/>
      <dgm:spPr/>
      <dgm:t>
        <a:bodyPr/>
        <a:lstStyle/>
        <a:p>
          <a:endParaRPr lang="en-US"/>
        </a:p>
      </dgm:t>
    </dgm:pt>
    <dgm:pt modelId="{D037DDA4-32B2-E042-9CEB-68AF7A148AE0}">
      <dgm:prSet phldrT="[Text]"/>
      <dgm:spPr>
        <a:solidFill>
          <a:schemeClr val="accent2">
            <a:lumMod val="60000"/>
            <a:lumOff val="40000"/>
          </a:schemeClr>
        </a:solidFill>
      </dgm:spPr>
      <dgm:t>
        <a:bodyPr/>
        <a:lstStyle/>
        <a:p>
          <a:r>
            <a:rPr lang="en-US" b="1" dirty="0">
              <a:solidFill>
                <a:schemeClr val="tx1"/>
              </a:solidFill>
            </a:rPr>
            <a:t>Analysis &amp; Development</a:t>
          </a:r>
        </a:p>
      </dgm:t>
    </dgm:pt>
    <dgm:pt modelId="{643BA592-80FB-4F42-9E0C-BABF366B40AF}" type="sibTrans" cxnId="{65565EEE-F292-D14A-9A5E-3EC6041A64EB}">
      <dgm:prSet/>
      <dgm:spPr/>
      <dgm:t>
        <a:bodyPr/>
        <a:lstStyle/>
        <a:p>
          <a:endParaRPr lang="en-US"/>
        </a:p>
      </dgm:t>
    </dgm:pt>
    <dgm:pt modelId="{1824F6DE-8C42-D449-8582-920FFBC1E562}" type="parTrans" cxnId="{65565EEE-F292-D14A-9A5E-3EC6041A64EB}">
      <dgm:prSet/>
      <dgm:spPr/>
      <dgm:t>
        <a:bodyPr/>
        <a:lstStyle/>
        <a:p>
          <a:endParaRPr lang="en-US"/>
        </a:p>
      </dgm:t>
    </dgm:pt>
    <dgm:pt modelId="{A594B847-3533-FE47-807B-85CE8D3A9BE6}">
      <dgm:prSet phldrT="[Text]"/>
      <dgm:spPr>
        <a:solidFill>
          <a:schemeClr val="accent5">
            <a:lumMod val="40000"/>
            <a:lumOff val="60000"/>
          </a:schemeClr>
        </a:solidFill>
      </dgm:spPr>
      <dgm:t>
        <a:bodyPr/>
        <a:lstStyle/>
        <a:p>
          <a:r>
            <a:rPr lang="en-US" b="1" dirty="0">
              <a:solidFill>
                <a:schemeClr val="tx1"/>
              </a:solidFill>
            </a:rPr>
            <a:t>Preliminary Top-N Survey </a:t>
          </a:r>
        </a:p>
        <a:p>
          <a:r>
            <a:rPr lang="en-US" dirty="0">
              <a:solidFill>
                <a:schemeClr val="tx1"/>
              </a:solidFill>
            </a:rPr>
            <a:t>– April –</a:t>
          </a:r>
        </a:p>
      </dgm:t>
    </dgm:pt>
    <dgm:pt modelId="{096BFED6-2B1C-C24A-95A0-BBC093B81342}" type="sibTrans" cxnId="{45523AC6-40F0-4D42-9BE8-646AB94F2E27}">
      <dgm:prSet/>
      <dgm:spPr/>
      <dgm:t>
        <a:bodyPr/>
        <a:lstStyle/>
        <a:p>
          <a:endParaRPr lang="en-US"/>
        </a:p>
      </dgm:t>
    </dgm:pt>
    <dgm:pt modelId="{1249485C-1149-8849-B1EA-61AB6686BDF9}" type="parTrans" cxnId="{45523AC6-40F0-4D42-9BE8-646AB94F2E27}">
      <dgm:prSet/>
      <dgm:spPr/>
      <dgm:t>
        <a:bodyPr/>
        <a:lstStyle/>
        <a:p>
          <a:endParaRPr lang="en-US"/>
        </a:p>
      </dgm:t>
    </dgm:pt>
    <dgm:pt modelId="{EA222489-5BC6-6844-A4D3-7747A84731FF}">
      <dgm:prSet/>
      <dgm:spPr>
        <a:solidFill>
          <a:schemeClr val="tx2">
            <a:lumMod val="20000"/>
            <a:lumOff val="80000"/>
          </a:schemeClr>
        </a:solidFill>
        <a:ln>
          <a:solidFill>
            <a:schemeClr val="tx2">
              <a:lumMod val="20000"/>
              <a:lumOff val="80000"/>
            </a:schemeClr>
          </a:solidFill>
        </a:ln>
      </dgm:spPr>
      <dgm:t>
        <a:bodyPr/>
        <a:lstStyle/>
        <a:p>
          <a:r>
            <a:rPr lang="en-US" b="1" dirty="0">
              <a:solidFill>
                <a:schemeClr val="tx1"/>
              </a:solidFill>
            </a:rPr>
            <a:t>Top-N List Voting Session</a:t>
          </a:r>
        </a:p>
        <a:p>
          <a:r>
            <a:rPr lang="en-US" dirty="0">
              <a:solidFill>
                <a:schemeClr val="tx1"/>
              </a:solidFill>
            </a:rPr>
            <a:t>– Today! –</a:t>
          </a:r>
        </a:p>
      </dgm:t>
    </dgm:pt>
    <dgm:pt modelId="{E5942567-37D2-F04F-A13C-84693AFBB76B}" type="parTrans" cxnId="{2C2C2049-9BD5-C445-A214-197BA9A6C3A2}">
      <dgm:prSet/>
      <dgm:spPr/>
      <dgm:t>
        <a:bodyPr/>
        <a:lstStyle/>
        <a:p>
          <a:endParaRPr lang="en-US"/>
        </a:p>
      </dgm:t>
    </dgm:pt>
    <dgm:pt modelId="{05ABB797-A326-7A4D-AD83-2E9D1F3489BF}" type="sibTrans" cxnId="{2C2C2049-9BD5-C445-A214-197BA9A6C3A2}">
      <dgm:prSet/>
      <dgm:spPr/>
      <dgm:t>
        <a:bodyPr/>
        <a:lstStyle/>
        <a:p>
          <a:endParaRPr lang="en-US"/>
        </a:p>
      </dgm:t>
    </dgm:pt>
    <dgm:pt modelId="{A17DD6AB-A59A-4245-B91E-9E7D3C9CC03A}" type="pres">
      <dgm:prSet presAssocID="{5F52B691-3CDE-5C41-9465-AB5F0C9BDEA2}" presName="Name0" presStyleCnt="0">
        <dgm:presLayoutVars>
          <dgm:dir/>
          <dgm:animLvl val="lvl"/>
          <dgm:resizeHandles val="exact"/>
        </dgm:presLayoutVars>
      </dgm:prSet>
      <dgm:spPr/>
    </dgm:pt>
    <dgm:pt modelId="{F713C2C3-3E68-6D40-9398-A4F3D78C1542}" type="pres">
      <dgm:prSet presAssocID="{A594B847-3533-FE47-807B-85CE8D3A9BE6}" presName="parTxOnly" presStyleLbl="node1" presStyleIdx="0" presStyleCnt="4">
        <dgm:presLayoutVars>
          <dgm:chMax val="0"/>
          <dgm:chPref val="0"/>
          <dgm:bulletEnabled val="1"/>
        </dgm:presLayoutVars>
      </dgm:prSet>
      <dgm:spPr/>
    </dgm:pt>
    <dgm:pt modelId="{06CD3E36-58C9-FE4D-8C62-8D5184171D65}" type="pres">
      <dgm:prSet presAssocID="{096BFED6-2B1C-C24A-95A0-BBC093B81342}" presName="parTxOnlySpace" presStyleCnt="0"/>
      <dgm:spPr/>
    </dgm:pt>
    <dgm:pt modelId="{F48FBC04-C9DF-2E4B-BEF4-C9C7771E0227}" type="pres">
      <dgm:prSet presAssocID="{D037DDA4-32B2-E042-9CEB-68AF7A148AE0}" presName="parTxOnly" presStyleLbl="node1" presStyleIdx="1" presStyleCnt="4" custScaleY="101389">
        <dgm:presLayoutVars>
          <dgm:chMax val="0"/>
          <dgm:chPref val="0"/>
          <dgm:bulletEnabled val="1"/>
        </dgm:presLayoutVars>
      </dgm:prSet>
      <dgm:spPr/>
    </dgm:pt>
    <dgm:pt modelId="{04C64789-98AA-6546-B048-30AFBC9AFD9A}" type="pres">
      <dgm:prSet presAssocID="{643BA592-80FB-4F42-9E0C-BABF366B40AF}" presName="parTxOnlySpace" presStyleCnt="0"/>
      <dgm:spPr/>
    </dgm:pt>
    <dgm:pt modelId="{F4E7CDDA-7C3B-3842-AA0B-DBD362E5F8F8}" type="pres">
      <dgm:prSet presAssocID="{EA222489-5BC6-6844-A4D3-7747A84731FF}" presName="parTxOnly" presStyleLbl="node1" presStyleIdx="2" presStyleCnt="4">
        <dgm:presLayoutVars>
          <dgm:chMax val="0"/>
          <dgm:chPref val="0"/>
          <dgm:bulletEnabled val="1"/>
        </dgm:presLayoutVars>
      </dgm:prSet>
      <dgm:spPr/>
    </dgm:pt>
    <dgm:pt modelId="{93A29E24-61FE-3143-879D-622092C12FE3}" type="pres">
      <dgm:prSet presAssocID="{05ABB797-A326-7A4D-AD83-2E9D1F3489BF}" presName="parTxOnlySpace" presStyleCnt="0"/>
      <dgm:spPr/>
    </dgm:pt>
    <dgm:pt modelId="{7700BE9F-49C1-B645-866A-BB44A38186F4}" type="pres">
      <dgm:prSet presAssocID="{BF5060FD-C008-0541-91EA-BA049CCAF6A5}" presName="parTxOnly" presStyleLbl="node1" presStyleIdx="3" presStyleCnt="4">
        <dgm:presLayoutVars>
          <dgm:chMax val="0"/>
          <dgm:chPref val="0"/>
          <dgm:bulletEnabled val="1"/>
        </dgm:presLayoutVars>
      </dgm:prSet>
      <dgm:spPr/>
    </dgm:pt>
  </dgm:ptLst>
  <dgm:cxnLst>
    <dgm:cxn modelId="{2C2C2049-9BD5-C445-A214-197BA9A6C3A2}" srcId="{5F52B691-3CDE-5C41-9465-AB5F0C9BDEA2}" destId="{EA222489-5BC6-6844-A4D3-7747A84731FF}" srcOrd="2" destOrd="0" parTransId="{E5942567-37D2-F04F-A13C-84693AFBB76B}" sibTransId="{05ABB797-A326-7A4D-AD83-2E9D1F3489BF}"/>
    <dgm:cxn modelId="{8C6EF35F-216F-1A41-8A25-C5739C5D47BC}" type="presOf" srcId="{D037DDA4-32B2-E042-9CEB-68AF7A148AE0}" destId="{F48FBC04-C9DF-2E4B-BEF4-C9C7771E0227}" srcOrd="0" destOrd="0" presId="urn:microsoft.com/office/officeart/2005/8/layout/chevron1"/>
    <dgm:cxn modelId="{51A67C71-A65E-A44E-A839-0E35BE3A4FB3}" type="presOf" srcId="{EA222489-5BC6-6844-A4D3-7747A84731FF}" destId="{F4E7CDDA-7C3B-3842-AA0B-DBD362E5F8F8}" srcOrd="0" destOrd="0" presId="urn:microsoft.com/office/officeart/2005/8/layout/chevron1"/>
    <dgm:cxn modelId="{6798D389-106D-C24D-8A25-770962354280}" type="presOf" srcId="{BF5060FD-C008-0541-91EA-BA049CCAF6A5}" destId="{7700BE9F-49C1-B645-866A-BB44A38186F4}" srcOrd="0" destOrd="0" presId="urn:microsoft.com/office/officeart/2005/8/layout/chevron1"/>
    <dgm:cxn modelId="{E374F7A4-8C35-EB4E-A17B-6F27FBDF1279}" srcId="{5F52B691-3CDE-5C41-9465-AB5F0C9BDEA2}" destId="{BF5060FD-C008-0541-91EA-BA049CCAF6A5}" srcOrd="3" destOrd="0" parTransId="{8A23DE0B-307E-814F-90B6-CCC429B1D2E2}" sibTransId="{C547234B-62DD-3D47-A59D-EFC3D743692F}"/>
    <dgm:cxn modelId="{882A53B1-1096-DB4B-8206-E6C4009536DD}" type="presOf" srcId="{A594B847-3533-FE47-807B-85CE8D3A9BE6}" destId="{F713C2C3-3E68-6D40-9398-A4F3D78C1542}" srcOrd="0" destOrd="0" presId="urn:microsoft.com/office/officeart/2005/8/layout/chevron1"/>
    <dgm:cxn modelId="{45523AC6-40F0-4D42-9BE8-646AB94F2E27}" srcId="{5F52B691-3CDE-5C41-9465-AB5F0C9BDEA2}" destId="{A594B847-3533-FE47-807B-85CE8D3A9BE6}" srcOrd="0" destOrd="0" parTransId="{1249485C-1149-8849-B1EA-61AB6686BDF9}" sibTransId="{096BFED6-2B1C-C24A-95A0-BBC093B81342}"/>
    <dgm:cxn modelId="{3F6F93EB-D5AD-BA4E-8C71-02B60D3918C0}" type="presOf" srcId="{5F52B691-3CDE-5C41-9465-AB5F0C9BDEA2}" destId="{A17DD6AB-A59A-4245-B91E-9E7D3C9CC03A}" srcOrd="0" destOrd="0" presId="urn:microsoft.com/office/officeart/2005/8/layout/chevron1"/>
    <dgm:cxn modelId="{65565EEE-F292-D14A-9A5E-3EC6041A64EB}" srcId="{5F52B691-3CDE-5C41-9465-AB5F0C9BDEA2}" destId="{D037DDA4-32B2-E042-9CEB-68AF7A148AE0}" srcOrd="1" destOrd="0" parTransId="{1824F6DE-8C42-D449-8582-920FFBC1E562}" sibTransId="{643BA592-80FB-4F42-9E0C-BABF366B40AF}"/>
    <dgm:cxn modelId="{A05EEC94-9F8C-6545-A753-2C7BB521EC40}" type="presParOf" srcId="{A17DD6AB-A59A-4245-B91E-9E7D3C9CC03A}" destId="{F713C2C3-3E68-6D40-9398-A4F3D78C1542}" srcOrd="0" destOrd="0" presId="urn:microsoft.com/office/officeart/2005/8/layout/chevron1"/>
    <dgm:cxn modelId="{19C2737A-B3DE-584E-9EE0-0A7E9686FFE9}" type="presParOf" srcId="{A17DD6AB-A59A-4245-B91E-9E7D3C9CC03A}" destId="{06CD3E36-58C9-FE4D-8C62-8D5184171D65}" srcOrd="1" destOrd="0" presId="urn:microsoft.com/office/officeart/2005/8/layout/chevron1"/>
    <dgm:cxn modelId="{64F8BDE6-087C-0D43-AF09-74FCDF79CE34}" type="presParOf" srcId="{A17DD6AB-A59A-4245-B91E-9E7D3C9CC03A}" destId="{F48FBC04-C9DF-2E4B-BEF4-C9C7771E0227}" srcOrd="2" destOrd="0" presId="urn:microsoft.com/office/officeart/2005/8/layout/chevron1"/>
    <dgm:cxn modelId="{708A88DA-E427-8B44-B431-7E08E2DB9A96}" type="presParOf" srcId="{A17DD6AB-A59A-4245-B91E-9E7D3C9CC03A}" destId="{04C64789-98AA-6546-B048-30AFBC9AFD9A}" srcOrd="3" destOrd="0" presId="urn:microsoft.com/office/officeart/2005/8/layout/chevron1"/>
    <dgm:cxn modelId="{585A8382-ED78-5E48-BA41-5C7970F94C2A}" type="presParOf" srcId="{A17DD6AB-A59A-4245-B91E-9E7D3C9CC03A}" destId="{F4E7CDDA-7C3B-3842-AA0B-DBD362E5F8F8}" srcOrd="4" destOrd="0" presId="urn:microsoft.com/office/officeart/2005/8/layout/chevron1"/>
    <dgm:cxn modelId="{BB4E408D-3CAE-A245-8246-9CAEAF35F1D0}" type="presParOf" srcId="{A17DD6AB-A59A-4245-B91E-9E7D3C9CC03A}" destId="{93A29E24-61FE-3143-879D-622092C12FE3}" srcOrd="5" destOrd="0" presId="urn:microsoft.com/office/officeart/2005/8/layout/chevron1"/>
    <dgm:cxn modelId="{7801917F-2D03-9047-8A92-9FA6A994936C}" type="presParOf" srcId="{A17DD6AB-A59A-4245-B91E-9E7D3C9CC03A}" destId="{7700BE9F-49C1-B645-866A-BB44A38186F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13C2C3-3E68-6D40-9398-A4F3D78C1542}">
      <dsp:nvSpPr>
        <dsp:cNvPr id="0" name=""/>
        <dsp:cNvSpPr/>
      </dsp:nvSpPr>
      <dsp:spPr>
        <a:xfrm>
          <a:off x="5120" y="2131499"/>
          <a:ext cx="2980718" cy="1192287"/>
        </a:xfrm>
        <a:prstGeom prst="chevron">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Preliminary Top-N Survey </a:t>
          </a:r>
        </a:p>
        <a:p>
          <a:pPr marL="0" lvl="0" indent="0" algn="ctr" defTabSz="889000">
            <a:lnSpc>
              <a:spcPct val="90000"/>
            </a:lnSpc>
            <a:spcBef>
              <a:spcPct val="0"/>
            </a:spcBef>
            <a:spcAft>
              <a:spcPct val="35000"/>
            </a:spcAft>
            <a:buNone/>
          </a:pPr>
          <a:r>
            <a:rPr lang="en-US" sz="2000" kern="1200" dirty="0">
              <a:solidFill>
                <a:schemeClr val="tx1"/>
              </a:solidFill>
            </a:rPr>
            <a:t>– April –</a:t>
          </a:r>
        </a:p>
      </dsp:txBody>
      <dsp:txXfrm>
        <a:off x="601264" y="2131499"/>
        <a:ext cx="1788431" cy="1192287"/>
      </dsp:txXfrm>
    </dsp:sp>
    <dsp:sp modelId="{F48FBC04-C9DF-2E4B-BEF4-C9C7771E0227}">
      <dsp:nvSpPr>
        <dsp:cNvPr id="0" name=""/>
        <dsp:cNvSpPr/>
      </dsp:nvSpPr>
      <dsp:spPr>
        <a:xfrm>
          <a:off x="2687767" y="2123219"/>
          <a:ext cx="2980718" cy="1208848"/>
        </a:xfrm>
        <a:prstGeom prst="chevron">
          <a:avLst/>
        </a:prstGeom>
        <a:solidFill>
          <a:schemeClr val="accent2">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Analysis &amp; Development</a:t>
          </a:r>
        </a:p>
      </dsp:txBody>
      <dsp:txXfrm>
        <a:off x="3292191" y="2123219"/>
        <a:ext cx="1771870" cy="1208848"/>
      </dsp:txXfrm>
    </dsp:sp>
    <dsp:sp modelId="{F4E7CDDA-7C3B-3842-AA0B-DBD362E5F8F8}">
      <dsp:nvSpPr>
        <dsp:cNvPr id="0" name=""/>
        <dsp:cNvSpPr/>
      </dsp:nvSpPr>
      <dsp:spPr>
        <a:xfrm>
          <a:off x="5370414" y="2131499"/>
          <a:ext cx="2980718" cy="1192287"/>
        </a:xfrm>
        <a:prstGeom prst="chevron">
          <a:avLst/>
        </a:prstGeom>
        <a:solidFill>
          <a:schemeClr val="tx2">
            <a:lumMod val="20000"/>
            <a:lumOff val="80000"/>
          </a:schemeClr>
        </a:solidFill>
        <a:ln w="12700" cap="flat" cmpd="sng" algn="ctr">
          <a:solidFill>
            <a:schemeClr val="tx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rPr>
            <a:t>Top-N List Voting Session</a:t>
          </a:r>
        </a:p>
        <a:p>
          <a:pPr marL="0" lvl="0" indent="0" algn="ctr" defTabSz="889000">
            <a:lnSpc>
              <a:spcPct val="90000"/>
            </a:lnSpc>
            <a:spcBef>
              <a:spcPct val="0"/>
            </a:spcBef>
            <a:spcAft>
              <a:spcPct val="35000"/>
            </a:spcAft>
            <a:buNone/>
          </a:pPr>
          <a:r>
            <a:rPr lang="en-US" sz="2000" kern="1200" dirty="0">
              <a:solidFill>
                <a:schemeClr val="tx1"/>
              </a:solidFill>
            </a:rPr>
            <a:t>– Today! –</a:t>
          </a:r>
        </a:p>
      </dsp:txBody>
      <dsp:txXfrm>
        <a:off x="5966558" y="2131499"/>
        <a:ext cx="1788431" cy="1192287"/>
      </dsp:txXfrm>
    </dsp:sp>
    <dsp:sp modelId="{7700BE9F-49C1-B645-866A-BB44A38186F4}">
      <dsp:nvSpPr>
        <dsp:cNvPr id="0" name=""/>
        <dsp:cNvSpPr/>
      </dsp:nvSpPr>
      <dsp:spPr>
        <a:xfrm>
          <a:off x="8053061" y="2131499"/>
          <a:ext cx="2980718" cy="1192287"/>
        </a:xfrm>
        <a:prstGeom prst="chevron">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rtl="0">
            <a:lnSpc>
              <a:spcPct val="90000"/>
            </a:lnSpc>
            <a:spcBef>
              <a:spcPct val="0"/>
            </a:spcBef>
            <a:spcAft>
              <a:spcPct val="35000"/>
            </a:spcAft>
            <a:buNone/>
          </a:pPr>
          <a:r>
            <a:rPr lang="en-US" sz="2000" b="1" kern="1200" dirty="0">
              <a:solidFill>
                <a:schemeClr val="tx1"/>
              </a:solidFill>
            </a:rPr>
            <a:t>Publish 2021 HW CWE Top-N</a:t>
          </a:r>
        </a:p>
        <a:p>
          <a:pPr marL="0" lvl="0" indent="0" algn="ctr" defTabSz="889000" rtl="0">
            <a:lnSpc>
              <a:spcPct val="90000"/>
            </a:lnSpc>
            <a:spcBef>
              <a:spcPct val="0"/>
            </a:spcBef>
            <a:spcAft>
              <a:spcPct val="35000"/>
            </a:spcAft>
            <a:buNone/>
          </a:pPr>
          <a:r>
            <a:rPr lang="en-US" sz="2000" kern="1200" dirty="0">
              <a:solidFill>
                <a:schemeClr val="tx1"/>
              </a:solidFill>
            </a:rPr>
            <a:t> – October 28 –</a:t>
          </a:r>
        </a:p>
      </dsp:txBody>
      <dsp:txXfrm>
        <a:off x="8649205" y="2131499"/>
        <a:ext cx="1788431" cy="119228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47E59B-6BB3-884D-A975-DA850D7E14C7}" type="datetimeFigureOut">
              <a:rPr lang="en-US" smtClean="0"/>
              <a:t>10/29/21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FF80C-F91F-1846-9C59-36F1477DA474}" type="slidenum">
              <a:rPr lang="en-US" smtClean="0"/>
              <a:t>‹#›</a:t>
            </a:fld>
            <a:endParaRPr lang="en-US"/>
          </a:p>
        </p:txBody>
      </p:sp>
    </p:spTree>
    <p:extLst>
      <p:ext uri="{BB962C8B-B14F-4D97-AF65-F5344CB8AC3E}">
        <p14:creationId xmlns:p14="http://schemas.microsoft.com/office/powerpoint/2010/main" val="2595556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702928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8F3C89-9E49-4851-A18A-DAECD34FD6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51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78C4-5274-6747-9136-F61DD8625A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679E6F-2BDE-8B4E-B763-35481F4E83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EDAAE6-81E9-5844-AAF5-E6639C11E9E8}"/>
              </a:ext>
            </a:extLst>
          </p:cNvPr>
          <p:cNvSpPr>
            <a:spLocks noGrp="1"/>
          </p:cNvSpPr>
          <p:nvPr>
            <p:ph type="dt" sz="half" idx="10"/>
          </p:nvPr>
        </p:nvSpPr>
        <p:spPr/>
        <p:txBody>
          <a:bodyPr/>
          <a:lstStyle/>
          <a:p>
            <a:fld id="{8543A476-0005-2941-BFB5-0492CA6903A1}" type="datetimeFigureOut">
              <a:rPr lang="en-US" smtClean="0"/>
              <a:t>10/29/21</a:t>
            </a:fld>
            <a:endParaRPr lang="en-US"/>
          </a:p>
        </p:txBody>
      </p:sp>
      <p:sp>
        <p:nvSpPr>
          <p:cNvPr id="5" name="Footer Placeholder 4">
            <a:extLst>
              <a:ext uri="{FF2B5EF4-FFF2-40B4-BE49-F238E27FC236}">
                <a16:creationId xmlns:a16="http://schemas.microsoft.com/office/drawing/2014/main" id="{766EB555-6D2F-9D40-BDF9-C42058672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E252E-B945-7248-8966-48835B113582}"/>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184658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2E57-104C-5749-8C34-6DBE1FCB0A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C76E56-D5D9-D143-962E-DD0C4C28C8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13264-87E9-0A49-831F-8C56FDAEF1FE}"/>
              </a:ext>
            </a:extLst>
          </p:cNvPr>
          <p:cNvSpPr>
            <a:spLocks noGrp="1"/>
          </p:cNvSpPr>
          <p:nvPr>
            <p:ph type="dt" sz="half" idx="10"/>
          </p:nvPr>
        </p:nvSpPr>
        <p:spPr/>
        <p:txBody>
          <a:bodyPr/>
          <a:lstStyle/>
          <a:p>
            <a:fld id="{8543A476-0005-2941-BFB5-0492CA6903A1}" type="datetimeFigureOut">
              <a:rPr lang="en-US" smtClean="0"/>
              <a:t>10/29/21</a:t>
            </a:fld>
            <a:endParaRPr lang="en-US"/>
          </a:p>
        </p:txBody>
      </p:sp>
      <p:sp>
        <p:nvSpPr>
          <p:cNvPr id="5" name="Footer Placeholder 4">
            <a:extLst>
              <a:ext uri="{FF2B5EF4-FFF2-40B4-BE49-F238E27FC236}">
                <a16:creationId xmlns:a16="http://schemas.microsoft.com/office/drawing/2014/main" id="{43E18655-1AEE-DC43-BC21-D33F4FA06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466C3-AA9E-DE49-98B5-D19D6F743BC7}"/>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62044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D8F488-F4EE-1943-AF8F-B7D53EBFA0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E282AA-A4CC-EB4D-802A-9E9F65F3B5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25B9E-38CA-7048-BE12-73D0F93AB026}"/>
              </a:ext>
            </a:extLst>
          </p:cNvPr>
          <p:cNvSpPr>
            <a:spLocks noGrp="1"/>
          </p:cNvSpPr>
          <p:nvPr>
            <p:ph type="dt" sz="half" idx="10"/>
          </p:nvPr>
        </p:nvSpPr>
        <p:spPr/>
        <p:txBody>
          <a:bodyPr/>
          <a:lstStyle/>
          <a:p>
            <a:fld id="{8543A476-0005-2941-BFB5-0492CA6903A1}" type="datetimeFigureOut">
              <a:rPr lang="en-US" smtClean="0"/>
              <a:t>10/29/21</a:t>
            </a:fld>
            <a:endParaRPr lang="en-US"/>
          </a:p>
        </p:txBody>
      </p:sp>
      <p:sp>
        <p:nvSpPr>
          <p:cNvPr id="5" name="Footer Placeholder 4">
            <a:extLst>
              <a:ext uri="{FF2B5EF4-FFF2-40B4-BE49-F238E27FC236}">
                <a16:creationId xmlns:a16="http://schemas.microsoft.com/office/drawing/2014/main" id="{92774CCE-579F-E94E-B215-3F87D1D0B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E0EE-15E2-244E-B34E-E979AB6B9DA9}"/>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148410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4232945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216819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5" name="Text Box 34">
            <a:extLst>
              <a:ext uri="{FF2B5EF4-FFF2-40B4-BE49-F238E27FC236}">
                <a16:creationId xmlns:a16="http://schemas.microsoft.com/office/drawing/2014/main" id="{F26136AE-C7F6-42AC-A5EE-9C5F4672AC85}"/>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03325267-8D95-42AC-ABD8-B9640FC9462F}"/>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391D8836-AB2B-453D-B8C1-F3F83AF851BC}"/>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756244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Text Box 34">
            <a:extLst>
              <a:ext uri="{FF2B5EF4-FFF2-40B4-BE49-F238E27FC236}">
                <a16:creationId xmlns:a16="http://schemas.microsoft.com/office/drawing/2014/main" id="{55136C6F-E106-4C5E-A51C-738B02B4B88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3F93B5CE-42C6-4323-9D83-A3B20F1EF908}"/>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7" name="Picture 6" descr="A close up of a sign&#10;&#10;Description automatically generated">
            <a:extLst>
              <a:ext uri="{FF2B5EF4-FFF2-40B4-BE49-F238E27FC236}">
                <a16:creationId xmlns:a16="http://schemas.microsoft.com/office/drawing/2014/main" id="{21707997-1734-49D5-97AC-331B75A50185}"/>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20434787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6" name="Text Box 34">
            <a:extLst>
              <a:ext uri="{FF2B5EF4-FFF2-40B4-BE49-F238E27FC236}">
                <a16:creationId xmlns:a16="http://schemas.microsoft.com/office/drawing/2014/main" id="{985AB8DA-B389-403F-B992-76FCB96372D3}"/>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3" name="Picture 12" descr="A close up of a sign&#10;&#10;Description automatically generated">
            <a:extLst>
              <a:ext uri="{FF2B5EF4-FFF2-40B4-BE49-F238E27FC236}">
                <a16:creationId xmlns:a16="http://schemas.microsoft.com/office/drawing/2014/main" id="{9BA12432-E09E-4DFC-99AC-7A0775EAB0E5}"/>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5" name="Picture 14" descr="A close up of a sign&#10;&#10;Description automatically generated">
            <a:extLst>
              <a:ext uri="{FF2B5EF4-FFF2-40B4-BE49-F238E27FC236}">
                <a16:creationId xmlns:a16="http://schemas.microsoft.com/office/drawing/2014/main" id="{D501F3B9-1D2B-4EF8-B11A-52F777E9393A}"/>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7928374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Text Box 34">
            <a:extLst>
              <a:ext uri="{FF2B5EF4-FFF2-40B4-BE49-F238E27FC236}">
                <a16:creationId xmlns:a16="http://schemas.microsoft.com/office/drawing/2014/main" id="{240B5949-9623-44F1-9AA6-24FEF357FEA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0" name="Picture 9" descr="A close up of a sign&#10;&#10;Description automatically generated">
            <a:extLst>
              <a:ext uri="{FF2B5EF4-FFF2-40B4-BE49-F238E27FC236}">
                <a16:creationId xmlns:a16="http://schemas.microsoft.com/office/drawing/2014/main" id="{F3B19DBD-FE97-4317-8891-AE048BEA4F24}"/>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2" name="Picture 11" descr="A close up of a sign&#10;&#10;Description automatically generated">
            <a:extLst>
              <a:ext uri="{FF2B5EF4-FFF2-40B4-BE49-F238E27FC236}">
                <a16:creationId xmlns:a16="http://schemas.microsoft.com/office/drawing/2014/main" id="{CA940501-E3FF-44F0-AC34-2833AF9B96AF}"/>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1606647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5" name="Text Box 34">
            <a:extLst>
              <a:ext uri="{FF2B5EF4-FFF2-40B4-BE49-F238E27FC236}">
                <a16:creationId xmlns:a16="http://schemas.microsoft.com/office/drawing/2014/main" id="{3E7EEDC5-E2C2-4484-B218-16D4BD4ABA83}"/>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C59F5330-E135-4DA1-85AF-4EA953CBF31E}"/>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451E8B4E-364B-490B-9E8A-759F1DC6F901}"/>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3847379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3" name="Text Box 34">
            <a:extLst>
              <a:ext uri="{FF2B5EF4-FFF2-40B4-BE49-F238E27FC236}">
                <a16:creationId xmlns:a16="http://schemas.microsoft.com/office/drawing/2014/main" id="{EB0BC522-7426-4789-83C2-B203EF0C9C75}"/>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8A4A3E3F-14CC-4725-9CD5-BA6D039DFF22}"/>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2" name="Picture 11" descr="A close up of a sign&#10;&#10;Description automatically generated">
            <a:extLst>
              <a:ext uri="{FF2B5EF4-FFF2-40B4-BE49-F238E27FC236}">
                <a16:creationId xmlns:a16="http://schemas.microsoft.com/office/drawing/2014/main" id="{68C61E62-70AD-4B10-8BBD-4DBF4460F232}"/>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216720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E55F5-EE1A-7F48-B9CD-0DF89C8A64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07B358-DC3B-3242-A193-53E8457AD6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D6C10-D47F-B54C-B5F2-8DD418C619DA}"/>
              </a:ext>
            </a:extLst>
          </p:cNvPr>
          <p:cNvSpPr>
            <a:spLocks noGrp="1"/>
          </p:cNvSpPr>
          <p:nvPr>
            <p:ph type="dt" sz="half" idx="10"/>
          </p:nvPr>
        </p:nvSpPr>
        <p:spPr/>
        <p:txBody>
          <a:bodyPr/>
          <a:lstStyle/>
          <a:p>
            <a:fld id="{8543A476-0005-2941-BFB5-0492CA6903A1}" type="datetimeFigureOut">
              <a:rPr lang="en-US" smtClean="0"/>
              <a:t>10/29/21</a:t>
            </a:fld>
            <a:endParaRPr lang="en-US"/>
          </a:p>
        </p:txBody>
      </p:sp>
      <p:sp>
        <p:nvSpPr>
          <p:cNvPr id="5" name="Footer Placeholder 4">
            <a:extLst>
              <a:ext uri="{FF2B5EF4-FFF2-40B4-BE49-F238E27FC236}">
                <a16:creationId xmlns:a16="http://schemas.microsoft.com/office/drawing/2014/main" id="{9B904FED-EE63-F442-926F-08AD1D25DD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B5D9F-828B-2548-AD7B-0492A2C7F9FC}"/>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94122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3666815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dirty="0"/>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marL="228600" indent="-228600">
              <a:spcAft>
                <a:spcPts val="600"/>
              </a:spcAft>
              <a:buFont typeface="Wingdings" panose="05000000000000000000" pitchFamily="2" charset="2"/>
              <a:buChar char="§"/>
              <a:defRPr sz="2400" baseline="0">
                <a:solidFill>
                  <a:schemeClr val="tx1"/>
                </a:solidFill>
                <a:latin typeface="Helvetica LT Std"/>
                <a:ea typeface="Verdana" pitchFamily="34" charset="0"/>
                <a:cs typeface="Verdana" pitchFamily="34" charset="0"/>
              </a:defRPr>
            </a:lvl1pPr>
            <a:lvl2pPr marL="725070" indent="-342900">
              <a:spcAft>
                <a:spcPts val="600"/>
              </a:spcAft>
              <a:buFontTx/>
              <a:buChar char="-"/>
              <a:defRPr lang="en-US" sz="2000" kern="1200" dirty="0">
                <a:solidFill>
                  <a:schemeClr val="tx1"/>
                </a:solidFill>
                <a:latin typeface="Helvetica LT Std"/>
                <a:ea typeface="Tahoma" panose="020B0604030504040204" pitchFamily="34" charset="0"/>
                <a:cs typeface="Tahoma" panose="020B0604030504040204" pitchFamily="34" charset="0"/>
              </a:defRPr>
            </a:lvl2pPr>
            <a:lvl3pPr marL="1143000" indent="-228600">
              <a:spcAft>
                <a:spcPts val="600"/>
              </a:spcAft>
              <a:buFont typeface="Wingdings" panose="05000000000000000000" pitchFamily="2" charset="2"/>
              <a:buChar char="§"/>
              <a:defRPr sz="1800">
                <a:solidFill>
                  <a:schemeClr val="tx1"/>
                </a:solidFill>
                <a:latin typeface="Helvetica LT Std"/>
                <a:ea typeface="Verdana" pitchFamily="34" charset="0"/>
                <a:cs typeface="Verdana" pitchFamily="34" charset="0"/>
              </a:defRPr>
            </a:lvl3pPr>
          </a:lstStyle>
          <a:p>
            <a:pPr lvl="0"/>
            <a:r>
              <a:rPr lang="en-US" dirty="0"/>
              <a:t>Edit Master text styles</a:t>
            </a:r>
          </a:p>
          <a:p>
            <a:pPr marL="686216" marR="0" lvl="1"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pPr>
            <a:r>
              <a:rPr lang="en-US" dirty="0"/>
              <a:t>Second level</a:t>
            </a:r>
          </a:p>
          <a:p>
            <a:pPr lvl="2"/>
            <a:r>
              <a:rPr lang="en-US" dirty="0"/>
              <a:t>Third level</a:t>
            </a:r>
          </a:p>
        </p:txBody>
      </p:sp>
      <p:sp>
        <p:nvSpPr>
          <p:cNvPr id="10" name="Slide Number Placeholder 5"/>
          <p:cNvSpPr>
            <a:spLocks noGrp="1"/>
          </p:cNvSpPr>
          <p:nvPr>
            <p:ph type="sldNum" sz="quarter" idx="4"/>
          </p:nvPr>
        </p:nvSpPr>
        <p:spPr>
          <a:xfrm>
            <a:off x="11124579" y="6126163"/>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dirty="0">
                <a:solidFill>
                  <a:srgbClr val="C1CD23"/>
                </a:solidFill>
              </a:rPr>
              <a:t>|</a:t>
            </a:r>
            <a:r>
              <a:rPr lang="en-US" dirty="0"/>
              <a:t> </a:t>
            </a:r>
            <a:fld id="{295008BC-DA31-4D19-837B-EFA4386B05F5}" type="slidenum">
              <a:rPr lang="en-US" smtClean="0">
                <a:solidFill>
                  <a:schemeClr val="tx1">
                    <a:lumMod val="50000"/>
                    <a:lumOff val="50000"/>
                  </a:schemeClr>
                </a:solidFill>
              </a:rPr>
              <a:pPr/>
              <a:t>‹#›</a:t>
            </a:fld>
            <a:r>
              <a:rPr lang="en-US" dirty="0"/>
              <a:t> </a:t>
            </a:r>
            <a:r>
              <a:rPr lang="en-US" dirty="0">
                <a:solidFill>
                  <a:srgbClr val="C1CD23"/>
                </a:solidFill>
              </a:rPr>
              <a:t>|</a:t>
            </a:r>
          </a:p>
        </p:txBody>
      </p:sp>
      <p:sp>
        <p:nvSpPr>
          <p:cNvPr id="3" name="Text Box 34">
            <a:extLst>
              <a:ext uri="{FF2B5EF4-FFF2-40B4-BE49-F238E27FC236}">
                <a16:creationId xmlns:a16="http://schemas.microsoft.com/office/drawing/2014/main" id="{D9D268EC-7B53-4A79-B58A-882FA941BE22}"/>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CWE and CAPEC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1999–2021, </a:t>
            </a:r>
            <a:r>
              <a:rPr lang="en-US" sz="1050" dirty="0">
                <a:latin typeface="Helvetica LT Std"/>
                <a:hlinkClick r:id="rId4"/>
              </a:rPr>
              <a:t>The MITRE Corporation</a:t>
            </a:r>
            <a:r>
              <a:rPr lang="en-US" sz="1050" dirty="0">
                <a:latin typeface="Helvetica LT Std"/>
              </a:rPr>
              <a:t>. CWE, CAPEC, the CWE logo, and the CAPEC logo are trademarks of The MITRE Corporation.</a:t>
            </a:r>
            <a:endParaRPr lang="en-US" altLang="en-US" sz="1050" b="0" u="none" baseline="0" dirty="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E1C3BA65-6189-449B-9011-BE61FC523074}"/>
              </a:ext>
            </a:extLst>
          </p:cNvPr>
          <p:cNvPicPr>
            <a:picLocks noChangeAspect="1"/>
          </p:cNvPicPr>
          <p:nvPr userDrawn="1"/>
        </p:nvPicPr>
        <p:blipFill>
          <a:blip r:embed="rId5"/>
          <a:stretch>
            <a:fillRect/>
          </a:stretch>
        </p:blipFill>
        <p:spPr>
          <a:xfrm>
            <a:off x="1744306" y="6228554"/>
            <a:ext cx="1463321" cy="468263"/>
          </a:xfrm>
          <a:prstGeom prst="rect">
            <a:avLst/>
          </a:prstGeom>
        </p:spPr>
      </p:pic>
      <p:pic>
        <p:nvPicPr>
          <p:cNvPr id="14" name="Picture 13" descr="A close up of a sign&#10;&#10;Description automatically generated">
            <a:extLst>
              <a:ext uri="{FF2B5EF4-FFF2-40B4-BE49-F238E27FC236}">
                <a16:creationId xmlns:a16="http://schemas.microsoft.com/office/drawing/2014/main" id="{FE8E16FE-4666-4DD6-99D5-EE7B81531C39}"/>
              </a:ext>
            </a:extLst>
          </p:cNvPr>
          <p:cNvPicPr>
            <a:picLocks noChangeAspect="1"/>
          </p:cNvPicPr>
          <p:nvPr userDrawn="1"/>
        </p:nvPicPr>
        <p:blipFill>
          <a:blip r:embed="rId6"/>
          <a:stretch>
            <a:fillRect/>
          </a:stretch>
        </p:blipFill>
        <p:spPr>
          <a:xfrm>
            <a:off x="798610" y="6281319"/>
            <a:ext cx="992947" cy="360150"/>
          </a:xfrm>
          <a:prstGeom prst="rect">
            <a:avLst/>
          </a:prstGeom>
        </p:spPr>
      </p:pic>
    </p:spTree>
    <p:extLst>
      <p:ext uri="{BB962C8B-B14F-4D97-AF65-F5344CB8AC3E}">
        <p14:creationId xmlns:p14="http://schemas.microsoft.com/office/powerpoint/2010/main" val="1961455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679CF-F4A2-B040-B846-649D971A8E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E90803-7CCD-6245-A5EC-8AC55E995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456B2A-D998-EC43-A722-B1D6513474C1}"/>
              </a:ext>
            </a:extLst>
          </p:cNvPr>
          <p:cNvSpPr>
            <a:spLocks noGrp="1"/>
          </p:cNvSpPr>
          <p:nvPr>
            <p:ph type="dt" sz="half" idx="10"/>
          </p:nvPr>
        </p:nvSpPr>
        <p:spPr/>
        <p:txBody>
          <a:bodyPr/>
          <a:lstStyle/>
          <a:p>
            <a:fld id="{8543A476-0005-2941-BFB5-0492CA6903A1}" type="datetimeFigureOut">
              <a:rPr lang="en-US" smtClean="0"/>
              <a:t>10/29/21</a:t>
            </a:fld>
            <a:endParaRPr lang="en-US"/>
          </a:p>
        </p:txBody>
      </p:sp>
      <p:sp>
        <p:nvSpPr>
          <p:cNvPr id="5" name="Footer Placeholder 4">
            <a:extLst>
              <a:ext uri="{FF2B5EF4-FFF2-40B4-BE49-F238E27FC236}">
                <a16:creationId xmlns:a16="http://schemas.microsoft.com/office/drawing/2014/main" id="{5BD8701B-8721-A143-8C3E-C5FD8E0609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9EC3D1-0B2D-0442-B334-A35D7528FDCC}"/>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112367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EFA6-8283-894E-92DD-D2D8845603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C930A8-8965-1547-83F6-5965B9D22D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D1C3CD-6866-BE4C-9162-762D300033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C289089-E983-C94E-A981-8BF9DFC39178}"/>
              </a:ext>
            </a:extLst>
          </p:cNvPr>
          <p:cNvSpPr>
            <a:spLocks noGrp="1"/>
          </p:cNvSpPr>
          <p:nvPr>
            <p:ph type="dt" sz="half" idx="10"/>
          </p:nvPr>
        </p:nvSpPr>
        <p:spPr/>
        <p:txBody>
          <a:bodyPr/>
          <a:lstStyle/>
          <a:p>
            <a:fld id="{8543A476-0005-2941-BFB5-0492CA6903A1}" type="datetimeFigureOut">
              <a:rPr lang="en-US" smtClean="0"/>
              <a:t>10/29/21</a:t>
            </a:fld>
            <a:endParaRPr lang="en-US"/>
          </a:p>
        </p:txBody>
      </p:sp>
      <p:sp>
        <p:nvSpPr>
          <p:cNvPr id="6" name="Footer Placeholder 5">
            <a:extLst>
              <a:ext uri="{FF2B5EF4-FFF2-40B4-BE49-F238E27FC236}">
                <a16:creationId xmlns:a16="http://schemas.microsoft.com/office/drawing/2014/main" id="{6AE04DC3-6F80-6E46-A3C9-BDA942F558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75B64E-79FA-B44D-8F81-6BC679DCBDA0}"/>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67070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14AF-DF9D-F04B-BF81-92415BAA2E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B8D952-DAC7-5A4E-B79F-D182EFE28C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70E290-E563-8749-8CBF-A40EB1BE22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51482F-8ADD-4B4E-89D7-21E3C96840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73B80A-A491-ED4D-98B9-3711405966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D2A296-F659-ED4C-9F38-3772B8E0576C}"/>
              </a:ext>
            </a:extLst>
          </p:cNvPr>
          <p:cNvSpPr>
            <a:spLocks noGrp="1"/>
          </p:cNvSpPr>
          <p:nvPr>
            <p:ph type="dt" sz="half" idx="10"/>
          </p:nvPr>
        </p:nvSpPr>
        <p:spPr/>
        <p:txBody>
          <a:bodyPr/>
          <a:lstStyle/>
          <a:p>
            <a:fld id="{8543A476-0005-2941-BFB5-0492CA6903A1}" type="datetimeFigureOut">
              <a:rPr lang="en-US" smtClean="0"/>
              <a:t>10/29/21</a:t>
            </a:fld>
            <a:endParaRPr lang="en-US"/>
          </a:p>
        </p:txBody>
      </p:sp>
      <p:sp>
        <p:nvSpPr>
          <p:cNvPr id="8" name="Footer Placeholder 7">
            <a:extLst>
              <a:ext uri="{FF2B5EF4-FFF2-40B4-BE49-F238E27FC236}">
                <a16:creationId xmlns:a16="http://schemas.microsoft.com/office/drawing/2014/main" id="{FA2E01C0-DEA1-A94B-8366-C1B6FDE52B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95A523-19D2-AC4B-A6A6-DBC7A11C06AC}"/>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79735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5740D-1FD6-2D48-BE74-C2E4805CB9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A9CAB8-0C7A-EB4F-BAB2-F91BCC9DAFC7}"/>
              </a:ext>
            </a:extLst>
          </p:cNvPr>
          <p:cNvSpPr>
            <a:spLocks noGrp="1"/>
          </p:cNvSpPr>
          <p:nvPr>
            <p:ph type="dt" sz="half" idx="10"/>
          </p:nvPr>
        </p:nvSpPr>
        <p:spPr/>
        <p:txBody>
          <a:bodyPr/>
          <a:lstStyle/>
          <a:p>
            <a:fld id="{8543A476-0005-2941-BFB5-0492CA6903A1}" type="datetimeFigureOut">
              <a:rPr lang="en-US" smtClean="0"/>
              <a:t>10/29/21</a:t>
            </a:fld>
            <a:endParaRPr lang="en-US"/>
          </a:p>
        </p:txBody>
      </p:sp>
      <p:sp>
        <p:nvSpPr>
          <p:cNvPr id="4" name="Footer Placeholder 3">
            <a:extLst>
              <a:ext uri="{FF2B5EF4-FFF2-40B4-BE49-F238E27FC236}">
                <a16:creationId xmlns:a16="http://schemas.microsoft.com/office/drawing/2014/main" id="{CAE18F16-B29A-9243-93D3-CFB3FA27B1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9C7A66-CA6E-AA43-B80E-78D64CF9A432}"/>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440720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F9E6CA-B45C-8F49-8AB1-94B066CB7FFE}"/>
              </a:ext>
            </a:extLst>
          </p:cNvPr>
          <p:cNvSpPr>
            <a:spLocks noGrp="1"/>
          </p:cNvSpPr>
          <p:nvPr>
            <p:ph type="dt" sz="half" idx="10"/>
          </p:nvPr>
        </p:nvSpPr>
        <p:spPr/>
        <p:txBody>
          <a:bodyPr/>
          <a:lstStyle/>
          <a:p>
            <a:fld id="{8543A476-0005-2941-BFB5-0492CA6903A1}" type="datetimeFigureOut">
              <a:rPr lang="en-US" smtClean="0"/>
              <a:t>10/29/21</a:t>
            </a:fld>
            <a:endParaRPr lang="en-US"/>
          </a:p>
        </p:txBody>
      </p:sp>
      <p:sp>
        <p:nvSpPr>
          <p:cNvPr id="3" name="Footer Placeholder 2">
            <a:extLst>
              <a:ext uri="{FF2B5EF4-FFF2-40B4-BE49-F238E27FC236}">
                <a16:creationId xmlns:a16="http://schemas.microsoft.com/office/drawing/2014/main" id="{93DC5D13-8FF3-834A-AF56-83F91CAF90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9D7845-D02B-154D-A88F-40A05EF8B164}"/>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00072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23CC-95F1-8E4C-AA43-F900BAA92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813769-55C4-9145-9702-D696CFAD31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74DE08-AE5B-8C48-9C84-F78E1C689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360EF-ED6B-8F46-BD0D-68D3C2B32858}"/>
              </a:ext>
            </a:extLst>
          </p:cNvPr>
          <p:cNvSpPr>
            <a:spLocks noGrp="1"/>
          </p:cNvSpPr>
          <p:nvPr>
            <p:ph type="dt" sz="half" idx="10"/>
          </p:nvPr>
        </p:nvSpPr>
        <p:spPr/>
        <p:txBody>
          <a:bodyPr/>
          <a:lstStyle/>
          <a:p>
            <a:fld id="{8543A476-0005-2941-BFB5-0492CA6903A1}" type="datetimeFigureOut">
              <a:rPr lang="en-US" smtClean="0"/>
              <a:t>10/29/21</a:t>
            </a:fld>
            <a:endParaRPr lang="en-US"/>
          </a:p>
        </p:txBody>
      </p:sp>
      <p:sp>
        <p:nvSpPr>
          <p:cNvPr id="6" name="Footer Placeholder 5">
            <a:extLst>
              <a:ext uri="{FF2B5EF4-FFF2-40B4-BE49-F238E27FC236}">
                <a16:creationId xmlns:a16="http://schemas.microsoft.com/office/drawing/2014/main" id="{6A457CF8-0BAE-C843-A92F-02B3C0F83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840F43-9520-764D-9F7A-11581A3A5951}"/>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543126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F7568-6451-5044-BC2B-42940CFD4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F22825-2AC9-8F49-9EB9-9D0FB76699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6846A-3FBA-3C4A-9001-615B7CBCC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29E076-69EB-FC4C-A39E-641C782270E2}"/>
              </a:ext>
            </a:extLst>
          </p:cNvPr>
          <p:cNvSpPr>
            <a:spLocks noGrp="1"/>
          </p:cNvSpPr>
          <p:nvPr>
            <p:ph type="dt" sz="half" idx="10"/>
          </p:nvPr>
        </p:nvSpPr>
        <p:spPr/>
        <p:txBody>
          <a:bodyPr/>
          <a:lstStyle/>
          <a:p>
            <a:fld id="{8543A476-0005-2941-BFB5-0492CA6903A1}" type="datetimeFigureOut">
              <a:rPr lang="en-US" smtClean="0"/>
              <a:t>10/29/21</a:t>
            </a:fld>
            <a:endParaRPr lang="en-US"/>
          </a:p>
        </p:txBody>
      </p:sp>
      <p:sp>
        <p:nvSpPr>
          <p:cNvPr id="6" name="Footer Placeholder 5">
            <a:extLst>
              <a:ext uri="{FF2B5EF4-FFF2-40B4-BE49-F238E27FC236}">
                <a16:creationId xmlns:a16="http://schemas.microsoft.com/office/drawing/2014/main" id="{829BEEFB-FF12-9047-A752-8214BAA23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D0A89-4CEB-974E-A909-751BA9311D9A}"/>
              </a:ext>
            </a:extLst>
          </p:cNvPr>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118385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48A80-6FAD-DE4D-930A-BF06A3F80C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05A5E5-850B-1B47-A686-E7073C56DF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0E8BA-577F-F842-B493-4A746F7DDF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43A476-0005-2941-BFB5-0492CA6903A1}" type="datetimeFigureOut">
              <a:rPr lang="en-US" smtClean="0"/>
              <a:t>10/29/21</a:t>
            </a:fld>
            <a:endParaRPr lang="en-US"/>
          </a:p>
        </p:txBody>
      </p:sp>
      <p:sp>
        <p:nvSpPr>
          <p:cNvPr id="5" name="Footer Placeholder 4">
            <a:extLst>
              <a:ext uri="{FF2B5EF4-FFF2-40B4-BE49-F238E27FC236}">
                <a16:creationId xmlns:a16="http://schemas.microsoft.com/office/drawing/2014/main" id="{086A2827-C1BD-EF42-8DA2-F8277EF71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E9862B-E332-C341-98AD-4012C0433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87C12-6A43-E44F-A053-85EE364D3627}" type="slidenum">
              <a:rPr lang="en-US" smtClean="0"/>
              <a:t>‹#›</a:t>
            </a:fld>
            <a:endParaRPr lang="en-US"/>
          </a:p>
        </p:txBody>
      </p:sp>
    </p:spTree>
    <p:extLst>
      <p:ext uri="{BB962C8B-B14F-4D97-AF65-F5344CB8AC3E}">
        <p14:creationId xmlns:p14="http://schemas.microsoft.com/office/powerpoint/2010/main" val="2062276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1755781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we.mitre.org/scoring/lists/2021_CWE_MIHW.html" TargetMode="External"/><Relationship Id="rId1" Type="http://schemas.openxmlformats.org/officeDocument/2006/relationships/slideLayout" Target="../slideLayouts/slideLayout2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hyperlink" Target="http://cwe.mitre.org/data/index.html"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normAutofit/>
          </a:bodyPr>
          <a:lstStyle/>
          <a:p>
            <a:r>
              <a:rPr lang="en-US" dirty="0"/>
              <a:t>Hardware CWE™ </a:t>
            </a:r>
            <a:br>
              <a:rPr lang="en-US" dirty="0"/>
            </a:br>
            <a:r>
              <a:rPr lang="en-US" dirty="0"/>
              <a:t>Special Interest Group (SIG)</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4" name="Subtitle 3">
            <a:extLst>
              <a:ext uri="{FF2B5EF4-FFF2-40B4-BE49-F238E27FC236}">
                <a16:creationId xmlns:a16="http://schemas.microsoft.com/office/drawing/2014/main" id="{C754033F-AEF2-9146-8F92-0B7DA7F226C1}"/>
              </a:ext>
            </a:extLst>
          </p:cNvPr>
          <p:cNvSpPr>
            <a:spLocks noGrp="1"/>
          </p:cNvSpPr>
          <p:nvPr>
            <p:ph type="subTitle" idx="1"/>
          </p:nvPr>
        </p:nvSpPr>
        <p:spPr>
          <a:xfrm>
            <a:off x="1044164" y="2568943"/>
            <a:ext cx="7655345" cy="1938926"/>
          </a:xfrm>
        </p:spPr>
        <p:txBody>
          <a:bodyPr>
            <a:normAutofit/>
          </a:bodyPr>
          <a:lstStyle/>
          <a:p>
            <a:r>
              <a:rPr lang="en-US" sz="3200" dirty="0"/>
              <a:t>Alec Summers &amp; the HW CWE Team</a:t>
            </a:r>
          </a:p>
          <a:p>
            <a:r>
              <a:rPr lang="en-US" sz="3200" dirty="0"/>
              <a:t>October 2021</a:t>
            </a:r>
          </a:p>
        </p:txBody>
      </p:sp>
    </p:spTree>
    <p:extLst>
      <p:ext uri="{BB962C8B-B14F-4D97-AF65-F5344CB8AC3E}">
        <p14:creationId xmlns:p14="http://schemas.microsoft.com/office/powerpoint/2010/main" val="2623002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9D66-7B88-644A-8D57-7E2B05D2B683}"/>
              </a:ext>
            </a:extLst>
          </p:cNvPr>
          <p:cNvSpPr>
            <a:spLocks noGrp="1"/>
          </p:cNvSpPr>
          <p:nvPr>
            <p:ph type="title"/>
          </p:nvPr>
        </p:nvSpPr>
        <p:spPr/>
        <p:txBody>
          <a:bodyPr/>
          <a:lstStyle/>
          <a:p>
            <a:r>
              <a:rPr lang="en-US" dirty="0"/>
              <a:t>Reconciliation Approach</a:t>
            </a:r>
          </a:p>
        </p:txBody>
      </p:sp>
      <p:sp>
        <p:nvSpPr>
          <p:cNvPr id="4" name="Slide Number Placeholder 3">
            <a:extLst>
              <a:ext uri="{FF2B5EF4-FFF2-40B4-BE49-F238E27FC236}">
                <a16:creationId xmlns:a16="http://schemas.microsoft.com/office/drawing/2014/main" id="{7E7AAC5E-221A-7E44-A09D-07E0A4C6F80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10</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5" name="Text Placeholder 12">
            <a:extLst>
              <a:ext uri="{FF2B5EF4-FFF2-40B4-BE49-F238E27FC236}">
                <a16:creationId xmlns:a16="http://schemas.microsoft.com/office/drawing/2014/main" id="{481D3871-E544-824F-8851-47CA9A07A939}"/>
              </a:ext>
            </a:extLst>
          </p:cNvPr>
          <p:cNvSpPr>
            <a:spLocks noGrp="1"/>
          </p:cNvSpPr>
          <p:nvPr>
            <p:ph idx="1"/>
          </p:nvPr>
        </p:nvSpPr>
        <p:spPr/>
        <p:txBody>
          <a:bodyPr/>
          <a:lstStyle/>
          <a:p>
            <a:r>
              <a:rPr lang="en-US" dirty="0"/>
              <a:t>Study 2021 CWE Most Important HW Weaknesses (MIHW) and G-32 proposed HW CWE in common context</a:t>
            </a:r>
            <a:r>
              <a:rPr lang="en-US" dirty="0">
                <a:sym typeface="Wingdings" panose="05000000000000000000" pitchFamily="2" charset="2"/>
              </a:rPr>
              <a:t> flaws, faults, bugs, errors, or intentionally </a:t>
            </a:r>
            <a:r>
              <a:rPr lang="en-US">
                <a:sym typeface="Wingdings" panose="05000000000000000000" pitchFamily="2" charset="2"/>
              </a:rPr>
              <a:t>non-conforming attributes</a:t>
            </a:r>
            <a:endParaRPr lang="en-US" dirty="0"/>
          </a:p>
          <a:p>
            <a:r>
              <a:rPr lang="en-US" dirty="0"/>
              <a:t>Bin G-32 proposed HW CWEs into “cursory taxonomy” composed of three groups:</a:t>
            </a:r>
          </a:p>
          <a:p>
            <a:pPr lvl="1"/>
            <a:r>
              <a:rPr lang="en-US" sz="2000" dirty="0"/>
              <a:t>Potential HW CWE</a:t>
            </a:r>
          </a:p>
          <a:p>
            <a:pPr lvl="1"/>
            <a:r>
              <a:rPr lang="en-US" sz="2000" dirty="0"/>
              <a:t>Potential CAPEC attack pattern</a:t>
            </a:r>
          </a:p>
          <a:p>
            <a:pPr lvl="1"/>
            <a:r>
              <a:rPr lang="en-US" sz="2000" dirty="0"/>
              <a:t>Not clearly applicable to HW CWE or CAPEC</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rPr>
              <a:t>Consider whether blurring/altering the definition of a HW weakness could address the G-32 proposal</a:t>
            </a:r>
          </a:p>
          <a:p>
            <a:pPr lvl="1"/>
            <a:r>
              <a:rPr lang="en-US" sz="2000" dirty="0">
                <a:effectLst/>
                <a:ea typeface="Calibri" panose="020F0502020204030204" pitchFamily="34" charset="0"/>
                <a:cs typeface="Times New Roman" panose="02020603050405020304" pitchFamily="18" charset="0"/>
              </a:rPr>
              <a:t>Provided such redefinition doesn’t cause consternation in the CWE community </a:t>
            </a:r>
          </a:p>
        </p:txBody>
      </p:sp>
    </p:spTree>
    <p:extLst>
      <p:ext uri="{BB962C8B-B14F-4D97-AF65-F5344CB8AC3E}">
        <p14:creationId xmlns:p14="http://schemas.microsoft.com/office/powerpoint/2010/main" val="3675651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A74A-3141-9B4D-BB33-D320F37C039C}"/>
              </a:ext>
            </a:extLst>
          </p:cNvPr>
          <p:cNvSpPr>
            <a:spLocks noGrp="1"/>
          </p:cNvSpPr>
          <p:nvPr>
            <p:ph type="title"/>
          </p:nvPr>
        </p:nvSpPr>
        <p:spPr/>
        <p:txBody>
          <a:bodyPr/>
          <a:lstStyle/>
          <a:p>
            <a:r>
              <a:rPr lang="en-US" dirty="0"/>
              <a:t>Next Meeting (</a:t>
            </a:r>
            <a:r>
              <a:rPr lang="en-US" dirty="0">
                <a:solidFill>
                  <a:srgbClr val="FF0000"/>
                </a:solidFill>
              </a:rPr>
              <a:t>November/December TBD</a:t>
            </a:r>
            <a:r>
              <a:rPr lang="en-US" dirty="0"/>
              <a:t>)</a:t>
            </a:r>
          </a:p>
        </p:txBody>
      </p:sp>
      <p:sp>
        <p:nvSpPr>
          <p:cNvPr id="3" name="Content Placeholder 2">
            <a:extLst>
              <a:ext uri="{FF2B5EF4-FFF2-40B4-BE49-F238E27FC236}">
                <a16:creationId xmlns:a16="http://schemas.microsoft.com/office/drawing/2014/main" id="{0211F04A-A36B-C84B-AC7A-10CEB1D91425}"/>
              </a:ext>
            </a:extLst>
          </p:cNvPr>
          <p:cNvSpPr>
            <a:spLocks noGrp="1"/>
          </p:cNvSpPr>
          <p:nvPr>
            <p:ph idx="1"/>
          </p:nvPr>
        </p:nvSpPr>
        <p:spPr/>
        <p:txBody>
          <a:bodyPr>
            <a:normAutofit/>
          </a:bodyPr>
          <a:lstStyle/>
          <a:p>
            <a:pPr lvl="0"/>
            <a:endParaRPr lang="en-US" sz="2800" dirty="0">
              <a:latin typeface="Tahoma" panose="020B0604030504040204" pitchFamily="34" charset="0"/>
              <a:ea typeface="Tahoma" panose="020B0604030504040204" pitchFamily="34" charset="0"/>
              <a:cs typeface="Tahoma" panose="020B0604030504040204" pitchFamily="34" charset="0"/>
            </a:endParaRPr>
          </a:p>
          <a:p>
            <a:pPr lvl="0"/>
            <a:endParaRPr lang="en-US" sz="24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800" dirty="0">
              <a:latin typeface="Tahoma" panose="020B0604030504040204" pitchFamily="34" charset="0"/>
              <a:ea typeface="Tahoma" panose="020B0604030504040204" pitchFamily="34" charset="0"/>
              <a:cs typeface="Tahoma" panose="020B0604030504040204" pitchFamily="34" charset="0"/>
            </a:endParaRP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Topics of interest?</a:t>
            </a:r>
          </a:p>
          <a:p>
            <a:pPr lvl="0"/>
            <a:r>
              <a:rPr lang="en-US" sz="2800" dirty="0">
                <a:latin typeface="Tahoma" panose="020B0604030504040204" pitchFamily="34" charset="0"/>
                <a:ea typeface="Tahoma" panose="020B0604030504040204" pitchFamily="34" charset="0"/>
                <a:cs typeface="Tahoma" panose="020B0604030504040204" pitchFamily="34" charset="0"/>
              </a:rPr>
              <a:t>Questions, Requests to present? Please let us know </a:t>
            </a:r>
          </a:p>
          <a:p>
            <a:pPr marL="382170" lvl="1" indent="0">
              <a:buNone/>
            </a:pPr>
            <a:endParaRPr lang="en-US" sz="2400" dirty="0">
              <a:latin typeface="Tahoma" panose="020B0604030504040204" pitchFamily="34" charset="0"/>
            </a:endParaRPr>
          </a:p>
          <a:p>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20A4E05-961E-4B4F-8266-033C7DFE6ED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11</a:t>
            </a:fld>
            <a:r>
              <a:rPr lang="en-US"/>
              <a:t> </a:t>
            </a:r>
            <a:r>
              <a:rPr lang="en-US">
                <a:solidFill>
                  <a:srgbClr val="C1CD23"/>
                </a:solidFill>
              </a:rPr>
              <a:t>|</a:t>
            </a:r>
            <a:endParaRPr lang="en-US" dirty="0">
              <a:solidFill>
                <a:srgbClr val="C1CD23"/>
              </a:solidFill>
            </a:endParaRPr>
          </a:p>
        </p:txBody>
      </p:sp>
      <p:sp>
        <p:nvSpPr>
          <p:cNvPr id="5" name="Rounded Rectangle 4">
            <a:extLst>
              <a:ext uri="{FF2B5EF4-FFF2-40B4-BE49-F238E27FC236}">
                <a16:creationId xmlns:a16="http://schemas.microsoft.com/office/drawing/2014/main" id="{A875774B-28BE-5740-80EC-20E0FE5DE5B0}"/>
              </a:ext>
            </a:extLst>
          </p:cNvPr>
          <p:cNvSpPr/>
          <p:nvPr/>
        </p:nvSpPr>
        <p:spPr>
          <a:xfrm>
            <a:off x="2961640" y="2422018"/>
            <a:ext cx="6675120" cy="715738"/>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ahoma" panose="020B0604030504040204" pitchFamily="34" charset="0"/>
                <a:ea typeface="Tahoma" panose="020B0604030504040204" pitchFamily="34" charset="0"/>
                <a:cs typeface="Tahoma" panose="020B0604030504040204" pitchFamily="34" charset="0"/>
              </a:rPr>
              <a:t>CWE@MITRE.ORG</a:t>
            </a:r>
          </a:p>
        </p:txBody>
      </p:sp>
    </p:spTree>
    <p:extLst>
      <p:ext uri="{BB962C8B-B14F-4D97-AF65-F5344CB8AC3E}">
        <p14:creationId xmlns:p14="http://schemas.microsoft.com/office/powerpoint/2010/main" val="604466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Agenda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normAutofit/>
          </a:bodyPr>
          <a:lstStyle/>
          <a:p>
            <a:r>
              <a:rPr lang="en-US" sz="2800" dirty="0">
                <a:latin typeface="Tahoma" panose="020B0604030504040204" pitchFamily="34" charset="0"/>
              </a:rPr>
              <a:t>CWE 4.6 &amp; the 2021 CWE MIHM List</a:t>
            </a:r>
          </a:p>
          <a:p>
            <a:r>
              <a:rPr lang="en-US" sz="2800" dirty="0">
                <a:latin typeface="Tahoma" panose="020B0604030504040204" pitchFamily="34" charset="0"/>
              </a:rPr>
              <a:t>Some of the work behind the scenes</a:t>
            </a:r>
          </a:p>
          <a:p>
            <a:r>
              <a:rPr lang="en-US" sz="2800" dirty="0">
                <a:latin typeface="Tahoma" panose="020B0604030504040204" pitchFamily="34" charset="0"/>
              </a:rPr>
              <a:t>Proposed Action: Expanding HW CWE Proposal SAE G32 CPSS </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C1CD23"/>
                </a:solidFill>
                <a:effectLst/>
                <a:uLnTx/>
                <a:uFillTx/>
                <a:latin typeface="Helvetica LT Std" pitchFamily="34" charset="0"/>
                <a:ea typeface="+mn-ea"/>
                <a:cs typeface="+mn-cs"/>
              </a:rPr>
              <a:t>|</a:t>
            </a:r>
            <a:r>
              <a:rPr kumimoji="0" lang="en-US" sz="1000" b="0" i="0" u="none" strike="noStrike" kern="1200" cap="none" spc="0" normalizeH="0" baseline="0" noProof="0">
                <a:ln>
                  <a:noFill/>
                </a:ln>
                <a:solidFill>
                  <a:prstClr val="black">
                    <a:tint val="75000"/>
                  </a:prstClr>
                </a:solidFill>
                <a:effectLst/>
                <a:uLnTx/>
                <a:uFillTx/>
                <a:latin typeface="Helvetica LT Std" pitchFamily="34" charset="0"/>
                <a:ea typeface="+mn-ea"/>
                <a:cs typeface="+mn-cs"/>
              </a:rPr>
              <a:t> </a:t>
            </a:r>
            <a:fld id="{295008BC-DA31-4D19-837B-EFA4386B05F5}" type="slidenum">
              <a:rPr kumimoji="0" lang="en-US" sz="1000" b="0" i="0" u="none" strike="noStrike" kern="1200" cap="none" spc="0" normalizeH="0" baseline="0" noProof="0" smtClean="0">
                <a:ln>
                  <a:noFill/>
                </a:ln>
                <a:solidFill>
                  <a:prstClr val="black">
                    <a:lumMod val="50000"/>
                    <a:lumOff val="50000"/>
                  </a:prstClr>
                </a:solidFill>
                <a:effectLst/>
                <a:uLnTx/>
                <a:uFillTx/>
                <a:latin typeface="Helvetica LT Std"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r>
              <a:rPr kumimoji="0" lang="en-US" sz="1000" b="0" i="0" u="none" strike="noStrike" kern="1200" cap="none" spc="0" normalizeH="0" baseline="0" noProof="0">
                <a:ln>
                  <a:noFill/>
                </a:ln>
                <a:solidFill>
                  <a:prstClr val="black">
                    <a:tint val="75000"/>
                  </a:prstClr>
                </a:solidFill>
                <a:effectLst/>
                <a:uLnTx/>
                <a:uFillTx/>
                <a:latin typeface="Helvetica LT Std" pitchFamily="34" charset="0"/>
                <a:ea typeface="+mn-ea"/>
                <a:cs typeface="+mn-cs"/>
              </a:rPr>
              <a:t> </a:t>
            </a:r>
            <a:r>
              <a:rPr kumimoji="0" lang="en-US" sz="1000" b="0" i="0" u="none" strike="noStrike" kern="1200" cap="none" spc="0" normalizeH="0" baseline="0" noProof="0">
                <a:ln>
                  <a:noFill/>
                </a:ln>
                <a:solidFill>
                  <a:srgbClr val="C1CD23"/>
                </a:solidFill>
                <a:effectLst/>
                <a:uLnTx/>
                <a:uFillTx/>
                <a:latin typeface="Helvetica LT Std" pitchFamily="34" charset="0"/>
                <a:ea typeface="+mn-ea"/>
                <a:cs typeface="+mn-cs"/>
              </a:rPr>
              <a:t>|</a:t>
            </a:r>
            <a:endParaRPr kumimoji="0" lang="en-US" sz="1000" b="0" i="0" u="none" strike="noStrike" kern="1200" cap="none" spc="0" normalizeH="0" baseline="0" noProof="0" dirty="0">
              <a:ln>
                <a:noFill/>
              </a:ln>
              <a:solidFill>
                <a:srgbClr val="C1CD23"/>
              </a:solidFill>
              <a:effectLst/>
              <a:uLnTx/>
              <a:uFillTx/>
              <a:latin typeface="Helvetica LT Std" pitchFamily="34" charset="0"/>
              <a:ea typeface="+mn-ea"/>
              <a:cs typeface="+mn-cs"/>
            </a:endParaRPr>
          </a:p>
        </p:txBody>
      </p:sp>
    </p:spTree>
    <p:extLst>
      <p:ext uri="{BB962C8B-B14F-4D97-AF65-F5344CB8AC3E}">
        <p14:creationId xmlns:p14="http://schemas.microsoft.com/office/powerpoint/2010/main" val="41982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2DE8-B1C9-E443-8436-6F2D6AB2107B}"/>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02DD74E7-E2EC-F34E-BF25-D3CEF5AD1650}"/>
              </a:ext>
            </a:extLst>
          </p:cNvPr>
          <p:cNvSpPr>
            <a:spLocks noGrp="1"/>
          </p:cNvSpPr>
          <p:nvPr>
            <p:ph idx="1"/>
          </p:nvPr>
        </p:nvSpPr>
        <p:spPr/>
        <p:txBody>
          <a:bodyPr>
            <a:normAutofit/>
          </a:bodyPr>
          <a:lstStyle/>
          <a:p>
            <a:r>
              <a:rPr lang="en-US" sz="2800" dirty="0">
                <a:latin typeface="Tahoma" panose="020B0604030504040204" pitchFamily="34" charset="0"/>
                <a:ea typeface="Tahoma" panose="020B0604030504040204" pitchFamily="34" charset="0"/>
                <a:cs typeface="Tahoma" panose="020B0604030504040204" pitchFamily="34" charset="0"/>
              </a:rPr>
              <a:t>Schedule:</a:t>
            </a:r>
          </a:p>
          <a:p>
            <a:pPr lvl="1"/>
            <a:r>
              <a:rPr lang="en-US" sz="2600" b="1" dirty="0">
                <a:solidFill>
                  <a:srgbClr val="FF0000"/>
                </a:solidFill>
                <a:latin typeface="Tahoma" panose="020B0604030504040204" pitchFamily="34" charset="0"/>
                <a:ea typeface="Tahoma" panose="020B0604030504040204" pitchFamily="34" charset="0"/>
                <a:cs typeface="Tahoma" panose="020B0604030504040204" pitchFamily="34" charset="0"/>
              </a:rPr>
              <a:t>Next Meeting – November/December TBD</a:t>
            </a:r>
          </a:p>
          <a:p>
            <a:pPr lvl="2"/>
            <a:r>
              <a:rPr lang="en-US" sz="2200" b="1" dirty="0">
                <a:latin typeface="Tahoma" panose="020B0604030504040204" pitchFamily="34" charset="0"/>
              </a:rPr>
              <a:t>12:30 – 1:30 PM EST</a:t>
            </a:r>
          </a:p>
          <a:p>
            <a:pPr lvl="2"/>
            <a:r>
              <a:rPr lang="en-US" sz="2200" b="1" dirty="0">
                <a:latin typeface="Tahoma" panose="020B0604030504040204" pitchFamily="34" charset="0"/>
              </a:rPr>
              <a:t>Microsoft Teams</a:t>
            </a:r>
          </a:p>
          <a:p>
            <a:r>
              <a:rPr lang="en-US" sz="2800" b="1" dirty="0">
                <a:latin typeface="Tahoma" panose="020B0604030504040204" pitchFamily="34" charset="0"/>
              </a:rPr>
              <a:t>Contact: </a:t>
            </a:r>
            <a:r>
              <a:rPr lang="en-US" sz="2800" b="1" dirty="0" err="1">
                <a:latin typeface="Tahoma" panose="020B0604030504040204" pitchFamily="34" charset="0"/>
              </a:rPr>
              <a:t>cwe@mitre.org</a:t>
            </a:r>
            <a:endParaRPr lang="en-US" sz="2800" b="1" dirty="0">
              <a:latin typeface="Tahoma" panose="020B0604030504040204" pitchFamily="34" charset="0"/>
            </a:endParaRPr>
          </a:p>
          <a:p>
            <a:endParaRPr lang="en-US" b="1" dirty="0">
              <a:latin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Minutes from previous meetings available on our </a:t>
            </a:r>
            <a:r>
              <a:rPr lang="en-US" dirty="0" err="1">
                <a:latin typeface="Tahoma" panose="020B0604030504040204" pitchFamily="34" charset="0"/>
                <a:ea typeface="Tahoma" panose="020B0604030504040204" pitchFamily="34" charset="0"/>
                <a:cs typeface="Tahoma" panose="020B0604030504040204" pitchFamily="34" charset="0"/>
              </a:rPr>
              <a:t>Github</a:t>
            </a:r>
            <a:r>
              <a:rPr lang="en-US" dirty="0">
                <a:latin typeface="Tahoma" panose="020B0604030504040204" pitchFamily="34" charset="0"/>
                <a:ea typeface="Tahoma" panose="020B0604030504040204" pitchFamily="34" charset="0"/>
                <a:cs typeface="Tahoma" panose="020B0604030504040204" pitchFamily="34" charset="0"/>
              </a:rPr>
              <a:t> site:</a:t>
            </a:r>
          </a:p>
          <a:p>
            <a:pPr lvl="1"/>
            <a:r>
              <a:rPr lang="en-US" b="1" dirty="0">
                <a:latin typeface="Tahoma" panose="020B0604030504040204" pitchFamily="34" charset="0"/>
              </a:rPr>
              <a:t>https://</a:t>
            </a:r>
            <a:r>
              <a:rPr lang="en-US" b="1" dirty="0" err="1">
                <a:latin typeface="Tahoma" panose="020B0604030504040204" pitchFamily="34" charset="0"/>
              </a:rPr>
              <a:t>github.com</a:t>
            </a:r>
            <a:r>
              <a:rPr lang="en-US" b="1" dirty="0">
                <a:latin typeface="Tahoma" panose="020B0604030504040204" pitchFamily="34" charset="0"/>
              </a:rPr>
              <a:t>/CWE-CAPEC/</a:t>
            </a:r>
            <a:r>
              <a:rPr lang="en-US" b="1" dirty="0" err="1">
                <a:latin typeface="Tahoma" panose="020B0604030504040204" pitchFamily="34" charset="0"/>
              </a:rPr>
              <a:t>hw</a:t>
            </a:r>
            <a:r>
              <a:rPr lang="en-US" b="1" dirty="0">
                <a:latin typeface="Tahoma" panose="020B0604030504040204" pitchFamily="34" charset="0"/>
              </a:rPr>
              <a:t>-</a:t>
            </a:r>
            <a:r>
              <a:rPr lang="en-US" b="1" dirty="0" err="1">
                <a:latin typeface="Tahoma" panose="020B0604030504040204" pitchFamily="34" charset="0"/>
              </a:rPr>
              <a:t>cwe</a:t>
            </a:r>
            <a:r>
              <a:rPr lang="en-US" b="1" dirty="0">
                <a:latin typeface="Tahoma" panose="020B0604030504040204" pitchFamily="34" charset="0"/>
              </a:rPr>
              <a:t>-sig</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2C7EBBB-1ED6-5C46-BEEC-D7707B8B711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50011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14ED3-1C88-2643-9C77-37FE7651FC39}"/>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5400" dirty="0"/>
              <a:t>Topic #1</a:t>
            </a:r>
          </a:p>
          <a:p>
            <a:pPr marL="0" indent="0" algn="ctr">
              <a:buNone/>
            </a:pPr>
            <a:r>
              <a:rPr lang="en-US" sz="3600" dirty="0">
                <a:solidFill>
                  <a:prstClr val="black"/>
                </a:solidFill>
                <a:latin typeface="Calibri" panose="020F0502020204030204"/>
              </a:rPr>
              <a:t>2021 CWE Most Important HW Weaknesses</a:t>
            </a:r>
          </a:p>
          <a:p>
            <a:pPr marL="0" indent="0" algn="ctr">
              <a:buNone/>
            </a:pPr>
            <a:r>
              <a:rPr lang="en-US" sz="3600" dirty="0">
                <a:solidFill>
                  <a:prstClr val="black"/>
                </a:solidFill>
                <a:latin typeface="Calibri" panose="020F0502020204030204"/>
              </a:rPr>
              <a:t>– </a:t>
            </a:r>
            <a:r>
              <a:rPr lang="en-US" sz="3600" i="1" dirty="0">
                <a:solidFill>
                  <a:prstClr val="black"/>
                </a:solidFill>
                <a:latin typeface="Calibri" panose="020F0502020204030204"/>
              </a:rPr>
              <a:t>We did it! – </a:t>
            </a: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981303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24F0-2A21-4A4F-9923-46541E95EA1F}"/>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Top-N List: Timeline to Publication</a:t>
            </a:r>
          </a:p>
        </p:txBody>
      </p:sp>
      <p:sp>
        <p:nvSpPr>
          <p:cNvPr id="4" name="Slide Number Placeholder 3">
            <a:extLst>
              <a:ext uri="{FF2B5EF4-FFF2-40B4-BE49-F238E27FC236}">
                <a16:creationId xmlns:a16="http://schemas.microsoft.com/office/drawing/2014/main" id="{E3A5D86C-3756-1D47-9CB2-1950164B312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endParaRPr lang="en-US" dirty="0">
              <a:solidFill>
                <a:srgbClr val="C1CD23"/>
              </a:solidFill>
            </a:endParaRPr>
          </a:p>
        </p:txBody>
      </p:sp>
      <p:graphicFrame>
        <p:nvGraphicFramePr>
          <p:cNvPr id="34" name="Diagram 33">
            <a:extLst>
              <a:ext uri="{FF2B5EF4-FFF2-40B4-BE49-F238E27FC236}">
                <a16:creationId xmlns:a16="http://schemas.microsoft.com/office/drawing/2014/main" id="{290EAA5D-BB01-844D-BC64-93F5713DA52C}"/>
              </a:ext>
            </a:extLst>
          </p:cNvPr>
          <p:cNvGraphicFramePr/>
          <p:nvPr>
            <p:extLst>
              <p:ext uri="{D42A27DB-BD31-4B8C-83A1-F6EECF244321}">
                <p14:modId xmlns:p14="http://schemas.microsoft.com/office/powerpoint/2010/main" val="3376426506"/>
              </p:ext>
            </p:extLst>
          </p:nvPr>
        </p:nvGraphicFramePr>
        <p:xfrm>
          <a:off x="594911" y="683046"/>
          <a:ext cx="11038901" cy="5455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8" name="Straight Arrow Connector 37">
            <a:extLst>
              <a:ext uri="{FF2B5EF4-FFF2-40B4-BE49-F238E27FC236}">
                <a16:creationId xmlns:a16="http://schemas.microsoft.com/office/drawing/2014/main" id="{AA33D143-9617-A74A-8AA5-1CCBF83FEEE5}"/>
              </a:ext>
            </a:extLst>
          </p:cNvPr>
          <p:cNvCxnSpPr>
            <a:cxnSpLocks/>
          </p:cNvCxnSpPr>
          <p:nvPr/>
        </p:nvCxnSpPr>
        <p:spPr>
          <a:xfrm>
            <a:off x="10106433" y="2230197"/>
            <a:ext cx="0" cy="517793"/>
          </a:xfrm>
          <a:prstGeom prst="straightConnector1">
            <a:avLst/>
          </a:prstGeom>
          <a:ln w="698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1B98A0B-736B-6342-A618-546D25E61D12}"/>
              </a:ext>
            </a:extLst>
          </p:cNvPr>
          <p:cNvSpPr txBox="1"/>
          <p:nvPr/>
        </p:nvSpPr>
        <p:spPr>
          <a:xfrm>
            <a:off x="3198570" y="3971581"/>
            <a:ext cx="2819708" cy="1569660"/>
          </a:xfrm>
          <a:prstGeom prst="rect">
            <a:avLst/>
          </a:prstGeom>
          <a:noFill/>
        </p:spPr>
        <p:txBody>
          <a:bodyPr wrap="square" rtlCol="0">
            <a:spAutoFit/>
          </a:bodyPr>
          <a:lstStyle/>
          <a:p>
            <a:pPr marL="285750" indent="-285750">
              <a:buFontTx/>
              <a:buChar char="-"/>
            </a:pPr>
            <a:r>
              <a:rPr lang="en-US" sz="1600" i="1"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Analyze initial responses</a:t>
            </a:r>
          </a:p>
          <a:p>
            <a:pPr marL="285750" indent="-285750">
              <a:buFontTx/>
              <a:buChar char="-"/>
            </a:pPr>
            <a:r>
              <a:rPr lang="en-US" sz="1600" i="1"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Refine &amp; Iterate</a:t>
            </a:r>
          </a:p>
          <a:p>
            <a:pPr marL="285750" indent="-285750">
              <a:buFontTx/>
              <a:buChar char="-"/>
            </a:pPr>
            <a:r>
              <a:rPr lang="en-US" sz="1600" i="1"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Engage social &amp; behavioral science support for survey improvement / validation</a:t>
            </a:r>
          </a:p>
        </p:txBody>
      </p:sp>
      <p:sp>
        <p:nvSpPr>
          <p:cNvPr id="42" name="TextBox 41">
            <a:extLst>
              <a:ext uri="{FF2B5EF4-FFF2-40B4-BE49-F238E27FC236}">
                <a16:creationId xmlns:a16="http://schemas.microsoft.com/office/drawing/2014/main" id="{13B43914-EB8F-F748-91A1-51231CBB8802}"/>
              </a:ext>
            </a:extLst>
          </p:cNvPr>
          <p:cNvSpPr txBox="1"/>
          <p:nvPr/>
        </p:nvSpPr>
        <p:spPr>
          <a:xfrm>
            <a:off x="8644202" y="3985153"/>
            <a:ext cx="2879821" cy="584775"/>
          </a:xfrm>
          <a:prstGeom prst="rect">
            <a:avLst/>
          </a:prstGeom>
          <a:noFill/>
        </p:spPr>
        <p:txBody>
          <a:bodyPr wrap="square" rtlCol="0">
            <a:spAutoFit/>
          </a:bodyPr>
          <a:lstStyle/>
          <a:p>
            <a:pPr marL="285750" indent="-285750">
              <a:buFontTx/>
              <a:buChar char="-"/>
            </a:pPr>
            <a:r>
              <a:rPr lang="en-US" sz="1600" dirty="0">
                <a:latin typeface="Tahoma" panose="020B0604030504040204" pitchFamily="34" charset="0"/>
                <a:ea typeface="Tahoma" panose="020B0604030504040204" pitchFamily="34" charset="0"/>
                <a:cs typeface="Tahoma" panose="020B0604030504040204" pitchFamily="34" charset="0"/>
              </a:rPr>
              <a:t>Coincide with CWE 4.6 minor release</a:t>
            </a:r>
          </a:p>
        </p:txBody>
      </p:sp>
      <p:sp>
        <p:nvSpPr>
          <p:cNvPr id="8" name="TextBox 7">
            <a:extLst>
              <a:ext uri="{FF2B5EF4-FFF2-40B4-BE49-F238E27FC236}">
                <a16:creationId xmlns:a16="http://schemas.microsoft.com/office/drawing/2014/main" id="{155694D7-6EC3-7F4F-847A-599624612A5C}"/>
              </a:ext>
            </a:extLst>
          </p:cNvPr>
          <p:cNvSpPr txBox="1"/>
          <p:nvPr/>
        </p:nvSpPr>
        <p:spPr>
          <a:xfrm>
            <a:off x="443123" y="3985153"/>
            <a:ext cx="3099399" cy="830997"/>
          </a:xfrm>
          <a:prstGeom prst="rect">
            <a:avLst/>
          </a:prstGeom>
          <a:noFill/>
        </p:spPr>
        <p:txBody>
          <a:bodyPr wrap="square" rtlCol="0">
            <a:spAutoFit/>
          </a:bodyPr>
          <a:lstStyle/>
          <a:p>
            <a:pPr marL="285750" indent="-285750">
              <a:buFontTx/>
              <a:buChar char="-"/>
            </a:pPr>
            <a:r>
              <a:rPr lang="en-US" sz="1600" i="1"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Initial questions</a:t>
            </a:r>
          </a:p>
          <a:p>
            <a:pPr marL="285750" indent="-285750">
              <a:buFontTx/>
              <a:buChar char="-"/>
            </a:pPr>
            <a:r>
              <a:rPr lang="en-US" sz="1600" i="1"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SIG gut-check/qualitative</a:t>
            </a:r>
            <a:br>
              <a:rPr lang="en-US" sz="1600" i="1"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br>
            <a:r>
              <a:rPr lang="en-US" sz="1600" i="1"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list</a:t>
            </a:r>
          </a:p>
        </p:txBody>
      </p:sp>
      <p:sp>
        <p:nvSpPr>
          <p:cNvPr id="9" name="TextBox 8">
            <a:extLst>
              <a:ext uri="{FF2B5EF4-FFF2-40B4-BE49-F238E27FC236}">
                <a16:creationId xmlns:a16="http://schemas.microsoft.com/office/drawing/2014/main" id="{1A8CA40B-4E01-9746-A877-942283869B80}"/>
              </a:ext>
            </a:extLst>
          </p:cNvPr>
          <p:cNvSpPr txBox="1"/>
          <p:nvPr/>
        </p:nvSpPr>
        <p:spPr>
          <a:xfrm>
            <a:off x="6018278" y="3985153"/>
            <a:ext cx="2516135" cy="830997"/>
          </a:xfrm>
          <a:prstGeom prst="rect">
            <a:avLst/>
          </a:prstGeom>
          <a:noFill/>
        </p:spPr>
        <p:txBody>
          <a:bodyPr wrap="square" rtlCol="0">
            <a:spAutoFit/>
          </a:bodyPr>
          <a:lstStyle/>
          <a:p>
            <a:pPr marL="285750" indent="-285750">
              <a:buFontTx/>
              <a:buChar char="-"/>
            </a:pPr>
            <a:r>
              <a:rPr lang="en-US" sz="1600"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Finalize inaugural list</a:t>
            </a:r>
          </a:p>
          <a:p>
            <a:pPr marL="285750" indent="-285750">
              <a:buFontTx/>
              <a:buChar char="-"/>
            </a:pPr>
            <a:r>
              <a:rPr lang="en-US" sz="1600"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Determine naming convention</a:t>
            </a:r>
          </a:p>
        </p:txBody>
      </p:sp>
    </p:spTree>
    <p:extLst>
      <p:ext uri="{BB962C8B-B14F-4D97-AF65-F5344CB8AC3E}">
        <p14:creationId xmlns:p14="http://schemas.microsoft.com/office/powerpoint/2010/main" val="1463993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52360-7740-6A4B-B71A-677A9466CAFC}"/>
              </a:ext>
            </a:extLst>
          </p:cNvPr>
          <p:cNvSpPr>
            <a:spLocks noGrp="1"/>
          </p:cNvSpPr>
          <p:nvPr>
            <p:ph type="title"/>
          </p:nvPr>
        </p:nvSpPr>
        <p:spPr>
          <a:xfrm>
            <a:off x="812801" y="274638"/>
            <a:ext cx="10972799" cy="868362"/>
          </a:xfrm>
        </p:spPr>
        <p:txBody>
          <a:bodyPr>
            <a:normAutofit/>
          </a:bodyPr>
          <a:lstStyle/>
          <a:p>
            <a:r>
              <a:rPr lang="en-US" dirty="0"/>
              <a:t>2021 CWE Most Important Hardware Weaknesses List</a:t>
            </a:r>
          </a:p>
        </p:txBody>
      </p:sp>
      <p:sp>
        <p:nvSpPr>
          <p:cNvPr id="3" name="Content Placeholder 2">
            <a:extLst>
              <a:ext uri="{FF2B5EF4-FFF2-40B4-BE49-F238E27FC236}">
                <a16:creationId xmlns:a16="http://schemas.microsoft.com/office/drawing/2014/main" id="{E3ED0F24-F01E-E242-A8FB-AEDE42B21876}"/>
              </a:ext>
            </a:extLst>
          </p:cNvPr>
          <p:cNvSpPr>
            <a:spLocks noGrp="1"/>
          </p:cNvSpPr>
          <p:nvPr>
            <p:ph idx="1"/>
          </p:nvPr>
        </p:nvSpPr>
        <p:spPr/>
        <p:txBody>
          <a:bodyPr/>
          <a:lstStyle/>
          <a:p>
            <a:r>
              <a:rPr lang="en-US" dirty="0">
                <a:hlinkClick r:id="rId2"/>
              </a:rPr>
              <a:t>https://cwe.mitre.org/scoring/lists/2021_CWE_MIHW.html</a:t>
            </a:r>
            <a:endParaRPr lang="en-US" dirty="0"/>
          </a:p>
          <a:p>
            <a:endParaRPr lang="en-US" dirty="0"/>
          </a:p>
        </p:txBody>
      </p:sp>
      <p:sp>
        <p:nvSpPr>
          <p:cNvPr id="4" name="Slide Number Placeholder 3">
            <a:extLst>
              <a:ext uri="{FF2B5EF4-FFF2-40B4-BE49-F238E27FC236}">
                <a16:creationId xmlns:a16="http://schemas.microsoft.com/office/drawing/2014/main" id="{201BC121-D7D6-B844-8F61-7987B0CB3EA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endParaRPr lang="en-US" dirty="0">
              <a:solidFill>
                <a:srgbClr val="C1CD23"/>
              </a:solidFill>
            </a:endParaRPr>
          </a:p>
        </p:txBody>
      </p:sp>
      <p:pic>
        <p:nvPicPr>
          <p:cNvPr id="5" name="Picture 4">
            <a:extLst>
              <a:ext uri="{FF2B5EF4-FFF2-40B4-BE49-F238E27FC236}">
                <a16:creationId xmlns:a16="http://schemas.microsoft.com/office/drawing/2014/main" id="{62FA5E9D-0227-0146-9F2F-4F515A19F0C4}"/>
              </a:ext>
            </a:extLst>
          </p:cNvPr>
          <p:cNvPicPr>
            <a:picLocks noChangeAspect="1"/>
          </p:cNvPicPr>
          <p:nvPr/>
        </p:nvPicPr>
        <p:blipFill>
          <a:blip r:embed="rId3"/>
          <a:stretch>
            <a:fillRect/>
          </a:stretch>
        </p:blipFill>
        <p:spPr>
          <a:xfrm>
            <a:off x="5183302" y="2692400"/>
            <a:ext cx="3517845" cy="3068320"/>
          </a:xfrm>
          <a:prstGeom prst="rect">
            <a:avLst/>
          </a:prstGeom>
        </p:spPr>
      </p:pic>
      <p:pic>
        <p:nvPicPr>
          <p:cNvPr id="6" name="Picture 5">
            <a:extLst>
              <a:ext uri="{FF2B5EF4-FFF2-40B4-BE49-F238E27FC236}">
                <a16:creationId xmlns:a16="http://schemas.microsoft.com/office/drawing/2014/main" id="{52BF1D87-B695-F244-B7CE-FDFBB9C70B67}"/>
              </a:ext>
            </a:extLst>
          </p:cNvPr>
          <p:cNvPicPr>
            <a:picLocks noChangeAspect="1"/>
          </p:cNvPicPr>
          <p:nvPr/>
        </p:nvPicPr>
        <p:blipFill>
          <a:blip r:embed="rId4"/>
          <a:stretch>
            <a:fillRect/>
          </a:stretch>
        </p:blipFill>
        <p:spPr>
          <a:xfrm>
            <a:off x="643452" y="2357769"/>
            <a:ext cx="4370502" cy="3260062"/>
          </a:xfrm>
          <a:prstGeom prst="rect">
            <a:avLst/>
          </a:prstGeom>
        </p:spPr>
      </p:pic>
      <p:pic>
        <p:nvPicPr>
          <p:cNvPr id="7" name="Picture 6">
            <a:extLst>
              <a:ext uri="{FF2B5EF4-FFF2-40B4-BE49-F238E27FC236}">
                <a16:creationId xmlns:a16="http://schemas.microsoft.com/office/drawing/2014/main" id="{7EC34B0D-4E46-F542-9D89-7629B505C6C2}"/>
              </a:ext>
            </a:extLst>
          </p:cNvPr>
          <p:cNvPicPr>
            <a:picLocks noChangeAspect="1"/>
          </p:cNvPicPr>
          <p:nvPr/>
        </p:nvPicPr>
        <p:blipFill>
          <a:blip r:embed="rId5"/>
          <a:stretch>
            <a:fillRect/>
          </a:stretch>
        </p:blipFill>
        <p:spPr>
          <a:xfrm>
            <a:off x="7758557" y="2357769"/>
            <a:ext cx="3696532" cy="2259330"/>
          </a:xfrm>
          <a:prstGeom prst="rect">
            <a:avLst/>
          </a:prstGeom>
          <a:ln>
            <a:solidFill>
              <a:schemeClr val="accent1"/>
            </a:solidFill>
          </a:ln>
        </p:spPr>
      </p:pic>
    </p:spTree>
    <p:extLst>
      <p:ext uri="{BB962C8B-B14F-4D97-AF65-F5344CB8AC3E}">
        <p14:creationId xmlns:p14="http://schemas.microsoft.com/office/powerpoint/2010/main" val="1464281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14ED3-1C88-2643-9C77-37FE7651FC39}"/>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sz="5400" dirty="0"/>
              <a:t>Topic #2</a:t>
            </a:r>
          </a:p>
          <a:p>
            <a:pPr marL="0" indent="0" algn="ctr">
              <a:buNone/>
            </a:pPr>
            <a:r>
              <a:rPr lang="en-US" sz="3600" dirty="0">
                <a:solidFill>
                  <a:prstClr val="black"/>
                </a:solidFill>
                <a:latin typeface="Calibri" panose="020F0502020204030204"/>
              </a:rPr>
              <a:t>A Look Behind the Scenes</a:t>
            </a:r>
          </a:p>
          <a:p>
            <a:pPr marL="0" indent="0" algn="ctr">
              <a:buNone/>
            </a:pPr>
            <a:r>
              <a:rPr lang="en-US" sz="2800" i="1" dirty="0">
                <a:solidFill>
                  <a:prstClr val="black"/>
                </a:solidFill>
                <a:latin typeface="Calibri" panose="020F0502020204030204"/>
              </a:rPr>
              <a:t>CWE/CAPEC Technical Lead: Steve </a:t>
            </a:r>
            <a:r>
              <a:rPr lang="en-US" sz="2800" i="1" dirty="0" err="1">
                <a:solidFill>
                  <a:prstClr val="black"/>
                </a:solidFill>
                <a:latin typeface="Calibri" panose="020F0502020204030204"/>
              </a:rPr>
              <a:t>Christey</a:t>
            </a:r>
            <a:endParaRPr lang="en-US" sz="2800" i="1" dirty="0">
              <a:solidFill>
                <a:prstClr val="black"/>
              </a:solidFill>
              <a:latin typeface="Calibri" panose="020F0502020204030204"/>
            </a:endParaRP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7</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311532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214ED3-1C88-2643-9C77-37FE7651FC39}"/>
              </a:ext>
            </a:extLst>
          </p:cNvPr>
          <p:cNvSpPr>
            <a:spLocks noGrp="1"/>
          </p:cNvSpPr>
          <p:nvPr>
            <p:ph idx="1"/>
          </p:nvPr>
        </p:nvSpPr>
        <p:spPr/>
        <p:txBody>
          <a:bodyPr/>
          <a:lstStyle/>
          <a:p>
            <a:pPr marL="0" indent="0" algn="ctr">
              <a:buNone/>
            </a:pPr>
            <a:endParaRPr lang="en-US" dirty="0"/>
          </a:p>
          <a:p>
            <a:pPr marL="0" indent="0" algn="ctr">
              <a:buNone/>
            </a:pPr>
            <a:r>
              <a:rPr lang="en-US" sz="5400" dirty="0"/>
              <a:t>Topic #3</a:t>
            </a:r>
          </a:p>
          <a:p>
            <a:pPr marL="0" indent="0" algn="ctr">
              <a:buNone/>
            </a:pPr>
            <a:r>
              <a:rPr lang="en-US" sz="3600" dirty="0">
                <a:solidFill>
                  <a:prstClr val="black"/>
                </a:solidFill>
                <a:latin typeface="Calibri" panose="020F0502020204030204"/>
              </a:rPr>
              <a:t>Expanding HW CWE Content</a:t>
            </a:r>
          </a:p>
          <a:p>
            <a:pPr marL="0" indent="0" algn="ctr">
              <a:buNone/>
            </a:pPr>
            <a:r>
              <a:rPr lang="en-US" sz="3600" dirty="0">
                <a:solidFill>
                  <a:prstClr val="black"/>
                </a:solidFill>
                <a:latin typeface="Calibri" panose="020F0502020204030204"/>
              </a:rPr>
              <a:t>– </a:t>
            </a:r>
            <a:r>
              <a:rPr lang="en-US" sz="3600" i="1" dirty="0">
                <a:solidFill>
                  <a:prstClr val="black"/>
                </a:solidFill>
                <a:latin typeface="Calibri" panose="020F0502020204030204"/>
              </a:rPr>
              <a:t>Proposal from SAE G32 CPSS to Add HW CWEs – </a:t>
            </a:r>
          </a:p>
          <a:p>
            <a:pPr marL="0" indent="0" algn="ctr">
              <a:buNone/>
            </a:pPr>
            <a:r>
              <a:rPr lang="en-US" i="1" dirty="0"/>
              <a:t>(CWE HW Team Member: Chris Lathrop)</a:t>
            </a: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8</a:t>
            </a:fld>
            <a:r>
              <a:rPr lang="en-US"/>
              <a:t> </a:t>
            </a:r>
            <a:r>
              <a:rPr lang="en-US">
                <a:solidFill>
                  <a:srgbClr val="C1CD23"/>
                </a:solidFill>
              </a:rPr>
              <a:t>|</a:t>
            </a:r>
            <a:endParaRPr lang="en-US" dirty="0">
              <a:solidFill>
                <a:srgbClr val="C1CD23"/>
              </a:solidFill>
            </a:endParaRPr>
          </a:p>
        </p:txBody>
      </p:sp>
    </p:spTree>
    <p:extLst>
      <p:ext uri="{BB962C8B-B14F-4D97-AF65-F5344CB8AC3E}">
        <p14:creationId xmlns:p14="http://schemas.microsoft.com/office/powerpoint/2010/main" val="423230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354B-6DEE-0949-8367-50BA5FEE9EAB}"/>
              </a:ext>
            </a:extLst>
          </p:cNvPr>
          <p:cNvSpPr>
            <a:spLocks noGrp="1"/>
          </p:cNvSpPr>
          <p:nvPr>
            <p:ph type="title"/>
          </p:nvPr>
        </p:nvSpPr>
        <p:spPr/>
        <p:txBody>
          <a:bodyPr/>
          <a:lstStyle/>
          <a:p>
            <a:r>
              <a:rPr lang="en-US" dirty="0"/>
              <a:t>BLUF</a:t>
            </a:r>
          </a:p>
        </p:txBody>
      </p:sp>
      <p:sp>
        <p:nvSpPr>
          <p:cNvPr id="3" name="Content Placeholder 2">
            <a:extLst>
              <a:ext uri="{FF2B5EF4-FFF2-40B4-BE49-F238E27FC236}">
                <a16:creationId xmlns:a16="http://schemas.microsoft.com/office/drawing/2014/main" id="{0B882307-F227-3546-AC13-C7C9194ECE39}"/>
              </a:ext>
            </a:extLst>
          </p:cNvPr>
          <p:cNvSpPr>
            <a:spLocks noGrp="1"/>
          </p:cNvSpPr>
          <p:nvPr>
            <p:ph idx="1"/>
          </p:nvPr>
        </p:nvSpPr>
        <p:spPr/>
        <p:txBody>
          <a:bodyPr/>
          <a:lstStyle/>
          <a:p>
            <a:r>
              <a:rPr lang="en-US" dirty="0"/>
              <a:t>The Cyber Physical Systems Security Committee of SAE International (G-32) has proposed the addition of new HW CWEs to address specific supply chain challenges</a:t>
            </a:r>
          </a:p>
          <a:p>
            <a:pPr lvl="1"/>
            <a:r>
              <a:rPr lang="en-US" sz="2000" dirty="0"/>
              <a:t>The proposed additions are sensible in a supply chain context, but challenging to incorporate thematically in the existing corpus; the difficulty hinges on the definition of a CWE weakness</a:t>
            </a:r>
          </a:p>
          <a:p>
            <a:pPr lvl="2"/>
            <a:r>
              <a:rPr lang="en-US" sz="1800" dirty="0"/>
              <a:t>Common Weakness Enumeration (CWE™) is a community-developed </a:t>
            </a:r>
            <a:r>
              <a:rPr lang="en-US" sz="1800" dirty="0">
                <a:hlinkClick r:id="rId2">
                  <a:extLst>
                    <a:ext uri="{A12FA001-AC4F-418D-AE19-62706E023703}">
                      <ahyp:hlinkClr xmlns:ahyp="http://schemas.microsoft.com/office/drawing/2018/hyperlinkcolor" val="tx"/>
                    </a:ext>
                  </a:extLst>
                </a:hlinkClick>
              </a:rPr>
              <a:t>list of common software and hardware weakness types</a:t>
            </a:r>
            <a:r>
              <a:rPr lang="en-US" sz="1800" dirty="0"/>
              <a:t> that have security ramifications. “Weaknesses” are flaws, faults, bugs, or other errors in software or hardware implementation, code, design, or architecture that if left unaddressed could result in systems, networks, or hardware being vulnerable to attack.</a:t>
            </a:r>
          </a:p>
          <a:p>
            <a:pPr lvl="2"/>
            <a:r>
              <a:rPr lang="en-US" sz="1800" dirty="0"/>
              <a:t>Proposed new HW CWEs would enumerate indicators for HW non-conformance (e.g. counterfeit/tampered products) based on assessable physical attributes</a:t>
            </a:r>
          </a:p>
          <a:p>
            <a:pPr lvl="3"/>
            <a:r>
              <a:rPr lang="en-US" sz="1600" dirty="0"/>
              <a:t>This is inconsistent with/distinct from the definition of a CWE weakness</a:t>
            </a:r>
          </a:p>
        </p:txBody>
      </p:sp>
      <p:sp>
        <p:nvSpPr>
          <p:cNvPr id="4" name="Slide Number Placeholder 3">
            <a:extLst>
              <a:ext uri="{FF2B5EF4-FFF2-40B4-BE49-F238E27FC236}">
                <a16:creationId xmlns:a16="http://schemas.microsoft.com/office/drawing/2014/main" id="{0BAB7252-A4A7-2448-A622-F023DAF0D00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371237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6665</TotalTime>
  <Words>557</Words>
  <Application>Microsoft Macintosh PowerPoint</Application>
  <PresentationFormat>Widescreen</PresentationFormat>
  <Paragraphs>84</Paragraphs>
  <Slides>11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Calibri Light</vt:lpstr>
      <vt:lpstr>Helvetica LT Std</vt:lpstr>
      <vt:lpstr>Tahoma</vt:lpstr>
      <vt:lpstr>Wingdings</vt:lpstr>
      <vt:lpstr>Office Theme</vt:lpstr>
      <vt:lpstr>mitre-2018</vt:lpstr>
      <vt:lpstr>Hardware CWE™  Special Interest Group (SIG)</vt:lpstr>
      <vt:lpstr>Agenda </vt:lpstr>
      <vt:lpstr>Housekeeping</vt:lpstr>
      <vt:lpstr>PowerPoint Presentation</vt:lpstr>
      <vt:lpstr>Top-N List: Timeline to Publication</vt:lpstr>
      <vt:lpstr>2021 CWE Most Important Hardware Weaknesses List</vt:lpstr>
      <vt:lpstr>PowerPoint Presentation</vt:lpstr>
      <vt:lpstr>PowerPoint Presentation</vt:lpstr>
      <vt:lpstr>BLUF</vt:lpstr>
      <vt:lpstr>Reconciliation Approach</vt:lpstr>
      <vt:lpstr>Next Meeting (November/December TBD)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CWE™  Special Interest Group (SIG) Kickoff</dc:title>
  <dc:creator>Alec J Summers</dc:creator>
  <cp:lastModifiedBy>Alec J Summers</cp:lastModifiedBy>
  <cp:revision>265</cp:revision>
  <dcterms:created xsi:type="dcterms:W3CDTF">2020-10-30T16:10:19Z</dcterms:created>
  <dcterms:modified xsi:type="dcterms:W3CDTF">2021-10-29T16:31:32Z</dcterms:modified>
</cp:coreProperties>
</file>