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Lst>
  <p:notesMasterIdLst>
    <p:notesMasterId r:id="rId14"/>
  </p:notesMasterIdLst>
  <p:sldIdLst>
    <p:sldId id="257" r:id="rId3"/>
    <p:sldId id="259" r:id="rId4"/>
    <p:sldId id="261" r:id="rId5"/>
    <p:sldId id="326" r:id="rId6"/>
    <p:sldId id="327" r:id="rId7"/>
    <p:sldId id="323" r:id="rId8"/>
    <p:sldId id="318" r:id="rId9"/>
    <p:sldId id="322" r:id="rId10"/>
    <p:sldId id="328" r:id="rId11"/>
    <p:sldId id="325"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775"/>
    <p:restoredTop sz="96786"/>
  </p:normalViewPr>
  <p:slideViewPr>
    <p:cSldViewPr snapToGrid="0" snapToObjects="1">
      <p:cViewPr varScale="1">
        <p:scale>
          <a:sx n="99" d="100"/>
          <a:sy n="99" d="100"/>
        </p:scale>
        <p:origin x="176" y="7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47E59B-6BB3-884D-A975-DA850D7E14C7}" type="datetimeFigureOut">
              <a:rPr lang="en-US" smtClean="0"/>
              <a:t>12/3/21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4FF80C-F91F-1846-9C59-36F1477DA474}" type="slidenum">
              <a:rPr lang="en-US" smtClean="0"/>
              <a:t>‹#›</a:t>
            </a:fld>
            <a:endParaRPr lang="en-US"/>
          </a:p>
        </p:txBody>
      </p:sp>
    </p:spTree>
    <p:extLst>
      <p:ext uri="{BB962C8B-B14F-4D97-AF65-F5344CB8AC3E}">
        <p14:creationId xmlns:p14="http://schemas.microsoft.com/office/powerpoint/2010/main" val="2595556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1</a:t>
            </a:fld>
            <a:endParaRPr lang="en-US"/>
          </a:p>
        </p:txBody>
      </p:sp>
    </p:spTree>
    <p:extLst>
      <p:ext uri="{BB962C8B-B14F-4D97-AF65-F5344CB8AC3E}">
        <p14:creationId xmlns:p14="http://schemas.microsoft.com/office/powerpoint/2010/main" val="702928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8F3C89-9E49-4851-A18A-DAECD34FD65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2513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mitre.org/" TargetMode="External"/><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hyperlink" Target="http://www.facebook.com/MITREcorp" TargetMode="Externa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D78C4-5274-6747-9136-F61DD8625A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679E6F-2BDE-8B4E-B763-35481F4E83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EDAAE6-81E9-5844-AAF5-E6639C11E9E8}"/>
              </a:ext>
            </a:extLst>
          </p:cNvPr>
          <p:cNvSpPr>
            <a:spLocks noGrp="1"/>
          </p:cNvSpPr>
          <p:nvPr>
            <p:ph type="dt" sz="half" idx="10"/>
          </p:nvPr>
        </p:nvSpPr>
        <p:spPr/>
        <p:txBody>
          <a:bodyPr/>
          <a:lstStyle/>
          <a:p>
            <a:fld id="{8543A476-0005-2941-BFB5-0492CA6903A1}" type="datetimeFigureOut">
              <a:rPr lang="en-US" smtClean="0"/>
              <a:t>12/3/21</a:t>
            </a:fld>
            <a:endParaRPr lang="en-US"/>
          </a:p>
        </p:txBody>
      </p:sp>
      <p:sp>
        <p:nvSpPr>
          <p:cNvPr id="5" name="Footer Placeholder 4">
            <a:extLst>
              <a:ext uri="{FF2B5EF4-FFF2-40B4-BE49-F238E27FC236}">
                <a16:creationId xmlns:a16="http://schemas.microsoft.com/office/drawing/2014/main" id="{766EB555-6D2F-9D40-BDF9-C42058672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E252E-B945-7248-8966-48835B113582}"/>
              </a:ext>
            </a:extLst>
          </p:cNvPr>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1846586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B2E57-104C-5749-8C34-6DBE1FCB0A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76E56-D5D9-D143-962E-DD0C4C28C8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B13264-87E9-0A49-831F-8C56FDAEF1FE}"/>
              </a:ext>
            </a:extLst>
          </p:cNvPr>
          <p:cNvSpPr>
            <a:spLocks noGrp="1"/>
          </p:cNvSpPr>
          <p:nvPr>
            <p:ph type="dt" sz="half" idx="10"/>
          </p:nvPr>
        </p:nvSpPr>
        <p:spPr/>
        <p:txBody>
          <a:bodyPr/>
          <a:lstStyle/>
          <a:p>
            <a:fld id="{8543A476-0005-2941-BFB5-0492CA6903A1}" type="datetimeFigureOut">
              <a:rPr lang="en-US" smtClean="0"/>
              <a:t>12/3/21</a:t>
            </a:fld>
            <a:endParaRPr lang="en-US"/>
          </a:p>
        </p:txBody>
      </p:sp>
      <p:sp>
        <p:nvSpPr>
          <p:cNvPr id="5" name="Footer Placeholder 4">
            <a:extLst>
              <a:ext uri="{FF2B5EF4-FFF2-40B4-BE49-F238E27FC236}">
                <a16:creationId xmlns:a16="http://schemas.microsoft.com/office/drawing/2014/main" id="{43E18655-1AEE-DC43-BC21-D33F4FA067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F466C3-AA9E-DE49-98B5-D19D6F743BC7}"/>
              </a:ext>
            </a:extLst>
          </p:cNvPr>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2620442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D8F488-F4EE-1943-AF8F-B7D53EBFA0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E282AA-A4CC-EB4D-802A-9E9F65F3B5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025B9E-38CA-7048-BE12-73D0F93AB026}"/>
              </a:ext>
            </a:extLst>
          </p:cNvPr>
          <p:cNvSpPr>
            <a:spLocks noGrp="1"/>
          </p:cNvSpPr>
          <p:nvPr>
            <p:ph type="dt" sz="half" idx="10"/>
          </p:nvPr>
        </p:nvSpPr>
        <p:spPr/>
        <p:txBody>
          <a:bodyPr/>
          <a:lstStyle/>
          <a:p>
            <a:fld id="{8543A476-0005-2941-BFB5-0492CA6903A1}" type="datetimeFigureOut">
              <a:rPr lang="en-US" smtClean="0"/>
              <a:t>12/3/21</a:t>
            </a:fld>
            <a:endParaRPr lang="en-US"/>
          </a:p>
        </p:txBody>
      </p:sp>
      <p:sp>
        <p:nvSpPr>
          <p:cNvPr id="5" name="Footer Placeholder 4">
            <a:extLst>
              <a:ext uri="{FF2B5EF4-FFF2-40B4-BE49-F238E27FC236}">
                <a16:creationId xmlns:a16="http://schemas.microsoft.com/office/drawing/2014/main" id="{92774CCE-579F-E94E-B215-3F87D1D0B4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E0EE-15E2-244E-B34E-E979AB6B9DA9}"/>
              </a:ext>
            </a:extLst>
          </p:cNvPr>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2148410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Title here</a:t>
            </a:r>
          </a:p>
        </p:txBody>
      </p:sp>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dirty="0"/>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dirty="0">
                <a:latin typeface="Tahoma" panose="020B0604030504040204" pitchFamily="34" charset="0"/>
                <a:ea typeface="Tahoma" panose="020B0604030504040204" pitchFamily="34" charset="0"/>
                <a:cs typeface="Tahoma" panose="020B0604030504040204" pitchFamily="34" charset="0"/>
              </a:rPr>
              <a:t> </a:t>
            </a:r>
            <a:r>
              <a:rPr lang="en-US" dirty="0">
                <a:latin typeface="Arial" pitchFamily="34" charset="0"/>
              </a:rPr>
              <a:t>|</a:t>
            </a:r>
            <a:r>
              <a:rPr lang="en-US" dirty="0">
                <a:latin typeface="Arial" pitchFamily="34" charset="0"/>
                <a:ea typeface="Verdana" pitchFamily="34" charset="0"/>
                <a:cs typeface="Verdana" pitchFamily="34" charset="0"/>
              </a:rPr>
              <a:t> </a:t>
            </a:r>
          </a:p>
        </p:txBody>
      </p:sp>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and CAPEC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1999–2021, </a:t>
            </a:r>
            <a:r>
              <a:rPr lang="en-US" sz="1050" dirty="0">
                <a:latin typeface="Helvetica LT Std"/>
                <a:hlinkClick r:id="rId4"/>
              </a:rPr>
              <a:t>The MITRE Corporation</a:t>
            </a:r>
            <a:r>
              <a:rPr lang="en-US" sz="1050" dirty="0">
                <a:latin typeface="Helvetica LT Std"/>
              </a:rPr>
              <a:t>. CWE, CAPEC, the CWE logo, and the CAPEC logo are trademarks of The MITRE Corporation.</a:t>
            </a:r>
            <a:endParaRPr lang="en-US" altLang="en-US" sz="1050" b="0" u="none" baseline="0" dirty="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5539A13C-3B91-4B52-A780-74E4F9EFC965}"/>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6" name="Picture 15" descr="A close up of a sign&#10;&#10;Description automatically generated">
            <a:extLst>
              <a:ext uri="{FF2B5EF4-FFF2-40B4-BE49-F238E27FC236}">
                <a16:creationId xmlns:a16="http://schemas.microsoft.com/office/drawing/2014/main" id="{8951FE24-11A2-434A-BA2E-1EFAAF01006C}"/>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4232945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Title here</a:t>
            </a:r>
          </a:p>
        </p:txBody>
      </p:sp>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dirty="0"/>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dirty="0">
                <a:latin typeface="Tahoma" panose="020B0604030504040204" pitchFamily="34" charset="0"/>
                <a:ea typeface="Tahoma" panose="020B0604030504040204" pitchFamily="34" charset="0"/>
                <a:cs typeface="Tahoma" panose="020B0604030504040204" pitchFamily="34" charset="0"/>
              </a:rPr>
              <a:t> </a:t>
            </a:r>
            <a:r>
              <a:rPr lang="en-US" dirty="0">
                <a:latin typeface="Arial" pitchFamily="34" charset="0"/>
              </a:rPr>
              <a:t>|</a:t>
            </a:r>
            <a:r>
              <a:rPr lang="en-US" dirty="0">
                <a:latin typeface="Arial" pitchFamily="34" charset="0"/>
                <a:ea typeface="Verdana" pitchFamily="34" charset="0"/>
                <a:cs typeface="Verdana" pitchFamily="34" charset="0"/>
              </a:rPr>
              <a:t> </a:t>
            </a:r>
          </a:p>
        </p:txBody>
      </p:sp>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and CAPEC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1999–2021, </a:t>
            </a:r>
            <a:r>
              <a:rPr lang="en-US" sz="1050" dirty="0">
                <a:latin typeface="Helvetica LT Std"/>
                <a:hlinkClick r:id="rId4"/>
              </a:rPr>
              <a:t>The MITRE Corporation</a:t>
            </a:r>
            <a:r>
              <a:rPr lang="en-US" sz="1050" dirty="0">
                <a:latin typeface="Helvetica LT Std"/>
              </a:rPr>
              <a:t>. CWE, CAPEC, the CWE logo, and the CAPEC logo are trademarks of The MITRE Corporation.</a:t>
            </a:r>
            <a:endParaRPr lang="en-US" altLang="en-US" sz="1050" b="0" u="none" baseline="0" dirty="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5539A13C-3B91-4B52-A780-74E4F9EFC965}"/>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6" name="Picture 15" descr="A close up of a sign&#10;&#10;Description automatically generated">
            <a:extLst>
              <a:ext uri="{FF2B5EF4-FFF2-40B4-BE49-F238E27FC236}">
                <a16:creationId xmlns:a16="http://schemas.microsoft.com/office/drawing/2014/main" id="{8951FE24-11A2-434A-BA2E-1EFAAF01006C}"/>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216819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8" y="365760"/>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308269" indent="-308269" algn="l" defTabSz="1216185" rtl="0" eaLnBrk="1" latinLnBrk="0" hangingPunct="1">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1216185" rtl="0" eaLnBrk="1" latinLnBrk="0" hangingPunct="1">
              <a:spcBef>
                <a:spcPts val="0"/>
              </a:spcBef>
              <a:spcAft>
                <a:spcPts val="798"/>
              </a:spcAft>
              <a:buClr>
                <a:schemeClr val="tx2"/>
              </a:buCl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1216185" rtl="0" eaLnBrk="1" latinLnBrk="0" hangingPunct="1">
              <a:spcBef>
                <a:spcPts val="0"/>
              </a:spcBef>
              <a:spcAft>
                <a:spcPts val="798"/>
              </a:spcAft>
              <a:buClr>
                <a:schemeClr val="tx2"/>
              </a:buClr>
              <a:defRPr lang="en-US" sz="2660" b="1" kern="1200">
                <a:solidFill>
                  <a:schemeClr val="tx1"/>
                </a:solidFill>
                <a:latin typeface="Arial" pitchFamily="34" charset="0"/>
                <a:ea typeface="Verdana" pitchFamily="34" charset="0"/>
                <a:cs typeface="Arial" pitchFamily="34" charset="0"/>
              </a:defRPr>
            </a:lvl5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5" name="Text Box 34">
            <a:extLst>
              <a:ext uri="{FF2B5EF4-FFF2-40B4-BE49-F238E27FC236}">
                <a16:creationId xmlns:a16="http://schemas.microsoft.com/office/drawing/2014/main" id="{F26136AE-C7F6-42AC-A5EE-9C5F4672AC85}"/>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and CAPEC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1999–2021, </a:t>
            </a:r>
            <a:r>
              <a:rPr lang="en-US" sz="1050" dirty="0">
                <a:latin typeface="Helvetica LT Std"/>
                <a:hlinkClick r:id="rId4"/>
              </a:rPr>
              <a:t>The MITRE Corporation</a:t>
            </a:r>
            <a:r>
              <a:rPr lang="en-US" sz="1050" dirty="0">
                <a:latin typeface="Helvetica LT Std"/>
              </a:rPr>
              <a:t>. CWE, CAPEC, the CWE logo, and the CAPEC logo are trademarks of The MITRE Corporation.</a:t>
            </a:r>
            <a:endParaRPr lang="en-US" altLang="en-US" sz="1050" b="0" u="none" baseline="0" dirty="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03325267-8D95-42AC-ABD8-B9640FC9462F}"/>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4" name="Picture 13" descr="A close up of a sign&#10;&#10;Description automatically generated">
            <a:extLst>
              <a:ext uri="{FF2B5EF4-FFF2-40B4-BE49-F238E27FC236}">
                <a16:creationId xmlns:a16="http://schemas.microsoft.com/office/drawing/2014/main" id="{391D8836-AB2B-453D-B8C1-F3F83AF851BC}"/>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756244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81480" y="0"/>
            <a:ext cx="99589" cy="68580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Divider Slide – Section Title here</a:t>
            </a:r>
          </a:p>
        </p:txBody>
      </p:sp>
      <p:cxnSp>
        <p:nvCxnSpPr>
          <p:cNvPr id="5" name="Straight Connector 4"/>
          <p:cNvCxnSpPr/>
          <p:nvPr/>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030547" y="0"/>
            <a:ext cx="99589" cy="68580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3" name="Text Box 34">
            <a:extLst>
              <a:ext uri="{FF2B5EF4-FFF2-40B4-BE49-F238E27FC236}">
                <a16:creationId xmlns:a16="http://schemas.microsoft.com/office/drawing/2014/main" id="{55136C6F-E106-4C5E-A51C-738B02B4B884}"/>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and CAPEC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1999–2021, </a:t>
            </a:r>
            <a:r>
              <a:rPr lang="en-US" sz="1050" dirty="0">
                <a:latin typeface="Helvetica LT Std"/>
                <a:hlinkClick r:id="rId4"/>
              </a:rPr>
              <a:t>The MITRE Corporation</a:t>
            </a:r>
            <a:r>
              <a:rPr lang="en-US" sz="1050" dirty="0">
                <a:latin typeface="Helvetica LT Std"/>
              </a:rPr>
              <a:t>. CWE, CAPEC, the CWE logo, and the CAPEC logo are trademarks of The MITRE Corporation.</a:t>
            </a:r>
            <a:endParaRPr lang="en-US" altLang="en-US" sz="1050" b="0" u="none" baseline="0" dirty="0">
              <a:solidFill>
                <a:schemeClr val="tx1"/>
              </a:solidFill>
              <a:latin typeface="Helvetica LT Std"/>
              <a:cs typeface="+mn-cs"/>
            </a:endParaRPr>
          </a:p>
        </p:txBody>
      </p:sp>
      <p:pic>
        <p:nvPicPr>
          <p:cNvPr id="4" name="Picture 3" descr="A close up of a sign&#10;&#10;Description automatically generated">
            <a:extLst>
              <a:ext uri="{FF2B5EF4-FFF2-40B4-BE49-F238E27FC236}">
                <a16:creationId xmlns:a16="http://schemas.microsoft.com/office/drawing/2014/main" id="{3F93B5CE-42C6-4323-9D83-A3B20F1EF908}"/>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7" name="Picture 6" descr="A close up of a sign&#10;&#10;Description automatically generated">
            <a:extLst>
              <a:ext uri="{FF2B5EF4-FFF2-40B4-BE49-F238E27FC236}">
                <a16:creationId xmlns:a16="http://schemas.microsoft.com/office/drawing/2014/main" id="{21707997-1734-49D5-97AC-331B75A50185}"/>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204347871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6" name="Text Box 34">
            <a:extLst>
              <a:ext uri="{FF2B5EF4-FFF2-40B4-BE49-F238E27FC236}">
                <a16:creationId xmlns:a16="http://schemas.microsoft.com/office/drawing/2014/main" id="{985AB8DA-B389-403F-B992-76FCB96372D3}"/>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and CAPEC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1999–2021, </a:t>
            </a:r>
            <a:r>
              <a:rPr lang="en-US" sz="1050" dirty="0">
                <a:latin typeface="Helvetica LT Std"/>
                <a:hlinkClick r:id="rId4"/>
              </a:rPr>
              <a:t>The MITRE Corporation</a:t>
            </a:r>
            <a:r>
              <a:rPr lang="en-US" sz="1050" dirty="0">
                <a:latin typeface="Helvetica LT Std"/>
              </a:rPr>
              <a:t>. CWE, CAPEC, the CWE logo, and the CAPEC logo are trademarks of The MITRE Corporation.</a:t>
            </a:r>
            <a:endParaRPr lang="en-US" altLang="en-US" sz="1050" b="0" u="none" baseline="0" dirty="0">
              <a:solidFill>
                <a:schemeClr val="tx1"/>
              </a:solidFill>
              <a:latin typeface="Helvetica LT Std"/>
              <a:cs typeface="+mn-cs"/>
            </a:endParaRPr>
          </a:p>
        </p:txBody>
      </p:sp>
      <p:pic>
        <p:nvPicPr>
          <p:cNvPr id="13" name="Picture 12" descr="A close up of a sign&#10;&#10;Description automatically generated">
            <a:extLst>
              <a:ext uri="{FF2B5EF4-FFF2-40B4-BE49-F238E27FC236}">
                <a16:creationId xmlns:a16="http://schemas.microsoft.com/office/drawing/2014/main" id="{9BA12432-E09E-4DFC-99AC-7A0775EAB0E5}"/>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5" name="Picture 14" descr="A close up of a sign&#10;&#10;Description automatically generated">
            <a:extLst>
              <a:ext uri="{FF2B5EF4-FFF2-40B4-BE49-F238E27FC236}">
                <a16:creationId xmlns:a16="http://schemas.microsoft.com/office/drawing/2014/main" id="{D501F3B9-1D2B-4EF8-B11A-52F777E9393A}"/>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792837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3" name="Text Box 34">
            <a:extLst>
              <a:ext uri="{FF2B5EF4-FFF2-40B4-BE49-F238E27FC236}">
                <a16:creationId xmlns:a16="http://schemas.microsoft.com/office/drawing/2014/main" id="{240B5949-9623-44F1-9AA6-24FEF357FEA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and CAPEC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1999–2021, </a:t>
            </a:r>
            <a:r>
              <a:rPr lang="en-US" sz="1050" dirty="0">
                <a:latin typeface="Helvetica LT Std"/>
                <a:hlinkClick r:id="rId4"/>
              </a:rPr>
              <a:t>The MITRE Corporation</a:t>
            </a:r>
            <a:r>
              <a:rPr lang="en-US" sz="1050" dirty="0">
                <a:latin typeface="Helvetica LT Std"/>
              </a:rPr>
              <a:t>. CWE, CAPEC, the CWE logo, and the CAPEC logo are trademarks of The MITRE Corporation.</a:t>
            </a:r>
            <a:endParaRPr lang="en-US" altLang="en-US" sz="1050" b="0" u="none" baseline="0" dirty="0">
              <a:solidFill>
                <a:schemeClr val="tx1"/>
              </a:solidFill>
              <a:latin typeface="Helvetica LT Std"/>
              <a:cs typeface="+mn-cs"/>
            </a:endParaRPr>
          </a:p>
        </p:txBody>
      </p:sp>
      <p:pic>
        <p:nvPicPr>
          <p:cNvPr id="10" name="Picture 9" descr="A close up of a sign&#10;&#10;Description automatically generated">
            <a:extLst>
              <a:ext uri="{FF2B5EF4-FFF2-40B4-BE49-F238E27FC236}">
                <a16:creationId xmlns:a16="http://schemas.microsoft.com/office/drawing/2014/main" id="{F3B19DBD-FE97-4317-8891-AE048BEA4F24}"/>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2" name="Picture 11" descr="A close up of a sign&#10;&#10;Description automatically generated">
            <a:extLst>
              <a:ext uri="{FF2B5EF4-FFF2-40B4-BE49-F238E27FC236}">
                <a16:creationId xmlns:a16="http://schemas.microsoft.com/office/drawing/2014/main" id="{CA940501-E3FF-44F0-AC34-2833AF9B96AF}"/>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1606647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480646" y="1162059"/>
            <a:ext cx="11368454"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5" name="Text Box 34">
            <a:extLst>
              <a:ext uri="{FF2B5EF4-FFF2-40B4-BE49-F238E27FC236}">
                <a16:creationId xmlns:a16="http://schemas.microsoft.com/office/drawing/2014/main" id="{3E7EEDC5-E2C2-4484-B218-16D4BD4ABA83}"/>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and CAPEC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1999–2021, </a:t>
            </a:r>
            <a:r>
              <a:rPr lang="en-US" sz="1050" dirty="0">
                <a:latin typeface="Helvetica LT Std"/>
                <a:hlinkClick r:id="rId4"/>
              </a:rPr>
              <a:t>The MITRE Corporation</a:t>
            </a:r>
            <a:r>
              <a:rPr lang="en-US" sz="1050" dirty="0">
                <a:latin typeface="Helvetica LT Std"/>
              </a:rPr>
              <a:t>. CWE, CAPEC, the CWE logo, and the CAPEC logo are trademarks of The MITRE Corporation.</a:t>
            </a:r>
            <a:endParaRPr lang="en-US" altLang="en-US" sz="1050" b="0" u="none" baseline="0" dirty="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C59F5330-E135-4DA1-85AF-4EA953CBF31E}"/>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4" name="Picture 13" descr="A close up of a sign&#10;&#10;Description automatically generated">
            <a:extLst>
              <a:ext uri="{FF2B5EF4-FFF2-40B4-BE49-F238E27FC236}">
                <a16:creationId xmlns:a16="http://schemas.microsoft.com/office/drawing/2014/main" id="{451E8B4E-364B-490B-9E8A-759F1DC6F901}"/>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3847379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3" name="Text Box 34">
            <a:extLst>
              <a:ext uri="{FF2B5EF4-FFF2-40B4-BE49-F238E27FC236}">
                <a16:creationId xmlns:a16="http://schemas.microsoft.com/office/drawing/2014/main" id="{EB0BC522-7426-4789-83C2-B203EF0C9C75}"/>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and CAPEC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1999–2021, </a:t>
            </a:r>
            <a:r>
              <a:rPr lang="en-US" sz="1050" dirty="0">
                <a:latin typeface="Helvetica LT Std"/>
                <a:hlinkClick r:id="rId4"/>
              </a:rPr>
              <a:t>The MITRE Corporation</a:t>
            </a:r>
            <a:r>
              <a:rPr lang="en-US" sz="1050" dirty="0">
                <a:latin typeface="Helvetica LT Std"/>
              </a:rPr>
              <a:t>. CWE, CAPEC, the CWE logo, and the CAPEC logo are trademarks of The MITRE Corporation.</a:t>
            </a:r>
            <a:endParaRPr lang="en-US" altLang="en-US" sz="1050" b="0" u="none" baseline="0" dirty="0">
              <a:solidFill>
                <a:schemeClr val="tx1"/>
              </a:solidFill>
              <a:latin typeface="Helvetica LT Std"/>
              <a:cs typeface="+mn-cs"/>
            </a:endParaRPr>
          </a:p>
        </p:txBody>
      </p:sp>
      <p:pic>
        <p:nvPicPr>
          <p:cNvPr id="4" name="Picture 3" descr="A close up of a sign&#10;&#10;Description automatically generated">
            <a:extLst>
              <a:ext uri="{FF2B5EF4-FFF2-40B4-BE49-F238E27FC236}">
                <a16:creationId xmlns:a16="http://schemas.microsoft.com/office/drawing/2014/main" id="{8A4A3E3F-14CC-4725-9CD5-BA6D039DFF22}"/>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2" name="Picture 11" descr="A close up of a sign&#10;&#10;Description automatically generated">
            <a:extLst>
              <a:ext uri="{FF2B5EF4-FFF2-40B4-BE49-F238E27FC236}">
                <a16:creationId xmlns:a16="http://schemas.microsoft.com/office/drawing/2014/main" id="{68C61E62-70AD-4B10-8BBD-4DBF4460F232}"/>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2167202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E55F5-EE1A-7F48-B9CD-0DF89C8A64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07B358-DC3B-3242-A193-53E8457AD6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5D6C10-D47F-B54C-B5F2-8DD418C619DA}"/>
              </a:ext>
            </a:extLst>
          </p:cNvPr>
          <p:cNvSpPr>
            <a:spLocks noGrp="1"/>
          </p:cNvSpPr>
          <p:nvPr>
            <p:ph type="dt" sz="half" idx="10"/>
          </p:nvPr>
        </p:nvSpPr>
        <p:spPr/>
        <p:txBody>
          <a:bodyPr/>
          <a:lstStyle/>
          <a:p>
            <a:fld id="{8543A476-0005-2941-BFB5-0492CA6903A1}" type="datetimeFigureOut">
              <a:rPr lang="en-US" smtClean="0"/>
              <a:t>12/3/21</a:t>
            </a:fld>
            <a:endParaRPr lang="en-US"/>
          </a:p>
        </p:txBody>
      </p:sp>
      <p:sp>
        <p:nvSpPr>
          <p:cNvPr id="5" name="Footer Placeholder 4">
            <a:extLst>
              <a:ext uri="{FF2B5EF4-FFF2-40B4-BE49-F238E27FC236}">
                <a16:creationId xmlns:a16="http://schemas.microsoft.com/office/drawing/2014/main" id="{9B904FED-EE63-F442-926F-08AD1D25DD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EB5D9F-828B-2548-AD7B-0492A2C7F9FC}"/>
              </a:ext>
            </a:extLst>
          </p:cNvPr>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2941222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527538" y="1162059"/>
            <a:ext cx="11321562" cy="18609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7818" y="1295400"/>
            <a:ext cx="1729468" cy="791415"/>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id="{17109A21-2439-4CFB-9479-D8A7F30FB2A1}"/>
              </a:ext>
            </a:extLst>
          </p:cNvPr>
          <p:cNvSpPr txBox="1"/>
          <p:nvPr/>
        </p:nvSpPr>
        <p:spPr>
          <a:xfrm>
            <a:off x="3070716" y="2220156"/>
            <a:ext cx="6083673" cy="1846659"/>
          </a:xfrm>
          <a:prstGeom prst="rect">
            <a:avLst/>
          </a:prstGeom>
          <a:noFill/>
        </p:spPr>
        <p:txBody>
          <a:bodyPr wrap="square" rtlCol="0">
            <a:spAutoFit/>
          </a:bodyPr>
          <a:lstStyle/>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600" u="sng"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600"/>
              </a:spcAft>
            </a:pPr>
            <a:r>
              <a:rPr lang="en-US" sz="1600" dirty="0">
                <a:solidFill>
                  <a:schemeClr val="tx1">
                    <a:lumMod val="50000"/>
                    <a:lumOff val="50000"/>
                  </a:schemeClr>
                </a:solidFill>
              </a:rPr>
              <a:t> </a:t>
            </a:r>
            <a:endParaRPr lang="en-US" sz="1400" dirty="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4545" y="4419742"/>
            <a:ext cx="498578" cy="498578"/>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7963" y="4421381"/>
            <a:ext cx="498578" cy="498578"/>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481381" y="4427165"/>
            <a:ext cx="1186209" cy="498578"/>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57514" y="4419742"/>
            <a:ext cx="498578" cy="498578"/>
          </a:xfrm>
          <a:prstGeom prst="rect">
            <a:avLst/>
          </a:prstGeom>
        </p:spPr>
      </p:pic>
    </p:spTree>
    <p:extLst>
      <p:ext uri="{BB962C8B-B14F-4D97-AF65-F5344CB8AC3E}">
        <p14:creationId xmlns:p14="http://schemas.microsoft.com/office/powerpoint/2010/main" val="36668152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1" y="274638"/>
            <a:ext cx="9328727" cy="868362"/>
          </a:xfrm>
          <a:prstGeom prst="rect">
            <a:avLst/>
          </a:prstGeom>
        </p:spPr>
        <p:txBody>
          <a:bodyPr vert="horz" lIns="91440" tIns="45720" rIns="91440" bIns="45720" rtlCol="0" anchor="ctr" anchorCtr="0">
            <a:normAutofit/>
          </a:bodyPr>
          <a:lstStyle>
            <a:lvl1pPr>
              <a:lnSpc>
                <a:spcPts val="3200"/>
              </a:lnSpc>
              <a:defRPr>
                <a:solidFill>
                  <a:schemeClr val="tx2"/>
                </a:solidFill>
                <a:latin typeface="Helvetica LT Std" pitchFamily="34" charset="0"/>
                <a:ea typeface="Verdana" pitchFamily="34" charset="0"/>
                <a:cs typeface="Verdana" pitchFamily="34" charset="0"/>
              </a:defRPr>
            </a:lvl1pPr>
          </a:lstStyle>
          <a:p>
            <a:r>
              <a:rPr lang="en-US" dirty="0"/>
              <a:t>Click to edit Master title style</a:t>
            </a:r>
          </a:p>
        </p:txBody>
      </p:sp>
      <p:sp>
        <p:nvSpPr>
          <p:cNvPr id="8" name="Text Placeholder 2"/>
          <p:cNvSpPr>
            <a:spLocks noGrp="1"/>
          </p:cNvSpPr>
          <p:nvPr>
            <p:ph idx="1"/>
          </p:nvPr>
        </p:nvSpPr>
        <p:spPr>
          <a:xfrm>
            <a:off x="812800" y="1447801"/>
            <a:ext cx="10972800" cy="4589745"/>
          </a:xfrm>
          <a:prstGeom prst="rect">
            <a:avLst/>
          </a:prstGeom>
        </p:spPr>
        <p:txBody>
          <a:bodyPr vert="horz" lIns="91440" tIns="45720" rIns="91440" bIns="45720" rtlCol="0">
            <a:normAutofit/>
          </a:bodyPr>
          <a:lstStyle>
            <a:lvl1pPr marL="228600" indent="-228600">
              <a:spcAft>
                <a:spcPts val="600"/>
              </a:spcAft>
              <a:buFont typeface="Wingdings" panose="05000000000000000000" pitchFamily="2" charset="2"/>
              <a:buChar char="§"/>
              <a:defRPr sz="2400" baseline="0">
                <a:solidFill>
                  <a:schemeClr val="tx1"/>
                </a:solidFill>
                <a:latin typeface="Helvetica LT Std"/>
                <a:ea typeface="Verdana" pitchFamily="34" charset="0"/>
                <a:cs typeface="Verdana" pitchFamily="34" charset="0"/>
              </a:defRPr>
            </a:lvl1pPr>
            <a:lvl2pPr marL="725070" indent="-342900">
              <a:spcAft>
                <a:spcPts val="600"/>
              </a:spcAft>
              <a:buFontTx/>
              <a:buChar char="-"/>
              <a:defRPr lang="en-US" sz="2000" kern="1200" dirty="0">
                <a:solidFill>
                  <a:schemeClr val="tx1"/>
                </a:solidFill>
                <a:latin typeface="Helvetica LT Std"/>
                <a:ea typeface="Tahoma" panose="020B0604030504040204" pitchFamily="34" charset="0"/>
                <a:cs typeface="Tahoma" panose="020B0604030504040204" pitchFamily="34" charset="0"/>
              </a:defRPr>
            </a:lvl2pPr>
            <a:lvl3pPr marL="1143000" indent="-228600">
              <a:spcAft>
                <a:spcPts val="600"/>
              </a:spcAft>
              <a:buFont typeface="Wingdings" panose="05000000000000000000" pitchFamily="2" charset="2"/>
              <a:buChar char="§"/>
              <a:defRPr sz="1800">
                <a:solidFill>
                  <a:schemeClr val="tx1"/>
                </a:solidFill>
                <a:latin typeface="Helvetica LT Std"/>
                <a:ea typeface="Verdana" pitchFamily="34" charset="0"/>
                <a:cs typeface="Verdana" pitchFamily="34" charset="0"/>
              </a:defRPr>
            </a:lvl3pPr>
          </a:lstStyle>
          <a:p>
            <a:pPr lvl="0"/>
            <a:r>
              <a:rPr lang="en-US" dirty="0"/>
              <a:t>Edit Master text styles</a:t>
            </a:r>
          </a:p>
          <a:p>
            <a:pPr marL="686216" marR="0" lvl="1"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pPr>
            <a:r>
              <a:rPr lang="en-US" dirty="0"/>
              <a:t>Second level</a:t>
            </a:r>
          </a:p>
          <a:p>
            <a:pPr lvl="2"/>
            <a:r>
              <a:rPr lang="en-US" dirty="0"/>
              <a:t>Third level</a:t>
            </a:r>
          </a:p>
        </p:txBody>
      </p:sp>
      <p:sp>
        <p:nvSpPr>
          <p:cNvPr id="10" name="Slide Number Placeholder 5"/>
          <p:cNvSpPr>
            <a:spLocks noGrp="1"/>
          </p:cNvSpPr>
          <p:nvPr>
            <p:ph type="sldNum" sz="quarter" idx="4"/>
          </p:nvPr>
        </p:nvSpPr>
        <p:spPr>
          <a:xfrm>
            <a:off x="11124579" y="6126163"/>
            <a:ext cx="661021"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
        <p:nvSpPr>
          <p:cNvPr id="3" name="Text Box 34">
            <a:extLst>
              <a:ext uri="{FF2B5EF4-FFF2-40B4-BE49-F238E27FC236}">
                <a16:creationId xmlns:a16="http://schemas.microsoft.com/office/drawing/2014/main" id="{D9D268EC-7B53-4A79-B58A-882FA941BE22}"/>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and CAPEC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1999–2021, </a:t>
            </a:r>
            <a:r>
              <a:rPr lang="en-US" sz="1050" dirty="0">
                <a:latin typeface="Helvetica LT Std"/>
                <a:hlinkClick r:id="rId4"/>
              </a:rPr>
              <a:t>The MITRE Corporation</a:t>
            </a:r>
            <a:r>
              <a:rPr lang="en-US" sz="1050" dirty="0">
                <a:latin typeface="Helvetica LT Std"/>
              </a:rPr>
              <a:t>. CWE, CAPEC, the CWE logo, and the CAPEC logo are trademarks of The MITRE Corporation.</a:t>
            </a:r>
            <a:endParaRPr lang="en-US" altLang="en-US" sz="1050" b="0" u="none" baseline="0" dirty="0">
              <a:solidFill>
                <a:schemeClr val="tx1"/>
              </a:solidFill>
              <a:latin typeface="Helvetica LT Std"/>
              <a:cs typeface="+mn-cs"/>
            </a:endParaRPr>
          </a:p>
        </p:txBody>
      </p:sp>
      <p:pic>
        <p:nvPicPr>
          <p:cNvPr id="4" name="Picture 3" descr="A close up of a sign&#10;&#10;Description automatically generated">
            <a:extLst>
              <a:ext uri="{FF2B5EF4-FFF2-40B4-BE49-F238E27FC236}">
                <a16:creationId xmlns:a16="http://schemas.microsoft.com/office/drawing/2014/main" id="{E1C3BA65-6189-449B-9011-BE61FC523074}"/>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4" name="Picture 13" descr="A close up of a sign&#10;&#10;Description automatically generated">
            <a:extLst>
              <a:ext uri="{FF2B5EF4-FFF2-40B4-BE49-F238E27FC236}">
                <a16:creationId xmlns:a16="http://schemas.microsoft.com/office/drawing/2014/main" id="{FE8E16FE-4666-4DD6-99D5-EE7B81531C39}"/>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1961455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679CF-F4A2-B040-B846-649D971A8E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E90803-7CCD-6245-A5EC-8AC55E995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456B2A-D998-EC43-A722-B1D6513474C1}"/>
              </a:ext>
            </a:extLst>
          </p:cNvPr>
          <p:cNvSpPr>
            <a:spLocks noGrp="1"/>
          </p:cNvSpPr>
          <p:nvPr>
            <p:ph type="dt" sz="half" idx="10"/>
          </p:nvPr>
        </p:nvSpPr>
        <p:spPr/>
        <p:txBody>
          <a:bodyPr/>
          <a:lstStyle/>
          <a:p>
            <a:fld id="{8543A476-0005-2941-BFB5-0492CA6903A1}" type="datetimeFigureOut">
              <a:rPr lang="en-US" smtClean="0"/>
              <a:t>12/3/21</a:t>
            </a:fld>
            <a:endParaRPr lang="en-US"/>
          </a:p>
        </p:txBody>
      </p:sp>
      <p:sp>
        <p:nvSpPr>
          <p:cNvPr id="5" name="Footer Placeholder 4">
            <a:extLst>
              <a:ext uri="{FF2B5EF4-FFF2-40B4-BE49-F238E27FC236}">
                <a16:creationId xmlns:a16="http://schemas.microsoft.com/office/drawing/2014/main" id="{5BD8701B-8721-A143-8C3E-C5FD8E0609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9EC3D1-0B2D-0442-B334-A35D7528FDCC}"/>
              </a:ext>
            </a:extLst>
          </p:cNvPr>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112367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1EFA6-8283-894E-92DD-D2D8845603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C930A8-8965-1547-83F6-5965B9D22D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D1C3CD-6866-BE4C-9162-762D300033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289089-E983-C94E-A981-8BF9DFC39178}"/>
              </a:ext>
            </a:extLst>
          </p:cNvPr>
          <p:cNvSpPr>
            <a:spLocks noGrp="1"/>
          </p:cNvSpPr>
          <p:nvPr>
            <p:ph type="dt" sz="half" idx="10"/>
          </p:nvPr>
        </p:nvSpPr>
        <p:spPr/>
        <p:txBody>
          <a:bodyPr/>
          <a:lstStyle/>
          <a:p>
            <a:fld id="{8543A476-0005-2941-BFB5-0492CA6903A1}" type="datetimeFigureOut">
              <a:rPr lang="en-US" smtClean="0"/>
              <a:t>12/3/21</a:t>
            </a:fld>
            <a:endParaRPr lang="en-US"/>
          </a:p>
        </p:txBody>
      </p:sp>
      <p:sp>
        <p:nvSpPr>
          <p:cNvPr id="6" name="Footer Placeholder 5">
            <a:extLst>
              <a:ext uri="{FF2B5EF4-FFF2-40B4-BE49-F238E27FC236}">
                <a16:creationId xmlns:a16="http://schemas.microsoft.com/office/drawing/2014/main" id="{6AE04DC3-6F80-6E46-A3C9-BDA942F558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75B64E-79FA-B44D-8F81-6BC679DCBDA0}"/>
              </a:ext>
            </a:extLst>
          </p:cNvPr>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3670703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B14AF-DF9D-F04B-BF81-92415BAA2E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B8D952-DAC7-5A4E-B79F-D182EFE28C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70E290-E563-8749-8CBF-A40EB1BE22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51482F-8ADD-4B4E-89D7-21E3C96840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73B80A-A491-ED4D-98B9-3711405966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D2A296-F659-ED4C-9F38-3772B8E0576C}"/>
              </a:ext>
            </a:extLst>
          </p:cNvPr>
          <p:cNvSpPr>
            <a:spLocks noGrp="1"/>
          </p:cNvSpPr>
          <p:nvPr>
            <p:ph type="dt" sz="half" idx="10"/>
          </p:nvPr>
        </p:nvSpPr>
        <p:spPr/>
        <p:txBody>
          <a:bodyPr/>
          <a:lstStyle/>
          <a:p>
            <a:fld id="{8543A476-0005-2941-BFB5-0492CA6903A1}" type="datetimeFigureOut">
              <a:rPr lang="en-US" smtClean="0"/>
              <a:t>12/3/21</a:t>
            </a:fld>
            <a:endParaRPr lang="en-US"/>
          </a:p>
        </p:txBody>
      </p:sp>
      <p:sp>
        <p:nvSpPr>
          <p:cNvPr id="8" name="Footer Placeholder 7">
            <a:extLst>
              <a:ext uri="{FF2B5EF4-FFF2-40B4-BE49-F238E27FC236}">
                <a16:creationId xmlns:a16="http://schemas.microsoft.com/office/drawing/2014/main" id="{FA2E01C0-DEA1-A94B-8366-C1B6FDE52B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95A523-19D2-AC4B-A6A6-DBC7A11C06AC}"/>
              </a:ext>
            </a:extLst>
          </p:cNvPr>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797358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5740D-1FD6-2D48-BE74-C2E4805CB9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A9CAB8-0C7A-EB4F-BAB2-F91BCC9DAFC7}"/>
              </a:ext>
            </a:extLst>
          </p:cNvPr>
          <p:cNvSpPr>
            <a:spLocks noGrp="1"/>
          </p:cNvSpPr>
          <p:nvPr>
            <p:ph type="dt" sz="half" idx="10"/>
          </p:nvPr>
        </p:nvSpPr>
        <p:spPr/>
        <p:txBody>
          <a:bodyPr/>
          <a:lstStyle/>
          <a:p>
            <a:fld id="{8543A476-0005-2941-BFB5-0492CA6903A1}" type="datetimeFigureOut">
              <a:rPr lang="en-US" smtClean="0"/>
              <a:t>12/3/21</a:t>
            </a:fld>
            <a:endParaRPr lang="en-US"/>
          </a:p>
        </p:txBody>
      </p:sp>
      <p:sp>
        <p:nvSpPr>
          <p:cNvPr id="4" name="Footer Placeholder 3">
            <a:extLst>
              <a:ext uri="{FF2B5EF4-FFF2-40B4-BE49-F238E27FC236}">
                <a16:creationId xmlns:a16="http://schemas.microsoft.com/office/drawing/2014/main" id="{CAE18F16-B29A-9243-93D3-CFB3FA27B1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9C7A66-CA6E-AA43-B80E-78D64CF9A432}"/>
              </a:ext>
            </a:extLst>
          </p:cNvPr>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44072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F9E6CA-B45C-8F49-8AB1-94B066CB7FFE}"/>
              </a:ext>
            </a:extLst>
          </p:cNvPr>
          <p:cNvSpPr>
            <a:spLocks noGrp="1"/>
          </p:cNvSpPr>
          <p:nvPr>
            <p:ph type="dt" sz="half" idx="10"/>
          </p:nvPr>
        </p:nvSpPr>
        <p:spPr/>
        <p:txBody>
          <a:bodyPr/>
          <a:lstStyle/>
          <a:p>
            <a:fld id="{8543A476-0005-2941-BFB5-0492CA6903A1}" type="datetimeFigureOut">
              <a:rPr lang="en-US" smtClean="0"/>
              <a:t>12/3/21</a:t>
            </a:fld>
            <a:endParaRPr lang="en-US"/>
          </a:p>
        </p:txBody>
      </p:sp>
      <p:sp>
        <p:nvSpPr>
          <p:cNvPr id="3" name="Footer Placeholder 2">
            <a:extLst>
              <a:ext uri="{FF2B5EF4-FFF2-40B4-BE49-F238E27FC236}">
                <a16:creationId xmlns:a16="http://schemas.microsoft.com/office/drawing/2014/main" id="{93DC5D13-8FF3-834A-AF56-83F91CAF90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9D7845-D02B-154D-A88F-40A05EF8B164}"/>
              </a:ext>
            </a:extLst>
          </p:cNvPr>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2000724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23CC-95F1-8E4C-AA43-F900BAA923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813769-55C4-9145-9702-D696CFAD31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74DE08-AE5B-8C48-9C84-F78E1C6898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0360EF-ED6B-8F46-BD0D-68D3C2B32858}"/>
              </a:ext>
            </a:extLst>
          </p:cNvPr>
          <p:cNvSpPr>
            <a:spLocks noGrp="1"/>
          </p:cNvSpPr>
          <p:nvPr>
            <p:ph type="dt" sz="half" idx="10"/>
          </p:nvPr>
        </p:nvSpPr>
        <p:spPr/>
        <p:txBody>
          <a:bodyPr/>
          <a:lstStyle/>
          <a:p>
            <a:fld id="{8543A476-0005-2941-BFB5-0492CA6903A1}" type="datetimeFigureOut">
              <a:rPr lang="en-US" smtClean="0"/>
              <a:t>12/3/21</a:t>
            </a:fld>
            <a:endParaRPr lang="en-US"/>
          </a:p>
        </p:txBody>
      </p:sp>
      <p:sp>
        <p:nvSpPr>
          <p:cNvPr id="6" name="Footer Placeholder 5">
            <a:extLst>
              <a:ext uri="{FF2B5EF4-FFF2-40B4-BE49-F238E27FC236}">
                <a16:creationId xmlns:a16="http://schemas.microsoft.com/office/drawing/2014/main" id="{6A457CF8-0BAE-C843-A92F-02B3C0F83E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840F43-9520-764D-9F7A-11581A3A5951}"/>
              </a:ext>
            </a:extLst>
          </p:cNvPr>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3543126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F7568-6451-5044-BC2B-42940CFD48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F22825-2AC9-8F49-9EB9-9D0FB76699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46846A-3FBA-3C4A-9001-615B7CBCC7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29E076-69EB-FC4C-A39E-641C782270E2}"/>
              </a:ext>
            </a:extLst>
          </p:cNvPr>
          <p:cNvSpPr>
            <a:spLocks noGrp="1"/>
          </p:cNvSpPr>
          <p:nvPr>
            <p:ph type="dt" sz="half" idx="10"/>
          </p:nvPr>
        </p:nvSpPr>
        <p:spPr/>
        <p:txBody>
          <a:bodyPr/>
          <a:lstStyle/>
          <a:p>
            <a:fld id="{8543A476-0005-2941-BFB5-0492CA6903A1}" type="datetimeFigureOut">
              <a:rPr lang="en-US" smtClean="0"/>
              <a:t>12/3/21</a:t>
            </a:fld>
            <a:endParaRPr lang="en-US"/>
          </a:p>
        </p:txBody>
      </p:sp>
      <p:sp>
        <p:nvSpPr>
          <p:cNvPr id="6" name="Footer Placeholder 5">
            <a:extLst>
              <a:ext uri="{FF2B5EF4-FFF2-40B4-BE49-F238E27FC236}">
                <a16:creationId xmlns:a16="http://schemas.microsoft.com/office/drawing/2014/main" id="{829BEEFB-FF12-9047-A752-8214BAA23A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DD0A89-4CEB-974E-A909-751BA9311D9A}"/>
              </a:ext>
            </a:extLst>
          </p:cNvPr>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1183853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A48A80-6FAD-DE4D-930A-BF06A3F80C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05A5E5-850B-1B47-A686-E7073C56DF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0E8BA-577F-F842-B493-4A746F7DDF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43A476-0005-2941-BFB5-0492CA6903A1}" type="datetimeFigureOut">
              <a:rPr lang="en-US" smtClean="0"/>
              <a:t>12/3/21</a:t>
            </a:fld>
            <a:endParaRPr lang="en-US"/>
          </a:p>
        </p:txBody>
      </p:sp>
      <p:sp>
        <p:nvSpPr>
          <p:cNvPr id="5" name="Footer Placeholder 4">
            <a:extLst>
              <a:ext uri="{FF2B5EF4-FFF2-40B4-BE49-F238E27FC236}">
                <a16:creationId xmlns:a16="http://schemas.microsoft.com/office/drawing/2014/main" id="{086A2827-C1BD-EF42-8DA2-F8277EF718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E9862B-E332-C341-98AD-4012C0433B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687C12-6A43-E44F-A053-85EE364D3627}" type="slidenum">
              <a:rPr lang="en-US" smtClean="0"/>
              <a:t>‹#›</a:t>
            </a:fld>
            <a:endParaRPr lang="en-US"/>
          </a:p>
        </p:txBody>
      </p:sp>
    </p:spTree>
    <p:extLst>
      <p:ext uri="{BB962C8B-B14F-4D97-AF65-F5344CB8AC3E}">
        <p14:creationId xmlns:p14="http://schemas.microsoft.com/office/powerpoint/2010/main" val="2062276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616448" y="365760"/>
            <a:ext cx="11236721" cy="750253"/>
          </a:xfrm>
          <a:prstGeom prst="rect">
            <a:avLst/>
          </a:prstGeom>
        </p:spPr>
        <p:txBody>
          <a:bodyPr vert="horz" lIns="91440" tIns="45720" rIns="91440" bIns="45720" rtlCol="0" anchor="ctr" anchorCtr="0">
            <a:noAutofit/>
          </a:bodyPr>
          <a:lstStyle/>
          <a:p>
            <a:pPr lvl="0">
              <a:lnSpc>
                <a:spcPts val="3200"/>
              </a:lnSpc>
            </a:pPr>
            <a:r>
              <a:rPr lang="en-US"/>
              <a:t>Click to edit Master title style</a:t>
            </a:r>
            <a:endParaRPr lang="en-US" dirty="0"/>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616449" y="1371601"/>
            <a:ext cx="11236720" cy="4794737"/>
          </a:xfrm>
          <a:prstGeom prst="rect">
            <a:avLst/>
          </a:prstGeom>
        </p:spPr>
        <p:txBody>
          <a:bodyPr vert="horz" lIns="91440" tIns="45720" rIns="91440" bIns="45720" rtlCol="0">
            <a:noAutofit/>
          </a:bodyPr>
          <a:lstStyle/>
          <a:p>
            <a:pPr marL="308269" lvl="0" indent="-308269" defTabSz="1216185">
              <a:spcBef>
                <a:spcPts val="0"/>
              </a:spcBef>
              <a:spcAft>
                <a:spcPts val="798"/>
              </a:spcAft>
              <a:buClr>
                <a:schemeClr val="tx2"/>
              </a:buClr>
              <a:buSzPct val="120000"/>
              <a:buFont typeface="Wingdings" pitchFamily="2" charset="2"/>
              <a:buChar char="§"/>
            </a:pPr>
            <a:r>
              <a:rPr lang="en-US" dirty="0"/>
              <a:t>Edit Master text styles</a:t>
            </a:r>
          </a:p>
          <a:p>
            <a:pPr marL="686216" lvl="1" indent="-304046" defTabSz="1216185">
              <a:spcBef>
                <a:spcPts val="0"/>
              </a:spcBef>
              <a:spcAft>
                <a:spcPts val="798"/>
              </a:spcAft>
              <a:buClr>
                <a:schemeClr val="tx2"/>
              </a:buClr>
              <a:buChar char="–"/>
            </a:pPr>
            <a:r>
              <a:rPr lang="en-US" dirty="0"/>
              <a:t>Second level</a:t>
            </a:r>
          </a:p>
          <a:p>
            <a:pPr marL="994485" lvl="2" indent="-308269" defTabSz="1216185">
              <a:spcBef>
                <a:spcPts val="0"/>
              </a:spcBef>
              <a:spcAft>
                <a:spcPts val="798"/>
              </a:spcAft>
              <a:buClr>
                <a:schemeClr val="tx2"/>
              </a:buClr>
              <a:buSzPct val="110000"/>
              <a:buFont typeface="Wingdings" pitchFamily="2" charset="2"/>
              <a:buChar char="§"/>
            </a:pPr>
            <a:r>
              <a:rPr lang="en-US" dirty="0"/>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81483" y="1"/>
            <a:ext cx="99586"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81483" y="1"/>
            <a:ext cx="99586" cy="1219200"/>
          </a:xfrm>
          <a:prstGeom prst="rect">
            <a:avLst/>
          </a:prstGeom>
          <a:solidFill>
            <a:schemeClr val="accent1"/>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217557813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hf hdr="0" dt="0"/>
  <p:txStyles>
    <p:titleStyle>
      <a:lvl1pPr algn="l" defTabSz="914400" rtl="0" eaLnBrk="1" latinLnBrk="0" hangingPunct="1">
        <a:lnSpc>
          <a:spcPct val="90000"/>
        </a:lnSpc>
        <a:spcBef>
          <a:spcPct val="0"/>
        </a:spcBef>
        <a:buNone/>
        <a:defRPr lang="en-US" sz="32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495207-35DE-46E2-B7DB-F31265C44A28}"/>
              </a:ext>
            </a:extLst>
          </p:cNvPr>
          <p:cNvSpPr>
            <a:spLocks noGrp="1"/>
          </p:cNvSpPr>
          <p:nvPr>
            <p:ph type="ctrTitle" sz="quarter"/>
          </p:nvPr>
        </p:nvSpPr>
        <p:spPr/>
        <p:txBody>
          <a:bodyPr>
            <a:normAutofit/>
          </a:bodyPr>
          <a:lstStyle/>
          <a:p>
            <a:r>
              <a:rPr lang="en-US" dirty="0"/>
              <a:t>Hardware CWE™ </a:t>
            </a:r>
            <a:br>
              <a:rPr lang="en-US" dirty="0"/>
            </a:br>
            <a:r>
              <a:rPr lang="en-US" dirty="0"/>
              <a:t>Special Interest Group (SIG)</a:t>
            </a:r>
          </a:p>
        </p:txBody>
      </p:sp>
      <p:sp>
        <p:nvSpPr>
          <p:cNvPr id="2" name="Slide Number Placeholder 1">
            <a:extLst>
              <a:ext uri="{FF2B5EF4-FFF2-40B4-BE49-F238E27FC236}">
                <a16:creationId xmlns:a16="http://schemas.microsoft.com/office/drawing/2014/main" id="{DF0E2809-7AAC-4377-881A-13E670C8C71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4" name="Subtitle 3">
            <a:extLst>
              <a:ext uri="{FF2B5EF4-FFF2-40B4-BE49-F238E27FC236}">
                <a16:creationId xmlns:a16="http://schemas.microsoft.com/office/drawing/2014/main" id="{C754033F-AEF2-9146-8F92-0B7DA7F226C1}"/>
              </a:ext>
            </a:extLst>
          </p:cNvPr>
          <p:cNvSpPr>
            <a:spLocks noGrp="1"/>
          </p:cNvSpPr>
          <p:nvPr>
            <p:ph type="subTitle" idx="1"/>
          </p:nvPr>
        </p:nvSpPr>
        <p:spPr>
          <a:xfrm>
            <a:off x="1044164" y="2568943"/>
            <a:ext cx="7655345" cy="1938926"/>
          </a:xfrm>
        </p:spPr>
        <p:txBody>
          <a:bodyPr>
            <a:normAutofit/>
          </a:bodyPr>
          <a:lstStyle/>
          <a:p>
            <a:r>
              <a:rPr lang="en-US" sz="3200" dirty="0"/>
              <a:t>Alec Summers &amp; the HW CWE Team</a:t>
            </a:r>
          </a:p>
          <a:p>
            <a:r>
              <a:rPr lang="en-US" sz="3200" dirty="0"/>
              <a:t>December 2021</a:t>
            </a:r>
          </a:p>
        </p:txBody>
      </p:sp>
      <p:pic>
        <p:nvPicPr>
          <p:cNvPr id="3" name="Picture 2">
            <a:extLst>
              <a:ext uri="{FF2B5EF4-FFF2-40B4-BE49-F238E27FC236}">
                <a16:creationId xmlns:a16="http://schemas.microsoft.com/office/drawing/2014/main" id="{EF53008D-3AA1-1D49-9C72-5209810842DA}"/>
              </a:ext>
            </a:extLst>
          </p:cNvPr>
          <p:cNvPicPr>
            <a:picLocks noChangeAspect="1"/>
          </p:cNvPicPr>
          <p:nvPr/>
        </p:nvPicPr>
        <p:blipFill>
          <a:blip r:embed="rId3"/>
          <a:stretch>
            <a:fillRect/>
          </a:stretch>
        </p:blipFill>
        <p:spPr>
          <a:xfrm>
            <a:off x="7844118" y="3410700"/>
            <a:ext cx="3870528" cy="2631959"/>
          </a:xfrm>
          <a:prstGeom prst="rect">
            <a:avLst/>
          </a:prstGeom>
        </p:spPr>
      </p:pic>
    </p:spTree>
    <p:extLst>
      <p:ext uri="{BB962C8B-B14F-4D97-AF65-F5344CB8AC3E}">
        <p14:creationId xmlns:p14="http://schemas.microsoft.com/office/powerpoint/2010/main" val="2623002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22B1A-55C1-4A4A-B82C-62D42019AD8B}"/>
              </a:ext>
            </a:extLst>
          </p:cNvPr>
          <p:cNvSpPr>
            <a:spLocks noGrp="1"/>
          </p:cNvSpPr>
          <p:nvPr>
            <p:ph type="title"/>
          </p:nvPr>
        </p:nvSpPr>
        <p:spPr/>
        <p:txBody>
          <a:bodyPr/>
          <a:lstStyle/>
          <a:p>
            <a:r>
              <a:rPr lang="en-US" dirty="0"/>
              <a:t>Applicable Platforms Issue</a:t>
            </a:r>
          </a:p>
        </p:txBody>
      </p:sp>
      <p:sp>
        <p:nvSpPr>
          <p:cNvPr id="3" name="Content Placeholder 2">
            <a:extLst>
              <a:ext uri="{FF2B5EF4-FFF2-40B4-BE49-F238E27FC236}">
                <a16:creationId xmlns:a16="http://schemas.microsoft.com/office/drawing/2014/main" id="{19CF7D8A-D442-FB46-A661-DDB0BC32F1DF}"/>
              </a:ext>
            </a:extLst>
          </p:cNvPr>
          <p:cNvSpPr>
            <a:spLocks noGrp="1"/>
          </p:cNvSpPr>
          <p:nvPr>
            <p:ph idx="1"/>
          </p:nvPr>
        </p:nvSpPr>
        <p:spPr/>
        <p:txBody>
          <a:bodyPr/>
          <a:lstStyle/>
          <a:p>
            <a:r>
              <a:rPr lang="en-US" dirty="0"/>
              <a:t>Currently “Technology Independent” means the weakness applies to a range of technologies that do not have specific types defined within the schema and/or could also apply to dozens of technologies</a:t>
            </a:r>
          </a:p>
          <a:p>
            <a:r>
              <a:rPr lang="en-US" dirty="0"/>
              <a:t>For many HW CWE Entries, the Applicable Platforms field says “Technology Class: Technology Independent”</a:t>
            </a:r>
          </a:p>
          <a:p>
            <a:endParaRPr lang="en-US" dirty="0"/>
          </a:p>
          <a:p>
            <a:r>
              <a:rPr lang="en-US" dirty="0"/>
              <a:t>Questions:</a:t>
            </a:r>
          </a:p>
          <a:p>
            <a:pPr lvl="1"/>
            <a:r>
              <a:rPr lang="en-US" b="1" dirty="0"/>
              <a:t>How are folks from the SIG using this field?</a:t>
            </a:r>
          </a:p>
          <a:p>
            <a:pPr lvl="1"/>
            <a:r>
              <a:rPr lang="en-US" b="1" dirty="0"/>
              <a:t>Could SIG members contribute more specific technology types for the existing HW CWE entries (and subsequent content suggestions)?</a:t>
            </a:r>
          </a:p>
        </p:txBody>
      </p:sp>
      <p:sp>
        <p:nvSpPr>
          <p:cNvPr id="4" name="Slide Number Placeholder 3">
            <a:extLst>
              <a:ext uri="{FF2B5EF4-FFF2-40B4-BE49-F238E27FC236}">
                <a16:creationId xmlns:a16="http://schemas.microsoft.com/office/drawing/2014/main" id="{EB454C60-6485-2040-9748-E605A4C4015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10</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572010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CA74A-3141-9B4D-BB33-D320F37C039C}"/>
              </a:ext>
            </a:extLst>
          </p:cNvPr>
          <p:cNvSpPr>
            <a:spLocks noGrp="1"/>
          </p:cNvSpPr>
          <p:nvPr>
            <p:ph type="title"/>
          </p:nvPr>
        </p:nvSpPr>
        <p:spPr/>
        <p:txBody>
          <a:bodyPr/>
          <a:lstStyle/>
          <a:p>
            <a:r>
              <a:rPr lang="en-US" dirty="0"/>
              <a:t>Next Meeting (</a:t>
            </a:r>
            <a:r>
              <a:rPr lang="en-US" dirty="0">
                <a:solidFill>
                  <a:srgbClr val="FF0000"/>
                </a:solidFill>
              </a:rPr>
              <a:t>January 14</a:t>
            </a:r>
            <a:r>
              <a:rPr lang="en-US" dirty="0"/>
              <a:t>)</a:t>
            </a:r>
          </a:p>
        </p:txBody>
      </p:sp>
      <p:sp>
        <p:nvSpPr>
          <p:cNvPr id="3" name="Content Placeholder 2">
            <a:extLst>
              <a:ext uri="{FF2B5EF4-FFF2-40B4-BE49-F238E27FC236}">
                <a16:creationId xmlns:a16="http://schemas.microsoft.com/office/drawing/2014/main" id="{0211F04A-A36B-C84B-AC7A-10CEB1D91425}"/>
              </a:ext>
            </a:extLst>
          </p:cNvPr>
          <p:cNvSpPr>
            <a:spLocks noGrp="1"/>
          </p:cNvSpPr>
          <p:nvPr>
            <p:ph idx="1"/>
          </p:nvPr>
        </p:nvSpPr>
        <p:spPr/>
        <p:txBody>
          <a:bodyPr>
            <a:normAutofit/>
          </a:bodyPr>
          <a:lstStyle/>
          <a:p>
            <a:pPr lvl="0"/>
            <a:endParaRPr lang="en-US" sz="2800" dirty="0">
              <a:latin typeface="Tahoma" panose="020B0604030504040204" pitchFamily="34" charset="0"/>
              <a:ea typeface="Tahoma" panose="020B0604030504040204" pitchFamily="34" charset="0"/>
              <a:cs typeface="Tahoma" panose="020B0604030504040204" pitchFamily="34" charset="0"/>
            </a:endParaRPr>
          </a:p>
          <a:p>
            <a:pPr lvl="0"/>
            <a:endParaRPr lang="en-US" sz="240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800" dirty="0">
              <a:latin typeface="Tahoma" panose="020B0604030504040204" pitchFamily="34" charset="0"/>
              <a:ea typeface="Tahoma" panose="020B0604030504040204" pitchFamily="34" charset="0"/>
              <a:cs typeface="Tahoma" panose="020B0604030504040204" pitchFamily="34" charset="0"/>
            </a:endParaRPr>
          </a:p>
          <a:p>
            <a:endParaRPr lang="en-US" sz="2800" dirty="0">
              <a:latin typeface="Tahoma" panose="020B0604030504040204" pitchFamily="34" charset="0"/>
              <a:ea typeface="Tahoma" panose="020B0604030504040204" pitchFamily="34" charset="0"/>
              <a:cs typeface="Tahoma" panose="020B0604030504040204" pitchFamily="34" charset="0"/>
            </a:endParaRPr>
          </a:p>
          <a:p>
            <a:r>
              <a:rPr lang="en-US" sz="2800" dirty="0">
                <a:latin typeface="Tahoma" panose="020B0604030504040204" pitchFamily="34" charset="0"/>
                <a:ea typeface="Tahoma" panose="020B0604030504040204" pitchFamily="34" charset="0"/>
                <a:cs typeface="Tahoma" panose="020B0604030504040204" pitchFamily="34" charset="0"/>
              </a:rPr>
              <a:t>Topics of interest?</a:t>
            </a:r>
          </a:p>
          <a:p>
            <a:pPr lvl="0"/>
            <a:r>
              <a:rPr lang="en-US" sz="2800" dirty="0">
                <a:latin typeface="Tahoma" panose="020B0604030504040204" pitchFamily="34" charset="0"/>
                <a:ea typeface="Tahoma" panose="020B0604030504040204" pitchFamily="34" charset="0"/>
                <a:cs typeface="Tahoma" panose="020B0604030504040204" pitchFamily="34" charset="0"/>
              </a:rPr>
              <a:t>Questions, Requests to present? Please let us know </a:t>
            </a:r>
          </a:p>
          <a:p>
            <a:pPr marL="382170" lvl="1" indent="0">
              <a:buNone/>
            </a:pPr>
            <a:endParaRPr lang="en-US" sz="2400" dirty="0">
              <a:latin typeface="Tahoma" panose="020B0604030504040204" pitchFamily="34" charset="0"/>
            </a:endParaRPr>
          </a:p>
          <a:p>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620A4E05-961E-4B4F-8266-033C7DFE6ED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11</a:t>
            </a:fld>
            <a:r>
              <a:rPr lang="en-US"/>
              <a:t> </a:t>
            </a:r>
            <a:r>
              <a:rPr lang="en-US">
                <a:solidFill>
                  <a:srgbClr val="C1CD23"/>
                </a:solidFill>
              </a:rPr>
              <a:t>|</a:t>
            </a:r>
            <a:endParaRPr lang="en-US" dirty="0">
              <a:solidFill>
                <a:srgbClr val="C1CD23"/>
              </a:solidFill>
            </a:endParaRPr>
          </a:p>
        </p:txBody>
      </p:sp>
      <p:sp>
        <p:nvSpPr>
          <p:cNvPr id="5" name="Rounded Rectangle 4">
            <a:extLst>
              <a:ext uri="{FF2B5EF4-FFF2-40B4-BE49-F238E27FC236}">
                <a16:creationId xmlns:a16="http://schemas.microsoft.com/office/drawing/2014/main" id="{A875774B-28BE-5740-80EC-20E0FE5DE5B0}"/>
              </a:ext>
            </a:extLst>
          </p:cNvPr>
          <p:cNvSpPr/>
          <p:nvPr/>
        </p:nvSpPr>
        <p:spPr>
          <a:xfrm>
            <a:off x="2961640" y="2422018"/>
            <a:ext cx="6675120" cy="71573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Tahoma" panose="020B0604030504040204" pitchFamily="34" charset="0"/>
                <a:ea typeface="Tahoma" panose="020B0604030504040204" pitchFamily="34" charset="0"/>
                <a:cs typeface="Tahoma" panose="020B0604030504040204" pitchFamily="34" charset="0"/>
              </a:rPr>
              <a:t>CWE@MITRE.ORG</a:t>
            </a:r>
          </a:p>
        </p:txBody>
      </p:sp>
    </p:spTree>
    <p:extLst>
      <p:ext uri="{BB962C8B-B14F-4D97-AF65-F5344CB8AC3E}">
        <p14:creationId xmlns:p14="http://schemas.microsoft.com/office/powerpoint/2010/main" val="604466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lstStyle/>
          <a:p>
            <a:r>
              <a:rPr lang="en-US" dirty="0"/>
              <a:t>Agenda	</a:t>
            </a:r>
          </a:p>
        </p:txBody>
      </p:sp>
      <p:sp>
        <p:nvSpPr>
          <p:cNvPr id="3" name="Content Placeholder 2">
            <a:extLst>
              <a:ext uri="{FF2B5EF4-FFF2-40B4-BE49-F238E27FC236}">
                <a16:creationId xmlns:a16="http://schemas.microsoft.com/office/drawing/2014/main" id="{82D362E5-07C7-4CAA-BC75-79276F7A517C}"/>
              </a:ext>
            </a:extLst>
          </p:cNvPr>
          <p:cNvSpPr>
            <a:spLocks noGrp="1"/>
          </p:cNvSpPr>
          <p:nvPr>
            <p:ph idx="1"/>
          </p:nvPr>
        </p:nvSpPr>
        <p:spPr/>
        <p:txBody>
          <a:bodyPr>
            <a:normAutofit fontScale="92500" lnSpcReduction="10000"/>
          </a:bodyPr>
          <a:lstStyle/>
          <a:p>
            <a:r>
              <a:rPr lang="en-US" sz="2800" dirty="0">
                <a:latin typeface="Tahoma" panose="020B0604030504040204" pitchFamily="34" charset="0"/>
              </a:rPr>
              <a:t>Housekeeping</a:t>
            </a:r>
          </a:p>
          <a:p>
            <a:r>
              <a:rPr lang="en-US" sz="2800" dirty="0">
                <a:latin typeface="Tahoma" panose="020B0604030504040204" pitchFamily="34" charset="0"/>
              </a:rPr>
              <a:t>Update: Content Entry Suggestions from SAE32</a:t>
            </a:r>
          </a:p>
          <a:p>
            <a:pPr lvl="1"/>
            <a:r>
              <a:rPr lang="en-US" sz="2400" dirty="0">
                <a:latin typeface="Tahoma" panose="020B0604030504040204" pitchFamily="34" charset="0"/>
              </a:rPr>
              <a:t>Indicators of Non-Conformance for Hardware, Counterfeit Defects and Tampered Components</a:t>
            </a:r>
          </a:p>
          <a:p>
            <a:r>
              <a:rPr lang="en-US" sz="2800" dirty="0">
                <a:latin typeface="Tahoma" panose="020B0604030504040204" pitchFamily="34" charset="0"/>
              </a:rPr>
              <a:t>Technical Discussion</a:t>
            </a:r>
          </a:p>
          <a:p>
            <a:pPr lvl="1"/>
            <a:r>
              <a:rPr lang="en-US" sz="2400" dirty="0">
                <a:latin typeface="Tahoma" panose="020B0604030504040204" pitchFamily="34" charset="0"/>
              </a:rPr>
              <a:t>End-to-End Bitstream Tamper Attack Against Flip-Chip FPGAs</a:t>
            </a:r>
          </a:p>
          <a:p>
            <a:pPr lvl="1"/>
            <a:r>
              <a:rPr lang="en-US" sz="2400" dirty="0">
                <a:latin typeface="Tahoma" panose="020B0604030504040204" pitchFamily="34" charset="0"/>
              </a:rPr>
              <a:t>Daniel </a:t>
            </a:r>
            <a:r>
              <a:rPr lang="en-US" sz="2400" dirty="0" err="1">
                <a:latin typeface="Tahoma" panose="020B0604030504040204" pitchFamily="34" charset="0"/>
              </a:rPr>
              <a:t>DiMase</a:t>
            </a:r>
            <a:r>
              <a:rPr lang="en-US" sz="2400" dirty="0">
                <a:latin typeface="Tahoma" panose="020B0604030504040204" pitchFamily="34" charset="0"/>
              </a:rPr>
              <a:t>, </a:t>
            </a:r>
            <a:r>
              <a:rPr lang="en-US" sz="2400" dirty="0" err="1">
                <a:latin typeface="Tahoma" panose="020B0604030504040204" pitchFamily="34" charset="0"/>
              </a:rPr>
              <a:t>Aerocyonics</a:t>
            </a:r>
            <a:endParaRPr lang="en-US" sz="2400" dirty="0">
              <a:latin typeface="Tahoma" panose="020B0604030504040204" pitchFamily="34" charset="0"/>
            </a:endParaRPr>
          </a:p>
          <a:p>
            <a:r>
              <a:rPr lang="en-US" sz="2800" dirty="0">
                <a:latin typeface="Tahoma" panose="020B0604030504040204" pitchFamily="34" charset="0"/>
              </a:rPr>
              <a:t>Schema and Data Population Question for SIG Members</a:t>
            </a:r>
          </a:p>
          <a:p>
            <a:pPr lvl="1"/>
            <a:r>
              <a:rPr lang="en-US" sz="2400" dirty="0">
                <a:latin typeface="Tahoma" panose="020B0604030504040204" pitchFamily="34" charset="0"/>
              </a:rPr>
              <a:t>Applicable Platforms</a:t>
            </a:r>
          </a:p>
          <a:p>
            <a:r>
              <a:rPr lang="en-US" sz="2800" dirty="0">
                <a:latin typeface="Tahoma" panose="020B0604030504040204" pitchFamily="34" charset="0"/>
              </a:rPr>
              <a:t>Adjourn</a:t>
            </a:r>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C1CD23"/>
                </a:solidFill>
                <a:effectLst/>
                <a:uLnTx/>
                <a:uFillTx/>
                <a:latin typeface="Helvetica LT Std" pitchFamily="34" charset="0"/>
                <a:ea typeface="+mn-ea"/>
                <a:cs typeface="+mn-cs"/>
              </a:rPr>
              <a:t>|</a:t>
            </a:r>
            <a:r>
              <a:rPr kumimoji="0" lang="en-US" sz="1000" b="0" i="0" u="none" strike="noStrike" kern="1200" cap="none" spc="0" normalizeH="0" baseline="0" noProof="0">
                <a:ln>
                  <a:noFill/>
                </a:ln>
                <a:solidFill>
                  <a:prstClr val="black">
                    <a:tint val="75000"/>
                  </a:prstClr>
                </a:solidFill>
                <a:effectLst/>
                <a:uLnTx/>
                <a:uFillTx/>
                <a:latin typeface="Helvetica LT Std" pitchFamily="34" charset="0"/>
                <a:ea typeface="+mn-ea"/>
                <a:cs typeface="+mn-cs"/>
              </a:rPr>
              <a:t> </a:t>
            </a:r>
            <a:fld id="{295008BC-DA31-4D19-837B-EFA4386B05F5}" type="slidenum">
              <a:rPr kumimoji="0" lang="en-US" sz="1000" b="0" i="0" u="none" strike="noStrike" kern="1200" cap="none" spc="0" normalizeH="0" baseline="0" noProof="0" smtClean="0">
                <a:ln>
                  <a:noFill/>
                </a:ln>
                <a:solidFill>
                  <a:prstClr val="black">
                    <a:lumMod val="50000"/>
                    <a:lumOff val="50000"/>
                  </a:prstClr>
                </a:solidFill>
                <a:effectLst/>
                <a:uLnTx/>
                <a:uFillTx/>
                <a:latin typeface="Helvetica LT Std"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r>
              <a:rPr kumimoji="0" lang="en-US" sz="1000" b="0" i="0" u="none" strike="noStrike" kern="1200" cap="none" spc="0" normalizeH="0" baseline="0" noProof="0">
                <a:ln>
                  <a:noFill/>
                </a:ln>
                <a:solidFill>
                  <a:prstClr val="black">
                    <a:tint val="75000"/>
                  </a:prstClr>
                </a:solidFill>
                <a:effectLst/>
                <a:uLnTx/>
                <a:uFillTx/>
                <a:latin typeface="Helvetica LT Std" pitchFamily="34" charset="0"/>
                <a:ea typeface="+mn-ea"/>
                <a:cs typeface="+mn-cs"/>
              </a:rPr>
              <a:t> </a:t>
            </a:r>
            <a:r>
              <a:rPr kumimoji="0" lang="en-US" sz="1000" b="0" i="0" u="none" strike="noStrike" kern="1200" cap="none" spc="0" normalizeH="0" baseline="0" noProof="0">
                <a:ln>
                  <a:noFill/>
                </a:ln>
                <a:solidFill>
                  <a:srgbClr val="C1CD23"/>
                </a:solidFill>
                <a:effectLst/>
                <a:uLnTx/>
                <a:uFillTx/>
                <a:latin typeface="Helvetica LT Std" pitchFamily="34" charset="0"/>
                <a:ea typeface="+mn-ea"/>
                <a:cs typeface="+mn-cs"/>
              </a:rPr>
              <a:t>|</a:t>
            </a:r>
            <a:endParaRPr kumimoji="0" lang="en-US" sz="1000" b="0" i="0" u="none" strike="noStrike" kern="1200" cap="none" spc="0" normalizeH="0" baseline="0" noProof="0" dirty="0">
              <a:ln>
                <a:noFill/>
              </a:ln>
              <a:solidFill>
                <a:srgbClr val="C1CD23"/>
              </a:solidFill>
              <a:effectLst/>
              <a:uLnTx/>
              <a:uFillTx/>
              <a:latin typeface="Helvetica LT Std" pitchFamily="34" charset="0"/>
              <a:ea typeface="+mn-ea"/>
              <a:cs typeface="+mn-cs"/>
            </a:endParaRPr>
          </a:p>
        </p:txBody>
      </p:sp>
    </p:spTree>
    <p:extLst>
      <p:ext uri="{BB962C8B-B14F-4D97-AF65-F5344CB8AC3E}">
        <p14:creationId xmlns:p14="http://schemas.microsoft.com/office/powerpoint/2010/main" val="419829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E2DE8-B1C9-E443-8436-6F2D6AB2107B}"/>
              </a:ext>
            </a:extLst>
          </p:cNvPr>
          <p:cNvSpPr>
            <a:spLocks noGrp="1"/>
          </p:cNvSpPr>
          <p:nvPr>
            <p:ph type="title"/>
          </p:nvPr>
        </p:nvSpPr>
        <p:spPr/>
        <p:txBody>
          <a:bodyPr/>
          <a:lstStyle/>
          <a:p>
            <a:r>
              <a:rPr lang="en-US" dirty="0"/>
              <a:t>Housekeeping</a:t>
            </a:r>
          </a:p>
        </p:txBody>
      </p:sp>
      <p:sp>
        <p:nvSpPr>
          <p:cNvPr id="3" name="Content Placeholder 2">
            <a:extLst>
              <a:ext uri="{FF2B5EF4-FFF2-40B4-BE49-F238E27FC236}">
                <a16:creationId xmlns:a16="http://schemas.microsoft.com/office/drawing/2014/main" id="{02DD74E7-E2EC-F34E-BF25-D3CEF5AD1650}"/>
              </a:ext>
            </a:extLst>
          </p:cNvPr>
          <p:cNvSpPr>
            <a:spLocks noGrp="1"/>
          </p:cNvSpPr>
          <p:nvPr>
            <p:ph idx="1"/>
          </p:nvPr>
        </p:nvSpPr>
        <p:spPr/>
        <p:txBody>
          <a:bodyPr>
            <a:normAutofit/>
          </a:bodyPr>
          <a:lstStyle/>
          <a:p>
            <a:r>
              <a:rPr lang="en-US" sz="2800" dirty="0">
                <a:latin typeface="Tahoma" panose="020B0604030504040204" pitchFamily="34" charset="0"/>
                <a:ea typeface="Tahoma" panose="020B0604030504040204" pitchFamily="34" charset="0"/>
                <a:cs typeface="Tahoma" panose="020B0604030504040204" pitchFamily="34" charset="0"/>
              </a:rPr>
              <a:t>Schedule:</a:t>
            </a:r>
          </a:p>
          <a:p>
            <a:pPr lvl="1"/>
            <a:r>
              <a:rPr lang="en-US" sz="2600" b="1" dirty="0">
                <a:solidFill>
                  <a:srgbClr val="FF0000"/>
                </a:solidFill>
                <a:latin typeface="Tahoma" panose="020B0604030504040204" pitchFamily="34" charset="0"/>
                <a:ea typeface="Tahoma" panose="020B0604030504040204" pitchFamily="34" charset="0"/>
                <a:cs typeface="Tahoma" panose="020B0604030504040204" pitchFamily="34" charset="0"/>
              </a:rPr>
              <a:t>Next Meeting – January 14</a:t>
            </a:r>
          </a:p>
          <a:p>
            <a:pPr lvl="2"/>
            <a:r>
              <a:rPr lang="en-US" sz="2200" b="1" dirty="0">
                <a:latin typeface="Tahoma" panose="020B0604030504040204" pitchFamily="34" charset="0"/>
              </a:rPr>
              <a:t>12:30 – 1:30 PM EST</a:t>
            </a:r>
          </a:p>
          <a:p>
            <a:pPr lvl="2"/>
            <a:r>
              <a:rPr lang="en-US" sz="2200" b="1" dirty="0">
                <a:latin typeface="Tahoma" panose="020B0604030504040204" pitchFamily="34" charset="0"/>
              </a:rPr>
              <a:t>Microsoft Teams</a:t>
            </a:r>
          </a:p>
          <a:p>
            <a:r>
              <a:rPr lang="en-US" sz="2800" b="1" dirty="0">
                <a:latin typeface="Tahoma" panose="020B0604030504040204" pitchFamily="34" charset="0"/>
              </a:rPr>
              <a:t>Contact: </a:t>
            </a:r>
            <a:r>
              <a:rPr lang="en-US" sz="2800" b="1" dirty="0" err="1">
                <a:latin typeface="Tahoma" panose="020B0604030504040204" pitchFamily="34" charset="0"/>
              </a:rPr>
              <a:t>cwe@mitre.org</a:t>
            </a:r>
            <a:endParaRPr lang="en-US" sz="2800" b="1" dirty="0">
              <a:latin typeface="Tahoma" panose="020B0604030504040204" pitchFamily="34" charset="0"/>
            </a:endParaRPr>
          </a:p>
          <a:p>
            <a:endParaRPr lang="en-US" b="1" dirty="0">
              <a:latin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Minutes from previous meetings available on our </a:t>
            </a:r>
            <a:r>
              <a:rPr lang="en-US" dirty="0" err="1">
                <a:latin typeface="Tahoma" panose="020B0604030504040204" pitchFamily="34" charset="0"/>
                <a:ea typeface="Tahoma" panose="020B0604030504040204" pitchFamily="34" charset="0"/>
                <a:cs typeface="Tahoma" panose="020B0604030504040204" pitchFamily="34" charset="0"/>
              </a:rPr>
              <a:t>Github</a:t>
            </a:r>
            <a:r>
              <a:rPr lang="en-US" dirty="0">
                <a:latin typeface="Tahoma" panose="020B0604030504040204" pitchFamily="34" charset="0"/>
                <a:ea typeface="Tahoma" panose="020B0604030504040204" pitchFamily="34" charset="0"/>
                <a:cs typeface="Tahoma" panose="020B0604030504040204" pitchFamily="34" charset="0"/>
              </a:rPr>
              <a:t> site:</a:t>
            </a:r>
          </a:p>
          <a:p>
            <a:pPr lvl="1"/>
            <a:r>
              <a:rPr lang="en-US" b="1" dirty="0">
                <a:latin typeface="Tahoma" panose="020B0604030504040204" pitchFamily="34" charset="0"/>
              </a:rPr>
              <a:t>https://</a:t>
            </a:r>
            <a:r>
              <a:rPr lang="en-US" b="1" dirty="0" err="1">
                <a:latin typeface="Tahoma" panose="020B0604030504040204" pitchFamily="34" charset="0"/>
              </a:rPr>
              <a:t>github.com</a:t>
            </a:r>
            <a:r>
              <a:rPr lang="en-US" b="1" dirty="0">
                <a:latin typeface="Tahoma" panose="020B0604030504040204" pitchFamily="34" charset="0"/>
              </a:rPr>
              <a:t>/CWE-CAPEC/</a:t>
            </a:r>
            <a:r>
              <a:rPr lang="en-US" b="1" dirty="0" err="1">
                <a:latin typeface="Tahoma" panose="020B0604030504040204" pitchFamily="34" charset="0"/>
              </a:rPr>
              <a:t>hw</a:t>
            </a:r>
            <a:r>
              <a:rPr lang="en-US" b="1" dirty="0">
                <a:latin typeface="Tahoma" panose="020B0604030504040204" pitchFamily="34" charset="0"/>
              </a:rPr>
              <a:t>-</a:t>
            </a:r>
            <a:r>
              <a:rPr lang="en-US" b="1" dirty="0" err="1">
                <a:latin typeface="Tahoma" panose="020B0604030504040204" pitchFamily="34" charset="0"/>
              </a:rPr>
              <a:t>cwe</a:t>
            </a:r>
            <a:r>
              <a:rPr lang="en-US" b="1" dirty="0">
                <a:latin typeface="Tahoma" panose="020B0604030504040204" pitchFamily="34" charset="0"/>
              </a:rPr>
              <a:t>-sig</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62C7EBBB-1ED6-5C46-BEEC-D7707B8B711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50011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214ED3-1C88-2643-9C77-37FE7651FC39}"/>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sz="5400" dirty="0"/>
              <a:t>Topic #1</a:t>
            </a:r>
          </a:p>
          <a:p>
            <a:pPr marL="0" indent="0" algn="ctr">
              <a:buNone/>
            </a:pPr>
            <a:r>
              <a:rPr lang="en-US" sz="3600" dirty="0">
                <a:solidFill>
                  <a:prstClr val="black"/>
                </a:solidFill>
                <a:latin typeface="Calibri" panose="020F0502020204030204"/>
              </a:rPr>
              <a:t>Update</a:t>
            </a:r>
          </a:p>
          <a:p>
            <a:pPr marL="0" indent="0" algn="ctr">
              <a:buNone/>
            </a:pPr>
            <a:r>
              <a:rPr lang="en-US" sz="2800" i="1" dirty="0">
                <a:solidFill>
                  <a:schemeClr val="bg1">
                    <a:lumMod val="65000"/>
                  </a:schemeClr>
                </a:solidFill>
                <a:latin typeface="Calibri" panose="020F0502020204030204"/>
              </a:rPr>
              <a:t>– Content Entry Suggestions from SAE32 –</a:t>
            </a:r>
          </a:p>
          <a:p>
            <a:pPr marL="0" indent="0" algn="ctr">
              <a:buNone/>
            </a:pPr>
            <a:r>
              <a:rPr lang="en-US" sz="2800" dirty="0">
                <a:solidFill>
                  <a:schemeClr val="bg1">
                    <a:lumMod val="65000"/>
                  </a:schemeClr>
                </a:solidFill>
                <a:latin typeface="Calibri" panose="020F0502020204030204"/>
              </a:rPr>
              <a:t>Chris Lathrop, HW CWE Team</a:t>
            </a:r>
          </a:p>
        </p:txBody>
      </p:sp>
      <p:sp>
        <p:nvSpPr>
          <p:cNvPr id="4" name="Slide Number Placeholder 3">
            <a:extLst>
              <a:ext uri="{FF2B5EF4-FFF2-40B4-BE49-F238E27FC236}">
                <a16:creationId xmlns:a16="http://schemas.microsoft.com/office/drawing/2014/main" id="{AE738E7D-4756-7048-88BA-7520F36DD17B}"/>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151962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46739-46F1-4842-A7E4-6C24AABBF23B}"/>
              </a:ext>
            </a:extLst>
          </p:cNvPr>
          <p:cNvSpPr>
            <a:spLocks noGrp="1"/>
          </p:cNvSpPr>
          <p:nvPr>
            <p:ph type="title"/>
          </p:nvPr>
        </p:nvSpPr>
        <p:spPr/>
        <p:txBody>
          <a:bodyPr/>
          <a:lstStyle/>
          <a:p>
            <a:r>
              <a:rPr lang="en-US" dirty="0"/>
              <a:t>The Proposal</a:t>
            </a:r>
          </a:p>
        </p:txBody>
      </p:sp>
      <p:sp>
        <p:nvSpPr>
          <p:cNvPr id="3" name="Content Placeholder 2">
            <a:extLst>
              <a:ext uri="{FF2B5EF4-FFF2-40B4-BE49-F238E27FC236}">
                <a16:creationId xmlns:a16="http://schemas.microsoft.com/office/drawing/2014/main" id="{9D890B13-FF07-8543-A9CE-A95349B48843}"/>
              </a:ext>
            </a:extLst>
          </p:cNvPr>
          <p:cNvSpPr>
            <a:spLocks noGrp="1"/>
          </p:cNvSpPr>
          <p:nvPr>
            <p:ph idx="1"/>
          </p:nvPr>
        </p:nvSpPr>
        <p:spPr>
          <a:xfrm>
            <a:off x="812800" y="1447801"/>
            <a:ext cx="3089499" cy="4589745"/>
          </a:xfrm>
        </p:spPr>
        <p:txBody>
          <a:bodyPr/>
          <a:lstStyle/>
          <a:p>
            <a:pPr marL="342900" indent="-342900">
              <a:buFont typeface="Arial" panose="020B0604020202020204" pitchFamily="34" charset="0"/>
              <a:buChar char="•"/>
            </a:pPr>
            <a:r>
              <a:rPr lang="en-US" dirty="0"/>
              <a:t>Enumerate indicators of non-conformance for hardware</a:t>
            </a:r>
          </a:p>
          <a:p>
            <a:pPr marL="690372" lvl="2" indent="-342900">
              <a:buFont typeface="Arial" panose="020B0604020202020204" pitchFamily="34" charset="0"/>
              <a:buChar char="•"/>
            </a:pPr>
            <a:r>
              <a:rPr lang="en-US" sz="2000" dirty="0"/>
              <a:t>align H/W CWEs with SAE G19A categories for Counterfeit Defects</a:t>
            </a:r>
          </a:p>
          <a:p>
            <a:pPr marL="690372" lvl="2" indent="-342900">
              <a:buFont typeface="Arial" panose="020B0604020202020204" pitchFamily="34" charset="0"/>
              <a:buChar char="•"/>
            </a:pPr>
            <a:r>
              <a:rPr lang="en-US" sz="2000" dirty="0"/>
              <a:t>use H/W CWEs as indicators for Counterfeit and Tampered Components </a:t>
            </a:r>
            <a:endParaRPr lang="en-US" sz="2000" b="1" dirty="0"/>
          </a:p>
          <a:p>
            <a:endParaRPr lang="en-US" dirty="0"/>
          </a:p>
          <a:p>
            <a:endParaRPr lang="en-US" dirty="0"/>
          </a:p>
        </p:txBody>
      </p:sp>
      <p:sp>
        <p:nvSpPr>
          <p:cNvPr id="4" name="Slide Number Placeholder 3">
            <a:extLst>
              <a:ext uri="{FF2B5EF4-FFF2-40B4-BE49-F238E27FC236}">
                <a16:creationId xmlns:a16="http://schemas.microsoft.com/office/drawing/2014/main" id="{563BB0B2-673B-C64B-A701-FC8DCF1A0C0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a:t>
            </a:fld>
            <a:r>
              <a:rPr lang="en-US"/>
              <a:t> </a:t>
            </a:r>
            <a:r>
              <a:rPr lang="en-US">
                <a:solidFill>
                  <a:srgbClr val="C1CD23"/>
                </a:solidFill>
              </a:rPr>
              <a:t>|</a:t>
            </a:r>
            <a:endParaRPr lang="en-US" dirty="0">
              <a:solidFill>
                <a:srgbClr val="C1CD23"/>
              </a:solidFill>
            </a:endParaRPr>
          </a:p>
        </p:txBody>
      </p:sp>
      <p:pic>
        <p:nvPicPr>
          <p:cNvPr id="5" name="Picture 4">
            <a:extLst>
              <a:ext uri="{FF2B5EF4-FFF2-40B4-BE49-F238E27FC236}">
                <a16:creationId xmlns:a16="http://schemas.microsoft.com/office/drawing/2014/main" id="{DE7CB7F5-586F-5B4C-9C9C-C18EEC7A5824}"/>
              </a:ext>
            </a:extLst>
          </p:cNvPr>
          <p:cNvPicPr>
            <a:picLocks noChangeAspect="1"/>
          </p:cNvPicPr>
          <p:nvPr/>
        </p:nvPicPr>
        <p:blipFill rotWithShape="1">
          <a:blip r:embed="rId2"/>
          <a:srcRect l="17225" t="15158" r="1953" b="8491"/>
          <a:stretch/>
        </p:blipFill>
        <p:spPr>
          <a:xfrm>
            <a:off x="3902299" y="1447800"/>
            <a:ext cx="8150519" cy="4594697"/>
          </a:xfrm>
          <a:prstGeom prst="rect">
            <a:avLst/>
          </a:prstGeom>
        </p:spPr>
      </p:pic>
    </p:spTree>
    <p:extLst>
      <p:ext uri="{BB962C8B-B14F-4D97-AF65-F5344CB8AC3E}">
        <p14:creationId xmlns:p14="http://schemas.microsoft.com/office/powerpoint/2010/main" val="2822355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5173E-E70C-2049-91EB-0102B6307FB4}"/>
              </a:ext>
            </a:extLst>
          </p:cNvPr>
          <p:cNvSpPr>
            <a:spLocks noGrp="1"/>
          </p:cNvSpPr>
          <p:nvPr>
            <p:ph type="title"/>
          </p:nvPr>
        </p:nvSpPr>
        <p:spPr/>
        <p:txBody>
          <a:bodyPr/>
          <a:lstStyle/>
          <a:p>
            <a:r>
              <a:rPr lang="en-US" dirty="0"/>
              <a:t>SAE32 Content Suggestion Update</a:t>
            </a:r>
          </a:p>
        </p:txBody>
      </p:sp>
      <p:sp>
        <p:nvSpPr>
          <p:cNvPr id="3" name="Content Placeholder 2">
            <a:extLst>
              <a:ext uri="{FF2B5EF4-FFF2-40B4-BE49-F238E27FC236}">
                <a16:creationId xmlns:a16="http://schemas.microsoft.com/office/drawing/2014/main" id="{6B37F485-C8DB-E547-BEE0-F607DAC52468}"/>
              </a:ext>
            </a:extLst>
          </p:cNvPr>
          <p:cNvSpPr>
            <a:spLocks noGrp="1"/>
          </p:cNvSpPr>
          <p:nvPr>
            <p:ph idx="1"/>
          </p:nvPr>
        </p:nvSpPr>
        <p:spPr>
          <a:xfrm>
            <a:off x="812800" y="1447802"/>
            <a:ext cx="10972800" cy="4859280"/>
          </a:xfrm>
        </p:spPr>
        <p:txBody>
          <a:bodyPr>
            <a:normAutofit fontScale="85000" lnSpcReduction="20000"/>
          </a:bodyPr>
          <a:lstStyle/>
          <a:p>
            <a:r>
              <a:rPr lang="en-US" dirty="0"/>
              <a:t>Still working on binning the G-32 proposed list of issues into the following:</a:t>
            </a:r>
          </a:p>
          <a:p>
            <a:pPr lvl="1"/>
            <a:r>
              <a:rPr lang="en-US" dirty="0"/>
              <a:t>Potential HW CWE</a:t>
            </a:r>
          </a:p>
          <a:p>
            <a:pPr lvl="1"/>
            <a:r>
              <a:rPr lang="en-US" dirty="0"/>
              <a:t>Potential CAPEC Pattern</a:t>
            </a:r>
          </a:p>
          <a:p>
            <a:pPr lvl="1"/>
            <a:r>
              <a:rPr lang="en-US" dirty="0"/>
              <a:t>Not applicable to either</a:t>
            </a:r>
          </a:p>
          <a:p>
            <a:r>
              <a:rPr lang="en-US" dirty="0"/>
              <a:t>General Observations thus far:</a:t>
            </a:r>
          </a:p>
          <a:p>
            <a:pPr lvl="1"/>
            <a:r>
              <a:rPr lang="en-US" dirty="0"/>
              <a:t>Most of the entries from the Tampered list seem useful for mapping into CWE/CAPEC. </a:t>
            </a:r>
          </a:p>
          <a:p>
            <a:pPr lvl="1"/>
            <a:r>
              <a:rPr lang="en-US" dirty="0"/>
              <a:t>Other categories are challenging since they are more general and capture physical attributes that could result in any sort of issue including quality, performance or security and the resulting impact is also harder to quantify. Are they more related to introducing vulnerabilities or just bad business practices?</a:t>
            </a:r>
          </a:p>
          <a:p>
            <a:pPr lvl="1"/>
            <a:r>
              <a:rPr lang="en-US" dirty="0"/>
              <a:t>Some of the entries in the G-32 list map to HW CWE categories like CWE-1195: Manufacturing and Lifecycle Management concerns.</a:t>
            </a:r>
          </a:p>
          <a:p>
            <a:pPr lvl="1"/>
            <a:r>
              <a:rPr lang="en-US" dirty="0"/>
              <a:t>Some of the entries map to CAPEC patterns like:</a:t>
            </a:r>
          </a:p>
          <a:p>
            <a:pPr lvl="2"/>
            <a:r>
              <a:rPr lang="en-US" dirty="0"/>
              <a:t>CAPEC-530: Provide Counterfeit Component, </a:t>
            </a:r>
          </a:p>
          <a:p>
            <a:pPr lvl="2"/>
            <a:r>
              <a:rPr lang="en-US" dirty="0"/>
              <a:t>CAPEC-535: Malicious Gray Market Hardware</a:t>
            </a:r>
          </a:p>
          <a:p>
            <a:pPr lvl="2"/>
            <a:r>
              <a:rPr lang="en-US" dirty="0"/>
              <a:t>CAPEC-444: Development Alteration</a:t>
            </a:r>
          </a:p>
          <a:p>
            <a:pPr lvl="2"/>
            <a:r>
              <a:rPr lang="en-US" dirty="0"/>
              <a:t>CAPEC-447: Design Alteration</a:t>
            </a:r>
          </a:p>
          <a:p>
            <a:endParaRPr lang="en-US" dirty="0"/>
          </a:p>
        </p:txBody>
      </p:sp>
      <p:sp>
        <p:nvSpPr>
          <p:cNvPr id="4" name="Slide Number Placeholder 3">
            <a:extLst>
              <a:ext uri="{FF2B5EF4-FFF2-40B4-BE49-F238E27FC236}">
                <a16:creationId xmlns:a16="http://schemas.microsoft.com/office/drawing/2014/main" id="{E59E6FC0-6320-4949-8E86-9704D7A60B2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454489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214ED3-1C88-2643-9C77-37FE7651FC39}"/>
              </a:ext>
            </a:extLst>
          </p:cNvPr>
          <p:cNvSpPr>
            <a:spLocks noGrp="1"/>
          </p:cNvSpPr>
          <p:nvPr>
            <p:ph idx="1"/>
          </p:nvPr>
        </p:nvSpPr>
        <p:spPr/>
        <p:txBody>
          <a:bodyPr>
            <a:normAutofit/>
          </a:bodyPr>
          <a:lstStyle/>
          <a:p>
            <a:pPr marL="0" indent="0" algn="ctr">
              <a:buNone/>
            </a:pPr>
            <a:endParaRPr lang="en-US" dirty="0"/>
          </a:p>
          <a:p>
            <a:pPr marL="0" indent="0" algn="ctr">
              <a:buNone/>
            </a:pPr>
            <a:endParaRPr lang="en-US" dirty="0"/>
          </a:p>
          <a:p>
            <a:pPr marL="0" indent="0" algn="ctr">
              <a:buNone/>
            </a:pPr>
            <a:r>
              <a:rPr lang="en-US" sz="5400" dirty="0"/>
              <a:t>Topic #2</a:t>
            </a:r>
          </a:p>
          <a:p>
            <a:pPr marL="0" indent="0" algn="ctr">
              <a:buNone/>
            </a:pPr>
            <a:r>
              <a:rPr lang="en-US" sz="3600" dirty="0">
                <a:solidFill>
                  <a:prstClr val="black"/>
                </a:solidFill>
                <a:latin typeface="Calibri" panose="020F0502020204030204"/>
              </a:rPr>
              <a:t>Technical Discussion</a:t>
            </a:r>
          </a:p>
          <a:p>
            <a:pPr marL="0" indent="0" algn="ctr">
              <a:buNone/>
            </a:pPr>
            <a:r>
              <a:rPr lang="en-US" sz="2800" i="1" dirty="0">
                <a:solidFill>
                  <a:schemeClr val="bg1">
                    <a:lumMod val="65000"/>
                  </a:schemeClr>
                </a:solidFill>
                <a:latin typeface="Calibri" panose="020F0502020204030204"/>
              </a:rPr>
              <a:t>– An End-to-End Bitstream Tamper Attack Against Flip-Chip FPGAs –</a:t>
            </a:r>
          </a:p>
          <a:p>
            <a:pPr marL="0" indent="0" algn="ctr">
              <a:buNone/>
            </a:pPr>
            <a:r>
              <a:rPr lang="en-US" sz="2800" dirty="0">
                <a:solidFill>
                  <a:schemeClr val="bg1">
                    <a:lumMod val="65000"/>
                  </a:schemeClr>
                </a:solidFill>
                <a:latin typeface="Calibri" panose="020F0502020204030204"/>
              </a:rPr>
              <a:t>Daniel </a:t>
            </a:r>
            <a:r>
              <a:rPr lang="en-US" sz="2800" dirty="0" err="1">
                <a:solidFill>
                  <a:schemeClr val="bg1">
                    <a:lumMod val="65000"/>
                  </a:schemeClr>
                </a:solidFill>
                <a:latin typeface="Calibri" panose="020F0502020204030204"/>
              </a:rPr>
              <a:t>DiMase</a:t>
            </a:r>
            <a:r>
              <a:rPr lang="en-US" sz="2800" dirty="0">
                <a:solidFill>
                  <a:schemeClr val="bg1">
                    <a:lumMod val="65000"/>
                  </a:schemeClr>
                </a:solidFill>
                <a:latin typeface="Calibri" panose="020F0502020204030204"/>
              </a:rPr>
              <a:t>, </a:t>
            </a:r>
            <a:r>
              <a:rPr lang="en-US" sz="2800" dirty="0" err="1">
                <a:solidFill>
                  <a:schemeClr val="bg1">
                    <a:lumMod val="65000"/>
                  </a:schemeClr>
                </a:solidFill>
                <a:latin typeface="Calibri" panose="020F0502020204030204"/>
              </a:rPr>
              <a:t>Aerocyonics</a:t>
            </a:r>
            <a:endParaRPr lang="en-US" sz="2800" dirty="0">
              <a:solidFill>
                <a:schemeClr val="bg1">
                  <a:lumMod val="65000"/>
                </a:schemeClr>
              </a:solidFill>
              <a:latin typeface="Calibri" panose="020F0502020204030204"/>
            </a:endParaRPr>
          </a:p>
          <a:p>
            <a:pPr marL="0" indent="0" algn="ctr">
              <a:buNone/>
            </a:pPr>
            <a:r>
              <a:rPr lang="en-US" sz="1600" dirty="0">
                <a:solidFill>
                  <a:schemeClr val="bg1">
                    <a:lumMod val="65000"/>
                  </a:schemeClr>
                </a:solidFill>
                <a:latin typeface="Calibri" panose="020F0502020204030204"/>
              </a:rPr>
              <a:t>‘An End-to-End Bitstream Tamper Attack Against Flip-Chip FPGAs’ by Rahman F., </a:t>
            </a:r>
            <a:r>
              <a:rPr lang="en-US" sz="1600" dirty="0" err="1">
                <a:solidFill>
                  <a:schemeClr val="bg1">
                    <a:lumMod val="65000"/>
                  </a:schemeClr>
                </a:solidFill>
                <a:latin typeface="Calibri" panose="020F0502020204030204"/>
              </a:rPr>
              <a:t>Farahmandi</a:t>
            </a:r>
            <a:r>
              <a:rPr lang="en-US" sz="1600" dirty="0">
                <a:solidFill>
                  <a:schemeClr val="bg1">
                    <a:lumMod val="65000"/>
                  </a:schemeClr>
                </a:solidFill>
                <a:latin typeface="Calibri" panose="020F0502020204030204"/>
              </a:rPr>
              <a:t> F. et al. from University of Florida</a:t>
            </a:r>
          </a:p>
          <a:p>
            <a:pPr marL="0" indent="0" algn="ctr">
              <a:buNone/>
            </a:pPr>
            <a:endParaRPr lang="en-US" sz="2800" dirty="0">
              <a:solidFill>
                <a:schemeClr val="bg1">
                  <a:lumMod val="65000"/>
                </a:schemeClr>
              </a:solidFill>
              <a:latin typeface="Calibri" panose="020F0502020204030204"/>
            </a:endParaRPr>
          </a:p>
        </p:txBody>
      </p:sp>
      <p:sp>
        <p:nvSpPr>
          <p:cNvPr id="4" name="Slide Number Placeholder 3">
            <a:extLst>
              <a:ext uri="{FF2B5EF4-FFF2-40B4-BE49-F238E27FC236}">
                <a16:creationId xmlns:a16="http://schemas.microsoft.com/office/drawing/2014/main" id="{AE738E7D-4756-7048-88BA-7520F36DD17B}"/>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981303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03211-E806-A84E-B46D-9546A4DC6181}"/>
              </a:ext>
            </a:extLst>
          </p:cNvPr>
          <p:cNvSpPr>
            <a:spLocks noGrp="1"/>
          </p:cNvSpPr>
          <p:nvPr>
            <p:ph type="title"/>
          </p:nvPr>
        </p:nvSpPr>
        <p:spPr/>
        <p:txBody>
          <a:bodyPr/>
          <a:lstStyle/>
          <a:p>
            <a:r>
              <a:rPr lang="en-US" dirty="0"/>
              <a:t>Hardware CWE Technical Discussion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D71D8ED-DF06-A245-B1BA-44D796369BBA}"/>
                  </a:ext>
                </a:extLst>
              </p:cNvPr>
              <p:cNvSpPr>
                <a:spLocks noGrp="1"/>
              </p:cNvSpPr>
              <p:nvPr>
                <p:ph idx="1"/>
              </p:nvPr>
            </p:nvSpPr>
            <p:spPr/>
            <p:txBody>
              <a:bodyPr/>
              <a:lstStyle/>
              <a:p>
                <a:endParaRPr lang="en-US" dirty="0"/>
              </a:p>
              <a:p>
                <a:r>
                  <a:rPr lang="en-US" dirty="0"/>
                  <a:t>Question: </a:t>
                </a:r>
              </a:p>
              <a:p>
                <a:pPr lvl="1"/>
                <a:r>
                  <a:rPr lang="en-US" dirty="0"/>
                  <a:t>Is there or should there be</a:t>
                </a:r>
                <a14:m>
                  <m:oMath xmlns:m="http://schemas.openxmlformats.org/officeDocument/2006/math">
                    <m:r>
                      <a:rPr lang="en-US" i="1" smtClean="0">
                        <a:latin typeface="Cambria Math" panose="02040503050406030204" pitchFamily="18" charset="0"/>
                        <a:ea typeface="Cambria Math" panose="02040503050406030204" pitchFamily="18" charset="0"/>
                      </a:rPr>
                      <m:t> </m:t>
                    </m:r>
                  </m:oMath>
                </a14:m>
                <a:r>
                  <a:rPr lang="en-US" dirty="0"/>
                  <a:t>a CWE entry that describes an FPGA being vulnerable to manipulation via thermal laser stimulation (TLS)?</a:t>
                </a:r>
              </a:p>
              <a:p>
                <a:endParaRPr lang="en-US" dirty="0"/>
              </a:p>
              <a:p>
                <a:r>
                  <a:rPr lang="en-US" dirty="0"/>
                  <a:t>Possible Solution:</a:t>
                </a:r>
              </a:p>
              <a:p>
                <a:pPr lvl="1"/>
                <a:r>
                  <a:rPr lang="en-US" dirty="0"/>
                  <a:t>‘CWE-1278: Missing Protection Against Hardware Reverse Engineering Using Integrated Circuit (IC) Imaging Techniques’</a:t>
                </a:r>
              </a:p>
              <a:p>
                <a:pPr lvl="1"/>
                <a:r>
                  <a:rPr lang="en-US" dirty="0"/>
                  <a:t>The paper includes other conditions that make the FPGA easier to attack, but do not introduce new weakness types according to current CWE scope</a:t>
                </a:r>
              </a:p>
            </p:txBody>
          </p:sp>
        </mc:Choice>
        <mc:Fallback>
          <p:sp>
            <p:nvSpPr>
              <p:cNvPr id="3" name="Content Placeholder 2">
                <a:extLst>
                  <a:ext uri="{FF2B5EF4-FFF2-40B4-BE49-F238E27FC236}">
                    <a16:creationId xmlns:a16="http://schemas.microsoft.com/office/drawing/2014/main" id="{0D71D8ED-DF06-A245-B1BA-44D796369BBA}"/>
                  </a:ext>
                </a:extLst>
              </p:cNvPr>
              <p:cNvSpPr>
                <a:spLocks noGrp="1" noRot="1" noChangeAspect="1" noMove="1" noResize="1" noEditPoints="1" noAdjustHandles="1" noChangeArrowheads="1" noChangeShapeType="1" noTextEdit="1"/>
              </p:cNvSpPr>
              <p:nvPr>
                <p:ph idx="1"/>
              </p:nvPr>
            </p:nvSpPr>
            <p:spPr>
              <a:blipFill>
                <a:blip r:embed="rId2"/>
                <a:stretch>
                  <a:fillRect l="-694" r="-34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7DB846D-F273-6D43-BF36-122BD25FD99C}"/>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692143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214ED3-1C88-2643-9C77-37FE7651FC39}"/>
              </a:ext>
            </a:extLst>
          </p:cNvPr>
          <p:cNvSpPr>
            <a:spLocks noGrp="1"/>
          </p:cNvSpPr>
          <p:nvPr>
            <p:ph idx="1"/>
          </p:nvPr>
        </p:nvSpPr>
        <p:spPr/>
        <p:txBody>
          <a:bodyPr>
            <a:normAutofit/>
          </a:bodyPr>
          <a:lstStyle/>
          <a:p>
            <a:pPr marL="0" indent="0" algn="ctr">
              <a:buNone/>
            </a:pPr>
            <a:endParaRPr lang="en-US" dirty="0"/>
          </a:p>
          <a:p>
            <a:pPr marL="0" indent="0" algn="ctr">
              <a:buNone/>
            </a:pPr>
            <a:endParaRPr lang="en-US" dirty="0"/>
          </a:p>
          <a:p>
            <a:pPr marL="0" indent="0" algn="ctr">
              <a:buNone/>
            </a:pPr>
            <a:r>
              <a:rPr lang="en-US" sz="5400" dirty="0"/>
              <a:t>Topic #3</a:t>
            </a:r>
          </a:p>
          <a:p>
            <a:pPr marL="0" indent="0" algn="ctr">
              <a:buNone/>
            </a:pPr>
            <a:r>
              <a:rPr lang="en-US" sz="3600" dirty="0">
                <a:solidFill>
                  <a:prstClr val="black"/>
                </a:solidFill>
                <a:latin typeface="Calibri" panose="020F0502020204030204"/>
              </a:rPr>
              <a:t>Schema and Data Population Question</a:t>
            </a:r>
          </a:p>
          <a:p>
            <a:pPr marL="0" indent="0" algn="ctr">
              <a:buNone/>
            </a:pPr>
            <a:r>
              <a:rPr lang="en-US" sz="3200" i="1" dirty="0">
                <a:solidFill>
                  <a:schemeClr val="bg1">
                    <a:lumMod val="65000"/>
                  </a:schemeClr>
                </a:solidFill>
                <a:latin typeface="Calibri" panose="020F0502020204030204"/>
              </a:rPr>
              <a:t>– Applicable Platforms –</a:t>
            </a:r>
          </a:p>
          <a:p>
            <a:pPr marL="0" indent="0" algn="ctr">
              <a:buNone/>
            </a:pPr>
            <a:endParaRPr lang="en-US" sz="2800" dirty="0">
              <a:solidFill>
                <a:schemeClr val="bg1">
                  <a:lumMod val="65000"/>
                </a:schemeClr>
              </a:solidFill>
              <a:latin typeface="Calibri" panose="020F0502020204030204"/>
            </a:endParaRPr>
          </a:p>
        </p:txBody>
      </p:sp>
      <p:sp>
        <p:nvSpPr>
          <p:cNvPr id="4" name="Slide Number Placeholder 3">
            <a:extLst>
              <a:ext uri="{FF2B5EF4-FFF2-40B4-BE49-F238E27FC236}">
                <a16:creationId xmlns:a16="http://schemas.microsoft.com/office/drawing/2014/main" id="{AE738E7D-4756-7048-88BA-7520F36DD17B}"/>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9</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196800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RE_Breifing_Template16x9.pptx" id="{5D2CB0C6-7637-4667-A648-EBA1BD2742AF}" vid="{B8F31EA5-7C34-4FF6-949E-D1CB1F37422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6753</TotalTime>
  <Words>584</Words>
  <Application>Microsoft Macintosh PowerPoint</Application>
  <PresentationFormat>Widescreen</PresentationFormat>
  <Paragraphs>94</Paragraphs>
  <Slides>11</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Calibri</vt:lpstr>
      <vt:lpstr>Calibri Light</vt:lpstr>
      <vt:lpstr>Cambria Math</vt:lpstr>
      <vt:lpstr>Helvetica LT Std</vt:lpstr>
      <vt:lpstr>Tahoma</vt:lpstr>
      <vt:lpstr>Wingdings</vt:lpstr>
      <vt:lpstr>Office Theme</vt:lpstr>
      <vt:lpstr>mitre-2018</vt:lpstr>
      <vt:lpstr>Hardware CWE™  Special Interest Group (SIG)</vt:lpstr>
      <vt:lpstr>Agenda </vt:lpstr>
      <vt:lpstr>Housekeeping</vt:lpstr>
      <vt:lpstr>PowerPoint Presentation</vt:lpstr>
      <vt:lpstr>The Proposal</vt:lpstr>
      <vt:lpstr>SAE32 Content Suggestion Update</vt:lpstr>
      <vt:lpstr>PowerPoint Presentation</vt:lpstr>
      <vt:lpstr>Hardware CWE Technical Discussion</vt:lpstr>
      <vt:lpstr>PowerPoint Presentation</vt:lpstr>
      <vt:lpstr>Applicable Platforms Issue</vt:lpstr>
      <vt:lpstr>Next Meeting (January 14)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Hardware CWE™  Special Interest Group (SIG) Kickoff</dc:title>
  <dc:creator>Alec J Summers</dc:creator>
  <cp:lastModifiedBy>Alec J Summers</cp:lastModifiedBy>
  <cp:revision>301</cp:revision>
  <dcterms:created xsi:type="dcterms:W3CDTF">2020-10-30T16:10:19Z</dcterms:created>
  <dcterms:modified xsi:type="dcterms:W3CDTF">2021-12-03T16:45:54Z</dcterms:modified>
</cp:coreProperties>
</file>