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4"/>
  </p:sldMasterIdLst>
  <p:notesMasterIdLst>
    <p:notesMasterId r:id="rId21"/>
  </p:notesMasterIdLst>
  <p:handoutMasterIdLst>
    <p:handoutMasterId r:id="rId22"/>
  </p:handoutMasterIdLst>
  <p:sldIdLst>
    <p:sldId id="257" r:id="rId5"/>
    <p:sldId id="260" r:id="rId6"/>
    <p:sldId id="261" r:id="rId7"/>
    <p:sldId id="337" r:id="rId8"/>
    <p:sldId id="338" r:id="rId9"/>
    <p:sldId id="326" r:id="rId10"/>
    <p:sldId id="329" r:id="rId11"/>
    <p:sldId id="331" r:id="rId12"/>
    <p:sldId id="318" r:id="rId13"/>
    <p:sldId id="332" r:id="rId14"/>
    <p:sldId id="335" r:id="rId15"/>
    <p:sldId id="336" r:id="rId16"/>
    <p:sldId id="334" r:id="rId17"/>
    <p:sldId id="286" r:id="rId18"/>
    <p:sldId id="288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86" autoAdjust="0"/>
    <p:restoredTop sz="94663" autoAdjust="0"/>
  </p:normalViewPr>
  <p:slideViewPr>
    <p:cSldViewPr snapToGrid="0">
      <p:cViewPr varScale="1">
        <p:scale>
          <a:sx n="149" d="100"/>
          <a:sy n="149" d="100"/>
        </p:scale>
        <p:origin x="192" y="2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3354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1872F47-6CE5-4D95-B8D6-9AEA9A7E5F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F9E59F-E5BF-4AA4-882B-F5B705DF29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C879B-2DAC-426D-B5B4-08F42B952A26}" type="datetimeFigureOut">
              <a:rPr lang="en-US" smtClean="0"/>
              <a:t>1/14/22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2C577A-CE6A-45AF-8211-1E758E6AA8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69FD71-56EF-4DDF-81F5-C5CCA31DCE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856900-9607-4639-A903-F11B6E04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44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54576-A3BB-48F9-891E-992E86D01A7B}" type="datetimeFigureOut">
              <a:rPr lang="en-US" smtClean="0"/>
              <a:t>1/14/22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8F3C89-9E49-4851-A18A-DAECD34FD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10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8F3C89-9E49-4851-A18A-DAECD34FD6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28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8F3C89-9E49-4851-A18A-DAECD34FD65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2513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www.mitre.org/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hyperlink" Target="http://www.facebook.com/MITREcorp" TargetMode="Externa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1480" y="0"/>
            <a:ext cx="99589" cy="6858000"/>
            <a:chOff x="0" y="0"/>
            <a:chExt cx="407324" cy="6858000"/>
          </a:xfrm>
        </p:grpSpPr>
        <p:sp>
          <p:nvSpPr>
            <p:cNvPr id="18" name="Rectangle 17"/>
            <p:cNvSpPr/>
            <p:nvPr/>
          </p:nvSpPr>
          <p:spPr bwMode="auto">
            <a:xfrm>
              <a:off x="0" y="0"/>
              <a:ext cx="407324" cy="2398143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0" y="2510287"/>
              <a:ext cx="407324" cy="4347713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09528" y="368932"/>
            <a:ext cx="966216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1098208" y="2448468"/>
            <a:ext cx="10593057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Subtitle 1"/>
          <p:cNvSpPr>
            <a:spLocks noGrp="1"/>
          </p:cNvSpPr>
          <p:nvPr>
            <p:ph type="subTitle" idx="1" hasCustomPrompt="1"/>
          </p:nvPr>
        </p:nvSpPr>
        <p:spPr>
          <a:xfrm>
            <a:off x="1044164" y="2568943"/>
            <a:ext cx="7655345" cy="389923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Author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95288DB-2197-4AA1-9E62-6093715D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>
                <a:latin typeface="Arial" pitchFamily="34" charset="0"/>
              </a:rPr>
              <a:t>|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295008BC-DA31-4D19-837B-EFA4386B05F5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‹#›</a:t>
            </a:fld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Arial" pitchFamily="34" charset="0"/>
              </a:rPr>
              <a:t>|</a:t>
            </a:r>
            <a:r>
              <a:rPr lang="en-US" dirty="0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20" name="Text Box 34">
            <a:extLst>
              <a:ext uri="{FF2B5EF4-FFF2-40B4-BE49-F238E27FC236}">
                <a16:creationId xmlns:a16="http://schemas.microsoft.com/office/drawing/2014/main" id="{64B792E7-8D76-4EA8-9A42-E8F01873420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and CAPEC are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1999–2022,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5539A13C-3B91-4B52-A780-74E4F9EFC96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8951FE24-11A2-434A-BA2E-1EFAAF01006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487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9E1AE-2D0B-4241-8DAC-76DB42568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448" y="365760"/>
            <a:ext cx="11236721" cy="75025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DC7E0-961C-4A00-8B0B-83ECF8E3C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08269" indent="-308269"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defRPr lang="en-US" sz="2400" b="1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6216" marR="0" indent="-304046" algn="l" defTabSz="121618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Tx/>
              <a:buFont typeface="Arial" pitchFamily="34" charset="0"/>
              <a:buChar char="–"/>
              <a:tabLst/>
              <a:defRPr lang="en-US"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994485" indent="-308269"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  <a:defRPr lang="en-US" sz="2400" kern="12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defRPr lang="en-US" sz="2400" b="0" kern="12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defRPr lang="en-US" sz="2660" b="1" kern="120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5pPr>
          </a:lstStyle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Edit Master text styles</a:t>
            </a:r>
          </a:p>
          <a:p>
            <a:pPr marL="308269" lvl="1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308269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53F2848-DF32-4C59-B04B-EBFD963B2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Text Box 34">
            <a:extLst>
              <a:ext uri="{FF2B5EF4-FFF2-40B4-BE49-F238E27FC236}">
                <a16:creationId xmlns:a16="http://schemas.microsoft.com/office/drawing/2014/main" id="{F26136AE-C7F6-42AC-A5EE-9C5F4672AC8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and CAPEC are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1999–2022,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03325267-8D95-42AC-ABD8-B9640FC9462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391D8836-AB2B-453D-B8C1-F3F83AF851B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849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81480" y="0"/>
            <a:ext cx="99589" cy="6858000"/>
            <a:chOff x="1" y="0"/>
            <a:chExt cx="380999" cy="6858000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" y="0"/>
              <a:ext cx="380999" cy="3276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1" y="3505200"/>
              <a:ext cx="380999" cy="3352800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1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85800" y="2523067"/>
            <a:ext cx="10820400" cy="1803399"/>
          </a:xfrm>
        </p:spPr>
        <p:txBody>
          <a:bodyPr anchor="ctr" anchorCtr="0">
            <a:noAutofit/>
          </a:bodyPr>
          <a:lstStyle>
            <a:lvl1pPr algn="ctr">
              <a:lnSpc>
                <a:spcPts val="4400"/>
              </a:lnSpc>
              <a:defRPr sz="4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Divider Slide – Section Title here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85800" y="2057400"/>
            <a:ext cx="107442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6000">
                  <a:schemeClr val="tx2"/>
                </a:gs>
                <a:gs pos="77000">
                  <a:schemeClr val="tx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85800" y="4800600"/>
            <a:ext cx="107442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6000">
                  <a:schemeClr val="tx2"/>
                </a:gs>
                <a:gs pos="77000">
                  <a:schemeClr val="tx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2030547" y="0"/>
            <a:ext cx="99589" cy="6858000"/>
            <a:chOff x="1" y="0"/>
            <a:chExt cx="380999" cy="6858000"/>
          </a:xfrm>
        </p:grpSpPr>
        <p:sp>
          <p:nvSpPr>
            <p:cNvPr id="20" name="Rectangle 19"/>
            <p:cNvSpPr/>
            <p:nvPr/>
          </p:nvSpPr>
          <p:spPr bwMode="auto">
            <a:xfrm>
              <a:off x="1" y="0"/>
              <a:ext cx="380999" cy="3276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1" y="3505200"/>
              <a:ext cx="380999" cy="3352800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B0B872EE-CF6B-48C6-B994-9F72BDEE7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Text Box 34">
            <a:extLst>
              <a:ext uri="{FF2B5EF4-FFF2-40B4-BE49-F238E27FC236}">
                <a16:creationId xmlns:a16="http://schemas.microsoft.com/office/drawing/2014/main" id="{55136C6F-E106-4C5E-A51C-738B02B4B8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and CAPEC are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1999–2022,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3F93B5CE-42C6-4323-9D83-A3B20F1EF90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21707997-1734-49D5-97AC-331B75A5018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494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367E-171D-4F02-854A-869820690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E0C53-8592-4185-BA98-B6863E30C1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17281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Edit Master text styles</a:t>
            </a:r>
          </a:p>
          <a:p>
            <a:pPr marL="308269" lvl="1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308269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AA94F-F00A-4D54-B986-1C6CE3499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17281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Edit Master text styles</a:t>
            </a:r>
          </a:p>
          <a:p>
            <a:pPr marL="308269" lvl="1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308269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B45D1C-3664-40B8-A5D0-E8CCF94E9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Text Box 34">
            <a:extLst>
              <a:ext uri="{FF2B5EF4-FFF2-40B4-BE49-F238E27FC236}">
                <a16:creationId xmlns:a16="http://schemas.microsoft.com/office/drawing/2014/main" id="{985AB8DA-B389-403F-B992-76FCB96372D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and CAPEC are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1999–2022,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9BA12432-E09E-4DFC-99AC-7A0775EAB0E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D501F3B9-1D2B-4EF8-B11A-52F777E9393A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350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983BB99-7878-4217-A951-41129983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Text Box 34">
            <a:extLst>
              <a:ext uri="{FF2B5EF4-FFF2-40B4-BE49-F238E27FC236}">
                <a16:creationId xmlns:a16="http://schemas.microsoft.com/office/drawing/2014/main" id="{240B5949-9623-44F1-9AA6-24FEF357FEA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and CAPEC are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1999–2022,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F3B19DBD-FE97-4317-8891-AE048BEA4F2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CA940501-E3FF-44F0-AC34-2833AF9B96AF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288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o Title and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0100" y="1162058"/>
            <a:ext cx="11049000" cy="25717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0646" y="1162059"/>
            <a:ext cx="11368454" cy="20954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40930-2B08-4727-B9A2-078A4D8C5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Text Box 34">
            <a:extLst>
              <a:ext uri="{FF2B5EF4-FFF2-40B4-BE49-F238E27FC236}">
                <a16:creationId xmlns:a16="http://schemas.microsoft.com/office/drawing/2014/main" id="{3E7EEDC5-E2C2-4484-B218-16D4BD4ABA8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and CAPEC are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1999–2022,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C59F5330-E135-4DA1-85AF-4EA953CBF31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451E8B4E-364B-490B-9E8A-759F1DC6F901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690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Slide -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3D89D2D-9F9A-4436-ACCC-12C4EEB68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Text Box 34">
            <a:extLst>
              <a:ext uri="{FF2B5EF4-FFF2-40B4-BE49-F238E27FC236}">
                <a16:creationId xmlns:a16="http://schemas.microsoft.com/office/drawing/2014/main" id="{EB0BC522-7426-4789-83C2-B203EF0C9C7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and CAPEC are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1999–2022,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8A4A3E3F-14CC-4725-9CD5-BA6D039DFF2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68C61E62-70AD-4B10-8BBD-4DBF4460F232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24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0100" y="1162058"/>
            <a:ext cx="11049000" cy="25717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7538" y="1162059"/>
            <a:ext cx="11321562" cy="18609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818" y="1295400"/>
            <a:ext cx="1729468" cy="791415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7782C9A-11A1-4178-A238-6B25283AF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109A21-2439-4CFB-9479-D8A7F30FB2A1}"/>
              </a:ext>
            </a:extLst>
          </p:cNvPr>
          <p:cNvSpPr txBox="1"/>
          <p:nvPr/>
        </p:nvSpPr>
        <p:spPr>
          <a:xfrm>
            <a:off x="3070716" y="2220156"/>
            <a:ext cx="608367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MITRE’s mission-driven teams are dedicated to solving problems for a safer world. Through our federally funded R&amp;D centers and public-private partnerships, we work across government to tackle challenges to the safety, stability, and well-being of our nation.</a:t>
            </a:r>
            <a:b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 more </a:t>
            </a:r>
            <a:r>
              <a:rPr lang="en-US" sz="16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www.mitre.org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ea typeface="Verdana" pitchFamily="34" charset="0"/>
              <a:cs typeface="Verdana" pitchFamily="34" charset="0"/>
            </a:endParaRPr>
          </a:p>
        </p:txBody>
      </p:sp>
      <p:pic>
        <p:nvPicPr>
          <p:cNvPr id="6" name="Picture 5" descr="Facebook Logo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545" y="4419742"/>
            <a:ext cx="498578" cy="498578"/>
          </a:xfrm>
          <a:prstGeom prst="rect">
            <a:avLst/>
          </a:prstGeom>
        </p:spPr>
      </p:pic>
      <p:pic>
        <p:nvPicPr>
          <p:cNvPr id="15" name="Picture 14" descr="LinkedIn Logo">
            <a:extLst>
              <a:ext uri="{FF2B5EF4-FFF2-40B4-BE49-F238E27FC236}">
                <a16:creationId xmlns:a16="http://schemas.microsoft.com/office/drawing/2014/main" id="{02C622B8-4947-4CAB-8194-8CD6F1245B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963" y="4421381"/>
            <a:ext cx="498578" cy="498578"/>
          </a:xfrm>
          <a:prstGeom prst="rect">
            <a:avLst/>
          </a:prstGeom>
        </p:spPr>
      </p:pic>
      <p:pic>
        <p:nvPicPr>
          <p:cNvPr id="17" name="Picture 16" descr="YouTube Logo">
            <a:extLst>
              <a:ext uri="{FF2B5EF4-FFF2-40B4-BE49-F238E27FC236}">
                <a16:creationId xmlns:a16="http://schemas.microsoft.com/office/drawing/2014/main" id="{74F8B3DA-1668-47E0-836F-3E3BFF70CF2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381" y="4427165"/>
            <a:ext cx="1186209" cy="498578"/>
          </a:xfrm>
          <a:prstGeom prst="rect">
            <a:avLst/>
          </a:prstGeom>
        </p:spPr>
      </p:pic>
      <p:pic>
        <p:nvPicPr>
          <p:cNvPr id="19" name="Picture 18" descr="Twitter Logo">
            <a:extLst>
              <a:ext uri="{FF2B5EF4-FFF2-40B4-BE49-F238E27FC236}">
                <a16:creationId xmlns:a16="http://schemas.microsoft.com/office/drawing/2014/main" id="{72F06D0D-7B3F-44C8-895A-1F35137BDE6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514" y="4419742"/>
            <a:ext cx="498578" cy="49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307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12801" y="274638"/>
            <a:ext cx="9328727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lnSpc>
                <a:spcPts val="3200"/>
              </a:lnSpc>
              <a:defRPr>
                <a:solidFill>
                  <a:schemeClr val="tx2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812800" y="1447801"/>
            <a:ext cx="10972800" cy="4589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spcAft>
                <a:spcPts val="600"/>
              </a:spcAft>
              <a:buFont typeface="Wingdings" panose="05000000000000000000" pitchFamily="2" charset="2"/>
              <a:buChar char="§"/>
              <a:defRPr sz="2400" baseline="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1pPr>
            <a:lvl2pPr marL="725070" indent="-342900">
              <a:spcAft>
                <a:spcPts val="600"/>
              </a:spcAft>
              <a:buFontTx/>
              <a:buChar char="-"/>
              <a:defRPr lang="en-US" sz="2000" kern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Aft>
                <a:spcPts val="600"/>
              </a:spcAft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marL="686216" marR="0" lvl="1" indent="-304046" algn="l" defTabSz="121618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Tx/>
              <a:buFont typeface="Arial" pitchFamily="34" charset="0"/>
              <a:buChar char="–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24579" y="6126163"/>
            <a:ext cx="661021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  <p:sp>
        <p:nvSpPr>
          <p:cNvPr id="3" name="Text Box 34">
            <a:extLst>
              <a:ext uri="{FF2B5EF4-FFF2-40B4-BE49-F238E27FC236}">
                <a16:creationId xmlns:a16="http://schemas.microsoft.com/office/drawing/2014/main" id="{D9D268EC-7B53-4A79-B58A-882FA941BE2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and CAPEC are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1999–2022,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E1C3BA65-6189-449B-9011-BE61FC52307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FE8E16FE-4666-4DD6-99D5-EE7B81531C3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071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82BF51-56C6-45DE-975B-E54B78AB8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448" y="365760"/>
            <a:ext cx="11236721" cy="75025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lvl="0">
              <a:lnSpc>
                <a:spcPts val="32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798B9-CA6E-4EEF-AFEA-D99321F30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6449" y="1371601"/>
            <a:ext cx="11236720" cy="47947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 dirty="0"/>
              <a:t>Edit Master text styles</a:t>
            </a:r>
          </a:p>
          <a:p>
            <a:pPr marL="686216" lvl="1" indent="-304046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Char char="–"/>
            </a:pPr>
            <a:r>
              <a:rPr lang="en-US" dirty="0"/>
              <a:t>Second level</a:t>
            </a:r>
          </a:p>
          <a:p>
            <a:pPr marL="994485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</a:pPr>
            <a:r>
              <a:rPr lang="en-US" dirty="0"/>
              <a:t>Third level</a:t>
            </a:r>
          </a:p>
        </p:txBody>
      </p:sp>
      <p:sp>
        <p:nvSpPr>
          <p:cNvPr id="10" name="Rectangle 9" descr="Artifact">
            <a:extLst>
              <a:ext uri="{FF2B5EF4-FFF2-40B4-BE49-F238E27FC236}">
                <a16:creationId xmlns:a16="http://schemas.microsoft.com/office/drawing/2014/main" id="{76AE87BA-EAF2-4F85-A4C6-431AB731984B}"/>
              </a:ext>
            </a:extLst>
          </p:cNvPr>
          <p:cNvSpPr/>
          <p:nvPr/>
        </p:nvSpPr>
        <p:spPr bwMode="auto">
          <a:xfrm>
            <a:off x="81483" y="1"/>
            <a:ext cx="99586" cy="1219200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 descr="Artifact">
            <a:extLst>
              <a:ext uri="{FF2B5EF4-FFF2-40B4-BE49-F238E27FC236}">
                <a16:creationId xmlns:a16="http://schemas.microsoft.com/office/drawing/2014/main" id="{B6C3F526-F252-41AB-A61C-F10A1CF2B122}"/>
              </a:ext>
            </a:extLst>
          </p:cNvPr>
          <p:cNvSpPr/>
          <p:nvPr/>
        </p:nvSpPr>
        <p:spPr bwMode="auto">
          <a:xfrm>
            <a:off x="81483" y="1371601"/>
            <a:ext cx="99586" cy="5486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3" name="Rectangle 12" descr="Artifact">
            <a:extLst>
              <a:ext uri="{FF2B5EF4-FFF2-40B4-BE49-F238E27FC236}">
                <a16:creationId xmlns:a16="http://schemas.microsoft.com/office/drawing/2014/main" id="{0FC1AD13-1188-4710-AA4D-CAD582AF814C}"/>
              </a:ext>
            </a:extLst>
          </p:cNvPr>
          <p:cNvSpPr/>
          <p:nvPr userDrawn="1"/>
        </p:nvSpPr>
        <p:spPr bwMode="auto">
          <a:xfrm>
            <a:off x="81483" y="1"/>
            <a:ext cx="99586" cy="1219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 descr="Artifact">
            <a:extLst>
              <a:ext uri="{FF2B5EF4-FFF2-40B4-BE49-F238E27FC236}">
                <a16:creationId xmlns:a16="http://schemas.microsoft.com/office/drawing/2014/main" id="{33566D52-4B10-4869-BC77-6B0630C04620}"/>
              </a:ext>
            </a:extLst>
          </p:cNvPr>
          <p:cNvSpPr/>
          <p:nvPr userDrawn="1"/>
        </p:nvSpPr>
        <p:spPr bwMode="auto">
          <a:xfrm>
            <a:off x="81483" y="1371601"/>
            <a:ext cx="99586" cy="5486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16" name="Straight Connector 15" descr="Artifact">
            <a:extLst>
              <a:ext uri="{FF2B5EF4-FFF2-40B4-BE49-F238E27FC236}">
                <a16:creationId xmlns:a16="http://schemas.microsoft.com/office/drawing/2014/main" id="{8E84DD11-8C76-4BBF-8684-CF89C69047E7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16449" y="1242752"/>
            <a:ext cx="1123672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71324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5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9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b="1" kern="1200">
          <a:solidFill>
            <a:schemeClr val="tx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b="1" kern="120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400" kern="120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400" kern="120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394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39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495207-35DE-46E2-B7DB-F31265C44A28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>
            <a:normAutofit/>
          </a:bodyPr>
          <a:lstStyle/>
          <a:p>
            <a:r>
              <a:rPr lang="en-US" dirty="0"/>
              <a:t>Hardware CWE™ </a:t>
            </a:r>
            <a:br>
              <a:rPr lang="en-US" dirty="0"/>
            </a:br>
            <a:r>
              <a:rPr lang="en-US" dirty="0"/>
              <a:t>Special Interest Group (SIG)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0E2809-7AAC-4377-881A-13E670C8C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1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754033F-AEF2-9146-8F92-0B7DA7F226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4164" y="2568943"/>
            <a:ext cx="7655345" cy="1938926"/>
          </a:xfrm>
        </p:spPr>
        <p:txBody>
          <a:bodyPr>
            <a:normAutofit/>
          </a:bodyPr>
          <a:lstStyle/>
          <a:p>
            <a:r>
              <a:rPr lang="en-US" sz="3200" dirty="0"/>
              <a:t>January 14, 2022</a:t>
            </a:r>
          </a:p>
        </p:txBody>
      </p:sp>
    </p:spTree>
    <p:extLst>
      <p:ext uri="{BB962C8B-B14F-4D97-AF65-F5344CB8AC3E}">
        <p14:creationId xmlns:p14="http://schemas.microsoft.com/office/powerpoint/2010/main" val="2623002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CE101-4D56-E848-9150-581E45FB7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CWE-1194 Hardware View shows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D2BFD-E546-6646-980C-965DA5EAB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447801"/>
            <a:ext cx="5283200" cy="458974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hardware view has the categories as shown below currently</a:t>
            </a:r>
          </a:p>
          <a:p>
            <a:r>
              <a:rPr lang="en-US" dirty="0"/>
              <a:t>CWE-1276: Hardware Child Block Incorrectly Connected to Parent System, is the only weakness under Integration Issues category</a:t>
            </a:r>
          </a:p>
          <a:p>
            <a:r>
              <a:rPr lang="en-US" dirty="0"/>
              <a:t>CWE-1351: Improper Handling of Hardware Behavior in Exceptionally Cold Environments is “forced” into Security Primitives and Cryptography Issues, with no clear alternative</a:t>
            </a:r>
          </a:p>
          <a:p>
            <a:r>
              <a:rPr lang="en-US" dirty="0"/>
              <a:t>Are there additional Weakness Categories or any improvement suggestions for weaknesses under them?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4214BC-008A-5A44-9E8E-D51E602565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10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pic>
        <p:nvPicPr>
          <p:cNvPr id="8" name="Picture 7" descr="CWE-1194 Hardware View CWE Categories">
            <a:extLst>
              <a:ext uri="{FF2B5EF4-FFF2-40B4-BE49-F238E27FC236}">
                <a16:creationId xmlns:a16="http://schemas.microsoft.com/office/drawing/2014/main" id="{FE580FD2-7FC9-4F45-BEC6-804EB4D05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7852" y="2314193"/>
            <a:ext cx="5764696" cy="258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922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14ED3-1C88-2643-9C77-37FE7651F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400" dirty="0"/>
              <a:t>CWE Content Challenge:</a:t>
            </a:r>
          </a:p>
          <a:p>
            <a:pPr marL="0" indent="0" algn="ctr">
              <a:buNone/>
            </a:pPr>
            <a:r>
              <a:rPr lang="en-US" sz="4000" i="1" dirty="0">
                <a:solidFill>
                  <a:schemeClr val="accent6">
                    <a:lumMod val="50000"/>
                  </a:schemeClr>
                </a:solidFill>
              </a:rPr>
              <a:t>Distinguishing Between HW/SW/FW</a:t>
            </a:r>
          </a:p>
          <a:p>
            <a:pPr marL="0" indent="0" algn="ctr">
              <a:buNone/>
            </a:pPr>
            <a:endParaRPr lang="en-US" sz="2800" dirty="0">
              <a:solidFill>
                <a:schemeClr val="bg1">
                  <a:lumMod val="65000"/>
                </a:schemeClr>
              </a:solidFill>
              <a:latin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38E7D-4756-7048-88BA-7520F36DD1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11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03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C2B76-EB51-494A-8309-6C9E66AE2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Usability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86792-A91B-4E52-BE17-965E01792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users want a clear way to distinguish between “hardware” and “software” weaknesses</a:t>
            </a:r>
          </a:p>
          <a:p>
            <a:pPr lvl="1"/>
            <a:r>
              <a:rPr lang="en-US" dirty="0"/>
              <a:t>This cannot be done automatically with 100% accuracy</a:t>
            </a:r>
          </a:p>
          <a:p>
            <a:pPr lvl="1"/>
            <a:r>
              <a:rPr lang="en-US" dirty="0"/>
              <a:t>“Membership in the hardware view 1194” includes CWEs that affect both software and hardware</a:t>
            </a:r>
          </a:p>
          <a:p>
            <a:pPr lvl="1"/>
            <a:r>
              <a:rPr lang="en-US" dirty="0"/>
              <a:t>Too many hardware-related technology classes would make for a complicated query, even if data was complete</a:t>
            </a:r>
          </a:p>
          <a:p>
            <a:r>
              <a:rPr lang="en-US" dirty="0"/>
              <a:t>How to address this?</a:t>
            </a:r>
          </a:p>
          <a:p>
            <a:pPr lvl="1"/>
            <a:r>
              <a:rPr lang="en-US" dirty="0"/>
              <a:t>Add general technology class for Applicable Platforms, or define a new element?</a:t>
            </a:r>
          </a:p>
          <a:p>
            <a:pPr lvl="1"/>
            <a:r>
              <a:rPr lang="en-US" dirty="0"/>
              <a:t>How do we define “hardware,” “software,” and “firmware” in a way that users will agree with?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BE5A17-D10E-47AA-AF75-B6E72729A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12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8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14ED3-1C88-2643-9C77-37FE7651F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5400" dirty="0"/>
              <a:t>Announcements and Reminders</a:t>
            </a:r>
          </a:p>
          <a:p>
            <a:pPr marL="0" indent="0" algn="ctr">
              <a:buNone/>
            </a:pPr>
            <a:endParaRPr lang="en-US" sz="2800" dirty="0">
              <a:solidFill>
                <a:schemeClr val="bg1">
                  <a:lumMod val="65000"/>
                </a:schemeClr>
              </a:solidFill>
              <a:latin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38E7D-4756-7048-88BA-7520F36DD1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13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009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7D5BA-B4FC-2044-8E44-3E2BDEC7B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 and Reminders (1 of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7F040-AFB0-0B40-B75E-C43443FB0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200" dirty="0"/>
              <a:t>CAPEC Community Summit</a:t>
            </a:r>
          </a:p>
          <a:p>
            <a:pPr lvl="1"/>
            <a:r>
              <a:rPr lang="en-US" sz="2800" dirty="0"/>
              <a:t>February 23, 2022</a:t>
            </a:r>
          </a:p>
          <a:p>
            <a:pPr lvl="1"/>
            <a:r>
              <a:rPr lang="en-US" sz="2800" dirty="0"/>
              <a:t>Focus: Program improvements, education and awareness, and modernization.</a:t>
            </a:r>
          </a:p>
          <a:p>
            <a:pPr lvl="1"/>
            <a:r>
              <a:rPr lang="en-US" sz="2800" dirty="0"/>
              <a:t>Participate in discussions around:</a:t>
            </a:r>
          </a:p>
          <a:p>
            <a:pPr lvl="2"/>
            <a:r>
              <a:rPr lang="en-US" sz="2600" dirty="0"/>
              <a:t>Assessing CAPEC offerings</a:t>
            </a:r>
          </a:p>
          <a:p>
            <a:pPr lvl="2"/>
            <a:r>
              <a:rPr lang="en-US" sz="2600" dirty="0"/>
              <a:t>User perceptions</a:t>
            </a:r>
          </a:p>
          <a:p>
            <a:pPr lvl="2"/>
            <a:r>
              <a:rPr lang="en-US" sz="2600" dirty="0"/>
              <a:t>Mitigating supply chain attacks with CAPEC</a:t>
            </a:r>
          </a:p>
          <a:p>
            <a:pPr lvl="2"/>
            <a:r>
              <a:rPr lang="en-US" sz="2600" dirty="0"/>
              <a:t>Using CAPEC’s execution flows (steps to perform an attack) as a playbook for pen testing</a:t>
            </a:r>
          </a:p>
          <a:p>
            <a:pPr lvl="2"/>
            <a:r>
              <a:rPr lang="en-US" sz="2600" dirty="0"/>
              <a:t>Vision shaping for the future of the program</a:t>
            </a:r>
          </a:p>
          <a:p>
            <a:pPr lvl="2"/>
            <a:r>
              <a:rPr lang="en-US" sz="2600" dirty="0"/>
              <a:t>Other topics suggested by attendees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D5C2EC-BEAF-A94C-B5D9-C071A99062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14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126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3024-35F3-554E-857F-86E510A72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 and Reminders (2 of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385EB-34BC-F840-A978-585461321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CWE/CAPEC Feedback Request</a:t>
            </a:r>
          </a:p>
          <a:p>
            <a:pPr lvl="1"/>
            <a:r>
              <a:rPr lang="en-US" sz="2800" dirty="0"/>
              <a:t>Short survey</a:t>
            </a:r>
          </a:p>
          <a:p>
            <a:pPr lvl="1"/>
            <a:r>
              <a:rPr lang="en-US" sz="2800" dirty="0"/>
              <a:t>What do you think about the topics being covered through our blog and podcast, Out-of-Bounds Read? Did you know we had them??</a:t>
            </a:r>
          </a:p>
          <a:p>
            <a:pPr lvl="1"/>
            <a:r>
              <a:rPr lang="en-US" sz="2800" dirty="0"/>
              <a:t>Is there anything else that you want to see or learn more about? We invite you to take a few minutes to share your thoughts today!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EEC830-3E23-E449-97CD-A429C0126A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15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996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CA74A-3141-9B4D-BB33-D320F37C0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Meeting (</a:t>
            </a:r>
            <a:r>
              <a:rPr lang="en-US" dirty="0">
                <a:solidFill>
                  <a:srgbClr val="FF0000"/>
                </a:solidFill>
              </a:rPr>
              <a:t>February 18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1F04A-A36B-C84B-AC7A-10CEB1D91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Topics of interest?</a:t>
            </a:r>
          </a:p>
          <a:p>
            <a:pPr lvl="0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Questions, Requests to present? Please let us know </a:t>
            </a:r>
          </a:p>
          <a:p>
            <a:pPr marL="382170" lvl="1" indent="0">
              <a:buNone/>
            </a:pPr>
            <a:endParaRPr lang="en-US" sz="2400" dirty="0">
              <a:latin typeface="Tahoma" panose="020B0604030504040204" pitchFamily="34" charset="0"/>
            </a:endParaRPr>
          </a:p>
          <a:p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A4E05-961E-4B4F-8266-033C7DFE6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16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875774B-28BE-5740-80EC-20E0FE5DE5B0}"/>
              </a:ext>
            </a:extLst>
          </p:cNvPr>
          <p:cNvSpPr/>
          <p:nvPr/>
        </p:nvSpPr>
        <p:spPr>
          <a:xfrm>
            <a:off x="2961640" y="2422018"/>
            <a:ext cx="6675120" cy="71573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CWE@MITRE.ORG</a:t>
            </a:r>
          </a:p>
        </p:txBody>
      </p:sp>
    </p:spTree>
    <p:extLst>
      <p:ext uri="{BB962C8B-B14F-4D97-AF65-F5344CB8AC3E}">
        <p14:creationId xmlns:p14="http://schemas.microsoft.com/office/powerpoint/2010/main" val="604466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57274-23D5-4E88-9E71-7376DD3BF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362E5-07C7-4CAA-BC75-79276F7A5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latin typeface="Tahoma" panose="020B0604030504040204" pitchFamily="34" charset="0"/>
              </a:rPr>
              <a:t>Housekeeping</a:t>
            </a:r>
          </a:p>
          <a:p>
            <a:r>
              <a:rPr lang="en-US" sz="2800" dirty="0">
                <a:latin typeface="Tahoma" panose="020B0604030504040204" pitchFamily="34" charset="0"/>
              </a:rPr>
              <a:t>Continuing the Conversation:</a:t>
            </a:r>
          </a:p>
          <a:p>
            <a:pPr lvl="1"/>
            <a:r>
              <a:rPr lang="en-US" sz="2400" dirty="0"/>
              <a:t>“SAE G32 Proposed CWEs”</a:t>
            </a:r>
            <a:endParaRPr lang="en-US" sz="2400" dirty="0">
              <a:latin typeface="Tahoma" panose="020B0604030504040204" pitchFamily="34" charset="0"/>
            </a:endParaRPr>
          </a:p>
          <a:p>
            <a:pPr lvl="1"/>
            <a:r>
              <a:rPr lang="en-US" sz="2400" dirty="0">
                <a:latin typeface="Tahoma" panose="020B0604030504040204" pitchFamily="34" charset="0"/>
              </a:rPr>
              <a:t>“Technology Name Enumeration”</a:t>
            </a:r>
          </a:p>
          <a:p>
            <a:r>
              <a:rPr lang="en-US" sz="2800" dirty="0">
                <a:latin typeface="Tahoma" panose="020B0604030504040204" pitchFamily="34" charset="0"/>
              </a:rPr>
              <a:t>HW View Structure and Organization</a:t>
            </a:r>
          </a:p>
          <a:p>
            <a:pPr lvl="1"/>
            <a:r>
              <a:rPr lang="en-US" sz="2400" dirty="0">
                <a:latin typeface="Tahoma" panose="020B0604030504040204" pitchFamily="34" charset="0"/>
              </a:rPr>
              <a:t>Categories</a:t>
            </a:r>
          </a:p>
          <a:p>
            <a:r>
              <a:rPr lang="en-US" sz="2800" dirty="0">
                <a:latin typeface="Tahoma" panose="020B0604030504040204" pitchFamily="34" charset="0"/>
              </a:rPr>
              <a:t>CWE Content Discussion</a:t>
            </a:r>
          </a:p>
          <a:p>
            <a:pPr lvl="1"/>
            <a:r>
              <a:rPr lang="en-US" sz="2400" dirty="0">
                <a:latin typeface="Tahoma" panose="020B0604030504040204" pitchFamily="34" charset="0"/>
              </a:rPr>
              <a:t>Distinguishing HW/SW/FW content</a:t>
            </a:r>
          </a:p>
          <a:p>
            <a:r>
              <a:rPr lang="en-US" sz="2800" dirty="0">
                <a:latin typeface="Tahoma" panose="020B0604030504040204" pitchFamily="34" charset="0"/>
              </a:rPr>
              <a:t>Announcements and Adjourn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BACF07-5910-4D09-93CB-C8209D5BE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C1CD23"/>
                </a:solidFill>
                <a:effectLst/>
                <a:uLnTx/>
                <a:uFillTx/>
                <a:latin typeface="Helvetica LT Std" pitchFamily="34" charset="0"/>
                <a:ea typeface="+mn-ea"/>
                <a:cs typeface="+mn-cs"/>
              </a:rPr>
              <a:t>|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Helvetica LT Std" pitchFamily="34" charset="0"/>
                <a:ea typeface="+mn-ea"/>
                <a:cs typeface="+mn-cs"/>
              </a:rPr>
              <a:t> </a:t>
            </a:r>
            <a:fld id="{295008BC-DA31-4D19-837B-EFA4386B05F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Helvetica LT Std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Helvetica LT Std" pitchFamily="34" charset="0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C1CD23"/>
                </a:solidFill>
                <a:effectLst/>
                <a:uLnTx/>
                <a:uFillTx/>
                <a:latin typeface="Helvetica LT Std" pitchFamily="34" charset="0"/>
                <a:ea typeface="+mn-ea"/>
                <a:cs typeface="+mn-cs"/>
              </a:rPr>
              <a:t>|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C1CD23"/>
              </a:solidFill>
              <a:effectLst/>
              <a:uLnTx/>
              <a:uFillTx/>
              <a:latin typeface="Helvetica LT Std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829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E2DE8-B1C9-E443-8436-6F2D6AB21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D74E7-E2EC-F34E-BF25-D3CEF5AD1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Schedule:</a:t>
            </a:r>
          </a:p>
          <a:p>
            <a:pPr lvl="1"/>
            <a:r>
              <a:rPr lang="en-US" sz="26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Next Meeting – February 18</a:t>
            </a:r>
          </a:p>
          <a:p>
            <a:pPr lvl="2"/>
            <a:r>
              <a:rPr lang="en-US" sz="2200" b="1" dirty="0">
                <a:latin typeface="Tahoma" panose="020B0604030504040204" pitchFamily="34" charset="0"/>
              </a:rPr>
              <a:t>12:30 – 1:30 PM EST</a:t>
            </a:r>
          </a:p>
          <a:p>
            <a:pPr lvl="2"/>
            <a:r>
              <a:rPr lang="en-US" sz="2200" b="1" dirty="0">
                <a:latin typeface="Tahoma" panose="020B0604030504040204" pitchFamily="34" charset="0"/>
              </a:rPr>
              <a:t>Microsoft Teams</a:t>
            </a:r>
          </a:p>
          <a:p>
            <a:r>
              <a:rPr lang="en-US" sz="2800" b="1" dirty="0">
                <a:latin typeface="Tahoma" panose="020B0604030504040204" pitchFamily="34" charset="0"/>
              </a:rPr>
              <a:t>Contact: </a:t>
            </a:r>
            <a:r>
              <a:rPr lang="en-US" sz="2800" b="1" dirty="0" err="1">
                <a:latin typeface="Tahoma" panose="020B0604030504040204" pitchFamily="34" charset="0"/>
              </a:rPr>
              <a:t>cwe@mitre.org</a:t>
            </a:r>
            <a:endParaRPr lang="en-US" sz="2800" b="1" dirty="0">
              <a:latin typeface="Tahoma" panose="020B0604030504040204" pitchFamily="34" charset="0"/>
            </a:endParaRPr>
          </a:p>
          <a:p>
            <a:endParaRPr lang="en-US" b="1" dirty="0">
              <a:latin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Minutes from previous meetings available on our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Github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site:</a:t>
            </a:r>
          </a:p>
          <a:p>
            <a:pPr lvl="1"/>
            <a:r>
              <a:rPr lang="en-US" b="1" dirty="0">
                <a:latin typeface="Tahoma" panose="020B0604030504040204" pitchFamily="34" charset="0"/>
              </a:rPr>
              <a:t>https://</a:t>
            </a:r>
            <a:r>
              <a:rPr lang="en-US" b="1" dirty="0" err="1">
                <a:latin typeface="Tahoma" panose="020B0604030504040204" pitchFamily="34" charset="0"/>
              </a:rPr>
              <a:t>github.com</a:t>
            </a:r>
            <a:r>
              <a:rPr lang="en-US" b="1" dirty="0">
                <a:latin typeface="Tahoma" panose="020B0604030504040204" pitchFamily="34" charset="0"/>
              </a:rPr>
              <a:t>/CWE-CAPEC/</a:t>
            </a:r>
            <a:r>
              <a:rPr lang="en-US" b="1" dirty="0" err="1">
                <a:latin typeface="Tahoma" panose="020B0604030504040204" pitchFamily="34" charset="0"/>
              </a:rPr>
              <a:t>hw</a:t>
            </a:r>
            <a:r>
              <a:rPr lang="en-US" b="1" dirty="0">
                <a:latin typeface="Tahoma" panose="020B0604030504040204" pitchFamily="34" charset="0"/>
              </a:rPr>
              <a:t>-</a:t>
            </a:r>
            <a:r>
              <a:rPr lang="en-US" b="1" dirty="0" err="1">
                <a:latin typeface="Tahoma" panose="020B0604030504040204" pitchFamily="34" charset="0"/>
              </a:rPr>
              <a:t>cwe</a:t>
            </a:r>
            <a:r>
              <a:rPr lang="en-US" b="1" dirty="0">
                <a:latin typeface="Tahoma" panose="020B0604030504040204" pitchFamily="34" charset="0"/>
              </a:rPr>
              <a:t>-sig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7EBBB-1ED6-5C46-BEEC-D7707B8B7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011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14ED3-1C88-2643-9C77-37FE7651F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800" dirty="0"/>
              <a:t>Continuing the Conversation</a:t>
            </a:r>
          </a:p>
          <a:p>
            <a:pPr marL="0" indent="0" algn="ctr">
              <a:buNone/>
            </a:pPr>
            <a:r>
              <a:rPr lang="en-US" sz="4000" i="1" dirty="0">
                <a:solidFill>
                  <a:schemeClr val="accent6">
                    <a:lumMod val="50000"/>
                  </a:schemeClr>
                </a:solidFill>
              </a:rPr>
              <a:t>– SAE G32 Proposed CWEs –</a:t>
            </a:r>
          </a:p>
          <a:p>
            <a:pPr marL="0" indent="0" algn="ctr">
              <a:buNone/>
            </a:pPr>
            <a:r>
              <a:rPr lang="en-US" sz="4000" i="1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</a:rPr>
              <a:t>– “Technology Name” Enumeration –</a:t>
            </a:r>
            <a:endParaRPr lang="en-US" i="1" dirty="0">
              <a:solidFill>
                <a:schemeClr val="accent6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38E7D-4756-7048-88BA-7520F36DD1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4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767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7928E-1E34-4257-8971-AC3EBC02E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Update: SAE G32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43C87-A782-448A-BEBC-B8BC40F78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December, MITRE looked more closely at the “non-conforming, counterfeit, and tampered indicator categories” provided by Joe Jarzombek and Daniel </a:t>
            </a:r>
            <a:r>
              <a:rPr lang="en-US" dirty="0" err="1"/>
              <a:t>Dimase</a:t>
            </a:r>
            <a:endParaRPr lang="en-US" dirty="0"/>
          </a:p>
          <a:p>
            <a:r>
              <a:rPr lang="en-US" dirty="0"/>
              <a:t>Many defect names and definitions are part of the SAE AS6171 standard, which is SAE intellectual property and requires payment to access</a:t>
            </a:r>
          </a:p>
          <a:p>
            <a:r>
              <a:rPr lang="en-US" dirty="0"/>
              <a:t>But CWE is a public standard</a:t>
            </a:r>
          </a:p>
          <a:p>
            <a:r>
              <a:rPr lang="en-US" dirty="0"/>
              <a:t>( … then the holidays happened )</a:t>
            </a:r>
          </a:p>
          <a:p>
            <a:r>
              <a:rPr lang="en-US" dirty="0"/>
              <a:t>Need to identify and resolve any IP conflicts before moving forward</a:t>
            </a:r>
          </a:p>
          <a:p>
            <a:endParaRPr lang="en-US" dirty="0"/>
          </a:p>
          <a:p>
            <a:r>
              <a:rPr lang="en-US" dirty="0"/>
              <a:t>Upcoming meeting with SAE to discuss (Friday Jan 21)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A66E96-EF57-469B-9F2B-ABD802C99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5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86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14ED3-1C88-2643-9C77-37FE7651F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sz="5400" dirty="0"/>
          </a:p>
          <a:p>
            <a:pPr marL="0" indent="0" algn="ctr">
              <a:buNone/>
            </a:pPr>
            <a:r>
              <a:rPr lang="en-US" sz="4800" dirty="0"/>
              <a:t>Technology Name Enumeration</a:t>
            </a:r>
          </a:p>
          <a:p>
            <a:pPr marL="0" indent="0" algn="ctr">
              <a:buNone/>
            </a:pPr>
            <a:r>
              <a:rPr lang="en-US" sz="3600" i="1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</a:rPr>
              <a:t>– Gananand </a:t>
            </a:r>
            <a:r>
              <a:rPr lang="en-US" sz="3600" i="1" dirty="0" err="1">
                <a:solidFill>
                  <a:schemeClr val="accent6">
                    <a:lumMod val="50000"/>
                  </a:schemeClr>
                </a:solidFill>
                <a:latin typeface="Calibri" panose="020F0502020204030204"/>
              </a:rPr>
              <a:t>Kini</a:t>
            </a:r>
            <a:r>
              <a:rPr lang="en-US" sz="3600" i="1" dirty="0">
                <a:solidFill>
                  <a:schemeClr val="accent6">
                    <a:lumMod val="50000"/>
                  </a:schemeClr>
                </a:solidFill>
                <a:latin typeface="Calibri" panose="020F0502020204030204"/>
              </a:rPr>
              <a:t>, HW CWE Team –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38E7D-4756-7048-88BA-7520F36DD1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6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962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357A1-E204-0C47-BE4A-504CBCF0F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Applicable Platforms: Technologies Class enumeration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8BCD2-BAD4-9C43-8D38-59D536700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447801"/>
            <a:ext cx="5826539" cy="458974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20% of the weaknesses in CWE (including non-hardware) have Technologies listed.</a:t>
            </a:r>
          </a:p>
          <a:p>
            <a:r>
              <a:rPr lang="en-US" dirty="0"/>
              <a:t>Technology Class has:</a:t>
            </a:r>
          </a:p>
          <a:p>
            <a:pPr lvl="1"/>
            <a:r>
              <a:rPr lang="en-US" b="0" dirty="0"/>
              <a:t>Client-Server</a:t>
            </a:r>
          </a:p>
          <a:p>
            <a:pPr lvl="1"/>
            <a:r>
              <a:rPr lang="en-US" b="0" dirty="0"/>
              <a:t>Cloud Computing</a:t>
            </a:r>
          </a:p>
          <a:p>
            <a:pPr lvl="1"/>
            <a:r>
              <a:rPr lang="en-US" b="0" dirty="0"/>
              <a:t>Mainframe</a:t>
            </a:r>
          </a:p>
          <a:p>
            <a:pPr lvl="1"/>
            <a:r>
              <a:rPr lang="en-US" b="0" dirty="0"/>
              <a:t>Mobile</a:t>
            </a:r>
          </a:p>
          <a:p>
            <a:pPr lvl="1"/>
            <a:r>
              <a:rPr lang="en-US" b="0" dirty="0"/>
              <a:t>N-Tier</a:t>
            </a:r>
          </a:p>
          <a:p>
            <a:pPr lvl="1"/>
            <a:r>
              <a:rPr lang="en-US" b="0" dirty="0"/>
              <a:t>SOA</a:t>
            </a:r>
          </a:p>
          <a:p>
            <a:pPr lvl="1"/>
            <a:r>
              <a:rPr lang="en-US" b="0" dirty="0">
                <a:solidFill>
                  <a:srgbClr val="00B0F0"/>
                </a:solidFill>
              </a:rPr>
              <a:t>System on Chip</a:t>
            </a:r>
          </a:p>
          <a:p>
            <a:pPr lvl="1"/>
            <a:r>
              <a:rPr lang="en-US" b="0" dirty="0"/>
              <a:t>Web Based</a:t>
            </a:r>
          </a:p>
          <a:p>
            <a:pPr lvl="1"/>
            <a:r>
              <a:rPr lang="en-US" b="0" dirty="0"/>
              <a:t>Technology-Independent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14183-E9E0-1E4E-94BD-29D669DA04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7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pic>
        <p:nvPicPr>
          <p:cNvPr id="10" name="Picture 9" descr="The Applicable Platforms section with Technologies enumeration.">
            <a:extLst>
              <a:ext uri="{FF2B5EF4-FFF2-40B4-BE49-F238E27FC236}">
                <a16:creationId xmlns:a16="http://schemas.microsoft.com/office/drawing/2014/main" id="{719D92EA-AA0B-ED48-9A56-3BA83D0A5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3234" y="1280684"/>
            <a:ext cx="5294243" cy="220074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B7C6E05-9D74-C244-943C-7537D85E3007}"/>
              </a:ext>
            </a:extLst>
          </p:cNvPr>
          <p:cNvSpPr txBox="1"/>
          <p:nvPr/>
        </p:nvSpPr>
        <p:spPr>
          <a:xfrm>
            <a:off x="5186811" y="3753881"/>
            <a:ext cx="626827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2800" b="1" dirty="0"/>
              <a:t>Hardware entries use Technology-Independent frequently. 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800" b="1" dirty="0"/>
              <a:t>Technology-Independent is used to specify if multiple technologies are applicable for the weakness entry.</a:t>
            </a:r>
          </a:p>
        </p:txBody>
      </p:sp>
    </p:spTree>
    <p:extLst>
      <p:ext uri="{BB962C8B-B14F-4D97-AF65-F5344CB8AC3E}">
        <p14:creationId xmlns:p14="http://schemas.microsoft.com/office/powerpoint/2010/main" val="584069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357A1-E204-0C47-BE4A-504CBCF0F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Applicable Platforms: Technologies Name enumeration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8BCD2-BAD4-9C43-8D38-59D536700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447801"/>
            <a:ext cx="5826539" cy="4589745"/>
          </a:xfrm>
        </p:spPr>
        <p:txBody>
          <a:bodyPr numCol="2">
            <a:normAutofit lnSpcReduction="10000"/>
          </a:bodyPr>
          <a:lstStyle/>
          <a:p>
            <a:r>
              <a:rPr lang="en-US" dirty="0"/>
              <a:t>Technology Names has:</a:t>
            </a:r>
          </a:p>
          <a:p>
            <a:pPr lvl="1"/>
            <a:r>
              <a:rPr lang="en-US" b="0" dirty="0"/>
              <a:t>Web Server</a:t>
            </a:r>
          </a:p>
          <a:p>
            <a:pPr lvl="1"/>
            <a:r>
              <a:rPr lang="en-US" b="0" dirty="0"/>
              <a:t>Database Server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Accelerator IP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Analog and Mixed Signal IP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Audio/Video IP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Bus/Interface IP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Communication IP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Controller IP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Memory IP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Microcontroller IP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Network on Chip IP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Power Management IP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Processor IP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Security IP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Sensor IP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Storage IP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Test/Debug IP</a:t>
            </a:r>
          </a:p>
          <a:p>
            <a:pPr lvl="1"/>
            <a:r>
              <a:rPr lang="en-US" dirty="0"/>
              <a:t>Other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14183-E9E0-1E4E-94BD-29D669DA04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8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pic>
        <p:nvPicPr>
          <p:cNvPr id="10" name="Picture 9" descr="The Applicable Platforms section with Technologies enumeration.">
            <a:extLst>
              <a:ext uri="{FF2B5EF4-FFF2-40B4-BE49-F238E27FC236}">
                <a16:creationId xmlns:a16="http://schemas.microsoft.com/office/drawing/2014/main" id="{719D92EA-AA0B-ED48-9A56-3BA83D0A5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9339" y="1359185"/>
            <a:ext cx="5294243" cy="22007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64DCD6-7DD6-5046-9107-9E940C471D2D}"/>
              </a:ext>
            </a:extLst>
          </p:cNvPr>
          <p:cNvSpPr txBox="1"/>
          <p:nvPr/>
        </p:nvSpPr>
        <p:spPr>
          <a:xfrm>
            <a:off x="6639339" y="3734454"/>
            <a:ext cx="502257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§"/>
            </a:pPr>
            <a:r>
              <a:rPr lang="en-US" sz="3200" b="1" dirty="0"/>
              <a:t>Is this satisfactory? </a:t>
            </a:r>
          </a:p>
          <a:p>
            <a:pPr marL="571500" indent="-571500">
              <a:buFont typeface="Wingdings" pitchFamily="2" charset="2"/>
              <a:buChar char="§"/>
            </a:pPr>
            <a:r>
              <a:rPr lang="en-US" sz="3200" b="1" dirty="0"/>
              <a:t>Are there any other useful Technology classes that are missing?</a:t>
            </a:r>
          </a:p>
        </p:txBody>
      </p:sp>
    </p:spTree>
    <p:extLst>
      <p:ext uri="{BB962C8B-B14F-4D97-AF65-F5344CB8AC3E}">
        <p14:creationId xmlns:p14="http://schemas.microsoft.com/office/powerpoint/2010/main" val="769031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14ED3-1C88-2643-9C77-37FE7651F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endParaRPr lang="en-US" sz="1800" dirty="0"/>
          </a:p>
          <a:p>
            <a:pPr marL="0" indent="0" algn="ctr">
              <a:buNone/>
            </a:pPr>
            <a:r>
              <a:rPr lang="en-US" sz="4400" dirty="0"/>
              <a:t>CWE Hardware Design View </a:t>
            </a:r>
          </a:p>
          <a:p>
            <a:pPr marL="0" indent="0" algn="ctr">
              <a:buNone/>
            </a:pPr>
            <a:r>
              <a:rPr lang="en-US" sz="4400" dirty="0"/>
              <a:t>Structure and Organization</a:t>
            </a:r>
          </a:p>
          <a:p>
            <a:pPr marL="0" indent="0" algn="ctr">
              <a:buNone/>
            </a:pPr>
            <a:endParaRPr lang="en-US" sz="1800" dirty="0">
              <a:solidFill>
                <a:schemeClr val="bg1">
                  <a:lumMod val="65000"/>
                </a:schemeClr>
              </a:solidFill>
              <a:latin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38E7D-4756-7048-88BA-7520F36DD1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9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303178"/>
      </p:ext>
    </p:extLst>
  </p:cSld>
  <p:clrMapOvr>
    <a:masterClrMapping/>
  </p:clrMapOvr>
</p:sld>
</file>

<file path=ppt/theme/theme1.xml><?xml version="1.0" encoding="utf-8"?>
<a:theme xmlns:a="http://schemas.openxmlformats.org/drawingml/2006/main" name="mitre-2018">
  <a:themeElements>
    <a:clrScheme name="MITRE">
      <a:dk1>
        <a:sysClr val="windowText" lastClr="000000"/>
      </a:dk1>
      <a:lt1>
        <a:sysClr val="window" lastClr="FFFFFF"/>
      </a:lt1>
      <a:dk2>
        <a:srgbClr val="005F9E"/>
      </a:dk2>
      <a:lt2>
        <a:srgbClr val="EEECE1"/>
      </a:lt2>
      <a:accent1>
        <a:srgbClr val="00B3DC"/>
      </a:accent1>
      <a:accent2>
        <a:srgbClr val="F7901E"/>
      </a:accent2>
      <a:accent3>
        <a:srgbClr val="FFE23C"/>
      </a:accent3>
      <a:accent4>
        <a:srgbClr val="C1CD23"/>
      </a:accent4>
      <a:accent5>
        <a:srgbClr val="C6401D"/>
      </a:accent5>
      <a:accent6>
        <a:srgbClr val="FFFFFF"/>
      </a:accent6>
      <a:hlink>
        <a:srgbClr val="005F9E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TRE_Breifing_Template16x9.pptx" id="{5D2CB0C6-7637-4667-A648-EBA1BD2742AF}" vid="{B8F31EA5-7C34-4FF6-949E-D1CB1F37422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D7D12093FFC84AB17C2D6CFA9D1EDE" ma:contentTypeVersion="7" ma:contentTypeDescription="Create a new document." ma:contentTypeScope="" ma:versionID="85e3c405e50bbbe8816477487156b4f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34f8c0c0eabdc6c42b2f987c760c0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5866544-84CD-42FD-B141-A01F66B0BD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16BA5C9-2D71-4B86-AE8A-8C0D9BC5FB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50FCDD-08B1-48D8-BB50-7A17E590A5EE}">
  <ds:schemaRefs>
    <ds:schemaRef ds:uri="http://purl.org/dc/terms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MITRE_Briefing_Template16x9</Template>
  <TotalTime>880</TotalTime>
  <Words>753</Words>
  <Application>Microsoft Macintosh PowerPoint</Application>
  <PresentationFormat>Widescreen</PresentationFormat>
  <Paragraphs>143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Helvetica LT Std</vt:lpstr>
      <vt:lpstr>Tahoma</vt:lpstr>
      <vt:lpstr>Wingdings</vt:lpstr>
      <vt:lpstr>mitre-2018</vt:lpstr>
      <vt:lpstr>Hardware CWE™  Special Interest Group (SIG)</vt:lpstr>
      <vt:lpstr>Agenda </vt:lpstr>
      <vt:lpstr>Housekeeping</vt:lpstr>
      <vt:lpstr>PowerPoint Presentation</vt:lpstr>
      <vt:lpstr>Update: SAE G32</vt:lpstr>
      <vt:lpstr>PowerPoint Presentation</vt:lpstr>
      <vt:lpstr>Applicable Platforms: Technologies Class enumeration</vt:lpstr>
      <vt:lpstr>Applicable Platforms: Technologies Name enumeration</vt:lpstr>
      <vt:lpstr>PowerPoint Presentation</vt:lpstr>
      <vt:lpstr>The CWE-1194 Hardware View shows categories</vt:lpstr>
      <vt:lpstr>PowerPoint Presentation</vt:lpstr>
      <vt:lpstr>Usability Challenge</vt:lpstr>
      <vt:lpstr>PowerPoint Presentation</vt:lpstr>
      <vt:lpstr>Announcements and Reminders (1 of 2)</vt:lpstr>
      <vt:lpstr>Announcements and Reminders (2 of 2)</vt:lpstr>
      <vt:lpstr>Next Meeting (February 18)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Template</dc:title>
  <dc:creator>Roberge Jr., Robert J</dc:creator>
  <cp:lastModifiedBy>Alec J Summers</cp:lastModifiedBy>
  <cp:revision>63</cp:revision>
  <dcterms:created xsi:type="dcterms:W3CDTF">2019-02-26T16:06:40Z</dcterms:created>
  <dcterms:modified xsi:type="dcterms:W3CDTF">2022-01-14T18:33:51Z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0x01010010D7D12093FFC84AB17C2D6CFA9D1EDE</vt:lpwstr>
  </property>
</Properties>
</file>