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2"/>
  </p:notesMasterIdLst>
  <p:sldIdLst>
    <p:sldId id="257" r:id="rId3"/>
    <p:sldId id="259" r:id="rId4"/>
    <p:sldId id="261" r:id="rId5"/>
    <p:sldId id="275" r:id="rId6"/>
    <p:sldId id="279" r:id="rId7"/>
    <p:sldId id="280" r:id="rId8"/>
    <p:sldId id="281" r:id="rId9"/>
    <p:sldId id="282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3"/>
    <p:restoredTop sz="94651"/>
  </p:normalViewPr>
  <p:slideViewPr>
    <p:cSldViewPr snapToGrid="0" snapToObjects="1">
      <p:cViewPr varScale="1">
        <p:scale>
          <a:sx n="143" d="100"/>
          <a:sy n="143" d="100"/>
        </p:scale>
        <p:origin x="8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var/folders/jz/jj5_xlv12vjg67w2kbqnxkwr0000gp/T/com.microsoft.Outlook/Outlook%20Temp/Hardware%20Top-N%20List%20Questions%20and%20Approach%20with%20rudimentary%20analytic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gkini/Documents/CWE/FY21/Hardware%20Top-N%20List%20Questions%20and%20Approach%20-%20G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/>
              <a:t>Most Upvoted</a:t>
            </a:r>
            <a:r>
              <a:rPr lang="en-US" sz="1600" b="1" baseline="0" dirty="0"/>
              <a:t> </a:t>
            </a:r>
            <a:r>
              <a:rPr lang="en-US" sz="1600" b="1" dirty="0"/>
              <a:t>Hardware CWEs (out of 11 total respondents thus far)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7.5561080920158966E-2"/>
          <c:y val="8.4249202908281043E-2"/>
          <c:w val="0.89568924554707363"/>
          <c:h val="0.8666516539816444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Sheet1!$M$1</c:f>
              <c:strCache>
                <c:ptCount val="1"/>
                <c:pt idx="0">
                  <c:v>number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Sheet1!$L$2:$L$11</c:f>
              <c:strCache>
                <c:ptCount val="10"/>
                <c:pt idx="0">
                  <c:v>CWE-1191</c:v>
                </c:pt>
                <c:pt idx="1">
                  <c:v>CWE-1300</c:v>
                </c:pt>
                <c:pt idx="2">
                  <c:v>CWE-1189</c:v>
                </c:pt>
                <c:pt idx="3">
                  <c:v>CWE-1277</c:v>
                </c:pt>
                <c:pt idx="4">
                  <c:v>CWE-1233</c:v>
                </c:pt>
                <c:pt idx="5">
                  <c:v>CWE-1240</c:v>
                </c:pt>
                <c:pt idx="6">
                  <c:v>CWE-1242</c:v>
                </c:pt>
                <c:pt idx="7">
                  <c:v>CWE-1260</c:v>
                </c:pt>
                <c:pt idx="8">
                  <c:v>CWE-1295</c:v>
                </c:pt>
                <c:pt idx="9">
                  <c:v>CWE-1332</c:v>
                </c:pt>
              </c:strCache>
            </c:strRef>
          </c:cat>
          <c:val>
            <c:numRef>
              <c:f>Sheet1!$M$2:$M$11</c:f>
              <c:numCache>
                <c:formatCode>General</c:formatCode>
                <c:ptCount val="10"/>
                <c:pt idx="0">
                  <c:v>6</c:v>
                </c:pt>
                <c:pt idx="1">
                  <c:v>6</c:v>
                </c:pt>
                <c:pt idx="2">
                  <c:v>5</c:v>
                </c:pt>
                <c:pt idx="3">
                  <c:v>4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73-824A-9285-1BF59A6126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176042864"/>
        <c:axId val="1150154976"/>
      </c:barChart>
      <c:catAx>
        <c:axId val="11760428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0154976"/>
        <c:crosses val="autoZero"/>
        <c:auto val="1"/>
        <c:lblAlgn val="ctr"/>
        <c:lblOffset val="100"/>
        <c:noMultiLvlLbl val="0"/>
      </c:catAx>
      <c:valAx>
        <c:axId val="11501549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760428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Percentage</a:t>
            </a:r>
            <a:r>
              <a:rPr lang="en-US" sz="2000" baseline="0"/>
              <a:t> of respondents that chose given question</a:t>
            </a:r>
            <a:endParaRPr lang="en-US" sz="20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1-A57F-4645-B753-C3EC2A929FB7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3-A57F-4645-B753-C3EC2A929FB7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5-A57F-4645-B753-C3EC2A929FB7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7-A57F-4645-B753-C3EC2A929FB7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5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9-A57F-4645-B753-C3EC2A929FB7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B-A57F-4645-B753-C3EC2A929FB7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D-A57F-4645-B753-C3EC2A929FB7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2"/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0F-A57F-4645-B753-C3EC2A929FB7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  <a:ln w="9525" cap="flat" cmpd="sng" algn="ctr">
                <a:solidFill>
                  <a:schemeClr val="accent2"/>
                </a:solidFill>
                <a:miter lim="800000"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  <c:extLst>
              <c:ext xmlns:c16="http://schemas.microsoft.com/office/drawing/2014/chart" uri="{C3380CC4-5D6E-409C-BE32-E72D297353CC}">
                <c16:uniqueId val="{00000011-A57F-4645-B753-C3EC2A929FB7}"/>
              </c:ext>
            </c:extLst>
          </c:dPt>
          <c:cat>
            <c:strRef>
              <c:f>'Question Ranking'!$A$1:$AB$1</c:f>
              <c:strCache>
                <c:ptCount val="27"/>
                <c:pt idx="0">
                  <c:v>1. How frequently is this weakness detected during design?</c:v>
                </c:pt>
                <c:pt idx="1">
                  <c:v>2. How frequently is this weakness detected during test?</c:v>
                </c:pt>
                <c:pt idx="2">
                  <c:v>3. How frequently is this weakness detected after it has been fielded?</c:v>
                </c:pt>
                <c:pt idx="3">
                  <c:v>4. May we use the data even if the weakness was discovered and removed from a device before it was fielded?</c:v>
                </c:pt>
                <c:pt idx="4">
                  <c:v>5. Which class or family of weaknesses is the most difficult to detect?</c:v>
                </c:pt>
                <c:pt idx="5">
                  <c:v>6. Which class or family of weaknesses is the easiest to detect?</c:v>
                </c:pt>
                <c:pt idx="6">
                  <c:v>7. What degree of complexity is required to discover the susceptibility of a device?</c:v>
                </c:pt>
                <c:pt idx="7">
                  <c:v>8. Associated cost of equipment (i.e., can only a nation state can discover whether a device contains a given weakness or if an independent researcher can discover this? Should this matter at all? Should we just assume nation-state level resources across t</c:v>
                </c:pt>
                <c:pt idx="8">
                  <c:v>9. How easy to detect is this weakness?</c:v>
                </c:pt>
                <c:pt idx="9">
                  <c:v>10. Is physical access required to detect it?</c:v>
                </c:pt>
                <c:pt idx="10">
                  <c:v>11. Can the weakness be detected by physical proximity?</c:v>
                </c:pt>
                <c:pt idx="11">
                  <c:v>12. Can the weakness be detected by software?</c:v>
                </c:pt>
                <c:pt idx="12">
                  <c:v>13. Can the weakness be detected during the system design phase?</c:v>
                </c:pt>
                <c:pt idx="13">
                  <c:v>14. Is the weakness independent of architecture/platform?</c:v>
                </c:pt>
                <c:pt idx="14">
                  <c:v>15. Can the weakness be mitigated once the device has been fielded?</c:v>
                </c:pt>
                <c:pt idx="15">
                  <c:v>16. What is the cost to mitigate this weakness if it isn‚Äôt discovered before manufacturing?</c:v>
                </c:pt>
                <c:pt idx="16">
                  <c:v>17. Can the weakness be mitigated via software?</c:v>
                </c:pt>
                <c:pt idx="17">
                  <c:v>18. Does the weakness require hardware modifications to mitigate it?</c:v>
                </c:pt>
                <c:pt idx="18">
                  <c:v>19. Is physical access required to exploit this weakness?</c:v>
                </c:pt>
                <c:pt idx="19">
                  <c:v>20. Is it necessary to modify the device prior to its exploitation?</c:v>
                </c:pt>
                <c:pt idx="20">
                  <c:v>21. Is physical proximity required to exploit this weakness?</c:v>
                </c:pt>
                <c:pt idx="21">
                  <c:v>22. Can an attack exploiting this weakness be conducted entirely via software?</c:v>
                </c:pt>
                <c:pt idx="22">
                  <c:v>23. Is a single exploit against this weakness applicable to a wide range (or family) of devices?</c:v>
                </c:pt>
                <c:pt idx="23">
                  <c:v>24. How many devices are affected by an exploit against this weakness?</c:v>
                </c:pt>
                <c:pt idx="24">
                  <c:v>25. What methodologies do you practice for identifying and prevent both known weaknesses and new weaknesses?</c:v>
                </c:pt>
                <c:pt idx="25">
                  <c:v>26. What is the market presence of that architecture (like, how prevalent is it present across industry)?</c:v>
                </c:pt>
                <c:pt idx="26">
                  <c:v>27. How many devices might have this weakness?  (A weakness applicable to only ARM may have greater weighting than a Power-PC only weakness)? ‚Ä¶kind of a faulty question since it depends on the type of device, etc.</c:v>
                </c:pt>
              </c:strCache>
            </c:strRef>
          </c:cat>
          <c:val>
            <c:numRef>
              <c:f>'Question Ranking'!$A$4:$AB$4</c:f>
              <c:numCache>
                <c:formatCode>0.00%</c:formatCode>
                <c:ptCount val="28"/>
                <c:pt idx="0">
                  <c:v>0.63636363636363635</c:v>
                </c:pt>
                <c:pt idx="1">
                  <c:v>0.72727272727272729</c:v>
                </c:pt>
                <c:pt idx="2">
                  <c:v>0.90909090909090906</c:v>
                </c:pt>
                <c:pt idx="3">
                  <c:v>0.45454545454545453</c:v>
                </c:pt>
                <c:pt idx="4">
                  <c:v>0.36363636363636365</c:v>
                </c:pt>
                <c:pt idx="5">
                  <c:v>0.54545454545454541</c:v>
                </c:pt>
                <c:pt idx="6">
                  <c:v>0.45454545454545453</c:v>
                </c:pt>
                <c:pt idx="7">
                  <c:v>0.27272727272727271</c:v>
                </c:pt>
                <c:pt idx="8">
                  <c:v>0.36363636363636365</c:v>
                </c:pt>
                <c:pt idx="9">
                  <c:v>0.45454545454545453</c:v>
                </c:pt>
                <c:pt idx="10">
                  <c:v>0.27272727272727271</c:v>
                </c:pt>
                <c:pt idx="11">
                  <c:v>0.27272727272727271</c:v>
                </c:pt>
                <c:pt idx="12">
                  <c:v>0.36363636363636365</c:v>
                </c:pt>
                <c:pt idx="13">
                  <c:v>0.54545454545454541</c:v>
                </c:pt>
                <c:pt idx="14">
                  <c:v>0.72727272727272729</c:v>
                </c:pt>
                <c:pt idx="15">
                  <c:v>0.36363636363636365</c:v>
                </c:pt>
                <c:pt idx="16">
                  <c:v>0.36363636363636365</c:v>
                </c:pt>
                <c:pt idx="17">
                  <c:v>0.81818181818181823</c:v>
                </c:pt>
                <c:pt idx="18">
                  <c:v>0.63636363636363635</c:v>
                </c:pt>
                <c:pt idx="19">
                  <c:v>0.36363636363636365</c:v>
                </c:pt>
                <c:pt idx="20">
                  <c:v>0.36363636363636365</c:v>
                </c:pt>
                <c:pt idx="21">
                  <c:v>0.63636363636363635</c:v>
                </c:pt>
                <c:pt idx="22">
                  <c:v>0.81818181818181823</c:v>
                </c:pt>
                <c:pt idx="23">
                  <c:v>0.63636363636363635</c:v>
                </c:pt>
                <c:pt idx="24">
                  <c:v>0.72727272727272729</c:v>
                </c:pt>
                <c:pt idx="25">
                  <c:v>0.36363636363636365</c:v>
                </c:pt>
                <c:pt idx="26">
                  <c:v>0.36363636363636365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A57F-4645-B753-C3EC2A929F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-50"/>
        <c:axId val="1430203936"/>
        <c:axId val="1430205584"/>
      </c:barChart>
      <c:catAx>
        <c:axId val="1430203936"/>
        <c:scaling>
          <c:orientation val="maxMin"/>
        </c:scaling>
        <c:delete val="0"/>
        <c:axPos val="l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205584"/>
        <c:crosses val="autoZero"/>
        <c:auto val="1"/>
        <c:lblAlgn val="ctr"/>
        <c:lblOffset val="100"/>
        <c:noMultiLvlLbl val="0"/>
      </c:catAx>
      <c:valAx>
        <c:axId val="1430205584"/>
        <c:scaling>
          <c:orientation val="minMax"/>
        </c:scaling>
        <c:delete val="0"/>
        <c:axPos val="t"/>
        <c:majorGridlines>
          <c:spPr>
            <a:ln w="9525" cap="flat" cmpd="sng" algn="ctr">
              <a:gradFill>
                <a:gsLst>
                  <a:gs pos="0">
                    <a:schemeClr val="dk1">
                      <a:lumMod val="65000"/>
                      <a:lumOff val="35000"/>
                    </a:schemeClr>
                  </a:gs>
                  <a:gs pos="100000">
                    <a:schemeClr val="dk1">
                      <a:lumMod val="75000"/>
                      <a:lumOff val="25000"/>
                    </a:schemeClr>
                  </a:gs>
                </a:gsLst>
                <a:lin ang="10800000" scaled="0"/>
              </a:gra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02039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9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0">
              <a:schemeClr val="dk1">
                <a:lumMod val="65000"/>
                <a:lumOff val="35000"/>
              </a:schemeClr>
            </a:gs>
            <a:gs pos="100000">
              <a:schemeClr val="dk1">
                <a:lumMod val="75000"/>
                <a:lumOff val="25000"/>
              </a:schemeClr>
            </a:gs>
          </a:gsLst>
          <a:lin ang="10800000" scaled="0"/>
        </a:gradFill>
        <a:round/>
      </a:ln>
      <a:effectLst/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7E59B-6BB3-884D-A975-DA850D7E14C7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FF80C-F91F-1846-9C59-36F1477D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5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F3C89-9E49-4851-A18A-DAECD34FD6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51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78C4-5274-6747-9136-F61DD8625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79E6F-2BDE-8B4E-B763-35481F4E8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AAE6-81E9-5844-AAF5-E6639C11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B555-6D2F-9D40-BDF9-C4205867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252E-B945-7248-8966-48835B11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2E57-104C-5749-8C34-6DBE1FC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76E56-D5D9-D143-962E-DD0C4C28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13264-87E9-0A49-831F-8C56FDAE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8655-1AEE-DC43-BC21-D33F4FA0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66C3-AA9E-DE49-98B5-D19D6F74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4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8F488-F4EE-1943-AF8F-B7D53EBFA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282AA-A4CC-EB4D-802A-9E9F65F3B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5B9E-38CA-7048-BE12-73D0F93A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4CCE-579F-E94E-B215-3F87D1D0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E0EE-15E2-244E-B34E-E979AB6B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4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9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44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7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37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4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79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0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55F5-EE1A-7F48-B9CD-0DF89C8A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B358-DC3B-3242-A193-53E8457A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6C10-D47F-B54C-B5F2-8DD418C6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4FED-EE63-F442-926F-08AD1D25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5D9F-828B-2548-AD7B-0492A2C7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2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15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1pPr>
            <a:lvl2pPr marL="725070" indent="-342900">
              <a:spcAft>
                <a:spcPts val="600"/>
              </a:spcAft>
              <a:buFontTx/>
              <a:buChar char="-"/>
              <a:defRPr lang="en-US" sz="2000" kern="1200" dirty="0">
                <a:solidFill>
                  <a:schemeClr val="tx1"/>
                </a:solidFill>
                <a:latin typeface="Helvetica LT Std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marL="686216" marR="0" lvl="1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1999–2020,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79CF-F4A2-B040-B846-649D971A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90803-7CCD-6245-A5EC-8AC55E99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6B2A-D998-EC43-A722-B1D65134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701B-8721-A143-8C3E-C5FD8E06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C3D1-0B2D-0442-B334-A35D7528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EFA6-8283-894E-92DD-D2D88456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930A8-8965-1547-83F6-5965B9D22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1C3CD-6866-BE4C-9162-762D3000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89089-E983-C94E-A981-8BF9DFC3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04DC3-6F80-6E46-A3C9-BDA942F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5B64E-79FA-B44D-8F81-6BC679DC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14AF-DF9D-F04B-BF81-92415BAA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8D952-DAC7-5A4E-B79F-D182EFE28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0E290-E563-8749-8CBF-A40EB1BE2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1482F-8ADD-4B4E-89D7-21E3C9684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3B80A-A491-ED4D-98B9-371140596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2A296-F659-ED4C-9F38-3772B8E0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E01C0-DEA1-A94B-8366-C1B6FDE5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5A523-19D2-AC4B-A6A6-DBC7A11C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5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740D-1FD6-2D48-BE74-C2E4805C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9CAB8-0C7A-EB4F-BAB2-F91BCC9D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18F16-B29A-9243-93D3-CFB3FA27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C7A66-CA6E-AA43-B80E-78D64CF9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2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9E6CA-B45C-8F49-8AB1-94B066CB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C5D13-8FF3-834A-AF56-83F91CAF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D7845-D02B-154D-A88F-40A05EF8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23CC-95F1-8E4C-AA43-F900BAA9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3769-55C4-9145-9702-D696CFAD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4DE08-AE5B-8C48-9C84-F78E1C689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360EF-ED6B-8F46-BD0D-68D3C2B3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57CF8-0BAE-C843-A92F-02B3C0F8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40F43-9520-764D-9F7A-11581A3A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7568-6451-5044-BC2B-42940CFD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22825-2AC9-8F49-9EB9-9D0FB7669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6846A-3FBA-3C4A-9001-615B7CBCC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9E076-69EB-FC4C-A39E-641C7822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5/14/21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BEEFB-FF12-9047-A752-8214BAA2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D0A89-4CEB-974E-A909-751BA931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48A80-6FAD-DE4D-930A-BF06A3F8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5A5E5-850B-1B47-A686-E7073C56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0E8BA-577F-F842-B493-4A746F7DD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A476-0005-2941-BFB5-0492CA6903A1}" type="datetimeFigureOut">
              <a:rPr lang="en-US" smtClean="0"/>
              <a:t>5/14/21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2827-C1BD-EF42-8DA2-F8277EF71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9862B-E332-C341-98AD-4012C0433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755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CWE™ </a:t>
            </a:r>
            <a:br>
              <a:rPr lang="en-US" dirty="0"/>
            </a:br>
            <a:r>
              <a:rPr lang="en-US" dirty="0"/>
              <a:t>Special Interest Group (SIG)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4" y="2568943"/>
            <a:ext cx="9627524" cy="389923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Alec Summers, MITRE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May 2021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0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2021 Top-N Survey Feedback Discussion</a:t>
            </a:r>
            <a:endParaRPr lang="en-US" sz="2800" dirty="0">
              <a:latin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CD23"/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|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 </a:t>
            </a:r>
            <a:fld id="{295008BC-DA31-4D19-837B-EFA4386B05F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CD23"/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|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1CD23"/>
              </a:solidFill>
              <a:effectLst/>
              <a:uLnTx/>
              <a:uFillTx/>
              <a:latin typeface="Helvetica LT Std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2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2DE8-B1C9-E443-8436-6F2D6AB2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74E7-E2EC-F34E-BF25-D3CEF5AD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Schedule:</a:t>
            </a:r>
          </a:p>
          <a:p>
            <a:pPr lvl="1"/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Meeting – Friday, June 11</a:t>
            </a:r>
          </a:p>
          <a:p>
            <a:pPr lvl="2"/>
            <a:r>
              <a:rPr lang="en-US" sz="2200" b="1" dirty="0">
                <a:latin typeface="Tahoma" panose="020B0604030504040204" pitchFamily="34" charset="0"/>
              </a:rPr>
              <a:t>12:30 – 1:30 PM EST</a:t>
            </a:r>
          </a:p>
          <a:p>
            <a:pPr lvl="2"/>
            <a:r>
              <a:rPr lang="en-US" sz="2200" b="1" dirty="0">
                <a:latin typeface="Tahoma" panose="020B0604030504040204" pitchFamily="34" charset="0"/>
              </a:rPr>
              <a:t>Microsoft Teams</a:t>
            </a:r>
          </a:p>
          <a:p>
            <a:r>
              <a:rPr lang="en-US" sz="2800" b="1" dirty="0">
                <a:latin typeface="Tahoma" panose="020B0604030504040204" pitchFamily="34" charset="0"/>
              </a:rPr>
              <a:t>Contact: </a:t>
            </a:r>
            <a:r>
              <a:rPr lang="en-US" sz="2800" b="1" dirty="0" err="1">
                <a:latin typeface="Tahoma" panose="020B0604030504040204" pitchFamily="34" charset="0"/>
              </a:rPr>
              <a:t>cwe@mitre.org</a:t>
            </a:r>
            <a:endParaRPr lang="en-US" sz="2800" b="1" dirty="0">
              <a:latin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Minutes from previous meetings available on our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site:</a:t>
            </a:r>
          </a:p>
          <a:p>
            <a:pPr lvl="1"/>
            <a:r>
              <a:rPr lang="en-US" b="1" dirty="0">
                <a:latin typeface="Tahoma" panose="020B0604030504040204" pitchFamily="34" charset="0"/>
              </a:rPr>
              <a:t>https://</a:t>
            </a:r>
            <a:r>
              <a:rPr lang="en-US" b="1" dirty="0" err="1">
                <a:latin typeface="Tahoma" panose="020B0604030504040204" pitchFamily="34" charset="0"/>
              </a:rPr>
              <a:t>github.com</a:t>
            </a:r>
            <a:r>
              <a:rPr lang="en-US" b="1" dirty="0">
                <a:latin typeface="Tahoma" panose="020B0604030504040204" pitchFamily="34" charset="0"/>
              </a:rPr>
              <a:t>/CWE-CAPEC/</a:t>
            </a:r>
            <a:r>
              <a:rPr lang="en-US" b="1" dirty="0" err="1">
                <a:latin typeface="Tahoma" panose="020B0604030504040204" pitchFamily="34" charset="0"/>
              </a:rPr>
              <a:t>hw</a:t>
            </a:r>
            <a:r>
              <a:rPr lang="en-US" b="1" dirty="0">
                <a:latin typeface="Tahoma" panose="020B0604030504040204" pitchFamily="34" charset="0"/>
              </a:rPr>
              <a:t>-</a:t>
            </a:r>
            <a:r>
              <a:rPr lang="en-US" b="1" dirty="0" err="1">
                <a:latin typeface="Tahoma" panose="020B0604030504040204" pitchFamily="34" charset="0"/>
              </a:rPr>
              <a:t>cwe</a:t>
            </a:r>
            <a:r>
              <a:rPr lang="en-US" b="1" dirty="0">
                <a:latin typeface="Tahoma" panose="020B0604030504040204" pitchFamily="34" charset="0"/>
              </a:rPr>
              <a:t>-sig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7EBBB-1ED6-5C46-BEEC-D7707B8B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14ED3-1C88-2643-9C77-37FE7651F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5400" dirty="0"/>
              <a:t>Topic</a:t>
            </a:r>
          </a:p>
          <a:p>
            <a:pPr marL="0" indent="0" algn="ctr">
              <a:buNone/>
            </a:pPr>
            <a:r>
              <a:rPr lang="en-US" sz="3600" dirty="0"/>
              <a:t>SIG Survey Results</a:t>
            </a:r>
          </a:p>
          <a:p>
            <a:pPr marL="0" indent="0" algn="ctr">
              <a:buNone/>
            </a:pPr>
            <a:r>
              <a:rPr lang="en-US" sz="3600" dirty="0"/>
              <a:t>2021 HW CWE Top N* List</a:t>
            </a:r>
          </a:p>
          <a:p>
            <a:pPr marL="0" indent="0" algn="ctr">
              <a:buNone/>
            </a:pP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38E7D-4756-7048-88BA-7520F36DD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308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2DE8B-FC02-7A4C-9A27-1F809E77B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54A4FE-4516-0842-BC70-D559EC449A55}"/>
              </a:ext>
            </a:extLst>
          </p:cNvPr>
          <p:cNvSpPr txBox="1"/>
          <p:nvPr/>
        </p:nvSpPr>
        <p:spPr>
          <a:xfrm>
            <a:off x="3355129" y="6239560"/>
            <a:ext cx="1407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Number of votes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5C511A9-7874-DC44-B4C3-931718F678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197887"/>
              </p:ext>
            </p:extLst>
          </p:nvPr>
        </p:nvGraphicFramePr>
        <p:xfrm>
          <a:off x="326384" y="1319048"/>
          <a:ext cx="8075083" cy="5133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56E6409E-AF31-E049-86BC-F1A758DA7DCB}"/>
              </a:ext>
            </a:extLst>
          </p:cNvPr>
          <p:cNvSpPr txBox="1"/>
          <p:nvPr/>
        </p:nvSpPr>
        <p:spPr>
          <a:xfrm>
            <a:off x="7192430" y="5750125"/>
            <a:ext cx="4814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Exposed Chip Debug and Test Interface With Insufficient or Missing Authorization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D7215F-848B-024F-A4F9-7F8EFFC63AB1}"/>
              </a:ext>
            </a:extLst>
          </p:cNvPr>
          <p:cNvSpPr txBox="1"/>
          <p:nvPr/>
        </p:nvSpPr>
        <p:spPr>
          <a:xfrm>
            <a:off x="7098852" y="5372046"/>
            <a:ext cx="3924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Improper Protection Against Physical Side Channels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E8FA02-3FD8-6F40-8031-CAC40EC00622}"/>
              </a:ext>
            </a:extLst>
          </p:cNvPr>
          <p:cNvSpPr txBox="1"/>
          <p:nvPr/>
        </p:nvSpPr>
        <p:spPr>
          <a:xfrm>
            <a:off x="6154100" y="4937499"/>
            <a:ext cx="5029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Improper Isolation of Shared Resources on System-on-a-Chip (SoC)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EC528F-D009-A440-ACF1-D19D7AD55B3F}"/>
              </a:ext>
            </a:extLst>
          </p:cNvPr>
          <p:cNvSpPr txBox="1"/>
          <p:nvPr/>
        </p:nvSpPr>
        <p:spPr>
          <a:xfrm>
            <a:off x="5115771" y="4512893"/>
            <a:ext cx="2076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Firmware Not Updateable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F966E0-2BD5-264E-A37B-1CCE7E3B754D}"/>
              </a:ext>
            </a:extLst>
          </p:cNvPr>
          <p:cNvSpPr txBox="1"/>
          <p:nvPr/>
        </p:nvSpPr>
        <p:spPr>
          <a:xfrm>
            <a:off x="4127428" y="4039816"/>
            <a:ext cx="5012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</a:rPr>
              <a:t>Improper Hardware Lock Protection for Security Sensitive Controls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9184AF-6B03-FD4B-A906-EBE853438B35}"/>
              </a:ext>
            </a:extLst>
          </p:cNvPr>
          <p:cNvSpPr txBox="1"/>
          <p:nvPr/>
        </p:nvSpPr>
        <p:spPr>
          <a:xfrm>
            <a:off x="4127428" y="3617499"/>
            <a:ext cx="2949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</a:rPr>
              <a:t>Use of a Risky Cryptographic Primitive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3DBD2B-2B95-F543-B85C-D11BB96CB03F}"/>
              </a:ext>
            </a:extLst>
          </p:cNvPr>
          <p:cNvSpPr txBox="1"/>
          <p:nvPr/>
        </p:nvSpPr>
        <p:spPr>
          <a:xfrm>
            <a:off x="4127428" y="3162574"/>
            <a:ext cx="399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</a:rPr>
              <a:t>Inclusion of Undocumented Features or Chicken Bits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100E92-8D82-A349-AC16-1E05D03828F2}"/>
              </a:ext>
            </a:extLst>
          </p:cNvPr>
          <p:cNvSpPr txBox="1"/>
          <p:nvPr/>
        </p:nvSpPr>
        <p:spPr>
          <a:xfrm>
            <a:off x="4127428" y="2728027"/>
            <a:ext cx="50336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</a:rPr>
              <a:t>Improper Handling of Overlap Between Protected Memory Ranges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AAADB0-F43C-0641-96DC-562F574FAB86}"/>
              </a:ext>
            </a:extLst>
          </p:cNvPr>
          <p:cNvSpPr txBox="1"/>
          <p:nvPr/>
        </p:nvSpPr>
        <p:spPr>
          <a:xfrm>
            <a:off x="4127428" y="2240476"/>
            <a:ext cx="403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</a:rPr>
              <a:t>Debug Messages Revealing Unnecessary Information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054F17-B9CF-D147-9648-543705F822F2}"/>
              </a:ext>
            </a:extLst>
          </p:cNvPr>
          <p:cNvSpPr txBox="1"/>
          <p:nvPr/>
        </p:nvSpPr>
        <p:spPr>
          <a:xfrm>
            <a:off x="4127428" y="1814082"/>
            <a:ext cx="5220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</a:rPr>
              <a:t>Insufficient Protection Against Instruction Skipping Via Fault Injection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FA84C49-B01D-124A-B999-3F4734B7BBA0}"/>
              </a:ext>
            </a:extLst>
          </p:cNvPr>
          <p:cNvSpPr txBox="1"/>
          <p:nvPr/>
        </p:nvSpPr>
        <p:spPr>
          <a:xfrm>
            <a:off x="3507529" y="6391960"/>
            <a:ext cx="1407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Number of votes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0117BCFE-558D-1343-A064-E91BA0B5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</p:spPr>
        <p:txBody>
          <a:bodyPr/>
          <a:lstStyle/>
          <a:p>
            <a:r>
              <a:rPr lang="en-US" dirty="0"/>
              <a:t>Most Upvoted HW CWEs (11 respondents)</a:t>
            </a:r>
          </a:p>
        </p:txBody>
      </p:sp>
    </p:spTree>
    <p:extLst>
      <p:ext uri="{BB962C8B-B14F-4D97-AF65-F5344CB8AC3E}">
        <p14:creationId xmlns:p14="http://schemas.microsoft.com/office/powerpoint/2010/main" val="3156331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62B3-4BA5-CA45-BF12-1368730FB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Most Upvoted HW CWEs (11 respondents)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E1853-609D-7343-B70C-702934075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CWE-1191 Exposed Chip Debug and Test Interface With Insufficient or Missing Authorization (6) </a:t>
            </a:r>
          </a:p>
          <a:p>
            <a:r>
              <a:rPr lang="en-US" dirty="0"/>
              <a:t>CWE-1300 Improper Protection Against Physical Side Channels (6)</a:t>
            </a:r>
          </a:p>
          <a:p>
            <a:r>
              <a:rPr lang="en-US" dirty="0"/>
              <a:t>CWE-1189 Improper Isolation of Shared Resources on System-on-a-Chip (SoC) (5)</a:t>
            </a:r>
          </a:p>
          <a:p>
            <a:r>
              <a:rPr lang="en-US" dirty="0"/>
              <a:t>CWE-1277 Firmware Not Updateable (4)</a:t>
            </a:r>
          </a:p>
          <a:p>
            <a:r>
              <a:rPr lang="en-US" dirty="0"/>
              <a:t>And 6 others tied with 3 upvotes apiece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EA31A-91C3-B648-8AA0-6EB0C70E3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4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6D2DE-D2E0-4F46-B4CB-0CFB82F6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B6E63-AF28-AE40-AB10-DC549C065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138B134-3CED-F447-80F1-F593E091FE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133331"/>
              </p:ext>
            </p:extLst>
          </p:nvPr>
        </p:nvGraphicFramePr>
        <p:xfrm>
          <a:off x="406400" y="132996"/>
          <a:ext cx="11480801" cy="6032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49641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A923-E9EB-6E44-AA69-E90E60E08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600" dirty="0"/>
              <a:t>Feedback Request:</a:t>
            </a:r>
          </a:p>
          <a:p>
            <a:pPr marL="514350" indent="-514350" algn="ctr">
              <a:buAutoNum type="arabicPeriod"/>
            </a:pPr>
            <a:r>
              <a:rPr lang="en-US" sz="2800" dirty="0"/>
              <a:t>Survey Completion (if you haven’t done it)</a:t>
            </a:r>
            <a:br>
              <a:rPr lang="en-US" sz="3200" dirty="0"/>
            </a:br>
            <a:r>
              <a:rPr lang="en-US" sz="2000" dirty="0"/>
              <a:t>in email from Marisa </a:t>
            </a:r>
            <a:r>
              <a:rPr lang="en-US" sz="2000" dirty="0" err="1"/>
              <a:t>Harriston</a:t>
            </a:r>
            <a:r>
              <a:rPr lang="en-US" sz="2000" dirty="0"/>
              <a:t> on April 26, 7:18am EST</a:t>
            </a:r>
          </a:p>
          <a:p>
            <a:pPr marL="514350" indent="-514350" algn="ctr">
              <a:buAutoNum type="arabicPeriod"/>
            </a:pPr>
            <a:endParaRPr lang="en-US" sz="3200" dirty="0"/>
          </a:p>
          <a:p>
            <a:pPr marL="0" indent="0" algn="ctr">
              <a:buNone/>
            </a:pPr>
            <a:r>
              <a:rPr lang="en-US" sz="2800" dirty="0"/>
              <a:t>2. Perspective on how HW CWE information could be improved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DC7A7-F90E-A142-A9AD-31B9E43C5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303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74A-3141-9B4D-BB33-D320F37C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 (</a:t>
            </a:r>
            <a:r>
              <a:rPr lang="en-US">
                <a:solidFill>
                  <a:srgbClr val="FF0000"/>
                </a:solidFill>
              </a:rPr>
              <a:t>June 11 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F04A-A36B-C84B-AC7A-10CEB1D9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 of interest?</a:t>
            </a:r>
          </a:p>
          <a:p>
            <a:pPr lvl="0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lv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 Volunteer presenters? </a:t>
            </a:r>
          </a:p>
          <a:p>
            <a:pPr marL="382170" lvl="1" indent="0">
              <a:buNone/>
            </a:pPr>
            <a:endParaRPr lang="en-US" sz="2400" dirty="0">
              <a:latin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4E05-961E-4B4F-8266-033C7DFE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9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5774B-28BE-5740-80EC-20E0FE5DE5B0}"/>
              </a:ext>
            </a:extLst>
          </p:cNvPr>
          <p:cNvSpPr/>
          <p:nvPr/>
        </p:nvSpPr>
        <p:spPr>
          <a:xfrm>
            <a:off x="2961640" y="2422018"/>
            <a:ext cx="6675120" cy="7157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CWE@MITRE.ORG</a:t>
            </a:r>
          </a:p>
        </p:txBody>
      </p:sp>
    </p:spTree>
    <p:extLst>
      <p:ext uri="{BB962C8B-B14F-4D97-AF65-F5344CB8AC3E}">
        <p14:creationId xmlns:p14="http://schemas.microsoft.com/office/powerpoint/2010/main" val="60446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</TotalTime>
  <Words>328</Words>
  <Application>Microsoft Macintosh PowerPoint</Application>
  <PresentationFormat>Widescreen</PresentationFormat>
  <Paragraphs>63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Helvetica LT Std</vt:lpstr>
      <vt:lpstr>Tahoma</vt:lpstr>
      <vt:lpstr>Wingdings</vt:lpstr>
      <vt:lpstr>Office Theme</vt:lpstr>
      <vt:lpstr>mitre-2018</vt:lpstr>
      <vt:lpstr>Hardware CWE™  Special Interest Group (SIG)</vt:lpstr>
      <vt:lpstr>Agenda </vt:lpstr>
      <vt:lpstr>Housekeeping</vt:lpstr>
      <vt:lpstr>PowerPoint Presentation</vt:lpstr>
      <vt:lpstr>Most Upvoted HW CWEs (11 respondents)</vt:lpstr>
      <vt:lpstr>Most Upvoted HW CWEs (11 respondents)</vt:lpstr>
      <vt:lpstr>PowerPoint Presentation</vt:lpstr>
      <vt:lpstr>PowerPoint Presentation</vt:lpstr>
      <vt:lpstr>Next Meeting (June 11 )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CWE™  Special Interest Group (SIG) Kickoff</dc:title>
  <dc:creator>Alec J Summers</dc:creator>
  <cp:lastModifiedBy>Alec J Summers</cp:lastModifiedBy>
  <cp:revision>114</cp:revision>
  <dcterms:created xsi:type="dcterms:W3CDTF">2020-10-30T16:10:19Z</dcterms:created>
  <dcterms:modified xsi:type="dcterms:W3CDTF">2021-05-14T16:29:54Z</dcterms:modified>
</cp:coreProperties>
</file>