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94660"/>
  </p:normalViewPr>
  <p:slideViewPr>
    <p:cSldViewPr>
      <p:cViewPr varScale="1">
        <p:scale>
          <a:sx n="88" d="100"/>
          <a:sy n="8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724400" y="0"/>
            <a:ext cx="3012140" cy="6854063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rgbClr val="B0271C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571999" y="0"/>
            <a:ext cx="4546600" cy="6857999"/>
            <a:chOff x="1447" y="0"/>
            <a:chExt cx="2863" cy="4319"/>
          </a:xfrm>
        </p:grpSpPr>
        <p:sp>
          <p:nvSpPr>
            <p:cNvPr id="11" name="Shape 11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</p:grpSp>
      <p:sp>
        <p:nvSpPr>
          <p:cNvPr id="15" name="Shape 15"/>
          <p:cNvSpPr>
            <a:spLocks noGrp="1"/>
          </p:cNvSpPr>
          <p:nvPr>
            <p:ph type="ctrTitle"/>
          </p:nvPr>
        </p:nvSpPr>
        <p:spPr>
          <a:xfrm>
            <a:off x="685800" y="995251"/>
            <a:ext cx="5258700" cy="15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1pPr>
            <a:lvl2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2pPr>
            <a:lvl3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3pPr>
            <a:lvl4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4pPr>
            <a:lvl5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5pPr>
            <a:lvl6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6pPr>
            <a:lvl7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7pPr>
            <a:lvl8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8pPr>
            <a:lvl9pPr marL="0" indent="3048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subTitle" idx="1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1pPr>
            <a:lvl2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2pPr>
            <a:lvl3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3pPr>
            <a:lvl4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4pPr>
            <a:lvl5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5pPr>
            <a:lvl6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6pPr>
            <a:lvl7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7pPr>
            <a:lvl8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8pPr>
            <a:lvl9pPr marL="0" indent="190500" algn="l" rtl="0">
              <a:spcBef>
                <a:spcPts val="0"/>
              </a:spcBef>
              <a:buClr>
                <a:srgbClr val="37425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>
                <a:solidFill>
                  <a:srgbClr val="B0271C"/>
                </a:solidFill>
              </a:defRPr>
            </a:lvl1pPr>
            <a:lvl2pPr rtl="0">
              <a:defRPr sz="3600">
                <a:solidFill>
                  <a:srgbClr val="B0271C"/>
                </a:solidFill>
              </a:defRPr>
            </a:lvl2pPr>
            <a:lvl3pPr rtl="0">
              <a:defRPr sz="3600">
                <a:solidFill>
                  <a:srgbClr val="B0271C"/>
                </a:solidFill>
              </a:defRPr>
            </a:lvl3pPr>
            <a:lvl4pPr rtl="0">
              <a:defRPr sz="3600">
                <a:solidFill>
                  <a:srgbClr val="B0271C"/>
                </a:solidFill>
              </a:defRPr>
            </a:lvl4pPr>
            <a:lvl5pPr rtl="0">
              <a:defRPr sz="3600">
                <a:solidFill>
                  <a:srgbClr val="B0271C"/>
                </a:solidFill>
              </a:defRPr>
            </a:lvl5pPr>
            <a:lvl6pPr rtl="0">
              <a:defRPr sz="3600">
                <a:solidFill>
                  <a:srgbClr val="B0271C"/>
                </a:solidFill>
              </a:defRPr>
            </a:lvl6pPr>
            <a:lvl7pPr rtl="0">
              <a:defRPr sz="3600">
                <a:solidFill>
                  <a:srgbClr val="B0271C"/>
                </a:solidFill>
              </a:defRPr>
            </a:lvl7pPr>
            <a:lvl8pPr rtl="0">
              <a:defRPr sz="3600">
                <a:solidFill>
                  <a:srgbClr val="B0271C"/>
                </a:solidFill>
              </a:defRPr>
            </a:lvl8pPr>
            <a:lvl9pPr rtl="0">
              <a:defRPr sz="3600">
                <a:solidFill>
                  <a:srgbClr val="B0271C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>
                <a:solidFill>
                  <a:srgbClr val="A64128"/>
                </a:solidFill>
              </a:defRPr>
            </a:lvl1pPr>
            <a:lvl2pPr rtl="0">
              <a:defRPr sz="3600">
                <a:solidFill>
                  <a:srgbClr val="A64128"/>
                </a:solidFill>
              </a:defRPr>
            </a:lvl2pPr>
            <a:lvl3pPr rtl="0">
              <a:defRPr sz="3600">
                <a:solidFill>
                  <a:srgbClr val="A64128"/>
                </a:solidFill>
              </a:defRPr>
            </a:lvl3pPr>
            <a:lvl4pPr rtl="0">
              <a:defRPr sz="3600">
                <a:solidFill>
                  <a:srgbClr val="A64128"/>
                </a:solidFill>
              </a:defRPr>
            </a:lvl4pPr>
            <a:lvl5pPr rtl="0">
              <a:defRPr sz="3600">
                <a:solidFill>
                  <a:srgbClr val="A64128"/>
                </a:solidFill>
              </a:defRPr>
            </a:lvl5pPr>
            <a:lvl6pPr rtl="0">
              <a:defRPr sz="3600">
                <a:solidFill>
                  <a:srgbClr val="A64128"/>
                </a:solidFill>
              </a:defRPr>
            </a:lvl6pPr>
            <a:lvl7pPr rtl="0">
              <a:defRPr sz="3600">
                <a:solidFill>
                  <a:srgbClr val="A64128"/>
                </a:solidFill>
              </a:defRPr>
            </a:lvl7pPr>
            <a:lvl8pPr rtl="0">
              <a:defRPr sz="3600">
                <a:solidFill>
                  <a:srgbClr val="A64128"/>
                </a:solidFill>
              </a:defRPr>
            </a:lvl8pPr>
            <a:lvl9pPr rtl="0">
              <a:defRPr sz="3600"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B0271C"/>
                </a:solidFill>
              </a:defRPr>
            </a:lvl1pPr>
            <a:lvl2pPr rtl="0">
              <a:defRPr>
                <a:solidFill>
                  <a:srgbClr val="B0271C"/>
                </a:solidFill>
              </a:defRPr>
            </a:lvl2pPr>
            <a:lvl3pPr rtl="0">
              <a:defRPr>
                <a:solidFill>
                  <a:srgbClr val="B0271C"/>
                </a:solidFill>
              </a:defRPr>
            </a:lvl3pPr>
            <a:lvl4pPr rtl="0">
              <a:defRPr>
                <a:solidFill>
                  <a:srgbClr val="B0271C"/>
                </a:solidFill>
              </a:defRPr>
            </a:lvl4pPr>
            <a:lvl5pPr rtl="0">
              <a:defRPr>
                <a:solidFill>
                  <a:srgbClr val="B0271C"/>
                </a:solidFill>
              </a:defRPr>
            </a:lvl5pPr>
            <a:lvl6pPr rtl="0">
              <a:defRPr>
                <a:solidFill>
                  <a:srgbClr val="B0271C"/>
                </a:solidFill>
              </a:defRPr>
            </a:lvl6pPr>
            <a:lvl7pPr rtl="0">
              <a:defRPr>
                <a:solidFill>
                  <a:srgbClr val="B0271C"/>
                </a:solidFill>
              </a:defRPr>
            </a:lvl7pPr>
            <a:lvl8pPr rtl="0">
              <a:defRPr>
                <a:solidFill>
                  <a:srgbClr val="B0271C"/>
                </a:solidFill>
              </a:defRPr>
            </a:lvl8pPr>
            <a:lvl9pPr rtl="0">
              <a:defRPr>
                <a:solidFill>
                  <a:srgbClr val="B0271C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Trebuchet MS"/>
              <a:buNone/>
              <a:defRPr sz="1800" b="1">
                <a:solidFill>
                  <a:srgbClr val="B0271C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7938258" y="0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x="1657077" y="-1657077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B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2338102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B0271C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rgbClr val="B0271C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9pPr>
          </a:lstStyle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37425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37425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37425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37425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37425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37425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37425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37425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37425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ctrTitle"/>
          </p:nvPr>
        </p:nvSpPr>
        <p:spPr>
          <a:xfrm>
            <a:off x="457200" y="1301300"/>
            <a:ext cx="5258700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dirty="0" err="1"/>
              <a:t>Que</a:t>
            </a:r>
            <a:r>
              <a:rPr dirty="0"/>
              <a:t> </a:t>
            </a:r>
            <a:r>
              <a:rPr dirty="0" err="1" smtClean="0"/>
              <a:t>Haceres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52587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lang="en-US" dirty="0" err="1" smtClean="0"/>
              <a:t>Por</a:t>
            </a:r>
            <a:endParaRPr lang="en-US" dirty="0" smtClean="0"/>
          </a:p>
          <a:p>
            <a:pPr lvl="0" rtl="0"/>
            <a:r>
              <a:rPr dirty="0" smtClean="0"/>
              <a:t>Brian </a:t>
            </a:r>
            <a:r>
              <a:rPr dirty="0"/>
              <a:t>Petersen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dirty="0" err="1" smtClean="0"/>
              <a:t>McEvoy</a:t>
            </a:r>
            <a:r>
              <a:rPr dirty="0" smtClean="0"/>
              <a:t> </a:t>
            </a:r>
            <a:r>
              <a:rPr dirty="0"/>
              <a:t>- P.3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barrer</a:t>
            </a:r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/>
              <a:t>el suelo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2"/>
          </p:nvPr>
        </p:nvSpPr>
        <p:spPr>
          <a:xfrm>
            <a:off x="457200" y="5729950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dirty="0" err="1"/>
              <a:t>Yo</a:t>
            </a:r>
            <a:r>
              <a:rPr dirty="0"/>
              <a:t> </a:t>
            </a:r>
            <a:r>
              <a:rPr dirty="0" err="1"/>
              <a:t>barro</a:t>
            </a:r>
            <a:r>
              <a:rPr dirty="0"/>
              <a:t> el </a:t>
            </a:r>
            <a:r>
              <a:rPr dirty="0" err="1"/>
              <a:t>suelo</a:t>
            </a:r>
            <a:r>
              <a:rPr dirty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dirty="0" err="1" smtClean="0"/>
              <a:t>escoba</a:t>
            </a:r>
            <a:r>
              <a:rPr dirty="0"/>
              <a:t>.</a:t>
            </a:r>
          </a:p>
        </p:txBody>
      </p:sp>
      <p:sp>
        <p:nvSpPr>
          <p:cNvPr id="135" name="Shape 135"/>
          <p:cNvSpPr/>
          <p:nvPr/>
        </p:nvSpPr>
        <p:spPr>
          <a:xfrm>
            <a:off x="4343400" y="2800350"/>
            <a:ext cx="3886200" cy="2914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6" name="Shape 136"/>
          <p:cNvSpPr/>
          <p:nvPr/>
        </p:nvSpPr>
        <p:spPr>
          <a:xfrm>
            <a:off x="5334000" y="212028"/>
            <a:ext cx="2098533" cy="23787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/>
              <a:t>encerar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/>
              <a:t>el piso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Yo </a:t>
            </a:r>
            <a:r>
              <a:rPr lang="es-ES" dirty="0" smtClean="0"/>
              <a:t>encero </a:t>
            </a:r>
            <a:r>
              <a:rPr lang="es-ES" dirty="0" smtClean="0"/>
              <a:t>el piso todos los lunes.</a:t>
            </a: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4648200" y="533400"/>
            <a:ext cx="3352800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/>
          <p:nvPr/>
        </p:nvSpPr>
        <p:spPr>
          <a:xfrm>
            <a:off x="4648200" y="2971800"/>
            <a:ext cx="3352800" cy="233813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err="1"/>
              <a:t>pulir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dirty="0"/>
              <a:t>la </a:t>
            </a:r>
            <a:r>
              <a:rPr dirty="0" err="1"/>
              <a:t>silla</a:t>
            </a:r>
            <a:endParaRPr dirty="0"/>
          </a:p>
        </p:txBody>
      </p:sp>
      <p:sp>
        <p:nvSpPr>
          <p:cNvPr id="152" name="Shape 152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Yo </a:t>
            </a:r>
            <a:r>
              <a:rPr lang="es-ES" dirty="0" smtClean="0"/>
              <a:t>pulo la </a:t>
            </a:r>
            <a:r>
              <a:rPr lang="es-ES" dirty="0" smtClean="0"/>
              <a:t>silla para el invitado especial.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7086600" y="1978992"/>
            <a:ext cx="1905000" cy="35074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4" name="Shape 154"/>
          <p:cNvSpPr/>
          <p:nvPr/>
        </p:nvSpPr>
        <p:spPr>
          <a:xfrm>
            <a:off x="2590800" y="2543175"/>
            <a:ext cx="4191000" cy="2867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04800" y="3048000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smtClean="0"/>
              <a:t>la </a:t>
            </a:r>
            <a:r>
              <a:rPr dirty="0" err="1" smtClean="0"/>
              <a:t>mascota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dirty="0" err="1"/>
              <a:t>alimentar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n-US" dirty="0" smtClean="0"/>
              <a:t>Mi </a:t>
            </a:r>
            <a:r>
              <a:rPr lang="en-US" dirty="0" err="1" smtClean="0"/>
              <a:t>hermano</a:t>
            </a:r>
            <a:r>
              <a:rPr lang="en-US" dirty="0" smtClean="0"/>
              <a:t> </a:t>
            </a:r>
            <a:r>
              <a:rPr lang="en-US" dirty="0" err="1" smtClean="0"/>
              <a:t>alimenta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mascotas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62" name="Shape 162"/>
          <p:cNvSpPr/>
          <p:nvPr/>
        </p:nvSpPr>
        <p:spPr>
          <a:xfrm>
            <a:off x="2971800" y="2514600"/>
            <a:ext cx="3276600" cy="24563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3" name="Shape 163"/>
          <p:cNvSpPr/>
          <p:nvPr/>
        </p:nvSpPr>
        <p:spPr>
          <a:xfrm>
            <a:off x="6400800" y="2514600"/>
            <a:ext cx="2514600" cy="243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457200" y="2853691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/>
              <a:t>los </a:t>
            </a:r>
            <a:r>
              <a:rPr dirty="0" err="1"/>
              <a:t>platos</a:t>
            </a:r>
            <a:endParaRPr dirty="0"/>
          </a:p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/>
              <a:t>el </a:t>
            </a:r>
            <a:r>
              <a:rPr dirty="0" err="1"/>
              <a:t>fregadero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body" idx="2"/>
          </p:nvPr>
        </p:nvSpPr>
        <p:spPr>
          <a:xfrm>
            <a:off x="457200" y="5718230"/>
            <a:ext cx="81918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sz="2400" dirty="0" smtClean="0"/>
              <a:t>Yo limpio los platos en el fregadero con agua y jabón.</a:t>
            </a:r>
            <a:endParaRPr sz="2400" dirty="0"/>
          </a:p>
        </p:txBody>
      </p:sp>
      <p:sp>
        <p:nvSpPr>
          <p:cNvPr id="171" name="Shape 171"/>
          <p:cNvSpPr/>
          <p:nvPr/>
        </p:nvSpPr>
        <p:spPr>
          <a:xfrm>
            <a:off x="4648200" y="457200"/>
            <a:ext cx="3314700" cy="2209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2" name="Shape 172"/>
          <p:cNvSpPr/>
          <p:nvPr/>
        </p:nvSpPr>
        <p:spPr>
          <a:xfrm>
            <a:off x="4648200" y="3048000"/>
            <a:ext cx="3354374" cy="2505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recoger</a:t>
            </a:r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/>
              <a:t>los cubiertos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2"/>
          </p:nvPr>
        </p:nvSpPr>
        <p:spPr>
          <a:xfrm>
            <a:off x="457200" y="5749008"/>
            <a:ext cx="81918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sz="2000" dirty="0" smtClean="0"/>
              <a:t>Ella recoge los cubiertos de </a:t>
            </a:r>
            <a:r>
              <a:rPr lang="es-ES" sz="2000" dirty="0" smtClean="0"/>
              <a:t>la mesa </a:t>
            </a:r>
            <a:r>
              <a:rPr lang="es-ES" sz="2000" dirty="0" smtClean="0"/>
              <a:t>cuando terminamos de comer.</a:t>
            </a:r>
            <a:endParaRPr sz="2000" dirty="0"/>
          </a:p>
        </p:txBody>
      </p:sp>
      <p:sp>
        <p:nvSpPr>
          <p:cNvPr id="180" name="Shape 180"/>
          <p:cNvSpPr/>
          <p:nvPr/>
        </p:nvSpPr>
        <p:spPr>
          <a:xfrm>
            <a:off x="6248400" y="1828800"/>
            <a:ext cx="2142744" cy="2895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1" name="Shape 181"/>
          <p:cNvSpPr/>
          <p:nvPr/>
        </p:nvSpPr>
        <p:spPr>
          <a:xfrm>
            <a:off x="3657600" y="1981200"/>
            <a:ext cx="2220686" cy="274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lang="en-US" dirty="0" smtClean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cara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dirty="0"/>
              <a:t>el </a:t>
            </a:r>
            <a:r>
              <a:rPr dirty="0" err="1"/>
              <a:t>espejo</a:t>
            </a:r>
            <a:endParaRPr dirty="0"/>
          </a:p>
        </p:txBody>
      </p:sp>
      <p:sp>
        <p:nvSpPr>
          <p:cNvPr id="188" name="Shape 188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espejo</a:t>
            </a:r>
            <a:r>
              <a:rPr lang="en-US" dirty="0" smtClean="0"/>
              <a:t> </a:t>
            </a:r>
            <a:r>
              <a:rPr lang="en-US" dirty="0" err="1" smtClean="0"/>
              <a:t>refleja</a:t>
            </a:r>
            <a:r>
              <a:rPr lang="en-US" dirty="0" smtClean="0"/>
              <a:t> mi </a:t>
            </a:r>
            <a:r>
              <a:rPr lang="en-US" dirty="0" err="1" smtClean="0"/>
              <a:t>cara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6248400" y="1905000"/>
            <a:ext cx="2590800" cy="2590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/>
          <p:nvPr/>
        </p:nvSpPr>
        <p:spPr>
          <a:xfrm>
            <a:off x="2895600" y="2133600"/>
            <a:ext cx="3045000" cy="228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dirty="0" err="1"/>
              <a:t>Vocabulario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958500" y="1354545"/>
            <a:ext cx="3994500" cy="6494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800" dirty="0" err="1"/>
              <a:t>doblar</a:t>
            </a:r>
            <a:r>
              <a:rPr sz="1800" dirty="0"/>
              <a:t> - to fold</a:t>
            </a:r>
          </a:p>
          <a:p>
            <a:pPr>
              <a:buNone/>
            </a:pPr>
            <a:r>
              <a:rPr lang="en-US" sz="1800" dirty="0" err="1" smtClean="0"/>
              <a:t>pantalones</a:t>
            </a:r>
            <a:r>
              <a:rPr lang="en-US" sz="1800" dirty="0" smtClean="0"/>
              <a:t> </a:t>
            </a:r>
            <a:r>
              <a:rPr lang="en-US" sz="1800" dirty="0" err="1" smtClean="0"/>
              <a:t>cortos</a:t>
            </a:r>
            <a:r>
              <a:rPr lang="en-US" sz="1800" dirty="0" smtClean="0"/>
              <a:t> </a:t>
            </a:r>
            <a:r>
              <a:rPr lang="en-US" sz="1800" dirty="0" smtClean="0"/>
              <a:t>–</a:t>
            </a:r>
            <a:r>
              <a:rPr sz="1800" dirty="0" smtClean="0"/>
              <a:t> </a:t>
            </a:r>
            <a:r>
              <a:rPr lang="en-US" sz="1800" dirty="0" smtClean="0"/>
              <a:t>shorts</a:t>
            </a:r>
            <a:endParaRPr sz="1800" dirty="0"/>
          </a:p>
          <a:p>
            <a:pPr lvl="0" rtl="0">
              <a:buNone/>
            </a:pPr>
            <a:r>
              <a:rPr sz="1800" dirty="0"/>
              <a:t>la </a:t>
            </a:r>
            <a:r>
              <a:rPr sz="1800" dirty="0" err="1" smtClean="0"/>
              <a:t>lava</a:t>
            </a:r>
            <a:r>
              <a:rPr lang="en-US" sz="1800" dirty="0" err="1" smtClean="0"/>
              <a:t>rropas</a:t>
            </a:r>
            <a:r>
              <a:rPr lang="en-US" sz="1800" dirty="0" smtClean="0"/>
              <a:t> - the washing machine</a:t>
            </a:r>
            <a:endParaRPr sz="1800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lang="en-US" sz="1800" dirty="0" err="1" smtClean="0"/>
              <a:t>q</a:t>
            </a:r>
            <a:r>
              <a:rPr sz="1800" dirty="0" err="1" smtClean="0"/>
              <a:t>uitar</a:t>
            </a:r>
            <a:r>
              <a:rPr sz="1800" dirty="0" smtClean="0"/>
              <a:t> </a:t>
            </a:r>
            <a:r>
              <a:rPr sz="1800" dirty="0"/>
              <a:t>- to take out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sz="1800" dirty="0" err="1"/>
              <a:t>regar</a:t>
            </a:r>
            <a:r>
              <a:rPr sz="1800" dirty="0"/>
              <a:t> - to water</a:t>
            </a:r>
          </a:p>
          <a:p>
            <a:pPr lvl="0">
              <a:buNone/>
            </a:pPr>
            <a:r>
              <a:rPr sz="1800" dirty="0"/>
              <a:t>el </a:t>
            </a:r>
            <a:r>
              <a:rPr lang="es-ES" sz="1800" dirty="0" smtClean="0"/>
              <a:t>árbol </a:t>
            </a:r>
            <a:r>
              <a:rPr sz="1800" dirty="0" smtClean="0"/>
              <a:t>- </a:t>
            </a:r>
            <a:r>
              <a:rPr sz="1800" dirty="0"/>
              <a:t>the tree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sz="1800" dirty="0" err="1"/>
              <a:t>pintar</a:t>
            </a:r>
            <a:r>
              <a:rPr sz="1800" dirty="0"/>
              <a:t> - to paint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sz="1800" dirty="0"/>
              <a:t>el pared - the wall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sz="1800" dirty="0"/>
              <a:t>la </a:t>
            </a:r>
            <a:r>
              <a:rPr sz="1800" dirty="0" err="1" smtClean="0"/>
              <a:t>ven</a:t>
            </a:r>
            <a:r>
              <a:rPr lang="en-US" sz="1800" dirty="0" err="1" smtClean="0"/>
              <a:t>t</a:t>
            </a:r>
            <a:r>
              <a:rPr sz="1800" dirty="0" err="1" smtClean="0"/>
              <a:t>ana</a:t>
            </a:r>
            <a:r>
              <a:rPr sz="1800" dirty="0" smtClean="0"/>
              <a:t> </a:t>
            </a:r>
            <a:r>
              <a:rPr sz="1800" dirty="0"/>
              <a:t>- the window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 sz="1800" dirty="0" err="1"/>
              <a:t>limpiar</a:t>
            </a:r>
            <a:r>
              <a:rPr sz="1800" dirty="0"/>
              <a:t> - </a:t>
            </a:r>
            <a:r>
              <a:rPr sz="1800" dirty="0" smtClean="0"/>
              <a:t>to clean</a:t>
            </a:r>
            <a:endParaRPr lang="en-US" sz="1800" dirty="0" smtClean="0"/>
          </a:p>
          <a:p>
            <a:pPr lvl="0">
              <a:buNone/>
            </a:pPr>
            <a:r>
              <a:rPr lang="en-US" sz="1800" dirty="0" err="1" smtClean="0"/>
              <a:t>trapear</a:t>
            </a:r>
            <a:r>
              <a:rPr lang="en-US" sz="1800" dirty="0" smtClean="0"/>
              <a:t> - </a:t>
            </a:r>
            <a:r>
              <a:rPr lang="en-US" sz="1800" dirty="0" smtClean="0"/>
              <a:t>to </a:t>
            </a:r>
            <a:r>
              <a:rPr lang="en-US" sz="1800" dirty="0" smtClean="0"/>
              <a:t>mop</a:t>
            </a:r>
          </a:p>
          <a:p>
            <a:pPr lvl="0">
              <a:buNone/>
            </a:pPr>
            <a:r>
              <a:rPr lang="en-US" sz="1800" dirty="0" smtClean="0"/>
              <a:t>la </a:t>
            </a:r>
            <a:r>
              <a:rPr lang="en-US" sz="1800" dirty="0" err="1" smtClean="0"/>
              <a:t>cocina</a:t>
            </a:r>
            <a:r>
              <a:rPr lang="en-US" sz="1800" dirty="0" smtClean="0"/>
              <a:t> - the kitchen</a:t>
            </a:r>
          </a:p>
          <a:p>
            <a:pPr lvl="0">
              <a:buNone/>
            </a:pPr>
            <a:r>
              <a:rPr lang="en-US" sz="1800" dirty="0" err="1" smtClean="0"/>
              <a:t>cocinar</a:t>
            </a:r>
            <a:r>
              <a:rPr lang="en-US" sz="1800" dirty="0" smtClean="0"/>
              <a:t> - to cook</a:t>
            </a:r>
          </a:p>
          <a:p>
            <a:pPr>
              <a:buNone/>
            </a:pPr>
            <a:r>
              <a:rPr lang="en-US" sz="1800" dirty="0" smtClean="0"/>
              <a:t>el </a:t>
            </a:r>
            <a:r>
              <a:rPr lang="en-US" sz="1800" dirty="0" err="1" smtClean="0"/>
              <a:t>árroz</a:t>
            </a:r>
            <a:r>
              <a:rPr lang="en-US" sz="1800" dirty="0" smtClean="0"/>
              <a:t> - the rice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endParaRPr sz="1800" dirty="0"/>
          </a:p>
          <a:p>
            <a:endParaRPr dirty="0"/>
          </a:p>
          <a:p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5323201" y="683390"/>
            <a:ext cx="3820799" cy="6555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</a:pPr>
            <a:r>
              <a:rPr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planchar</a:t>
            </a:r>
            <a:r>
              <a:rPr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- to iron</a:t>
            </a:r>
          </a:p>
          <a:p>
            <a:pPr lvl="0" rtl="0">
              <a:spcBef>
                <a:spcPts val="600"/>
              </a:spcBef>
            </a:pP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la </a:t>
            </a:r>
            <a:r>
              <a:rPr sz="1800" dirty="0" err="1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camisa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shirt</a:t>
            </a:r>
          </a:p>
          <a:p>
            <a:pPr lvl="0" rtl="0">
              <a:spcBef>
                <a:spcPts val="600"/>
              </a:spcBef>
            </a:pPr>
            <a:r>
              <a:rPr sz="1800" dirty="0" err="1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barrer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sweep</a:t>
            </a:r>
          </a:p>
          <a:p>
            <a:pPr lvl="0" rtl="0">
              <a:spcBef>
                <a:spcPts val="600"/>
              </a:spcBef>
            </a:pP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el </a:t>
            </a:r>
            <a:r>
              <a:rPr sz="1800" dirty="0" err="1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suelo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floor</a:t>
            </a:r>
          </a:p>
          <a:p>
            <a:pPr lvl="0" rtl="0">
              <a:spcBef>
                <a:spcPts val="600"/>
              </a:spcBef>
            </a:pPr>
            <a:r>
              <a:rPr sz="1800" dirty="0" err="1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encerar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wax</a:t>
            </a:r>
          </a:p>
          <a:p>
            <a:pPr lvl="0" rtl="0">
              <a:spcBef>
                <a:spcPts val="600"/>
              </a:spcBef>
            </a:pP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el </a:t>
            </a:r>
            <a:r>
              <a:rPr sz="1800" dirty="0" err="1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piso</a:t>
            </a:r>
            <a:r>
              <a:rPr sz="1800" dirty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</a:t>
            </a:r>
            <a:r>
              <a:rPr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floor</a:t>
            </a:r>
            <a:endParaRPr lang="en-US" sz="1800" dirty="0" smtClean="0">
              <a:solidFill>
                <a:srgbClr val="374252"/>
              </a:solidFill>
              <a:latin typeface="Trebuchet MS" panose="00000000000000000000"/>
              <a:ea typeface="Trebuchet MS" panose="00000000000000000000"/>
              <a:cs typeface="Trebuchet MS" panose="00000000000000000000"/>
              <a:sym typeface="Trebuchet MS" panose="00000000000000000000"/>
            </a:endParaRPr>
          </a:p>
          <a:p>
            <a:pPr lvl="0">
              <a:spcBef>
                <a:spcPts val="600"/>
              </a:spcBef>
            </a:pP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pulir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polish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la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silla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chair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la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mascota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pet</a:t>
            </a:r>
          </a:p>
          <a:p>
            <a:pPr lvl="0">
              <a:spcBef>
                <a:spcPts val="600"/>
              </a:spcBef>
            </a:pP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alimentar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feed</a:t>
            </a:r>
          </a:p>
          <a:p>
            <a:pPr lvl="0">
              <a:spcBef>
                <a:spcPts val="600"/>
              </a:spcBef>
            </a:pP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lavar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wash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los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platos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dishes</a:t>
            </a:r>
          </a:p>
          <a:p>
            <a:pPr lvl="0">
              <a:spcBef>
                <a:spcPts val="600"/>
              </a:spcBef>
            </a:pP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recoger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to clear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los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cubiertos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– the utensils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la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cara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– the face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el </a:t>
            </a:r>
            <a:r>
              <a:rPr lang="en-US" sz="1800" dirty="0" err="1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espejo</a:t>
            </a:r>
            <a:r>
              <a:rPr lang="en-US" sz="1800" dirty="0" smtClean="0">
                <a:solidFill>
                  <a:srgbClr val="374252"/>
                </a:solidFill>
                <a:latin typeface="Trebuchet MS" panose="00000000000000000000"/>
                <a:ea typeface="Trebuchet MS" panose="00000000000000000000"/>
                <a:cs typeface="Trebuchet MS" panose="00000000000000000000"/>
                <a:sym typeface="Trebuchet MS" panose="00000000000000000000"/>
              </a:rPr>
              <a:t> - the mirror</a:t>
            </a:r>
          </a:p>
          <a:p>
            <a:pPr lvl="0" rtl="0">
              <a:spcBef>
                <a:spcPts val="600"/>
              </a:spcBef>
            </a:pPr>
            <a:endParaRPr sz="1800" dirty="0">
              <a:solidFill>
                <a:srgbClr val="374252"/>
              </a:solidFill>
              <a:latin typeface="Trebuchet MS" panose="00000000000000000000"/>
              <a:ea typeface="Trebuchet MS" panose="00000000000000000000"/>
              <a:cs typeface="Trebuchet MS" panose="00000000000000000000"/>
              <a:sym typeface="Trebuchet MS" panose="00000000000000000000"/>
            </a:endParaRP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457200" y="2320291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err="1"/>
              <a:t>doblar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lang="en-US" dirty="0" smtClean="0"/>
              <a:t>los </a:t>
            </a:r>
            <a:r>
              <a:rPr dirty="0" err="1" smtClean="0"/>
              <a:t>pantalones</a:t>
            </a:r>
            <a:r>
              <a:rPr dirty="0" smtClean="0"/>
              <a:t> </a:t>
            </a:r>
            <a:r>
              <a:rPr lang="en-US" dirty="0" err="1" smtClean="0"/>
              <a:t>cortos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body" idx="2"/>
          </p:nvPr>
        </p:nvSpPr>
        <p:spPr>
          <a:xfrm>
            <a:off x="457200" y="5687453"/>
            <a:ext cx="81918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sz="2800" dirty="0" smtClean="0"/>
              <a:t>Doblo los </a:t>
            </a:r>
            <a:r>
              <a:rPr lang="es-ES" sz="2800" dirty="0" smtClean="0"/>
              <a:t>pantalones cortos </a:t>
            </a:r>
            <a:r>
              <a:rPr lang="es-ES" sz="2800" dirty="0" smtClean="0"/>
              <a:t>cuando están secos.</a:t>
            </a:r>
            <a:endParaRPr sz="2800" dirty="0"/>
          </a:p>
        </p:txBody>
      </p:sp>
      <p:sp>
        <p:nvSpPr>
          <p:cNvPr id="63" name="Shape 63"/>
          <p:cNvSpPr/>
          <p:nvPr/>
        </p:nvSpPr>
        <p:spPr>
          <a:xfrm>
            <a:off x="5334000" y="622864"/>
            <a:ext cx="2036976" cy="20441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/>
          <p:nvPr/>
        </p:nvSpPr>
        <p:spPr>
          <a:xfrm>
            <a:off x="5029200" y="2895600"/>
            <a:ext cx="25908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/>
              <a:t>la </a:t>
            </a:r>
            <a:r>
              <a:rPr dirty="0" err="1" smtClean="0"/>
              <a:t>lava</a:t>
            </a:r>
            <a:r>
              <a:rPr lang="en-US" dirty="0" err="1" smtClean="0"/>
              <a:t>rropas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dirty="0" err="1"/>
              <a:t>quitar</a:t>
            </a:r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Quitamos </a:t>
            </a:r>
            <a:r>
              <a:rPr lang="es-ES" dirty="0" smtClean="0"/>
              <a:t>las ropas </a:t>
            </a:r>
            <a:r>
              <a:rPr lang="es-ES" dirty="0" smtClean="0"/>
              <a:t>de la </a:t>
            </a:r>
            <a:r>
              <a:rPr lang="es-ES" dirty="0" smtClean="0"/>
              <a:t>lavarropas.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5029200" y="304800"/>
            <a:ext cx="2286000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4114800" y="2971800"/>
            <a:ext cx="3962400" cy="26393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err="1"/>
              <a:t>regar</a:t>
            </a:r>
            <a:endParaRPr dirty="0"/>
          </a:p>
          <a:p>
            <a:pPr marL="457200" lvl="0" indent="-419100">
              <a:buNone/>
            </a:pPr>
            <a:r>
              <a:rPr dirty="0"/>
              <a:t>el </a:t>
            </a:r>
            <a:r>
              <a:rPr lang="es-ES" dirty="0" smtClean="0"/>
              <a:t>árbol</a:t>
            </a:r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Yo </a:t>
            </a:r>
            <a:r>
              <a:rPr lang="es-ES" dirty="0" smtClean="0"/>
              <a:t>rego el </a:t>
            </a:r>
            <a:r>
              <a:rPr lang="es-ES" dirty="0" smtClean="0"/>
              <a:t>árbol para que crezca.</a:t>
            </a: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3298930" y="1519645"/>
            <a:ext cx="2546138" cy="38187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6163819" y="1547875"/>
            <a:ext cx="2113676" cy="37622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err="1"/>
              <a:t>pintar</a:t>
            </a:r>
            <a:endParaRPr dirty="0"/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 dirty="0"/>
              <a:t>la pared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Voy a pintar las paredes de color rojo.</a:t>
            </a:r>
            <a:endParaRPr dirty="0"/>
          </a:p>
        </p:txBody>
      </p:sp>
      <p:sp>
        <p:nvSpPr>
          <p:cNvPr id="90" name="Shape 90"/>
          <p:cNvSpPr/>
          <p:nvPr/>
        </p:nvSpPr>
        <p:spPr>
          <a:xfrm>
            <a:off x="2211064" y="3200400"/>
            <a:ext cx="3351536" cy="21774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/>
          <p:nvPr/>
        </p:nvSpPr>
        <p:spPr>
          <a:xfrm>
            <a:off x="5984433" y="2514600"/>
            <a:ext cx="2854767" cy="285476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la ventana</a:t>
            </a:r>
          </a:p>
          <a:p>
            <a:pPr marL="457200" lvl="0" indent="-419100">
              <a:buClr>
                <a:srgbClr val="374252"/>
              </a:buClr>
              <a:buSzPct val="166666"/>
              <a:buNone/>
            </a:pPr>
            <a:r>
              <a:rPr/>
              <a:t>limpiar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Yo limpio las ventanas con vinagre.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540011" y="274637"/>
            <a:ext cx="3536243" cy="26569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0" name="Shape 100"/>
          <p:cNvSpPr/>
          <p:nvPr/>
        </p:nvSpPr>
        <p:spPr>
          <a:xfrm>
            <a:off x="4507312" y="3248106"/>
            <a:ext cx="3601639" cy="239940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trapear</a:t>
            </a:r>
          </a:p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la cocina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Ella trapea el piso en la cocina.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4846357" y="168955"/>
            <a:ext cx="2518104" cy="2963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/>
          <p:nvPr/>
        </p:nvSpPr>
        <p:spPr>
          <a:xfrm>
            <a:off x="4417047" y="3341241"/>
            <a:ext cx="3376725" cy="23062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 dirty="0" err="1"/>
              <a:t>cocinar</a:t>
            </a:r>
            <a:endParaRPr dirty="0"/>
          </a:p>
          <a:p>
            <a:pPr marL="457200" lvl="0" indent="-419100">
              <a:buNone/>
            </a:pPr>
            <a:r>
              <a:rPr dirty="0"/>
              <a:t>el </a:t>
            </a:r>
            <a:r>
              <a:rPr lang="es-ES" dirty="0" smtClean="0"/>
              <a:t>á</a:t>
            </a:r>
            <a:r>
              <a:rPr dirty="0" err="1" smtClean="0"/>
              <a:t>rroz</a:t>
            </a:r>
            <a:endParaRPr dirty="0"/>
          </a:p>
        </p:txBody>
      </p:sp>
      <p:sp>
        <p:nvSpPr>
          <p:cNvPr id="116" name="Shape 116"/>
          <p:cNvSpPr>
            <a:spLocks noGrp="1"/>
          </p:cNvSpPr>
          <p:nvPr>
            <p:ph type="body" idx="2"/>
          </p:nvPr>
        </p:nvSpPr>
        <p:spPr>
          <a:xfrm>
            <a:off x="457200" y="5672064"/>
            <a:ext cx="81918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dirty="0" smtClean="0"/>
              <a:t>Mi mamá cocina el </a:t>
            </a:r>
            <a:r>
              <a:rPr lang="es-ES" dirty="0" err="1" smtClean="0"/>
              <a:t>á</a:t>
            </a:r>
            <a:r>
              <a:rPr lang="es-ES" dirty="0" err="1" smtClean="0"/>
              <a:t>rroz</a:t>
            </a:r>
            <a:r>
              <a:rPr lang="es-ES" dirty="0" smtClean="0"/>
              <a:t> </a:t>
            </a:r>
            <a:r>
              <a:rPr lang="es-ES" dirty="0" smtClean="0"/>
              <a:t>para </a:t>
            </a:r>
            <a:r>
              <a:rPr lang="es-ES" dirty="0" smtClean="0"/>
              <a:t>la cena</a:t>
            </a:r>
            <a:r>
              <a:rPr lang="es-ES" dirty="0" smtClean="0"/>
              <a:t>.</a:t>
            </a:r>
            <a:endParaRPr dirty="0"/>
          </a:p>
        </p:txBody>
      </p:sp>
      <p:sp>
        <p:nvSpPr>
          <p:cNvPr id="117" name="Shape 117"/>
          <p:cNvSpPr/>
          <p:nvPr/>
        </p:nvSpPr>
        <p:spPr>
          <a:xfrm>
            <a:off x="4757019" y="274637"/>
            <a:ext cx="2815694" cy="24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4757019" y="2968091"/>
            <a:ext cx="2801045" cy="27282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956145"/>
            <a:ext cx="39945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252"/>
              </a:buClr>
              <a:buSzPct val="166666"/>
              <a:buNone/>
            </a:pPr>
            <a:r>
              <a:rPr/>
              <a:t>planchar</a:t>
            </a:r>
          </a:p>
          <a:p>
            <a:pPr marL="457200" lvl="0" indent="-419100" rtl="0">
              <a:buClr>
                <a:srgbClr val="374252"/>
              </a:buClr>
              <a:buSzPct val="166666"/>
              <a:buNone/>
            </a:pPr>
            <a:r>
              <a:rPr/>
              <a:t>la camisa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2"/>
          </p:nvPr>
        </p:nvSpPr>
        <p:spPr>
          <a:xfrm>
            <a:off x="457200" y="5861477"/>
            <a:ext cx="81918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s-ES" sz="2800" dirty="0" smtClean="0"/>
              <a:t>Mi amigo plancha su camisa antes de </a:t>
            </a:r>
            <a:r>
              <a:rPr lang="es-ES" sz="2800" dirty="0" smtClean="0"/>
              <a:t>la escuela</a:t>
            </a:r>
            <a:r>
              <a:rPr lang="es-ES" sz="2800" dirty="0" smtClean="0"/>
              <a:t>.</a:t>
            </a:r>
            <a:endParaRPr sz="2800" dirty="0"/>
          </a:p>
        </p:txBody>
      </p:sp>
      <p:sp>
        <p:nvSpPr>
          <p:cNvPr id="126" name="Shape 126"/>
          <p:cNvSpPr/>
          <p:nvPr/>
        </p:nvSpPr>
        <p:spPr>
          <a:xfrm>
            <a:off x="4267200" y="533400"/>
            <a:ext cx="3581725" cy="25612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7" name="Shape 127"/>
          <p:cNvSpPr/>
          <p:nvPr/>
        </p:nvSpPr>
        <p:spPr>
          <a:xfrm>
            <a:off x="4800600" y="3276600"/>
            <a:ext cx="2482500" cy="24486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324</Words>
  <Application>Microsoft Office PowerPoint</Application>
  <PresentationFormat>On-screen Show (4:3)</PresentationFormat>
  <Paragraphs>83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/>
      <vt:lpstr/>
      <vt:lpstr>Que Haceres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Vocabulario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**Haceres**</dc:title>
  <dc:creator>Brian</dc:creator>
  <cp:lastModifiedBy>Brian</cp:lastModifiedBy>
  <cp:revision>8</cp:revision>
  <dcterms:modified xsi:type="dcterms:W3CDTF">2011-11-30T04:02:35Z</dcterms:modified>
</cp:coreProperties>
</file>