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4" r:id="rId1"/>
  </p:sldMasterIdLst>
  <p:notesMasterIdLst>
    <p:notesMasterId r:id="rId14"/>
  </p:notesMasterIdLst>
  <p:handoutMasterIdLst>
    <p:handoutMasterId r:id="rId15"/>
  </p:handoutMasterIdLst>
  <p:sldIdLst>
    <p:sldId id="260" r:id="rId2"/>
    <p:sldId id="265" r:id="rId3"/>
    <p:sldId id="264" r:id="rId4"/>
    <p:sldId id="286" r:id="rId5"/>
    <p:sldId id="290" r:id="rId6"/>
    <p:sldId id="293" r:id="rId7"/>
    <p:sldId id="291" r:id="rId8"/>
    <p:sldId id="289" r:id="rId9"/>
    <p:sldId id="287" r:id="rId10"/>
    <p:sldId id="292" r:id="rId11"/>
    <p:sldId id="288" r:id="rId12"/>
    <p:sldId id="285" r:id="rId13"/>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B6B6B"/>
    <a:srgbClr val="868686"/>
    <a:srgbClr val="8C8C8C"/>
    <a:srgbClr val="6D6D6D"/>
    <a:srgbClr val="303030"/>
    <a:srgbClr val="06060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5" autoAdjust="0"/>
    <p:restoredTop sz="26772" autoAdjust="0"/>
  </p:normalViewPr>
  <p:slideViewPr>
    <p:cSldViewPr snapToGrid="0">
      <p:cViewPr varScale="1">
        <p:scale>
          <a:sx n="22" d="100"/>
          <a:sy n="22" d="100"/>
        </p:scale>
        <p:origin x="1046" y="2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A8198B50-D3FA-B314-1264-BCE129FE6045}"/>
              </a:ext>
            </a:extLst>
          </p:cNvPr>
          <p:cNvSpPr>
            <a:spLocks noGrp="1"/>
          </p:cNvSpPr>
          <p:nvPr>
            <p:ph type="hdr" sz="quarter"/>
          </p:nvPr>
        </p:nvSpPr>
        <p:spPr>
          <a:xfrm>
            <a:off x="1" y="0"/>
            <a:ext cx="2945659" cy="498055"/>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a:extLst>
              <a:ext uri="{FF2B5EF4-FFF2-40B4-BE49-F238E27FC236}">
                <a16:creationId xmlns:a16="http://schemas.microsoft.com/office/drawing/2014/main" id="{A30F1F35-08A9-5494-14EA-C7A284DD3EF4}"/>
              </a:ext>
            </a:extLst>
          </p:cNvPr>
          <p:cNvSpPr>
            <a:spLocks noGrp="1"/>
          </p:cNvSpPr>
          <p:nvPr>
            <p:ph type="dt" sz="quarter" idx="1"/>
          </p:nvPr>
        </p:nvSpPr>
        <p:spPr>
          <a:xfrm>
            <a:off x="3850444" y="0"/>
            <a:ext cx="2945659" cy="498055"/>
          </a:xfrm>
          <a:prstGeom prst="rect">
            <a:avLst/>
          </a:prstGeom>
        </p:spPr>
        <p:txBody>
          <a:bodyPr vert="horz" lIns="91440" tIns="45720" rIns="91440" bIns="45720" rtlCol="0"/>
          <a:lstStyle>
            <a:lvl1pPr algn="r">
              <a:defRPr sz="1200"/>
            </a:lvl1pPr>
          </a:lstStyle>
          <a:p>
            <a:fld id="{CDC2F744-B5A5-4264-B33A-15531B94C010}" type="datetimeFigureOut">
              <a:rPr lang="zh-TW" altLang="en-US" smtClean="0"/>
              <a:t>2023/6/20</a:t>
            </a:fld>
            <a:endParaRPr lang="zh-TW" altLang="en-US"/>
          </a:p>
        </p:txBody>
      </p:sp>
      <p:sp>
        <p:nvSpPr>
          <p:cNvPr id="4" name="頁尾版面配置區 3">
            <a:extLst>
              <a:ext uri="{FF2B5EF4-FFF2-40B4-BE49-F238E27FC236}">
                <a16:creationId xmlns:a16="http://schemas.microsoft.com/office/drawing/2014/main" id="{2EC7AD58-9160-6E9A-4DC3-AD29D21F3A49}"/>
              </a:ext>
            </a:extLst>
          </p:cNvPr>
          <p:cNvSpPr>
            <a:spLocks noGrp="1"/>
          </p:cNvSpPr>
          <p:nvPr>
            <p:ph type="ftr" sz="quarter" idx="2"/>
          </p:nvPr>
        </p:nvSpPr>
        <p:spPr>
          <a:xfrm>
            <a:off x="1" y="9428584"/>
            <a:ext cx="2945659" cy="498055"/>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a:extLst>
              <a:ext uri="{FF2B5EF4-FFF2-40B4-BE49-F238E27FC236}">
                <a16:creationId xmlns:a16="http://schemas.microsoft.com/office/drawing/2014/main" id="{8CD63FB4-337C-A868-5F7A-C29FB229B1E8}"/>
              </a:ext>
            </a:extLst>
          </p:cNvPr>
          <p:cNvSpPr>
            <a:spLocks noGrp="1"/>
          </p:cNvSpPr>
          <p:nvPr>
            <p:ph type="sldNum" sz="quarter" idx="3"/>
          </p:nvPr>
        </p:nvSpPr>
        <p:spPr>
          <a:xfrm>
            <a:off x="3850444" y="9428584"/>
            <a:ext cx="2945659" cy="498055"/>
          </a:xfrm>
          <a:prstGeom prst="rect">
            <a:avLst/>
          </a:prstGeom>
        </p:spPr>
        <p:txBody>
          <a:bodyPr vert="horz" lIns="91440" tIns="45720" rIns="91440" bIns="45720" rtlCol="0" anchor="b"/>
          <a:lstStyle>
            <a:lvl1pPr algn="r">
              <a:defRPr sz="1200"/>
            </a:lvl1pPr>
          </a:lstStyle>
          <a:p>
            <a:fld id="{E4BB5CEB-F7AC-40EF-B2F4-D992D58D3139}" type="slidenum">
              <a:rPr lang="zh-TW" altLang="en-US" smtClean="0"/>
              <a:t>‹#›</a:t>
            </a:fld>
            <a:endParaRPr lang="zh-TW" altLang="en-US"/>
          </a:p>
        </p:txBody>
      </p:sp>
    </p:spTree>
    <p:extLst>
      <p:ext uri="{BB962C8B-B14F-4D97-AF65-F5344CB8AC3E}">
        <p14:creationId xmlns:p14="http://schemas.microsoft.com/office/powerpoint/2010/main" val="37913393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1" y="0"/>
            <a:ext cx="2945659" cy="498055"/>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50444" y="0"/>
            <a:ext cx="2945659" cy="498055"/>
          </a:xfrm>
          <a:prstGeom prst="rect">
            <a:avLst/>
          </a:prstGeom>
        </p:spPr>
        <p:txBody>
          <a:bodyPr vert="horz" lIns="91440" tIns="45720" rIns="91440" bIns="45720" rtlCol="0"/>
          <a:lstStyle>
            <a:lvl1pPr algn="r">
              <a:defRPr sz="1200"/>
            </a:lvl1pPr>
          </a:lstStyle>
          <a:p>
            <a:fld id="{F6C07832-AD22-4865-A837-1F9169CFF961}" type="datetimeFigureOut">
              <a:rPr lang="zh-TW" altLang="en-US" smtClean="0"/>
              <a:t>2023/6/19</a:t>
            </a:fld>
            <a:endParaRPr lang="zh-TW" altLang="en-US"/>
          </a:p>
        </p:txBody>
      </p:sp>
      <p:sp>
        <p:nvSpPr>
          <p:cNvPr id="4" name="投影片影像版面配置區 3"/>
          <p:cNvSpPr>
            <a:spLocks noGrp="1" noRot="1" noChangeAspect="1"/>
          </p:cNvSpPr>
          <p:nvPr>
            <p:ph type="sldImg" idx="2"/>
          </p:nvPr>
        </p:nvSpPr>
        <p:spPr>
          <a:xfrm>
            <a:off x="425450" y="1243013"/>
            <a:ext cx="5946775" cy="334645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79768" y="4777195"/>
            <a:ext cx="5438140" cy="3908614"/>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1" y="9428584"/>
            <a:ext cx="2945659" cy="498055"/>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50444" y="9428584"/>
            <a:ext cx="2945659" cy="498055"/>
          </a:xfrm>
          <a:prstGeom prst="rect">
            <a:avLst/>
          </a:prstGeom>
        </p:spPr>
        <p:txBody>
          <a:bodyPr vert="horz" lIns="91440" tIns="45720" rIns="91440" bIns="45720" rtlCol="0" anchor="b"/>
          <a:lstStyle>
            <a:lvl1pPr algn="r">
              <a:defRPr sz="1200"/>
            </a:lvl1pPr>
          </a:lstStyle>
          <a:p>
            <a:fld id="{544531AF-DFDC-46A8-87DB-7BE3C2B7539C}" type="slidenum">
              <a:rPr lang="zh-TW" altLang="en-US" smtClean="0"/>
              <a:t>‹#›</a:t>
            </a:fld>
            <a:endParaRPr lang="zh-TW" altLang="en-US"/>
          </a:p>
        </p:txBody>
      </p:sp>
    </p:spTree>
    <p:extLst>
      <p:ext uri="{BB962C8B-B14F-4D97-AF65-F5344CB8AC3E}">
        <p14:creationId xmlns:p14="http://schemas.microsoft.com/office/powerpoint/2010/main" val="3558563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600" dirty="0"/>
              <a:t>Hi, Everyone, I’m going to present my final project for this course.</a:t>
            </a:r>
            <a:r>
              <a:rPr lang="zh-TW" altLang="en-US" sz="1600" dirty="0"/>
              <a:t> </a:t>
            </a:r>
            <a:r>
              <a:rPr lang="en-US" altLang="zh-TW" sz="1600" dirty="0"/>
              <a:t>The title of this study is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Combining Machine Learning Image Segmentation Technique and Virtual Environment to Develop an Image-based Point-less Three-Dimensional Crack Information Algorithm.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Point-less means that image measurement can be performed without any known 3D calibrate points.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結合機器學習之影像分割技術與虛擬環境開發無標記三維裂縫資訊點影像量測演算法</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endParaRPr>
          </a:p>
          <a:p>
            <a:endParaRPr lang="zh-TW" altLang="en-US" sz="1600" dirty="0"/>
          </a:p>
        </p:txBody>
      </p:sp>
      <p:sp>
        <p:nvSpPr>
          <p:cNvPr id="4" name="投影片編號版面配置區 3"/>
          <p:cNvSpPr>
            <a:spLocks noGrp="1"/>
          </p:cNvSpPr>
          <p:nvPr>
            <p:ph type="sldNum" sz="quarter" idx="5"/>
          </p:nvPr>
        </p:nvSpPr>
        <p:spPr/>
        <p:txBody>
          <a:bodyPr/>
          <a:lstStyle/>
          <a:p>
            <a:fld id="{544531AF-DFDC-46A8-87DB-7BE3C2B7539C}" type="slidenum">
              <a:rPr lang="zh-TW" altLang="en-US" smtClean="0"/>
              <a:t>1</a:t>
            </a:fld>
            <a:endParaRPr lang="zh-TW" altLang="en-US"/>
          </a:p>
        </p:txBody>
      </p:sp>
    </p:spTree>
    <p:extLst>
      <p:ext uri="{BB962C8B-B14F-4D97-AF65-F5344CB8AC3E}">
        <p14:creationId xmlns:p14="http://schemas.microsoft.com/office/powerpoint/2010/main" val="1777385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600" dirty="0"/>
              <a:t>Here we try to use segmented images for feature point matching, this picture is the result of feature point matching. The correspondence shown on this image seems to be better than matching the original image</a:t>
            </a:r>
          </a:p>
          <a:p>
            <a:endParaRPr lang="zh-TW" altLang="en-US" sz="1600" dirty="0"/>
          </a:p>
        </p:txBody>
      </p:sp>
      <p:sp>
        <p:nvSpPr>
          <p:cNvPr id="4" name="投影片編號版面配置區 3"/>
          <p:cNvSpPr>
            <a:spLocks noGrp="1"/>
          </p:cNvSpPr>
          <p:nvPr>
            <p:ph type="sldNum" sz="quarter" idx="5"/>
          </p:nvPr>
        </p:nvSpPr>
        <p:spPr/>
        <p:txBody>
          <a:bodyPr/>
          <a:lstStyle/>
          <a:p>
            <a:fld id="{544531AF-DFDC-46A8-87DB-7BE3C2B7539C}" type="slidenum">
              <a:rPr lang="zh-TW" altLang="en-US" smtClean="0"/>
              <a:t>10</a:t>
            </a:fld>
            <a:endParaRPr lang="zh-TW" altLang="en-US"/>
          </a:p>
        </p:txBody>
      </p:sp>
    </p:spTree>
    <p:extLst>
      <p:ext uri="{BB962C8B-B14F-4D97-AF65-F5344CB8AC3E}">
        <p14:creationId xmlns:p14="http://schemas.microsoft.com/office/powerpoint/2010/main" val="19605657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600" dirty="0"/>
              <a:t>This picture is the 3D coordinates of the crack calculated by the algorithm proposed in this study. The depth range here is calculated by matching the feature points of the segmented image</a:t>
            </a:r>
            <a:endParaRPr lang="zh-TW" altLang="en-US" sz="1600" dirty="0"/>
          </a:p>
        </p:txBody>
      </p:sp>
      <p:sp>
        <p:nvSpPr>
          <p:cNvPr id="4" name="投影片編號版面配置區 3"/>
          <p:cNvSpPr>
            <a:spLocks noGrp="1"/>
          </p:cNvSpPr>
          <p:nvPr>
            <p:ph type="sldNum" sz="quarter" idx="5"/>
          </p:nvPr>
        </p:nvSpPr>
        <p:spPr/>
        <p:txBody>
          <a:bodyPr/>
          <a:lstStyle/>
          <a:p>
            <a:fld id="{544531AF-DFDC-46A8-87DB-7BE3C2B7539C}" type="slidenum">
              <a:rPr lang="zh-TW" altLang="en-US" smtClean="0"/>
              <a:t>11</a:t>
            </a:fld>
            <a:endParaRPr lang="zh-TW" altLang="en-US"/>
          </a:p>
        </p:txBody>
      </p:sp>
    </p:spTree>
    <p:extLst>
      <p:ext uri="{BB962C8B-B14F-4D97-AF65-F5344CB8AC3E}">
        <p14:creationId xmlns:p14="http://schemas.microsoft.com/office/powerpoint/2010/main" val="14850410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600" b="0" i="0" dirty="0">
                <a:solidFill>
                  <a:srgbClr val="202124"/>
                </a:solidFill>
                <a:effectLst/>
                <a:latin typeface="Google Sans"/>
              </a:rPr>
              <a:t>That is all I have for today. </a:t>
            </a:r>
            <a:r>
              <a:rPr lang="en-US" altLang="zh-TW" sz="1600" dirty="0">
                <a:latin typeface="Times New Roman" panose="02020603050405020304" pitchFamily="18" charset="0"/>
                <a:cs typeface="Times New Roman" panose="02020603050405020304" pitchFamily="18" charset="0"/>
              </a:rPr>
              <a:t>Thank you for your listening.</a:t>
            </a:r>
            <a:endParaRPr lang="en-MY" altLang="zh-TW" sz="1600"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544531AF-DFDC-46A8-87DB-7BE3C2B7539C}" type="slidenum">
              <a:rPr lang="zh-TW" altLang="en-US" smtClean="0"/>
              <a:t>12</a:t>
            </a:fld>
            <a:endParaRPr lang="zh-TW" altLang="en-US"/>
          </a:p>
        </p:txBody>
      </p:sp>
    </p:spTree>
    <p:extLst>
      <p:ext uri="{BB962C8B-B14F-4D97-AF65-F5344CB8AC3E}">
        <p14:creationId xmlns:p14="http://schemas.microsoft.com/office/powerpoint/2010/main" val="1373895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600" dirty="0"/>
              <a:t>This Study uses a virtual environment, machine learning, and computer vision technique to develop an Image-based Point-less Three-Dimensional Crack Information Algorithm.</a:t>
            </a:r>
          </a:p>
          <a:p>
            <a:r>
              <a:rPr lang="en-US" altLang="zh-TW" sz="1600" dirty="0"/>
              <a:t>In this study, I use Blender, Python, </a:t>
            </a:r>
            <a:r>
              <a:rPr lang="en-US" altLang="zh-TW" sz="1600" dirty="0" err="1"/>
              <a:t>Tensorflow</a:t>
            </a:r>
            <a:r>
              <a:rPr lang="en-US" altLang="zh-TW" sz="1600" dirty="0"/>
              <a:t>, and OpenCV as the tools to develop the Algorithm.</a:t>
            </a:r>
          </a:p>
        </p:txBody>
      </p:sp>
      <p:sp>
        <p:nvSpPr>
          <p:cNvPr id="4" name="投影片編號版面配置區 3"/>
          <p:cNvSpPr>
            <a:spLocks noGrp="1"/>
          </p:cNvSpPr>
          <p:nvPr>
            <p:ph type="sldNum" sz="quarter" idx="5"/>
          </p:nvPr>
        </p:nvSpPr>
        <p:spPr/>
        <p:txBody>
          <a:bodyPr/>
          <a:lstStyle/>
          <a:p>
            <a:fld id="{544531AF-DFDC-46A8-87DB-7BE3C2B7539C}" type="slidenum">
              <a:rPr lang="zh-TW" altLang="en-US" smtClean="0"/>
              <a:t>2</a:t>
            </a:fld>
            <a:endParaRPr lang="zh-TW" altLang="en-US"/>
          </a:p>
        </p:txBody>
      </p:sp>
    </p:spTree>
    <p:extLst>
      <p:ext uri="{BB962C8B-B14F-4D97-AF65-F5344CB8AC3E}">
        <p14:creationId xmlns:p14="http://schemas.microsoft.com/office/powerpoint/2010/main" val="1949152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600" b="1" dirty="0">
                <a:latin typeface="標楷體" panose="03000509000000000000" pitchFamily="65" charset="-120"/>
                <a:ea typeface="標楷體" panose="03000509000000000000" pitchFamily="65" charset="-120"/>
              </a:rPr>
              <a:t>The study process is divided into two parts, one part is machine learning, and the other part is virtual environment and algorithm development.</a:t>
            </a:r>
          </a:p>
          <a:p>
            <a:endParaRPr lang="en-US" altLang="zh-TW" sz="1600" b="1" dirty="0">
              <a:latin typeface="標楷體" panose="03000509000000000000" pitchFamily="65" charset="-120"/>
              <a:ea typeface="標楷體" panose="03000509000000000000" pitchFamily="65" charset="-120"/>
            </a:endParaRPr>
          </a:p>
          <a:p>
            <a:r>
              <a:rPr lang="en-US" altLang="zh-TW" sz="1600" dirty="0"/>
              <a:t>In the part of machine learning, I download the segmentation training dataset of cracks from Kaggle in this study and use UNet3+ to train the model. UNet3+ is a model for segmentation improved by </a:t>
            </a:r>
            <a:r>
              <a:rPr lang="en-US" altLang="zh-TW" sz="1600" dirty="0" err="1"/>
              <a:t>UNet</a:t>
            </a:r>
            <a:r>
              <a:rPr lang="en-US" altLang="zh-TW" sz="1600" dirty="0"/>
              <a:t>.</a:t>
            </a:r>
          </a:p>
          <a:p>
            <a:endParaRPr lang="en-US" altLang="zh-TW" sz="1600" dirty="0"/>
          </a:p>
          <a:p>
            <a:r>
              <a:rPr lang="en-US" altLang="zh-TW" sz="1600" dirty="0"/>
              <a:t>In the part of the virtual environment and algorithm development, first, build a wall and post an image of cracked concrete on the wall in the virtual environment, set the left camera and right camera to aim at the wall, render images using the left and right cameras respectively, use the feature detector to detect the image and Match the feature points of the images of the left camera and the right camera, and triangulate the matched feature points. The camera’s intrinsic parameters and extrinsic parameters used in the triangulation are taken from Blender. After the triangulation, the depth range of the crack can be obtained, using machine learning to predict the image of the left camera to generate a crack segmentation image, use the crack segmentation image to find all the pixel positions with cracks in the image, use these pixel positions and least square to calculate the three-dimensional coordinates of all cracks, and use the least square The part of will limit the depth direction range before iterative calculation, that is the previously calculated depth direction range.</a:t>
            </a:r>
          </a:p>
        </p:txBody>
      </p:sp>
      <p:sp>
        <p:nvSpPr>
          <p:cNvPr id="4" name="投影片編號版面配置區 3"/>
          <p:cNvSpPr>
            <a:spLocks noGrp="1"/>
          </p:cNvSpPr>
          <p:nvPr>
            <p:ph type="sldNum" sz="quarter" idx="5"/>
          </p:nvPr>
        </p:nvSpPr>
        <p:spPr/>
        <p:txBody>
          <a:bodyPr/>
          <a:lstStyle/>
          <a:p>
            <a:fld id="{544531AF-DFDC-46A8-87DB-7BE3C2B7539C}" type="slidenum">
              <a:rPr lang="zh-TW" altLang="en-US" smtClean="0"/>
              <a:t>3</a:t>
            </a:fld>
            <a:endParaRPr lang="zh-TW" altLang="en-US"/>
          </a:p>
        </p:txBody>
      </p:sp>
    </p:spTree>
    <p:extLst>
      <p:ext uri="{BB962C8B-B14F-4D97-AF65-F5344CB8AC3E}">
        <p14:creationId xmlns:p14="http://schemas.microsoft.com/office/powerpoint/2010/main" val="837025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600" dirty="0"/>
              <a:t>This picture is a schematic diagram of building a wall in a virtual environment and posting an image of cracked concrete on the wall and setting the left and right cameras.</a:t>
            </a:r>
            <a:endParaRPr lang="zh-TW" altLang="en-US" sz="1600" dirty="0"/>
          </a:p>
        </p:txBody>
      </p:sp>
      <p:sp>
        <p:nvSpPr>
          <p:cNvPr id="4" name="投影片編號版面配置區 3"/>
          <p:cNvSpPr>
            <a:spLocks noGrp="1"/>
          </p:cNvSpPr>
          <p:nvPr>
            <p:ph type="sldNum" sz="quarter" idx="5"/>
          </p:nvPr>
        </p:nvSpPr>
        <p:spPr/>
        <p:txBody>
          <a:bodyPr/>
          <a:lstStyle/>
          <a:p>
            <a:fld id="{544531AF-DFDC-46A8-87DB-7BE3C2B7539C}" type="slidenum">
              <a:rPr lang="zh-TW" altLang="en-US" smtClean="0"/>
              <a:t>4</a:t>
            </a:fld>
            <a:endParaRPr lang="zh-TW" altLang="en-US"/>
          </a:p>
        </p:txBody>
      </p:sp>
    </p:spTree>
    <p:extLst>
      <p:ext uri="{BB962C8B-B14F-4D97-AF65-F5344CB8AC3E}">
        <p14:creationId xmlns:p14="http://schemas.microsoft.com/office/powerpoint/2010/main" val="3428505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600" dirty="0"/>
              <a:t>Here are the images rendered by the left and right cameras respectively</a:t>
            </a:r>
          </a:p>
        </p:txBody>
      </p:sp>
      <p:sp>
        <p:nvSpPr>
          <p:cNvPr id="4" name="投影片編號版面配置區 3"/>
          <p:cNvSpPr>
            <a:spLocks noGrp="1"/>
          </p:cNvSpPr>
          <p:nvPr>
            <p:ph type="sldNum" sz="quarter" idx="5"/>
          </p:nvPr>
        </p:nvSpPr>
        <p:spPr/>
        <p:txBody>
          <a:bodyPr/>
          <a:lstStyle/>
          <a:p>
            <a:fld id="{544531AF-DFDC-46A8-87DB-7BE3C2B7539C}" type="slidenum">
              <a:rPr lang="zh-TW" altLang="en-US" smtClean="0"/>
              <a:t>5</a:t>
            </a:fld>
            <a:endParaRPr lang="zh-TW" altLang="en-US"/>
          </a:p>
        </p:txBody>
      </p:sp>
    </p:spTree>
    <p:extLst>
      <p:ext uri="{BB962C8B-B14F-4D97-AF65-F5344CB8AC3E}">
        <p14:creationId xmlns:p14="http://schemas.microsoft.com/office/powerpoint/2010/main" val="25474400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600" dirty="0"/>
              <a:t>This picture is a schematic diagram of building a wall in a virtual environment and posting a segmented image of cracked concrete on the wall and setting the left and right cameras. because of lack of time, the machine learning model has not been trained yet, so the segmented image is replaced by this method.</a:t>
            </a:r>
          </a:p>
        </p:txBody>
      </p:sp>
      <p:sp>
        <p:nvSpPr>
          <p:cNvPr id="4" name="投影片編號版面配置區 3"/>
          <p:cNvSpPr>
            <a:spLocks noGrp="1"/>
          </p:cNvSpPr>
          <p:nvPr>
            <p:ph type="sldNum" sz="quarter" idx="5"/>
          </p:nvPr>
        </p:nvSpPr>
        <p:spPr/>
        <p:txBody>
          <a:bodyPr/>
          <a:lstStyle/>
          <a:p>
            <a:fld id="{544531AF-DFDC-46A8-87DB-7BE3C2B7539C}" type="slidenum">
              <a:rPr lang="zh-TW" altLang="en-US" smtClean="0"/>
              <a:t>6</a:t>
            </a:fld>
            <a:endParaRPr lang="zh-TW" altLang="en-US"/>
          </a:p>
        </p:txBody>
      </p:sp>
    </p:spTree>
    <p:extLst>
      <p:ext uri="{BB962C8B-B14F-4D97-AF65-F5344CB8AC3E}">
        <p14:creationId xmlns:p14="http://schemas.microsoft.com/office/powerpoint/2010/main" val="8863122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600" dirty="0"/>
              <a:t>Here are the images rendered by the left and right cameras respectively</a:t>
            </a:r>
          </a:p>
          <a:p>
            <a:endParaRPr lang="zh-TW" altLang="en-US" sz="1600" dirty="0"/>
          </a:p>
        </p:txBody>
      </p:sp>
      <p:sp>
        <p:nvSpPr>
          <p:cNvPr id="4" name="投影片編號版面配置區 3"/>
          <p:cNvSpPr>
            <a:spLocks noGrp="1"/>
          </p:cNvSpPr>
          <p:nvPr>
            <p:ph type="sldNum" sz="quarter" idx="5"/>
          </p:nvPr>
        </p:nvSpPr>
        <p:spPr/>
        <p:txBody>
          <a:bodyPr/>
          <a:lstStyle/>
          <a:p>
            <a:fld id="{544531AF-DFDC-46A8-87DB-7BE3C2B7539C}" type="slidenum">
              <a:rPr lang="zh-TW" altLang="en-US" smtClean="0"/>
              <a:t>7</a:t>
            </a:fld>
            <a:endParaRPr lang="zh-TW" altLang="en-US"/>
          </a:p>
        </p:txBody>
      </p:sp>
    </p:spTree>
    <p:extLst>
      <p:ext uri="{BB962C8B-B14F-4D97-AF65-F5344CB8AC3E}">
        <p14:creationId xmlns:p14="http://schemas.microsoft.com/office/powerpoint/2010/main" val="1330932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600" dirty="0"/>
              <a:t>This picture is to match the feature points of the images taken by the left camera and the right camera, and the corresponding relationship of the feature points can be seen on the picture</a:t>
            </a:r>
            <a:endParaRPr lang="zh-TW" altLang="en-US" sz="1600" dirty="0"/>
          </a:p>
        </p:txBody>
      </p:sp>
      <p:sp>
        <p:nvSpPr>
          <p:cNvPr id="4" name="投影片編號版面配置區 3"/>
          <p:cNvSpPr>
            <a:spLocks noGrp="1"/>
          </p:cNvSpPr>
          <p:nvPr>
            <p:ph type="sldNum" sz="quarter" idx="5"/>
          </p:nvPr>
        </p:nvSpPr>
        <p:spPr/>
        <p:txBody>
          <a:bodyPr/>
          <a:lstStyle/>
          <a:p>
            <a:fld id="{544531AF-DFDC-46A8-87DB-7BE3C2B7539C}" type="slidenum">
              <a:rPr lang="zh-TW" altLang="en-US" smtClean="0"/>
              <a:t>8</a:t>
            </a:fld>
            <a:endParaRPr lang="zh-TW" altLang="en-US"/>
          </a:p>
        </p:txBody>
      </p:sp>
    </p:spTree>
    <p:extLst>
      <p:ext uri="{BB962C8B-B14F-4D97-AF65-F5344CB8AC3E}">
        <p14:creationId xmlns:p14="http://schemas.microsoft.com/office/powerpoint/2010/main" val="40129886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600" dirty="0"/>
              <a:t>This picture is the 3D coordinates of the crack calculated by the algorithm proposed in this study. The depth range here is calculated by matching the feature points of the original image</a:t>
            </a:r>
          </a:p>
          <a:p>
            <a:endParaRPr lang="zh-TW" altLang="en-US" sz="1600" dirty="0"/>
          </a:p>
        </p:txBody>
      </p:sp>
      <p:sp>
        <p:nvSpPr>
          <p:cNvPr id="4" name="投影片編號版面配置區 3"/>
          <p:cNvSpPr>
            <a:spLocks noGrp="1"/>
          </p:cNvSpPr>
          <p:nvPr>
            <p:ph type="sldNum" sz="quarter" idx="5"/>
          </p:nvPr>
        </p:nvSpPr>
        <p:spPr/>
        <p:txBody>
          <a:bodyPr/>
          <a:lstStyle/>
          <a:p>
            <a:fld id="{544531AF-DFDC-46A8-87DB-7BE3C2B7539C}" type="slidenum">
              <a:rPr lang="zh-TW" altLang="en-US" smtClean="0"/>
              <a:t>9</a:t>
            </a:fld>
            <a:endParaRPr lang="zh-TW" altLang="en-US"/>
          </a:p>
        </p:txBody>
      </p:sp>
    </p:spTree>
    <p:extLst>
      <p:ext uri="{BB962C8B-B14F-4D97-AF65-F5344CB8AC3E}">
        <p14:creationId xmlns:p14="http://schemas.microsoft.com/office/powerpoint/2010/main" val="462988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0C7F2E75-59E6-4250-B013-6A32B50CCF02}" type="datetimeFigureOut">
              <a:rPr lang="zh-TW" altLang="en-US" smtClean="0"/>
              <a:t>2023/6/19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13798F1-A911-4C8B-A81F-D5B490497F7B}" type="slidenum">
              <a:rPr lang="zh-TW" altLang="en-US" smtClean="0"/>
              <a:t>‹#›</a:t>
            </a:fld>
            <a:endParaRPr lang="zh-TW" altLang="en-US"/>
          </a:p>
        </p:txBody>
      </p:sp>
    </p:spTree>
    <p:extLst>
      <p:ext uri="{BB962C8B-B14F-4D97-AF65-F5344CB8AC3E}">
        <p14:creationId xmlns:p14="http://schemas.microsoft.com/office/powerpoint/2010/main" val="1210386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0C7F2E75-59E6-4250-B013-6A32B50CCF02}" type="datetimeFigureOut">
              <a:rPr lang="zh-TW" altLang="en-US" smtClean="0"/>
              <a:t>2023/6/19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13798F1-A911-4C8B-A81F-D5B490497F7B}" type="slidenum">
              <a:rPr lang="zh-TW" altLang="en-US" smtClean="0"/>
              <a:t>‹#›</a:t>
            </a:fld>
            <a:endParaRPr lang="zh-TW" altLang="en-US"/>
          </a:p>
        </p:txBody>
      </p:sp>
    </p:spTree>
    <p:extLst>
      <p:ext uri="{BB962C8B-B14F-4D97-AF65-F5344CB8AC3E}">
        <p14:creationId xmlns:p14="http://schemas.microsoft.com/office/powerpoint/2010/main" val="3871252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0C7F2E75-59E6-4250-B013-6A32B50CCF02}" type="datetimeFigureOut">
              <a:rPr lang="zh-TW" altLang="en-US" smtClean="0"/>
              <a:t>2023/6/19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13798F1-A911-4C8B-A81F-D5B490497F7B}" type="slidenum">
              <a:rPr lang="zh-TW" altLang="en-US" smtClean="0"/>
              <a:t>‹#›</a:t>
            </a:fld>
            <a:endParaRPr lang="zh-TW" altLang="en-US"/>
          </a:p>
        </p:txBody>
      </p:sp>
    </p:spTree>
    <p:extLst>
      <p:ext uri="{BB962C8B-B14F-4D97-AF65-F5344CB8AC3E}">
        <p14:creationId xmlns:p14="http://schemas.microsoft.com/office/powerpoint/2010/main" val="17529097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標題投影片">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86D36CE4-70E5-431D-B3B5-37740DD1F8D6}"/>
              </a:ext>
            </a:extLst>
          </p:cNvPr>
          <p:cNvSpPr>
            <a:spLocks noGrp="1"/>
          </p:cNvSpPr>
          <p:nvPr>
            <p:ph type="dt" sz="half" idx="10"/>
          </p:nvPr>
        </p:nvSpPr>
        <p:spPr/>
        <p:txBody>
          <a:bodyPr/>
          <a:lstStyle/>
          <a:p>
            <a:fld id="{0C7F2E75-59E6-4250-B013-6A32B50CCF02}" type="datetimeFigureOut">
              <a:rPr lang="zh-TW" altLang="en-US" smtClean="0"/>
              <a:t>2023/6/19</a:t>
            </a:fld>
            <a:endParaRPr lang="zh-TW" altLang="en-US"/>
          </a:p>
        </p:txBody>
      </p:sp>
      <p:sp>
        <p:nvSpPr>
          <p:cNvPr id="5" name="頁尾版面配置區 4">
            <a:extLst>
              <a:ext uri="{FF2B5EF4-FFF2-40B4-BE49-F238E27FC236}">
                <a16:creationId xmlns:a16="http://schemas.microsoft.com/office/drawing/2014/main" id="{7FCDE95F-E63F-4D74-9A9C-39BFBC0A139B}"/>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D822201-8F65-47BA-BA61-A85AD6C38557}"/>
              </a:ext>
            </a:extLst>
          </p:cNvPr>
          <p:cNvSpPr>
            <a:spLocks noGrp="1"/>
          </p:cNvSpPr>
          <p:nvPr>
            <p:ph type="sldNum" sz="quarter" idx="12"/>
          </p:nvPr>
        </p:nvSpPr>
        <p:spPr/>
        <p:txBody>
          <a:bodyPr/>
          <a:lstStyle/>
          <a:p>
            <a:fld id="{813798F1-A911-4C8B-A81F-D5B490497F7B}" type="slidenum">
              <a:rPr lang="zh-TW" altLang="en-US" smtClean="0"/>
              <a:t>‹#›</a:t>
            </a:fld>
            <a:endParaRPr lang="zh-TW" altLang="en-US"/>
          </a:p>
        </p:txBody>
      </p:sp>
      <p:pic>
        <p:nvPicPr>
          <p:cNvPr id="8" name="圖片 7">
            <a:extLst>
              <a:ext uri="{FF2B5EF4-FFF2-40B4-BE49-F238E27FC236}">
                <a16:creationId xmlns:a16="http://schemas.microsoft.com/office/drawing/2014/main" id="{CF404BE2-FCC6-A0E3-79FE-05E2EDD47B4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4603" y="5207311"/>
            <a:ext cx="2087397" cy="1419912"/>
          </a:xfrm>
          <a:prstGeom prst="rect">
            <a:avLst/>
          </a:prstGeom>
        </p:spPr>
      </p:pic>
      <p:sp>
        <p:nvSpPr>
          <p:cNvPr id="7" name="矩形 6">
            <a:extLst>
              <a:ext uri="{FF2B5EF4-FFF2-40B4-BE49-F238E27FC236}">
                <a16:creationId xmlns:a16="http://schemas.microsoft.com/office/drawing/2014/main" id="{06C8B424-6D6C-6CFB-4AC6-DBA3FF9A8BDE}"/>
              </a:ext>
            </a:extLst>
          </p:cNvPr>
          <p:cNvSpPr/>
          <p:nvPr userDrawn="1"/>
        </p:nvSpPr>
        <p:spPr>
          <a:xfrm>
            <a:off x="9903912" y="6415496"/>
            <a:ext cx="2569028" cy="46155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000" dirty="0">
                <a:solidFill>
                  <a:schemeClr val="tx1"/>
                </a:solidFill>
                <a:latin typeface="微軟正黑體" panose="020B0604030504040204" pitchFamily="34" charset="-120"/>
                <a:ea typeface="微軟正黑體" panose="020B0604030504040204" pitchFamily="34" charset="-120"/>
              </a:rPr>
              <a:t>國立臺北科技大學土木工程系</a:t>
            </a:r>
          </a:p>
        </p:txBody>
      </p:sp>
      <p:cxnSp>
        <p:nvCxnSpPr>
          <p:cNvPr id="10" name="直線接點 9">
            <a:extLst>
              <a:ext uri="{FF2B5EF4-FFF2-40B4-BE49-F238E27FC236}">
                <a16:creationId xmlns:a16="http://schemas.microsoft.com/office/drawing/2014/main" id="{A3C4B659-3863-FB2B-14DF-D756ADFB8578}"/>
              </a:ext>
            </a:extLst>
          </p:cNvPr>
          <p:cNvCxnSpPr>
            <a:cxnSpLocks/>
          </p:cNvCxnSpPr>
          <p:nvPr userDrawn="1"/>
        </p:nvCxnSpPr>
        <p:spPr>
          <a:xfrm flipH="1">
            <a:off x="0" y="6721475"/>
            <a:ext cx="12192000" cy="0"/>
          </a:xfrm>
          <a:prstGeom prst="line">
            <a:avLst/>
          </a:prstGeom>
          <a:ln>
            <a:solidFill>
              <a:srgbClr val="6B6B6B"/>
            </a:solidFill>
          </a:ln>
        </p:spPr>
        <p:style>
          <a:lnRef idx="1">
            <a:schemeClr val="accent1"/>
          </a:lnRef>
          <a:fillRef idx="0">
            <a:schemeClr val="accent1"/>
          </a:fillRef>
          <a:effectRef idx="0">
            <a:schemeClr val="accent1"/>
          </a:effectRef>
          <a:fontRef idx="minor">
            <a:schemeClr val="tx1"/>
          </a:fontRef>
        </p:style>
      </p:cxnSp>
      <p:pic>
        <p:nvPicPr>
          <p:cNvPr id="3" name="圖片 2" descr="一張含有 文字 的圖片&#10;&#10;自動產生的描述">
            <a:extLst>
              <a:ext uri="{FF2B5EF4-FFF2-40B4-BE49-F238E27FC236}">
                <a16:creationId xmlns:a16="http://schemas.microsoft.com/office/drawing/2014/main" id="{B682BEF3-2D54-6EE6-5955-FCE6414082F5}"/>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1" r="72898"/>
          <a:stretch/>
        </p:blipFill>
        <p:spPr>
          <a:xfrm>
            <a:off x="11074654" y="187325"/>
            <a:ext cx="914146" cy="544498"/>
          </a:xfrm>
          <a:prstGeom prst="rect">
            <a:avLst/>
          </a:prstGeom>
        </p:spPr>
      </p:pic>
    </p:spTree>
    <p:extLst>
      <p:ext uri="{BB962C8B-B14F-4D97-AF65-F5344CB8AC3E}">
        <p14:creationId xmlns:p14="http://schemas.microsoft.com/office/powerpoint/2010/main" val="59770278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標題投影片">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86D36CE4-70E5-431D-B3B5-37740DD1F8D6}"/>
              </a:ext>
            </a:extLst>
          </p:cNvPr>
          <p:cNvSpPr>
            <a:spLocks noGrp="1"/>
          </p:cNvSpPr>
          <p:nvPr>
            <p:ph type="dt" sz="half" idx="10"/>
          </p:nvPr>
        </p:nvSpPr>
        <p:spPr/>
        <p:txBody>
          <a:bodyPr/>
          <a:lstStyle/>
          <a:p>
            <a:fld id="{0C7F2E75-59E6-4250-B013-6A32B50CCF02}" type="datetimeFigureOut">
              <a:rPr lang="zh-TW" altLang="en-US" smtClean="0"/>
              <a:t>2023/6/19</a:t>
            </a:fld>
            <a:endParaRPr lang="zh-TW" altLang="en-US"/>
          </a:p>
        </p:txBody>
      </p:sp>
      <p:sp>
        <p:nvSpPr>
          <p:cNvPr id="5" name="頁尾版面配置區 4">
            <a:extLst>
              <a:ext uri="{FF2B5EF4-FFF2-40B4-BE49-F238E27FC236}">
                <a16:creationId xmlns:a16="http://schemas.microsoft.com/office/drawing/2014/main" id="{7FCDE95F-E63F-4D74-9A9C-39BFBC0A139B}"/>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D822201-8F65-47BA-BA61-A85AD6C38557}"/>
              </a:ext>
            </a:extLst>
          </p:cNvPr>
          <p:cNvSpPr>
            <a:spLocks noGrp="1"/>
          </p:cNvSpPr>
          <p:nvPr>
            <p:ph type="sldNum" sz="quarter" idx="12"/>
          </p:nvPr>
        </p:nvSpPr>
        <p:spPr/>
        <p:txBody>
          <a:bodyPr/>
          <a:lstStyle/>
          <a:p>
            <a:fld id="{813798F1-A911-4C8B-A81F-D5B490497F7B}" type="slidenum">
              <a:rPr lang="zh-TW" altLang="en-US" smtClean="0"/>
              <a:t>‹#›</a:t>
            </a:fld>
            <a:endParaRPr lang="zh-TW" altLang="en-US"/>
          </a:p>
        </p:txBody>
      </p:sp>
      <p:sp>
        <p:nvSpPr>
          <p:cNvPr id="7" name="矩形 6">
            <a:extLst>
              <a:ext uri="{FF2B5EF4-FFF2-40B4-BE49-F238E27FC236}">
                <a16:creationId xmlns:a16="http://schemas.microsoft.com/office/drawing/2014/main" id="{06C8B424-6D6C-6CFB-4AC6-DBA3FF9A8BDE}"/>
              </a:ext>
            </a:extLst>
          </p:cNvPr>
          <p:cNvSpPr/>
          <p:nvPr userDrawn="1"/>
        </p:nvSpPr>
        <p:spPr>
          <a:xfrm>
            <a:off x="7941762" y="6396446"/>
            <a:ext cx="2569028" cy="46155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000" dirty="0">
                <a:solidFill>
                  <a:schemeClr val="tx1"/>
                </a:solidFill>
                <a:latin typeface="微軟正黑體" panose="020B0604030504040204" pitchFamily="34" charset="-120"/>
                <a:ea typeface="微軟正黑體" panose="020B0604030504040204" pitchFamily="34" charset="-120"/>
              </a:rPr>
              <a:t>國立臺北科技大學土木工程系</a:t>
            </a:r>
          </a:p>
        </p:txBody>
      </p:sp>
      <p:pic>
        <p:nvPicPr>
          <p:cNvPr id="8" name="圖片 7">
            <a:extLst>
              <a:ext uri="{FF2B5EF4-FFF2-40B4-BE49-F238E27FC236}">
                <a16:creationId xmlns:a16="http://schemas.microsoft.com/office/drawing/2014/main" id="{CF404BE2-FCC6-A0E3-79FE-05E2EDD47B4D}"/>
              </a:ext>
            </a:extLst>
          </p:cNvPr>
          <p:cNvPicPr>
            <a:picLocks noGrp="1" noRot="1" noChangeAspect="1" noMove="1" noResize="1" noEditPoints="1" noAdjustHandles="1" noChangeArrowheads="1" noChangeShapeType="1" noCrop="1"/>
          </p:cNvPicPr>
          <p:nvPr userDrawn="1"/>
        </p:nvPicPr>
        <p:blipFill>
          <a:blip r:embed="rId2">
            <a:extLst>
              <a:ext uri="{28A0092B-C50C-407E-A947-70E740481C1C}">
                <a14:useLocalDpi xmlns:a14="http://schemas.microsoft.com/office/drawing/2010/main" val="0"/>
              </a:ext>
            </a:extLst>
          </a:blip>
          <a:stretch>
            <a:fillRect/>
          </a:stretch>
        </p:blipFill>
        <p:spPr>
          <a:xfrm>
            <a:off x="10104603" y="5438088"/>
            <a:ext cx="2087397" cy="1419912"/>
          </a:xfrm>
          <a:prstGeom prst="rect">
            <a:avLst/>
          </a:prstGeom>
        </p:spPr>
      </p:pic>
      <p:cxnSp>
        <p:nvCxnSpPr>
          <p:cNvPr id="10" name="直線接點 9">
            <a:extLst>
              <a:ext uri="{FF2B5EF4-FFF2-40B4-BE49-F238E27FC236}">
                <a16:creationId xmlns:a16="http://schemas.microsoft.com/office/drawing/2014/main" id="{A3C4B659-3863-FB2B-14DF-D756ADFB8578}"/>
              </a:ext>
            </a:extLst>
          </p:cNvPr>
          <p:cNvCxnSpPr>
            <a:cxnSpLocks/>
          </p:cNvCxnSpPr>
          <p:nvPr userDrawn="1"/>
        </p:nvCxnSpPr>
        <p:spPr>
          <a:xfrm flipH="1">
            <a:off x="0" y="6702425"/>
            <a:ext cx="10229850" cy="0"/>
          </a:xfrm>
          <a:prstGeom prst="line">
            <a:avLst/>
          </a:prstGeom>
          <a:ln>
            <a:solidFill>
              <a:srgbClr val="6B6B6B"/>
            </a:solidFill>
          </a:ln>
        </p:spPr>
        <p:style>
          <a:lnRef idx="1">
            <a:schemeClr val="accent1"/>
          </a:lnRef>
          <a:fillRef idx="0">
            <a:schemeClr val="accent1"/>
          </a:fillRef>
          <a:effectRef idx="0">
            <a:schemeClr val="accent1"/>
          </a:effectRef>
          <a:fontRef idx="minor">
            <a:schemeClr val="tx1"/>
          </a:fontRef>
        </p:style>
      </p:cxnSp>
      <p:pic>
        <p:nvPicPr>
          <p:cNvPr id="16" name="圖片 15" descr="一張含有 文字 的圖片&#10;&#10;自動產生的描述">
            <a:extLst>
              <a:ext uri="{FF2B5EF4-FFF2-40B4-BE49-F238E27FC236}">
                <a16:creationId xmlns:a16="http://schemas.microsoft.com/office/drawing/2014/main" id="{EE3AF264-1942-0C95-F776-3681CA73EBFE}"/>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1" r="72898"/>
          <a:stretch/>
        </p:blipFill>
        <p:spPr>
          <a:xfrm>
            <a:off x="11074654" y="187325"/>
            <a:ext cx="914146" cy="544498"/>
          </a:xfrm>
          <a:prstGeom prst="rect">
            <a:avLst/>
          </a:prstGeom>
        </p:spPr>
      </p:pic>
    </p:spTree>
    <p:extLst>
      <p:ext uri="{BB962C8B-B14F-4D97-AF65-F5344CB8AC3E}">
        <p14:creationId xmlns:p14="http://schemas.microsoft.com/office/powerpoint/2010/main" val="132846757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0C7F2E75-59E6-4250-B013-6A32B50CCF02}" type="datetimeFigureOut">
              <a:rPr lang="zh-TW" altLang="en-US" smtClean="0"/>
              <a:t>2023/6/19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13798F1-A911-4C8B-A81F-D5B490497F7B}" type="slidenum">
              <a:rPr lang="zh-TW" altLang="en-US" smtClean="0"/>
              <a:t>‹#›</a:t>
            </a:fld>
            <a:endParaRPr lang="zh-TW" altLang="en-US"/>
          </a:p>
        </p:txBody>
      </p:sp>
    </p:spTree>
    <p:extLst>
      <p:ext uri="{BB962C8B-B14F-4D97-AF65-F5344CB8AC3E}">
        <p14:creationId xmlns:p14="http://schemas.microsoft.com/office/powerpoint/2010/main" val="45734015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0C7F2E75-59E6-4250-B013-6A32B50CCF02}" type="datetimeFigureOut">
              <a:rPr lang="zh-TW" altLang="en-US" smtClean="0"/>
              <a:t>2023/6/19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13798F1-A911-4C8B-A81F-D5B490497F7B}" type="slidenum">
              <a:rPr lang="zh-TW" altLang="en-US" smtClean="0"/>
              <a:t>‹#›</a:t>
            </a:fld>
            <a:endParaRPr lang="zh-TW" altLang="en-US"/>
          </a:p>
        </p:txBody>
      </p:sp>
    </p:spTree>
    <p:extLst>
      <p:ext uri="{BB962C8B-B14F-4D97-AF65-F5344CB8AC3E}">
        <p14:creationId xmlns:p14="http://schemas.microsoft.com/office/powerpoint/2010/main" val="472825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0C7F2E75-59E6-4250-B013-6A32B50CCF02}" type="datetimeFigureOut">
              <a:rPr lang="zh-TW" altLang="en-US" smtClean="0"/>
              <a:t>2023/6/19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13798F1-A911-4C8B-A81F-D5B490497F7B}" type="slidenum">
              <a:rPr lang="zh-TW" altLang="en-US" smtClean="0"/>
              <a:t>‹#›</a:t>
            </a:fld>
            <a:endParaRPr lang="zh-TW" altLang="en-US"/>
          </a:p>
        </p:txBody>
      </p:sp>
    </p:spTree>
    <p:extLst>
      <p:ext uri="{BB962C8B-B14F-4D97-AF65-F5344CB8AC3E}">
        <p14:creationId xmlns:p14="http://schemas.microsoft.com/office/powerpoint/2010/main" val="2808589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845127" y="2507550"/>
            <a:ext cx="5156200"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172200" y="2507550"/>
            <a:ext cx="5181601"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fld id="{0C7F2E75-59E6-4250-B013-6A32B50CCF02}" type="datetimeFigureOut">
              <a:rPr lang="zh-TW" altLang="en-US" smtClean="0"/>
              <a:t>2023/6/19</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813798F1-A911-4C8B-A81F-D5B490497F7B}" type="slidenum">
              <a:rPr lang="zh-TW" altLang="en-US" smtClean="0"/>
              <a:t>‹#›</a:t>
            </a:fld>
            <a:endParaRPr lang="zh-TW" altLang="en-US"/>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2865691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C7F2E75-59E6-4250-B013-6A32B50CCF02}" type="datetimeFigureOut">
              <a:rPr lang="zh-TW" altLang="en-US" smtClean="0"/>
              <a:t>2023/6/19</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813798F1-A911-4C8B-A81F-D5B490497F7B}" type="slidenum">
              <a:rPr lang="zh-TW" altLang="en-US" smtClean="0"/>
              <a:t>‹#›</a:t>
            </a:fld>
            <a:endParaRPr lang="zh-TW" altLang="en-US"/>
          </a:p>
        </p:txBody>
      </p:sp>
      <p:sp>
        <p:nvSpPr>
          <p:cNvPr id="6" name="Title 5"/>
          <p:cNvSpPr>
            <a:spLocks noGrp="1"/>
          </p:cNvSpPr>
          <p:nvPr>
            <p:ph type="title"/>
          </p:nvPr>
        </p:nvSpPr>
        <p:spPr/>
        <p:txBody>
          <a:bodyPr/>
          <a:lstStyle/>
          <a:p>
            <a:r>
              <a:rPr lang="zh-TW" altLang="en-US"/>
              <a:t>按一下以編輯母片標題樣式</a:t>
            </a:r>
            <a:endParaRPr lang="en-US"/>
          </a:p>
        </p:txBody>
      </p:sp>
    </p:spTree>
    <p:extLst>
      <p:ext uri="{BB962C8B-B14F-4D97-AF65-F5344CB8AC3E}">
        <p14:creationId xmlns:p14="http://schemas.microsoft.com/office/powerpoint/2010/main" val="2013733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7F2E75-59E6-4250-B013-6A32B50CCF02}" type="datetimeFigureOut">
              <a:rPr lang="zh-TW" altLang="en-US" smtClean="0"/>
              <a:t>2023/6/19</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813798F1-A911-4C8B-A81F-D5B490497F7B}" type="slidenum">
              <a:rPr lang="zh-TW" altLang="en-US" smtClean="0"/>
              <a:t>‹#›</a:t>
            </a:fld>
            <a:endParaRPr lang="zh-TW" altLang="en-US"/>
          </a:p>
        </p:txBody>
      </p:sp>
    </p:spTree>
    <p:extLst>
      <p:ext uri="{BB962C8B-B14F-4D97-AF65-F5344CB8AC3E}">
        <p14:creationId xmlns:p14="http://schemas.microsoft.com/office/powerpoint/2010/main" val="3549836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TW" altLang="en-US"/>
              <a:t>按一下以編輯母片標題樣式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0C7F2E75-59E6-4250-B013-6A32B50CCF02}" type="datetimeFigureOut">
              <a:rPr lang="zh-TW" altLang="en-US" smtClean="0"/>
              <a:t>2023/6/19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13798F1-A911-4C8B-A81F-D5B490497F7B}" type="slidenum">
              <a:rPr lang="zh-TW" altLang="en-US" smtClean="0"/>
              <a:t>‹#›</a:t>
            </a:fld>
            <a:endParaRPr lang="zh-TW" altLang="en-US"/>
          </a:p>
        </p:txBody>
      </p:sp>
    </p:spTree>
    <p:extLst>
      <p:ext uri="{BB962C8B-B14F-4D97-AF65-F5344CB8AC3E}">
        <p14:creationId xmlns:p14="http://schemas.microsoft.com/office/powerpoint/2010/main" val="1194901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TW" altLang="en-US"/>
              <a:t>按一下以編輯母片標題樣式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0C7F2E75-59E6-4250-B013-6A32B50CCF02}" type="datetimeFigureOut">
              <a:rPr lang="zh-TW" altLang="en-US" smtClean="0"/>
              <a:t>2023/6/19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13798F1-A911-4C8B-A81F-D5B490497F7B}" type="slidenum">
              <a:rPr lang="zh-TW" altLang="en-US" smtClean="0"/>
              <a:t>‹#›</a:t>
            </a:fld>
            <a:endParaRPr lang="zh-TW" altLang="en-US"/>
          </a:p>
        </p:txBody>
      </p:sp>
    </p:spTree>
    <p:extLst>
      <p:ext uri="{BB962C8B-B14F-4D97-AF65-F5344CB8AC3E}">
        <p14:creationId xmlns:p14="http://schemas.microsoft.com/office/powerpoint/2010/main" val="706962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0C7F2E75-59E6-4250-B013-6A32B50CCF02}" type="datetimeFigureOut">
              <a:rPr lang="zh-TW" altLang="en-US" smtClean="0"/>
              <a:t>2023/6/19</a:t>
            </a:fld>
            <a:endParaRPr lang="zh-TW"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TW"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813798F1-A911-4C8B-A81F-D5B490497F7B}" type="slidenum">
              <a:rPr lang="zh-TW" altLang="en-US" smtClean="0"/>
              <a:t>‹#›</a:t>
            </a:fld>
            <a:endParaRPr lang="zh-TW" altLang="en-US"/>
          </a:p>
        </p:txBody>
      </p:sp>
    </p:spTree>
    <p:extLst>
      <p:ext uri="{BB962C8B-B14F-4D97-AF65-F5344CB8AC3E}">
        <p14:creationId xmlns:p14="http://schemas.microsoft.com/office/powerpoint/2010/main" val="83886206"/>
      </p:ext>
    </p:extLst>
  </p:cSld>
  <p:clrMap bg1="lt1" tx1="dk1" bg2="lt2" tx2="dk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940" r:id="rId6"/>
    <p:sldLayoutId id="2147483941" r:id="rId7"/>
    <p:sldLayoutId id="2147483942" r:id="rId8"/>
    <p:sldLayoutId id="2147483943" r:id="rId9"/>
    <p:sldLayoutId id="2147483944" r:id="rId10"/>
    <p:sldLayoutId id="2147483945" r:id="rId11"/>
    <p:sldLayoutId id="2147483946" r:id="rId12"/>
    <p:sldLayoutId id="214748364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AAA7F856-4538-21CA-D223-386F34AF91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4543" y="552202"/>
            <a:ext cx="6262914" cy="1010977"/>
          </a:xfrm>
          <a:prstGeom prst="rect">
            <a:avLst/>
          </a:prstGeom>
        </p:spPr>
      </p:pic>
      <p:sp>
        <p:nvSpPr>
          <p:cNvPr id="5" name="文字方塊 4">
            <a:extLst>
              <a:ext uri="{FF2B5EF4-FFF2-40B4-BE49-F238E27FC236}">
                <a16:creationId xmlns:a16="http://schemas.microsoft.com/office/drawing/2014/main" id="{90D139A8-AA4B-D8F9-68D9-A62C1845ABA0}"/>
              </a:ext>
            </a:extLst>
          </p:cNvPr>
          <p:cNvSpPr txBox="1"/>
          <p:nvPr/>
        </p:nvSpPr>
        <p:spPr>
          <a:xfrm>
            <a:off x="1498775" y="1923053"/>
            <a:ext cx="9194450" cy="1953868"/>
          </a:xfrm>
          <a:prstGeom prst="rect">
            <a:avLst/>
          </a:prstGeom>
          <a:noFill/>
        </p:spPr>
        <p:txBody>
          <a:bodyPr wrap="square" rtlCol="0">
            <a:spAutoFit/>
          </a:bodyPr>
          <a:lstStyle/>
          <a:p>
            <a:pPr algn="ctr">
              <a:lnSpc>
                <a:spcPct val="150000"/>
              </a:lnSpc>
            </a:pP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Combining Machine Learning Image Segmentation Technique and Virtual Environment to Develop an Image-based Point-less Three-Dimensional Crack Information Algorithm</a:t>
            </a:r>
          </a:p>
        </p:txBody>
      </p:sp>
      <p:sp>
        <p:nvSpPr>
          <p:cNvPr id="6" name="文字方塊 5">
            <a:extLst>
              <a:ext uri="{FF2B5EF4-FFF2-40B4-BE49-F238E27FC236}">
                <a16:creationId xmlns:a16="http://schemas.microsoft.com/office/drawing/2014/main" id="{162076E5-2937-5085-4157-AE361B6DDC89}"/>
              </a:ext>
            </a:extLst>
          </p:cNvPr>
          <p:cNvSpPr txBox="1"/>
          <p:nvPr/>
        </p:nvSpPr>
        <p:spPr>
          <a:xfrm>
            <a:off x="3074716" y="4616681"/>
            <a:ext cx="6042568" cy="1689117"/>
          </a:xfrm>
          <a:prstGeom prst="rect">
            <a:avLst/>
          </a:prstGeom>
          <a:noFill/>
        </p:spPr>
        <p:txBody>
          <a:bodyPr wrap="square" rtlCol="0">
            <a:spAutoFit/>
          </a:bodyPr>
          <a:lstStyle/>
          <a:p>
            <a:pPr algn="ctr">
              <a:lnSpc>
                <a:spcPct val="150000"/>
              </a:lnSpc>
            </a:pP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Name of Investigator</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Chan, Wei Hsiang</a:t>
            </a:r>
          </a:p>
          <a:p>
            <a:pPr algn="ctr">
              <a:lnSpc>
                <a:spcPct val="150000"/>
              </a:lnSpc>
            </a:pP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Name of Committees</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Prof. Yang, Yuan Sen</a:t>
            </a:r>
          </a:p>
          <a:p>
            <a:pPr algn="ctr">
              <a:lnSpc>
                <a:spcPct val="150000"/>
              </a:lnSpc>
            </a:pP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Date</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112/06/16</a:t>
            </a:r>
            <a:endParaRPr lang="zh-TW" altLang="en-US" sz="24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479261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3">
            <a:extLst>
              <a:ext uri="{FF2B5EF4-FFF2-40B4-BE49-F238E27FC236}">
                <a16:creationId xmlns:a16="http://schemas.microsoft.com/office/drawing/2014/main" id="{2CB55631-BA0C-F99D-4B19-A4A7BB5D5A52}"/>
              </a:ext>
            </a:extLst>
          </p:cNvPr>
          <p:cNvSpPr>
            <a:spLocks noGrp="1"/>
          </p:cNvSpPr>
          <p:nvPr>
            <p:ph type="sldNum" sz="quarter" idx="12"/>
          </p:nvPr>
        </p:nvSpPr>
        <p:spPr>
          <a:xfrm>
            <a:off x="-2294113" y="6356349"/>
            <a:ext cx="2743200" cy="365125"/>
          </a:xfrm>
        </p:spPr>
        <p:txBody>
          <a:bodyPr/>
          <a:lstStyle/>
          <a:p>
            <a:r>
              <a:rPr lang="en-US" altLang="zh-TW" dirty="0"/>
              <a:t>9</a:t>
            </a:r>
            <a:endParaRPr lang="zh-TW" altLang="en-US" dirty="0"/>
          </a:p>
        </p:txBody>
      </p:sp>
      <p:sp>
        <p:nvSpPr>
          <p:cNvPr id="3" name="文字方塊 2">
            <a:extLst>
              <a:ext uri="{FF2B5EF4-FFF2-40B4-BE49-F238E27FC236}">
                <a16:creationId xmlns:a16="http://schemas.microsoft.com/office/drawing/2014/main" id="{DE82C63E-E246-1AD6-AC60-0ECCF1A009F1}"/>
              </a:ext>
            </a:extLst>
          </p:cNvPr>
          <p:cNvSpPr txBox="1"/>
          <p:nvPr/>
        </p:nvSpPr>
        <p:spPr>
          <a:xfrm>
            <a:off x="285750" y="361950"/>
            <a:ext cx="6954294" cy="523220"/>
          </a:xfrm>
          <a:prstGeom prst="rect">
            <a:avLst/>
          </a:prstGeom>
          <a:noFill/>
        </p:spPr>
        <p:txBody>
          <a:bodyPr wrap="square" rtlCol="0">
            <a:spAutoFit/>
          </a:bodyPr>
          <a:lstStyle/>
          <a:p>
            <a:r>
              <a:rPr lang="en-US" altLang="zh-TW" sz="2800" b="1" dirty="0">
                <a:latin typeface="標楷體" panose="03000509000000000000" pitchFamily="65" charset="-120"/>
                <a:ea typeface="標楷體" panose="03000509000000000000" pitchFamily="65" charset="-120"/>
              </a:rPr>
              <a:t>Study Method And Study Process</a:t>
            </a:r>
            <a:endParaRPr lang="zh-TW" altLang="en-US" sz="2800" b="1" dirty="0">
              <a:latin typeface="標楷體" panose="03000509000000000000" pitchFamily="65" charset="-120"/>
              <a:ea typeface="標楷體" panose="03000509000000000000" pitchFamily="65" charset="-120"/>
            </a:endParaRPr>
          </a:p>
        </p:txBody>
      </p:sp>
      <p:pic>
        <p:nvPicPr>
          <p:cNvPr id="10" name="圖片 9" descr="一張含有 螢幕擷取畫面, 行, 鮮豔, 藝術 的圖片&#10;&#10;自動產生的描述">
            <a:extLst>
              <a:ext uri="{FF2B5EF4-FFF2-40B4-BE49-F238E27FC236}">
                <a16:creationId xmlns:a16="http://schemas.microsoft.com/office/drawing/2014/main" id="{E0EC0C38-6386-0EBA-D351-012C73149C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6000" y="1491697"/>
            <a:ext cx="8640000" cy="4258125"/>
          </a:xfrm>
          <a:prstGeom prst="rect">
            <a:avLst/>
          </a:prstGeom>
        </p:spPr>
      </p:pic>
    </p:spTree>
    <p:extLst>
      <p:ext uri="{BB962C8B-B14F-4D97-AF65-F5344CB8AC3E}">
        <p14:creationId xmlns:p14="http://schemas.microsoft.com/office/powerpoint/2010/main" val="2790573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3">
            <a:extLst>
              <a:ext uri="{FF2B5EF4-FFF2-40B4-BE49-F238E27FC236}">
                <a16:creationId xmlns:a16="http://schemas.microsoft.com/office/drawing/2014/main" id="{2CB55631-BA0C-F99D-4B19-A4A7BB5D5A52}"/>
              </a:ext>
            </a:extLst>
          </p:cNvPr>
          <p:cNvSpPr>
            <a:spLocks noGrp="1"/>
          </p:cNvSpPr>
          <p:nvPr>
            <p:ph type="sldNum" sz="quarter" idx="12"/>
          </p:nvPr>
        </p:nvSpPr>
        <p:spPr>
          <a:xfrm>
            <a:off x="-2294113" y="6356349"/>
            <a:ext cx="2743200" cy="365125"/>
          </a:xfrm>
        </p:spPr>
        <p:txBody>
          <a:bodyPr/>
          <a:lstStyle/>
          <a:p>
            <a:r>
              <a:rPr lang="en-US" altLang="zh-TW" dirty="0"/>
              <a:t>10</a:t>
            </a:r>
            <a:endParaRPr lang="zh-TW" altLang="en-US" dirty="0"/>
          </a:p>
        </p:txBody>
      </p:sp>
      <p:sp>
        <p:nvSpPr>
          <p:cNvPr id="3" name="文字方塊 2">
            <a:extLst>
              <a:ext uri="{FF2B5EF4-FFF2-40B4-BE49-F238E27FC236}">
                <a16:creationId xmlns:a16="http://schemas.microsoft.com/office/drawing/2014/main" id="{DE82C63E-E246-1AD6-AC60-0ECCF1A009F1}"/>
              </a:ext>
            </a:extLst>
          </p:cNvPr>
          <p:cNvSpPr txBox="1"/>
          <p:nvPr/>
        </p:nvSpPr>
        <p:spPr>
          <a:xfrm>
            <a:off x="285750" y="361950"/>
            <a:ext cx="6954294" cy="523220"/>
          </a:xfrm>
          <a:prstGeom prst="rect">
            <a:avLst/>
          </a:prstGeom>
          <a:noFill/>
        </p:spPr>
        <p:txBody>
          <a:bodyPr wrap="square" rtlCol="0">
            <a:spAutoFit/>
          </a:bodyPr>
          <a:lstStyle/>
          <a:p>
            <a:r>
              <a:rPr lang="en-US" altLang="zh-TW" sz="2800" b="1" dirty="0">
                <a:latin typeface="標楷體" panose="03000509000000000000" pitchFamily="65" charset="-120"/>
                <a:ea typeface="標楷體" panose="03000509000000000000" pitchFamily="65" charset="-120"/>
              </a:rPr>
              <a:t>Study Method And Study Process</a:t>
            </a:r>
            <a:endParaRPr lang="zh-TW" altLang="en-US" sz="2800" b="1" dirty="0">
              <a:latin typeface="標楷體" panose="03000509000000000000" pitchFamily="65" charset="-120"/>
              <a:ea typeface="標楷體" panose="03000509000000000000" pitchFamily="65" charset="-120"/>
            </a:endParaRPr>
          </a:p>
        </p:txBody>
      </p:sp>
      <p:pic>
        <p:nvPicPr>
          <p:cNvPr id="5" name="圖片 4" descr="一張含有 寫生, 圖表 的圖片&#10;&#10;自動產生的描述">
            <a:extLst>
              <a:ext uri="{FF2B5EF4-FFF2-40B4-BE49-F238E27FC236}">
                <a16:creationId xmlns:a16="http://schemas.microsoft.com/office/drawing/2014/main" id="{1CE57D1F-6C96-66F6-9238-6A6F1D48BE69}"/>
              </a:ext>
            </a:extLst>
          </p:cNvPr>
          <p:cNvPicPr>
            <a:picLocks noChangeAspect="1"/>
          </p:cNvPicPr>
          <p:nvPr/>
        </p:nvPicPr>
        <p:blipFill rotWithShape="1">
          <a:blip r:embed="rId3">
            <a:extLst>
              <a:ext uri="{28A0092B-C50C-407E-A947-70E740481C1C}">
                <a14:useLocalDpi xmlns:a14="http://schemas.microsoft.com/office/drawing/2010/main" val="0"/>
              </a:ext>
            </a:extLst>
          </a:blip>
          <a:srcRect l="30719" t="11278" r="24076" b="6587"/>
          <a:stretch/>
        </p:blipFill>
        <p:spPr>
          <a:xfrm>
            <a:off x="3495751" y="1153132"/>
            <a:ext cx="5511452" cy="4935255"/>
          </a:xfrm>
          <a:prstGeom prst="rect">
            <a:avLst/>
          </a:prstGeom>
        </p:spPr>
      </p:pic>
    </p:spTree>
    <p:extLst>
      <p:ext uri="{BB962C8B-B14F-4D97-AF65-F5344CB8AC3E}">
        <p14:creationId xmlns:p14="http://schemas.microsoft.com/office/powerpoint/2010/main" val="3199862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DBDD6-C9E2-A178-1790-0BA451E1F249}"/>
              </a:ext>
            </a:extLst>
          </p:cNvPr>
          <p:cNvSpPr txBox="1">
            <a:spLocks/>
          </p:cNvSpPr>
          <p:nvPr/>
        </p:nvSpPr>
        <p:spPr>
          <a:xfrm>
            <a:off x="609600" y="2819400"/>
            <a:ext cx="10972800" cy="63817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latin typeface="Times New Roman" panose="02020603050405020304" pitchFamily="18" charset="0"/>
                <a:cs typeface="Times New Roman" panose="02020603050405020304" pitchFamily="18" charset="0"/>
              </a:rPr>
              <a:t>Thank you for your </a:t>
            </a:r>
            <a:r>
              <a:rPr lang="en-US" altLang="zh-TW" dirty="0">
                <a:latin typeface="Times New Roman" panose="02020603050405020304" pitchFamily="18" charset="0"/>
                <a:cs typeface="Times New Roman" panose="02020603050405020304" pitchFamily="18" charset="0"/>
              </a:rPr>
              <a:t>listening</a:t>
            </a:r>
            <a:endParaRPr lang="en-MY"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5208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3">
            <a:extLst>
              <a:ext uri="{FF2B5EF4-FFF2-40B4-BE49-F238E27FC236}">
                <a16:creationId xmlns:a16="http://schemas.microsoft.com/office/drawing/2014/main" id="{2CB55631-BA0C-F99D-4B19-A4A7BB5D5A52}"/>
              </a:ext>
            </a:extLst>
          </p:cNvPr>
          <p:cNvSpPr>
            <a:spLocks noGrp="1"/>
          </p:cNvSpPr>
          <p:nvPr>
            <p:ph type="sldNum" sz="quarter" idx="12"/>
          </p:nvPr>
        </p:nvSpPr>
        <p:spPr>
          <a:xfrm>
            <a:off x="-2294113" y="6356349"/>
            <a:ext cx="2743200" cy="365125"/>
          </a:xfrm>
        </p:spPr>
        <p:txBody>
          <a:bodyPr/>
          <a:lstStyle/>
          <a:p>
            <a:r>
              <a:rPr lang="en-US" altLang="zh-TW" dirty="0"/>
              <a:t>1</a:t>
            </a:r>
            <a:endParaRPr lang="zh-TW" altLang="en-US" dirty="0"/>
          </a:p>
        </p:txBody>
      </p:sp>
      <p:sp>
        <p:nvSpPr>
          <p:cNvPr id="3" name="文字方塊 2">
            <a:extLst>
              <a:ext uri="{FF2B5EF4-FFF2-40B4-BE49-F238E27FC236}">
                <a16:creationId xmlns:a16="http://schemas.microsoft.com/office/drawing/2014/main" id="{DE82C63E-E246-1AD6-AC60-0ECCF1A009F1}"/>
              </a:ext>
            </a:extLst>
          </p:cNvPr>
          <p:cNvSpPr txBox="1"/>
          <p:nvPr/>
        </p:nvSpPr>
        <p:spPr>
          <a:xfrm>
            <a:off x="285750" y="361950"/>
            <a:ext cx="5700713" cy="523220"/>
          </a:xfrm>
          <a:prstGeom prst="rect">
            <a:avLst/>
          </a:prstGeom>
          <a:noFill/>
        </p:spPr>
        <p:txBody>
          <a:bodyPr wrap="square" rtlCol="0">
            <a:spAutoFit/>
          </a:bodyPr>
          <a:lstStyle/>
          <a:p>
            <a:r>
              <a:rPr lang="en-US" altLang="zh-TW" sz="2800" b="1" dirty="0">
                <a:latin typeface="標楷體" panose="03000509000000000000" pitchFamily="65" charset="-120"/>
                <a:ea typeface="標楷體" panose="03000509000000000000" pitchFamily="65" charset="-120"/>
              </a:rPr>
              <a:t>Study Method And Study Process</a:t>
            </a:r>
            <a:endParaRPr lang="zh-TW" altLang="en-US" sz="2800" b="1" dirty="0">
              <a:latin typeface="標楷體" panose="03000509000000000000" pitchFamily="65" charset="-120"/>
              <a:ea typeface="標楷體" panose="03000509000000000000" pitchFamily="65" charset="-120"/>
            </a:endParaRPr>
          </a:p>
        </p:txBody>
      </p:sp>
      <p:sp>
        <p:nvSpPr>
          <p:cNvPr id="29" name="文字方塊 28">
            <a:extLst>
              <a:ext uri="{FF2B5EF4-FFF2-40B4-BE49-F238E27FC236}">
                <a16:creationId xmlns:a16="http://schemas.microsoft.com/office/drawing/2014/main" id="{2CD3820F-A711-3CCC-DFCC-426AF0B987D5}"/>
              </a:ext>
            </a:extLst>
          </p:cNvPr>
          <p:cNvSpPr txBox="1"/>
          <p:nvPr/>
        </p:nvSpPr>
        <p:spPr>
          <a:xfrm>
            <a:off x="2403892" y="4062169"/>
            <a:ext cx="2175430" cy="1993303"/>
          </a:xfrm>
          <a:prstGeom prst="rect">
            <a:avLst/>
          </a:prstGeom>
          <a:noFill/>
          <a:ln w="38100">
            <a:solidFill>
              <a:srgbClr val="00B0F0"/>
            </a:solidFill>
          </a:ln>
        </p:spPr>
        <p:txBody>
          <a:bodyPr wrap="square" rtlCol="0">
            <a:spAutoFit/>
          </a:bodyPr>
          <a:lstStyle/>
          <a:p>
            <a:pPr>
              <a:lnSpc>
                <a:spcPct val="150000"/>
              </a:lnSpc>
            </a:pPr>
            <a:r>
              <a:rPr lang="en-US" altLang="zh-TW" sz="1400" b="1" u="sng" dirty="0">
                <a:latin typeface="標楷體" panose="03000509000000000000" pitchFamily="65" charset="-120"/>
                <a:ea typeface="標楷體" panose="03000509000000000000" pitchFamily="65" charset="-120"/>
              </a:rPr>
              <a:t>Virtual</a:t>
            </a:r>
            <a:r>
              <a:rPr lang="zh-TW" altLang="en-US" sz="1400" b="1" u="sng" dirty="0">
                <a:latin typeface="標楷體" panose="03000509000000000000" pitchFamily="65" charset="-120"/>
                <a:ea typeface="標楷體" panose="03000509000000000000" pitchFamily="65" charset="-120"/>
              </a:rPr>
              <a:t> </a:t>
            </a:r>
            <a:r>
              <a:rPr lang="en-US" altLang="zh-TW" sz="1400" b="1" u="sng" dirty="0">
                <a:latin typeface="標楷體" panose="03000509000000000000" pitchFamily="65" charset="-120"/>
                <a:ea typeface="標楷體" panose="03000509000000000000" pitchFamily="65" charset="-120"/>
              </a:rPr>
              <a:t>Environment</a:t>
            </a:r>
          </a:p>
          <a:p>
            <a:pPr>
              <a:lnSpc>
                <a:spcPct val="150000"/>
              </a:lnSpc>
            </a:pPr>
            <a:r>
              <a:rPr lang="zh-TW" altLang="en-US" sz="1400" dirty="0">
                <a:latin typeface="標楷體" panose="03000509000000000000" pitchFamily="65" charset="-120"/>
                <a:ea typeface="標楷體" panose="03000509000000000000" pitchFamily="65" charset="-120"/>
              </a:rPr>
              <a:t>   ：</a:t>
            </a:r>
            <a:r>
              <a:rPr lang="en-US" altLang="zh-TW" sz="1400" dirty="0">
                <a:latin typeface="標楷體" panose="03000509000000000000" pitchFamily="65" charset="-120"/>
                <a:ea typeface="標楷體" panose="03000509000000000000" pitchFamily="65" charset="-120"/>
              </a:rPr>
              <a:t>Generate images </a:t>
            </a:r>
          </a:p>
          <a:p>
            <a:pPr>
              <a:lnSpc>
                <a:spcPct val="150000"/>
              </a:lnSpc>
            </a:pPr>
            <a:r>
              <a:rPr lang="en-US" altLang="zh-TW" sz="1400" dirty="0">
                <a:latin typeface="標楷體" panose="03000509000000000000" pitchFamily="65" charset="-120"/>
                <a:ea typeface="標楷體" panose="03000509000000000000" pitchFamily="65" charset="-120"/>
              </a:rPr>
              <a:t>     captured</a:t>
            </a:r>
            <a:r>
              <a:rPr lang="zh-TW" altLang="en-US" sz="1400" dirty="0">
                <a:latin typeface="標楷體" panose="03000509000000000000" pitchFamily="65" charset="-120"/>
                <a:ea typeface="標楷體" panose="03000509000000000000" pitchFamily="65" charset="-120"/>
              </a:rPr>
              <a:t> </a:t>
            </a:r>
            <a:r>
              <a:rPr lang="en-US" altLang="zh-TW" sz="1400" dirty="0">
                <a:latin typeface="標楷體" panose="03000509000000000000" pitchFamily="65" charset="-120"/>
                <a:ea typeface="標楷體" panose="03000509000000000000" pitchFamily="65" charset="-120"/>
              </a:rPr>
              <a:t>by</a:t>
            </a:r>
            <a:r>
              <a:rPr lang="zh-TW" altLang="en-US" sz="1400" dirty="0">
                <a:latin typeface="標楷體" panose="03000509000000000000" pitchFamily="65" charset="-120"/>
                <a:ea typeface="標楷體" panose="03000509000000000000" pitchFamily="65" charset="-120"/>
              </a:rPr>
              <a:t> </a:t>
            </a:r>
            <a:r>
              <a:rPr lang="en-US" altLang="zh-TW" sz="1400" dirty="0">
                <a:latin typeface="標楷體" panose="03000509000000000000" pitchFamily="65" charset="-120"/>
                <a:ea typeface="標楷體" panose="03000509000000000000" pitchFamily="65" charset="-120"/>
              </a:rPr>
              <a:t>the</a:t>
            </a:r>
            <a:r>
              <a:rPr lang="zh-TW" altLang="en-US" sz="1400" dirty="0">
                <a:latin typeface="標楷體" panose="03000509000000000000" pitchFamily="65" charset="-120"/>
                <a:ea typeface="標楷體" panose="03000509000000000000" pitchFamily="65" charset="-120"/>
              </a:rPr>
              <a:t> </a:t>
            </a:r>
            <a:endParaRPr lang="en-US" altLang="zh-TW" sz="1400" dirty="0">
              <a:latin typeface="標楷體" panose="03000509000000000000" pitchFamily="65" charset="-120"/>
              <a:ea typeface="標楷體" panose="03000509000000000000" pitchFamily="65" charset="-120"/>
            </a:endParaRPr>
          </a:p>
          <a:p>
            <a:pPr>
              <a:lnSpc>
                <a:spcPct val="150000"/>
              </a:lnSpc>
            </a:pPr>
            <a:r>
              <a:rPr lang="en-US" altLang="zh-TW" sz="1400" dirty="0">
                <a:latin typeface="標楷體" panose="03000509000000000000" pitchFamily="65" charset="-120"/>
                <a:ea typeface="標楷體" panose="03000509000000000000" pitchFamily="65" charset="-120"/>
              </a:rPr>
              <a:t>     left and right  </a:t>
            </a:r>
          </a:p>
          <a:p>
            <a:pPr>
              <a:lnSpc>
                <a:spcPct val="150000"/>
              </a:lnSpc>
            </a:pPr>
            <a:r>
              <a:rPr lang="en-US" altLang="zh-TW" sz="1400" dirty="0">
                <a:latin typeface="標楷體" panose="03000509000000000000" pitchFamily="65" charset="-120"/>
                <a:ea typeface="標楷體" panose="03000509000000000000" pitchFamily="65" charset="-120"/>
              </a:rPr>
              <a:t>     camera</a:t>
            </a:r>
          </a:p>
          <a:p>
            <a:pPr>
              <a:lnSpc>
                <a:spcPct val="150000"/>
              </a:lnSpc>
            </a:pPr>
            <a:r>
              <a:rPr lang="zh-TW" altLang="en-US" sz="1400" dirty="0">
                <a:latin typeface="標楷體" panose="03000509000000000000" pitchFamily="65" charset="-120"/>
                <a:ea typeface="標楷體" panose="03000509000000000000" pitchFamily="65" charset="-120"/>
              </a:rPr>
              <a:t>   ：</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Blender</a:t>
            </a:r>
          </a:p>
        </p:txBody>
      </p:sp>
      <p:pic>
        <p:nvPicPr>
          <p:cNvPr id="30" name="圖片 29">
            <a:extLst>
              <a:ext uri="{FF2B5EF4-FFF2-40B4-BE49-F238E27FC236}">
                <a16:creationId xmlns:a16="http://schemas.microsoft.com/office/drawing/2014/main" id="{19E24428-67DF-0EEB-6A43-CE10509AF5E1}"/>
              </a:ext>
            </a:extLst>
          </p:cNvPr>
          <p:cNvPicPr>
            <a:picLocks noChangeAspect="1"/>
          </p:cNvPicPr>
          <p:nvPr/>
        </p:nvPicPr>
        <p:blipFill>
          <a:blip r:embed="rId3"/>
          <a:stretch>
            <a:fillRect/>
          </a:stretch>
        </p:blipFill>
        <p:spPr>
          <a:xfrm>
            <a:off x="2508522" y="4537586"/>
            <a:ext cx="257854" cy="251482"/>
          </a:xfrm>
          <a:prstGeom prst="rect">
            <a:avLst/>
          </a:prstGeom>
        </p:spPr>
      </p:pic>
      <p:pic>
        <p:nvPicPr>
          <p:cNvPr id="31" name="圖片 30">
            <a:extLst>
              <a:ext uri="{FF2B5EF4-FFF2-40B4-BE49-F238E27FC236}">
                <a16:creationId xmlns:a16="http://schemas.microsoft.com/office/drawing/2014/main" id="{0D2F9ABF-BCDE-E052-1637-BC6049B5AEEA}"/>
              </a:ext>
            </a:extLst>
          </p:cNvPr>
          <p:cNvPicPr>
            <a:picLocks noChangeAspect="1"/>
          </p:cNvPicPr>
          <p:nvPr/>
        </p:nvPicPr>
        <p:blipFill>
          <a:blip r:embed="rId4"/>
          <a:stretch>
            <a:fillRect/>
          </a:stretch>
        </p:blipFill>
        <p:spPr>
          <a:xfrm>
            <a:off x="2512332" y="5732307"/>
            <a:ext cx="250886" cy="259102"/>
          </a:xfrm>
          <a:prstGeom prst="rect">
            <a:avLst/>
          </a:prstGeom>
        </p:spPr>
      </p:pic>
      <p:sp>
        <p:nvSpPr>
          <p:cNvPr id="46" name="文字方塊 45">
            <a:extLst>
              <a:ext uri="{FF2B5EF4-FFF2-40B4-BE49-F238E27FC236}">
                <a16:creationId xmlns:a16="http://schemas.microsoft.com/office/drawing/2014/main" id="{B60BBD7B-D6BA-86F4-89DC-68E725E683FB}"/>
              </a:ext>
            </a:extLst>
          </p:cNvPr>
          <p:cNvSpPr txBox="1"/>
          <p:nvPr/>
        </p:nvSpPr>
        <p:spPr>
          <a:xfrm>
            <a:off x="7357200" y="4012857"/>
            <a:ext cx="2175430" cy="1993303"/>
          </a:xfrm>
          <a:prstGeom prst="rect">
            <a:avLst/>
          </a:prstGeom>
          <a:noFill/>
          <a:ln w="38100">
            <a:solidFill>
              <a:srgbClr val="00B050"/>
            </a:solidFill>
          </a:ln>
        </p:spPr>
        <p:txBody>
          <a:bodyPr wrap="square" rtlCol="0">
            <a:spAutoFit/>
          </a:bodyPr>
          <a:lstStyle/>
          <a:p>
            <a:pPr>
              <a:lnSpc>
                <a:spcPct val="150000"/>
              </a:lnSpc>
            </a:pPr>
            <a:r>
              <a:rPr lang="en-US" altLang="zh-TW" sz="1400" b="1" u="sng" dirty="0">
                <a:latin typeface="標楷體" panose="03000509000000000000" pitchFamily="65" charset="-120"/>
                <a:ea typeface="標楷體" panose="03000509000000000000" pitchFamily="65" charset="-120"/>
              </a:rPr>
              <a:t>Computer Vision </a:t>
            </a:r>
          </a:p>
          <a:p>
            <a:pPr>
              <a:lnSpc>
                <a:spcPct val="150000"/>
              </a:lnSpc>
            </a:pPr>
            <a:r>
              <a:rPr lang="zh-TW" altLang="en-US" sz="1400" dirty="0">
                <a:latin typeface="標楷體" panose="03000509000000000000" pitchFamily="65" charset="-120"/>
                <a:ea typeface="標楷體" panose="03000509000000000000" pitchFamily="65" charset="-120"/>
              </a:rPr>
              <a:t>   ：</a:t>
            </a:r>
            <a:r>
              <a:rPr lang="en-US" altLang="zh-TW" sz="1400" dirty="0">
                <a:latin typeface="標楷體" panose="03000509000000000000" pitchFamily="65" charset="-120"/>
                <a:ea typeface="標楷體" panose="03000509000000000000" pitchFamily="65" charset="-120"/>
              </a:rPr>
              <a:t>Using CVIM</a:t>
            </a:r>
          </a:p>
          <a:p>
            <a:pPr>
              <a:lnSpc>
                <a:spcPct val="150000"/>
              </a:lnSpc>
            </a:pPr>
            <a:r>
              <a:rPr lang="en-US" altLang="zh-TW" sz="1400" dirty="0">
                <a:latin typeface="標楷體" panose="03000509000000000000" pitchFamily="65" charset="-120"/>
                <a:ea typeface="標楷體" panose="03000509000000000000" pitchFamily="65" charset="-120"/>
              </a:rPr>
              <a:t>     to get the 3D</a:t>
            </a:r>
          </a:p>
          <a:p>
            <a:pPr>
              <a:lnSpc>
                <a:spcPct val="150000"/>
              </a:lnSpc>
            </a:pPr>
            <a:r>
              <a:rPr lang="en-US" altLang="zh-TW" sz="1400" dirty="0">
                <a:latin typeface="標楷體" panose="03000509000000000000" pitchFamily="65" charset="-120"/>
                <a:ea typeface="標楷體" panose="03000509000000000000" pitchFamily="65" charset="-120"/>
              </a:rPr>
              <a:t>     coordinates of </a:t>
            </a:r>
          </a:p>
          <a:p>
            <a:pPr>
              <a:lnSpc>
                <a:spcPct val="150000"/>
              </a:lnSpc>
            </a:pPr>
            <a:r>
              <a:rPr lang="en-US" altLang="zh-TW" sz="1400" dirty="0">
                <a:latin typeface="標楷體" panose="03000509000000000000" pitchFamily="65" charset="-120"/>
                <a:ea typeface="標楷體" panose="03000509000000000000" pitchFamily="65" charset="-120"/>
              </a:rPr>
              <a:t>     crack</a:t>
            </a:r>
          </a:p>
          <a:p>
            <a:pPr>
              <a:lnSpc>
                <a:spcPct val="150000"/>
              </a:lnSpc>
            </a:pPr>
            <a:r>
              <a:rPr lang="zh-TW" altLang="en-US" sz="1400" dirty="0">
                <a:latin typeface="標楷體" panose="03000509000000000000" pitchFamily="65" charset="-120"/>
                <a:ea typeface="標楷體" panose="03000509000000000000" pitchFamily="65" charset="-120"/>
              </a:rPr>
              <a:t>   ：</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Python</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OpenCV</a:t>
            </a:r>
          </a:p>
        </p:txBody>
      </p:sp>
      <p:pic>
        <p:nvPicPr>
          <p:cNvPr id="47" name="圖片 46">
            <a:extLst>
              <a:ext uri="{FF2B5EF4-FFF2-40B4-BE49-F238E27FC236}">
                <a16:creationId xmlns:a16="http://schemas.microsoft.com/office/drawing/2014/main" id="{B042550C-2C10-3F77-B3DE-BCCF74B824DF}"/>
              </a:ext>
            </a:extLst>
          </p:cNvPr>
          <p:cNvPicPr>
            <a:picLocks noChangeAspect="1"/>
          </p:cNvPicPr>
          <p:nvPr/>
        </p:nvPicPr>
        <p:blipFill>
          <a:blip r:embed="rId3"/>
          <a:stretch>
            <a:fillRect/>
          </a:stretch>
        </p:blipFill>
        <p:spPr>
          <a:xfrm>
            <a:off x="7461830" y="4488274"/>
            <a:ext cx="257854" cy="251482"/>
          </a:xfrm>
          <a:prstGeom prst="rect">
            <a:avLst/>
          </a:prstGeom>
        </p:spPr>
      </p:pic>
      <p:pic>
        <p:nvPicPr>
          <p:cNvPr id="48" name="圖片 47">
            <a:extLst>
              <a:ext uri="{FF2B5EF4-FFF2-40B4-BE49-F238E27FC236}">
                <a16:creationId xmlns:a16="http://schemas.microsoft.com/office/drawing/2014/main" id="{B4AA6EAA-074A-5CB7-6DA9-356B2B9DDD25}"/>
              </a:ext>
            </a:extLst>
          </p:cNvPr>
          <p:cNvPicPr>
            <a:picLocks noChangeAspect="1"/>
          </p:cNvPicPr>
          <p:nvPr/>
        </p:nvPicPr>
        <p:blipFill>
          <a:blip r:embed="rId4"/>
          <a:stretch>
            <a:fillRect/>
          </a:stretch>
        </p:blipFill>
        <p:spPr>
          <a:xfrm>
            <a:off x="7465640" y="5693155"/>
            <a:ext cx="250886" cy="259102"/>
          </a:xfrm>
          <a:prstGeom prst="rect">
            <a:avLst/>
          </a:prstGeom>
        </p:spPr>
      </p:pic>
      <p:sp>
        <p:nvSpPr>
          <p:cNvPr id="52" name="文字方塊 51">
            <a:extLst>
              <a:ext uri="{FF2B5EF4-FFF2-40B4-BE49-F238E27FC236}">
                <a16:creationId xmlns:a16="http://schemas.microsoft.com/office/drawing/2014/main" id="{0D37A6CE-85F5-CACB-9182-2274243A621A}"/>
              </a:ext>
            </a:extLst>
          </p:cNvPr>
          <p:cNvSpPr txBox="1"/>
          <p:nvPr/>
        </p:nvSpPr>
        <p:spPr>
          <a:xfrm>
            <a:off x="4878491" y="4042591"/>
            <a:ext cx="2172142" cy="1993303"/>
          </a:xfrm>
          <a:prstGeom prst="rect">
            <a:avLst/>
          </a:prstGeom>
          <a:noFill/>
          <a:ln w="38100">
            <a:solidFill>
              <a:srgbClr val="FFC000"/>
            </a:solidFill>
          </a:ln>
        </p:spPr>
        <p:txBody>
          <a:bodyPr wrap="square" rtlCol="0">
            <a:spAutoFit/>
          </a:bodyPr>
          <a:lstStyle/>
          <a:p>
            <a:pPr>
              <a:lnSpc>
                <a:spcPct val="150000"/>
              </a:lnSpc>
            </a:pPr>
            <a:r>
              <a:rPr lang="en-US" altLang="zh-TW" sz="1400" b="1" u="sng" dirty="0">
                <a:latin typeface="標楷體" panose="03000509000000000000" pitchFamily="65" charset="-120"/>
                <a:ea typeface="標楷體" panose="03000509000000000000" pitchFamily="65" charset="-120"/>
              </a:rPr>
              <a:t>Machine Learning</a:t>
            </a:r>
          </a:p>
          <a:p>
            <a:pPr>
              <a:lnSpc>
                <a:spcPct val="150000"/>
              </a:lnSpc>
            </a:pPr>
            <a:r>
              <a:rPr lang="zh-TW" altLang="en-US" sz="1400" dirty="0">
                <a:latin typeface="標楷體" panose="03000509000000000000" pitchFamily="65" charset="-120"/>
                <a:ea typeface="標楷體" panose="03000509000000000000" pitchFamily="65" charset="-120"/>
              </a:rPr>
              <a:t>   ：</a:t>
            </a:r>
            <a:r>
              <a:rPr lang="en-US" altLang="zh-TW" sz="1400" dirty="0">
                <a:latin typeface="標楷體" panose="03000509000000000000" pitchFamily="65" charset="-120"/>
                <a:ea typeface="標楷體" panose="03000509000000000000" pitchFamily="65" charset="-120"/>
              </a:rPr>
              <a:t>Using Machine  </a:t>
            </a:r>
          </a:p>
          <a:p>
            <a:pPr>
              <a:lnSpc>
                <a:spcPct val="150000"/>
              </a:lnSpc>
            </a:pPr>
            <a:r>
              <a:rPr lang="en-US" altLang="zh-TW" sz="1400" dirty="0">
                <a:latin typeface="標楷體" panose="03000509000000000000" pitchFamily="65" charset="-120"/>
                <a:ea typeface="標楷體" panose="03000509000000000000" pitchFamily="65" charset="-120"/>
              </a:rPr>
              <a:t>     learning to</a:t>
            </a:r>
          </a:p>
          <a:p>
            <a:pPr>
              <a:lnSpc>
                <a:spcPct val="150000"/>
              </a:lnSpc>
            </a:pPr>
            <a:r>
              <a:rPr lang="en-US" altLang="zh-TW" sz="1400" dirty="0">
                <a:latin typeface="標楷體" panose="03000509000000000000" pitchFamily="65" charset="-120"/>
                <a:ea typeface="標楷體" panose="03000509000000000000" pitchFamily="65" charset="-120"/>
              </a:rPr>
              <a:t>     segment the</a:t>
            </a:r>
          </a:p>
          <a:p>
            <a:pPr>
              <a:lnSpc>
                <a:spcPct val="150000"/>
              </a:lnSpc>
            </a:pPr>
            <a:r>
              <a:rPr lang="en-US" altLang="zh-TW" sz="1400" dirty="0">
                <a:latin typeface="標楷體" panose="03000509000000000000" pitchFamily="65" charset="-120"/>
                <a:ea typeface="標楷體" panose="03000509000000000000" pitchFamily="65" charset="-120"/>
              </a:rPr>
              <a:t>     image with crack </a:t>
            </a:r>
          </a:p>
          <a:p>
            <a:pPr>
              <a:lnSpc>
                <a:spcPct val="150000"/>
              </a:lnSpc>
            </a:pPr>
            <a:r>
              <a:rPr lang="en-US" altLang="zh-TW" sz="1400" dirty="0">
                <a:latin typeface="標楷體" panose="03000509000000000000" pitchFamily="65" charset="-120"/>
                <a:ea typeface="標楷體" panose="03000509000000000000" pitchFamily="65" charset="-120"/>
              </a:rPr>
              <a:t>   </a:t>
            </a:r>
            <a:r>
              <a:rPr lang="zh-TW" altLang="en-US" sz="1400" dirty="0">
                <a:latin typeface="標楷體" panose="03000509000000000000" pitchFamily="65" charset="-120"/>
                <a:ea typeface="標楷體" panose="03000509000000000000" pitchFamily="65" charset="-120"/>
              </a:rPr>
              <a:t>：</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Python</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TensorFlow</a:t>
            </a:r>
          </a:p>
        </p:txBody>
      </p:sp>
      <p:pic>
        <p:nvPicPr>
          <p:cNvPr id="53" name="圖片 52">
            <a:extLst>
              <a:ext uri="{FF2B5EF4-FFF2-40B4-BE49-F238E27FC236}">
                <a16:creationId xmlns:a16="http://schemas.microsoft.com/office/drawing/2014/main" id="{1EC69624-6189-9031-E937-062216B13AFF}"/>
              </a:ext>
            </a:extLst>
          </p:cNvPr>
          <p:cNvPicPr>
            <a:picLocks noChangeAspect="1"/>
          </p:cNvPicPr>
          <p:nvPr/>
        </p:nvPicPr>
        <p:blipFill>
          <a:blip r:embed="rId3"/>
          <a:stretch>
            <a:fillRect/>
          </a:stretch>
        </p:blipFill>
        <p:spPr>
          <a:xfrm>
            <a:off x="4983121" y="4518008"/>
            <a:ext cx="281964" cy="251482"/>
          </a:xfrm>
          <a:prstGeom prst="rect">
            <a:avLst/>
          </a:prstGeom>
        </p:spPr>
      </p:pic>
      <p:pic>
        <p:nvPicPr>
          <p:cNvPr id="54" name="圖片 53">
            <a:extLst>
              <a:ext uri="{FF2B5EF4-FFF2-40B4-BE49-F238E27FC236}">
                <a16:creationId xmlns:a16="http://schemas.microsoft.com/office/drawing/2014/main" id="{7D8E9AEA-0529-93C6-C45C-3469B248A9FC}"/>
              </a:ext>
            </a:extLst>
          </p:cNvPr>
          <p:cNvPicPr>
            <a:picLocks noChangeAspect="1"/>
          </p:cNvPicPr>
          <p:nvPr/>
        </p:nvPicPr>
        <p:blipFill>
          <a:blip r:embed="rId4"/>
          <a:stretch>
            <a:fillRect/>
          </a:stretch>
        </p:blipFill>
        <p:spPr>
          <a:xfrm>
            <a:off x="4986931" y="5712729"/>
            <a:ext cx="274344" cy="259102"/>
          </a:xfrm>
          <a:prstGeom prst="rect">
            <a:avLst/>
          </a:prstGeom>
        </p:spPr>
      </p:pic>
      <p:pic>
        <p:nvPicPr>
          <p:cNvPr id="5" name="圖片 4">
            <a:extLst>
              <a:ext uri="{FF2B5EF4-FFF2-40B4-BE49-F238E27FC236}">
                <a16:creationId xmlns:a16="http://schemas.microsoft.com/office/drawing/2014/main" id="{18D09D4B-2B5D-980B-F035-63BFD0639C9B}"/>
              </a:ext>
            </a:extLst>
          </p:cNvPr>
          <p:cNvPicPr>
            <a:picLocks noChangeAspect="1"/>
          </p:cNvPicPr>
          <p:nvPr/>
        </p:nvPicPr>
        <p:blipFill>
          <a:blip r:embed="rId5"/>
          <a:stretch>
            <a:fillRect/>
          </a:stretch>
        </p:blipFill>
        <p:spPr>
          <a:xfrm>
            <a:off x="2402263" y="1701481"/>
            <a:ext cx="2166373" cy="1879077"/>
          </a:xfrm>
          <a:prstGeom prst="rect">
            <a:avLst/>
          </a:prstGeom>
        </p:spPr>
      </p:pic>
      <p:pic>
        <p:nvPicPr>
          <p:cNvPr id="8" name="圖片 7" descr="一張含有 地圖 的圖片&#10;&#10;自動產生的描述">
            <a:extLst>
              <a:ext uri="{FF2B5EF4-FFF2-40B4-BE49-F238E27FC236}">
                <a16:creationId xmlns:a16="http://schemas.microsoft.com/office/drawing/2014/main" id="{0D6EC138-786C-774C-89C5-6F803F4F87C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03276" y="1701481"/>
            <a:ext cx="2166373" cy="2166373"/>
          </a:xfrm>
          <a:prstGeom prst="rect">
            <a:avLst/>
          </a:prstGeom>
        </p:spPr>
      </p:pic>
      <p:pic>
        <p:nvPicPr>
          <p:cNvPr id="11" name="圖片 10" descr="一張含有 寫生, 圖表 的圖片&#10;&#10;自動產生的描述">
            <a:extLst>
              <a:ext uri="{FF2B5EF4-FFF2-40B4-BE49-F238E27FC236}">
                <a16:creationId xmlns:a16="http://schemas.microsoft.com/office/drawing/2014/main" id="{CD98ADEE-C220-F202-7EB4-670E24AC3A05}"/>
              </a:ext>
            </a:extLst>
          </p:cNvPr>
          <p:cNvPicPr>
            <a:picLocks noChangeAspect="1"/>
          </p:cNvPicPr>
          <p:nvPr/>
        </p:nvPicPr>
        <p:blipFill rotWithShape="1">
          <a:blip r:embed="rId7">
            <a:extLst>
              <a:ext uri="{28A0092B-C50C-407E-A947-70E740481C1C}">
                <a14:useLocalDpi xmlns:a14="http://schemas.microsoft.com/office/drawing/2010/main" val="0"/>
              </a:ext>
            </a:extLst>
          </a:blip>
          <a:srcRect l="30686" t="10829" r="26398" b="8589"/>
          <a:stretch/>
        </p:blipFill>
        <p:spPr>
          <a:xfrm>
            <a:off x="7349802" y="1701481"/>
            <a:ext cx="2166373" cy="2004745"/>
          </a:xfrm>
          <a:prstGeom prst="rect">
            <a:avLst/>
          </a:prstGeom>
          <a:ln>
            <a:solidFill>
              <a:schemeClr val="tx1"/>
            </a:solidFill>
          </a:ln>
        </p:spPr>
      </p:pic>
    </p:spTree>
    <p:extLst>
      <p:ext uri="{BB962C8B-B14F-4D97-AF65-F5344CB8AC3E}">
        <p14:creationId xmlns:p14="http://schemas.microsoft.com/office/powerpoint/2010/main" val="3569464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3">
            <a:extLst>
              <a:ext uri="{FF2B5EF4-FFF2-40B4-BE49-F238E27FC236}">
                <a16:creationId xmlns:a16="http://schemas.microsoft.com/office/drawing/2014/main" id="{2CB55631-BA0C-F99D-4B19-A4A7BB5D5A52}"/>
              </a:ext>
            </a:extLst>
          </p:cNvPr>
          <p:cNvSpPr>
            <a:spLocks noGrp="1"/>
          </p:cNvSpPr>
          <p:nvPr>
            <p:ph type="sldNum" sz="quarter" idx="12"/>
          </p:nvPr>
        </p:nvSpPr>
        <p:spPr>
          <a:xfrm>
            <a:off x="-2294113" y="6356349"/>
            <a:ext cx="2743200" cy="365125"/>
          </a:xfrm>
        </p:spPr>
        <p:txBody>
          <a:bodyPr/>
          <a:lstStyle/>
          <a:p>
            <a:r>
              <a:rPr lang="en-US" altLang="zh-TW" dirty="0"/>
              <a:t>2</a:t>
            </a:r>
            <a:endParaRPr lang="zh-TW" altLang="en-US" dirty="0"/>
          </a:p>
        </p:txBody>
      </p:sp>
      <p:sp>
        <p:nvSpPr>
          <p:cNvPr id="3" name="文字方塊 2">
            <a:extLst>
              <a:ext uri="{FF2B5EF4-FFF2-40B4-BE49-F238E27FC236}">
                <a16:creationId xmlns:a16="http://schemas.microsoft.com/office/drawing/2014/main" id="{DE82C63E-E246-1AD6-AC60-0ECCF1A009F1}"/>
              </a:ext>
            </a:extLst>
          </p:cNvPr>
          <p:cNvSpPr txBox="1"/>
          <p:nvPr/>
        </p:nvSpPr>
        <p:spPr>
          <a:xfrm>
            <a:off x="285750" y="361950"/>
            <a:ext cx="6954294" cy="523220"/>
          </a:xfrm>
          <a:prstGeom prst="rect">
            <a:avLst/>
          </a:prstGeom>
          <a:noFill/>
        </p:spPr>
        <p:txBody>
          <a:bodyPr wrap="square" rtlCol="0">
            <a:spAutoFit/>
          </a:bodyPr>
          <a:lstStyle/>
          <a:p>
            <a:r>
              <a:rPr lang="en-US" altLang="zh-TW" sz="2800" b="1" dirty="0">
                <a:latin typeface="標楷體" panose="03000509000000000000" pitchFamily="65" charset="-120"/>
                <a:ea typeface="標楷體" panose="03000509000000000000" pitchFamily="65" charset="-120"/>
              </a:rPr>
              <a:t>Study Method And Study Process</a:t>
            </a:r>
            <a:endParaRPr lang="zh-TW" altLang="en-US" sz="2800" b="1" dirty="0">
              <a:latin typeface="標楷體" panose="03000509000000000000" pitchFamily="65" charset="-120"/>
              <a:ea typeface="標楷體" panose="03000509000000000000" pitchFamily="65" charset="-120"/>
            </a:endParaRPr>
          </a:p>
        </p:txBody>
      </p:sp>
      <p:sp>
        <p:nvSpPr>
          <p:cNvPr id="1149" name="矩形: 圓角 1148">
            <a:extLst>
              <a:ext uri="{FF2B5EF4-FFF2-40B4-BE49-F238E27FC236}">
                <a16:creationId xmlns:a16="http://schemas.microsoft.com/office/drawing/2014/main" id="{013A3E21-0CB6-70EE-51E2-4E8391B05E94}"/>
              </a:ext>
            </a:extLst>
          </p:cNvPr>
          <p:cNvSpPr/>
          <p:nvPr/>
        </p:nvSpPr>
        <p:spPr>
          <a:xfrm>
            <a:off x="1515649" y="1142217"/>
            <a:ext cx="8993688" cy="1508166"/>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50" name="矩形: 圓角 1149">
            <a:extLst>
              <a:ext uri="{FF2B5EF4-FFF2-40B4-BE49-F238E27FC236}">
                <a16:creationId xmlns:a16="http://schemas.microsoft.com/office/drawing/2014/main" id="{63C3F1F8-048A-CFAE-E282-5E1A1C11BE09}"/>
              </a:ext>
            </a:extLst>
          </p:cNvPr>
          <p:cNvSpPr/>
          <p:nvPr/>
        </p:nvSpPr>
        <p:spPr>
          <a:xfrm>
            <a:off x="1515649" y="2816638"/>
            <a:ext cx="8993688" cy="3688711"/>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51" name="文字方塊 1150">
            <a:extLst>
              <a:ext uri="{FF2B5EF4-FFF2-40B4-BE49-F238E27FC236}">
                <a16:creationId xmlns:a16="http://schemas.microsoft.com/office/drawing/2014/main" id="{95A7E99B-177E-D0F9-03D6-6BAB835D9312}"/>
              </a:ext>
            </a:extLst>
          </p:cNvPr>
          <p:cNvSpPr txBox="1"/>
          <p:nvPr/>
        </p:nvSpPr>
        <p:spPr>
          <a:xfrm>
            <a:off x="1802112" y="1142217"/>
            <a:ext cx="2031325" cy="369332"/>
          </a:xfrm>
          <a:prstGeom prst="rect">
            <a:avLst/>
          </a:prstGeom>
          <a:noFill/>
        </p:spPr>
        <p:txBody>
          <a:bodyPr wrap="none" rtlCol="0">
            <a:spAutoFit/>
          </a:bodyPr>
          <a:lstStyle/>
          <a:p>
            <a:r>
              <a:rPr lang="en-US" altLang="zh-TW" dirty="0">
                <a:latin typeface="標楷體" panose="03000509000000000000" pitchFamily="65" charset="-120"/>
                <a:ea typeface="標楷體" panose="03000509000000000000" pitchFamily="65" charset="-120"/>
              </a:rPr>
              <a:t>Machine Learning</a:t>
            </a:r>
            <a:endParaRPr lang="zh-TW" altLang="en-US" dirty="0">
              <a:latin typeface="標楷體" panose="03000509000000000000" pitchFamily="65" charset="-120"/>
              <a:ea typeface="標楷體" panose="03000509000000000000" pitchFamily="65" charset="-120"/>
            </a:endParaRPr>
          </a:p>
        </p:txBody>
      </p:sp>
      <p:sp>
        <p:nvSpPr>
          <p:cNvPr id="1152" name="文字方塊 1151">
            <a:extLst>
              <a:ext uri="{FF2B5EF4-FFF2-40B4-BE49-F238E27FC236}">
                <a16:creationId xmlns:a16="http://schemas.microsoft.com/office/drawing/2014/main" id="{20170C3E-4D69-40FE-D380-5B3A423CE93B}"/>
              </a:ext>
            </a:extLst>
          </p:cNvPr>
          <p:cNvSpPr txBox="1"/>
          <p:nvPr/>
        </p:nvSpPr>
        <p:spPr>
          <a:xfrm>
            <a:off x="1810029" y="2889208"/>
            <a:ext cx="4801314" cy="338554"/>
          </a:xfrm>
          <a:prstGeom prst="rect">
            <a:avLst/>
          </a:prstGeom>
          <a:noFill/>
        </p:spPr>
        <p:txBody>
          <a:bodyPr wrap="none" rtlCol="0">
            <a:spAutoFit/>
          </a:bodyPr>
          <a:lstStyle/>
          <a:p>
            <a:r>
              <a:rPr lang="en-US" altLang="zh-TW" sz="1600" dirty="0">
                <a:latin typeface="標楷體" panose="03000509000000000000" pitchFamily="65" charset="-120"/>
                <a:ea typeface="標楷體" panose="03000509000000000000" pitchFamily="65" charset="-120"/>
              </a:rPr>
              <a:t>Virtual Environment and Algorithm Development</a:t>
            </a:r>
            <a:endParaRPr lang="zh-TW" altLang="en-US" sz="1600" dirty="0">
              <a:latin typeface="標楷體" panose="03000509000000000000" pitchFamily="65" charset="-120"/>
              <a:ea typeface="標楷體" panose="03000509000000000000" pitchFamily="65" charset="-120"/>
            </a:endParaRPr>
          </a:p>
        </p:txBody>
      </p:sp>
      <p:sp>
        <p:nvSpPr>
          <p:cNvPr id="1153" name="矩形: 圓角 1152">
            <a:extLst>
              <a:ext uri="{FF2B5EF4-FFF2-40B4-BE49-F238E27FC236}">
                <a16:creationId xmlns:a16="http://schemas.microsoft.com/office/drawing/2014/main" id="{8E82B647-DBFF-9F00-7A04-282EDDE66B84}"/>
              </a:ext>
            </a:extLst>
          </p:cNvPr>
          <p:cNvSpPr/>
          <p:nvPr/>
        </p:nvSpPr>
        <p:spPr>
          <a:xfrm>
            <a:off x="6177884" y="1677804"/>
            <a:ext cx="1784207" cy="7481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Download the dataset from Kaggle</a:t>
            </a:r>
            <a:endParaRPr lang="en-US" altLang="zh-TW" sz="1600" dirty="0">
              <a:latin typeface="標楷體" panose="03000509000000000000" pitchFamily="65" charset="-120"/>
              <a:ea typeface="標楷體" panose="03000509000000000000" pitchFamily="65" charset="-120"/>
            </a:endParaRPr>
          </a:p>
        </p:txBody>
      </p:sp>
      <p:sp>
        <p:nvSpPr>
          <p:cNvPr id="1169" name="矩形: 圓角 1168">
            <a:extLst>
              <a:ext uri="{FF2B5EF4-FFF2-40B4-BE49-F238E27FC236}">
                <a16:creationId xmlns:a16="http://schemas.microsoft.com/office/drawing/2014/main" id="{A3482AA3-274C-0C50-8AFA-44DC1D35DAEA}"/>
              </a:ext>
            </a:extLst>
          </p:cNvPr>
          <p:cNvSpPr/>
          <p:nvPr/>
        </p:nvSpPr>
        <p:spPr>
          <a:xfrm>
            <a:off x="8242211" y="1677804"/>
            <a:ext cx="1784207" cy="7481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Training the segmentation model</a:t>
            </a:r>
            <a:endParaRPr lang="zh-TW" altLang="en-US" sz="1600" dirty="0">
              <a:latin typeface="標楷體" panose="03000509000000000000" pitchFamily="65" charset="-120"/>
              <a:ea typeface="標楷體" panose="03000509000000000000" pitchFamily="65" charset="-120"/>
            </a:endParaRPr>
          </a:p>
        </p:txBody>
      </p:sp>
      <p:sp>
        <p:nvSpPr>
          <p:cNvPr id="1173" name="矩形: 圓角 1172">
            <a:extLst>
              <a:ext uri="{FF2B5EF4-FFF2-40B4-BE49-F238E27FC236}">
                <a16:creationId xmlns:a16="http://schemas.microsoft.com/office/drawing/2014/main" id="{6EFA34D8-209D-172B-B912-2E9E9BA06380}"/>
              </a:ext>
            </a:extLst>
          </p:cNvPr>
          <p:cNvSpPr/>
          <p:nvPr/>
        </p:nvSpPr>
        <p:spPr>
          <a:xfrm>
            <a:off x="2049230" y="3351443"/>
            <a:ext cx="1784207" cy="7481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Build a wall with crack in Virtual Environment</a:t>
            </a:r>
          </a:p>
        </p:txBody>
      </p:sp>
      <p:sp>
        <p:nvSpPr>
          <p:cNvPr id="1174" name="矩形: 圓角 1173">
            <a:extLst>
              <a:ext uri="{FF2B5EF4-FFF2-40B4-BE49-F238E27FC236}">
                <a16:creationId xmlns:a16="http://schemas.microsoft.com/office/drawing/2014/main" id="{00B4A620-2F53-18B4-F253-5BD7924926F3}"/>
              </a:ext>
            </a:extLst>
          </p:cNvPr>
          <p:cNvSpPr/>
          <p:nvPr/>
        </p:nvSpPr>
        <p:spPr>
          <a:xfrm>
            <a:off x="4113557" y="3351443"/>
            <a:ext cx="1784207" cy="7481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Set a left camera and a right camera </a:t>
            </a:r>
            <a:endParaRPr lang="zh-TW" altLang="en-US" sz="1600" dirty="0">
              <a:latin typeface="標楷體" panose="03000509000000000000" pitchFamily="65" charset="-120"/>
              <a:ea typeface="標楷體" panose="03000509000000000000" pitchFamily="65" charset="-120"/>
            </a:endParaRPr>
          </a:p>
        </p:txBody>
      </p:sp>
      <p:sp>
        <p:nvSpPr>
          <p:cNvPr id="1175" name="矩形: 圓角 1174">
            <a:extLst>
              <a:ext uri="{FF2B5EF4-FFF2-40B4-BE49-F238E27FC236}">
                <a16:creationId xmlns:a16="http://schemas.microsoft.com/office/drawing/2014/main" id="{22AB9D00-F1F6-0243-A237-C93F9C465A83}"/>
              </a:ext>
            </a:extLst>
          </p:cNvPr>
          <p:cNvSpPr/>
          <p:nvPr/>
        </p:nvSpPr>
        <p:spPr>
          <a:xfrm>
            <a:off x="6177884" y="3351443"/>
            <a:ext cx="1784207" cy="7481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sz="1600" dirty="0">
                <a:latin typeface="標楷體" panose="03000509000000000000" pitchFamily="65" charset="-120"/>
                <a:ea typeface="標楷體" panose="03000509000000000000" pitchFamily="65" charset="-120"/>
              </a:rPr>
              <a:t>Render the image</a:t>
            </a:r>
            <a:endParaRPr lang="zh-TW" altLang="en-US" sz="1600" dirty="0">
              <a:latin typeface="標楷體" panose="03000509000000000000" pitchFamily="65" charset="-120"/>
              <a:ea typeface="標楷體" panose="03000509000000000000" pitchFamily="65" charset="-120"/>
            </a:endParaRPr>
          </a:p>
        </p:txBody>
      </p:sp>
      <p:sp>
        <p:nvSpPr>
          <p:cNvPr id="1176" name="矩形: 圓角 1175">
            <a:extLst>
              <a:ext uri="{FF2B5EF4-FFF2-40B4-BE49-F238E27FC236}">
                <a16:creationId xmlns:a16="http://schemas.microsoft.com/office/drawing/2014/main" id="{DADFF975-E4FF-1086-BA07-F738274DF0F4}"/>
              </a:ext>
            </a:extLst>
          </p:cNvPr>
          <p:cNvSpPr/>
          <p:nvPr/>
        </p:nvSpPr>
        <p:spPr>
          <a:xfrm>
            <a:off x="6177884" y="4766139"/>
            <a:ext cx="1784207" cy="7481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sz="1600" dirty="0">
                <a:latin typeface="標楷體" panose="03000509000000000000" pitchFamily="65" charset="-120"/>
                <a:ea typeface="標楷體" panose="03000509000000000000" pitchFamily="65" charset="-120"/>
              </a:rPr>
              <a:t>ML Model Predict</a:t>
            </a:r>
            <a:endParaRPr lang="zh-TW" altLang="en-US" sz="1600" dirty="0">
              <a:latin typeface="標楷體" panose="03000509000000000000" pitchFamily="65" charset="-120"/>
              <a:ea typeface="標楷體" panose="03000509000000000000" pitchFamily="65" charset="-120"/>
            </a:endParaRPr>
          </a:p>
        </p:txBody>
      </p:sp>
      <p:sp>
        <p:nvSpPr>
          <p:cNvPr id="1180" name="矩形: 圓角 1179">
            <a:extLst>
              <a:ext uri="{FF2B5EF4-FFF2-40B4-BE49-F238E27FC236}">
                <a16:creationId xmlns:a16="http://schemas.microsoft.com/office/drawing/2014/main" id="{E7F61DD8-A060-5E9C-20C0-D5B5F6499492}"/>
              </a:ext>
            </a:extLst>
          </p:cNvPr>
          <p:cNvSpPr/>
          <p:nvPr/>
        </p:nvSpPr>
        <p:spPr>
          <a:xfrm>
            <a:off x="2049230" y="4448159"/>
            <a:ext cx="1784207" cy="153530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sz="1600" dirty="0">
                <a:latin typeface="標楷體" panose="03000509000000000000" pitchFamily="65" charset="-120"/>
                <a:ea typeface="標楷體" panose="03000509000000000000" pitchFamily="65" charset="-120"/>
              </a:rPr>
              <a:t>Using least square to calculate the 3D coordinates of the crack pixel</a:t>
            </a:r>
            <a:endParaRPr lang="zh-TW" altLang="en-US" sz="1600" dirty="0">
              <a:latin typeface="標楷體" panose="03000509000000000000" pitchFamily="65" charset="-120"/>
              <a:ea typeface="標楷體" panose="03000509000000000000" pitchFamily="65" charset="-120"/>
            </a:endParaRPr>
          </a:p>
        </p:txBody>
      </p:sp>
      <p:sp>
        <p:nvSpPr>
          <p:cNvPr id="1181" name="矩形: 圓角 1180">
            <a:extLst>
              <a:ext uri="{FF2B5EF4-FFF2-40B4-BE49-F238E27FC236}">
                <a16:creationId xmlns:a16="http://schemas.microsoft.com/office/drawing/2014/main" id="{A36BE638-1057-AC8F-B297-C98A85C2A513}"/>
              </a:ext>
            </a:extLst>
          </p:cNvPr>
          <p:cNvSpPr/>
          <p:nvPr/>
        </p:nvSpPr>
        <p:spPr>
          <a:xfrm>
            <a:off x="4113557" y="4770626"/>
            <a:ext cx="1784207" cy="7481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sz="1600" dirty="0">
                <a:latin typeface="標楷體" panose="03000509000000000000" pitchFamily="65" charset="-120"/>
                <a:ea typeface="標楷體" panose="03000509000000000000" pitchFamily="65" charset="-120"/>
              </a:rPr>
              <a:t>Get crack pixel</a:t>
            </a:r>
            <a:endParaRPr lang="zh-TW" altLang="en-US" sz="1600" dirty="0">
              <a:latin typeface="標楷體" panose="03000509000000000000" pitchFamily="65" charset="-120"/>
              <a:ea typeface="標楷體" panose="03000509000000000000" pitchFamily="65" charset="-120"/>
            </a:endParaRPr>
          </a:p>
        </p:txBody>
      </p:sp>
      <p:cxnSp>
        <p:nvCxnSpPr>
          <p:cNvPr id="1184" name="直線單箭頭接點 1183">
            <a:extLst>
              <a:ext uri="{FF2B5EF4-FFF2-40B4-BE49-F238E27FC236}">
                <a16:creationId xmlns:a16="http://schemas.microsoft.com/office/drawing/2014/main" id="{67FAC010-3861-6E52-0BB9-1EEEE51E426A}"/>
              </a:ext>
            </a:extLst>
          </p:cNvPr>
          <p:cNvCxnSpPr>
            <a:cxnSpLocks/>
            <a:stCxn id="1153" idx="3"/>
            <a:endCxn id="1169" idx="1"/>
          </p:cNvCxnSpPr>
          <p:nvPr/>
        </p:nvCxnSpPr>
        <p:spPr>
          <a:xfrm>
            <a:off x="7962091" y="2051877"/>
            <a:ext cx="280120" cy="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188" name="直線單箭頭接點 1187">
            <a:extLst>
              <a:ext uri="{FF2B5EF4-FFF2-40B4-BE49-F238E27FC236}">
                <a16:creationId xmlns:a16="http://schemas.microsoft.com/office/drawing/2014/main" id="{7EA2C897-5DB1-D4F5-5CC6-8AB6E9E09A2C}"/>
              </a:ext>
            </a:extLst>
          </p:cNvPr>
          <p:cNvCxnSpPr>
            <a:cxnSpLocks/>
          </p:cNvCxnSpPr>
          <p:nvPr/>
        </p:nvCxnSpPr>
        <p:spPr>
          <a:xfrm>
            <a:off x="3833437" y="3759944"/>
            <a:ext cx="280120" cy="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189" name="直線單箭頭接點 1188">
            <a:extLst>
              <a:ext uri="{FF2B5EF4-FFF2-40B4-BE49-F238E27FC236}">
                <a16:creationId xmlns:a16="http://schemas.microsoft.com/office/drawing/2014/main" id="{2A4C7052-90DB-88E2-B99D-88AA0357FFF9}"/>
              </a:ext>
            </a:extLst>
          </p:cNvPr>
          <p:cNvCxnSpPr>
            <a:cxnSpLocks/>
          </p:cNvCxnSpPr>
          <p:nvPr/>
        </p:nvCxnSpPr>
        <p:spPr>
          <a:xfrm>
            <a:off x="5897764" y="3752026"/>
            <a:ext cx="280120" cy="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190" name="直線單箭頭接點 1189">
            <a:extLst>
              <a:ext uri="{FF2B5EF4-FFF2-40B4-BE49-F238E27FC236}">
                <a16:creationId xmlns:a16="http://schemas.microsoft.com/office/drawing/2014/main" id="{B1F1AFAA-969B-1135-8153-0D2D558873A5}"/>
              </a:ext>
            </a:extLst>
          </p:cNvPr>
          <p:cNvCxnSpPr>
            <a:cxnSpLocks/>
          </p:cNvCxnSpPr>
          <p:nvPr/>
        </p:nvCxnSpPr>
        <p:spPr>
          <a:xfrm>
            <a:off x="7962091" y="3752026"/>
            <a:ext cx="280120" cy="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194" name="直線單箭頭接點 1193">
            <a:extLst>
              <a:ext uri="{FF2B5EF4-FFF2-40B4-BE49-F238E27FC236}">
                <a16:creationId xmlns:a16="http://schemas.microsoft.com/office/drawing/2014/main" id="{4D5A8B39-809B-213D-BB84-3597BD3D9B33}"/>
              </a:ext>
            </a:extLst>
          </p:cNvPr>
          <p:cNvCxnSpPr>
            <a:cxnSpLocks/>
            <a:stCxn id="4" idx="2"/>
            <a:endCxn id="5" idx="0"/>
          </p:cNvCxnSpPr>
          <p:nvPr/>
        </p:nvCxnSpPr>
        <p:spPr>
          <a:xfrm flipH="1">
            <a:off x="9134313" y="4360113"/>
            <a:ext cx="1" cy="439048"/>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202" name="直線單箭頭接點 1201">
            <a:extLst>
              <a:ext uri="{FF2B5EF4-FFF2-40B4-BE49-F238E27FC236}">
                <a16:creationId xmlns:a16="http://schemas.microsoft.com/office/drawing/2014/main" id="{1FAF7D7F-6923-4B7D-99B4-A5FC87EDD21C}"/>
              </a:ext>
            </a:extLst>
          </p:cNvPr>
          <p:cNvCxnSpPr>
            <a:cxnSpLocks/>
            <a:stCxn id="1181" idx="1"/>
          </p:cNvCxnSpPr>
          <p:nvPr/>
        </p:nvCxnSpPr>
        <p:spPr>
          <a:xfrm flipH="1">
            <a:off x="3833437" y="5144699"/>
            <a:ext cx="280120" cy="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4" name="矩形: 圓角 3">
            <a:extLst>
              <a:ext uri="{FF2B5EF4-FFF2-40B4-BE49-F238E27FC236}">
                <a16:creationId xmlns:a16="http://schemas.microsoft.com/office/drawing/2014/main" id="{72F1EED0-2525-D5E6-9DBA-9A36857FA9E3}"/>
              </a:ext>
            </a:extLst>
          </p:cNvPr>
          <p:cNvSpPr/>
          <p:nvPr/>
        </p:nvSpPr>
        <p:spPr>
          <a:xfrm>
            <a:off x="8242210" y="3227762"/>
            <a:ext cx="1784207" cy="113235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sz="1600" dirty="0">
                <a:latin typeface="標楷體" panose="03000509000000000000" pitchFamily="65" charset="-120"/>
                <a:ea typeface="標楷體" panose="03000509000000000000" pitchFamily="65" charset="-120"/>
              </a:rPr>
              <a:t>Using Feature Match and get the feature points </a:t>
            </a:r>
            <a:endParaRPr lang="zh-TW" altLang="en-US" sz="1600" dirty="0">
              <a:latin typeface="標楷體" panose="03000509000000000000" pitchFamily="65" charset="-120"/>
              <a:ea typeface="標楷體" panose="03000509000000000000" pitchFamily="65" charset="-120"/>
            </a:endParaRPr>
          </a:p>
        </p:txBody>
      </p:sp>
      <p:sp>
        <p:nvSpPr>
          <p:cNvPr id="5" name="矩形: 圓角 4">
            <a:extLst>
              <a:ext uri="{FF2B5EF4-FFF2-40B4-BE49-F238E27FC236}">
                <a16:creationId xmlns:a16="http://schemas.microsoft.com/office/drawing/2014/main" id="{07BD4EDE-D8B6-6E5A-240D-3E2181E8BBD2}"/>
              </a:ext>
            </a:extLst>
          </p:cNvPr>
          <p:cNvSpPr/>
          <p:nvPr/>
        </p:nvSpPr>
        <p:spPr>
          <a:xfrm>
            <a:off x="8242209" y="4799161"/>
            <a:ext cx="1784207" cy="7481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sz="1600" dirty="0">
                <a:latin typeface="標楷體" panose="03000509000000000000" pitchFamily="65" charset="-120"/>
                <a:ea typeface="標楷體" panose="03000509000000000000" pitchFamily="65" charset="-120"/>
              </a:rPr>
              <a:t>Triangulation</a:t>
            </a:r>
            <a:endParaRPr lang="zh-TW" altLang="en-US" sz="1600" dirty="0">
              <a:latin typeface="標楷體" panose="03000509000000000000" pitchFamily="65" charset="-120"/>
              <a:ea typeface="標楷體" panose="03000509000000000000" pitchFamily="65" charset="-120"/>
            </a:endParaRPr>
          </a:p>
        </p:txBody>
      </p:sp>
      <p:cxnSp>
        <p:nvCxnSpPr>
          <p:cNvPr id="8" name="直線單箭頭接點 7">
            <a:extLst>
              <a:ext uri="{FF2B5EF4-FFF2-40B4-BE49-F238E27FC236}">
                <a16:creationId xmlns:a16="http://schemas.microsoft.com/office/drawing/2014/main" id="{DA8C3059-F869-7487-D9A6-E800E4B8CFF2}"/>
              </a:ext>
            </a:extLst>
          </p:cNvPr>
          <p:cNvCxnSpPr>
            <a:cxnSpLocks/>
          </p:cNvCxnSpPr>
          <p:nvPr/>
        </p:nvCxnSpPr>
        <p:spPr>
          <a:xfrm flipH="1">
            <a:off x="5914194" y="5173234"/>
            <a:ext cx="280120" cy="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23" name="接點: 肘形 22">
            <a:extLst>
              <a:ext uri="{FF2B5EF4-FFF2-40B4-BE49-F238E27FC236}">
                <a16:creationId xmlns:a16="http://schemas.microsoft.com/office/drawing/2014/main" id="{06C10BE1-6688-1F99-7B38-A8537521A41C}"/>
              </a:ext>
            </a:extLst>
          </p:cNvPr>
          <p:cNvCxnSpPr>
            <a:stCxn id="1169" idx="3"/>
            <a:endCxn id="1176" idx="2"/>
          </p:cNvCxnSpPr>
          <p:nvPr/>
        </p:nvCxnSpPr>
        <p:spPr>
          <a:xfrm flipH="1">
            <a:off x="7069988" y="2051877"/>
            <a:ext cx="2956430" cy="3462407"/>
          </a:xfrm>
          <a:prstGeom prst="bentConnector4">
            <a:avLst>
              <a:gd name="adj1" fmla="val -7732"/>
              <a:gd name="adj2" fmla="val 10900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a:extLst>
              <a:ext uri="{FF2B5EF4-FFF2-40B4-BE49-F238E27FC236}">
                <a16:creationId xmlns:a16="http://schemas.microsoft.com/office/drawing/2014/main" id="{937FA43A-C22B-C335-822C-BF12B3B1D37C}"/>
              </a:ext>
            </a:extLst>
          </p:cNvPr>
          <p:cNvCxnSpPr>
            <a:cxnSpLocks/>
            <a:stCxn id="1175" idx="2"/>
            <a:endCxn id="1176" idx="0"/>
          </p:cNvCxnSpPr>
          <p:nvPr/>
        </p:nvCxnSpPr>
        <p:spPr>
          <a:xfrm>
            <a:off x="7069988" y="4099588"/>
            <a:ext cx="0" cy="666551"/>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30" name="接點: 肘形 29">
            <a:extLst>
              <a:ext uri="{FF2B5EF4-FFF2-40B4-BE49-F238E27FC236}">
                <a16:creationId xmlns:a16="http://schemas.microsoft.com/office/drawing/2014/main" id="{A360E4F8-AC30-E360-3764-FA82D5D6276C}"/>
              </a:ext>
            </a:extLst>
          </p:cNvPr>
          <p:cNvCxnSpPr>
            <a:stCxn id="5" idx="2"/>
            <a:endCxn id="1180" idx="2"/>
          </p:cNvCxnSpPr>
          <p:nvPr/>
        </p:nvCxnSpPr>
        <p:spPr>
          <a:xfrm rot="5400000">
            <a:off x="5819747" y="2668894"/>
            <a:ext cx="436154" cy="6192979"/>
          </a:xfrm>
          <a:prstGeom prst="bentConnector3">
            <a:avLst>
              <a:gd name="adj1" fmla="val 163849"/>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7533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3">
            <a:extLst>
              <a:ext uri="{FF2B5EF4-FFF2-40B4-BE49-F238E27FC236}">
                <a16:creationId xmlns:a16="http://schemas.microsoft.com/office/drawing/2014/main" id="{2CB55631-BA0C-F99D-4B19-A4A7BB5D5A52}"/>
              </a:ext>
            </a:extLst>
          </p:cNvPr>
          <p:cNvSpPr>
            <a:spLocks noGrp="1"/>
          </p:cNvSpPr>
          <p:nvPr>
            <p:ph type="sldNum" sz="quarter" idx="12"/>
          </p:nvPr>
        </p:nvSpPr>
        <p:spPr>
          <a:xfrm>
            <a:off x="-2294113" y="6356349"/>
            <a:ext cx="2743200" cy="365125"/>
          </a:xfrm>
        </p:spPr>
        <p:txBody>
          <a:bodyPr/>
          <a:lstStyle/>
          <a:p>
            <a:r>
              <a:rPr lang="en-US" altLang="zh-TW" dirty="0"/>
              <a:t>3</a:t>
            </a:r>
            <a:endParaRPr lang="zh-TW" altLang="en-US" dirty="0"/>
          </a:p>
        </p:txBody>
      </p:sp>
      <p:sp>
        <p:nvSpPr>
          <p:cNvPr id="3" name="文字方塊 2">
            <a:extLst>
              <a:ext uri="{FF2B5EF4-FFF2-40B4-BE49-F238E27FC236}">
                <a16:creationId xmlns:a16="http://schemas.microsoft.com/office/drawing/2014/main" id="{DE82C63E-E246-1AD6-AC60-0ECCF1A009F1}"/>
              </a:ext>
            </a:extLst>
          </p:cNvPr>
          <p:cNvSpPr txBox="1"/>
          <p:nvPr/>
        </p:nvSpPr>
        <p:spPr>
          <a:xfrm>
            <a:off x="285750" y="361950"/>
            <a:ext cx="6954294" cy="523220"/>
          </a:xfrm>
          <a:prstGeom prst="rect">
            <a:avLst/>
          </a:prstGeom>
          <a:noFill/>
        </p:spPr>
        <p:txBody>
          <a:bodyPr wrap="square" rtlCol="0">
            <a:spAutoFit/>
          </a:bodyPr>
          <a:lstStyle/>
          <a:p>
            <a:r>
              <a:rPr lang="en-US" altLang="zh-TW" sz="2800" b="1" dirty="0">
                <a:latin typeface="標楷體" panose="03000509000000000000" pitchFamily="65" charset="-120"/>
                <a:ea typeface="標楷體" panose="03000509000000000000" pitchFamily="65" charset="-120"/>
              </a:rPr>
              <a:t>Study Method And Study Process</a:t>
            </a:r>
            <a:endParaRPr lang="zh-TW" altLang="en-US" sz="2800" b="1" dirty="0">
              <a:latin typeface="標楷體" panose="03000509000000000000" pitchFamily="65" charset="-120"/>
              <a:ea typeface="標楷體" panose="03000509000000000000" pitchFamily="65" charset="-120"/>
            </a:endParaRPr>
          </a:p>
        </p:txBody>
      </p:sp>
      <p:pic>
        <p:nvPicPr>
          <p:cNvPr id="16" name="圖片 15">
            <a:extLst>
              <a:ext uri="{FF2B5EF4-FFF2-40B4-BE49-F238E27FC236}">
                <a16:creationId xmlns:a16="http://schemas.microsoft.com/office/drawing/2014/main" id="{5DC24434-B0D7-B8EB-B5B5-B67B9D59B24B}"/>
              </a:ext>
            </a:extLst>
          </p:cNvPr>
          <p:cNvPicPr>
            <a:picLocks noChangeAspect="1"/>
          </p:cNvPicPr>
          <p:nvPr/>
        </p:nvPicPr>
        <p:blipFill>
          <a:blip r:embed="rId3"/>
          <a:stretch>
            <a:fillRect/>
          </a:stretch>
        </p:blipFill>
        <p:spPr>
          <a:xfrm>
            <a:off x="2230289" y="1311472"/>
            <a:ext cx="6767146" cy="5044877"/>
          </a:xfrm>
          <a:prstGeom prst="rect">
            <a:avLst/>
          </a:prstGeom>
        </p:spPr>
      </p:pic>
    </p:spTree>
    <p:extLst>
      <p:ext uri="{BB962C8B-B14F-4D97-AF65-F5344CB8AC3E}">
        <p14:creationId xmlns:p14="http://schemas.microsoft.com/office/powerpoint/2010/main" val="272983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3">
            <a:extLst>
              <a:ext uri="{FF2B5EF4-FFF2-40B4-BE49-F238E27FC236}">
                <a16:creationId xmlns:a16="http://schemas.microsoft.com/office/drawing/2014/main" id="{2CB55631-BA0C-F99D-4B19-A4A7BB5D5A52}"/>
              </a:ext>
            </a:extLst>
          </p:cNvPr>
          <p:cNvSpPr>
            <a:spLocks noGrp="1"/>
          </p:cNvSpPr>
          <p:nvPr>
            <p:ph type="sldNum" sz="quarter" idx="12"/>
          </p:nvPr>
        </p:nvSpPr>
        <p:spPr>
          <a:xfrm>
            <a:off x="-2294113" y="6356349"/>
            <a:ext cx="2743200" cy="365125"/>
          </a:xfrm>
        </p:spPr>
        <p:txBody>
          <a:bodyPr/>
          <a:lstStyle/>
          <a:p>
            <a:r>
              <a:rPr lang="en-US" altLang="zh-TW" dirty="0"/>
              <a:t>4</a:t>
            </a:r>
            <a:endParaRPr lang="zh-TW" altLang="en-US" dirty="0"/>
          </a:p>
        </p:txBody>
      </p:sp>
      <p:sp>
        <p:nvSpPr>
          <p:cNvPr id="3" name="文字方塊 2">
            <a:extLst>
              <a:ext uri="{FF2B5EF4-FFF2-40B4-BE49-F238E27FC236}">
                <a16:creationId xmlns:a16="http://schemas.microsoft.com/office/drawing/2014/main" id="{DE82C63E-E246-1AD6-AC60-0ECCF1A009F1}"/>
              </a:ext>
            </a:extLst>
          </p:cNvPr>
          <p:cNvSpPr txBox="1"/>
          <p:nvPr/>
        </p:nvSpPr>
        <p:spPr>
          <a:xfrm>
            <a:off x="285750" y="361950"/>
            <a:ext cx="6954294" cy="523220"/>
          </a:xfrm>
          <a:prstGeom prst="rect">
            <a:avLst/>
          </a:prstGeom>
          <a:noFill/>
        </p:spPr>
        <p:txBody>
          <a:bodyPr wrap="square" rtlCol="0">
            <a:spAutoFit/>
          </a:bodyPr>
          <a:lstStyle/>
          <a:p>
            <a:r>
              <a:rPr lang="en-US" altLang="zh-TW" sz="2800" b="1" dirty="0">
                <a:latin typeface="標楷體" panose="03000509000000000000" pitchFamily="65" charset="-120"/>
                <a:ea typeface="標楷體" panose="03000509000000000000" pitchFamily="65" charset="-120"/>
              </a:rPr>
              <a:t>Study Method And Study Process</a:t>
            </a:r>
            <a:endParaRPr lang="zh-TW" altLang="en-US" sz="2800" b="1" dirty="0">
              <a:latin typeface="標楷體" panose="03000509000000000000" pitchFamily="65" charset="-120"/>
              <a:ea typeface="標楷體" panose="03000509000000000000" pitchFamily="65" charset="-120"/>
            </a:endParaRPr>
          </a:p>
        </p:txBody>
      </p:sp>
      <p:pic>
        <p:nvPicPr>
          <p:cNvPr id="5" name="圖片 4" descr="一張含有 灰色, 螢幕擷取畫面, 地面, 大自然 的圖片&#10;&#10;自動產生的描述">
            <a:extLst>
              <a:ext uri="{FF2B5EF4-FFF2-40B4-BE49-F238E27FC236}">
                <a16:creationId xmlns:a16="http://schemas.microsoft.com/office/drawing/2014/main" id="{40C76BD1-F008-765F-2564-EDBF83405A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487" y="1460759"/>
            <a:ext cx="4320000" cy="4320000"/>
          </a:xfrm>
          <a:prstGeom prst="rect">
            <a:avLst/>
          </a:prstGeom>
        </p:spPr>
      </p:pic>
      <p:pic>
        <p:nvPicPr>
          <p:cNvPr id="7" name="圖片 6" descr="一張含有 灰色, 地面, 螢幕擷取畫面, 建築 的圖片&#10;&#10;自動產生的描述">
            <a:extLst>
              <a:ext uri="{FF2B5EF4-FFF2-40B4-BE49-F238E27FC236}">
                <a16:creationId xmlns:a16="http://schemas.microsoft.com/office/drawing/2014/main" id="{05FF61D9-DD95-C08D-580E-B62B257D55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6333" y="1460759"/>
            <a:ext cx="4320000" cy="4320000"/>
          </a:xfrm>
          <a:prstGeom prst="rect">
            <a:avLst/>
          </a:prstGeom>
        </p:spPr>
      </p:pic>
    </p:spTree>
    <p:extLst>
      <p:ext uri="{BB962C8B-B14F-4D97-AF65-F5344CB8AC3E}">
        <p14:creationId xmlns:p14="http://schemas.microsoft.com/office/powerpoint/2010/main" val="3381898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3">
            <a:extLst>
              <a:ext uri="{FF2B5EF4-FFF2-40B4-BE49-F238E27FC236}">
                <a16:creationId xmlns:a16="http://schemas.microsoft.com/office/drawing/2014/main" id="{2CB55631-BA0C-F99D-4B19-A4A7BB5D5A52}"/>
              </a:ext>
            </a:extLst>
          </p:cNvPr>
          <p:cNvSpPr>
            <a:spLocks noGrp="1"/>
          </p:cNvSpPr>
          <p:nvPr>
            <p:ph type="sldNum" sz="quarter" idx="12"/>
          </p:nvPr>
        </p:nvSpPr>
        <p:spPr>
          <a:xfrm>
            <a:off x="-2294113" y="6356349"/>
            <a:ext cx="2743200" cy="365125"/>
          </a:xfrm>
        </p:spPr>
        <p:txBody>
          <a:bodyPr/>
          <a:lstStyle/>
          <a:p>
            <a:r>
              <a:rPr lang="en-US" altLang="zh-TW" dirty="0"/>
              <a:t>5</a:t>
            </a:r>
            <a:endParaRPr lang="zh-TW" altLang="en-US" dirty="0"/>
          </a:p>
        </p:txBody>
      </p:sp>
      <p:sp>
        <p:nvSpPr>
          <p:cNvPr id="3" name="文字方塊 2">
            <a:extLst>
              <a:ext uri="{FF2B5EF4-FFF2-40B4-BE49-F238E27FC236}">
                <a16:creationId xmlns:a16="http://schemas.microsoft.com/office/drawing/2014/main" id="{DE82C63E-E246-1AD6-AC60-0ECCF1A009F1}"/>
              </a:ext>
            </a:extLst>
          </p:cNvPr>
          <p:cNvSpPr txBox="1"/>
          <p:nvPr/>
        </p:nvSpPr>
        <p:spPr>
          <a:xfrm>
            <a:off x="285750" y="361950"/>
            <a:ext cx="6954294" cy="523220"/>
          </a:xfrm>
          <a:prstGeom prst="rect">
            <a:avLst/>
          </a:prstGeom>
          <a:noFill/>
        </p:spPr>
        <p:txBody>
          <a:bodyPr wrap="square" rtlCol="0">
            <a:spAutoFit/>
          </a:bodyPr>
          <a:lstStyle/>
          <a:p>
            <a:r>
              <a:rPr lang="en-US" altLang="zh-TW" sz="2800" b="1" dirty="0">
                <a:latin typeface="標楷體" panose="03000509000000000000" pitchFamily="65" charset="-120"/>
                <a:ea typeface="標楷體" panose="03000509000000000000" pitchFamily="65" charset="-120"/>
              </a:rPr>
              <a:t>Study Method And Study Process</a:t>
            </a:r>
            <a:endParaRPr lang="zh-TW" altLang="en-US" sz="2800" b="1" dirty="0">
              <a:latin typeface="標楷體" panose="03000509000000000000" pitchFamily="65" charset="-120"/>
              <a:ea typeface="標楷體" panose="03000509000000000000" pitchFamily="65" charset="-120"/>
            </a:endParaRPr>
          </a:p>
        </p:txBody>
      </p:sp>
      <p:pic>
        <p:nvPicPr>
          <p:cNvPr id="18" name="圖片 17">
            <a:extLst>
              <a:ext uri="{FF2B5EF4-FFF2-40B4-BE49-F238E27FC236}">
                <a16:creationId xmlns:a16="http://schemas.microsoft.com/office/drawing/2014/main" id="{571EAA94-6335-FBA2-7C45-DA0A4393C7B8}"/>
              </a:ext>
            </a:extLst>
          </p:cNvPr>
          <p:cNvPicPr>
            <a:picLocks noChangeAspect="1"/>
          </p:cNvPicPr>
          <p:nvPr/>
        </p:nvPicPr>
        <p:blipFill>
          <a:blip r:embed="rId3"/>
          <a:stretch>
            <a:fillRect/>
          </a:stretch>
        </p:blipFill>
        <p:spPr>
          <a:xfrm>
            <a:off x="3336155" y="1311472"/>
            <a:ext cx="5519689" cy="5044877"/>
          </a:xfrm>
          <a:prstGeom prst="rect">
            <a:avLst/>
          </a:prstGeom>
        </p:spPr>
      </p:pic>
    </p:spTree>
    <p:extLst>
      <p:ext uri="{BB962C8B-B14F-4D97-AF65-F5344CB8AC3E}">
        <p14:creationId xmlns:p14="http://schemas.microsoft.com/office/powerpoint/2010/main" val="3285891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3">
            <a:extLst>
              <a:ext uri="{FF2B5EF4-FFF2-40B4-BE49-F238E27FC236}">
                <a16:creationId xmlns:a16="http://schemas.microsoft.com/office/drawing/2014/main" id="{2CB55631-BA0C-F99D-4B19-A4A7BB5D5A52}"/>
              </a:ext>
            </a:extLst>
          </p:cNvPr>
          <p:cNvSpPr>
            <a:spLocks noGrp="1"/>
          </p:cNvSpPr>
          <p:nvPr>
            <p:ph type="sldNum" sz="quarter" idx="12"/>
          </p:nvPr>
        </p:nvSpPr>
        <p:spPr>
          <a:xfrm>
            <a:off x="-2294113" y="6356349"/>
            <a:ext cx="2743200" cy="365125"/>
          </a:xfrm>
        </p:spPr>
        <p:txBody>
          <a:bodyPr/>
          <a:lstStyle/>
          <a:p>
            <a:r>
              <a:rPr lang="en-US" altLang="zh-TW" dirty="0"/>
              <a:t>6</a:t>
            </a:r>
            <a:endParaRPr lang="zh-TW" altLang="en-US" dirty="0"/>
          </a:p>
        </p:txBody>
      </p:sp>
      <p:sp>
        <p:nvSpPr>
          <p:cNvPr id="3" name="文字方塊 2">
            <a:extLst>
              <a:ext uri="{FF2B5EF4-FFF2-40B4-BE49-F238E27FC236}">
                <a16:creationId xmlns:a16="http://schemas.microsoft.com/office/drawing/2014/main" id="{DE82C63E-E246-1AD6-AC60-0ECCF1A009F1}"/>
              </a:ext>
            </a:extLst>
          </p:cNvPr>
          <p:cNvSpPr txBox="1"/>
          <p:nvPr/>
        </p:nvSpPr>
        <p:spPr>
          <a:xfrm>
            <a:off x="285750" y="361950"/>
            <a:ext cx="6954294" cy="523220"/>
          </a:xfrm>
          <a:prstGeom prst="rect">
            <a:avLst/>
          </a:prstGeom>
          <a:noFill/>
        </p:spPr>
        <p:txBody>
          <a:bodyPr wrap="square" rtlCol="0">
            <a:spAutoFit/>
          </a:bodyPr>
          <a:lstStyle/>
          <a:p>
            <a:r>
              <a:rPr lang="en-US" altLang="zh-TW" sz="2800" b="1" dirty="0">
                <a:latin typeface="標楷體" panose="03000509000000000000" pitchFamily="65" charset="-120"/>
                <a:ea typeface="標楷體" panose="03000509000000000000" pitchFamily="65" charset="-120"/>
              </a:rPr>
              <a:t>Study Method And Study Process</a:t>
            </a:r>
            <a:endParaRPr lang="zh-TW" altLang="en-US" sz="2800" b="1" dirty="0">
              <a:latin typeface="標楷體" panose="03000509000000000000" pitchFamily="65" charset="-120"/>
              <a:ea typeface="標楷體" panose="03000509000000000000" pitchFamily="65" charset="-120"/>
            </a:endParaRPr>
          </a:p>
        </p:txBody>
      </p:sp>
      <p:pic>
        <p:nvPicPr>
          <p:cNvPr id="5" name="圖片 4" descr="一張含有 地圖 的圖片&#10;&#10;自動產生的描述">
            <a:extLst>
              <a:ext uri="{FF2B5EF4-FFF2-40B4-BE49-F238E27FC236}">
                <a16:creationId xmlns:a16="http://schemas.microsoft.com/office/drawing/2014/main" id="{F2E69910-D670-E64E-1A4B-33B00038EC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4728" y="1460759"/>
            <a:ext cx="4320000" cy="4320000"/>
          </a:xfrm>
          <a:prstGeom prst="rect">
            <a:avLst/>
          </a:prstGeom>
        </p:spPr>
      </p:pic>
      <p:pic>
        <p:nvPicPr>
          <p:cNvPr id="8" name="圖片 7" descr="一張含有 地圖 的圖片&#10;&#10;自動產生的描述">
            <a:extLst>
              <a:ext uri="{FF2B5EF4-FFF2-40B4-BE49-F238E27FC236}">
                <a16:creationId xmlns:a16="http://schemas.microsoft.com/office/drawing/2014/main" id="{4397AD7C-7D3A-4CB9-EF85-2C97C3DA2B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6525" y="1460759"/>
            <a:ext cx="4320000" cy="4320000"/>
          </a:xfrm>
          <a:prstGeom prst="rect">
            <a:avLst/>
          </a:prstGeom>
        </p:spPr>
      </p:pic>
    </p:spTree>
    <p:extLst>
      <p:ext uri="{BB962C8B-B14F-4D97-AF65-F5344CB8AC3E}">
        <p14:creationId xmlns:p14="http://schemas.microsoft.com/office/powerpoint/2010/main" val="3366251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3">
            <a:extLst>
              <a:ext uri="{FF2B5EF4-FFF2-40B4-BE49-F238E27FC236}">
                <a16:creationId xmlns:a16="http://schemas.microsoft.com/office/drawing/2014/main" id="{2CB55631-BA0C-F99D-4B19-A4A7BB5D5A52}"/>
              </a:ext>
            </a:extLst>
          </p:cNvPr>
          <p:cNvSpPr>
            <a:spLocks noGrp="1"/>
          </p:cNvSpPr>
          <p:nvPr>
            <p:ph type="sldNum" sz="quarter" idx="12"/>
          </p:nvPr>
        </p:nvSpPr>
        <p:spPr>
          <a:xfrm>
            <a:off x="-2294113" y="6356349"/>
            <a:ext cx="2743200" cy="365125"/>
          </a:xfrm>
        </p:spPr>
        <p:txBody>
          <a:bodyPr/>
          <a:lstStyle/>
          <a:p>
            <a:r>
              <a:rPr lang="en-US" altLang="zh-TW" dirty="0"/>
              <a:t>7</a:t>
            </a:r>
            <a:endParaRPr lang="zh-TW" altLang="en-US" dirty="0"/>
          </a:p>
        </p:txBody>
      </p:sp>
      <p:sp>
        <p:nvSpPr>
          <p:cNvPr id="3" name="文字方塊 2">
            <a:extLst>
              <a:ext uri="{FF2B5EF4-FFF2-40B4-BE49-F238E27FC236}">
                <a16:creationId xmlns:a16="http://schemas.microsoft.com/office/drawing/2014/main" id="{DE82C63E-E246-1AD6-AC60-0ECCF1A009F1}"/>
              </a:ext>
            </a:extLst>
          </p:cNvPr>
          <p:cNvSpPr txBox="1"/>
          <p:nvPr/>
        </p:nvSpPr>
        <p:spPr>
          <a:xfrm>
            <a:off x="285750" y="361950"/>
            <a:ext cx="6954294" cy="523220"/>
          </a:xfrm>
          <a:prstGeom prst="rect">
            <a:avLst/>
          </a:prstGeom>
          <a:noFill/>
        </p:spPr>
        <p:txBody>
          <a:bodyPr wrap="square" rtlCol="0">
            <a:spAutoFit/>
          </a:bodyPr>
          <a:lstStyle/>
          <a:p>
            <a:r>
              <a:rPr lang="en-US" altLang="zh-TW" sz="2800" b="1" dirty="0">
                <a:latin typeface="標楷體" panose="03000509000000000000" pitchFamily="65" charset="-120"/>
                <a:ea typeface="標楷體" panose="03000509000000000000" pitchFamily="65" charset="-120"/>
              </a:rPr>
              <a:t>Study Method And Study Process</a:t>
            </a:r>
            <a:endParaRPr lang="zh-TW" altLang="en-US" sz="2800" b="1" dirty="0">
              <a:latin typeface="標楷體" panose="03000509000000000000" pitchFamily="65" charset="-120"/>
              <a:ea typeface="標楷體" panose="03000509000000000000" pitchFamily="65" charset="-120"/>
            </a:endParaRPr>
          </a:p>
        </p:txBody>
      </p:sp>
      <p:pic>
        <p:nvPicPr>
          <p:cNvPr id="7" name="圖片 6" descr="一張含有 地圖, 行, 螢幕擷取畫面, 圖表 的圖片&#10;&#10;自動產生的描述">
            <a:extLst>
              <a:ext uri="{FF2B5EF4-FFF2-40B4-BE49-F238E27FC236}">
                <a16:creationId xmlns:a16="http://schemas.microsoft.com/office/drawing/2014/main" id="{D963698C-64AD-C2CF-DB6D-1F9B4C4CCE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6167" y="1514987"/>
            <a:ext cx="8640000" cy="4258125"/>
          </a:xfrm>
          <a:prstGeom prst="rect">
            <a:avLst/>
          </a:prstGeom>
        </p:spPr>
      </p:pic>
    </p:spTree>
    <p:extLst>
      <p:ext uri="{BB962C8B-B14F-4D97-AF65-F5344CB8AC3E}">
        <p14:creationId xmlns:p14="http://schemas.microsoft.com/office/powerpoint/2010/main" val="849934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3">
            <a:extLst>
              <a:ext uri="{FF2B5EF4-FFF2-40B4-BE49-F238E27FC236}">
                <a16:creationId xmlns:a16="http://schemas.microsoft.com/office/drawing/2014/main" id="{2CB55631-BA0C-F99D-4B19-A4A7BB5D5A52}"/>
              </a:ext>
            </a:extLst>
          </p:cNvPr>
          <p:cNvSpPr>
            <a:spLocks noGrp="1"/>
          </p:cNvSpPr>
          <p:nvPr>
            <p:ph type="sldNum" sz="quarter" idx="12"/>
          </p:nvPr>
        </p:nvSpPr>
        <p:spPr>
          <a:xfrm>
            <a:off x="-2294113" y="6356349"/>
            <a:ext cx="2743200" cy="365125"/>
          </a:xfrm>
        </p:spPr>
        <p:txBody>
          <a:bodyPr/>
          <a:lstStyle/>
          <a:p>
            <a:r>
              <a:rPr lang="en-US" altLang="zh-TW" dirty="0"/>
              <a:t>8</a:t>
            </a:r>
            <a:endParaRPr lang="zh-TW" altLang="en-US" dirty="0"/>
          </a:p>
        </p:txBody>
      </p:sp>
      <p:sp>
        <p:nvSpPr>
          <p:cNvPr id="3" name="文字方塊 2">
            <a:extLst>
              <a:ext uri="{FF2B5EF4-FFF2-40B4-BE49-F238E27FC236}">
                <a16:creationId xmlns:a16="http://schemas.microsoft.com/office/drawing/2014/main" id="{DE82C63E-E246-1AD6-AC60-0ECCF1A009F1}"/>
              </a:ext>
            </a:extLst>
          </p:cNvPr>
          <p:cNvSpPr txBox="1"/>
          <p:nvPr/>
        </p:nvSpPr>
        <p:spPr>
          <a:xfrm>
            <a:off x="285750" y="361950"/>
            <a:ext cx="6954294" cy="523220"/>
          </a:xfrm>
          <a:prstGeom prst="rect">
            <a:avLst/>
          </a:prstGeom>
          <a:noFill/>
        </p:spPr>
        <p:txBody>
          <a:bodyPr wrap="square" rtlCol="0">
            <a:spAutoFit/>
          </a:bodyPr>
          <a:lstStyle/>
          <a:p>
            <a:r>
              <a:rPr lang="en-US" altLang="zh-TW" sz="2800" b="1" dirty="0">
                <a:latin typeface="標楷體" panose="03000509000000000000" pitchFamily="65" charset="-120"/>
                <a:ea typeface="標楷體" panose="03000509000000000000" pitchFamily="65" charset="-120"/>
              </a:rPr>
              <a:t>Study Method And Study Process</a:t>
            </a:r>
            <a:endParaRPr lang="zh-TW" altLang="en-US" sz="2800" b="1" dirty="0">
              <a:latin typeface="標楷體" panose="03000509000000000000" pitchFamily="65" charset="-120"/>
              <a:ea typeface="標楷體" panose="03000509000000000000" pitchFamily="65" charset="-120"/>
            </a:endParaRPr>
          </a:p>
        </p:txBody>
      </p:sp>
      <p:pic>
        <p:nvPicPr>
          <p:cNvPr id="5" name="圖片 4" descr="一張含有 寫生, 圖表, 圖畫, 設計 的圖片&#10;&#10;自動產生的描述">
            <a:extLst>
              <a:ext uri="{FF2B5EF4-FFF2-40B4-BE49-F238E27FC236}">
                <a16:creationId xmlns:a16="http://schemas.microsoft.com/office/drawing/2014/main" id="{421055B3-7FEA-DEE3-6429-40EFF3E48099}"/>
              </a:ext>
            </a:extLst>
          </p:cNvPr>
          <p:cNvPicPr>
            <a:picLocks noChangeAspect="1"/>
          </p:cNvPicPr>
          <p:nvPr/>
        </p:nvPicPr>
        <p:blipFill rotWithShape="1">
          <a:blip r:embed="rId3">
            <a:extLst>
              <a:ext uri="{28A0092B-C50C-407E-A947-70E740481C1C}">
                <a14:useLocalDpi xmlns:a14="http://schemas.microsoft.com/office/drawing/2010/main" val="0"/>
              </a:ext>
            </a:extLst>
          </a:blip>
          <a:srcRect l="29383" t="12528" r="23973" b="5753"/>
          <a:stretch/>
        </p:blipFill>
        <p:spPr>
          <a:xfrm>
            <a:off x="2953789" y="1165658"/>
            <a:ext cx="5686816" cy="4910203"/>
          </a:xfrm>
          <a:prstGeom prst="rect">
            <a:avLst/>
          </a:prstGeom>
        </p:spPr>
      </p:pic>
    </p:spTree>
    <p:extLst>
      <p:ext uri="{BB962C8B-B14F-4D97-AF65-F5344CB8AC3E}">
        <p14:creationId xmlns:p14="http://schemas.microsoft.com/office/powerpoint/2010/main" val="3226307379"/>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TM02900720[[fn=要素]]</Template>
  <TotalTime>6183</TotalTime>
  <Words>888</Words>
  <Application>Microsoft Office PowerPoint</Application>
  <PresentationFormat>寬螢幕</PresentationFormat>
  <Paragraphs>88</Paragraphs>
  <Slides>12</Slides>
  <Notes>12</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12</vt:i4>
      </vt:variant>
    </vt:vector>
  </HeadingPairs>
  <TitlesOfParts>
    <vt:vector size="20" baseType="lpstr">
      <vt:lpstr>Google Sans</vt:lpstr>
      <vt:lpstr>微軟正黑體</vt:lpstr>
      <vt:lpstr>標楷體</vt:lpstr>
      <vt:lpstr>Calibri</vt:lpstr>
      <vt:lpstr>Calibri Light</vt:lpstr>
      <vt:lpstr>Times New Roman</vt:lpstr>
      <vt:lpstr>Wingdings 2</vt:lpstr>
      <vt:lpstr>HDOfficeLightV0</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user</dc:creator>
  <cp:lastModifiedBy>詹偉詳</cp:lastModifiedBy>
  <cp:revision>295</cp:revision>
  <cp:lastPrinted>2023-06-16T00:16:43Z</cp:lastPrinted>
  <dcterms:created xsi:type="dcterms:W3CDTF">2023-04-13T23:20:01Z</dcterms:created>
  <dcterms:modified xsi:type="dcterms:W3CDTF">2023-06-20T04:15:16Z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2023-04-14T02:39:28Z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b8b1bb5a-ab15-4335-aa85-474421ed4c8c</vt:lpwstr>
  </property>
  <property fmtid="{D5CDD505-2E9C-101B-9397-08002B2CF9AE}" pid="7" name="MSIP_Label_defa4170-0d19-0005-0004-bc88714345d2_ActionId">
    <vt:lpwstr>9f7f2f42-fd1d-4cc2-95e4-384a60c1ea46</vt:lpwstr>
  </property>
  <property fmtid="{D5CDD505-2E9C-101B-9397-08002B2CF9AE}" pid="8" name="MSIP_Label_defa4170-0d19-0005-0004-bc88714345d2_ContentBits">
    <vt:lpwstr>0</vt:lpwstr>
  </property>
</Properties>
</file>