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6" r:id="rId2"/>
    <p:sldId id="257" r:id="rId3"/>
    <p:sldId id="266" r:id="rId4"/>
    <p:sldId id="267" r:id="rId5"/>
    <p:sldId id="268" r:id="rId6"/>
    <p:sldId id="270" r:id="rId7"/>
    <p:sldId id="277" r:id="rId8"/>
    <p:sldId id="279" r:id="rId9"/>
    <p:sldId id="271" r:id="rId10"/>
    <p:sldId id="273" r:id="rId11"/>
    <p:sldId id="260" r:id="rId12"/>
    <p:sldId id="280" r:id="rId13"/>
    <p:sldId id="259" r:id="rId14"/>
    <p:sldId id="274" r:id="rId15"/>
    <p:sldId id="281" r:id="rId16"/>
    <p:sldId id="275" r:id="rId17"/>
    <p:sldId id="282" r:id="rId18"/>
    <p:sldId id="264" r:id="rId19"/>
    <p:sldId id="284" r:id="rId20"/>
    <p:sldId id="283" r:id="rId21"/>
    <p:sldId id="285" r:id="rId22"/>
    <p:sldId id="286" r:id="rId23"/>
    <p:sldId id="263" r:id="rId24"/>
    <p:sldId id="262" r:id="rId25"/>
    <p:sldId id="26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728" autoAdjust="0"/>
  </p:normalViewPr>
  <p:slideViewPr>
    <p:cSldViewPr snapToGrid="0" showGuides="1">
      <p:cViewPr varScale="1">
        <p:scale>
          <a:sx n="66" d="100"/>
          <a:sy n="66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8078B-AA75-413A-A4FD-7C6F29EA48D7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62A42-2199-41B3-933C-E3563AE23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960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函数模板</a:t>
            </a:r>
            <a:endParaRPr lang="en-US" altLang="zh-CN" dirty="0"/>
          </a:p>
          <a:p>
            <a:r>
              <a:rPr lang="zh-CN" altLang="en-US" dirty="0"/>
              <a:t>类模板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62A42-2199-41B3-933C-E3563AE2363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400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大家有什么想问的吗？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62A42-2199-41B3-933C-E3563AE2363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612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62A42-2199-41B3-933C-E3563AE2363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855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62A42-2199-41B3-933C-E3563AE2363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17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弱化版有头节点和尾节点的链表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一般设计一个迭代器我们首先需要考虑的是迭代器里面要存储什么</a:t>
            </a:r>
            <a:endParaRPr lang="en-US" altLang="zh-CN" dirty="0"/>
          </a:p>
          <a:p>
            <a:r>
              <a:rPr lang="zh-CN" altLang="en-US" dirty="0"/>
              <a:t>那么对于。。。</a:t>
            </a:r>
            <a:endParaRPr lang="en-US" altLang="zh-CN" dirty="0"/>
          </a:p>
          <a:p>
            <a:r>
              <a:rPr lang="zh-CN" altLang="en-US" dirty="0"/>
              <a:t>大家想一想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62A42-2199-41B3-933C-E3563AE2363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753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前缀</a:t>
            </a:r>
            <a:r>
              <a:rPr lang="en-US" altLang="zh-CN" dirty="0"/>
              <a:t>++ </a:t>
            </a:r>
            <a:r>
              <a:rPr lang="zh-CN" altLang="en-US" dirty="0"/>
              <a:t>后缀</a:t>
            </a:r>
            <a:r>
              <a:rPr lang="en-US" altLang="zh-CN" dirty="0"/>
              <a:t>++</a:t>
            </a:r>
          </a:p>
          <a:p>
            <a:r>
              <a:rPr lang="zh-CN" altLang="en-US" dirty="0"/>
              <a:t>最后一个小总结</a:t>
            </a:r>
            <a:endParaRPr lang="en-US" altLang="zh-CN" dirty="0"/>
          </a:p>
          <a:p>
            <a:r>
              <a:rPr lang="zh-CN" altLang="en-US" dirty="0"/>
              <a:t>是否有疑惑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62A42-2199-41B3-933C-E3563AE2363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079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替换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-&gt;</a:t>
            </a:r>
            <a:r>
              <a:rPr lang="zh-CN" altLang="en-US" dirty="0"/>
              <a:t>是一元操作符，却表现得像二元操作符一样：接受一个对象和一个成员名。对对象解引用以获取成员。不管外表如何，箭头操作符不接受显式形参。</a:t>
            </a:r>
            <a:br>
              <a:rPr lang="zh-CN" altLang="en-US" dirty="0"/>
            </a:br>
            <a:r>
              <a:rPr lang="zh-CN" altLang="en-US" dirty="0"/>
              <a:t>这里没有第二个形参，因为 </a:t>
            </a:r>
            <a:r>
              <a:rPr lang="en-US" altLang="zh-CN" dirty="0"/>
              <a:t>-&gt; </a:t>
            </a:r>
            <a:r>
              <a:rPr lang="zh-CN" altLang="en-US" dirty="0"/>
              <a:t>的右操作数不是表达式，相反，是对应着类成员的一个标识符。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62A42-2199-41B3-933C-E3563AE2363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351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-&gt;</a:t>
            </a:r>
            <a:r>
              <a:rPr lang="zh-CN" altLang="en-US" dirty="0"/>
              <a:t>是一元操作符，却表现得像二元操作符一样：接受一个对象和一个成员名。对对象解引用以获取成员。不管外表如何，箭头操作符不接受显式形参。</a:t>
            </a:r>
            <a:br>
              <a:rPr lang="zh-CN" altLang="en-US" dirty="0"/>
            </a:br>
            <a:r>
              <a:rPr lang="zh-CN" altLang="en-US" dirty="0"/>
              <a:t>这里没有第二个形参，因为 </a:t>
            </a:r>
            <a:r>
              <a:rPr lang="en-US" altLang="zh-CN" dirty="0"/>
              <a:t>-&gt; </a:t>
            </a:r>
            <a:r>
              <a:rPr lang="zh-CN" altLang="en-US" dirty="0"/>
              <a:t>的右操作数不是表达式，相反，是对应着类成员的一个标识符。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62A42-2199-41B3-933C-E3563AE2363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48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Typename</a:t>
            </a:r>
            <a:r>
              <a:rPr lang="zh-CN" altLang="en-US" dirty="0"/>
              <a:t>和</a:t>
            </a:r>
            <a:r>
              <a:rPr lang="en-US" altLang="zh-CN" dirty="0"/>
              <a:t>class</a:t>
            </a:r>
            <a:r>
              <a:rPr lang="zh-CN" altLang="en-US" dirty="0"/>
              <a:t>不等价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62A42-2199-41B3-933C-E3563AE2363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712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62A42-2199-41B3-933C-E3563AE2363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055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62A42-2199-41B3-933C-E3563AE236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809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类模板的重载函数和类的重载函数也是一致的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我们以可变长数组为例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62A42-2199-41B3-933C-E3563AE2363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605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带大家复习一下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Ok?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62A42-2199-41B3-933C-E3563AE2363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437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OK?</a:t>
            </a:r>
          </a:p>
          <a:p>
            <a:endParaRPr lang="en-US" altLang="zh-CN" dirty="0"/>
          </a:p>
          <a:p>
            <a:r>
              <a:rPr lang="zh-CN" altLang="en-US" dirty="0"/>
              <a:t>具体的实现大家可以回去思考</a:t>
            </a:r>
            <a:endParaRPr lang="en-US" altLang="zh-CN" dirty="0"/>
          </a:p>
          <a:p>
            <a:r>
              <a:rPr lang="zh-CN" altLang="en-US" dirty="0"/>
              <a:t>到这里大家有问题吗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62A42-2199-41B3-933C-E3563AE2363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547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为了防止修改</a:t>
            </a:r>
            <a:r>
              <a:rPr lang="en-US" altLang="zh-CN" dirty="0"/>
              <a:t>other</a:t>
            </a:r>
            <a:r>
              <a:rPr lang="zh-CN" altLang="en-US" dirty="0"/>
              <a:t>指向的对象</a:t>
            </a:r>
            <a:endParaRPr lang="en-US" altLang="zh-CN" dirty="0"/>
          </a:p>
          <a:p>
            <a:r>
              <a:rPr lang="zh-CN" altLang="en-US" dirty="0"/>
              <a:t>为什么需要两个</a:t>
            </a:r>
            <a:r>
              <a:rPr lang="en-US" altLang="zh-CN" dirty="0"/>
              <a:t>【】</a:t>
            </a:r>
            <a:r>
              <a:rPr lang="zh-CN" altLang="en-US" dirty="0"/>
              <a:t>重载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62A42-2199-41B3-933C-E3563AE2363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077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62A42-2199-41B3-933C-E3563AE2363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324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1E551-2508-48AE-8316-604FBF787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309A69-165C-4364-8C20-98BE9D442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79167A-7A60-49EB-831E-A536612F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3253-E68B-4E48-AF68-2F5E75FB63A4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6BBB0-A211-4987-BBCF-397DB45F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D33A5A-1C2B-4B61-B127-693FC7BE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2E15-1629-4F6D-8F9D-BDA8C1D6C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FFE95-983F-4274-985B-C0CA4CC7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3D95CD-2EE2-41E7-8474-D5A4BD732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2FC29-613F-4585-95AF-145FF7B86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3253-E68B-4E48-AF68-2F5E75FB63A4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BEECF8-4254-4E6F-B2D3-1C184B25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AF5145-1EE1-49C4-8C4F-D7343538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2E15-1629-4F6D-8F9D-BDA8C1D6C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39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57E0CD-CE5A-4F8A-824A-034F09FB7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D5B88F-2DFB-4615-9D8C-7CBA34ED0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ADCC0B-4ACD-4B16-B30D-D5BDF6126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3253-E68B-4E48-AF68-2F5E75FB63A4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AACD5-DCDE-46E1-9112-AFA1A977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3E8930-50F1-4C1B-922A-B83099B6B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2E15-1629-4F6D-8F9D-BDA8C1D6C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42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8E78C-1292-4C8D-B53E-A1089BA6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30819-96DB-423E-A345-EBC17ED1C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4A117-D37F-46C6-A1AF-5E57C7A7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3253-E68B-4E48-AF68-2F5E75FB63A4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09CAC0-E90D-43E7-A8CA-194E7DE7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01B576-6EB1-46C0-9524-21AB17846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2E15-1629-4F6D-8F9D-BDA8C1D6C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55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DD939-D882-4BE7-8EFE-F7FA2267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4A5848-0077-40A3-BCE7-C4A775C6E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2C4F9-C7A6-4F72-A418-D8EAA660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3253-E68B-4E48-AF68-2F5E75FB63A4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0E9BB-727D-4012-9F5A-266A6683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DADF7-5948-4330-8EFC-DEFB26380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2E15-1629-4F6D-8F9D-BDA8C1D6C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46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3BA30-5C70-4592-A96D-8258DCE5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F43F77-C804-4BCE-8E19-41234F10F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2E6549-3D1F-44DB-B64F-919313CC1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F446E5-9475-491B-B73D-77F1E4A1B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3253-E68B-4E48-AF68-2F5E75FB63A4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1D2D4C-429D-4469-BA6B-2A1A635D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471BB1-DA4E-4410-832F-B20F56C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2E15-1629-4F6D-8F9D-BDA8C1D6C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5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1EA3E-29E8-4256-A1F6-870ACCF82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7DE395-CB75-4818-ACBD-BCC669DAD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C35779-0448-468C-BD54-7DD7AB383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691761-DD85-4CCD-AA5D-780AAD692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C8A2F0-D353-4C4C-9567-00C5625F5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135B31-0833-49E6-84AD-2EEC2A67E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3253-E68B-4E48-AF68-2F5E75FB63A4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40D198-3226-4F4A-84C1-C4BFE42E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EC6673-DFDE-48DF-9F1B-F2809632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2E15-1629-4F6D-8F9D-BDA8C1D6C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7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5FB0F-A647-4047-8F63-6FB9B3C5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94C0CB-1C86-47D8-84E9-A32D4C8A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3253-E68B-4E48-AF68-2F5E75FB63A4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D8B145-E52A-450F-821A-2F379968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910CAB-8F9D-4586-945B-9087CE27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2E15-1629-4F6D-8F9D-BDA8C1D6C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71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191425-A94E-472C-B31A-82189562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3253-E68B-4E48-AF68-2F5E75FB63A4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68F5D7-AF7A-4DF9-9FFA-B5AB4A31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D201AA-94A6-4C11-B578-927C1056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2E15-1629-4F6D-8F9D-BDA8C1D6C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95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D7331-D54A-4D7D-8B61-D05951F1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DF7684-D950-4B5A-9F3B-B26D88207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87662F-CAC7-4F2A-A60E-4D39EF4D9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204004-A7F0-4FAB-B062-0DA1AC37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3253-E68B-4E48-AF68-2F5E75FB63A4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411D84-BBE1-4C3C-A001-4B7F8636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4F7170-3D92-49E1-80BA-9F2348062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2E15-1629-4F6D-8F9D-BDA8C1D6C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49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CBC5C-407C-49FF-AC0A-1913D1FA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46FE7D-3C9E-449C-899A-FDC925E86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3187A6-8EB7-478C-996D-49EBD95A8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B2F67F-CB4C-44F1-BED8-573A7678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3253-E68B-4E48-AF68-2F5E75FB63A4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633A4F-2855-44D9-8006-98667BA3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5A3729-9C95-463A-9CC6-595CB7C8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2E15-1629-4F6D-8F9D-BDA8C1D6C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82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BFBF27-2167-43A2-9F06-1721979B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3607A8-BB89-4625-88D0-3C3D64815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71B410-BE71-4610-BB62-2170E56E7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B3253-E68B-4E48-AF68-2F5E75FB63A4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6C91F-AD1F-4D1B-8EF5-42BB99FC0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5A0847-60E6-4B8A-B581-EFA3277CE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92E15-1629-4F6D-8F9D-BDA8C1D6C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75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DEEC1-DED9-4BEB-89E4-5BF6D3A45A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类模板与迭代器</a:t>
            </a:r>
          </a:p>
        </p:txBody>
      </p:sp>
    </p:spTree>
    <p:extLst>
      <p:ext uri="{BB962C8B-B14F-4D97-AF65-F5344CB8AC3E}">
        <p14:creationId xmlns:p14="http://schemas.microsoft.com/office/powerpoint/2010/main" val="1716285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97679-662A-4819-B4D6-1165FAD7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3B494-AEE8-492B-9FC7-59C593127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内嵌类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947C2D-895E-4FA2-9BDE-7AC710127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485" y="2549565"/>
            <a:ext cx="2924175" cy="24765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F9B9D6B-065C-450C-B3BA-EE444F42FF9E}"/>
              </a:ext>
            </a:extLst>
          </p:cNvPr>
          <p:cNvSpPr/>
          <p:nvPr/>
        </p:nvSpPr>
        <p:spPr>
          <a:xfrm>
            <a:off x="6096000" y="278266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1.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内层类的成员函数对外层类的成员没有访问权</a:t>
            </a:r>
            <a:endParaRPr lang="en-US" altLang="zh-CN" b="0" i="0" dirty="0">
              <a:solidFill>
                <a:srgbClr val="1A1A1A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1A1A1A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2.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外层类的成员函数对内层类的成员也没有访问权</a:t>
            </a:r>
            <a:endParaRPr lang="en-US" altLang="zh-CN" b="0" i="0" dirty="0">
              <a:solidFill>
                <a:srgbClr val="1A1A1A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1A1A1A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3.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申请访问权依然需要友元</a:t>
            </a:r>
            <a:endParaRPr lang="en-US" altLang="zh-CN" dirty="0">
              <a:solidFill>
                <a:srgbClr val="1A1A1A"/>
              </a:solidFill>
              <a:latin typeface="-apple-system"/>
            </a:endParaRPr>
          </a:p>
          <a:p>
            <a:endParaRPr lang="en-US" altLang="zh-CN" dirty="0">
              <a:solidFill>
                <a:srgbClr val="1A1A1A"/>
              </a:solidFill>
              <a:latin typeface="-apple-system"/>
            </a:endParaRPr>
          </a:p>
          <a:p>
            <a:r>
              <a:rPr lang="en-US" altLang="zh-CN" dirty="0" err="1">
                <a:solidFill>
                  <a:srgbClr val="1A1A1A"/>
                </a:solidFill>
                <a:latin typeface="-apple-system"/>
              </a:rPr>
              <a:t>myVector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&lt;int&gt;::iterator </a:t>
            </a:r>
            <a:r>
              <a:rPr lang="en-US" altLang="zh-CN" dirty="0" err="1">
                <a:solidFill>
                  <a:srgbClr val="1A1A1A"/>
                </a:solidFill>
                <a:latin typeface="-apple-system"/>
              </a:rPr>
              <a:t>i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28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97679-662A-4819-B4D6-1165FAD7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编译器对于类模板的处理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3B494-AEE8-492B-9FC7-59C593127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20000"/>
              </a:lnSpc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第一阶段是编译模板定义本身。这个阶段编译器只是检查一些诸如漏掉分号、变量名拼写错误之类的语法错误。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第二阶段是编译器看到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模板使用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时。对于函数模板，检查实际参数的数目和类型是否恰当。对于类模板可以检测出提供的模板的实际参数的数目是否正确。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第三阶段是实例化。编译器彻底编译模板。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所以，调试包含类模板的程序时，必须在定义了类模板的对象并且对对象调用了所有的成员函数后，才能说明类模板的语法是正确的。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040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DEEC1-DED9-4BEB-89E4-5BF6D3A45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7477"/>
            <a:ext cx="9144000" cy="2387600"/>
          </a:xfrm>
        </p:spPr>
        <p:txBody>
          <a:bodyPr/>
          <a:lstStyle/>
          <a:p>
            <a:r>
              <a:rPr lang="zh-CN" altLang="en-US" b="1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迭代器</a:t>
            </a:r>
          </a:p>
        </p:txBody>
      </p:sp>
    </p:spTree>
    <p:extLst>
      <p:ext uri="{BB962C8B-B14F-4D97-AF65-F5344CB8AC3E}">
        <p14:creationId xmlns:p14="http://schemas.microsoft.com/office/powerpoint/2010/main" val="2923074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97679-662A-4819-B4D6-1165FAD7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为什么需要迭代器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3B494-AEE8-492B-9FC7-59C593127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提供一种方法，使之能够依序访问某个聚合物所含的各个元素，从而无需暴露该聚合物的内部表述方式</a:t>
            </a:r>
            <a:endParaRPr lang="en-US" altLang="zh-CN" sz="2000" dirty="0"/>
          </a:p>
          <a:p>
            <a:r>
              <a:rPr lang="zh-CN" altLang="en-US" sz="2000" dirty="0"/>
              <a:t>迭代器是一种类似于指针的存在</a:t>
            </a: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9AE6C7-A508-4872-A1E0-4AB61AC37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23" y="3429000"/>
            <a:ext cx="6593537" cy="221944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24D20FC-E18F-48EA-A96F-0404E07DF26B}"/>
              </a:ext>
            </a:extLst>
          </p:cNvPr>
          <p:cNvSpPr/>
          <p:nvPr/>
        </p:nvSpPr>
        <p:spPr>
          <a:xfrm>
            <a:off x="8204769" y="4215557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单步向前迭代元素</a:t>
            </a:r>
            <a:endParaRPr lang="en-US" altLang="zh-CN" sz="2400" b="1" dirty="0"/>
          </a:p>
          <a:p>
            <a:r>
              <a:rPr lang="zh-CN" altLang="en-US" sz="2400" b="1" dirty="0"/>
              <a:t>读取引用的元素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B08C9B-7AA0-4BB8-A9CE-CA35A60E201B}"/>
              </a:ext>
            </a:extLst>
          </p:cNvPr>
          <p:cNvSpPr txBox="1"/>
          <p:nvPr/>
        </p:nvSpPr>
        <p:spPr>
          <a:xfrm>
            <a:off x="1122742" y="5979556"/>
            <a:ext cx="6979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v.end</a:t>
            </a:r>
            <a:r>
              <a:rPr lang="en-US" altLang="zh-CN" sz="2400" b="1" dirty="0"/>
              <a:t>()</a:t>
            </a:r>
            <a:r>
              <a:rPr lang="zh-CN" altLang="en-US" sz="2400" b="1" dirty="0"/>
              <a:t>不能简单理解为最后一个元素！！</a:t>
            </a:r>
          </a:p>
        </p:txBody>
      </p:sp>
    </p:spTree>
    <p:extLst>
      <p:ext uri="{BB962C8B-B14F-4D97-AF65-F5344CB8AC3E}">
        <p14:creationId xmlns:p14="http://schemas.microsoft.com/office/powerpoint/2010/main" val="333477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97679-662A-4819-B4D6-1165FAD7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A65B4A-19D6-4081-8C5F-5F3932D3F84C}"/>
              </a:ext>
            </a:extLst>
          </p:cNvPr>
          <p:cNvSpPr/>
          <p:nvPr/>
        </p:nvSpPr>
        <p:spPr>
          <a:xfrm>
            <a:off x="617317" y="1465718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Input Iterator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：只能单步向前迭代元素，不允许修改由该类迭代器引用的元素。</a:t>
            </a:r>
            <a:endParaRPr lang="en-US" altLang="zh-C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br>
              <a:rPr lang="zh-CN" altLang="en-US" dirty="0"/>
            </a:br>
            <a:r>
              <a:rPr lang="en-US" altLang="zh-C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Output Iterator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：该类迭代器和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Input Iterator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极其相似，也只能单步向前迭代元素，不同的是该类迭代器对元素只有写的权力。</a:t>
            </a:r>
            <a:endParaRPr lang="en-US" altLang="zh-C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br>
              <a:rPr lang="zh-CN" altLang="en-US" dirty="0"/>
            </a:br>
            <a:r>
              <a:rPr lang="en-US" altLang="zh-C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Forward Iterator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：该类迭代器可以在一个正确的区间中进行读写操作，它拥有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Input Iterator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的所有特性，和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Output Iterator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的部分特性，以及单步向前迭代元素的能力。</a:t>
            </a:r>
            <a:endParaRPr lang="en-US" altLang="zh-C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br>
              <a:rPr lang="zh-CN" altLang="en-US" dirty="0"/>
            </a:br>
            <a:r>
              <a:rPr lang="en-US" altLang="zh-C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Bidirectional Iterator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：该类迭代器是在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Forward Iterator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的基础上提供了单步向后迭代元素的能力。</a:t>
            </a:r>
            <a:endParaRPr lang="en-US" altLang="zh-C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br>
              <a:rPr lang="zh-CN" altLang="en-US" dirty="0"/>
            </a:br>
            <a:r>
              <a:rPr lang="en-US" altLang="zh-C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Random Access Iterator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：该类迭代器能完成上面所有迭代器的工作，它自己独有的特性就是可以像指针那样进行算术计算，而不是仅仅只有单步向前或向后迭代。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09451C2-60E9-4FC7-A1C1-5B4639CB474F}"/>
              </a:ext>
            </a:extLst>
          </p:cNvPr>
          <p:cNvSpPr/>
          <p:nvPr/>
        </p:nvSpPr>
        <p:spPr>
          <a:xfrm>
            <a:off x="8221883" y="230414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Input output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 \ /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forward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 |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bidirectional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 |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random access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682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97679-662A-4819-B4D6-1165FAD7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A65B4A-19D6-4081-8C5F-5F3932D3F84C}"/>
              </a:ext>
            </a:extLst>
          </p:cNvPr>
          <p:cNvSpPr/>
          <p:nvPr/>
        </p:nvSpPr>
        <p:spPr>
          <a:xfrm>
            <a:off x="524719" y="144384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Input Iterator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只读，迭代器所指对象不允许外界改变。支持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opeator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 ++</a:t>
            </a:r>
          </a:p>
          <a:p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Output Iterator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只写，支持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opeator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 ++</a:t>
            </a:r>
          </a:p>
          <a:p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Forward Iterator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读写，允许‘写入型’算法，通过迭代器读写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支持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opeator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 ++</a:t>
            </a:r>
          </a:p>
          <a:p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Bidirectional Iterator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可双向移动，某些算法可能需要逆向访问迭代器。支持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opeator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 ++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operator--</a:t>
            </a:r>
          </a:p>
          <a:p>
            <a:br>
              <a:rPr lang="zh-CN" altLang="en-US" dirty="0"/>
            </a:br>
            <a:r>
              <a:rPr lang="en-US" altLang="zh-C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Random Access Iterator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支持多种运算，包括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p+n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, p-n, p[n], p1-p2, p1&lt;p2</a:t>
            </a:r>
          </a:p>
          <a:p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AC04116-5F6D-444A-AC00-743732797B6D}"/>
              </a:ext>
            </a:extLst>
          </p:cNvPr>
          <p:cNvGrpSpPr/>
          <p:nvPr/>
        </p:nvGrpSpPr>
        <p:grpSpPr>
          <a:xfrm>
            <a:off x="401254" y="5602663"/>
            <a:ext cx="11389492" cy="1100593"/>
            <a:chOff x="401254" y="5602663"/>
            <a:chExt cx="11389492" cy="1100593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6F309DCF-53DF-46B8-A630-FEFC89BE2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0836" y="5602663"/>
              <a:ext cx="8819910" cy="1100593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B41071B-D13B-4410-A4AF-1C136C3863F3}"/>
                </a:ext>
              </a:extLst>
            </p:cNvPr>
            <p:cNvSpPr txBox="1"/>
            <p:nvPr/>
          </p:nvSpPr>
          <p:spPr>
            <a:xfrm>
              <a:off x="401254" y="5602663"/>
              <a:ext cx="228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STL</a:t>
              </a:r>
              <a:r>
                <a:rPr lang="zh-CN" altLang="en-US" dirty="0"/>
                <a:t>对迭代器的支持：</a:t>
              </a: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1A8AD29B-2B49-4233-91FB-468F8B43B513}"/>
              </a:ext>
            </a:extLst>
          </p:cNvPr>
          <p:cNvSpPr/>
          <p:nvPr/>
        </p:nvSpPr>
        <p:spPr>
          <a:xfrm>
            <a:off x="8221883" y="230414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Input output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 \ /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forward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 |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bidirectional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 |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random access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21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5ACBDDD-A0C8-4D87-8F7F-649E6427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以链表为例设计</a:t>
            </a:r>
            <a:r>
              <a:rPr lang="en-US" altLang="zh-CN" dirty="0"/>
              <a:t>Input Iterator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E3CE27-592D-4247-9A30-C94935F4F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1753284"/>
            <a:ext cx="2415735" cy="18927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85D89ED-98D9-4902-8A81-51CCB6B74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724" y="1753284"/>
            <a:ext cx="3420347" cy="212405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730871C-778E-4653-A74B-85DA06237753}"/>
              </a:ext>
            </a:extLst>
          </p:cNvPr>
          <p:cNvSpPr txBox="1"/>
          <p:nvPr/>
        </p:nvSpPr>
        <p:spPr>
          <a:xfrm>
            <a:off x="7048981" y="1753284"/>
            <a:ext cx="4790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迭代器内部需要存储什么？</a:t>
            </a:r>
          </a:p>
        </p:txBody>
      </p:sp>
    </p:spTree>
    <p:extLst>
      <p:ext uri="{BB962C8B-B14F-4D97-AF65-F5344CB8AC3E}">
        <p14:creationId xmlns:p14="http://schemas.microsoft.com/office/powerpoint/2010/main" val="393123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5ACBDDD-A0C8-4D87-8F7F-649E6427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以链表为例设计</a:t>
            </a:r>
            <a:r>
              <a:rPr lang="en-US" altLang="zh-CN" dirty="0"/>
              <a:t>Input Iterator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E3CE27-592D-4247-9A30-C94935F4F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1753284"/>
            <a:ext cx="2415735" cy="189274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F1F6E99-7A77-4142-82D4-7D388E6528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388"/>
          <a:stretch/>
        </p:blipFill>
        <p:spPr>
          <a:xfrm>
            <a:off x="7183862" y="1690688"/>
            <a:ext cx="4502077" cy="43818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454BCC5-0F24-401C-B098-9E1E97BB2F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8724" y="1753284"/>
            <a:ext cx="3420347" cy="212405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8573B01-3F70-4562-9C88-C18454AD65C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732"/>
          <a:stretch/>
        </p:blipFill>
        <p:spPr>
          <a:xfrm>
            <a:off x="3080917" y="1753284"/>
            <a:ext cx="3428154" cy="328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6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25B37-BA86-4DB8-8849-28A91693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两个特殊的重载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70E615-D2C4-4604-80F0-5DD4DF10D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*重载</a:t>
            </a:r>
            <a:endParaRPr lang="en-US" altLang="zh-CN" dirty="0"/>
          </a:p>
          <a:p>
            <a:r>
              <a:rPr lang="en-US" altLang="zh-CN" dirty="0"/>
              <a:t>-&gt;</a:t>
            </a:r>
            <a:r>
              <a:rPr lang="zh-CN" altLang="en-US" dirty="0"/>
              <a:t>重载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9217B8-4146-4B28-86BD-350DF5638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9051" y="3328306"/>
            <a:ext cx="6300900" cy="7424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49331F-A53E-4C70-9FBF-69510C468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051" y="4517490"/>
            <a:ext cx="6300900" cy="56779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CBD7BE0-F4C7-49E7-8D8F-F6A01677A734}"/>
              </a:ext>
            </a:extLst>
          </p:cNvPr>
          <p:cNvSpPr/>
          <p:nvPr/>
        </p:nvSpPr>
        <p:spPr>
          <a:xfrm>
            <a:off x="2672788" y="2334883"/>
            <a:ext cx="8102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-&gt;</a:t>
            </a:r>
            <a:r>
              <a:rPr lang="zh-CN" altLang="en-US" dirty="0"/>
              <a:t>是一元操作符，却表现得像二元操作符一样：接受一个对象和一个成员名。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566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25B37-BA86-4DB8-8849-28A91693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两个特殊的重载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70E615-D2C4-4604-80F0-5DD4DF10D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*重载</a:t>
            </a:r>
            <a:endParaRPr lang="en-US" altLang="zh-CN" dirty="0"/>
          </a:p>
          <a:p>
            <a:r>
              <a:rPr lang="en-US" altLang="zh-CN" dirty="0"/>
              <a:t>-&gt;</a:t>
            </a:r>
            <a:r>
              <a:rPr lang="zh-CN" altLang="en-US" dirty="0"/>
              <a:t>重载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9217B8-4146-4B28-86BD-350DF5638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9051" y="3328306"/>
            <a:ext cx="6300900" cy="7424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49331F-A53E-4C70-9FBF-69510C468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051" y="4517490"/>
            <a:ext cx="6300900" cy="56779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CBD7BE0-F4C7-49E7-8D8F-F6A01677A734}"/>
              </a:ext>
            </a:extLst>
          </p:cNvPr>
          <p:cNvSpPr/>
          <p:nvPr/>
        </p:nvSpPr>
        <p:spPr>
          <a:xfrm>
            <a:off x="2672788" y="2334883"/>
            <a:ext cx="8102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-&gt;</a:t>
            </a:r>
            <a:r>
              <a:rPr lang="zh-CN" altLang="en-US" dirty="0"/>
              <a:t>是一元操作符，却表现得像二元操作符一样：接受一个对象和一个成员名。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556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97679-662A-4819-B4D6-1165FAD7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为什么需要模板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3B494-AEE8-492B-9FC7-59C593127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泛型编程思想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不使用模板的后果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CEC6B7E-841C-49A7-AD9D-34A6286FF8A1}"/>
              </a:ext>
            </a:extLst>
          </p:cNvPr>
          <p:cNvSpPr/>
          <p:nvPr/>
        </p:nvSpPr>
        <p:spPr>
          <a:xfrm>
            <a:off x="5930313" y="3678128"/>
            <a:ext cx="58352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　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所谓泛型，具有“在多种数据型别上可操作”的含义</a:t>
            </a:r>
            <a:endParaRPr lang="en-US" altLang="zh-CN" b="1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/>
            <a:r>
              <a:rPr lang="en-US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——STL</a:t>
            </a:r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之父</a:t>
            </a:r>
            <a:r>
              <a:rPr lang="en-US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Alex </a:t>
            </a:r>
            <a:r>
              <a:rPr lang="en-US" altLang="zh-CN" b="1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Stepanov</a:t>
            </a:r>
            <a:endParaRPr lang="en-US" altLang="zh-CN" b="1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146" name="Picture 2" descr="“Alex Stepanov”的图片搜索结果">
            <a:extLst>
              <a:ext uri="{FF2B5EF4-FFF2-40B4-BE49-F238E27FC236}">
                <a16:creationId xmlns:a16="http://schemas.microsoft.com/office/drawing/2014/main" id="{37182F4B-C6A7-47D7-8A8A-F5098DD45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263" y="365125"/>
            <a:ext cx="2305171" cy="307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DB247D-F862-4DD8-B82C-F8C40FE0E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916" y="3055716"/>
            <a:ext cx="3749100" cy="36170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63F72F0-B72D-4674-8293-20B26BACD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248" y="5212437"/>
            <a:ext cx="27432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3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25B37-BA86-4DB8-8849-28A91693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两个特殊的重载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70E615-D2C4-4604-80F0-5DD4DF10D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*重载</a:t>
            </a:r>
            <a:endParaRPr lang="en-US" altLang="zh-CN" dirty="0"/>
          </a:p>
          <a:p>
            <a:r>
              <a:rPr lang="en-US" altLang="zh-CN" dirty="0"/>
              <a:t>-&gt;</a:t>
            </a:r>
            <a:r>
              <a:rPr lang="zh-CN" altLang="en-US" dirty="0"/>
              <a:t>重载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9217B8-4146-4B28-86BD-350DF5638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51" y="3297322"/>
            <a:ext cx="6300900" cy="8043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49331F-A53E-4C70-9FBF-69510C468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51" y="4517490"/>
            <a:ext cx="6300900" cy="5677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5069FE-1C6F-4C69-B37E-4EA5380B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7524" b="-1"/>
          <a:stretch/>
        </p:blipFill>
        <p:spPr>
          <a:xfrm>
            <a:off x="929051" y="5347226"/>
            <a:ext cx="6300900" cy="56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82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25B37-BA86-4DB8-8849-28A91693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两个特殊的重载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70E615-D2C4-4604-80F0-5DD4DF10D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C++</a:t>
            </a:r>
            <a:r>
              <a:rPr lang="zh-CN" altLang="en-US" sz="2400" dirty="0"/>
              <a:t>对于</a:t>
            </a:r>
            <a:r>
              <a:rPr lang="en-US" altLang="zh-CN" sz="2400" dirty="0"/>
              <a:t>point-&gt;member</a:t>
            </a:r>
          </a:p>
          <a:p>
            <a:pPr marL="0" indent="0">
              <a:buNone/>
            </a:pPr>
            <a:endParaRPr lang="zh-CN" altLang="en-US" sz="2000" dirty="0"/>
          </a:p>
          <a:p>
            <a:r>
              <a:rPr lang="en-US" altLang="zh-CN" sz="2000" b="1" dirty="0"/>
              <a:t>1.</a:t>
            </a:r>
            <a:r>
              <a:rPr lang="zh-CN" altLang="en-US" sz="2000" b="1" dirty="0"/>
              <a:t>如果</a:t>
            </a:r>
            <a:r>
              <a:rPr lang="en-US" altLang="zh-CN" sz="2000" b="1" dirty="0"/>
              <a:t>point</a:t>
            </a:r>
            <a:r>
              <a:rPr lang="zh-CN" altLang="en-US" sz="2000" b="1" dirty="0"/>
              <a:t>是指针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则按照内置的箭头运算符去处理。表达式等价于</a:t>
            </a:r>
            <a:r>
              <a:rPr lang="en-US" altLang="zh-CN" sz="2000" dirty="0"/>
              <a:t>(*point).member</a:t>
            </a:r>
            <a:r>
              <a:rPr lang="zh-CN" altLang="en-US" sz="2000" dirty="0"/>
              <a:t>。首先解引用该指针，然后从所得的对象中获取指定的成员。如果</a:t>
            </a:r>
            <a:r>
              <a:rPr lang="en-US" altLang="zh-CN" sz="2000" dirty="0"/>
              <a:t>point</a:t>
            </a:r>
            <a:r>
              <a:rPr lang="zh-CN" altLang="en-US" sz="2000" dirty="0"/>
              <a:t>所指的类没有名为</a:t>
            </a:r>
            <a:r>
              <a:rPr lang="en-US" altLang="zh-CN" sz="2000" dirty="0"/>
              <a:t>member</a:t>
            </a:r>
            <a:r>
              <a:rPr lang="zh-CN" altLang="en-US" sz="2000" dirty="0"/>
              <a:t>的成员，则编译器报错。</a:t>
            </a:r>
          </a:p>
          <a:p>
            <a:r>
              <a:rPr lang="en-US" altLang="zh-CN" sz="2000" b="1" dirty="0"/>
              <a:t>2.</a:t>
            </a:r>
            <a:r>
              <a:rPr lang="zh-CN" altLang="en-US" sz="2000" b="1" dirty="0"/>
              <a:t>如果</a:t>
            </a:r>
            <a:r>
              <a:rPr lang="en-US" altLang="zh-CN" sz="2000" b="1" dirty="0"/>
              <a:t>point</a:t>
            </a:r>
            <a:r>
              <a:rPr lang="zh-CN" altLang="en-US" sz="2000" b="1" dirty="0"/>
              <a:t>是一个定义了</a:t>
            </a:r>
            <a:r>
              <a:rPr lang="en-US" altLang="zh-CN" sz="2000" b="1" dirty="0"/>
              <a:t>operator-&gt;() </a:t>
            </a:r>
            <a:r>
              <a:rPr lang="zh-CN" altLang="en-US" sz="2000" b="1" dirty="0"/>
              <a:t>的类对象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则</a:t>
            </a:r>
            <a:r>
              <a:rPr lang="en-US" altLang="zh-CN" sz="2000" dirty="0"/>
              <a:t>point-&gt;member</a:t>
            </a:r>
            <a:r>
              <a:rPr lang="zh-CN" altLang="en-US" sz="2000" dirty="0"/>
              <a:t>等价于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point.operator</a:t>
            </a:r>
            <a:r>
              <a:rPr lang="en-US" altLang="zh-CN" sz="2000" dirty="0"/>
              <a:t>-&gt;( ))-&gt;member</a:t>
            </a:r>
            <a:r>
              <a:rPr lang="zh-CN" altLang="en-US" sz="2000" dirty="0"/>
              <a:t>。其中，如果</a:t>
            </a:r>
            <a:r>
              <a:rPr lang="en-US" altLang="zh-CN" sz="2000" dirty="0"/>
              <a:t>operator-&gt;()</a:t>
            </a:r>
            <a:r>
              <a:rPr lang="zh-CN" altLang="en-US" sz="2000" dirty="0"/>
              <a:t>的返回结果是一个指针，则转第</a:t>
            </a:r>
            <a:r>
              <a:rPr lang="en-US" altLang="zh-CN" sz="2000" dirty="0"/>
              <a:t>1</a:t>
            </a:r>
            <a:r>
              <a:rPr lang="zh-CN" altLang="en-US" sz="2000" dirty="0"/>
              <a:t>步；如果返回结果仍然是一个对象，且该对象本身也重载了</a:t>
            </a:r>
            <a:r>
              <a:rPr lang="en-US" altLang="zh-CN" sz="2000" dirty="0"/>
              <a:t>operator-&gt;()</a:t>
            </a:r>
            <a:r>
              <a:rPr lang="zh-CN" altLang="en-US" sz="2000" dirty="0"/>
              <a:t>，则重复调用第</a:t>
            </a:r>
            <a:r>
              <a:rPr lang="en-US" altLang="zh-CN" sz="2000" dirty="0"/>
              <a:t>2</a:t>
            </a:r>
            <a:r>
              <a:rPr lang="zh-CN" altLang="en-US" sz="2000" dirty="0"/>
              <a:t>步，否则编译器报错。最终，过程要么结束在第一步，要么无限递归，要么报错。</a:t>
            </a:r>
          </a:p>
        </p:txBody>
      </p:sp>
    </p:spTree>
    <p:extLst>
      <p:ext uri="{BB962C8B-B14F-4D97-AF65-F5344CB8AC3E}">
        <p14:creationId xmlns:p14="http://schemas.microsoft.com/office/powerpoint/2010/main" val="2443168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97679-662A-4819-B4D6-1165FAD7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 _iterator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9930C9-F94F-46AA-8401-9217EC222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6262"/>
            <a:ext cx="3618053" cy="15435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2D845F7-D440-4D82-9B8B-F4C27767C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564" y="1816262"/>
            <a:ext cx="2780553" cy="96714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A94739C-B42E-41A1-BC82-A801E150BC33}"/>
              </a:ext>
            </a:extLst>
          </p:cNvPr>
          <p:cNvSpPr txBox="1"/>
          <p:nvPr/>
        </p:nvSpPr>
        <p:spPr>
          <a:xfrm>
            <a:off x="7281775" y="735518"/>
            <a:ext cx="1817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类比指针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AC4DFD9-7847-4DF8-BC24-85DA9A400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564" y="4474685"/>
            <a:ext cx="3523854" cy="111588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C288938-3357-4F66-863F-5EA8F534F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257072"/>
            <a:ext cx="3895725" cy="13335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409EB92-73DE-40B4-8FFC-67E09488A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926184"/>
            <a:ext cx="50577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1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97679-662A-4819-B4D6-1165FAD7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 _iterator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3B494-AEE8-492B-9FC7-59C593127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/>
              <a:t>const_iterator</a:t>
            </a:r>
            <a:r>
              <a:rPr lang="en-US" altLang="zh-CN" sz="1800" dirty="0"/>
              <a:t> </a:t>
            </a:r>
            <a:r>
              <a:rPr lang="zh-CN" altLang="en-US" sz="1800" dirty="0"/>
              <a:t>对象可以用于</a:t>
            </a:r>
            <a:r>
              <a:rPr lang="en-US" altLang="zh-CN" sz="1800" dirty="0"/>
              <a:t>const vector </a:t>
            </a:r>
            <a:r>
              <a:rPr lang="zh-CN" altLang="en-US" sz="1800" dirty="0"/>
              <a:t>或非 </a:t>
            </a:r>
            <a:r>
              <a:rPr lang="en-US" altLang="zh-CN" sz="1800" dirty="0"/>
              <a:t>const vector,</a:t>
            </a:r>
            <a:r>
              <a:rPr lang="zh-CN" altLang="en-US" sz="1800" dirty="0"/>
              <a:t>它自身的值可以改</a:t>
            </a:r>
            <a:r>
              <a:rPr lang="en-US" altLang="zh-CN" sz="1800" dirty="0"/>
              <a:t>(</a:t>
            </a:r>
            <a:r>
              <a:rPr lang="zh-CN" altLang="en-US" sz="1800" dirty="0"/>
              <a:t>可以指向其他元素</a:t>
            </a:r>
            <a:r>
              <a:rPr lang="en-US" altLang="zh-CN" sz="1800" dirty="0"/>
              <a:t>),</a:t>
            </a:r>
            <a:r>
              <a:rPr lang="zh-CN" altLang="en-US" sz="1800" dirty="0"/>
              <a:t>但不能改写其指向的元素值</a:t>
            </a:r>
            <a:r>
              <a:rPr lang="en-US" altLang="zh-CN" sz="1800" dirty="0"/>
              <a:t>.</a:t>
            </a:r>
          </a:p>
          <a:p>
            <a:r>
              <a:rPr lang="zh-CN" altLang="en-US" sz="1800" dirty="0"/>
              <a:t>注意区分</a:t>
            </a:r>
            <a:r>
              <a:rPr lang="en-US" altLang="zh-CN" sz="1800" dirty="0"/>
              <a:t>vector&lt;T&gt;::</a:t>
            </a:r>
            <a:r>
              <a:rPr lang="en-US" altLang="zh-CN" sz="1800" dirty="0" err="1"/>
              <a:t>const_iterator</a:t>
            </a:r>
            <a:r>
              <a:rPr lang="en-US" altLang="zh-CN" sz="1800" dirty="0"/>
              <a:t> v</a:t>
            </a:r>
          </a:p>
          <a:p>
            <a:pPr marL="0" indent="0">
              <a:buNone/>
            </a:pPr>
            <a:r>
              <a:rPr lang="en-US" altLang="zh-CN" sz="1800" dirty="0"/>
              <a:t>                   vector&lt;T&gt;::iterator const v</a:t>
            </a:r>
          </a:p>
          <a:p>
            <a:pPr marL="0" indent="0">
              <a:buNone/>
            </a:pPr>
            <a:r>
              <a:rPr lang="en-US" altLang="zh-CN" sz="1800" dirty="0"/>
              <a:t>	    const vector&lt;T&gt;::iterator v</a:t>
            </a:r>
          </a:p>
          <a:p>
            <a:pPr marL="0" indent="0">
              <a:buNone/>
            </a:pPr>
            <a:r>
              <a:rPr lang="en-US" altLang="zh-CN" sz="1800" dirty="0"/>
              <a:t>	    const vector&lt;T&gt;::</a:t>
            </a:r>
            <a:r>
              <a:rPr lang="en-US" altLang="zh-CN" sz="1800" dirty="0" err="1"/>
              <a:t>const_iterator</a:t>
            </a:r>
            <a:r>
              <a:rPr lang="en-US" altLang="zh-CN" sz="1800" dirty="0"/>
              <a:t> v</a:t>
            </a:r>
          </a:p>
          <a:p>
            <a:r>
              <a:rPr lang="en-US" altLang="zh-CN" sz="1800" dirty="0" err="1"/>
              <a:t>const_cast</a:t>
            </a:r>
            <a:r>
              <a:rPr lang="en-US" altLang="zh-CN" sz="1800" dirty="0"/>
              <a:t>&lt;…&gt;</a:t>
            </a:r>
          </a:p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D74004-0CCE-4DFB-8419-C7CA9F645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770" y="2919714"/>
            <a:ext cx="5510212" cy="300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53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0F964-301D-4637-AA52-FD59F895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无默认构造函数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F1D09C-BC1D-4239-8D57-43D90AE8F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867400" cy="27908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E2F8DB-CC8C-494A-BC91-F97D2E9D5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90" y="4538663"/>
            <a:ext cx="5438775" cy="16383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E400CBA-FDDE-4F71-9EF5-C26F6D6D7EC1}"/>
              </a:ext>
            </a:extLst>
          </p:cNvPr>
          <p:cNvSpPr txBox="1"/>
          <p:nvPr/>
        </p:nvSpPr>
        <p:spPr>
          <a:xfrm>
            <a:off x="7511970" y="1932972"/>
            <a:ext cx="44099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/>
              <a:t>Malloc</a:t>
            </a:r>
          </a:p>
          <a:p>
            <a:r>
              <a:rPr lang="en-US" altLang="zh-CN" dirty="0"/>
              <a:t>      int *p;</a:t>
            </a:r>
          </a:p>
          <a:p>
            <a:r>
              <a:rPr lang="en-US" altLang="zh-CN" dirty="0"/>
              <a:t>      p = (int*)malloc(</a:t>
            </a:r>
            <a:r>
              <a:rPr lang="en-US" altLang="zh-CN" dirty="0" err="1"/>
              <a:t>sizeof</a:t>
            </a:r>
            <a:r>
              <a:rPr lang="en-US" altLang="zh-CN" dirty="0"/>
              <a:t>(int) * 128);</a:t>
            </a:r>
          </a:p>
          <a:p>
            <a:endParaRPr lang="en-US" altLang="zh-CN" dirty="0"/>
          </a:p>
          <a:p>
            <a:r>
              <a:rPr lang="en-US" altLang="zh-CN" dirty="0"/>
              <a:t>      free()</a:t>
            </a:r>
            <a:r>
              <a:rPr lang="zh-CN" altLang="en-US" dirty="0"/>
              <a:t>释放内存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2F17C0-6A92-4E81-8B50-9557A2D8DFF3}"/>
              </a:ext>
            </a:extLst>
          </p:cNvPr>
          <p:cNvSpPr txBox="1"/>
          <p:nvPr/>
        </p:nvSpPr>
        <p:spPr>
          <a:xfrm>
            <a:off x="7511970" y="4317357"/>
            <a:ext cx="413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 </a:t>
            </a:r>
            <a:r>
              <a:rPr lang="zh-CN" altLang="en-US" b="1" dirty="0"/>
              <a:t>多级指针</a:t>
            </a:r>
          </a:p>
        </p:txBody>
      </p:sp>
    </p:spTree>
    <p:extLst>
      <p:ext uri="{BB962C8B-B14F-4D97-AF65-F5344CB8AC3E}">
        <p14:creationId xmlns:p14="http://schemas.microsoft.com/office/powerpoint/2010/main" val="406731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D32CB58-F3A0-4B75-B0E4-F02400D3C33E}"/>
              </a:ext>
            </a:extLst>
          </p:cNvPr>
          <p:cNvSpPr txBox="1"/>
          <p:nvPr/>
        </p:nvSpPr>
        <p:spPr>
          <a:xfrm>
            <a:off x="4849791" y="2967335"/>
            <a:ext cx="5960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latin typeface="Abadi" panose="020B0604020104020204" pitchFamily="34" charset="0"/>
              </a:rPr>
              <a:t>Thanks</a:t>
            </a:r>
            <a:endParaRPr lang="zh-CN" altLang="en-US" sz="5400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44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364CF-C936-4C10-8828-2AD8D0CFD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7F3B2-170A-49C4-80A4-9A89FC3F2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定义格式：</a:t>
            </a:r>
          </a:p>
          <a:p>
            <a:r>
              <a:rPr lang="en-US" altLang="zh-CN" dirty="0"/>
              <a:t>template &lt;class </a:t>
            </a:r>
            <a:r>
              <a:rPr lang="zh-CN" altLang="en-US" dirty="0"/>
              <a:t>标识符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class </a:t>
            </a:r>
            <a:r>
              <a:rPr lang="zh-CN" altLang="en-US" dirty="0"/>
              <a:t>类名</a:t>
            </a:r>
            <a:r>
              <a:rPr lang="en-US" altLang="zh-CN" dirty="0"/>
              <a:t>{…};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B28E1E-C5C4-4F76-AFA9-8EB314932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610" y="2072230"/>
            <a:ext cx="5030927" cy="270811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64689B1-3E40-4987-9132-B3955FA8E09B}"/>
              </a:ext>
            </a:extLst>
          </p:cNvPr>
          <p:cNvSpPr txBox="1"/>
          <p:nvPr/>
        </p:nvSpPr>
        <p:spPr>
          <a:xfrm>
            <a:off x="6319777" y="365125"/>
            <a:ext cx="5312780" cy="111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96D4B1-2F1E-4A2E-A8CE-811427E76589}"/>
              </a:ext>
            </a:extLst>
          </p:cNvPr>
          <p:cNvSpPr txBox="1"/>
          <p:nvPr/>
        </p:nvSpPr>
        <p:spPr>
          <a:xfrm>
            <a:off x="6589853" y="5195337"/>
            <a:ext cx="5602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类型参数声明后即可将类型参数视为一个可用的类型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可用作函数返回值、函数形参、变量声明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3524C89-4BC4-40B9-AB0B-24C08AE7D1B4}"/>
              </a:ext>
            </a:extLst>
          </p:cNvPr>
          <p:cNvSpPr/>
          <p:nvPr/>
        </p:nvSpPr>
        <p:spPr>
          <a:xfrm>
            <a:off x="838200" y="4890205"/>
            <a:ext cx="6096000" cy="9961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</a:rPr>
              <a:t>或者</a:t>
            </a:r>
            <a:r>
              <a:rPr lang="en-US" altLang="zh-CN" sz="2800" dirty="0">
                <a:solidFill>
                  <a:prstClr val="black"/>
                </a:solidFill>
              </a:rPr>
              <a:t>template &lt;</a:t>
            </a:r>
            <a:r>
              <a:rPr lang="en-US" altLang="zh-CN" sz="2800" dirty="0" err="1">
                <a:solidFill>
                  <a:prstClr val="black"/>
                </a:solidFill>
              </a:rPr>
              <a:t>typename</a:t>
            </a:r>
            <a:r>
              <a:rPr lang="en-US" altLang="zh-CN" sz="2800" dirty="0">
                <a:solidFill>
                  <a:prstClr val="black"/>
                </a:solidFill>
              </a:rPr>
              <a:t> </a:t>
            </a:r>
            <a:r>
              <a:rPr lang="zh-CN" altLang="en-US" sz="2800" dirty="0">
                <a:solidFill>
                  <a:prstClr val="black"/>
                </a:solidFill>
              </a:rPr>
              <a:t>标识符</a:t>
            </a:r>
            <a:r>
              <a:rPr lang="en-US" altLang="zh-CN" sz="2800" dirty="0">
                <a:solidFill>
                  <a:prstClr val="black"/>
                </a:solidFill>
              </a:rPr>
              <a:t>&gt;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class </a:t>
            </a:r>
            <a:r>
              <a:rPr lang="zh-CN" altLang="en-US" sz="2800" dirty="0">
                <a:solidFill>
                  <a:prstClr val="black"/>
                </a:solidFill>
              </a:rPr>
              <a:t>类名</a:t>
            </a:r>
            <a:r>
              <a:rPr lang="en-US" altLang="zh-CN" sz="2800" dirty="0">
                <a:solidFill>
                  <a:prstClr val="black"/>
                </a:solidFill>
              </a:rPr>
              <a:t>{…};</a:t>
            </a:r>
          </a:p>
        </p:txBody>
      </p:sp>
    </p:spTree>
    <p:extLst>
      <p:ext uri="{BB962C8B-B14F-4D97-AF65-F5344CB8AC3E}">
        <p14:creationId xmlns:p14="http://schemas.microsoft.com/office/powerpoint/2010/main" val="128868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364CF-C936-4C10-8828-2AD8D0CFD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7F3B2-170A-49C4-80A4-9A89FC3F2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类模板的作用域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5AB089-C05A-4377-8929-CB7522628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867" y="2838138"/>
            <a:ext cx="2502334" cy="301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4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364CF-C936-4C10-8828-2AD8D0CFD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7F3B2-170A-49C4-80A4-9A89FC3F2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820" y="1801000"/>
            <a:ext cx="10515600" cy="4351338"/>
          </a:xfrm>
        </p:spPr>
        <p:txBody>
          <a:bodyPr/>
          <a:lstStyle/>
          <a:p>
            <a:r>
              <a:rPr lang="zh-CN" altLang="en-US" dirty="0"/>
              <a:t>类内定义成员函数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DABD095-E3D1-4FB2-AE94-9EA3AEA34C61}"/>
              </a:ext>
            </a:extLst>
          </p:cNvPr>
          <p:cNvGrpSpPr/>
          <p:nvPr/>
        </p:nvGrpSpPr>
        <p:grpSpPr>
          <a:xfrm>
            <a:off x="479625" y="4162838"/>
            <a:ext cx="6764198" cy="1876091"/>
            <a:chOff x="5235532" y="1414006"/>
            <a:chExt cx="6764198" cy="1876091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F06E128-96E2-48EE-8E0B-3964D4F51802}"/>
                </a:ext>
              </a:extLst>
            </p:cNvPr>
            <p:cNvSpPr txBox="1"/>
            <p:nvPr/>
          </p:nvSpPr>
          <p:spPr>
            <a:xfrm>
              <a:off x="5413735" y="1414006"/>
              <a:ext cx="6585995" cy="8679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/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zh-CN" altLang="en-US" dirty="0"/>
                <a:t>类外定义成员函数需要加名字空间</a:t>
              </a:r>
              <a:endParaRPr lang="en-US" altLang="zh-CN" dirty="0"/>
            </a:p>
            <a:p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1B07BB8-6B6A-4A95-A82A-FBA15A159DBB}"/>
                </a:ext>
              </a:extLst>
            </p:cNvPr>
            <p:cNvSpPr/>
            <p:nvPr/>
          </p:nvSpPr>
          <p:spPr>
            <a:xfrm>
              <a:off x="5235532" y="1847971"/>
              <a:ext cx="5732845" cy="14421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>
                <a:lnSpc>
                  <a:spcPct val="140000"/>
                </a:lnSpc>
              </a:pPr>
              <a:r>
                <a:rPr lang="en-US" altLang="zh-CN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template&lt;</a:t>
              </a:r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模板形参</a:t>
              </a:r>
              <a:r>
                <a:rPr lang="en-US" altLang="zh-CN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&gt;</a:t>
              </a:r>
            </a:p>
            <a:p>
              <a:pPr lvl="1">
                <a:lnSpc>
                  <a:spcPct val="140000"/>
                </a:lnSpc>
              </a:pPr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返回类型  类模板名</a:t>
              </a:r>
              <a:r>
                <a:rPr lang="en-US" altLang="zh-CN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&lt;</a:t>
              </a:r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形式参数</a:t>
              </a:r>
              <a:r>
                <a:rPr lang="en-US" altLang="zh-CN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&gt;::</a:t>
              </a:r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成员函数名（函数的形参表）</a:t>
              </a:r>
            </a:p>
            <a:p>
              <a:pPr lvl="1">
                <a:lnSpc>
                  <a:spcPct val="140000"/>
                </a:lnSpc>
              </a:pPr>
              <a:r>
                <a:rPr lang="en-US" altLang="zh-CN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{</a:t>
              </a:r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函数体</a:t>
              </a:r>
              <a:r>
                <a:rPr lang="en-US" altLang="zh-CN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}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A847DCDF-DC86-46F8-BE50-B506B2C17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253" y="3016251"/>
            <a:ext cx="5030927" cy="35983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2ADA0BD-F39E-4016-81BE-4D735F37F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253" y="544101"/>
            <a:ext cx="4260084" cy="229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61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364CF-C936-4C10-8828-2AD8D0CFD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7F3B2-170A-49C4-80A4-9A89FC3F2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重载运算符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5CA90DE-4B39-4FC9-978C-F016A6CE1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50572"/>
            <a:ext cx="5181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78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364CF-C936-4C10-8828-2AD8D0CFD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7F3B2-170A-49C4-80A4-9A89FC3F2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重载运算符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4CBC13-7A93-4338-8576-C29ED830E203}"/>
              </a:ext>
            </a:extLst>
          </p:cNvPr>
          <p:cNvSpPr txBox="1"/>
          <p:nvPr/>
        </p:nvSpPr>
        <p:spPr>
          <a:xfrm>
            <a:off x="7615177" y="2750572"/>
            <a:ext cx="3379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Problem1.</a:t>
            </a:r>
          </a:p>
          <a:p>
            <a:r>
              <a:rPr lang="zh-CN" altLang="en-US" b="1" dirty="0"/>
              <a:t>浅拷贝</a:t>
            </a:r>
            <a:endParaRPr lang="en-US" altLang="zh-CN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BC603A-2601-4821-AE86-140CEDDDD03B}"/>
              </a:ext>
            </a:extLst>
          </p:cNvPr>
          <p:cNvSpPr txBox="1"/>
          <p:nvPr/>
        </p:nvSpPr>
        <p:spPr>
          <a:xfrm>
            <a:off x="7615177" y="3611168"/>
            <a:ext cx="3379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Problem2.</a:t>
            </a:r>
          </a:p>
          <a:p>
            <a:r>
              <a:rPr lang="zh-CN" altLang="en-US" b="1" dirty="0"/>
              <a:t>没有释放自身内存</a:t>
            </a:r>
            <a:endParaRPr lang="en-US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6C8CB6-2EE4-4178-A8F3-D70E5617B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49" y="2807920"/>
            <a:ext cx="52578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1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364CF-C936-4C10-8828-2AD8D0CFD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7F3B2-170A-49C4-80A4-9A89FC3F2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重载运算符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4CBC13-7A93-4338-8576-C29ED830E203}"/>
              </a:ext>
            </a:extLst>
          </p:cNvPr>
          <p:cNvSpPr txBox="1"/>
          <p:nvPr/>
        </p:nvSpPr>
        <p:spPr>
          <a:xfrm>
            <a:off x="7210061" y="1798300"/>
            <a:ext cx="3379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Problem1.</a:t>
            </a:r>
          </a:p>
          <a:p>
            <a:r>
              <a:rPr lang="zh-CN" altLang="en-US" b="1" dirty="0"/>
              <a:t>浅拷贝</a:t>
            </a:r>
            <a:endParaRPr lang="en-US" altLang="zh-CN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BC603A-2601-4821-AE86-140CEDDDD03B}"/>
              </a:ext>
            </a:extLst>
          </p:cNvPr>
          <p:cNvSpPr txBox="1"/>
          <p:nvPr/>
        </p:nvSpPr>
        <p:spPr>
          <a:xfrm>
            <a:off x="7210063" y="2520378"/>
            <a:ext cx="3379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Problem2.</a:t>
            </a:r>
          </a:p>
          <a:p>
            <a:r>
              <a:rPr lang="zh-CN" altLang="en-US" b="1" dirty="0"/>
              <a:t>没有释放自身内存</a:t>
            </a:r>
            <a:endParaRPr lang="en-US" altLang="zh-CN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2E27259-0CD5-4B26-8FD0-B73A0E2EA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77570"/>
            <a:ext cx="5657850" cy="37719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59E343B-334C-400E-9507-BA889DDFB40A}"/>
              </a:ext>
            </a:extLst>
          </p:cNvPr>
          <p:cNvSpPr txBox="1"/>
          <p:nvPr/>
        </p:nvSpPr>
        <p:spPr>
          <a:xfrm>
            <a:off x="7210061" y="3301646"/>
            <a:ext cx="33798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Problem3.</a:t>
            </a:r>
          </a:p>
          <a:p>
            <a:r>
              <a:rPr lang="zh-CN" altLang="en-US" b="1" dirty="0"/>
              <a:t>没有判断传入参数和当前实例是不是同一个</a:t>
            </a:r>
            <a:endParaRPr lang="en-US" altLang="zh-CN" b="1" dirty="0"/>
          </a:p>
          <a:p>
            <a:r>
              <a:rPr lang="en-US" altLang="zh-CN" b="1" dirty="0" err="1"/>
              <a:t>myVector</a:t>
            </a:r>
            <a:r>
              <a:rPr lang="en-US" altLang="zh-CN" b="1" dirty="0"/>
              <a:t>&lt;int&gt; v1;</a:t>
            </a:r>
          </a:p>
          <a:p>
            <a:r>
              <a:rPr lang="en-US" altLang="zh-CN" b="1" dirty="0"/>
              <a:t>v1 = v1;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BED55B-00B4-48A5-8C8E-C34522184FCB}"/>
              </a:ext>
            </a:extLst>
          </p:cNvPr>
          <p:cNvSpPr txBox="1"/>
          <p:nvPr/>
        </p:nvSpPr>
        <p:spPr>
          <a:xfrm>
            <a:off x="7210061" y="4930467"/>
            <a:ext cx="3379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Problem4.</a:t>
            </a:r>
          </a:p>
          <a:p>
            <a:r>
              <a:rPr lang="en-US" altLang="zh-CN" b="1" dirty="0" err="1"/>
              <a:t>Currentlength</a:t>
            </a:r>
            <a:r>
              <a:rPr lang="zh-CN" altLang="en-US" b="1" dirty="0"/>
              <a:t>应该先更新</a:t>
            </a:r>
            <a:endParaRPr lang="en-US" altLang="zh-CN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F42A1C-005C-4E04-9B5C-748270F834E0}"/>
              </a:ext>
            </a:extLst>
          </p:cNvPr>
          <p:cNvSpPr txBox="1"/>
          <p:nvPr/>
        </p:nvSpPr>
        <p:spPr>
          <a:xfrm>
            <a:off x="7210062" y="5715298"/>
            <a:ext cx="4318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Problem5.</a:t>
            </a:r>
          </a:p>
          <a:p>
            <a:r>
              <a:rPr lang="en-US" altLang="zh-CN" b="1" dirty="0"/>
              <a:t>new</a:t>
            </a:r>
            <a:r>
              <a:rPr lang="zh-CN" altLang="en-US" b="1" dirty="0"/>
              <a:t>操作未考虑是否存在默认构造函数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0350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364CF-C936-4C10-8828-2AD8D0CFD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7F3B2-170A-49C4-80A4-9A89FC3F2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 ]</a:t>
            </a:r>
            <a:r>
              <a:rPr lang="zh-CN" altLang="en-US" dirty="0"/>
              <a:t>重载运算符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E30440-3E5D-4872-BB89-26C2F1D0F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85422"/>
            <a:ext cx="5770533" cy="280097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4BBDF2E-4750-4E39-8F41-984B2A209474}"/>
              </a:ext>
            </a:extLst>
          </p:cNvPr>
          <p:cNvSpPr txBox="1"/>
          <p:nvPr/>
        </p:nvSpPr>
        <p:spPr>
          <a:xfrm>
            <a:off x="7662441" y="3078866"/>
            <a:ext cx="4780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myVector</a:t>
            </a:r>
            <a:r>
              <a:rPr lang="en-US" altLang="zh-CN" dirty="0"/>
              <a:t>&lt;int&gt; v1;</a:t>
            </a:r>
          </a:p>
          <a:p>
            <a:endParaRPr lang="en-US" altLang="zh-CN" dirty="0"/>
          </a:p>
          <a:p>
            <a:r>
              <a:rPr lang="en-US" altLang="zh-CN" dirty="0"/>
              <a:t>/* </a:t>
            </a:r>
            <a:r>
              <a:rPr lang="zh-CN" altLang="en-US" dirty="0"/>
              <a:t>给</a:t>
            </a:r>
            <a:r>
              <a:rPr lang="en-US" altLang="zh-CN" dirty="0"/>
              <a:t>v1</a:t>
            </a:r>
            <a:r>
              <a:rPr lang="zh-CN" altLang="en-US" dirty="0"/>
              <a:t>赋值 *</a:t>
            </a:r>
            <a:r>
              <a:rPr lang="en-US" altLang="zh-CN" dirty="0"/>
              <a:t>/</a:t>
            </a:r>
          </a:p>
          <a:p>
            <a:endParaRPr lang="en-US" altLang="zh-CN" dirty="0"/>
          </a:p>
          <a:p>
            <a:r>
              <a:rPr lang="en-US" altLang="zh-CN" dirty="0"/>
              <a:t>const </a:t>
            </a:r>
            <a:r>
              <a:rPr lang="en-US" altLang="zh-CN" dirty="0" err="1"/>
              <a:t>myVector</a:t>
            </a:r>
            <a:r>
              <a:rPr lang="en-US" altLang="zh-CN" dirty="0"/>
              <a:t>&lt;int&gt; v2 = v1;</a:t>
            </a:r>
          </a:p>
          <a:p>
            <a:r>
              <a:rPr lang="en-US" altLang="zh-CN" dirty="0" err="1"/>
              <a:t>cout</a:t>
            </a:r>
            <a:r>
              <a:rPr lang="en-US" altLang="zh-CN" dirty="0"/>
              <a:t> &lt;&lt; v2[5]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442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</TotalTime>
  <Words>1148</Words>
  <Application>Microsoft Office PowerPoint</Application>
  <PresentationFormat>宽屏</PresentationFormat>
  <Paragraphs>175</Paragraphs>
  <Slides>25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-apple-system</vt:lpstr>
      <vt:lpstr>等线</vt:lpstr>
      <vt:lpstr>等线 Light</vt:lpstr>
      <vt:lpstr>方正粗黑宋简体</vt:lpstr>
      <vt:lpstr>华文楷体</vt:lpstr>
      <vt:lpstr>Microsoft YaHei</vt:lpstr>
      <vt:lpstr>Abadi</vt:lpstr>
      <vt:lpstr>Arial</vt:lpstr>
      <vt:lpstr>Verdana</vt:lpstr>
      <vt:lpstr>Office 主题​​</vt:lpstr>
      <vt:lpstr>类模板与迭代器</vt:lpstr>
      <vt:lpstr> 为什么需要模板</vt:lpstr>
      <vt:lpstr>类模板</vt:lpstr>
      <vt:lpstr>类模板</vt:lpstr>
      <vt:lpstr>类模板</vt:lpstr>
      <vt:lpstr>类模板</vt:lpstr>
      <vt:lpstr>类模板</vt:lpstr>
      <vt:lpstr>类模板</vt:lpstr>
      <vt:lpstr>类模板</vt:lpstr>
      <vt:lpstr>类模板</vt:lpstr>
      <vt:lpstr>编译器对于类模板的处理</vt:lpstr>
      <vt:lpstr>迭代器</vt:lpstr>
      <vt:lpstr>为什么需要迭代器</vt:lpstr>
      <vt:lpstr>迭代器</vt:lpstr>
      <vt:lpstr>迭代器</vt:lpstr>
      <vt:lpstr>以链表为例设计Input Iterator</vt:lpstr>
      <vt:lpstr>以链表为例设计Input Iterator</vt:lpstr>
      <vt:lpstr>两个特殊的重载</vt:lpstr>
      <vt:lpstr>两个特殊的重载</vt:lpstr>
      <vt:lpstr>两个特殊的重载</vt:lpstr>
      <vt:lpstr>两个特殊的重载</vt:lpstr>
      <vt:lpstr>const _iterator</vt:lpstr>
      <vt:lpstr>const _iterator</vt:lpstr>
      <vt:lpstr>无默认构造函数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扬天 张</dc:creator>
  <cp:lastModifiedBy>扬天 张</cp:lastModifiedBy>
  <cp:revision>78</cp:revision>
  <dcterms:created xsi:type="dcterms:W3CDTF">2020-03-11T04:51:02Z</dcterms:created>
  <dcterms:modified xsi:type="dcterms:W3CDTF">2020-03-12T12:47:21Z</dcterms:modified>
</cp:coreProperties>
</file>