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6" r:id="rId12"/>
    <p:sldId id="300" r:id="rId13"/>
    <p:sldId id="267" r:id="rId14"/>
    <p:sldId id="280" r:id="rId15"/>
    <p:sldId id="269" r:id="rId16"/>
    <p:sldId id="270" r:id="rId17"/>
    <p:sldId id="272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SG" altLang="en-US" sz="6600" b="1" i="1"/>
              <a:t>IOD Capstone Project - Jun 2022</a:t>
            </a:r>
            <a:endParaRPr lang="en-SG" altLang="en-US" sz="66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6395" y="6085840"/>
            <a:ext cx="1560195" cy="5994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1400">
                <a:solidFill>
                  <a:schemeClr val="tx1"/>
                </a:solidFill>
                <a:sym typeface="+mn-ea"/>
              </a:rPr>
              <a:t>By Lim Chee Wai</a:t>
            </a:r>
            <a:endParaRPr 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SG" altLang="en-US" sz="1400">
                <a:solidFill>
                  <a:schemeClr val="tx1"/>
                </a:solidFill>
                <a:sym typeface="+mn-ea"/>
              </a:rPr>
              <a:t>Date 4 Jun 2022</a:t>
            </a:r>
            <a:endParaRPr 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 i="1" u="sng"/>
              <a:t>About Dataset</a:t>
            </a:r>
            <a:endParaRPr lang="en-SG" altLang="en-US" i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76460" cy="4351655"/>
          </a:xfrm>
        </p:spPr>
        <p:txBody>
          <a:bodyPr/>
          <a:p>
            <a:r>
              <a:rPr lang="en-US"/>
              <a:t>This dataset is from the </a:t>
            </a:r>
            <a:r>
              <a:rPr lang="en-SG" altLang="en-US"/>
              <a:t>Kaggle </a:t>
            </a:r>
            <a:r>
              <a:rPr lang="en-US"/>
              <a:t>StockX 2019 Data Contest.</a:t>
            </a:r>
            <a:endParaRPr lang="en-US"/>
          </a:p>
          <a:p>
            <a:r>
              <a:rPr lang="en-US"/>
              <a:t>Contains data ranging from 1 </a:t>
            </a:r>
            <a:r>
              <a:rPr lang="en-SG" altLang="en-US"/>
              <a:t>September</a:t>
            </a:r>
            <a:r>
              <a:rPr lang="en-US"/>
              <a:t> 20</a:t>
            </a:r>
            <a:r>
              <a:rPr lang="en-SG" altLang="en-US"/>
              <a:t>17</a:t>
            </a:r>
            <a:r>
              <a:rPr lang="en-US"/>
              <a:t> to </a:t>
            </a:r>
            <a:r>
              <a:rPr lang="en-SG" altLang="en-US"/>
              <a:t>13 February</a:t>
            </a:r>
            <a:r>
              <a:rPr lang="en-US"/>
              <a:t> 20</a:t>
            </a:r>
            <a:r>
              <a:rPr lang="en-SG" altLang="en-US"/>
              <a:t>19</a:t>
            </a:r>
            <a:r>
              <a:rPr lang="en-US"/>
              <a:t>.</a:t>
            </a:r>
            <a:endParaRPr lang="en-US"/>
          </a:p>
          <a:p>
            <a:r>
              <a:rPr lang="en-US">
                <a:sym typeface="+mn-ea"/>
              </a:rPr>
              <a:t>This dataset</a:t>
            </a:r>
            <a:r>
              <a:rPr lang="en-SG" altLang="en-US">
                <a:sym typeface="+mn-ea"/>
              </a:rPr>
              <a:t> contain </a:t>
            </a:r>
            <a:r>
              <a:rPr lang="en-US"/>
              <a:t>99956 rows </a:t>
            </a:r>
            <a:r>
              <a:rPr lang="en-SG" altLang="en-US"/>
              <a:t>and</a:t>
            </a:r>
            <a:r>
              <a:rPr lang="en-US"/>
              <a:t> 8 columns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 i="1" u="sng"/>
              <a:t>Quickview on Original Dataset</a:t>
            </a:r>
            <a:endParaRPr lang="en-SG" altLang="en-US" i="1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1440" y="2272665"/>
            <a:ext cx="9294495" cy="2899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SG" altLang="en-US" i="1" u="sng"/>
              <a:t>Steps</a:t>
            </a:r>
            <a:endParaRPr lang="en-SG" altLang="en-US" i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20070" cy="4351655"/>
          </a:xfrm>
        </p:spPr>
        <p:txBody>
          <a:bodyPr/>
          <a:p>
            <a:r>
              <a:rPr lang="en-SG" altLang="en-US"/>
              <a:t>Sourcing for Dataset</a:t>
            </a:r>
            <a:endParaRPr lang="en-SG" altLang="en-US"/>
          </a:p>
          <a:p>
            <a:r>
              <a:rPr lang="en-SG" altLang="en-US"/>
              <a:t>Data Cleaning - Convert </a:t>
            </a:r>
            <a:r>
              <a:rPr lang="en-SG" altLang="en-US">
                <a:sym typeface="+mn-ea"/>
              </a:rPr>
              <a:t>NECESSARY Feactures to NUMERICAL figures</a:t>
            </a:r>
            <a:endParaRPr lang="en-SG" altLang="en-US">
              <a:sym typeface="+mn-ea"/>
            </a:endParaRPr>
          </a:p>
          <a:p>
            <a:r>
              <a:rPr lang="en-SG" altLang="en-US">
                <a:sym typeface="+mn-ea"/>
              </a:rPr>
              <a:t>Double check and make sure it worked</a:t>
            </a:r>
            <a:endParaRPr lang="en-SG" altLang="en-US">
              <a:sym typeface="+mn-ea"/>
            </a:endParaRPr>
          </a:p>
          <a:p>
            <a:r>
              <a:rPr lang="en-SG" altLang="en-US">
                <a:sym typeface="+mn-ea"/>
              </a:rPr>
              <a:t>Modeling the Dataset</a:t>
            </a:r>
            <a:endParaRPr lang="en-SG" altLang="en-US"/>
          </a:p>
          <a:p>
            <a:pPr marL="0" indent="0">
              <a:buNone/>
            </a:pPr>
            <a:endParaRPr lang="en-SG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SG" altLang="en-US" i="1" u="sng">
                <a:sym typeface="+mn-ea"/>
              </a:rPr>
              <a:t>Main Feactures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3410" y="2286000"/>
            <a:ext cx="7190105" cy="34905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SG" altLang="en-US" i="1" u="sng"/>
              <a:t>Graph - 1</a:t>
            </a:r>
            <a:endParaRPr lang="en-SG" altLang="en-US" i="1" u="sng"/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5395" y="1825625"/>
            <a:ext cx="8759190" cy="456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832610" y="6311900"/>
            <a:ext cx="1316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/>
              <a:t>SNS Pairplot</a:t>
            </a:r>
            <a:endParaRPr lang="en-SG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002905" y="6311900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/>
              <a:t> </a:t>
            </a:r>
            <a:endParaRPr lang="en-SG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SG" altLang="en-US" i="1" u="sng"/>
              <a:t>Graph - 2</a:t>
            </a:r>
            <a:endParaRPr lang="en-SG" altLang="en-US" i="1" u="sng"/>
          </a:p>
        </p:txBody>
      </p:sp>
      <p:pic>
        <p:nvPicPr>
          <p:cNvPr id="103" name="Content Placeholder 1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6465" y="1825625"/>
            <a:ext cx="779843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SG" altLang="en-US" i="1" u="sng"/>
              <a:t>Prediction - 1 </a:t>
            </a:r>
            <a:endParaRPr lang="en-SG" altLang="en-US" i="1" u="sng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8760" y="1825625"/>
            <a:ext cx="63607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en-SG" altLang="en-US" sz="4890" i="1" u="sng">
                <a:sym typeface="+mn-ea"/>
              </a:rPr>
              <a:t>Prediction - 2 </a:t>
            </a:r>
            <a:br>
              <a:rPr lang="en-SG" altLang="en-US" b="1" u="sng"/>
            </a:br>
            <a:endParaRPr lang="en-SG" altLang="en-US" b="1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2875" y="1886585"/>
            <a:ext cx="936498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SG" altLang="en-US" sz="4800" b="1" u="sng"/>
              <a:t>Conclusion</a:t>
            </a:r>
            <a:endParaRPr lang="en-SG" alt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2365"/>
          </a:xfrm>
        </p:spPr>
        <p:txBody>
          <a:bodyPr/>
          <a:p>
            <a:r>
              <a:rPr lang="en-SG" altLang="en-US"/>
              <a:t>Sneaker Investment return good Profit</a:t>
            </a:r>
            <a:endParaRPr lang="en-SG" altLang="en-US"/>
          </a:p>
          <a:p>
            <a:r>
              <a:rPr lang="en-SG" altLang="en-US"/>
              <a:t>People need to judge when is the right timing to sell the sneaker in order to maximize the profit</a:t>
            </a:r>
            <a:endParaRPr lang="en-SG" altLang="en-US"/>
          </a:p>
          <a:p>
            <a:r>
              <a:rPr lang="en-SG" altLang="en-US"/>
              <a:t>Sneaker brand, model and style play very important role </a:t>
            </a:r>
            <a:endParaRPr lang="en-SG" altLang="en-US"/>
          </a:p>
          <a:p>
            <a:r>
              <a:rPr lang="en-SG" altLang="en-US"/>
              <a:t>Future Work to improve: Try more different ML with more different feactures</a:t>
            </a:r>
            <a:endParaRPr lang="en-SG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SG" altLang="en-US" b="1">
                <a:solidFill>
                  <a:schemeClr val="tx1"/>
                </a:solidFill>
                <a:highlight>
                  <a:srgbClr val="00FFFF"/>
                </a:highlight>
                <a:sym typeface="+mn-ea"/>
              </a:rPr>
              <a:t>The End!</a:t>
            </a:r>
            <a:endParaRPr lang="en-SG" altLang="en-US" b="1">
              <a:solidFill>
                <a:schemeClr val="tx1"/>
              </a:solidFill>
              <a:highlight>
                <a:srgbClr val="00FFFF"/>
              </a:highligh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8915"/>
            <a:ext cx="10515600" cy="3874770"/>
          </a:xfrm>
        </p:spPr>
        <p:txBody>
          <a:bodyPr/>
          <a:p>
            <a:pPr marL="0" indent="0" algn="ctr">
              <a:buNone/>
            </a:pPr>
            <a:r>
              <a:rPr lang="en-SG" altLang="en-US" b="1">
                <a:highlight>
                  <a:srgbClr val="00FFFF"/>
                </a:highlight>
                <a:sym typeface="+mn-ea"/>
              </a:rPr>
              <a:t>THANK YOU so much for your time!</a:t>
            </a:r>
            <a:endParaRPr lang="en-SG" altLang="en-US" b="1">
              <a:highlight>
                <a:srgbClr val="00FFFF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560830"/>
            <a:ext cx="5090160" cy="37369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your Hobby really become </a:t>
            </a:r>
            <a:r>
              <a:rPr lang="en-SG" altLang="en-US" b="1" dirty="0">
                <a:solidFill>
                  <a:schemeClr val="bg1"/>
                </a:solidFill>
              </a:rPr>
              <a:t>an</a:t>
            </a:r>
            <a:r>
              <a:rPr lang="en-US" b="1" dirty="0">
                <a:solidFill>
                  <a:schemeClr val="bg1"/>
                </a:solidFill>
              </a:rPr>
              <a:t> alternative investment</a:t>
            </a:r>
            <a:r>
              <a:rPr lang="en-SG" altLang="en-US" b="1" dirty="0">
                <a:solidFill>
                  <a:schemeClr val="bg1"/>
                </a:solidFill>
              </a:rPr>
              <a:t>?</a:t>
            </a:r>
            <a:endParaRPr lang="en-SG" altLang="en-US" b="1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210810" y="466725"/>
            <a:ext cx="17703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SG" altLang="en-US" sz="6000" b="1" u="sng">
                <a:solidFill>
                  <a:schemeClr val="bg1"/>
                </a:solidFill>
                <a:latin typeface="+mj-lt"/>
                <a:cs typeface="+mj-lt"/>
              </a:rPr>
              <a:t>Topic</a:t>
            </a:r>
            <a:endParaRPr lang="en-SG" altLang="en-US" sz="6000" b="1" u="sng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1070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en-SG" altLang="en-US" sz="6600">
                <a:highlight>
                  <a:srgbClr val="00FFFF"/>
                </a:highlight>
                <a:sym typeface="+mn-ea"/>
              </a:rPr>
              <a:t>Question?</a:t>
            </a:r>
            <a:endParaRPr lang="en-SG" altLang="en-US" sz="6600">
              <a:highlight>
                <a:srgbClr val="00FFFF"/>
              </a:highlight>
            </a:endParaRPr>
          </a:p>
          <a:p>
            <a:pPr marL="0" indent="0" algn="ctr">
              <a:buNone/>
            </a:pPr>
            <a:endParaRPr lang="en-SG" altLang="en-US" sz="660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 b="1" u="sng"/>
              <a:t>Background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27500" cy="3895090"/>
          </a:xfrm>
        </p:spPr>
        <p:txBody>
          <a:bodyPr>
            <a:normAutofit fontScale="90000"/>
          </a:bodyPr>
          <a:p>
            <a:r>
              <a:rPr lang="en-US"/>
              <a:t>Secondary sneakers have blossomed into a $2 billion/year industry </a:t>
            </a:r>
            <a:endParaRPr lang="en-US"/>
          </a:p>
          <a:p>
            <a:r>
              <a:rPr lang="en-US"/>
              <a:t>Early forecasts suggest this number may triple to $6 billion in the next 4 years</a:t>
            </a:r>
            <a:endParaRPr lang="en-US"/>
          </a:p>
          <a:p>
            <a:r>
              <a:rPr lang="en-US"/>
              <a:t>StockX believes the global resale market will be a monstrous $30 – $40 billion within 10 years.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4910" y="1541780"/>
            <a:ext cx="4642485" cy="40620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831455" y="6489700"/>
            <a:ext cx="436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Source: https://alts.co/investing-in-sneakers/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 b="1" u="sng"/>
              <a:t>WAAAAH Moment!</a:t>
            </a:r>
            <a:endParaRPr lang="en-US" sz="4800" b="1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1490" y="1584325"/>
            <a:ext cx="3695700" cy="32962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6460" y="1858645"/>
            <a:ext cx="3484245" cy="35090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99505" y="3614420"/>
            <a:ext cx="2306955" cy="1753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/>
                </a:solidFill>
              </a:rPr>
              <a:t>Kanye West Nike Air Yeezy Grammy Prototype from 2008, sold for $1.8 million via private sale on 26 April, 2021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87190" y="1584325"/>
            <a:ext cx="2602230" cy="2030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Nike Airship game-worn by Michael Jordan in 1984, Collector Nick Fiorella paid $1</a:t>
            </a:r>
            <a:r>
              <a:rPr lang="en-SG" altLang="en-US">
                <a:solidFill>
                  <a:srgbClr val="FF0000"/>
                </a:solidFill>
              </a:rPr>
              <a:t>.47 million</a:t>
            </a:r>
            <a:r>
              <a:rPr lang="en-US">
                <a:solidFill>
                  <a:srgbClr val="FF0000"/>
                </a:solidFill>
              </a:rPr>
              <a:t> for them at Sotheby's Las Vegas on 24 October, 2021.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91490" y="6481445"/>
            <a:ext cx="11387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Source: https://www.newsweek.com/most-expensive-pairs-sneakers-ever-sold-michael-jordan-kanye-west-nike-1644248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 b="1" u="sng"/>
              <a:t>6 points to take note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Brand</a:t>
            </a:r>
            <a:endParaRPr lang="en-US"/>
          </a:p>
          <a:p>
            <a:r>
              <a:rPr lang="en-US"/>
              <a:t>Limited editions</a:t>
            </a:r>
            <a:endParaRPr lang="en-US"/>
          </a:p>
          <a:p>
            <a:r>
              <a:rPr lang="en-US">
                <a:sym typeface="+mn-ea"/>
              </a:rPr>
              <a:t>Collaborations</a:t>
            </a:r>
            <a:endParaRPr lang="en-US"/>
          </a:p>
          <a:p>
            <a:r>
              <a:rPr lang="en-US"/>
              <a:t>Unique design</a:t>
            </a:r>
            <a:endParaRPr lang="en-US"/>
          </a:p>
          <a:p>
            <a:r>
              <a:rPr lang="en-US">
                <a:sym typeface="+mn-ea"/>
              </a:rPr>
              <a:t>Condition</a:t>
            </a:r>
            <a:endParaRPr lang="en-US"/>
          </a:p>
          <a:p>
            <a:r>
              <a:rPr lang="en-US"/>
              <a:t>Hype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 b="1" u="sng"/>
              <a:t>Problem</a:t>
            </a:r>
            <a:r>
              <a:rPr lang="en-SG" altLang="en-US" sz="4800" b="1" u="sng"/>
              <a:t>s</a:t>
            </a:r>
            <a:endParaRPr lang="en-SG" alt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8955" cy="4351655"/>
          </a:xfrm>
        </p:spPr>
        <p:txBody>
          <a:bodyPr/>
          <a:p>
            <a:r>
              <a:rPr lang="en-US"/>
              <a:t>Some people do not believe in turn your hobby into investment thing</a:t>
            </a:r>
            <a:endParaRPr lang="en-US"/>
          </a:p>
          <a:p>
            <a:r>
              <a:rPr lang="en-US"/>
              <a:t>Some people believe sneaker investment is a scam</a:t>
            </a:r>
            <a:endParaRPr lang="en-US"/>
          </a:p>
          <a:p>
            <a:r>
              <a:rPr lang="en-US"/>
              <a:t>Some people doubts if sneaker investment really generate profit to them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 b="1" u="sng"/>
              <a:t>Target Audience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81995" cy="4351655"/>
          </a:xfrm>
        </p:spPr>
        <p:txBody>
          <a:bodyPr/>
          <a:p>
            <a:r>
              <a:rPr lang="en-US"/>
              <a:t>People who curious about sneaker investment</a:t>
            </a:r>
            <a:endParaRPr lang="en-US"/>
          </a:p>
          <a:p>
            <a:r>
              <a:rPr lang="en-US"/>
              <a:t>People who doubts about sneaker investment</a:t>
            </a:r>
            <a:endParaRPr lang="en-US"/>
          </a:p>
          <a:p>
            <a:r>
              <a:rPr lang="en-US"/>
              <a:t>People who want to start sneaker investment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800" b="1" u="sng"/>
              <a:t>Why We Doing This</a:t>
            </a:r>
            <a:endParaRPr lang="en-US" sz="48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54080" cy="4351655"/>
          </a:xfrm>
        </p:spPr>
        <p:txBody>
          <a:bodyPr/>
          <a:p>
            <a:r>
              <a:rPr lang="en-US"/>
              <a:t>To investigate if sneaker investment really an investment</a:t>
            </a:r>
            <a:endParaRPr lang="en-US"/>
          </a:p>
          <a:p>
            <a:r>
              <a:rPr lang="en-SG" altLang="en-US"/>
              <a:t>To prove Hobby is more than just hobby</a:t>
            </a:r>
            <a:endParaRPr lang="en-SG" altLang="en-US"/>
          </a:p>
          <a:p>
            <a:r>
              <a:rPr lang="en-SG" altLang="en-US"/>
              <a:t>Anything can be investment</a:t>
            </a:r>
            <a:endParaRPr lang="en-SG" altLang="en-US"/>
          </a:p>
          <a:p>
            <a:r>
              <a:rPr lang="en-SG" altLang="en-US">
                <a:sym typeface="+mn-ea"/>
              </a:rPr>
              <a:t>Inspire</a:t>
            </a:r>
            <a:r>
              <a:rPr lang="en-SG" altLang="en-US"/>
              <a:t> people to think differently, think out of the box</a:t>
            </a:r>
            <a:endParaRPr lang="en-SG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SG" altLang="en-US" i="1" u="sng"/>
              <a:t>Data Science Proccess</a:t>
            </a:r>
            <a:endParaRPr lang="en-SG" altLang="en-US" i="1" u="sng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180" y="1539240"/>
            <a:ext cx="10681970" cy="4953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WPS Presentation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IOD Capstone Project - Jun 2022</vt:lpstr>
      <vt:lpstr>Can your Hobby really become an alternative investment?</vt:lpstr>
      <vt:lpstr>Background</vt:lpstr>
      <vt:lpstr>WAAAAH Moment!</vt:lpstr>
      <vt:lpstr>6 points to take note</vt:lpstr>
      <vt:lpstr>Problems</vt:lpstr>
      <vt:lpstr>Target Audience</vt:lpstr>
      <vt:lpstr>Why We Doing This</vt:lpstr>
      <vt:lpstr>Data Science Proccess</vt:lpstr>
      <vt:lpstr>About Dataset</vt:lpstr>
      <vt:lpstr>Quickview on Original Dataset</vt:lpstr>
      <vt:lpstr>Steps</vt:lpstr>
      <vt:lpstr>Main Feactures</vt:lpstr>
      <vt:lpstr>Graph - 1</vt:lpstr>
      <vt:lpstr>Graph - 2</vt:lpstr>
      <vt:lpstr>Prediction - 1 </vt:lpstr>
      <vt:lpstr>Prediction - 2  </vt:lpstr>
      <vt:lpstr>Conclusion</vt:lpstr>
      <vt:lpstr>The End!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your Hobby really become your alternative investment</dc:title>
  <dc:creator>Lim chee wai</dc:creator>
  <cp:lastModifiedBy>cwai9</cp:lastModifiedBy>
  <cp:revision>23</cp:revision>
  <dcterms:created xsi:type="dcterms:W3CDTF">2022-06-03T16:21:00Z</dcterms:created>
  <dcterms:modified xsi:type="dcterms:W3CDTF">2022-06-04T07:53:45Z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1EF2050A09EF4700B24D9B0E74D202BD</vt:lpwstr>
  </property>
  <property fmtid="{D5CDD505-2E9C-101B-9397-08002B2CF9AE}" pid="3" name="KSOProductBuildVer">
    <vt:lpwstr>1033-11.2.0.11130</vt:lpwstr>
  </property>
</Properties>
</file>