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sldIdLst>
    <p:sldId id="262" r:id="rId2"/>
    <p:sldId id="377" r:id="rId3"/>
    <p:sldId id="277" r:id="rId4"/>
    <p:sldId id="397" r:id="rId5"/>
    <p:sldId id="276" r:id="rId6"/>
    <p:sldId id="361" r:id="rId7"/>
    <p:sldId id="363" r:id="rId8"/>
    <p:sldId id="367" r:id="rId9"/>
    <p:sldId id="399" r:id="rId10"/>
    <p:sldId id="406" r:id="rId11"/>
    <p:sldId id="407" r:id="rId12"/>
    <p:sldId id="401" r:id="rId13"/>
    <p:sldId id="409" r:id="rId14"/>
    <p:sldId id="410" r:id="rId15"/>
    <p:sldId id="411" r:id="rId16"/>
    <p:sldId id="375" r:id="rId17"/>
    <p:sldId id="378" r:id="rId18"/>
    <p:sldId id="4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36" userDrawn="1">
          <p15:clr>
            <a:srgbClr val="A4A3A4"/>
          </p15:clr>
        </p15:guide>
        <p15:guide id="2" pos="3264" userDrawn="1">
          <p15:clr>
            <a:srgbClr val="A4A3A4"/>
          </p15:clr>
        </p15:guide>
        <p15:guide id="3" pos="384" userDrawn="1">
          <p15:clr>
            <a:srgbClr val="A4A3A4"/>
          </p15:clr>
        </p15:guide>
        <p15:guide id="4" orient="horz" pos="11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346A"/>
    <a:srgbClr val="197C28"/>
    <a:srgbClr val="0035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ACCC2-553C-8E41-A8C4-3623B2D0A531}" v="9" dt="2025-10-27T14:36:32.305"/>
  </p1510:revLst>
</p1510:revInfo>
</file>

<file path=ppt/tableStyles.xml><?xml version="1.0" encoding="utf-8"?>
<a:tblStyleLst xmlns:a="http://schemas.openxmlformats.org/drawingml/2006/main" def="{5C22544A-7EE6-4342-B048-85BDC9FD1C3A}">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64"/>
    <p:restoredTop sz="83219"/>
  </p:normalViewPr>
  <p:slideViewPr>
    <p:cSldViewPr snapToGrid="0">
      <p:cViewPr varScale="1">
        <p:scale>
          <a:sx n="127" d="100"/>
          <a:sy n="127" d="100"/>
        </p:scale>
        <p:origin x="1184" y="184"/>
      </p:cViewPr>
      <p:guideLst>
        <p:guide orient="horz" pos="3336"/>
        <p:guide pos="3264"/>
        <p:guide pos="384"/>
        <p:guide orient="horz" pos="11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8440E-8C35-1142-93FC-F32DCB9C4FDA}" type="datetimeFigureOut">
              <a:rPr lang="en-US" smtClean="0"/>
              <a:t>10/24/25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4ED3A-914E-6443-A2E7-C28A873C6BCA}" type="slidenum">
              <a:rPr lang="en-US" smtClean="0"/>
              <a:t>‹#›</a:t>
            </a:fld>
            <a:endParaRPr lang="en-US"/>
          </a:p>
        </p:txBody>
      </p:sp>
    </p:spTree>
    <p:extLst>
      <p:ext uri="{BB962C8B-B14F-4D97-AF65-F5344CB8AC3E}">
        <p14:creationId xmlns:p14="http://schemas.microsoft.com/office/powerpoint/2010/main" val="27702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B4ED3A-914E-6443-A2E7-C28A873C6BCA}" type="slidenum">
              <a:rPr lang="en-US" smtClean="0"/>
              <a:t>1</a:t>
            </a:fld>
            <a:endParaRPr lang="en-US"/>
          </a:p>
        </p:txBody>
      </p:sp>
    </p:spTree>
    <p:extLst>
      <p:ext uri="{BB962C8B-B14F-4D97-AF65-F5344CB8AC3E}">
        <p14:creationId xmlns:p14="http://schemas.microsoft.com/office/powerpoint/2010/main" val="1785105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C038A-5C80-8A08-4808-D1C54CB64E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F94632-ED52-5C6F-9E1D-F6B071A267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8FB9DA-5336-D47F-012D-3F6FDE3A05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252459-2CF9-F07B-C804-2816B327A957}"/>
              </a:ext>
            </a:extLst>
          </p:cNvPr>
          <p:cNvSpPr>
            <a:spLocks noGrp="1"/>
          </p:cNvSpPr>
          <p:nvPr>
            <p:ph type="sldNum" sz="quarter" idx="5"/>
          </p:nvPr>
        </p:nvSpPr>
        <p:spPr/>
        <p:txBody>
          <a:bodyPr/>
          <a:lstStyle/>
          <a:p>
            <a:fld id="{A5B4ED3A-914E-6443-A2E7-C28A873C6BCA}" type="slidenum">
              <a:rPr lang="en-US" smtClean="0"/>
              <a:t>10</a:t>
            </a:fld>
            <a:endParaRPr lang="en-US"/>
          </a:p>
        </p:txBody>
      </p:sp>
    </p:spTree>
    <p:extLst>
      <p:ext uri="{BB962C8B-B14F-4D97-AF65-F5344CB8AC3E}">
        <p14:creationId xmlns:p14="http://schemas.microsoft.com/office/powerpoint/2010/main" val="1716354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1274-1168-C1D8-F894-B223C56B1E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71AE5-F4F8-D27F-5FB3-97715795B6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452C47-690B-7180-7BE3-82B403874019}"/>
              </a:ext>
            </a:extLst>
          </p:cNvPr>
          <p:cNvSpPr>
            <a:spLocks noGrp="1"/>
          </p:cNvSpPr>
          <p:nvPr>
            <p:ph type="body" idx="1"/>
          </p:nvPr>
        </p:nvSpPr>
        <p:spPr/>
        <p:txBody>
          <a:bodyPr/>
          <a:lstStyle/>
          <a:p>
            <a:r>
              <a:rPr lang="en-US" b="1" dirty="0"/>
              <a:t>Persistent Disk:</a:t>
            </a:r>
            <a:r>
              <a:rPr lang="en-US" dirty="0"/>
              <a:t> Think of this as a virtual computer's hard drive. You are billed for the total space you set aside, like buying a 50 GB hard drive, even if you only use 10 GB. It is attached to your virtual machine and is best for active work.</a:t>
            </a:r>
          </a:p>
          <a:p>
            <a:endParaRPr lang="en-US" dirty="0"/>
          </a:p>
          <a:p>
            <a:r>
              <a:rPr lang="en-US" b="1" dirty="0"/>
              <a:t>Workspace Bucket:</a:t>
            </a:r>
            <a:r>
              <a:rPr lang="en-US" dirty="0"/>
              <a:t> Think of this as cloud storage, like Google Drive. You are only billed for data you store. It's a central, shared location for your team's files and is the most cost-effective option for long-term storage.</a:t>
            </a:r>
          </a:p>
          <a:p>
            <a:endParaRPr lang="en-US" dirty="0"/>
          </a:p>
        </p:txBody>
      </p:sp>
      <p:sp>
        <p:nvSpPr>
          <p:cNvPr id="4" name="Slide Number Placeholder 3">
            <a:extLst>
              <a:ext uri="{FF2B5EF4-FFF2-40B4-BE49-F238E27FC236}">
                <a16:creationId xmlns:a16="http://schemas.microsoft.com/office/drawing/2014/main" id="{46E64A09-E475-65A0-5F6C-976716F0B39E}"/>
              </a:ext>
            </a:extLst>
          </p:cNvPr>
          <p:cNvSpPr>
            <a:spLocks noGrp="1"/>
          </p:cNvSpPr>
          <p:nvPr>
            <p:ph type="sldNum" sz="quarter" idx="5"/>
          </p:nvPr>
        </p:nvSpPr>
        <p:spPr/>
        <p:txBody>
          <a:bodyPr/>
          <a:lstStyle/>
          <a:p>
            <a:fld id="{A5B4ED3A-914E-6443-A2E7-C28A873C6BCA}" type="slidenum">
              <a:rPr lang="en-US" smtClean="0"/>
              <a:t>11</a:t>
            </a:fld>
            <a:endParaRPr lang="en-US"/>
          </a:p>
        </p:txBody>
      </p:sp>
    </p:spTree>
    <p:extLst>
      <p:ext uri="{BB962C8B-B14F-4D97-AF65-F5344CB8AC3E}">
        <p14:creationId xmlns:p14="http://schemas.microsoft.com/office/powerpoint/2010/main" val="2962108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5B2FA-C36E-6B0D-F7BA-96BBD1F92F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D0706-2BA6-8BE0-80EA-F9E4BE05F2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05F995-EA77-D7CD-1E3E-B9BBA8D7FC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DE7184-1716-A775-F5A5-A916974C727D}"/>
              </a:ext>
            </a:extLst>
          </p:cNvPr>
          <p:cNvSpPr>
            <a:spLocks noGrp="1"/>
          </p:cNvSpPr>
          <p:nvPr>
            <p:ph type="sldNum" sz="quarter" idx="5"/>
          </p:nvPr>
        </p:nvSpPr>
        <p:spPr/>
        <p:txBody>
          <a:bodyPr/>
          <a:lstStyle/>
          <a:p>
            <a:fld id="{A5B4ED3A-914E-6443-A2E7-C28A873C6BCA}" type="slidenum">
              <a:rPr lang="en-US" smtClean="0"/>
              <a:t>12</a:t>
            </a:fld>
            <a:endParaRPr lang="en-US"/>
          </a:p>
        </p:txBody>
      </p:sp>
    </p:spTree>
    <p:extLst>
      <p:ext uri="{BB962C8B-B14F-4D97-AF65-F5344CB8AC3E}">
        <p14:creationId xmlns:p14="http://schemas.microsoft.com/office/powerpoint/2010/main" val="4253035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BA5C-125B-4BBC-F9ED-C13EA1353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3A353F-E7CE-2DCD-7D22-672B5B9D67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3F3F2-D64B-7553-F6CC-21A6B6AB2F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FDDC05-009E-FB35-0ADE-E852C3154B80}"/>
              </a:ext>
            </a:extLst>
          </p:cNvPr>
          <p:cNvSpPr>
            <a:spLocks noGrp="1"/>
          </p:cNvSpPr>
          <p:nvPr>
            <p:ph type="sldNum" sz="quarter" idx="5"/>
          </p:nvPr>
        </p:nvSpPr>
        <p:spPr/>
        <p:txBody>
          <a:bodyPr/>
          <a:lstStyle/>
          <a:p>
            <a:fld id="{A5B4ED3A-914E-6443-A2E7-C28A873C6BCA}" type="slidenum">
              <a:rPr lang="en-US" smtClean="0"/>
              <a:t>13</a:t>
            </a:fld>
            <a:endParaRPr lang="en-US"/>
          </a:p>
        </p:txBody>
      </p:sp>
    </p:spTree>
    <p:extLst>
      <p:ext uri="{BB962C8B-B14F-4D97-AF65-F5344CB8AC3E}">
        <p14:creationId xmlns:p14="http://schemas.microsoft.com/office/powerpoint/2010/main" val="3495859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674D2-B904-E1B4-14C1-DE7200F61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A89D66-8BDD-95DF-8A01-7BCD276CAC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538DB9-FDC3-E571-FD37-CD01DDFD4FC9}"/>
              </a:ext>
            </a:extLst>
          </p:cNvPr>
          <p:cNvSpPr>
            <a:spLocks noGrp="1"/>
          </p:cNvSpPr>
          <p:nvPr>
            <p:ph type="body" idx="1"/>
          </p:nvPr>
        </p:nvSpPr>
        <p:spPr/>
        <p:txBody>
          <a:bodyPr/>
          <a:lstStyle/>
          <a:p>
            <a:r>
              <a:rPr lang="en-US" b="1" dirty="0"/>
              <a:t>Persistent Disk:</a:t>
            </a:r>
            <a:r>
              <a:rPr lang="en-US" dirty="0"/>
              <a:t> Think of this as a virtual computer's hard drive. You are billed for the total space you set aside, like buying a 50 GB hard drive, even if you only use 10 GB. It is attached to your virtual machine and is best for active work.</a:t>
            </a:r>
          </a:p>
          <a:p>
            <a:endParaRPr lang="en-US" dirty="0"/>
          </a:p>
          <a:p>
            <a:r>
              <a:rPr lang="en-US" b="1" dirty="0"/>
              <a:t>Workspace Bucket:</a:t>
            </a:r>
            <a:r>
              <a:rPr lang="en-US" dirty="0"/>
              <a:t> Think of this as cloud storage, like Google Drive. You are only billed for the amount of data you actually store. It's a central, shared location for your team's files and is the most cost-effective option for long-term storage.</a:t>
            </a:r>
          </a:p>
          <a:p>
            <a:endParaRPr lang="en-US" dirty="0"/>
          </a:p>
        </p:txBody>
      </p:sp>
      <p:sp>
        <p:nvSpPr>
          <p:cNvPr id="4" name="Slide Number Placeholder 3">
            <a:extLst>
              <a:ext uri="{FF2B5EF4-FFF2-40B4-BE49-F238E27FC236}">
                <a16:creationId xmlns:a16="http://schemas.microsoft.com/office/drawing/2014/main" id="{36F914F2-1967-82CB-BC6A-D9C3C37E05C9}"/>
              </a:ext>
            </a:extLst>
          </p:cNvPr>
          <p:cNvSpPr>
            <a:spLocks noGrp="1"/>
          </p:cNvSpPr>
          <p:nvPr>
            <p:ph type="sldNum" sz="quarter" idx="5"/>
          </p:nvPr>
        </p:nvSpPr>
        <p:spPr/>
        <p:txBody>
          <a:bodyPr/>
          <a:lstStyle/>
          <a:p>
            <a:fld id="{A5B4ED3A-914E-6443-A2E7-C28A873C6BCA}" type="slidenum">
              <a:rPr lang="en-US" smtClean="0"/>
              <a:t>14</a:t>
            </a:fld>
            <a:endParaRPr lang="en-US"/>
          </a:p>
        </p:txBody>
      </p:sp>
    </p:spTree>
    <p:extLst>
      <p:ext uri="{BB962C8B-B14F-4D97-AF65-F5344CB8AC3E}">
        <p14:creationId xmlns:p14="http://schemas.microsoft.com/office/powerpoint/2010/main" val="1634116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venir Book" panose="02000503020000020003" pitchFamily="2" charset="0"/>
              </a:rPr>
              <a:t>Example criteria:</a:t>
            </a:r>
          </a:p>
          <a:p>
            <a:pPr marL="285750" indent="-285750">
              <a:buFont typeface="Arial" panose="020B0604020202020204" pitchFamily="34" charset="0"/>
              <a:buChar char="•"/>
            </a:pPr>
            <a:r>
              <a:rPr lang="en-US" u="sng" dirty="0">
                <a:latin typeface="Avenir Book" panose="02000503020000020003" pitchFamily="2" charset="0"/>
              </a:rPr>
              <a:t>Race</a:t>
            </a:r>
            <a:r>
              <a:rPr lang="en-US" dirty="0">
                <a:latin typeface="Avenir Book" panose="02000503020000020003" pitchFamily="2" charset="0"/>
              </a:rPr>
              <a:t> -&gt; </a:t>
            </a:r>
            <a:r>
              <a:rPr lang="en-US" b="1" dirty="0">
                <a:latin typeface="Avenir Book" panose="02000503020000020003" pitchFamily="2" charset="0"/>
              </a:rPr>
              <a:t>White, Black, Asian </a:t>
            </a:r>
          </a:p>
          <a:p>
            <a:pPr marL="285750" indent="-285750">
              <a:buFont typeface="Arial" panose="020B0604020202020204" pitchFamily="34" charset="0"/>
              <a:buChar char="•"/>
            </a:pPr>
            <a:r>
              <a:rPr lang="en-US" u="sng" dirty="0">
                <a:latin typeface="Avenir Book" panose="02000503020000020003" pitchFamily="2" charset="0"/>
              </a:rPr>
              <a:t>Gender</a:t>
            </a:r>
            <a:r>
              <a:rPr lang="en-US" b="1" dirty="0">
                <a:latin typeface="Avenir Book" panose="02000503020000020003" pitchFamily="2" charset="0"/>
              </a:rPr>
              <a:t> -&gt; Men and Woman</a:t>
            </a:r>
          </a:p>
          <a:p>
            <a:pPr marL="285750" indent="-285750">
              <a:buFont typeface="Arial" panose="020B0604020202020204" pitchFamily="34" charset="0"/>
              <a:buChar char="•"/>
            </a:pPr>
            <a:r>
              <a:rPr lang="en-US" sz="1200" u="sng" dirty="0">
                <a:latin typeface="Avenir Book" panose="02000503020000020003" pitchFamily="2" charset="0"/>
              </a:rPr>
              <a:t>Age</a:t>
            </a:r>
            <a:r>
              <a:rPr lang="en-US" sz="1200" b="1" dirty="0">
                <a:latin typeface="Avenir Book" panose="02000503020000020003" pitchFamily="2" charset="0"/>
              </a:rPr>
              <a:t> -&gt; </a:t>
            </a:r>
            <a:r>
              <a:rPr lang="en-US" b="1" dirty="0">
                <a:latin typeface="Avenir Book" panose="02000503020000020003" pitchFamily="2" charset="0"/>
              </a:rPr>
              <a:t>25</a:t>
            </a:r>
            <a:r>
              <a:rPr lang="en-US" sz="1200" dirty="0">
                <a:latin typeface="Avenir Book" panose="02000503020000020003" pitchFamily="2" charset="0"/>
              </a:rPr>
              <a:t> </a:t>
            </a:r>
            <a:r>
              <a:rPr lang="en-US" b="1" dirty="0">
                <a:latin typeface="Avenir Book" panose="02000503020000020003" pitchFamily="2" charset="0"/>
              </a:rPr>
              <a:t>to 65 years ole</a:t>
            </a:r>
          </a:p>
          <a:p>
            <a:pPr marL="285750" indent="-285750">
              <a:buFont typeface="Arial" panose="020B0604020202020204" pitchFamily="34" charset="0"/>
              <a:buChar char="•"/>
            </a:pPr>
            <a:r>
              <a:rPr lang="en-US" sz="1200" u="sng" dirty="0">
                <a:latin typeface="Avenir Book" panose="02000503020000020003" pitchFamily="2" charset="0"/>
              </a:rPr>
              <a:t>Condition</a:t>
            </a:r>
            <a:r>
              <a:rPr lang="en-US" sz="1200" dirty="0">
                <a:latin typeface="Avenir Book" panose="02000503020000020003" pitchFamily="2" charset="0"/>
              </a:rPr>
              <a:t> - Diagnosed </a:t>
            </a:r>
            <a:r>
              <a:rPr lang="en-US" sz="1200" dirty="0">
                <a:highlight>
                  <a:srgbClr val="FFFF00"/>
                </a:highlight>
                <a:latin typeface="Avenir Book" panose="02000503020000020003" pitchFamily="2" charset="0"/>
              </a:rPr>
              <a:t>with/without </a:t>
            </a:r>
            <a:r>
              <a:rPr lang="en-US" sz="1200" b="1" dirty="0">
                <a:latin typeface="Avenir Book" panose="02000503020000020003" pitchFamily="2" charset="0"/>
              </a:rPr>
              <a:t>Diabetes</a:t>
            </a:r>
          </a:p>
          <a:p>
            <a:pPr marL="285750" indent="-285750">
              <a:buFont typeface="Arial" panose="020B0604020202020204" pitchFamily="34" charset="0"/>
              <a:buChar char="•"/>
            </a:pPr>
            <a:r>
              <a:rPr lang="en-US" sz="1200" u="sng" dirty="0">
                <a:latin typeface="Avenir Book" panose="02000503020000020003" pitchFamily="2" charset="0"/>
              </a:rPr>
              <a:t>Survey</a:t>
            </a:r>
            <a:r>
              <a:rPr lang="en-US" sz="1200" dirty="0">
                <a:latin typeface="Avenir Book" panose="02000503020000020003" pitchFamily="2" charset="0"/>
              </a:rPr>
              <a:t> –PTSD medications and PTSD medical provider</a:t>
            </a:r>
            <a:endParaRPr lang="en-US" sz="1200" b="1" dirty="0">
              <a:latin typeface="Avenir Book" panose="02000503020000020003" pitchFamily="2" charset="0"/>
            </a:endParaRPr>
          </a:p>
          <a:p>
            <a:endParaRPr lang="en-US" dirty="0"/>
          </a:p>
        </p:txBody>
      </p:sp>
      <p:sp>
        <p:nvSpPr>
          <p:cNvPr id="4" name="Slide Number Placeholder 3"/>
          <p:cNvSpPr>
            <a:spLocks noGrp="1"/>
          </p:cNvSpPr>
          <p:nvPr>
            <p:ph type="sldNum" sz="quarter" idx="5"/>
          </p:nvPr>
        </p:nvSpPr>
        <p:spPr/>
        <p:txBody>
          <a:bodyPr/>
          <a:lstStyle/>
          <a:p>
            <a:fld id="{A5B4ED3A-914E-6443-A2E7-C28A873C6BCA}" type="slidenum">
              <a:rPr lang="en-US" smtClean="0"/>
              <a:t>15</a:t>
            </a:fld>
            <a:endParaRPr lang="en-US"/>
          </a:p>
        </p:txBody>
      </p:sp>
    </p:spTree>
    <p:extLst>
      <p:ext uri="{BB962C8B-B14F-4D97-AF65-F5344CB8AC3E}">
        <p14:creationId xmlns:p14="http://schemas.microsoft.com/office/powerpoint/2010/main" val="26807249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F4F4E-4E9F-1755-BD25-65BE0582E9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31A85C-3531-AE0C-7D31-9B78EF4268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4D92C8-6C2B-8E58-FDE3-3FD658DBF1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07E7B5-7209-FB01-25AB-BCAA986DCC9C}"/>
              </a:ext>
            </a:extLst>
          </p:cNvPr>
          <p:cNvSpPr>
            <a:spLocks noGrp="1"/>
          </p:cNvSpPr>
          <p:nvPr>
            <p:ph type="sldNum" sz="quarter" idx="5"/>
          </p:nvPr>
        </p:nvSpPr>
        <p:spPr/>
        <p:txBody>
          <a:bodyPr/>
          <a:lstStyle/>
          <a:p>
            <a:fld id="{A5B4ED3A-914E-6443-A2E7-C28A873C6BCA}" type="slidenum">
              <a:rPr lang="en-US" smtClean="0"/>
              <a:t>16</a:t>
            </a:fld>
            <a:endParaRPr lang="en-US"/>
          </a:p>
        </p:txBody>
      </p:sp>
    </p:spTree>
    <p:extLst>
      <p:ext uri="{BB962C8B-B14F-4D97-AF65-F5344CB8AC3E}">
        <p14:creationId xmlns:p14="http://schemas.microsoft.com/office/powerpoint/2010/main" val="1516790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9EE8C-70D8-C71A-D0A9-D83C23B58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3E43B-E646-D5CA-AEF4-9BA6FF607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DB11B-99B5-2EE2-F268-88CE067207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814629-3521-C622-08C1-893CC2DB7E3A}"/>
              </a:ext>
            </a:extLst>
          </p:cNvPr>
          <p:cNvSpPr>
            <a:spLocks noGrp="1"/>
          </p:cNvSpPr>
          <p:nvPr>
            <p:ph type="sldNum" sz="quarter" idx="5"/>
          </p:nvPr>
        </p:nvSpPr>
        <p:spPr/>
        <p:txBody>
          <a:bodyPr/>
          <a:lstStyle/>
          <a:p>
            <a:fld id="{50049E44-D13C-C54E-8DA3-DB5207EAD25C}" type="slidenum">
              <a:rPr lang="en-US" smtClean="0"/>
              <a:t>17</a:t>
            </a:fld>
            <a:endParaRPr lang="en-US"/>
          </a:p>
        </p:txBody>
      </p:sp>
    </p:spTree>
    <p:extLst>
      <p:ext uri="{BB962C8B-B14F-4D97-AF65-F5344CB8AC3E}">
        <p14:creationId xmlns:p14="http://schemas.microsoft.com/office/powerpoint/2010/main" val="2487818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B4ED3A-914E-6443-A2E7-C28A873C6BCA}" type="slidenum">
              <a:rPr lang="en-US" smtClean="0"/>
              <a:t>18</a:t>
            </a:fld>
            <a:endParaRPr lang="en-US"/>
          </a:p>
        </p:txBody>
      </p:sp>
    </p:spTree>
    <p:extLst>
      <p:ext uri="{BB962C8B-B14F-4D97-AF65-F5344CB8AC3E}">
        <p14:creationId xmlns:p14="http://schemas.microsoft.com/office/powerpoint/2010/main" val="857287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DA3F7-1F79-AECB-7BBB-2B9AF607B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F157CF-906C-E214-DD0D-02B4B0CC7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1C33BF-D4DC-80BD-24CA-A1402EE7BC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F2446-21D8-81B1-326C-89AF74DE9193}"/>
              </a:ext>
            </a:extLst>
          </p:cNvPr>
          <p:cNvSpPr>
            <a:spLocks noGrp="1"/>
          </p:cNvSpPr>
          <p:nvPr>
            <p:ph type="sldNum" sz="quarter" idx="5"/>
          </p:nvPr>
        </p:nvSpPr>
        <p:spPr/>
        <p:txBody>
          <a:bodyPr/>
          <a:lstStyle/>
          <a:p>
            <a:fld id="{50049E44-D13C-C54E-8DA3-DB5207EAD25C}" type="slidenum">
              <a:rPr lang="en-US" smtClean="0"/>
              <a:t>2</a:t>
            </a:fld>
            <a:endParaRPr lang="en-US"/>
          </a:p>
        </p:txBody>
      </p:sp>
    </p:spTree>
    <p:extLst>
      <p:ext uri="{BB962C8B-B14F-4D97-AF65-F5344CB8AC3E}">
        <p14:creationId xmlns:p14="http://schemas.microsoft.com/office/powerpoint/2010/main" val="150570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B4ED3A-914E-6443-A2E7-C28A873C6BCA}" type="slidenum">
              <a:rPr lang="en-US" smtClean="0"/>
              <a:t>3</a:t>
            </a:fld>
            <a:endParaRPr lang="en-US"/>
          </a:p>
        </p:txBody>
      </p:sp>
    </p:spTree>
    <p:extLst>
      <p:ext uri="{BB962C8B-B14F-4D97-AF65-F5344CB8AC3E}">
        <p14:creationId xmlns:p14="http://schemas.microsoft.com/office/powerpoint/2010/main" val="10021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B70C5-72B1-E5C4-012C-C678E600C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73670A-B0C8-D68A-775F-AE1EADCB89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AAE090-9FA4-114F-2E6D-E67E393B05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878A76-C431-B0AD-0858-425A89FCCFA6}"/>
              </a:ext>
            </a:extLst>
          </p:cNvPr>
          <p:cNvSpPr>
            <a:spLocks noGrp="1"/>
          </p:cNvSpPr>
          <p:nvPr>
            <p:ph type="sldNum" sz="quarter" idx="5"/>
          </p:nvPr>
        </p:nvSpPr>
        <p:spPr/>
        <p:txBody>
          <a:bodyPr/>
          <a:lstStyle/>
          <a:p>
            <a:fld id="{50049E44-D13C-C54E-8DA3-DB5207EAD25C}" type="slidenum">
              <a:rPr lang="en-US" smtClean="0"/>
              <a:t>4</a:t>
            </a:fld>
            <a:endParaRPr lang="en-US"/>
          </a:p>
        </p:txBody>
      </p:sp>
    </p:spTree>
    <p:extLst>
      <p:ext uri="{BB962C8B-B14F-4D97-AF65-F5344CB8AC3E}">
        <p14:creationId xmlns:p14="http://schemas.microsoft.com/office/powerpoint/2010/main" val="915149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B4ED3A-914E-6443-A2E7-C28A873C6BCA}" type="slidenum">
              <a:rPr lang="en-US" smtClean="0"/>
              <a:t>5</a:t>
            </a:fld>
            <a:endParaRPr lang="en-US"/>
          </a:p>
        </p:txBody>
      </p:sp>
    </p:spTree>
    <p:extLst>
      <p:ext uri="{BB962C8B-B14F-4D97-AF65-F5344CB8AC3E}">
        <p14:creationId xmlns:p14="http://schemas.microsoft.com/office/powerpoint/2010/main" val="4174303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B4ED3A-914E-6443-A2E7-C28A873C6BCA}" type="slidenum">
              <a:rPr lang="en-US" smtClean="0"/>
              <a:t>6</a:t>
            </a:fld>
            <a:endParaRPr lang="en-US"/>
          </a:p>
        </p:txBody>
      </p:sp>
    </p:spTree>
    <p:extLst>
      <p:ext uri="{BB962C8B-B14F-4D97-AF65-F5344CB8AC3E}">
        <p14:creationId xmlns:p14="http://schemas.microsoft.com/office/powerpoint/2010/main" val="2405156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u="none" strike="noStrike" dirty="0">
                <a:solidFill>
                  <a:srgbClr val="000000"/>
                </a:solidFill>
                <a:effectLst/>
                <a:latin typeface="Poppins" panose="020B0604020202020204" pitchFamily="34" charset="0"/>
              </a:rPr>
              <a:t>OMOP (Observational Medical Outcomes Partnership) Common Data Model (CDM)</a:t>
            </a:r>
            <a:r>
              <a:rPr lang="en-US" b="0" i="0" u="none" strike="noStrike" dirty="0">
                <a:solidFill>
                  <a:srgbClr val="000000"/>
                </a:solidFill>
                <a:effectLst/>
                <a:latin typeface="Poppins" panose="020B0604020202020204" pitchFamily="34" charset="0"/>
              </a:rPr>
              <a:t>: A standardized data model designed to integrate diverse healthcare data sources into a common format.</a:t>
            </a:r>
          </a:p>
          <a:p>
            <a:pPr lvl="1" algn="l">
              <a:buFont typeface="Arial" panose="020B0604020202020204" pitchFamily="34" charset="0"/>
              <a:buChar char="•"/>
            </a:pPr>
            <a:r>
              <a:rPr lang="en-US" b="1" i="0" u="none" strike="noStrike" dirty="0">
                <a:solidFill>
                  <a:srgbClr val="000000"/>
                </a:solidFill>
                <a:effectLst/>
                <a:latin typeface="Poppins" panose="020B0604020202020204" pitchFamily="34" charset="0"/>
              </a:rPr>
              <a:t>Standard Vocabulary</a:t>
            </a:r>
            <a:r>
              <a:rPr lang="en-US" b="0" i="0" u="none" strike="noStrike" dirty="0">
                <a:solidFill>
                  <a:srgbClr val="000000"/>
                </a:solidFill>
                <a:effectLst/>
                <a:latin typeface="Poppins" panose="020B0604020202020204" pitchFamily="34" charset="0"/>
              </a:rPr>
              <a:t>: OMOP utilizes a standardized vocabulary system, which includes standard concepts for drugs, conditions, procedures, and other clinical entities to ensure consistency across datasets.</a:t>
            </a:r>
          </a:p>
          <a:p>
            <a:pPr lvl="1" algn="l">
              <a:buFont typeface="Arial" panose="020B0604020202020204" pitchFamily="34" charset="0"/>
              <a:buChar char="•"/>
            </a:pPr>
            <a:r>
              <a:rPr lang="en-US" b="1" i="0" u="none" strike="noStrike" dirty="0">
                <a:solidFill>
                  <a:srgbClr val="000000"/>
                </a:solidFill>
                <a:effectLst/>
                <a:latin typeface="Poppins" panose="020B0604020202020204" pitchFamily="34" charset="0"/>
              </a:rPr>
              <a:t>Mapping to Standard Codes</a:t>
            </a:r>
            <a:r>
              <a:rPr lang="en-US" b="0" i="0" u="none" strike="noStrike" dirty="0">
                <a:solidFill>
                  <a:srgbClr val="000000"/>
                </a:solidFill>
                <a:effectLst/>
                <a:latin typeface="Poppins" panose="020B0604020202020204" pitchFamily="34" charset="0"/>
              </a:rPr>
              <a:t>: Local codes from different healthcare databases are mapped to OMOP standard codes to enable cross-database analyses.</a:t>
            </a:r>
          </a:p>
          <a:p>
            <a:pPr lvl="1" algn="l">
              <a:buFont typeface="Arial" panose="020B0604020202020204" pitchFamily="34" charset="0"/>
              <a:buChar char="•"/>
            </a:pPr>
            <a:r>
              <a:rPr lang="en-US" b="1" i="0" u="none" strike="noStrike" dirty="0">
                <a:solidFill>
                  <a:srgbClr val="000000"/>
                </a:solidFill>
                <a:effectLst/>
                <a:latin typeface="Poppins" panose="020B0604020202020204" pitchFamily="34" charset="0"/>
              </a:rPr>
              <a:t>Applications</a:t>
            </a:r>
            <a:r>
              <a:rPr lang="en-US" b="0" i="0" u="none" strike="noStrike" dirty="0">
                <a:solidFill>
                  <a:srgbClr val="000000"/>
                </a:solidFill>
                <a:effectLst/>
                <a:latin typeface="Poppins" panose="020B0604020202020204" pitchFamily="34" charset="0"/>
              </a:rPr>
              <a:t>: Widely used in observational health research, especially for large-scale data analyses, observational studies, and drug safety assessments.</a:t>
            </a:r>
          </a:p>
          <a:p>
            <a:pPr lvl="1" algn="l">
              <a:buFont typeface="Arial" panose="020B0604020202020204" pitchFamily="34" charset="0"/>
              <a:buChar char="•"/>
            </a:pPr>
            <a:r>
              <a:rPr lang="en-US" b="1" i="0" u="none" strike="noStrike" dirty="0">
                <a:solidFill>
                  <a:srgbClr val="000000"/>
                </a:solidFill>
                <a:effectLst/>
                <a:latin typeface="Poppins" panose="020B0604020202020204" pitchFamily="34" charset="0"/>
              </a:rPr>
              <a:t>Governance and Collaboration</a:t>
            </a:r>
            <a:r>
              <a:rPr lang="en-US" b="0" i="0" u="none" strike="noStrike" dirty="0">
                <a:solidFill>
                  <a:srgbClr val="000000"/>
                </a:solidFill>
                <a:effectLst/>
                <a:latin typeface="Poppins" panose="020B0604020202020204" pitchFamily="34" charset="0"/>
              </a:rPr>
              <a:t>: Managed by OHDSI (Observational Health Data Sciences and Informatics) community, fostering collaboration and consistency in healthcare research.</a:t>
            </a:r>
          </a:p>
          <a:p>
            <a:pPr lvl="1" algn="l">
              <a:buFont typeface="Arial" panose="020B0604020202020204" pitchFamily="34" charset="0"/>
              <a:buChar char="•"/>
            </a:pPr>
            <a:endParaRPr lang="en-US" b="0" i="0" u="none" strike="noStrike" dirty="0">
              <a:solidFill>
                <a:srgbClr val="000000"/>
              </a:solidFill>
              <a:effectLst/>
              <a:latin typeface="Poppins" panose="020B0604020202020204" pitchFamily="34" charset="0"/>
            </a:endParaRPr>
          </a:p>
          <a:p>
            <a:pPr lvl="0" algn="l">
              <a:buFont typeface="Arial" panose="020B0604020202020204" pitchFamily="34" charset="0"/>
              <a:buChar char="•"/>
            </a:pPr>
            <a:r>
              <a:rPr lang="en-US" b="0" i="0" u="none" strike="noStrike" dirty="0">
                <a:solidFill>
                  <a:srgbClr val="000000"/>
                </a:solidFill>
                <a:effectLst/>
                <a:latin typeface="Poppins" pitchFamily="2" charset="77"/>
              </a:rPr>
              <a:t>OMOP codes are crucial because they standardize diverse healthcare data, enabling consistent and comprehensive large-scale analyses, thus advancing research and improving patient outcomes through better data interoperability.</a:t>
            </a:r>
          </a:p>
          <a:p>
            <a:pPr lvl="0" algn="l">
              <a:buFont typeface="Arial" panose="020B0604020202020204" pitchFamily="34" charset="0"/>
              <a:buChar char="•"/>
            </a:pPr>
            <a:endParaRPr lang="en-US" b="0" i="0" u="none" strike="noStrike" dirty="0">
              <a:solidFill>
                <a:srgbClr val="000000"/>
              </a:solidFill>
              <a:effectLst/>
              <a:latin typeface="Poppins" pitchFamily="2" charset="77"/>
            </a:endParaRPr>
          </a:p>
          <a:p>
            <a:pPr lvl="0" algn="l">
              <a:buFont typeface="Arial" panose="020B0604020202020204" pitchFamily="34" charset="0"/>
              <a:buChar char="•"/>
            </a:pPr>
            <a:r>
              <a:rPr lang="en-US" b="0" i="0" u="none" strike="noStrike" dirty="0">
                <a:solidFill>
                  <a:srgbClr val="000000"/>
                </a:solidFill>
                <a:effectLst/>
                <a:latin typeface="Poppins" panose="020B0604020202020204" pitchFamily="34" charset="0"/>
              </a:rPr>
              <a:t>https://</a:t>
            </a:r>
            <a:r>
              <a:rPr lang="en-US" b="0" i="0" u="none" strike="noStrike" dirty="0" err="1">
                <a:solidFill>
                  <a:srgbClr val="000000"/>
                </a:solidFill>
                <a:effectLst/>
                <a:latin typeface="Poppins" panose="020B0604020202020204" pitchFamily="34" charset="0"/>
              </a:rPr>
              <a:t>athena.ohdsi.org</a:t>
            </a:r>
            <a:r>
              <a:rPr lang="en-US" b="0" i="0" u="none" strike="noStrike" dirty="0">
                <a:solidFill>
                  <a:srgbClr val="000000"/>
                </a:solidFill>
                <a:effectLst/>
                <a:latin typeface="Poppins" panose="020B0604020202020204" pitchFamily="34" charset="0"/>
              </a:rPr>
              <a:t>/search-terms/start – this is the </a:t>
            </a:r>
            <a:r>
              <a:rPr lang="en-US" sz="1200" b="1" i="0" u="none" strike="noStrike" kern="1200" dirty="0">
                <a:solidFill>
                  <a:schemeClr val="tx1"/>
                </a:solidFill>
                <a:effectLst/>
                <a:latin typeface="+mn-lt"/>
                <a:ea typeface="+mn-ea"/>
                <a:cs typeface="+mn-cs"/>
              </a:rPr>
              <a:t>search interface and central repository</a:t>
            </a:r>
            <a:r>
              <a:rPr lang="en-US" sz="1200" b="0" i="0" u="none" strike="noStrike" kern="1200" dirty="0">
                <a:solidFill>
                  <a:schemeClr val="tx1"/>
                </a:solidFill>
                <a:effectLst/>
                <a:latin typeface="+mn-lt"/>
                <a:ea typeface="+mn-ea"/>
                <a:cs typeface="+mn-cs"/>
              </a:rPr>
              <a:t> for the </a:t>
            </a:r>
            <a:r>
              <a:rPr lang="en-US" sz="1200" b="1" i="0" u="none" strike="noStrike" kern="1200" dirty="0">
                <a:solidFill>
                  <a:schemeClr val="tx1"/>
                </a:solidFill>
                <a:effectLst/>
                <a:latin typeface="+mn-lt"/>
                <a:ea typeface="+mn-ea"/>
                <a:cs typeface="+mn-cs"/>
              </a:rPr>
              <a:t>Standardized Vocabularies</a:t>
            </a:r>
            <a:r>
              <a:rPr lang="en-US" sz="1200" b="0" i="0" u="none" strike="noStrike" kern="1200" dirty="0">
                <a:solidFill>
                  <a:schemeClr val="tx1"/>
                </a:solidFill>
                <a:effectLst/>
                <a:latin typeface="+mn-lt"/>
                <a:ea typeface="+mn-ea"/>
                <a:cs typeface="+mn-cs"/>
              </a:rPr>
              <a:t> used to map medical codes into the </a:t>
            </a:r>
            <a:r>
              <a:rPr lang="en-US" sz="1200" b="1" i="0" u="none" strike="noStrike" kern="1200" dirty="0">
                <a:solidFill>
                  <a:schemeClr val="tx1"/>
                </a:solidFill>
                <a:effectLst/>
                <a:latin typeface="+mn-lt"/>
                <a:ea typeface="+mn-ea"/>
                <a:cs typeface="+mn-cs"/>
              </a:rPr>
              <a:t>OMOP Common Data Model</a:t>
            </a:r>
            <a:r>
              <a:rPr lang="en-US" sz="1200" b="0" i="0" u="none" strike="noStrike" kern="1200" dirty="0">
                <a:solidFill>
                  <a:schemeClr val="tx1"/>
                </a:solidFill>
                <a:effectLst/>
                <a:latin typeface="+mn-lt"/>
                <a:ea typeface="+mn-ea"/>
                <a:cs typeface="+mn-cs"/>
              </a:rPr>
              <a:t> for health research.</a:t>
            </a:r>
            <a:endParaRPr lang="en-US" b="0" i="0" u="none" strike="noStrike" dirty="0">
              <a:solidFill>
                <a:srgbClr val="000000"/>
              </a:solidFill>
              <a:effectLst/>
              <a:latin typeface="Poppins"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50049E44-D13C-C54E-8DA3-DB5207EAD25C}" type="slidenum">
              <a:rPr lang="en-US" smtClean="0"/>
              <a:t>7</a:t>
            </a:fld>
            <a:endParaRPr lang="en-US"/>
          </a:p>
        </p:txBody>
      </p:sp>
    </p:spTree>
    <p:extLst>
      <p:ext uri="{BB962C8B-B14F-4D97-AF65-F5344CB8AC3E}">
        <p14:creationId xmlns:p14="http://schemas.microsoft.com/office/powerpoint/2010/main" val="2968069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76234-AC3A-783E-CB11-D87D26EB66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DC0A41-2D19-F033-7D4F-FB5D99A0A7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7968A9-450C-A615-7321-767E87E1B6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12DFB1-7DF1-437D-0855-22B7E0121553}"/>
              </a:ext>
            </a:extLst>
          </p:cNvPr>
          <p:cNvSpPr>
            <a:spLocks noGrp="1"/>
          </p:cNvSpPr>
          <p:nvPr>
            <p:ph type="sldNum" sz="quarter" idx="5"/>
          </p:nvPr>
        </p:nvSpPr>
        <p:spPr/>
        <p:txBody>
          <a:bodyPr/>
          <a:lstStyle/>
          <a:p>
            <a:fld id="{A5B4ED3A-914E-6443-A2E7-C28A873C6BCA}" type="slidenum">
              <a:rPr lang="en-US" smtClean="0"/>
              <a:t>8</a:t>
            </a:fld>
            <a:endParaRPr lang="en-US"/>
          </a:p>
        </p:txBody>
      </p:sp>
    </p:spTree>
    <p:extLst>
      <p:ext uri="{BB962C8B-B14F-4D97-AF65-F5344CB8AC3E}">
        <p14:creationId xmlns:p14="http://schemas.microsoft.com/office/powerpoint/2010/main" val="322056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6085E-8D39-4309-C301-FECC2030AC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86697-9DB0-5691-7F8F-70501E974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ECE15-555C-156F-B537-4C6787D866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venir Book" panose="02000503020000020003" pitchFamily="2" charset="0"/>
              </a:rPr>
              <a:t>Before joining this session everyone was asked to create a workspace – so we will do a quick overview of a workspace for your future research projects</a:t>
            </a:r>
          </a:p>
          <a:p>
            <a:endParaRPr lang="en-US" dirty="0"/>
          </a:p>
        </p:txBody>
      </p:sp>
      <p:sp>
        <p:nvSpPr>
          <p:cNvPr id="4" name="Slide Number Placeholder 3">
            <a:extLst>
              <a:ext uri="{FF2B5EF4-FFF2-40B4-BE49-F238E27FC236}">
                <a16:creationId xmlns:a16="http://schemas.microsoft.com/office/drawing/2014/main" id="{EF3A6E29-9E71-E95A-25D0-ADDA233900E4}"/>
              </a:ext>
            </a:extLst>
          </p:cNvPr>
          <p:cNvSpPr>
            <a:spLocks noGrp="1"/>
          </p:cNvSpPr>
          <p:nvPr>
            <p:ph type="sldNum" sz="quarter" idx="5"/>
          </p:nvPr>
        </p:nvSpPr>
        <p:spPr/>
        <p:txBody>
          <a:bodyPr/>
          <a:lstStyle/>
          <a:p>
            <a:fld id="{A5B4ED3A-914E-6443-A2E7-C28A873C6BCA}" type="slidenum">
              <a:rPr lang="en-US" smtClean="0"/>
              <a:t>9</a:t>
            </a:fld>
            <a:endParaRPr lang="en-US"/>
          </a:p>
        </p:txBody>
      </p:sp>
    </p:spTree>
    <p:extLst>
      <p:ext uri="{BB962C8B-B14F-4D97-AF65-F5344CB8AC3E}">
        <p14:creationId xmlns:p14="http://schemas.microsoft.com/office/powerpoint/2010/main" val="1610746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6B97C-4C1A-03B8-A3DD-B9C0A3A1C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A5B876-A50D-034D-9B14-0DDE736DB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BBEDA1-FE61-C5C1-BA54-C07E1E658C2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A83337E-EC2E-A055-1483-DE6E44A00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01970-2584-87CC-E2B6-E0D6DA216585}"/>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597512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9E50A-06B4-00FE-058D-F65D96D7ED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F63146-DBC6-A9CA-CAEA-A1CCA7AC3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7FF714-3DBB-45E5-E3CF-C07E381C2F3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A940BF9-F466-47DB-60EF-74E006350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7DF60-BD61-0D9D-4F53-9D84A2E43527}"/>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299323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1509D8-31A0-70F4-29A7-7ED442BD9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B62898-FA6E-7840-FA29-62C83FC73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59DB9-5F9E-E3F3-3E22-102A75329C9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539D7E8-0A95-40E2-5D51-F1A0D93FC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320A7-6DDE-06AD-E1AB-6042D1F7457F}"/>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17140551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with name and title whi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328A0A-C662-74EC-D228-434B49036BF5}"/>
              </a:ext>
            </a:extLst>
          </p:cNvPr>
          <p:cNvSpPr/>
          <p:nvPr userDrawn="1"/>
        </p:nvSpPr>
        <p:spPr>
          <a:xfrm>
            <a:off x="0" y="0"/>
            <a:ext cx="4043680" cy="6908800"/>
          </a:xfrm>
          <a:prstGeom prst="rect">
            <a:avLst/>
          </a:prstGeom>
          <a:solidFill>
            <a:srgbClr val="00356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Picture Placeholder 11">
            <a:extLst>
              <a:ext uri="{FF2B5EF4-FFF2-40B4-BE49-F238E27FC236}">
                <a16:creationId xmlns:a16="http://schemas.microsoft.com/office/drawing/2014/main" id="{27BA40FD-F3BD-03E1-4F9A-24F5093BFD27}"/>
              </a:ext>
            </a:extLst>
          </p:cNvPr>
          <p:cNvSpPr>
            <a:spLocks noGrp="1"/>
          </p:cNvSpPr>
          <p:nvPr>
            <p:ph type="pic" sz="quarter" idx="12"/>
          </p:nvPr>
        </p:nvSpPr>
        <p:spPr>
          <a:xfrm>
            <a:off x="0" y="0"/>
            <a:ext cx="4044950" cy="6858000"/>
          </a:xfrm>
        </p:spPr>
        <p:txBody>
          <a:bodyPr/>
          <a:lstStyle/>
          <a:p>
            <a:endParaRPr lang="en-US" dirty="0"/>
          </a:p>
        </p:txBody>
      </p:sp>
      <p:sp>
        <p:nvSpPr>
          <p:cNvPr id="3" name="Text Placeholder 2">
            <a:extLst>
              <a:ext uri="{FF2B5EF4-FFF2-40B4-BE49-F238E27FC236}">
                <a16:creationId xmlns:a16="http://schemas.microsoft.com/office/drawing/2014/main" id="{E78AE731-F2CF-F141-4254-D13FFBB02056}"/>
              </a:ext>
            </a:extLst>
          </p:cNvPr>
          <p:cNvSpPr>
            <a:spLocks noGrp="1"/>
          </p:cNvSpPr>
          <p:nvPr>
            <p:ph type="body" sz="quarter" idx="10" hasCustomPrompt="1"/>
          </p:nvPr>
        </p:nvSpPr>
        <p:spPr>
          <a:xfrm>
            <a:off x="4598988" y="1311274"/>
            <a:ext cx="6423025" cy="1500187"/>
          </a:xfrm>
        </p:spPr>
        <p:txBody>
          <a:bodyPr>
            <a:noAutofit/>
          </a:bodyPr>
          <a:lstStyle>
            <a:lvl1pPr marL="0" indent="0">
              <a:buNone/>
              <a:defRPr sz="4800">
                <a:solidFill>
                  <a:schemeClr val="tx1"/>
                </a:solidFill>
              </a:defRPr>
            </a:lvl1pPr>
            <a:lvl2pPr>
              <a:defRPr sz="2800">
                <a:solidFill>
                  <a:schemeClr val="tx1"/>
                </a:solidFill>
              </a:defRPr>
            </a:lvl2pPr>
            <a:lvl3pPr>
              <a:defRPr sz="2800">
                <a:solidFill>
                  <a:schemeClr val="tx1"/>
                </a:solidFill>
              </a:defRPr>
            </a:lvl3pPr>
            <a:lvl4pPr>
              <a:defRPr sz="2800">
                <a:solidFill>
                  <a:schemeClr val="tx1"/>
                </a:solidFill>
              </a:defRPr>
            </a:lvl4pPr>
            <a:lvl5pPr>
              <a:defRPr sz="2800">
                <a:solidFill>
                  <a:schemeClr val="tx1"/>
                </a:solidFill>
              </a:defRPr>
            </a:lvl5pPr>
          </a:lstStyle>
          <a:p>
            <a:pPr algn="l"/>
            <a:r>
              <a:rPr lang="en-US" dirty="0"/>
              <a:t>Cover slide presentation title</a:t>
            </a:r>
          </a:p>
        </p:txBody>
      </p:sp>
      <p:sp>
        <p:nvSpPr>
          <p:cNvPr id="6" name="Text Placeholder 5">
            <a:extLst>
              <a:ext uri="{FF2B5EF4-FFF2-40B4-BE49-F238E27FC236}">
                <a16:creationId xmlns:a16="http://schemas.microsoft.com/office/drawing/2014/main" id="{38926FA2-06C0-DF0E-0BE4-60126FAB68AF}"/>
              </a:ext>
            </a:extLst>
          </p:cNvPr>
          <p:cNvSpPr>
            <a:spLocks noGrp="1"/>
          </p:cNvSpPr>
          <p:nvPr>
            <p:ph type="body" sz="quarter" idx="13" hasCustomPrompt="1"/>
          </p:nvPr>
        </p:nvSpPr>
        <p:spPr>
          <a:xfrm>
            <a:off x="4598988" y="3471040"/>
            <a:ext cx="5732462" cy="879475"/>
          </a:xfrm>
        </p:spPr>
        <p:txBody>
          <a:bodyPr>
            <a:normAutofit/>
          </a:bodyPr>
          <a:lstStyle>
            <a:lvl1pPr marL="0" indent="0">
              <a:buNone/>
              <a:defRPr sz="1500" b="0" i="1">
                <a:solidFill>
                  <a:schemeClr val="tx1"/>
                </a:solidFill>
                <a:latin typeface="YaleNew" panose="02000602050000020003" pitchFamily="2" charset="77"/>
              </a:defRPr>
            </a:lvl1pPr>
          </a:lstStyle>
          <a:p>
            <a:pPr lvl="0"/>
            <a:r>
              <a:rPr lang="en-US" dirty="0"/>
              <a:t>Position title or role, Presenting Organization</a:t>
            </a:r>
          </a:p>
        </p:txBody>
      </p:sp>
      <p:sp>
        <p:nvSpPr>
          <p:cNvPr id="12" name="Text Placeholder 11">
            <a:extLst>
              <a:ext uri="{FF2B5EF4-FFF2-40B4-BE49-F238E27FC236}">
                <a16:creationId xmlns:a16="http://schemas.microsoft.com/office/drawing/2014/main" id="{8D92629E-BF76-30D0-FEAC-BDCA393C8776}"/>
              </a:ext>
            </a:extLst>
          </p:cNvPr>
          <p:cNvSpPr>
            <a:spLocks noGrp="1"/>
          </p:cNvSpPr>
          <p:nvPr>
            <p:ph type="body" sz="quarter" idx="14" hasCustomPrompt="1"/>
          </p:nvPr>
        </p:nvSpPr>
        <p:spPr>
          <a:xfrm>
            <a:off x="4598988" y="3162300"/>
            <a:ext cx="5554662" cy="266700"/>
          </a:xfrm>
        </p:spPr>
        <p:txBody>
          <a:bodyPr>
            <a:normAutofit/>
          </a:bodyPr>
          <a:lstStyle>
            <a:lvl1pPr marL="0" indent="0">
              <a:buNone/>
              <a:defRPr sz="1200" b="0" i="0" spc="300">
                <a:latin typeface="YaleNew" panose="02000602050000020003" pitchFamily="2" charset="77"/>
                <a:cs typeface="Calibri" panose="020F0502020204030204" pitchFamily="34" charset="0"/>
              </a:defRPr>
            </a:lvl1pPr>
          </a:lstStyle>
          <a:p>
            <a:pPr lvl="0"/>
            <a:r>
              <a:rPr lang="en-US" dirty="0"/>
              <a:t>ALL CAPS • PRESENTER NAME HERE</a:t>
            </a:r>
          </a:p>
        </p:txBody>
      </p:sp>
      <p:sp>
        <p:nvSpPr>
          <p:cNvPr id="8" name="Picture Placeholder 5">
            <a:extLst>
              <a:ext uri="{FF2B5EF4-FFF2-40B4-BE49-F238E27FC236}">
                <a16:creationId xmlns:a16="http://schemas.microsoft.com/office/drawing/2014/main" id="{7EBB38DD-BEEE-0800-08EF-1371600DA7C9}"/>
              </a:ext>
            </a:extLst>
          </p:cNvPr>
          <p:cNvSpPr>
            <a:spLocks noGrp="1"/>
          </p:cNvSpPr>
          <p:nvPr>
            <p:ph type="pic" sz="quarter" idx="15" hasCustomPrompt="1"/>
          </p:nvPr>
        </p:nvSpPr>
        <p:spPr>
          <a:xfrm>
            <a:off x="4697844" y="5659438"/>
            <a:ext cx="3074987" cy="593725"/>
          </a:xfrm>
        </p:spPr>
        <p:txBody>
          <a:bodyPr/>
          <a:lstStyle/>
          <a:p>
            <a:r>
              <a:rPr lang="en-US" dirty="0"/>
              <a:t>Wordmark</a:t>
            </a:r>
          </a:p>
        </p:txBody>
      </p:sp>
    </p:spTree>
    <p:extLst>
      <p:ext uri="{BB962C8B-B14F-4D97-AF65-F5344CB8AC3E}">
        <p14:creationId xmlns:p14="http://schemas.microsoft.com/office/powerpoint/2010/main" val="656309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ection title with picture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FC19243-FD55-0C4B-85ED-C961C8BBE12B}"/>
              </a:ext>
            </a:extLst>
          </p:cNvPr>
          <p:cNvSpPr/>
          <p:nvPr userDrawn="1"/>
        </p:nvSpPr>
        <p:spPr>
          <a:xfrm>
            <a:off x="0" y="0"/>
            <a:ext cx="4043680" cy="6858000"/>
          </a:xfrm>
          <a:prstGeom prst="rect">
            <a:avLst/>
          </a:prstGeom>
          <a:solidFill>
            <a:srgbClr val="00356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Picture Placeholder 11">
            <a:extLst>
              <a:ext uri="{FF2B5EF4-FFF2-40B4-BE49-F238E27FC236}">
                <a16:creationId xmlns:a16="http://schemas.microsoft.com/office/drawing/2014/main" id="{0748675B-48D6-79E2-5C34-D4B438BAC43D}"/>
              </a:ext>
            </a:extLst>
          </p:cNvPr>
          <p:cNvSpPr>
            <a:spLocks noGrp="1"/>
          </p:cNvSpPr>
          <p:nvPr>
            <p:ph type="pic" sz="quarter" idx="12"/>
          </p:nvPr>
        </p:nvSpPr>
        <p:spPr>
          <a:xfrm>
            <a:off x="4043680" y="0"/>
            <a:ext cx="8148320" cy="6858000"/>
          </a:xfrm>
        </p:spPr>
        <p:txBody>
          <a:bodyPr/>
          <a:lstStyle/>
          <a:p>
            <a:endParaRPr lang="en-US" dirty="0"/>
          </a:p>
        </p:txBody>
      </p:sp>
      <p:sp>
        <p:nvSpPr>
          <p:cNvPr id="3" name="Text Placeholder 2">
            <a:extLst>
              <a:ext uri="{FF2B5EF4-FFF2-40B4-BE49-F238E27FC236}">
                <a16:creationId xmlns:a16="http://schemas.microsoft.com/office/drawing/2014/main" id="{D8F8D125-6703-D6A3-E599-4C3C1DC56332}"/>
              </a:ext>
            </a:extLst>
          </p:cNvPr>
          <p:cNvSpPr>
            <a:spLocks noGrp="1"/>
          </p:cNvSpPr>
          <p:nvPr>
            <p:ph type="body" sz="quarter" idx="11" hasCustomPrompt="1"/>
          </p:nvPr>
        </p:nvSpPr>
        <p:spPr>
          <a:xfrm>
            <a:off x="494357" y="1597735"/>
            <a:ext cx="3034570" cy="1376693"/>
          </a:xfrm>
        </p:spPr>
        <p:txBody>
          <a:bodyPr>
            <a:noAutofit/>
          </a:bodyPr>
          <a:lstStyle>
            <a:lvl1pPr marL="0" indent="0">
              <a:buNone/>
              <a:defRPr sz="4000">
                <a:solidFill>
                  <a:schemeClr val="bg1"/>
                </a:solidFill>
              </a:defRPr>
            </a:lvl1pPr>
            <a:lvl2pPr>
              <a:defRPr sz="2800">
                <a:solidFill>
                  <a:schemeClr val="tx1"/>
                </a:solidFill>
              </a:defRPr>
            </a:lvl2pPr>
            <a:lvl3pPr>
              <a:defRPr sz="2800">
                <a:solidFill>
                  <a:schemeClr val="tx1"/>
                </a:solidFill>
              </a:defRPr>
            </a:lvl3pPr>
            <a:lvl4pPr>
              <a:defRPr sz="2800">
                <a:solidFill>
                  <a:schemeClr val="tx1"/>
                </a:solidFill>
              </a:defRPr>
            </a:lvl4pPr>
            <a:lvl5pPr>
              <a:defRPr sz="2800">
                <a:solidFill>
                  <a:schemeClr val="tx1"/>
                </a:solidFill>
              </a:defRPr>
            </a:lvl5pPr>
          </a:lstStyle>
          <a:p>
            <a:pPr algn="l"/>
            <a:r>
              <a:rPr lang="en-US" dirty="0"/>
              <a:t>Presentation section title</a:t>
            </a:r>
          </a:p>
        </p:txBody>
      </p:sp>
      <p:sp>
        <p:nvSpPr>
          <p:cNvPr id="6" name="Text Placeholder 11">
            <a:extLst>
              <a:ext uri="{FF2B5EF4-FFF2-40B4-BE49-F238E27FC236}">
                <a16:creationId xmlns:a16="http://schemas.microsoft.com/office/drawing/2014/main" id="{A1C18EDC-9FCD-1109-ADAE-E5F5E5125E06}"/>
              </a:ext>
            </a:extLst>
          </p:cNvPr>
          <p:cNvSpPr>
            <a:spLocks noGrp="1"/>
          </p:cNvSpPr>
          <p:nvPr>
            <p:ph type="body" sz="quarter" idx="15" hasCustomPrompt="1"/>
          </p:nvPr>
        </p:nvSpPr>
        <p:spPr>
          <a:xfrm>
            <a:off x="497984" y="3185056"/>
            <a:ext cx="3030943" cy="266700"/>
          </a:xfrm>
        </p:spPr>
        <p:txBody>
          <a:bodyPr>
            <a:noAutofit/>
          </a:bodyPr>
          <a:lstStyle>
            <a:lvl1pPr marL="0" indent="0">
              <a:buNone/>
              <a:defRPr sz="1800" b="0" i="1" spc="0">
                <a:solidFill>
                  <a:schemeClr val="bg1"/>
                </a:solidFill>
                <a:latin typeface="YaleNew" panose="02000602050000020003" pitchFamily="2" charset="77"/>
                <a:cs typeface="Calibri" panose="020F0502020204030204" pitchFamily="34" charset="0"/>
              </a:defRPr>
            </a:lvl1pPr>
            <a:lvl6pPr marL="2286000" indent="0">
              <a:buNone/>
              <a:defRPr>
                <a:solidFill>
                  <a:schemeClr val="bg1"/>
                </a:solidFill>
              </a:defRPr>
            </a:lvl6pPr>
            <a:lvl8pPr>
              <a:defRPr>
                <a:solidFill>
                  <a:schemeClr val="bg1"/>
                </a:solidFill>
              </a:defRPr>
            </a:lvl8pPr>
            <a:lvl9pPr>
              <a:defRPr>
                <a:solidFill>
                  <a:schemeClr val="bg1"/>
                </a:solidFill>
              </a:defRPr>
            </a:lvl9pPr>
          </a:lstStyle>
          <a:p>
            <a:pPr lvl="0"/>
            <a:r>
              <a:rPr lang="en-US" dirty="0"/>
              <a:t>Subtitle</a:t>
            </a:r>
          </a:p>
        </p:txBody>
      </p:sp>
      <p:sp>
        <p:nvSpPr>
          <p:cNvPr id="9" name="Date Placeholder 8">
            <a:extLst>
              <a:ext uri="{FF2B5EF4-FFF2-40B4-BE49-F238E27FC236}">
                <a16:creationId xmlns:a16="http://schemas.microsoft.com/office/drawing/2014/main" id="{A5A8D130-1C69-1BD2-F58D-F50B260A6987}"/>
              </a:ext>
            </a:extLst>
          </p:cNvPr>
          <p:cNvSpPr>
            <a:spLocks noGrp="1"/>
          </p:cNvSpPr>
          <p:nvPr>
            <p:ph type="dt" sz="half" idx="16"/>
          </p:nvPr>
        </p:nvSpPr>
        <p:spPr/>
        <p:txBody>
          <a:bodyPr/>
          <a:lstStyle/>
          <a:p>
            <a:endParaRPr lang="en-US"/>
          </a:p>
        </p:txBody>
      </p:sp>
      <p:sp>
        <p:nvSpPr>
          <p:cNvPr id="10" name="Footer Placeholder 9">
            <a:extLst>
              <a:ext uri="{FF2B5EF4-FFF2-40B4-BE49-F238E27FC236}">
                <a16:creationId xmlns:a16="http://schemas.microsoft.com/office/drawing/2014/main" id="{B20536CB-881F-59B7-31D9-62AE33FA4BE4}"/>
              </a:ext>
            </a:extLst>
          </p:cNvPr>
          <p:cNvSpPr>
            <a:spLocks noGrp="1"/>
          </p:cNvSpPr>
          <p:nvPr>
            <p:ph type="ftr" sz="quarter" idx="17"/>
          </p:nvPr>
        </p:nvSpPr>
        <p:spPr/>
        <p:txBody>
          <a:bodyPr/>
          <a:lstStyle/>
          <a:p>
            <a:endParaRPr lang="en-US"/>
          </a:p>
        </p:txBody>
      </p:sp>
      <p:sp>
        <p:nvSpPr>
          <p:cNvPr id="11" name="Slide Number Placeholder 10">
            <a:extLst>
              <a:ext uri="{FF2B5EF4-FFF2-40B4-BE49-F238E27FC236}">
                <a16:creationId xmlns:a16="http://schemas.microsoft.com/office/drawing/2014/main" id="{7776CA37-87B5-8A7A-347E-D52BED399904}"/>
              </a:ext>
            </a:extLst>
          </p:cNvPr>
          <p:cNvSpPr>
            <a:spLocks noGrp="1"/>
          </p:cNvSpPr>
          <p:nvPr>
            <p:ph type="sldNum" sz="quarter" idx="18"/>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3751800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image with subtitle blu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27C2AB-62FC-D444-BDA2-B209A9D810D8}"/>
              </a:ext>
            </a:extLst>
          </p:cNvPr>
          <p:cNvSpPr/>
          <p:nvPr userDrawn="1"/>
        </p:nvSpPr>
        <p:spPr>
          <a:xfrm>
            <a:off x="0" y="0"/>
            <a:ext cx="4043680" cy="6858000"/>
          </a:xfrm>
          <a:prstGeom prst="rect">
            <a:avLst/>
          </a:prstGeom>
          <a:solidFill>
            <a:srgbClr val="00356B"/>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ext Placeholder 2">
            <a:extLst>
              <a:ext uri="{FF2B5EF4-FFF2-40B4-BE49-F238E27FC236}">
                <a16:creationId xmlns:a16="http://schemas.microsoft.com/office/drawing/2014/main" id="{6750BC7C-018E-2D04-5C75-24EE70C9F2CD}"/>
              </a:ext>
            </a:extLst>
          </p:cNvPr>
          <p:cNvSpPr>
            <a:spLocks noGrp="1"/>
          </p:cNvSpPr>
          <p:nvPr>
            <p:ph type="body" sz="quarter" idx="11" hasCustomPrompt="1"/>
          </p:nvPr>
        </p:nvSpPr>
        <p:spPr>
          <a:xfrm>
            <a:off x="494357" y="1597735"/>
            <a:ext cx="2637726" cy="1376693"/>
          </a:xfrm>
        </p:spPr>
        <p:txBody>
          <a:bodyPr>
            <a:noAutofit/>
          </a:bodyPr>
          <a:lstStyle>
            <a:lvl1pPr marL="0" indent="0">
              <a:buNone/>
              <a:defRPr sz="4000">
                <a:solidFill>
                  <a:schemeClr val="bg1"/>
                </a:solidFill>
              </a:defRPr>
            </a:lvl1pPr>
            <a:lvl2pPr>
              <a:defRPr sz="2800">
                <a:solidFill>
                  <a:schemeClr val="tx1"/>
                </a:solidFill>
              </a:defRPr>
            </a:lvl2pPr>
            <a:lvl3pPr>
              <a:defRPr sz="2800">
                <a:solidFill>
                  <a:schemeClr val="tx1"/>
                </a:solidFill>
              </a:defRPr>
            </a:lvl3pPr>
            <a:lvl4pPr>
              <a:defRPr sz="2800">
                <a:solidFill>
                  <a:schemeClr val="tx1"/>
                </a:solidFill>
              </a:defRPr>
            </a:lvl4pPr>
            <a:lvl5pPr>
              <a:defRPr sz="2800">
                <a:solidFill>
                  <a:schemeClr val="tx1"/>
                </a:solidFill>
              </a:defRPr>
            </a:lvl5pPr>
          </a:lstStyle>
          <a:p>
            <a:pPr algn="l"/>
            <a:r>
              <a:rPr lang="en-US" dirty="0"/>
              <a:t>Gallery page title</a:t>
            </a:r>
          </a:p>
        </p:txBody>
      </p:sp>
      <p:sp>
        <p:nvSpPr>
          <p:cNvPr id="4" name="Text Placeholder 11">
            <a:extLst>
              <a:ext uri="{FF2B5EF4-FFF2-40B4-BE49-F238E27FC236}">
                <a16:creationId xmlns:a16="http://schemas.microsoft.com/office/drawing/2014/main" id="{27C36B33-7438-E96F-1BC4-32AA585A0C0B}"/>
              </a:ext>
            </a:extLst>
          </p:cNvPr>
          <p:cNvSpPr>
            <a:spLocks noGrp="1"/>
          </p:cNvSpPr>
          <p:nvPr>
            <p:ph type="body" sz="quarter" idx="15" hasCustomPrompt="1"/>
          </p:nvPr>
        </p:nvSpPr>
        <p:spPr>
          <a:xfrm>
            <a:off x="497984" y="3185056"/>
            <a:ext cx="2634099" cy="266700"/>
          </a:xfrm>
        </p:spPr>
        <p:txBody>
          <a:bodyPr>
            <a:noAutofit/>
          </a:bodyPr>
          <a:lstStyle>
            <a:lvl1pPr marL="0" indent="0">
              <a:buNone/>
              <a:defRPr sz="1800" b="0" i="1" spc="0">
                <a:solidFill>
                  <a:schemeClr val="bg1"/>
                </a:solidFill>
                <a:latin typeface="YaleNew" panose="02000602050000020003" pitchFamily="2" charset="77"/>
                <a:cs typeface="Calibri" panose="020F0502020204030204" pitchFamily="34" charset="0"/>
              </a:defRPr>
            </a:lvl1pPr>
            <a:lvl6pPr marL="2286000" indent="0">
              <a:buNone/>
              <a:defRPr>
                <a:solidFill>
                  <a:schemeClr val="bg1"/>
                </a:solidFill>
              </a:defRPr>
            </a:lvl6pPr>
            <a:lvl8pPr>
              <a:defRPr>
                <a:solidFill>
                  <a:schemeClr val="bg1"/>
                </a:solidFill>
              </a:defRPr>
            </a:lvl8pPr>
            <a:lvl9pPr>
              <a:defRPr>
                <a:solidFill>
                  <a:schemeClr val="bg1"/>
                </a:solidFill>
              </a:defRPr>
            </a:lvl9pPr>
          </a:lstStyle>
          <a:p>
            <a:pPr lvl="0"/>
            <a:r>
              <a:rPr lang="en-US" dirty="0"/>
              <a:t>Subtitle</a:t>
            </a:r>
          </a:p>
        </p:txBody>
      </p:sp>
      <p:sp>
        <p:nvSpPr>
          <p:cNvPr id="9" name="Picture Placeholder 11">
            <a:extLst>
              <a:ext uri="{FF2B5EF4-FFF2-40B4-BE49-F238E27FC236}">
                <a16:creationId xmlns:a16="http://schemas.microsoft.com/office/drawing/2014/main" id="{50FE3F16-A821-B3A7-DC00-E9D27FF81F19}"/>
              </a:ext>
            </a:extLst>
          </p:cNvPr>
          <p:cNvSpPr>
            <a:spLocks noGrp="1"/>
          </p:cNvSpPr>
          <p:nvPr>
            <p:ph type="pic" sz="quarter" idx="12"/>
          </p:nvPr>
        </p:nvSpPr>
        <p:spPr>
          <a:xfrm>
            <a:off x="4043680" y="10510"/>
            <a:ext cx="8148320" cy="6858000"/>
          </a:xfrm>
        </p:spPr>
        <p:txBody>
          <a:bodyPr/>
          <a:lstStyle/>
          <a:p>
            <a:endParaRPr lang="en-US" dirty="0"/>
          </a:p>
        </p:txBody>
      </p:sp>
      <p:sp>
        <p:nvSpPr>
          <p:cNvPr id="10" name="Text Placeholder 13">
            <a:extLst>
              <a:ext uri="{FF2B5EF4-FFF2-40B4-BE49-F238E27FC236}">
                <a16:creationId xmlns:a16="http://schemas.microsoft.com/office/drawing/2014/main" id="{DE249EE8-08AE-FE5A-918B-0D489684FAEB}"/>
              </a:ext>
            </a:extLst>
          </p:cNvPr>
          <p:cNvSpPr>
            <a:spLocks noGrp="1"/>
          </p:cNvSpPr>
          <p:nvPr>
            <p:ph type="body" sz="quarter" idx="16" hasCustomPrompt="1"/>
          </p:nvPr>
        </p:nvSpPr>
        <p:spPr>
          <a:xfrm>
            <a:off x="533469" y="6003579"/>
            <a:ext cx="3035300" cy="450850"/>
          </a:xfrm>
        </p:spPr>
        <p:txBody>
          <a:bodyPr>
            <a:normAutofit/>
          </a:bodyPr>
          <a:lstStyle>
            <a:lvl1pPr marL="0" indent="0">
              <a:buNone/>
              <a:defRPr sz="1200">
                <a:solidFill>
                  <a:schemeClr val="bg1"/>
                </a:solidFill>
                <a:latin typeface="+mn-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sz="1200" dirty="0"/>
              <a:t>Caption caption caption.</a:t>
            </a:r>
            <a:endParaRPr lang="en-US" dirty="0"/>
          </a:p>
        </p:txBody>
      </p:sp>
    </p:spTree>
    <p:extLst>
      <p:ext uri="{BB962C8B-B14F-4D97-AF65-F5344CB8AC3E}">
        <p14:creationId xmlns:p14="http://schemas.microsoft.com/office/powerpoint/2010/main" val="1945688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98E7-526F-D1A7-9EFC-B5E2F030F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7A694-587E-6D13-689A-C7109140F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860662-31C5-F3F4-E750-31898567E2C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6D408C-563D-75ED-E0D5-1B5847C6E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B8748-BBDA-C11A-ED71-885585953CD5}"/>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221836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ABAE8-4284-CA94-5CFE-FFBBB8287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D64AB-7659-299C-850B-1C36A63966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23949E-A634-75FD-33B2-74FE7B02399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04B7182-B497-9455-BD6C-05C466A086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FE9AB-6A4B-7D0B-D1CC-DD3CCD6B7803}"/>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32517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21C80-EB2C-F8D3-AAA6-8749A9406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437AA-97D4-45EE-4619-3AD2FA11BD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281501-60F6-F7E1-B983-A52A3DDF6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516908-516D-E7DC-F476-C59D5DD32FB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5327502-5134-B776-FFDE-83B27025C8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38BE9F-CE14-D105-9F68-AFC0A83FB8C0}"/>
              </a:ext>
            </a:extLst>
          </p:cNvPr>
          <p:cNvSpPr>
            <a:spLocks noGrp="1"/>
          </p:cNvSpPr>
          <p:nvPr>
            <p:ph type="sldNum" sz="quarter" idx="12"/>
          </p:nvPr>
        </p:nvSpPr>
        <p:spPr/>
        <p:txBody>
          <a:bodyPr/>
          <a:lstStyle/>
          <a:p>
            <a:fld id="{548469FB-C78A-B94B-B04A-B5BC8C934F85}" type="slidenum">
              <a:rPr lang="en-US" smtClean="0"/>
              <a:t>‹#›</a:t>
            </a:fld>
            <a:endParaRPr lang="en-US" dirty="0"/>
          </a:p>
        </p:txBody>
      </p:sp>
    </p:spTree>
    <p:extLst>
      <p:ext uri="{BB962C8B-B14F-4D97-AF65-F5344CB8AC3E}">
        <p14:creationId xmlns:p14="http://schemas.microsoft.com/office/powerpoint/2010/main" val="160284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D7DB8-F1DB-CB2F-918A-6A6D109128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679869-EB07-5325-16E8-7191C57AAB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BB0C29-2E76-EA66-C222-8A7C6328F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00DC11-C03A-0CDB-EFF5-CE327382DD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3E430CE-218F-8B4B-F86C-9C20A6839B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2555C8-8E0D-AC4D-E85A-8E27E9B993CE}"/>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643A247-ECD4-CBA0-EBD7-A5D45A5C86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6FC183-68CB-386A-E597-D2CAA031C839}"/>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233073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0F31-AA59-4934-89AD-A34DC2CC28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F9AD29-AC6C-96A9-FFBD-8AA505806BE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1147E0A-9E38-8B67-4624-3AABC055C3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EFAB42-556B-C4E1-8EE0-B4AB3BCB7C7B}"/>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2613496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1C23C3-6C97-5B33-657B-4BE2CC02C961}"/>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54009330-B12B-6F5D-C9A2-E9EAE61921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773F0C-93BD-6E06-0F00-3544809C215E}"/>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310564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29BF4-0CC6-D361-AE31-5B9F05B02C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99F95-E1BE-907F-152D-985FDEB65C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1BA835-ADAD-7C04-2BBA-F1F360BBE5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758C0-48B9-E14E-EA7C-443F2711603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41F910-0937-5947-A729-3A2BBB34B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3A5DEA-8E0B-2C59-3951-2C189845B273}"/>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24363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7244-5442-DA1D-81D3-66A24E661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69CD3-32BF-647C-C96E-D5E5DF26F9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5B485-EA9C-58EE-331E-C94236264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8ECCA-E7FD-8295-497B-FE0A8EFA8C6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B735F6B-319B-79BC-262D-A5CB6DC943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C3440-1103-7FA3-0971-270A8C78F792}"/>
              </a:ext>
            </a:extLst>
          </p:cNvPr>
          <p:cNvSpPr>
            <a:spLocks noGrp="1"/>
          </p:cNvSpPr>
          <p:nvPr>
            <p:ph type="sldNum" sz="quarter" idx="12"/>
          </p:nvPr>
        </p:nvSpPr>
        <p:spPr/>
        <p:txBody>
          <a:bodyPr/>
          <a:lstStyle/>
          <a:p>
            <a:fld id="{548469FB-C78A-B94B-B04A-B5BC8C934F85}" type="slidenum">
              <a:rPr lang="en-US" smtClean="0"/>
              <a:t>‹#›</a:t>
            </a:fld>
            <a:endParaRPr lang="en-US"/>
          </a:p>
        </p:txBody>
      </p:sp>
    </p:spTree>
    <p:extLst>
      <p:ext uri="{BB962C8B-B14F-4D97-AF65-F5344CB8AC3E}">
        <p14:creationId xmlns:p14="http://schemas.microsoft.com/office/powerpoint/2010/main" val="1928306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49ADC4-D502-9A83-6384-9233334EFF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8A1307-9E8A-6474-361F-E233CD66D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EAC099-F335-CB92-CCC4-9867E5A0C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4DBE6948-D0AB-67B5-6861-F587A0B44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C3F612-68C7-BC6A-9EB2-EFBBBC06D8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8469FB-C78A-B94B-B04A-B5BC8C934F85}" type="slidenum">
              <a:rPr lang="en-US" smtClean="0"/>
              <a:t>‹#›</a:t>
            </a:fld>
            <a:endParaRPr lang="en-US"/>
          </a:p>
        </p:txBody>
      </p:sp>
    </p:spTree>
    <p:extLst>
      <p:ext uri="{BB962C8B-B14F-4D97-AF65-F5344CB8AC3E}">
        <p14:creationId xmlns:p14="http://schemas.microsoft.com/office/powerpoint/2010/main" val="556596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3" r:id="rId12"/>
    <p:sldLayoutId id="2147483674" r:id="rId13"/>
    <p:sldLayoutId id="2147483675"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support.researchallofus.org/hc/en-us/articles/360039539411-Getting-Started-and-What-to-Know-About-Cost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www.youtube.com/watch?v=xP1I9GQy5cg" TargetMode="External"/><Relationship Id="rId5" Type="http://schemas.openxmlformats.org/officeDocument/2006/relationships/hyperlink" Target="https://support.researchallofus.org/hc/en-us/articles/29349213795348-Setting-Up-Your-Google-Cloud-Platform-GCP-Billing-Account"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www.youtube.com/watch?v=xP1I9GQy5cg" TargetMode="External"/><Relationship Id="rId5" Type="http://schemas.openxmlformats.org/officeDocument/2006/relationships/hyperlink" Target="https://support.researchallofus.org/hc/en-us/articles/29349213795348-Setting-Up-Your-Google-Cloud-Platform-GCP-Billing-Account" TargetMode="External"/><Relationship Id="rId4" Type="http://schemas.openxmlformats.org/officeDocument/2006/relationships/hyperlink" Target="https://support.researchallofus.org/hc/en-us/articles/360039539411-Getting-Started-and-What-to-Know-About-Cos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2fHTK-lSa0"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support.researchallofus.org/hc/en-us/categories/360002157352-Getting-Started" TargetMode="External"/><Relationship Id="rId3" Type="http://schemas.openxmlformats.org/officeDocument/2006/relationships/hyperlink" Target="https://www.researchallofus.org/publications/" TargetMode="External"/><Relationship Id="rId7" Type="http://schemas.openxmlformats.org/officeDocument/2006/relationships/hyperlink" Target="https://support.researchallofus.org/hc/en-us/articles/29349213795348-Setting-Up-Your-Google-Cloud-Platform-GCP-Billing-Account"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hyperlink" Target="https://www.youtube.com/watch?v=vrRbfC1p4qw" TargetMode="External"/><Relationship Id="rId5" Type="http://schemas.openxmlformats.org/officeDocument/2006/relationships/hyperlink" Target="https://www.youtube.com/watch?v=V1Gt3gputpU&amp;t=2326s" TargetMode="External"/><Relationship Id="rId4" Type="http://schemas.openxmlformats.org/officeDocument/2006/relationships/hyperlink" Target="https://www.youtube.com/watch?v=xP1I9GQy5cg"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hyperlink" Target="https://yalesurvey.ca1.qualtrics.com/jfe/form/SV_cZOk3RQmTrQLhYy"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Harkness Tower with a clock on it&#10;&#10;Description automatically generated">
            <a:extLst>
              <a:ext uri="{FF2B5EF4-FFF2-40B4-BE49-F238E27FC236}">
                <a16:creationId xmlns:a16="http://schemas.microsoft.com/office/drawing/2014/main" id="{4458EC05-FEAA-4B87-E8E9-F4758DF7F5D1}"/>
              </a:ext>
            </a:extLst>
          </p:cNvPr>
          <p:cNvPicPr>
            <a:picLocks noGrp="1" noChangeAspect="1"/>
          </p:cNvPicPr>
          <p:nvPr>
            <p:ph type="pic" sz="quarter" idx="12"/>
          </p:nvPr>
        </p:nvPicPr>
        <p:blipFill>
          <a:blip r:embed="rId3" cstate="print">
            <a:extLst>
              <a:ext uri="{28A0092B-C50C-407E-A947-70E740481C1C}">
                <a14:useLocalDpi xmlns:a14="http://schemas.microsoft.com/office/drawing/2010/main"/>
              </a:ext>
            </a:extLst>
          </a:blip>
          <a:srcRect/>
          <a:stretch>
            <a:fillRect/>
          </a:stretch>
        </p:blipFill>
        <p:spPr/>
      </p:pic>
      <p:sp>
        <p:nvSpPr>
          <p:cNvPr id="3" name="Text Placeholder 2">
            <a:extLst>
              <a:ext uri="{FF2B5EF4-FFF2-40B4-BE49-F238E27FC236}">
                <a16:creationId xmlns:a16="http://schemas.microsoft.com/office/drawing/2014/main" id="{067E9D32-155A-42C2-3E4E-CF95336F72F4}"/>
              </a:ext>
            </a:extLst>
          </p:cNvPr>
          <p:cNvSpPr>
            <a:spLocks noGrp="1"/>
          </p:cNvSpPr>
          <p:nvPr>
            <p:ph type="body" sz="quarter" idx="10"/>
          </p:nvPr>
        </p:nvSpPr>
        <p:spPr>
          <a:xfrm>
            <a:off x="4539532" y="1098065"/>
            <a:ext cx="8081198" cy="2330935"/>
          </a:xfrm>
        </p:spPr>
        <p:txBody>
          <a:bodyPr/>
          <a:lstStyle/>
          <a:p>
            <a:r>
              <a:rPr lang="en-US" dirty="0">
                <a:latin typeface="Avenir Book" panose="02000503020000020003" pitchFamily="2" charset="0"/>
              </a:rPr>
              <a:t>All of Us Researcher Program: </a:t>
            </a:r>
          </a:p>
          <a:p>
            <a:r>
              <a:rPr lang="en-US" sz="4400" dirty="0">
                <a:solidFill>
                  <a:schemeClr val="tx2">
                    <a:lumMod val="75000"/>
                    <a:lumOff val="25000"/>
                  </a:schemeClr>
                </a:solidFill>
                <a:latin typeface="Avenir Book" panose="02000503020000020003" pitchFamily="2" charset="0"/>
              </a:rPr>
              <a:t>Cohort and Dataset Building</a:t>
            </a:r>
          </a:p>
          <a:p>
            <a:r>
              <a:rPr lang="en-US" sz="4400" dirty="0">
                <a:solidFill>
                  <a:schemeClr val="tx2">
                    <a:lumMod val="75000"/>
                    <a:lumOff val="25000"/>
                  </a:schemeClr>
                </a:solidFill>
                <a:latin typeface="Avenir Book" panose="02000503020000020003" pitchFamily="2" charset="0"/>
              </a:rPr>
              <a:t>Live Demonstration</a:t>
            </a:r>
          </a:p>
        </p:txBody>
      </p:sp>
      <p:sp>
        <p:nvSpPr>
          <p:cNvPr id="4" name="Text Placeholder 3">
            <a:extLst>
              <a:ext uri="{FF2B5EF4-FFF2-40B4-BE49-F238E27FC236}">
                <a16:creationId xmlns:a16="http://schemas.microsoft.com/office/drawing/2014/main" id="{037FB169-D746-444C-A487-68B7FECB9A10}"/>
              </a:ext>
            </a:extLst>
          </p:cNvPr>
          <p:cNvSpPr>
            <a:spLocks noGrp="1"/>
          </p:cNvSpPr>
          <p:nvPr>
            <p:ph type="body" sz="quarter" idx="13"/>
          </p:nvPr>
        </p:nvSpPr>
        <p:spPr>
          <a:xfrm>
            <a:off x="4790060" y="4460232"/>
            <a:ext cx="5732462" cy="879475"/>
          </a:xfrm>
        </p:spPr>
        <p:txBody>
          <a:bodyPr/>
          <a:lstStyle/>
          <a:p>
            <a:r>
              <a:rPr lang="en-US" dirty="0"/>
              <a:t>Biomedical Informatics Librarian, Cushing/Whitney Medical Library</a:t>
            </a:r>
          </a:p>
        </p:txBody>
      </p:sp>
      <p:sp>
        <p:nvSpPr>
          <p:cNvPr id="5" name="Text Placeholder 4">
            <a:extLst>
              <a:ext uri="{FF2B5EF4-FFF2-40B4-BE49-F238E27FC236}">
                <a16:creationId xmlns:a16="http://schemas.microsoft.com/office/drawing/2014/main" id="{1CE8B407-CDA5-C8A6-7744-CE476FDBA860}"/>
              </a:ext>
            </a:extLst>
          </p:cNvPr>
          <p:cNvSpPr>
            <a:spLocks noGrp="1"/>
          </p:cNvSpPr>
          <p:nvPr>
            <p:ph type="body" sz="quarter" idx="14"/>
          </p:nvPr>
        </p:nvSpPr>
        <p:spPr>
          <a:xfrm>
            <a:off x="4790060" y="4151492"/>
            <a:ext cx="5554662" cy="266700"/>
          </a:xfrm>
        </p:spPr>
        <p:txBody>
          <a:bodyPr/>
          <a:lstStyle/>
          <a:p>
            <a:r>
              <a:rPr lang="en-US" dirty="0"/>
              <a:t>MAXIMILIAN WEGENER, MPH</a:t>
            </a:r>
          </a:p>
        </p:txBody>
      </p:sp>
      <p:sp>
        <p:nvSpPr>
          <p:cNvPr id="6" name="Textbox 1">
            <a:extLst>
              <a:ext uri="{FF2B5EF4-FFF2-40B4-BE49-F238E27FC236}">
                <a16:creationId xmlns:a16="http://schemas.microsoft.com/office/drawing/2014/main" id="{DCB4424F-D13C-B37B-B534-D01171445A02}"/>
              </a:ext>
            </a:extLst>
          </p:cNvPr>
          <p:cNvSpPr txBox="1">
            <a:spLocks/>
          </p:cNvSpPr>
          <p:nvPr/>
        </p:nvSpPr>
        <p:spPr>
          <a:xfrm>
            <a:off x="4708384" y="6273800"/>
            <a:ext cx="2942549" cy="342522"/>
          </a:xfrm>
          <a:prstGeom prst="rect">
            <a:avLst/>
          </a:prstGeom>
        </p:spPr>
        <p:txBody>
          <a:bodyPr wrap="square" lIns="0" tIns="0" rIns="0" bIns="0" rtlCol="0">
            <a:noAutofit/>
          </a:bodyPr>
          <a:lstStyle/>
          <a:p>
            <a:pPr marL="12700" marR="0">
              <a:lnSpc>
                <a:spcPts val="1705"/>
              </a:lnSpc>
              <a:spcBef>
                <a:spcPts val="35"/>
              </a:spcBef>
            </a:pPr>
            <a:r>
              <a:rPr lang="en-US" sz="2400" spc="-20" dirty="0">
                <a:solidFill>
                  <a:srgbClr val="010101"/>
                </a:solidFill>
                <a:effectLst/>
                <a:latin typeface="YaleNew" panose="02000602050000020003" pitchFamily="2" charset="77"/>
                <a:ea typeface="Arial" panose="020B0604020202020204" pitchFamily="34" charset="0"/>
                <a:cs typeface="Arial" panose="020B0604020202020204" pitchFamily="34" charset="0"/>
              </a:rPr>
              <a:t>Yale</a:t>
            </a:r>
            <a:r>
              <a:rPr lang="en-US" sz="2400" spc="-75" dirty="0">
                <a:solidFill>
                  <a:srgbClr val="010101"/>
                </a:solidFill>
                <a:effectLst/>
                <a:latin typeface="YaleNew" panose="02000602050000020003" pitchFamily="2" charset="77"/>
                <a:ea typeface="Arial" panose="020B0604020202020204" pitchFamily="34" charset="0"/>
                <a:cs typeface="Arial" panose="020B0604020202020204" pitchFamily="34" charset="0"/>
              </a:rPr>
              <a:t> </a:t>
            </a:r>
            <a:r>
              <a:rPr lang="en-US" sz="1200" spc="-20" dirty="0">
                <a:solidFill>
                  <a:srgbClr val="010101"/>
                </a:solidFill>
                <a:effectLst/>
                <a:latin typeface="YaleNew" panose="02000602050000020003" pitchFamily="2" charset="77"/>
                <a:ea typeface="Arial" panose="020B0604020202020204" pitchFamily="34" charset="0"/>
                <a:cs typeface="Arial" panose="020B0604020202020204" pitchFamily="34" charset="0"/>
              </a:rPr>
              <a:t>SCHOOL</a:t>
            </a:r>
            <a:r>
              <a:rPr lang="en-US" sz="1200" spc="15" dirty="0">
                <a:solidFill>
                  <a:srgbClr val="010101"/>
                </a:solidFill>
                <a:effectLst/>
                <a:latin typeface="YaleNew" panose="02000602050000020003" pitchFamily="2" charset="77"/>
                <a:ea typeface="Arial" panose="020B0604020202020204" pitchFamily="34" charset="0"/>
                <a:cs typeface="Arial" panose="020B0604020202020204" pitchFamily="34" charset="0"/>
              </a:rPr>
              <a:t> </a:t>
            </a:r>
            <a:r>
              <a:rPr lang="en-US" sz="1200" spc="-20" dirty="0">
                <a:solidFill>
                  <a:srgbClr val="010101"/>
                </a:solidFill>
                <a:effectLst/>
                <a:latin typeface="YaleNew" panose="02000602050000020003" pitchFamily="2" charset="77"/>
                <a:ea typeface="Arial" panose="020B0604020202020204" pitchFamily="34" charset="0"/>
                <a:cs typeface="Arial" panose="020B0604020202020204" pitchFamily="34" charset="0"/>
              </a:rPr>
              <a:t>OF</a:t>
            </a:r>
            <a:r>
              <a:rPr lang="en-US" sz="1200" dirty="0">
                <a:solidFill>
                  <a:srgbClr val="010101"/>
                </a:solidFill>
                <a:effectLst/>
                <a:latin typeface="YaleNew" panose="02000602050000020003" pitchFamily="2" charset="77"/>
                <a:ea typeface="Arial" panose="020B0604020202020204" pitchFamily="34" charset="0"/>
                <a:cs typeface="Arial" panose="020B0604020202020204" pitchFamily="34" charset="0"/>
              </a:rPr>
              <a:t> </a:t>
            </a:r>
            <a:r>
              <a:rPr lang="en-US" sz="1200" spc="-20" dirty="0">
                <a:solidFill>
                  <a:srgbClr val="010101"/>
                </a:solidFill>
                <a:effectLst/>
                <a:latin typeface="YaleNew" panose="02000602050000020003" pitchFamily="2" charset="77"/>
                <a:ea typeface="Arial" panose="020B0604020202020204" pitchFamily="34" charset="0"/>
                <a:cs typeface="Arial" panose="020B0604020202020204" pitchFamily="34" charset="0"/>
              </a:rPr>
              <a:t>MEDICINE</a:t>
            </a:r>
            <a:endParaRPr lang="en-US" dirty="0">
              <a:effectLst/>
              <a:latin typeface="YaleNew" panose="02000602050000020003" pitchFamily="2" charset="77"/>
              <a:ea typeface="Arial" panose="020B0604020202020204" pitchFamily="34" charset="0"/>
            </a:endParaRPr>
          </a:p>
          <a:p>
            <a:pPr marL="376555" marR="0">
              <a:lnSpc>
                <a:spcPts val="785"/>
              </a:lnSpc>
            </a:pPr>
            <a:r>
              <a:rPr lang="en-US" sz="1050" i="1" dirty="0">
                <a:solidFill>
                  <a:srgbClr val="010101"/>
                </a:solidFill>
                <a:effectLst/>
                <a:latin typeface="YaleNew" panose="02000602050000020003" pitchFamily="2" charset="77"/>
                <a:ea typeface="Arial" panose="020B0604020202020204" pitchFamily="34" charset="0"/>
                <a:cs typeface="Arial" panose="020B0604020202020204" pitchFamily="34" charset="0"/>
              </a:rPr>
              <a:t>       Biomedical</a:t>
            </a:r>
            <a:r>
              <a:rPr lang="en-US" sz="1050" i="1" spc="35" dirty="0">
                <a:solidFill>
                  <a:srgbClr val="010101"/>
                </a:solidFill>
                <a:effectLst/>
                <a:latin typeface="YaleNew" panose="02000602050000020003" pitchFamily="2" charset="77"/>
                <a:ea typeface="Arial" panose="020B0604020202020204" pitchFamily="34" charset="0"/>
                <a:cs typeface="Arial" panose="020B0604020202020204" pitchFamily="34" charset="0"/>
              </a:rPr>
              <a:t> </a:t>
            </a:r>
            <a:r>
              <a:rPr lang="en-US" sz="1050" i="1" dirty="0">
                <a:solidFill>
                  <a:srgbClr val="010101"/>
                </a:solidFill>
                <a:effectLst/>
                <a:latin typeface="YaleNew" panose="02000602050000020003" pitchFamily="2" charset="77"/>
                <a:ea typeface="Arial" panose="020B0604020202020204" pitchFamily="34" charset="0"/>
                <a:cs typeface="Arial" panose="020B0604020202020204" pitchFamily="34" charset="0"/>
              </a:rPr>
              <a:t>Informatics</a:t>
            </a:r>
            <a:r>
              <a:rPr lang="en-US" sz="1050" i="1" spc="5" dirty="0">
                <a:solidFill>
                  <a:srgbClr val="010101"/>
                </a:solidFill>
                <a:effectLst/>
                <a:latin typeface="YaleNew" panose="02000602050000020003" pitchFamily="2" charset="77"/>
                <a:ea typeface="Arial" panose="020B0604020202020204" pitchFamily="34" charset="0"/>
                <a:cs typeface="Arial" panose="020B0604020202020204" pitchFamily="34" charset="0"/>
              </a:rPr>
              <a:t> </a:t>
            </a:r>
            <a:r>
              <a:rPr lang="en-US" sz="1050" i="1" dirty="0">
                <a:solidFill>
                  <a:srgbClr val="212121"/>
                </a:solidFill>
                <a:effectLst/>
                <a:latin typeface="YaleNew" panose="02000602050000020003" pitchFamily="2" charset="77"/>
                <a:ea typeface="Arial" panose="020B0604020202020204" pitchFamily="34" charset="0"/>
                <a:cs typeface="Arial" panose="020B0604020202020204" pitchFamily="34" charset="0"/>
              </a:rPr>
              <a:t>and</a:t>
            </a:r>
            <a:r>
              <a:rPr lang="en-US" sz="1050" i="1" spc="25" dirty="0">
                <a:solidFill>
                  <a:srgbClr val="212121"/>
                </a:solidFill>
                <a:effectLst/>
                <a:latin typeface="YaleNew" panose="02000602050000020003" pitchFamily="2" charset="77"/>
                <a:ea typeface="Arial" panose="020B0604020202020204" pitchFamily="34" charset="0"/>
                <a:cs typeface="Arial" panose="020B0604020202020204" pitchFamily="34" charset="0"/>
              </a:rPr>
              <a:t> </a:t>
            </a:r>
            <a:r>
              <a:rPr lang="en-US" sz="1050" i="1" dirty="0">
                <a:solidFill>
                  <a:srgbClr val="010101"/>
                </a:solidFill>
                <a:effectLst/>
                <a:latin typeface="YaleNew" panose="02000602050000020003" pitchFamily="2" charset="77"/>
                <a:ea typeface="Arial" panose="020B0604020202020204" pitchFamily="34" charset="0"/>
                <a:cs typeface="Arial" panose="020B0604020202020204" pitchFamily="34" charset="0"/>
              </a:rPr>
              <a:t>Data</a:t>
            </a:r>
            <a:r>
              <a:rPr lang="en-US" sz="1050" i="1" spc="-10" dirty="0">
                <a:solidFill>
                  <a:srgbClr val="010101"/>
                </a:solidFill>
                <a:effectLst/>
                <a:latin typeface="YaleNew" panose="02000602050000020003" pitchFamily="2" charset="77"/>
                <a:ea typeface="Arial" panose="020B0604020202020204" pitchFamily="34" charset="0"/>
                <a:cs typeface="Arial" panose="020B0604020202020204" pitchFamily="34" charset="0"/>
              </a:rPr>
              <a:t> Science</a:t>
            </a:r>
            <a:endParaRPr lang="en-US" dirty="0">
              <a:effectLst/>
              <a:latin typeface="YaleNew" panose="02000602050000020003" pitchFamily="2" charset="77"/>
              <a:ea typeface="Arial" panose="020B0604020202020204" pitchFamily="34" charset="0"/>
            </a:endParaRPr>
          </a:p>
        </p:txBody>
      </p:sp>
      <p:sp>
        <p:nvSpPr>
          <p:cNvPr id="8" name="Textbox 2">
            <a:extLst>
              <a:ext uri="{FF2B5EF4-FFF2-40B4-BE49-F238E27FC236}">
                <a16:creationId xmlns:a16="http://schemas.microsoft.com/office/drawing/2014/main" id="{2E796189-C640-B851-789E-23EE623573E5}"/>
              </a:ext>
            </a:extLst>
          </p:cNvPr>
          <p:cNvSpPr txBox="1">
            <a:spLocks/>
          </p:cNvSpPr>
          <p:nvPr/>
        </p:nvSpPr>
        <p:spPr>
          <a:xfrm>
            <a:off x="8102600" y="6169660"/>
            <a:ext cx="4287841" cy="462280"/>
          </a:xfrm>
          <a:prstGeom prst="rect">
            <a:avLst/>
          </a:prstGeom>
        </p:spPr>
        <p:txBody>
          <a:bodyPr wrap="square" lIns="0" tIns="0" rIns="0" bIns="0" rtlCol="0">
            <a:noAutofit/>
          </a:bodyPr>
          <a:lstStyle/>
          <a:p>
            <a:pPr marL="12700" marR="0">
              <a:spcBef>
                <a:spcPts val="40"/>
              </a:spcBef>
            </a:pPr>
            <a:r>
              <a:rPr lang="en-US" sz="2400" spc="-10" dirty="0">
                <a:solidFill>
                  <a:srgbClr val="010101"/>
                </a:solidFill>
                <a:effectLst/>
                <a:latin typeface="YaleNew" panose="02000602050000020003" pitchFamily="2" charset="77"/>
                <a:ea typeface="Arial" panose="020B0604020202020204" pitchFamily="34" charset="0"/>
                <a:cs typeface="Arial" panose="020B0604020202020204" pitchFamily="34" charset="0"/>
              </a:rPr>
              <a:t>Yale</a:t>
            </a:r>
            <a:r>
              <a:rPr lang="en-US" sz="2400" spc="-160" dirty="0">
                <a:solidFill>
                  <a:srgbClr val="010101"/>
                </a:solidFill>
                <a:effectLst/>
                <a:latin typeface="YaleNew" panose="02000602050000020003" pitchFamily="2" charset="77"/>
                <a:ea typeface="Arial" panose="020B0604020202020204" pitchFamily="34" charset="0"/>
                <a:cs typeface="Arial" panose="020B0604020202020204" pitchFamily="34" charset="0"/>
              </a:rPr>
              <a:t> </a:t>
            </a:r>
            <a:r>
              <a:rPr lang="en-US" sz="1200" i="1" spc="-10" dirty="0">
                <a:solidFill>
                  <a:srgbClr val="010101"/>
                </a:solidFill>
                <a:effectLst/>
                <a:latin typeface="YaleNew" panose="02000602050000020003" pitchFamily="2" charset="77"/>
                <a:ea typeface="Arial" panose="020B0604020202020204" pitchFamily="34" charset="0"/>
                <a:cs typeface="Arial" panose="020B0604020202020204" pitchFamily="34" charset="0"/>
              </a:rPr>
              <a:t>H</a:t>
            </a:r>
            <a:r>
              <a:rPr lang="en-US" sz="1200" i="1" spc="-10" dirty="0">
                <a:solidFill>
                  <a:srgbClr val="313131"/>
                </a:solidFill>
                <a:effectLst/>
                <a:latin typeface="YaleNew" panose="02000602050000020003" pitchFamily="2" charset="77"/>
                <a:ea typeface="Arial" panose="020B0604020202020204" pitchFamily="34" charset="0"/>
                <a:cs typeface="Arial" panose="020B0604020202020204" pitchFamily="34" charset="0"/>
              </a:rPr>
              <a:t>arvey</a:t>
            </a:r>
            <a:r>
              <a:rPr lang="en-US" sz="1200" i="1" spc="-85" dirty="0">
                <a:solidFill>
                  <a:srgbClr val="313131"/>
                </a:solidFill>
                <a:effectLst/>
                <a:latin typeface="YaleNew" panose="02000602050000020003" pitchFamily="2" charset="77"/>
                <a:ea typeface="Arial" panose="020B0604020202020204" pitchFamily="34" charset="0"/>
                <a:cs typeface="Arial" panose="020B0604020202020204" pitchFamily="34" charset="0"/>
              </a:rPr>
              <a:t> </a:t>
            </a:r>
            <a:r>
              <a:rPr lang="en-US" sz="1200" i="1" spc="-10" dirty="0">
                <a:solidFill>
                  <a:srgbClr val="212121"/>
                </a:solidFill>
                <a:effectLst/>
                <a:latin typeface="YaleNew" panose="02000602050000020003" pitchFamily="2" charset="77"/>
                <a:ea typeface="Arial" panose="020B0604020202020204" pitchFamily="34" charset="0"/>
                <a:cs typeface="Arial" panose="020B0604020202020204" pitchFamily="34" charset="0"/>
              </a:rPr>
              <a:t>Cushing</a:t>
            </a:r>
            <a:r>
              <a:rPr lang="en-US" sz="1200" i="1" spc="-10" dirty="0">
                <a:solidFill>
                  <a:srgbClr val="5B5B5B"/>
                </a:solidFill>
                <a:effectLst/>
                <a:latin typeface="YaleNew" panose="02000602050000020003" pitchFamily="2" charset="77"/>
                <a:ea typeface="Arial" panose="020B0604020202020204" pitchFamily="34" charset="0"/>
                <a:cs typeface="Arial" panose="020B0604020202020204" pitchFamily="34" charset="0"/>
              </a:rPr>
              <a:t>/</a:t>
            </a:r>
            <a:r>
              <a:rPr lang="en-US" sz="1200" i="1" spc="-10" dirty="0">
                <a:solidFill>
                  <a:srgbClr val="212121"/>
                </a:solidFill>
                <a:effectLst/>
                <a:latin typeface="YaleNew" panose="02000602050000020003" pitchFamily="2" charset="77"/>
                <a:ea typeface="Arial" panose="020B0604020202020204" pitchFamily="34" charset="0"/>
                <a:cs typeface="Arial" panose="020B0604020202020204" pitchFamily="34" charset="0"/>
              </a:rPr>
              <a:t>John</a:t>
            </a:r>
            <a:r>
              <a:rPr lang="en-US" sz="1200" i="1" spc="45" dirty="0">
                <a:solidFill>
                  <a:srgbClr val="212121"/>
                </a:solidFill>
                <a:effectLst/>
                <a:latin typeface="YaleNew" panose="02000602050000020003" pitchFamily="2" charset="77"/>
                <a:ea typeface="Arial" panose="020B0604020202020204" pitchFamily="34" charset="0"/>
                <a:cs typeface="Arial" panose="020B0604020202020204" pitchFamily="34" charset="0"/>
              </a:rPr>
              <a:t> </a:t>
            </a:r>
            <a:r>
              <a:rPr lang="en-US" sz="1200" i="1" spc="-10" dirty="0">
                <a:solidFill>
                  <a:srgbClr val="010101"/>
                </a:solidFill>
                <a:effectLst/>
                <a:latin typeface="YaleNew" panose="02000602050000020003" pitchFamily="2" charset="77"/>
                <a:ea typeface="Arial" panose="020B0604020202020204" pitchFamily="34" charset="0"/>
                <a:cs typeface="Arial" panose="020B0604020202020204" pitchFamily="34" charset="0"/>
              </a:rPr>
              <a:t>H</a:t>
            </a:r>
            <a:r>
              <a:rPr lang="en-US" sz="1200" i="1" spc="-10" dirty="0">
                <a:solidFill>
                  <a:srgbClr val="313131"/>
                </a:solidFill>
                <a:effectLst/>
                <a:latin typeface="YaleNew" panose="02000602050000020003" pitchFamily="2" charset="77"/>
                <a:ea typeface="Arial" panose="020B0604020202020204" pitchFamily="34" charset="0"/>
                <a:cs typeface="Arial" panose="020B0604020202020204" pitchFamily="34" charset="0"/>
              </a:rPr>
              <a:t>ay</a:t>
            </a:r>
            <a:r>
              <a:rPr lang="en-US" sz="1200" i="1" spc="5" dirty="0">
                <a:solidFill>
                  <a:srgbClr val="313131"/>
                </a:solidFill>
                <a:effectLst/>
                <a:latin typeface="YaleNew" panose="02000602050000020003" pitchFamily="2" charset="77"/>
                <a:ea typeface="Arial" panose="020B0604020202020204" pitchFamily="34" charset="0"/>
                <a:cs typeface="Arial" panose="020B0604020202020204" pitchFamily="34" charset="0"/>
              </a:rPr>
              <a:t> </a:t>
            </a:r>
            <a:r>
              <a:rPr lang="en-US" sz="1200" i="1" spc="-10" dirty="0">
                <a:solidFill>
                  <a:srgbClr val="212121"/>
                </a:solidFill>
                <a:effectLst/>
                <a:latin typeface="YaleNew" panose="02000602050000020003" pitchFamily="2" charset="77"/>
                <a:ea typeface="Arial" panose="020B0604020202020204" pitchFamily="34" charset="0"/>
                <a:cs typeface="Arial" panose="020B0604020202020204" pitchFamily="34" charset="0"/>
              </a:rPr>
              <a:t>Whitney</a:t>
            </a:r>
            <a:r>
              <a:rPr lang="en-US" sz="1200" i="1" spc="-15" dirty="0">
                <a:solidFill>
                  <a:srgbClr val="212121"/>
                </a:solidFill>
                <a:effectLst/>
                <a:latin typeface="YaleNew" panose="02000602050000020003" pitchFamily="2" charset="77"/>
                <a:ea typeface="Arial" panose="020B0604020202020204" pitchFamily="34" charset="0"/>
                <a:cs typeface="Arial" panose="020B0604020202020204" pitchFamily="34" charset="0"/>
              </a:rPr>
              <a:t> </a:t>
            </a:r>
            <a:r>
              <a:rPr lang="en-US" sz="1200" i="1" spc="-10" dirty="0">
                <a:solidFill>
                  <a:srgbClr val="212121"/>
                </a:solidFill>
                <a:effectLst/>
                <a:latin typeface="YaleNew" panose="02000602050000020003" pitchFamily="2" charset="77"/>
                <a:ea typeface="Arial" panose="020B0604020202020204" pitchFamily="34" charset="0"/>
                <a:cs typeface="Arial" panose="020B0604020202020204" pitchFamily="34" charset="0"/>
              </a:rPr>
              <a:t>Medical</a:t>
            </a:r>
            <a:r>
              <a:rPr lang="en-US" sz="1200" i="1" spc="90" dirty="0">
                <a:solidFill>
                  <a:srgbClr val="212121"/>
                </a:solidFill>
                <a:effectLst/>
                <a:latin typeface="YaleNew" panose="02000602050000020003" pitchFamily="2" charset="77"/>
                <a:ea typeface="Arial" panose="020B0604020202020204" pitchFamily="34" charset="0"/>
                <a:cs typeface="Arial" panose="020B0604020202020204" pitchFamily="34" charset="0"/>
              </a:rPr>
              <a:t> </a:t>
            </a:r>
            <a:r>
              <a:rPr lang="en-US" sz="1200" i="1" spc="-10" dirty="0">
                <a:solidFill>
                  <a:srgbClr val="212121"/>
                </a:solidFill>
                <a:effectLst/>
                <a:latin typeface="YaleNew" panose="02000602050000020003" pitchFamily="2" charset="77"/>
                <a:ea typeface="Arial" panose="020B0604020202020204" pitchFamily="34" charset="0"/>
                <a:cs typeface="Arial" panose="020B0604020202020204" pitchFamily="34" charset="0"/>
              </a:rPr>
              <a:t>Library</a:t>
            </a:r>
            <a:endParaRPr lang="en-US" dirty="0">
              <a:effectLst/>
              <a:latin typeface="YaleNew" panose="02000602050000020003" pitchFamily="2" charset="77"/>
              <a:ea typeface="Arial" panose="020B0604020202020204" pitchFamily="34" charset="0"/>
            </a:endParaRPr>
          </a:p>
        </p:txBody>
      </p:sp>
    </p:spTree>
    <p:extLst>
      <p:ext uri="{BB962C8B-B14F-4D97-AF65-F5344CB8AC3E}">
        <p14:creationId xmlns:p14="http://schemas.microsoft.com/office/powerpoint/2010/main" val="3091722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1C5B3-798D-058A-8EC1-701CE41084F6}"/>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82F81A2-9455-1DDB-A417-224019A7DB32}"/>
              </a:ext>
            </a:extLst>
          </p:cNvPr>
          <p:cNvSpPr>
            <a:spLocks noGrp="1"/>
          </p:cNvSpPr>
          <p:nvPr>
            <p:ph type="pic" sz="quarter" idx="12"/>
          </p:nvPr>
        </p:nvSpPr>
        <p:spPr>
          <a:xfrm>
            <a:off x="4878411" y="835388"/>
            <a:ext cx="6943199" cy="5187224"/>
          </a:xfrm>
        </p:spPr>
        <p:txBody>
          <a:bodyPr>
            <a:noAutofit/>
          </a:bodyPr>
          <a:lstStyle/>
          <a:p>
            <a:pPr marL="0" indent="0">
              <a:lnSpc>
                <a:spcPct val="100000"/>
              </a:lnSpc>
              <a:spcBef>
                <a:spcPts val="0"/>
              </a:spcBef>
              <a:buNone/>
            </a:pPr>
            <a:r>
              <a:rPr lang="en-US" sz="3000" b="1" dirty="0">
                <a:latin typeface="Avenir Book" panose="02000503020000020003" pitchFamily="2" charset="0"/>
              </a:rPr>
              <a:t>Data Storage and Platform</a:t>
            </a:r>
          </a:p>
          <a:p>
            <a:pPr marL="0" indent="0">
              <a:lnSpc>
                <a:spcPct val="100000"/>
              </a:lnSpc>
              <a:spcBef>
                <a:spcPts val="0"/>
              </a:spcBef>
              <a:buNone/>
            </a:pPr>
            <a:endParaRPr lang="en-US" sz="2400" dirty="0">
              <a:latin typeface="Avenir Book" panose="02000503020000020003" pitchFamily="2" charset="0"/>
            </a:endParaRPr>
          </a:p>
          <a:p>
            <a:pPr>
              <a:lnSpc>
                <a:spcPct val="100000"/>
              </a:lnSpc>
              <a:spcBef>
                <a:spcPts val="0"/>
              </a:spcBef>
            </a:pPr>
            <a:r>
              <a:rPr lang="en-US" sz="2400" dirty="0">
                <a:latin typeface="Avenir Book" panose="02000503020000020003" pitchFamily="2" charset="0"/>
              </a:rPr>
              <a:t>Cloud-based: The Researcher Workbench is built on the Google Cloud Platform (GCP) for security, scalability, and computational power.</a:t>
            </a:r>
          </a:p>
          <a:p>
            <a:pPr>
              <a:lnSpc>
                <a:spcPct val="100000"/>
              </a:lnSpc>
              <a:spcBef>
                <a:spcPts val="0"/>
              </a:spcBef>
            </a:pPr>
            <a:endParaRPr lang="en-US" sz="3000" dirty="0">
              <a:latin typeface="Avenir Book" panose="02000503020000020003" pitchFamily="2" charset="0"/>
            </a:endParaRPr>
          </a:p>
          <a:p>
            <a:pPr marL="0" indent="0">
              <a:lnSpc>
                <a:spcPct val="100000"/>
              </a:lnSpc>
              <a:spcBef>
                <a:spcPts val="0"/>
              </a:spcBef>
              <a:buNone/>
            </a:pPr>
            <a:r>
              <a:rPr lang="en-US" sz="3000" b="1" dirty="0">
                <a:latin typeface="Avenir Book" panose="02000503020000020003" pitchFamily="2" charset="0"/>
              </a:rPr>
              <a:t>Data Preparation</a:t>
            </a:r>
          </a:p>
          <a:p>
            <a:pPr>
              <a:lnSpc>
                <a:spcPct val="100000"/>
              </a:lnSpc>
              <a:spcBef>
                <a:spcPts val="0"/>
              </a:spcBef>
            </a:pPr>
            <a:endParaRPr lang="en-US" sz="3000" dirty="0">
              <a:latin typeface="Avenir Book" panose="02000503020000020003" pitchFamily="2" charset="0"/>
            </a:endParaRPr>
          </a:p>
          <a:p>
            <a:pPr>
              <a:lnSpc>
                <a:spcPct val="100000"/>
              </a:lnSpc>
              <a:spcBef>
                <a:spcPts val="0"/>
              </a:spcBef>
            </a:pPr>
            <a:r>
              <a:rPr lang="en-US" sz="2400" dirty="0">
                <a:latin typeface="Avenir Book" panose="02000503020000020003" pitchFamily="2" charset="0"/>
              </a:rPr>
              <a:t>Curated Data Repository (CDR): Raw data from various sources (EHRs, surveys, etc.) are transformed and </a:t>
            </a:r>
            <a:r>
              <a:rPr lang="en-US" sz="2400" b="1" dirty="0">
                <a:latin typeface="Avenir Book" panose="02000503020000020003" pitchFamily="2" charset="0"/>
              </a:rPr>
              <a:t>standardized</a:t>
            </a:r>
            <a:r>
              <a:rPr lang="en-US" sz="2400" dirty="0">
                <a:latin typeface="Avenir Book" panose="02000503020000020003" pitchFamily="2" charset="0"/>
              </a:rPr>
              <a:t> into a curated dataset.</a:t>
            </a:r>
          </a:p>
        </p:txBody>
      </p:sp>
      <p:sp>
        <p:nvSpPr>
          <p:cNvPr id="3" name="Text Placeholder 2">
            <a:extLst>
              <a:ext uri="{FF2B5EF4-FFF2-40B4-BE49-F238E27FC236}">
                <a16:creationId xmlns:a16="http://schemas.microsoft.com/office/drawing/2014/main" id="{B3581F68-4C27-91E8-0F77-4A68E00BA6B1}"/>
              </a:ext>
            </a:extLst>
          </p:cNvPr>
          <p:cNvSpPr>
            <a:spLocks noGrp="1"/>
          </p:cNvSpPr>
          <p:nvPr>
            <p:ph type="body" sz="quarter" idx="11"/>
          </p:nvPr>
        </p:nvSpPr>
        <p:spPr/>
        <p:txBody>
          <a:bodyPr/>
          <a:lstStyle/>
          <a:p>
            <a:r>
              <a:rPr lang="en-US" dirty="0">
                <a:latin typeface="YaleNew" panose="02000602050000020003" pitchFamily="2" charset="77"/>
              </a:rPr>
              <a:t>Data </a:t>
            </a:r>
          </a:p>
          <a:p>
            <a:r>
              <a:rPr lang="en-US" dirty="0">
                <a:latin typeface="YaleNew" panose="02000602050000020003" pitchFamily="2" charset="77"/>
              </a:rPr>
              <a:t>Storage</a:t>
            </a:r>
          </a:p>
        </p:txBody>
      </p:sp>
      <p:sp>
        <p:nvSpPr>
          <p:cNvPr id="4" name="Text Placeholder 3">
            <a:extLst>
              <a:ext uri="{FF2B5EF4-FFF2-40B4-BE49-F238E27FC236}">
                <a16:creationId xmlns:a16="http://schemas.microsoft.com/office/drawing/2014/main" id="{99B4C7DE-57FF-2AC7-AB6B-6A69707D2866}"/>
              </a:ext>
            </a:extLst>
          </p:cNvPr>
          <p:cNvSpPr>
            <a:spLocks noGrp="1"/>
          </p:cNvSpPr>
          <p:nvPr>
            <p:ph type="body" sz="quarter" idx="15"/>
          </p:nvPr>
        </p:nvSpPr>
        <p:spPr>
          <a:xfrm>
            <a:off x="370390" y="2844101"/>
            <a:ext cx="3669175" cy="1039472"/>
          </a:xfrm>
        </p:spPr>
        <p:txBody>
          <a:bodyPr/>
          <a:lstStyle/>
          <a:p>
            <a:r>
              <a:rPr lang="en-US" dirty="0"/>
              <a:t>All of Us Research Program</a:t>
            </a:r>
          </a:p>
          <a:p>
            <a:endParaRPr lang="en-US" i="0" dirty="0">
              <a:cs typeface="+mn-cs"/>
            </a:endParaRPr>
          </a:p>
        </p:txBody>
      </p:sp>
      <p:sp>
        <p:nvSpPr>
          <p:cNvPr id="5" name="Slide Number Placeholder 4">
            <a:extLst>
              <a:ext uri="{FF2B5EF4-FFF2-40B4-BE49-F238E27FC236}">
                <a16:creationId xmlns:a16="http://schemas.microsoft.com/office/drawing/2014/main" id="{FC1D4D75-AF0B-D72E-AF92-7B6FC11B3637}"/>
              </a:ext>
            </a:extLst>
          </p:cNvPr>
          <p:cNvSpPr>
            <a:spLocks noGrp="1"/>
          </p:cNvSpPr>
          <p:nvPr>
            <p:ph type="sldNum" sz="quarter" idx="18"/>
          </p:nvPr>
        </p:nvSpPr>
        <p:spPr/>
        <p:txBody>
          <a:bodyPr/>
          <a:lstStyle/>
          <a:p>
            <a:fld id="{548469FB-C78A-B94B-B04A-B5BC8C934F85}" type="slidenum">
              <a:rPr lang="en-US" smtClean="0"/>
              <a:t>10</a:t>
            </a:fld>
            <a:endParaRPr lang="en-US"/>
          </a:p>
        </p:txBody>
      </p:sp>
    </p:spTree>
    <p:extLst>
      <p:ext uri="{BB962C8B-B14F-4D97-AF65-F5344CB8AC3E}">
        <p14:creationId xmlns:p14="http://schemas.microsoft.com/office/powerpoint/2010/main" val="837148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C5F8E-84FC-7816-291E-8BBE809C3824}"/>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03642BE-31ED-1C59-B523-DF446D0B0F15}"/>
              </a:ext>
            </a:extLst>
          </p:cNvPr>
          <p:cNvSpPr>
            <a:spLocks noGrp="1"/>
          </p:cNvSpPr>
          <p:nvPr>
            <p:ph type="pic" sz="quarter" idx="12"/>
          </p:nvPr>
        </p:nvSpPr>
        <p:spPr>
          <a:xfrm>
            <a:off x="4322357" y="659423"/>
            <a:ext cx="7499253" cy="5539154"/>
          </a:xfrm>
        </p:spPr>
        <p:txBody>
          <a:bodyPr>
            <a:noAutofit/>
          </a:bodyPr>
          <a:lstStyle/>
          <a:p>
            <a:pPr marL="0" indent="0">
              <a:lnSpc>
                <a:spcPct val="100000"/>
              </a:lnSpc>
              <a:spcBef>
                <a:spcPts val="0"/>
              </a:spcBef>
              <a:buNone/>
            </a:pPr>
            <a:r>
              <a:rPr lang="en-US" b="1" dirty="0">
                <a:latin typeface="Avenir Book" panose="02000503020000020003" pitchFamily="2" charset="0"/>
              </a:rPr>
              <a:t>Cloud Analysis Environment</a:t>
            </a:r>
          </a:p>
          <a:p>
            <a:pPr>
              <a:lnSpc>
                <a:spcPct val="100000"/>
              </a:lnSpc>
              <a:spcBef>
                <a:spcPts val="0"/>
              </a:spcBef>
            </a:pPr>
            <a:r>
              <a:rPr lang="en-US" sz="2000" dirty="0">
                <a:latin typeface="Avenir Book" panose="02000503020000020003" pitchFamily="2" charset="0"/>
              </a:rPr>
              <a:t>A temporary virtual machine (VM) that provides the computational resources for data analysis. It is separate from the persistent disk and workspace bucket, and it is where you run your code and perform analyses.</a:t>
            </a:r>
          </a:p>
          <a:p>
            <a:pPr marL="0" indent="0">
              <a:lnSpc>
                <a:spcPct val="100000"/>
              </a:lnSpc>
              <a:spcBef>
                <a:spcPts val="0"/>
              </a:spcBef>
              <a:buNone/>
            </a:pPr>
            <a:endParaRPr lang="en-US" sz="2000" dirty="0">
              <a:latin typeface="Avenir Book" panose="02000503020000020003" pitchFamily="2" charset="0"/>
            </a:endParaRPr>
          </a:p>
          <a:p>
            <a:pPr marL="0" indent="0">
              <a:lnSpc>
                <a:spcPct val="100000"/>
              </a:lnSpc>
              <a:spcBef>
                <a:spcPts val="0"/>
              </a:spcBef>
              <a:buNone/>
            </a:pPr>
            <a:r>
              <a:rPr lang="en-US" b="1" dirty="0">
                <a:latin typeface="Avenir Book" panose="02000503020000020003" pitchFamily="2" charset="0"/>
              </a:rPr>
              <a:t>Persistent Disk</a:t>
            </a:r>
          </a:p>
          <a:p>
            <a:pPr>
              <a:lnSpc>
                <a:spcPct val="100000"/>
              </a:lnSpc>
              <a:spcBef>
                <a:spcPts val="0"/>
              </a:spcBef>
            </a:pPr>
            <a:r>
              <a:rPr lang="en-US" sz="2000" dirty="0">
                <a:latin typeface="Avenir Book" panose="02000503020000020003" pitchFamily="2" charset="0"/>
              </a:rPr>
              <a:t>Personal storage attached to a virtual machine (VM); not shared and data is saved even if the environment is deleted – best for active work</a:t>
            </a:r>
          </a:p>
          <a:p>
            <a:pPr marL="0" indent="0">
              <a:lnSpc>
                <a:spcPct val="100000"/>
              </a:lnSpc>
              <a:spcBef>
                <a:spcPts val="0"/>
              </a:spcBef>
              <a:buNone/>
            </a:pPr>
            <a:endParaRPr lang="en-US" dirty="0">
              <a:latin typeface="Avenir Book" panose="02000503020000020003" pitchFamily="2" charset="0"/>
            </a:endParaRPr>
          </a:p>
          <a:p>
            <a:pPr marL="0" indent="0">
              <a:lnSpc>
                <a:spcPct val="100000"/>
              </a:lnSpc>
              <a:spcBef>
                <a:spcPts val="0"/>
              </a:spcBef>
              <a:buNone/>
            </a:pPr>
            <a:r>
              <a:rPr lang="en-US" b="1" dirty="0">
                <a:latin typeface="Avenir Book" panose="02000503020000020003" pitchFamily="2" charset="0"/>
              </a:rPr>
              <a:t>Workspace Bucket</a:t>
            </a:r>
            <a:endParaRPr lang="en-US" dirty="0">
              <a:latin typeface="Avenir Book" panose="02000503020000020003" pitchFamily="2" charset="0"/>
            </a:endParaRPr>
          </a:p>
          <a:p>
            <a:pPr>
              <a:lnSpc>
                <a:spcPct val="100000"/>
              </a:lnSpc>
              <a:spcBef>
                <a:spcPts val="0"/>
              </a:spcBef>
            </a:pPr>
            <a:r>
              <a:rPr lang="en-US" sz="2000" dirty="0">
                <a:latin typeface="Avenir Book" panose="02000503020000020003" pitchFamily="2" charset="0"/>
              </a:rPr>
              <a:t>A shared, permanent storage area for the entire workspace. It is the most cost-effective option for long-term storage and can be </a:t>
            </a:r>
            <a:r>
              <a:rPr lang="en-US" sz="2000" b="1" dirty="0">
                <a:latin typeface="Avenir Book" panose="02000503020000020003" pitchFamily="2" charset="0"/>
              </a:rPr>
              <a:t>accessed from multiple workspace notebooks </a:t>
            </a:r>
            <a:r>
              <a:rPr lang="en-US" sz="2000" dirty="0">
                <a:latin typeface="Avenir Book" panose="02000503020000020003" pitchFamily="2" charset="0"/>
              </a:rPr>
              <a:t>(using code snippets)</a:t>
            </a:r>
          </a:p>
        </p:txBody>
      </p:sp>
      <p:sp>
        <p:nvSpPr>
          <p:cNvPr id="3" name="Text Placeholder 2">
            <a:extLst>
              <a:ext uri="{FF2B5EF4-FFF2-40B4-BE49-F238E27FC236}">
                <a16:creationId xmlns:a16="http://schemas.microsoft.com/office/drawing/2014/main" id="{0BBC2239-A18D-BB8E-8831-E48BE421A2BF}"/>
              </a:ext>
            </a:extLst>
          </p:cNvPr>
          <p:cNvSpPr>
            <a:spLocks noGrp="1"/>
          </p:cNvSpPr>
          <p:nvPr>
            <p:ph type="body" sz="quarter" idx="11"/>
          </p:nvPr>
        </p:nvSpPr>
        <p:spPr>
          <a:xfrm>
            <a:off x="441019" y="1348900"/>
            <a:ext cx="3034570" cy="1376693"/>
          </a:xfrm>
        </p:spPr>
        <p:txBody>
          <a:bodyPr/>
          <a:lstStyle/>
          <a:p>
            <a:r>
              <a:rPr lang="en-US" dirty="0">
                <a:latin typeface="YaleNew" panose="02000602050000020003" pitchFamily="2" charset="77"/>
              </a:rPr>
              <a:t>Data </a:t>
            </a:r>
          </a:p>
          <a:p>
            <a:r>
              <a:rPr lang="en-US" dirty="0">
                <a:latin typeface="YaleNew" panose="02000602050000020003" pitchFamily="2" charset="77"/>
              </a:rPr>
              <a:t>Storage</a:t>
            </a:r>
          </a:p>
        </p:txBody>
      </p:sp>
      <p:sp>
        <p:nvSpPr>
          <p:cNvPr id="4" name="Text Placeholder 3">
            <a:extLst>
              <a:ext uri="{FF2B5EF4-FFF2-40B4-BE49-F238E27FC236}">
                <a16:creationId xmlns:a16="http://schemas.microsoft.com/office/drawing/2014/main" id="{C687CD28-257F-C880-79F8-D52E9F130F24}"/>
              </a:ext>
            </a:extLst>
          </p:cNvPr>
          <p:cNvSpPr>
            <a:spLocks noGrp="1"/>
          </p:cNvSpPr>
          <p:nvPr>
            <p:ph type="body" sz="quarter" idx="15"/>
          </p:nvPr>
        </p:nvSpPr>
        <p:spPr>
          <a:xfrm>
            <a:off x="370390" y="2531584"/>
            <a:ext cx="3247017" cy="1039472"/>
          </a:xfrm>
        </p:spPr>
        <p:txBody>
          <a:bodyPr/>
          <a:lstStyle/>
          <a:p>
            <a:r>
              <a:rPr lang="en-US" dirty="0"/>
              <a:t>Workspace queried data </a:t>
            </a:r>
          </a:p>
          <a:p>
            <a:r>
              <a:rPr lang="en-US" b="1" dirty="0"/>
              <a:t>(aka, your study data) </a:t>
            </a:r>
          </a:p>
          <a:p>
            <a:endParaRPr lang="en-US" i="0" dirty="0">
              <a:cs typeface="+mn-cs"/>
            </a:endParaRPr>
          </a:p>
        </p:txBody>
      </p:sp>
      <p:sp>
        <p:nvSpPr>
          <p:cNvPr id="5" name="Slide Number Placeholder 4">
            <a:extLst>
              <a:ext uri="{FF2B5EF4-FFF2-40B4-BE49-F238E27FC236}">
                <a16:creationId xmlns:a16="http://schemas.microsoft.com/office/drawing/2014/main" id="{CC2065BE-DA3C-C582-FFCC-585D027CAC1C}"/>
              </a:ext>
            </a:extLst>
          </p:cNvPr>
          <p:cNvSpPr>
            <a:spLocks noGrp="1"/>
          </p:cNvSpPr>
          <p:nvPr>
            <p:ph type="sldNum" sz="quarter" idx="18"/>
          </p:nvPr>
        </p:nvSpPr>
        <p:spPr/>
        <p:txBody>
          <a:bodyPr/>
          <a:lstStyle/>
          <a:p>
            <a:fld id="{548469FB-C78A-B94B-B04A-B5BC8C934F85}" type="slidenum">
              <a:rPr lang="en-US" smtClean="0"/>
              <a:t>11</a:t>
            </a:fld>
            <a:endParaRPr lang="en-US"/>
          </a:p>
        </p:txBody>
      </p:sp>
      <p:pic>
        <p:nvPicPr>
          <p:cNvPr id="6" name="Picture 5">
            <a:extLst>
              <a:ext uri="{FF2B5EF4-FFF2-40B4-BE49-F238E27FC236}">
                <a16:creationId xmlns:a16="http://schemas.microsoft.com/office/drawing/2014/main" id="{7A4DC78A-2E25-697B-6FE1-249F29C0556B}"/>
              </a:ext>
            </a:extLst>
          </p:cNvPr>
          <p:cNvPicPr>
            <a:picLocks noChangeAspect="1"/>
          </p:cNvPicPr>
          <p:nvPr/>
        </p:nvPicPr>
        <p:blipFill>
          <a:blip r:embed="rId3"/>
          <a:stretch>
            <a:fillRect/>
          </a:stretch>
        </p:blipFill>
        <p:spPr>
          <a:xfrm>
            <a:off x="211183" y="3737824"/>
            <a:ext cx="3514338" cy="2618526"/>
          </a:xfrm>
          <a:prstGeom prst="rect">
            <a:avLst/>
          </a:prstGeom>
          <a:ln w="3175">
            <a:solidFill>
              <a:schemeClr val="tx1"/>
            </a:solidFill>
          </a:ln>
        </p:spPr>
      </p:pic>
      <p:sp>
        <p:nvSpPr>
          <p:cNvPr id="7" name="TextBox 6">
            <a:extLst>
              <a:ext uri="{FF2B5EF4-FFF2-40B4-BE49-F238E27FC236}">
                <a16:creationId xmlns:a16="http://schemas.microsoft.com/office/drawing/2014/main" id="{1F097D90-F1D3-8826-90B1-E826E36C1FCA}"/>
              </a:ext>
            </a:extLst>
          </p:cNvPr>
          <p:cNvSpPr txBox="1"/>
          <p:nvPr/>
        </p:nvSpPr>
        <p:spPr>
          <a:xfrm>
            <a:off x="2614352" y="3876720"/>
            <a:ext cx="1111169" cy="400110"/>
          </a:xfrm>
          <a:prstGeom prst="rect">
            <a:avLst/>
          </a:prstGeom>
          <a:noFill/>
        </p:spPr>
        <p:txBody>
          <a:bodyPr wrap="square" rtlCol="0">
            <a:spAutoFit/>
          </a:bodyPr>
          <a:lstStyle/>
          <a:p>
            <a:r>
              <a:rPr lang="en-US" sz="1000" i="1" dirty="0"/>
              <a:t>*for standard</a:t>
            </a:r>
          </a:p>
          <a:p>
            <a:r>
              <a:rPr lang="en-US" sz="1000" i="1" dirty="0"/>
              <a:t>environments</a:t>
            </a:r>
          </a:p>
        </p:txBody>
      </p:sp>
    </p:spTree>
    <p:extLst>
      <p:ext uri="{BB962C8B-B14F-4D97-AF65-F5344CB8AC3E}">
        <p14:creationId xmlns:p14="http://schemas.microsoft.com/office/powerpoint/2010/main" val="124144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D417E-1F7F-BF1A-4E54-E0A4A8973C3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7C33F4E8-A94A-72E9-0FE9-2799643F87F7}"/>
              </a:ext>
            </a:extLst>
          </p:cNvPr>
          <p:cNvSpPr>
            <a:spLocks noGrp="1"/>
          </p:cNvSpPr>
          <p:nvPr>
            <p:ph type="body" sz="quarter" idx="11"/>
          </p:nvPr>
        </p:nvSpPr>
        <p:spPr>
          <a:xfrm>
            <a:off x="494357" y="1798655"/>
            <a:ext cx="3034570" cy="683409"/>
          </a:xfrm>
        </p:spPr>
        <p:txBody>
          <a:bodyPr/>
          <a:lstStyle/>
          <a:p>
            <a:r>
              <a:rPr lang="en-US" dirty="0">
                <a:latin typeface="YaleNew" panose="02000602050000020003" pitchFamily="2" charset="77"/>
              </a:rPr>
              <a:t>Billing</a:t>
            </a:r>
          </a:p>
        </p:txBody>
      </p:sp>
      <p:sp>
        <p:nvSpPr>
          <p:cNvPr id="4" name="Text Placeholder 3">
            <a:extLst>
              <a:ext uri="{FF2B5EF4-FFF2-40B4-BE49-F238E27FC236}">
                <a16:creationId xmlns:a16="http://schemas.microsoft.com/office/drawing/2014/main" id="{1E9C4BC8-E24D-EC52-3BE4-4B5905AA5DDD}"/>
              </a:ext>
            </a:extLst>
          </p:cNvPr>
          <p:cNvSpPr>
            <a:spLocks noGrp="1"/>
          </p:cNvSpPr>
          <p:nvPr>
            <p:ph type="body" sz="quarter" idx="15"/>
          </p:nvPr>
        </p:nvSpPr>
        <p:spPr>
          <a:xfrm>
            <a:off x="494356" y="2562330"/>
            <a:ext cx="3034571" cy="602906"/>
          </a:xfrm>
        </p:spPr>
        <p:txBody>
          <a:bodyPr/>
          <a:lstStyle/>
          <a:p>
            <a:r>
              <a:rPr lang="en-US" i="0" dirty="0">
                <a:cs typeface="+mn-cs"/>
                <a:hlinkClick r:id="rId3"/>
              </a:rPr>
              <a:t>Link to this table</a:t>
            </a:r>
            <a:endParaRPr lang="en-US" i="0" dirty="0">
              <a:cs typeface="+mn-cs"/>
            </a:endParaRPr>
          </a:p>
          <a:p>
            <a:pPr marL="0" lvl="1" indent="0">
              <a:spcBef>
                <a:spcPts val="1000"/>
              </a:spcBef>
              <a:buNone/>
            </a:pPr>
            <a:endParaRPr lang="en-US" sz="1800" dirty="0">
              <a:solidFill>
                <a:schemeClr val="bg1"/>
              </a:solidFill>
              <a:latin typeface="YaleNew" panose="02000602050000020003" pitchFamily="2" charset="77"/>
            </a:endParaRPr>
          </a:p>
          <a:p>
            <a:endParaRPr lang="en-US" i="0" dirty="0">
              <a:cs typeface="+mn-cs"/>
            </a:endParaRPr>
          </a:p>
        </p:txBody>
      </p:sp>
      <p:sp>
        <p:nvSpPr>
          <p:cNvPr id="5" name="Slide Number Placeholder 4">
            <a:extLst>
              <a:ext uri="{FF2B5EF4-FFF2-40B4-BE49-F238E27FC236}">
                <a16:creationId xmlns:a16="http://schemas.microsoft.com/office/drawing/2014/main" id="{7BDCFE91-1351-A9EE-A91B-52EC6B0722CF}"/>
              </a:ext>
            </a:extLst>
          </p:cNvPr>
          <p:cNvSpPr>
            <a:spLocks noGrp="1"/>
          </p:cNvSpPr>
          <p:nvPr>
            <p:ph type="sldNum" sz="quarter" idx="18"/>
          </p:nvPr>
        </p:nvSpPr>
        <p:spPr/>
        <p:txBody>
          <a:bodyPr/>
          <a:lstStyle/>
          <a:p>
            <a:fld id="{548469FB-C78A-B94B-B04A-B5BC8C934F85}" type="slidenum">
              <a:rPr lang="en-US" smtClean="0"/>
              <a:t>12</a:t>
            </a:fld>
            <a:endParaRPr lang="en-US" dirty="0"/>
          </a:p>
        </p:txBody>
      </p:sp>
      <p:pic>
        <p:nvPicPr>
          <p:cNvPr id="15" name="Picture Placeholder 11" descr="A screenshot of a computer program&#10;&#10;AI-generated content may be incorrect.">
            <a:extLst>
              <a:ext uri="{FF2B5EF4-FFF2-40B4-BE49-F238E27FC236}">
                <a16:creationId xmlns:a16="http://schemas.microsoft.com/office/drawing/2014/main" id="{A1F4911E-CED5-A393-93B2-034B06F39641}"/>
              </a:ext>
            </a:extLst>
          </p:cNvPr>
          <p:cNvPicPr>
            <a:picLocks noChangeAspect="1"/>
          </p:cNvPicPr>
          <p:nvPr/>
        </p:nvPicPr>
        <p:blipFill>
          <a:blip r:embed="rId4"/>
          <a:stretch>
            <a:fillRect/>
          </a:stretch>
        </p:blipFill>
        <p:spPr>
          <a:xfrm>
            <a:off x="4080885" y="21753"/>
            <a:ext cx="5792317" cy="6814493"/>
          </a:xfrm>
          <a:prstGeom prst="rect">
            <a:avLst/>
          </a:prstGeom>
          <a:noFill/>
          <a:ln w="3175">
            <a:solidFill>
              <a:schemeClr val="tx1"/>
            </a:solidFill>
          </a:ln>
        </p:spPr>
      </p:pic>
      <p:sp>
        <p:nvSpPr>
          <p:cNvPr id="16" name="TextBox 15">
            <a:extLst>
              <a:ext uri="{FF2B5EF4-FFF2-40B4-BE49-F238E27FC236}">
                <a16:creationId xmlns:a16="http://schemas.microsoft.com/office/drawing/2014/main" id="{DA4EE969-D195-6C63-97FD-BB7CCD21591A}"/>
              </a:ext>
            </a:extLst>
          </p:cNvPr>
          <p:cNvSpPr txBox="1"/>
          <p:nvPr/>
        </p:nvSpPr>
        <p:spPr>
          <a:xfrm>
            <a:off x="9982200" y="674399"/>
            <a:ext cx="2113344" cy="5509200"/>
          </a:xfrm>
          <a:prstGeom prst="rect">
            <a:avLst/>
          </a:prstGeom>
          <a:noFill/>
        </p:spPr>
        <p:txBody>
          <a:bodyPr wrap="square" rtlCol="0">
            <a:spAutoFit/>
          </a:bodyPr>
          <a:lstStyle/>
          <a:p>
            <a:r>
              <a:rPr lang="en-US" sz="1600" i="1" dirty="0">
                <a:latin typeface="Avenir Book" panose="02000503020000020003" pitchFamily="2" charset="0"/>
              </a:rPr>
              <a:t>*</a:t>
            </a:r>
            <a:r>
              <a:rPr lang="en-US" sz="1600" i="1" dirty="0" err="1">
                <a:latin typeface="Avenir Book" panose="02000503020000020003" pitchFamily="2" charset="0"/>
              </a:rPr>
              <a:t>Jupyter</a:t>
            </a:r>
            <a:r>
              <a:rPr lang="en-US" sz="1600" i="1" dirty="0">
                <a:latin typeface="Avenir Book" panose="02000503020000020003" pitchFamily="2" charset="0"/>
              </a:rPr>
              <a:t> Notebook virtual machine settings can be customized. Customizing default settings will impact costs. </a:t>
            </a:r>
          </a:p>
          <a:p>
            <a:br>
              <a:rPr lang="en-US" sz="1600" i="1" dirty="0">
                <a:latin typeface="Avenir Book" panose="02000503020000020003" pitchFamily="2" charset="0"/>
              </a:rPr>
            </a:br>
            <a:r>
              <a:rPr lang="en-US" sz="1600" i="1" dirty="0">
                <a:latin typeface="Avenir Book" panose="02000503020000020003" pitchFamily="2" charset="0"/>
              </a:rPr>
              <a:t>** RStudio and SAS virtual machine settings cannot be customized.</a:t>
            </a:r>
          </a:p>
          <a:p>
            <a:br>
              <a:rPr lang="en-US" sz="1600" i="1" dirty="0">
                <a:latin typeface="Avenir Book" panose="02000503020000020003" pitchFamily="2" charset="0"/>
              </a:rPr>
            </a:br>
            <a:r>
              <a:rPr lang="en-US" sz="1600" i="1" dirty="0">
                <a:solidFill>
                  <a:schemeClr val="tx2">
                    <a:lumMod val="75000"/>
                    <a:lumOff val="25000"/>
                  </a:schemeClr>
                </a:solidFill>
                <a:latin typeface="Avenir Book" panose="02000503020000020003" pitchFamily="2" charset="0"/>
              </a:rPr>
              <a:t>***Persistent disks incur a monthly charge until deleted. You can check for and delete unnecessary persistent disks by visiting your "Cloud Environments" page.</a:t>
            </a:r>
            <a:endParaRPr lang="en-US" sz="1600" dirty="0">
              <a:solidFill>
                <a:schemeClr val="tx2">
                  <a:lumMod val="75000"/>
                  <a:lumOff val="25000"/>
                </a:schemeClr>
              </a:solidFill>
              <a:latin typeface="Avenir Book" panose="02000503020000020003" pitchFamily="2" charset="0"/>
            </a:endParaRPr>
          </a:p>
        </p:txBody>
      </p:sp>
      <p:sp>
        <p:nvSpPr>
          <p:cNvPr id="18" name="TextBox 17">
            <a:extLst>
              <a:ext uri="{FF2B5EF4-FFF2-40B4-BE49-F238E27FC236}">
                <a16:creationId xmlns:a16="http://schemas.microsoft.com/office/drawing/2014/main" id="{106241B8-023A-FE55-74BE-B56D733D5509}"/>
              </a:ext>
            </a:extLst>
          </p:cNvPr>
          <p:cNvSpPr txBox="1"/>
          <p:nvPr/>
        </p:nvSpPr>
        <p:spPr>
          <a:xfrm>
            <a:off x="196770" y="3270758"/>
            <a:ext cx="3775117" cy="2303195"/>
          </a:xfrm>
          <a:prstGeom prst="rect">
            <a:avLst/>
          </a:prstGeom>
          <a:noFill/>
        </p:spPr>
        <p:txBody>
          <a:bodyPr wrap="square" rtlCol="0">
            <a:spAutoFit/>
          </a:bodyPr>
          <a:lstStyle/>
          <a:p>
            <a:pPr marL="0" lvl="1" indent="0">
              <a:spcBef>
                <a:spcPts val="1000"/>
              </a:spcBef>
              <a:buNone/>
            </a:pPr>
            <a:r>
              <a:rPr lang="en-US" dirty="0">
                <a:solidFill>
                  <a:schemeClr val="bg1"/>
                </a:solidFill>
                <a:latin typeface="Avenir Book" panose="02000503020000020003" pitchFamily="2" charset="0"/>
              </a:rPr>
              <a:t>$300 credit for Google Cloud usage (will run out)</a:t>
            </a:r>
          </a:p>
          <a:p>
            <a:pPr marL="0" lvl="1" indent="0">
              <a:spcBef>
                <a:spcPts val="1000"/>
              </a:spcBef>
              <a:buNone/>
            </a:pPr>
            <a:endParaRPr lang="en-US" sz="100" dirty="0">
              <a:solidFill>
                <a:schemeClr val="bg1"/>
              </a:solidFill>
              <a:latin typeface="YaleNew" panose="02000602050000020003" pitchFamily="2" charset="77"/>
            </a:endParaRPr>
          </a:p>
          <a:p>
            <a:pPr marL="0" lvl="1" indent="0">
              <a:spcBef>
                <a:spcPts val="1000"/>
              </a:spcBef>
              <a:buNone/>
            </a:pPr>
            <a:r>
              <a:rPr lang="en-US" dirty="0">
                <a:solidFill>
                  <a:schemeClr val="bg1"/>
                </a:solidFill>
                <a:latin typeface="YaleNew" panose="02000602050000020003" pitchFamily="2" charset="77"/>
                <a:hlinkClick r:id="rId5"/>
              </a:rPr>
              <a:t>Set up a billing account to continue your work</a:t>
            </a:r>
            <a:endParaRPr lang="en-US" dirty="0">
              <a:solidFill>
                <a:schemeClr val="bg1"/>
              </a:solidFill>
              <a:latin typeface="YaleNew" panose="02000602050000020003" pitchFamily="2" charset="77"/>
            </a:endParaRPr>
          </a:p>
          <a:p>
            <a:endParaRPr lang="en-US" dirty="0"/>
          </a:p>
          <a:p>
            <a:r>
              <a:rPr lang="en-US" dirty="0">
                <a:hlinkClick r:id="rId6"/>
              </a:rPr>
              <a:t>Helpful video for billing and account setup</a:t>
            </a:r>
            <a:endParaRPr lang="en-US" dirty="0"/>
          </a:p>
        </p:txBody>
      </p:sp>
    </p:spTree>
    <p:extLst>
      <p:ext uri="{BB962C8B-B14F-4D97-AF65-F5344CB8AC3E}">
        <p14:creationId xmlns:p14="http://schemas.microsoft.com/office/powerpoint/2010/main" val="1006352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93B34-B2E9-3F1D-4B3F-33FD9747EA2F}"/>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A9F27D2-02F0-6829-77F5-6863E43C0CD8}"/>
              </a:ext>
            </a:extLst>
          </p:cNvPr>
          <p:cNvSpPr>
            <a:spLocks noGrp="1"/>
          </p:cNvSpPr>
          <p:nvPr>
            <p:ph type="sldNum" sz="quarter" idx="18"/>
          </p:nvPr>
        </p:nvSpPr>
        <p:spPr/>
        <p:txBody>
          <a:bodyPr/>
          <a:lstStyle/>
          <a:p>
            <a:fld id="{548469FB-C78A-B94B-B04A-B5BC8C934F85}" type="slidenum">
              <a:rPr lang="en-US" smtClean="0"/>
              <a:t>13</a:t>
            </a:fld>
            <a:endParaRPr lang="en-US"/>
          </a:p>
        </p:txBody>
      </p:sp>
      <p:pic>
        <p:nvPicPr>
          <p:cNvPr id="2" name="Picture 1">
            <a:extLst>
              <a:ext uri="{FF2B5EF4-FFF2-40B4-BE49-F238E27FC236}">
                <a16:creationId xmlns:a16="http://schemas.microsoft.com/office/drawing/2014/main" id="{79D78D40-F766-FBEF-5590-5B086C291B30}"/>
              </a:ext>
            </a:extLst>
          </p:cNvPr>
          <p:cNvPicPr>
            <a:picLocks noChangeAspect="1"/>
          </p:cNvPicPr>
          <p:nvPr/>
        </p:nvPicPr>
        <p:blipFill>
          <a:blip r:embed="rId3"/>
          <a:stretch>
            <a:fillRect/>
          </a:stretch>
        </p:blipFill>
        <p:spPr>
          <a:xfrm>
            <a:off x="4702629" y="34401"/>
            <a:ext cx="6003165" cy="6793455"/>
          </a:xfrm>
          <a:prstGeom prst="rect">
            <a:avLst/>
          </a:prstGeom>
          <a:ln w="3175">
            <a:solidFill>
              <a:schemeClr val="tx1"/>
            </a:solidFill>
          </a:ln>
        </p:spPr>
      </p:pic>
      <p:sp>
        <p:nvSpPr>
          <p:cNvPr id="20" name="Text Placeholder 2">
            <a:extLst>
              <a:ext uri="{FF2B5EF4-FFF2-40B4-BE49-F238E27FC236}">
                <a16:creationId xmlns:a16="http://schemas.microsoft.com/office/drawing/2014/main" id="{90B1BC69-26F4-EAA9-6B67-106B29F04FDB}"/>
              </a:ext>
            </a:extLst>
          </p:cNvPr>
          <p:cNvSpPr>
            <a:spLocks noGrp="1"/>
          </p:cNvSpPr>
          <p:nvPr>
            <p:ph type="body" sz="quarter" idx="11"/>
          </p:nvPr>
        </p:nvSpPr>
        <p:spPr>
          <a:xfrm>
            <a:off x="494357" y="1798655"/>
            <a:ext cx="3034570" cy="683409"/>
          </a:xfrm>
        </p:spPr>
        <p:txBody>
          <a:bodyPr/>
          <a:lstStyle/>
          <a:p>
            <a:r>
              <a:rPr lang="en-US" dirty="0">
                <a:latin typeface="YaleNew" panose="02000602050000020003" pitchFamily="2" charset="77"/>
              </a:rPr>
              <a:t>Billing</a:t>
            </a:r>
          </a:p>
        </p:txBody>
      </p:sp>
      <p:sp>
        <p:nvSpPr>
          <p:cNvPr id="21" name="Text Placeholder 3">
            <a:extLst>
              <a:ext uri="{FF2B5EF4-FFF2-40B4-BE49-F238E27FC236}">
                <a16:creationId xmlns:a16="http://schemas.microsoft.com/office/drawing/2014/main" id="{06108BF9-53E9-46C9-528E-8A079635C608}"/>
              </a:ext>
            </a:extLst>
          </p:cNvPr>
          <p:cNvSpPr>
            <a:spLocks noGrp="1"/>
          </p:cNvSpPr>
          <p:nvPr>
            <p:ph type="body" sz="quarter" idx="15"/>
          </p:nvPr>
        </p:nvSpPr>
        <p:spPr>
          <a:xfrm>
            <a:off x="494356" y="2562330"/>
            <a:ext cx="3034571" cy="602906"/>
          </a:xfrm>
        </p:spPr>
        <p:txBody>
          <a:bodyPr/>
          <a:lstStyle/>
          <a:p>
            <a:r>
              <a:rPr lang="en-US" i="0" dirty="0">
                <a:cs typeface="+mn-cs"/>
                <a:hlinkClick r:id="rId4"/>
              </a:rPr>
              <a:t>Link to this table</a:t>
            </a:r>
            <a:endParaRPr lang="en-US" i="0" dirty="0">
              <a:cs typeface="+mn-cs"/>
            </a:endParaRPr>
          </a:p>
          <a:p>
            <a:pPr marL="0" lvl="1" indent="0">
              <a:spcBef>
                <a:spcPts val="1000"/>
              </a:spcBef>
              <a:buNone/>
            </a:pPr>
            <a:endParaRPr lang="en-US" sz="1800" dirty="0">
              <a:solidFill>
                <a:schemeClr val="bg1"/>
              </a:solidFill>
              <a:latin typeface="YaleNew" panose="02000602050000020003" pitchFamily="2" charset="77"/>
            </a:endParaRPr>
          </a:p>
          <a:p>
            <a:endParaRPr lang="en-US" i="0" dirty="0">
              <a:cs typeface="+mn-cs"/>
            </a:endParaRPr>
          </a:p>
        </p:txBody>
      </p:sp>
      <p:sp>
        <p:nvSpPr>
          <p:cNvPr id="22" name="TextBox 21">
            <a:extLst>
              <a:ext uri="{FF2B5EF4-FFF2-40B4-BE49-F238E27FC236}">
                <a16:creationId xmlns:a16="http://schemas.microsoft.com/office/drawing/2014/main" id="{7F5E9A3A-5828-DD1E-3B47-E55213C262A5}"/>
              </a:ext>
            </a:extLst>
          </p:cNvPr>
          <p:cNvSpPr txBox="1"/>
          <p:nvPr/>
        </p:nvSpPr>
        <p:spPr>
          <a:xfrm>
            <a:off x="196770" y="3270758"/>
            <a:ext cx="3775117" cy="2303195"/>
          </a:xfrm>
          <a:prstGeom prst="rect">
            <a:avLst/>
          </a:prstGeom>
          <a:noFill/>
        </p:spPr>
        <p:txBody>
          <a:bodyPr wrap="square" rtlCol="0">
            <a:spAutoFit/>
          </a:bodyPr>
          <a:lstStyle/>
          <a:p>
            <a:pPr marL="0" lvl="1" indent="0">
              <a:spcBef>
                <a:spcPts val="1000"/>
              </a:spcBef>
              <a:buNone/>
            </a:pPr>
            <a:r>
              <a:rPr lang="en-US" dirty="0">
                <a:solidFill>
                  <a:schemeClr val="bg1"/>
                </a:solidFill>
                <a:latin typeface="Avenir Book" panose="02000503020000020003" pitchFamily="2" charset="0"/>
              </a:rPr>
              <a:t>$300 credit for Google Cloud usage (will run out)</a:t>
            </a:r>
          </a:p>
          <a:p>
            <a:pPr marL="0" lvl="1" indent="0">
              <a:spcBef>
                <a:spcPts val="1000"/>
              </a:spcBef>
              <a:buNone/>
            </a:pPr>
            <a:endParaRPr lang="en-US" sz="100" dirty="0">
              <a:solidFill>
                <a:schemeClr val="bg1"/>
              </a:solidFill>
              <a:latin typeface="YaleNew" panose="02000602050000020003" pitchFamily="2" charset="77"/>
            </a:endParaRPr>
          </a:p>
          <a:p>
            <a:pPr marL="0" lvl="1" indent="0">
              <a:spcBef>
                <a:spcPts val="1000"/>
              </a:spcBef>
              <a:buNone/>
            </a:pPr>
            <a:r>
              <a:rPr lang="en-US" dirty="0">
                <a:solidFill>
                  <a:schemeClr val="bg1"/>
                </a:solidFill>
                <a:latin typeface="YaleNew" panose="02000602050000020003" pitchFamily="2" charset="77"/>
                <a:hlinkClick r:id="rId5"/>
              </a:rPr>
              <a:t>Set up a billing account to continue your work</a:t>
            </a:r>
            <a:endParaRPr lang="en-US" dirty="0">
              <a:solidFill>
                <a:schemeClr val="bg1"/>
              </a:solidFill>
              <a:latin typeface="YaleNew" panose="02000602050000020003" pitchFamily="2" charset="77"/>
            </a:endParaRPr>
          </a:p>
          <a:p>
            <a:endParaRPr lang="en-US" dirty="0"/>
          </a:p>
          <a:p>
            <a:r>
              <a:rPr lang="en-US" dirty="0">
                <a:hlinkClick r:id="rId6"/>
              </a:rPr>
              <a:t>Helpful video for billing and account setup</a:t>
            </a:r>
            <a:endParaRPr lang="en-US" dirty="0"/>
          </a:p>
        </p:txBody>
      </p:sp>
    </p:spTree>
    <p:extLst>
      <p:ext uri="{BB962C8B-B14F-4D97-AF65-F5344CB8AC3E}">
        <p14:creationId xmlns:p14="http://schemas.microsoft.com/office/powerpoint/2010/main" val="334290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0C17F-1854-734D-428A-3426D143707C}"/>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0114215-8197-15C7-4085-9ED81A375982}"/>
              </a:ext>
            </a:extLst>
          </p:cNvPr>
          <p:cNvSpPr>
            <a:spLocks noGrp="1"/>
          </p:cNvSpPr>
          <p:nvPr>
            <p:ph type="sldNum" sz="quarter" idx="18"/>
          </p:nvPr>
        </p:nvSpPr>
        <p:spPr/>
        <p:txBody>
          <a:bodyPr/>
          <a:lstStyle/>
          <a:p>
            <a:fld id="{548469FB-C78A-B94B-B04A-B5BC8C934F85}" type="slidenum">
              <a:rPr lang="en-US" smtClean="0"/>
              <a:t>14</a:t>
            </a:fld>
            <a:endParaRPr lang="en-US"/>
          </a:p>
        </p:txBody>
      </p:sp>
      <p:sp>
        <p:nvSpPr>
          <p:cNvPr id="20" name="Text Placeholder 2">
            <a:extLst>
              <a:ext uri="{FF2B5EF4-FFF2-40B4-BE49-F238E27FC236}">
                <a16:creationId xmlns:a16="http://schemas.microsoft.com/office/drawing/2014/main" id="{E5ECBD88-FAC8-AA7C-0B34-BF3CC91122C7}"/>
              </a:ext>
            </a:extLst>
          </p:cNvPr>
          <p:cNvSpPr>
            <a:spLocks noGrp="1"/>
          </p:cNvSpPr>
          <p:nvPr>
            <p:ph type="body" sz="quarter" idx="11"/>
          </p:nvPr>
        </p:nvSpPr>
        <p:spPr>
          <a:xfrm>
            <a:off x="494356" y="1878921"/>
            <a:ext cx="3034570" cy="683409"/>
          </a:xfrm>
        </p:spPr>
        <p:txBody>
          <a:bodyPr/>
          <a:lstStyle/>
          <a:p>
            <a:r>
              <a:rPr lang="en-US" dirty="0">
                <a:latin typeface="YaleNew" panose="02000602050000020003" pitchFamily="2" charset="77"/>
              </a:rPr>
              <a:t>Saving Money!</a:t>
            </a:r>
          </a:p>
        </p:txBody>
      </p:sp>
      <p:sp>
        <p:nvSpPr>
          <p:cNvPr id="21" name="Text Placeholder 3">
            <a:extLst>
              <a:ext uri="{FF2B5EF4-FFF2-40B4-BE49-F238E27FC236}">
                <a16:creationId xmlns:a16="http://schemas.microsoft.com/office/drawing/2014/main" id="{A85685EC-4E1B-D12F-EB66-FF51A198C228}"/>
              </a:ext>
            </a:extLst>
          </p:cNvPr>
          <p:cNvSpPr>
            <a:spLocks noGrp="1"/>
          </p:cNvSpPr>
          <p:nvPr>
            <p:ph type="body" sz="quarter" idx="15"/>
          </p:nvPr>
        </p:nvSpPr>
        <p:spPr>
          <a:xfrm>
            <a:off x="494356" y="2562330"/>
            <a:ext cx="3034571" cy="602906"/>
          </a:xfrm>
        </p:spPr>
        <p:txBody>
          <a:bodyPr/>
          <a:lstStyle/>
          <a:p>
            <a:pPr marL="0" lvl="1" indent="0">
              <a:spcBef>
                <a:spcPts val="1000"/>
              </a:spcBef>
              <a:buNone/>
            </a:pPr>
            <a:endParaRPr lang="en-US" sz="1800" dirty="0">
              <a:solidFill>
                <a:schemeClr val="bg1"/>
              </a:solidFill>
              <a:latin typeface="YaleNew" panose="02000602050000020003" pitchFamily="2" charset="77"/>
            </a:endParaRPr>
          </a:p>
          <a:p>
            <a:endParaRPr lang="en-US" i="0" dirty="0">
              <a:cs typeface="+mn-cs"/>
            </a:endParaRPr>
          </a:p>
        </p:txBody>
      </p:sp>
      <p:sp>
        <p:nvSpPr>
          <p:cNvPr id="3" name="TextBox 2">
            <a:extLst>
              <a:ext uri="{FF2B5EF4-FFF2-40B4-BE49-F238E27FC236}">
                <a16:creationId xmlns:a16="http://schemas.microsoft.com/office/drawing/2014/main" id="{C5DF281B-9B60-1CCA-ED20-3ED3DBCE81B9}"/>
              </a:ext>
            </a:extLst>
          </p:cNvPr>
          <p:cNvSpPr txBox="1"/>
          <p:nvPr/>
        </p:nvSpPr>
        <p:spPr>
          <a:xfrm>
            <a:off x="152696" y="3692765"/>
            <a:ext cx="3717890" cy="1200329"/>
          </a:xfrm>
          <a:prstGeom prst="rect">
            <a:avLst/>
          </a:prstGeom>
          <a:noFill/>
        </p:spPr>
        <p:txBody>
          <a:bodyPr wrap="square" rtlCol="0">
            <a:spAutoFit/>
          </a:bodyPr>
          <a:lstStyle/>
          <a:p>
            <a:endParaRPr lang="en-US" dirty="0"/>
          </a:p>
          <a:p>
            <a:r>
              <a:rPr lang="en-US" dirty="0">
                <a:hlinkClick r:id="rId3"/>
              </a:rPr>
              <a:t>How to Delete Persistent Disk and Environment</a:t>
            </a:r>
            <a:endParaRPr lang="en-US" dirty="0"/>
          </a:p>
          <a:p>
            <a:endParaRPr lang="en-US" dirty="0"/>
          </a:p>
        </p:txBody>
      </p:sp>
      <p:sp>
        <p:nvSpPr>
          <p:cNvPr id="6" name="TextBox 5">
            <a:extLst>
              <a:ext uri="{FF2B5EF4-FFF2-40B4-BE49-F238E27FC236}">
                <a16:creationId xmlns:a16="http://schemas.microsoft.com/office/drawing/2014/main" id="{500BCF6C-B8AC-DCD0-AA3F-9FFFADABE4EA}"/>
              </a:ext>
            </a:extLst>
          </p:cNvPr>
          <p:cNvSpPr txBox="1"/>
          <p:nvPr/>
        </p:nvSpPr>
        <p:spPr>
          <a:xfrm>
            <a:off x="4705141" y="1118522"/>
            <a:ext cx="6648659" cy="5201424"/>
          </a:xfrm>
          <a:prstGeom prst="rect">
            <a:avLst/>
          </a:prstGeom>
          <a:noFill/>
        </p:spPr>
        <p:txBody>
          <a:bodyPr wrap="square" rtlCol="0">
            <a:spAutoFit/>
          </a:bodyPr>
          <a:lstStyle/>
          <a:p>
            <a:r>
              <a:rPr lang="en-US" sz="3000" b="1" dirty="0">
                <a:latin typeface="Avenir Book" panose="02000503020000020003" pitchFamily="2" charset="0"/>
              </a:rPr>
              <a:t>Once you save your data to the workspace bucket:</a:t>
            </a:r>
          </a:p>
          <a:p>
            <a:pPr marL="285750" indent="-285750">
              <a:buFont typeface="Arial" panose="020B0604020202020204" pitchFamily="34" charset="0"/>
              <a:buChar char="•"/>
            </a:pPr>
            <a:endParaRPr lang="en-US" sz="3200" dirty="0">
              <a:latin typeface="Avenir Book" panose="02000503020000020003" pitchFamily="2" charset="0"/>
            </a:endParaRPr>
          </a:p>
          <a:p>
            <a:pPr marL="342900" indent="-342900">
              <a:buFont typeface="Arial" panose="020B0604020202020204" pitchFamily="34" charset="0"/>
              <a:buChar char="•"/>
            </a:pPr>
            <a:r>
              <a:rPr lang="en-US" sz="2400" dirty="0">
                <a:latin typeface="Avenir Book" panose="02000503020000020003" pitchFamily="2" charset="0"/>
              </a:rPr>
              <a:t>Delete your environment and persistent disk</a:t>
            </a:r>
          </a:p>
          <a:p>
            <a:pPr marL="342900" indent="-342900">
              <a:buFont typeface="Arial" panose="020B0604020202020204" pitchFamily="34" charset="0"/>
              <a:buChar char="•"/>
            </a:pPr>
            <a:endParaRPr lang="en-US" sz="2400" dirty="0">
              <a:latin typeface="Avenir Book" panose="02000503020000020003" pitchFamily="2" charset="0"/>
            </a:endParaRPr>
          </a:p>
          <a:p>
            <a:pPr marL="342900" indent="-342900">
              <a:buFont typeface="Arial" panose="020B0604020202020204" pitchFamily="34" charset="0"/>
              <a:buChar char="•"/>
            </a:pPr>
            <a:r>
              <a:rPr lang="en-US" sz="2400" dirty="0" err="1">
                <a:latin typeface="Avenir Book" panose="02000503020000020003" pitchFamily="2" charset="0"/>
              </a:rPr>
              <a:t>Jupyter</a:t>
            </a:r>
            <a:r>
              <a:rPr lang="en-US" sz="2400" dirty="0">
                <a:latin typeface="Avenir Book" panose="02000503020000020003" pitchFamily="2" charset="0"/>
              </a:rPr>
              <a:t> notebooks and code are saved in the workspace bucket and will not be deleted</a:t>
            </a:r>
          </a:p>
          <a:p>
            <a:pPr marL="457200" indent="-457200">
              <a:buFont typeface="Arial" panose="020B0604020202020204" pitchFamily="34" charset="0"/>
              <a:buChar char="•"/>
            </a:pPr>
            <a:endParaRPr lang="en-US" sz="2400" dirty="0">
              <a:latin typeface="Avenir Book" panose="02000503020000020003" pitchFamily="2" charset="0"/>
            </a:endParaRPr>
          </a:p>
          <a:p>
            <a:pPr marL="457200" indent="-457200">
              <a:buFont typeface="Arial" panose="020B0604020202020204" pitchFamily="34" charset="0"/>
              <a:buChar char="•"/>
            </a:pPr>
            <a:r>
              <a:rPr lang="en-US" sz="2400" dirty="0">
                <a:latin typeface="Avenir Book" panose="02000503020000020003" pitchFamily="2" charset="0"/>
              </a:rPr>
              <a:t>You can always start a new environment to continue your analysis because your code and data in the workspace bucket remain intact</a:t>
            </a:r>
          </a:p>
        </p:txBody>
      </p:sp>
    </p:spTree>
    <p:extLst>
      <p:ext uri="{BB962C8B-B14F-4D97-AF65-F5344CB8AC3E}">
        <p14:creationId xmlns:p14="http://schemas.microsoft.com/office/powerpoint/2010/main" val="2479410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5346A"/>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18AF9B-747D-7C5A-D764-4EC3D0D8B725}"/>
              </a:ext>
            </a:extLst>
          </p:cNvPr>
          <p:cNvSpPr>
            <a:spLocks noGrp="1"/>
          </p:cNvSpPr>
          <p:nvPr>
            <p:ph type="sldNum" sz="quarter" idx="12"/>
          </p:nvPr>
        </p:nvSpPr>
        <p:spPr/>
        <p:txBody>
          <a:bodyPr/>
          <a:lstStyle/>
          <a:p>
            <a:fld id="{548469FB-C78A-B94B-B04A-B5BC8C934F85}" type="slidenum">
              <a:rPr lang="en-US" smtClean="0"/>
              <a:t>15</a:t>
            </a:fld>
            <a:endParaRPr lang="en-US"/>
          </a:p>
        </p:txBody>
      </p:sp>
      <p:sp>
        <p:nvSpPr>
          <p:cNvPr id="4" name="TextBox 3">
            <a:extLst>
              <a:ext uri="{FF2B5EF4-FFF2-40B4-BE49-F238E27FC236}">
                <a16:creationId xmlns:a16="http://schemas.microsoft.com/office/drawing/2014/main" id="{6CE9BD00-1D46-7862-FD06-E92BA1EBE7C9}"/>
              </a:ext>
            </a:extLst>
          </p:cNvPr>
          <p:cNvSpPr txBox="1"/>
          <p:nvPr/>
        </p:nvSpPr>
        <p:spPr>
          <a:xfrm>
            <a:off x="1454423" y="1028343"/>
            <a:ext cx="9899377" cy="4801314"/>
          </a:xfrm>
          <a:prstGeom prst="rect">
            <a:avLst/>
          </a:prstGeom>
          <a:noFill/>
        </p:spPr>
        <p:txBody>
          <a:bodyPr wrap="none" rtlCol="0">
            <a:spAutoFit/>
          </a:bodyPr>
          <a:lstStyle/>
          <a:p>
            <a:pPr algn="ctr"/>
            <a:r>
              <a:rPr lang="en-US" sz="6600" b="1" dirty="0">
                <a:solidFill>
                  <a:schemeClr val="bg1"/>
                </a:solidFill>
                <a:latin typeface="Avenir Book" panose="02000503020000020003" pitchFamily="2" charset="0"/>
              </a:rPr>
              <a:t>Live Demonstration Time </a:t>
            </a:r>
          </a:p>
          <a:p>
            <a:pPr algn="ctr"/>
            <a:endParaRPr lang="en-US" sz="4000" dirty="0">
              <a:solidFill>
                <a:schemeClr val="bg1"/>
              </a:solidFill>
              <a:latin typeface="Avenir Book" panose="02000503020000020003" pitchFamily="2" charset="0"/>
            </a:endParaRPr>
          </a:p>
          <a:p>
            <a:pPr algn="ctr"/>
            <a:r>
              <a:rPr lang="en-US" sz="4000" dirty="0">
                <a:solidFill>
                  <a:schemeClr val="bg1"/>
                </a:solidFill>
                <a:latin typeface="Avenir Book" panose="02000503020000020003" pitchFamily="2" charset="0"/>
              </a:rPr>
              <a:t>Cohort Building</a:t>
            </a:r>
          </a:p>
          <a:p>
            <a:pPr algn="ctr"/>
            <a:endParaRPr lang="en-US" sz="4000" dirty="0">
              <a:solidFill>
                <a:schemeClr val="bg1"/>
              </a:solidFill>
              <a:latin typeface="Avenir Book" panose="02000503020000020003" pitchFamily="2" charset="0"/>
            </a:endParaRPr>
          </a:p>
          <a:p>
            <a:pPr algn="ctr"/>
            <a:r>
              <a:rPr lang="en-US" sz="4000" dirty="0">
                <a:solidFill>
                  <a:schemeClr val="bg1"/>
                </a:solidFill>
                <a:latin typeface="Avenir Book" panose="02000503020000020003" pitchFamily="2" charset="0"/>
              </a:rPr>
              <a:t>Dataset Building</a:t>
            </a:r>
          </a:p>
          <a:p>
            <a:pPr algn="ctr"/>
            <a:endParaRPr lang="en-US" sz="4000" dirty="0">
              <a:solidFill>
                <a:schemeClr val="bg1"/>
              </a:solidFill>
              <a:latin typeface="Avenir Book" panose="02000503020000020003" pitchFamily="2" charset="0"/>
            </a:endParaRPr>
          </a:p>
          <a:p>
            <a:pPr algn="ctr"/>
            <a:r>
              <a:rPr lang="en-US" sz="4000" dirty="0">
                <a:solidFill>
                  <a:schemeClr val="bg1"/>
                </a:solidFill>
                <a:latin typeface="Avenir Book" panose="02000503020000020003" pitchFamily="2" charset="0"/>
              </a:rPr>
              <a:t>Analysis Environment</a:t>
            </a:r>
          </a:p>
        </p:txBody>
      </p:sp>
    </p:spTree>
    <p:extLst>
      <p:ext uri="{BB962C8B-B14F-4D97-AF65-F5344CB8AC3E}">
        <p14:creationId xmlns:p14="http://schemas.microsoft.com/office/powerpoint/2010/main" val="201769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BBE30-55F4-9650-69C3-0FC3FBD14AE1}"/>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9BD317D-AF36-9CC2-D117-0BA7D46FA962}"/>
              </a:ext>
            </a:extLst>
          </p:cNvPr>
          <p:cNvSpPr>
            <a:spLocks noGrp="1"/>
          </p:cNvSpPr>
          <p:nvPr>
            <p:ph type="pic" sz="quarter" idx="12"/>
          </p:nvPr>
        </p:nvSpPr>
        <p:spPr>
          <a:xfrm>
            <a:off x="5181600" y="1187354"/>
            <a:ext cx="6105099" cy="5593691"/>
          </a:xfrm>
        </p:spPr>
        <p:txBody>
          <a:bodyPr>
            <a:normAutofit/>
          </a:bodyPr>
          <a:lstStyle/>
          <a:p>
            <a:pPr marL="0" indent="0">
              <a:buNone/>
            </a:pPr>
            <a:r>
              <a:rPr lang="en-US" sz="2000" dirty="0">
                <a:latin typeface="Avenir Book" panose="02000503020000020003" pitchFamily="2" charset="0"/>
                <a:hlinkClick r:id="rId3"/>
              </a:rPr>
              <a:t>All of Us Publications </a:t>
            </a:r>
            <a:br>
              <a:rPr lang="en-US" sz="2000" dirty="0">
                <a:latin typeface="Avenir Book" panose="02000503020000020003" pitchFamily="2" charset="0"/>
              </a:rPr>
            </a:br>
            <a:endParaRPr lang="en-US" sz="2000" dirty="0">
              <a:latin typeface="Avenir Book" panose="02000503020000020003" pitchFamily="2" charset="0"/>
            </a:endParaRPr>
          </a:p>
          <a:p>
            <a:pPr marL="0" indent="0">
              <a:buNone/>
            </a:pPr>
            <a:r>
              <a:rPr lang="en-US" sz="2000" dirty="0">
                <a:latin typeface="Avenir Book" panose="02000503020000020003" pitchFamily="2" charset="0"/>
              </a:rPr>
              <a:t>All of Us YouTube videos</a:t>
            </a:r>
          </a:p>
          <a:p>
            <a:pPr lvl="1"/>
            <a:r>
              <a:rPr lang="en-US" sz="2000" dirty="0">
                <a:latin typeface="Avenir Book" panose="02000503020000020003" pitchFamily="2" charset="0"/>
                <a:hlinkClick r:id="rId4"/>
              </a:rPr>
              <a:t>Billing in the researcher workbench</a:t>
            </a:r>
          </a:p>
          <a:p>
            <a:pPr lvl="1"/>
            <a:r>
              <a:rPr lang="en-US" sz="2000" dirty="0">
                <a:latin typeface="Avenir Book" panose="02000503020000020003" pitchFamily="2" charset="0"/>
                <a:hlinkClick r:id="rId5"/>
              </a:rPr>
              <a:t>Cohort builder and dataset builder</a:t>
            </a:r>
            <a:endParaRPr lang="en-US" sz="2000" dirty="0">
              <a:latin typeface="Avenir Book" panose="02000503020000020003" pitchFamily="2" charset="0"/>
            </a:endParaRPr>
          </a:p>
          <a:p>
            <a:pPr lvl="1"/>
            <a:r>
              <a:rPr lang="en-US" sz="2000" dirty="0">
                <a:latin typeface="Avenir Book" panose="02000503020000020003" pitchFamily="2" charset="0"/>
                <a:hlinkClick r:id="rId6"/>
              </a:rPr>
              <a:t>Using the concept set selector in the workbench</a:t>
            </a:r>
            <a:endParaRPr lang="en-US" sz="2000" dirty="0">
              <a:latin typeface="Avenir Book" panose="02000503020000020003" pitchFamily="2" charset="0"/>
            </a:endParaRPr>
          </a:p>
          <a:p>
            <a:pPr lvl="2"/>
            <a:endParaRPr lang="en-US" sz="1600" dirty="0">
              <a:latin typeface="Avenir Book" panose="02000503020000020003" pitchFamily="2" charset="0"/>
            </a:endParaRPr>
          </a:p>
          <a:p>
            <a:pPr marL="0" indent="0">
              <a:buNone/>
            </a:pPr>
            <a:r>
              <a:rPr lang="en-US" sz="2000" dirty="0">
                <a:latin typeface="Avenir Book" panose="02000503020000020003" pitchFamily="2" charset="0"/>
                <a:hlinkClick r:id="rId7"/>
              </a:rPr>
              <a:t>Setting up your Billing Account</a:t>
            </a:r>
            <a:br>
              <a:rPr lang="en-US" sz="2400" dirty="0">
                <a:latin typeface="Avenir Book" panose="02000503020000020003" pitchFamily="2" charset="0"/>
              </a:rPr>
            </a:br>
            <a:endParaRPr lang="en-US" sz="2400" dirty="0">
              <a:latin typeface="Avenir Book" panose="02000503020000020003" pitchFamily="2" charset="0"/>
            </a:endParaRPr>
          </a:p>
          <a:p>
            <a:pPr marL="0" indent="0">
              <a:buNone/>
            </a:pPr>
            <a:r>
              <a:rPr lang="en-US" sz="2000" dirty="0">
                <a:latin typeface="Avenir Book" panose="02000503020000020003" pitchFamily="2" charset="0"/>
                <a:hlinkClick r:id="rId8"/>
              </a:rPr>
              <a:t>Getting started</a:t>
            </a:r>
            <a:r>
              <a:rPr lang="en-US" sz="2000" dirty="0">
                <a:latin typeface="Avenir Book" panose="02000503020000020003" pitchFamily="2" charset="0"/>
              </a:rPr>
              <a:t> (dictionaries, data types, OMOP, etc.)</a:t>
            </a:r>
          </a:p>
          <a:p>
            <a:pPr marL="800100" lvl="2" indent="-342900">
              <a:lnSpc>
                <a:spcPct val="120000"/>
              </a:lnSpc>
              <a:spcBef>
                <a:spcPts val="0"/>
              </a:spcBef>
            </a:pPr>
            <a:endParaRPr lang="en-US" sz="2400" dirty="0">
              <a:latin typeface="Avenir Book" panose="02000503020000020003" pitchFamily="2" charset="0"/>
            </a:endParaRPr>
          </a:p>
        </p:txBody>
      </p:sp>
      <p:sp>
        <p:nvSpPr>
          <p:cNvPr id="3" name="Text Placeholder 2">
            <a:extLst>
              <a:ext uri="{FF2B5EF4-FFF2-40B4-BE49-F238E27FC236}">
                <a16:creationId xmlns:a16="http://schemas.microsoft.com/office/drawing/2014/main" id="{71F91081-EA9B-FD55-E9B9-34BA18595547}"/>
              </a:ext>
            </a:extLst>
          </p:cNvPr>
          <p:cNvSpPr>
            <a:spLocks noGrp="1"/>
          </p:cNvSpPr>
          <p:nvPr>
            <p:ph type="body" sz="quarter" idx="11"/>
          </p:nvPr>
        </p:nvSpPr>
        <p:spPr>
          <a:xfrm>
            <a:off x="609599" y="1790700"/>
            <a:ext cx="3201909" cy="1102251"/>
          </a:xfrm>
        </p:spPr>
        <p:txBody>
          <a:bodyPr/>
          <a:lstStyle/>
          <a:p>
            <a:r>
              <a:rPr lang="en-US" dirty="0">
                <a:latin typeface="YaleNew" panose="02000602050000020003" pitchFamily="2" charset="77"/>
              </a:rPr>
              <a:t>Helpful</a:t>
            </a:r>
          </a:p>
          <a:p>
            <a:r>
              <a:rPr lang="en-US" dirty="0">
                <a:latin typeface="YaleNew" panose="02000602050000020003" pitchFamily="2" charset="77"/>
              </a:rPr>
              <a:t>Resources</a:t>
            </a:r>
          </a:p>
        </p:txBody>
      </p:sp>
      <p:sp>
        <p:nvSpPr>
          <p:cNvPr id="6" name="Slide Number Placeholder 5">
            <a:extLst>
              <a:ext uri="{FF2B5EF4-FFF2-40B4-BE49-F238E27FC236}">
                <a16:creationId xmlns:a16="http://schemas.microsoft.com/office/drawing/2014/main" id="{0F7A3ABA-6B5E-5DB9-C00E-940E1B3E9BE0}"/>
              </a:ext>
            </a:extLst>
          </p:cNvPr>
          <p:cNvSpPr>
            <a:spLocks noGrp="1"/>
          </p:cNvSpPr>
          <p:nvPr>
            <p:ph type="sldNum" sz="quarter" idx="18"/>
          </p:nvPr>
        </p:nvSpPr>
        <p:spPr/>
        <p:txBody>
          <a:bodyPr/>
          <a:lstStyle/>
          <a:p>
            <a:fld id="{548469FB-C78A-B94B-B04A-B5BC8C934F85}" type="slidenum">
              <a:rPr lang="en-US" smtClean="0"/>
              <a:t>16</a:t>
            </a:fld>
            <a:endParaRPr lang="en-US"/>
          </a:p>
        </p:txBody>
      </p:sp>
    </p:spTree>
    <p:extLst>
      <p:ext uri="{BB962C8B-B14F-4D97-AF65-F5344CB8AC3E}">
        <p14:creationId xmlns:p14="http://schemas.microsoft.com/office/powerpoint/2010/main" val="281182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FC982-040C-519E-BAD1-8CACD4A5BF1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656D3498-BAA9-92A3-5CA8-862F1C13CDCE}"/>
              </a:ext>
            </a:extLst>
          </p:cNvPr>
          <p:cNvSpPr>
            <a:spLocks noGrp="1"/>
          </p:cNvSpPr>
          <p:nvPr>
            <p:ph type="body" sz="quarter" idx="11"/>
          </p:nvPr>
        </p:nvSpPr>
        <p:spPr>
          <a:xfrm>
            <a:off x="458143" y="3143633"/>
            <a:ext cx="3034570" cy="722197"/>
          </a:xfrm>
        </p:spPr>
        <p:txBody>
          <a:bodyPr/>
          <a:lstStyle/>
          <a:p>
            <a:r>
              <a:rPr lang="en-US" dirty="0">
                <a:latin typeface="YaleNew" panose="02000602050000020003" pitchFamily="2" charset="77"/>
              </a:rPr>
              <a:t>Questions</a:t>
            </a:r>
          </a:p>
        </p:txBody>
      </p:sp>
      <p:sp>
        <p:nvSpPr>
          <p:cNvPr id="6" name="Slide Number Placeholder 5">
            <a:extLst>
              <a:ext uri="{FF2B5EF4-FFF2-40B4-BE49-F238E27FC236}">
                <a16:creationId xmlns:a16="http://schemas.microsoft.com/office/drawing/2014/main" id="{DBFCC211-43CF-FC79-9EB8-F6A60BCB4C4D}"/>
              </a:ext>
            </a:extLst>
          </p:cNvPr>
          <p:cNvSpPr>
            <a:spLocks noGrp="1"/>
          </p:cNvSpPr>
          <p:nvPr>
            <p:ph type="sldNum" sz="quarter" idx="18"/>
          </p:nvPr>
        </p:nvSpPr>
        <p:spPr/>
        <p:txBody>
          <a:bodyPr/>
          <a:lstStyle/>
          <a:p>
            <a:fld id="{548469FB-C78A-B94B-B04A-B5BC8C934F85}" type="slidenum">
              <a:rPr lang="en-US" smtClean="0"/>
              <a:t>17</a:t>
            </a:fld>
            <a:endParaRPr lang="en-US"/>
          </a:p>
        </p:txBody>
      </p:sp>
      <p:pic>
        <p:nvPicPr>
          <p:cNvPr id="16" name="Graphic 15" descr="Badge Question Mark outline">
            <a:extLst>
              <a:ext uri="{FF2B5EF4-FFF2-40B4-BE49-F238E27FC236}">
                <a16:creationId xmlns:a16="http://schemas.microsoft.com/office/drawing/2014/main" id="{20611503-079B-C082-2EAF-BE8C9458D9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3953" y="1"/>
            <a:ext cx="7025863" cy="6858000"/>
          </a:xfrm>
          <a:prstGeom prst="rect">
            <a:avLst/>
          </a:prstGeom>
        </p:spPr>
      </p:pic>
    </p:spTree>
    <p:extLst>
      <p:ext uri="{BB962C8B-B14F-4D97-AF65-F5344CB8AC3E}">
        <p14:creationId xmlns:p14="http://schemas.microsoft.com/office/powerpoint/2010/main" val="11920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8514ECA-2065-7895-CF70-81D17A0A25C8}"/>
              </a:ext>
            </a:extLst>
          </p:cNvPr>
          <p:cNvSpPr>
            <a:spLocks noGrp="1"/>
          </p:cNvSpPr>
          <p:nvPr>
            <p:ph type="body" sz="quarter" idx="11"/>
          </p:nvPr>
        </p:nvSpPr>
        <p:spPr/>
        <p:txBody>
          <a:bodyPr/>
          <a:lstStyle/>
          <a:p>
            <a:r>
              <a:rPr lang="en-US" dirty="0"/>
              <a:t>Course</a:t>
            </a:r>
          </a:p>
          <a:p>
            <a:r>
              <a:rPr lang="en-US" dirty="0"/>
              <a:t>Survey</a:t>
            </a:r>
          </a:p>
        </p:txBody>
      </p:sp>
      <p:sp>
        <p:nvSpPr>
          <p:cNvPr id="4" name="Text Placeholder 3">
            <a:extLst>
              <a:ext uri="{FF2B5EF4-FFF2-40B4-BE49-F238E27FC236}">
                <a16:creationId xmlns:a16="http://schemas.microsoft.com/office/drawing/2014/main" id="{9A591355-3814-8376-C02C-118C97A439E5}"/>
              </a:ext>
            </a:extLst>
          </p:cNvPr>
          <p:cNvSpPr>
            <a:spLocks noGrp="1"/>
          </p:cNvSpPr>
          <p:nvPr>
            <p:ph type="body" sz="quarter" idx="15"/>
          </p:nvPr>
        </p:nvSpPr>
        <p:spPr/>
        <p:txBody>
          <a:bodyPr/>
          <a:lstStyle/>
          <a:p>
            <a:r>
              <a:rPr lang="en-US" i="0" dirty="0">
                <a:hlinkClick r:id="rId3"/>
              </a:rPr>
              <a:t>https://yalesurvey.ca1.qualtrics.com/jfe/form/SV_cZOk3RQmTrQLhYy</a:t>
            </a:r>
            <a:r>
              <a:rPr lang="en-US" i="0" dirty="0"/>
              <a:t> </a:t>
            </a:r>
            <a:endParaRPr lang="en-US" dirty="0"/>
          </a:p>
        </p:txBody>
      </p:sp>
      <p:sp>
        <p:nvSpPr>
          <p:cNvPr id="5" name="Slide Number Placeholder 4">
            <a:extLst>
              <a:ext uri="{FF2B5EF4-FFF2-40B4-BE49-F238E27FC236}">
                <a16:creationId xmlns:a16="http://schemas.microsoft.com/office/drawing/2014/main" id="{EED257CD-9CED-4EA3-88E5-48CA9D73288C}"/>
              </a:ext>
            </a:extLst>
          </p:cNvPr>
          <p:cNvSpPr>
            <a:spLocks noGrp="1"/>
          </p:cNvSpPr>
          <p:nvPr>
            <p:ph type="sldNum" sz="quarter" idx="18"/>
          </p:nvPr>
        </p:nvSpPr>
        <p:spPr/>
        <p:txBody>
          <a:bodyPr/>
          <a:lstStyle/>
          <a:p>
            <a:fld id="{548469FB-C78A-B94B-B04A-B5BC8C934F85}" type="slidenum">
              <a:rPr lang="en-US" smtClean="0"/>
              <a:t>18</a:t>
            </a:fld>
            <a:endParaRPr lang="en-US"/>
          </a:p>
        </p:txBody>
      </p:sp>
      <p:sp>
        <p:nvSpPr>
          <p:cNvPr id="8" name="Picture Placeholder 7">
            <a:extLst>
              <a:ext uri="{FF2B5EF4-FFF2-40B4-BE49-F238E27FC236}">
                <a16:creationId xmlns:a16="http://schemas.microsoft.com/office/drawing/2014/main" id="{A96D0492-12E9-AFDE-0697-8D4D5FCFFA3C}"/>
              </a:ext>
            </a:extLst>
          </p:cNvPr>
          <p:cNvSpPr>
            <a:spLocks noGrp="1"/>
          </p:cNvSpPr>
          <p:nvPr>
            <p:ph type="pic" sz="quarter" idx="12"/>
          </p:nvPr>
        </p:nvSpPr>
        <p:spPr/>
        <p:txBody>
          <a:bodyPr/>
          <a:lstStyle/>
          <a:p>
            <a:endParaRPr lang="en-US"/>
          </a:p>
        </p:txBody>
      </p:sp>
      <p:pic>
        <p:nvPicPr>
          <p:cNvPr id="1026" name="Picture 2" descr="A qr code on a white background&#10;&#10;AI-generated content may be incorrect.">
            <a:extLst>
              <a:ext uri="{FF2B5EF4-FFF2-40B4-BE49-F238E27FC236}">
                <a16:creationId xmlns:a16="http://schemas.microsoft.com/office/drawing/2014/main" id="{D9879EBA-70D8-1E0E-C1AC-1F20E73B1A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7386" y="1048297"/>
            <a:ext cx="4606268" cy="46062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860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904E8-FE71-7102-7561-05F046E7A718}"/>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FB4190B-27CA-E911-E62B-858FB9E062DC}"/>
              </a:ext>
            </a:extLst>
          </p:cNvPr>
          <p:cNvSpPr>
            <a:spLocks noGrp="1"/>
          </p:cNvSpPr>
          <p:nvPr>
            <p:ph type="pic" sz="quarter" idx="12"/>
          </p:nvPr>
        </p:nvSpPr>
        <p:spPr>
          <a:xfrm>
            <a:off x="4535424" y="493776"/>
            <a:ext cx="7198433" cy="5614416"/>
          </a:xfrm>
        </p:spPr>
        <p:txBody>
          <a:bodyPr>
            <a:normAutofit/>
          </a:bodyPr>
          <a:lstStyle/>
          <a:p>
            <a:pPr marL="0" indent="0" algn="ctr">
              <a:lnSpc>
                <a:spcPct val="200000"/>
              </a:lnSpc>
              <a:spcBef>
                <a:spcPts val="0"/>
              </a:spcBef>
              <a:buNone/>
            </a:pPr>
            <a:r>
              <a:rPr lang="en-US" sz="3600" b="1" dirty="0">
                <a:latin typeface="Avenir Book" panose="02000503020000020003" pitchFamily="2" charset="0"/>
              </a:rPr>
              <a:t>To participate in this course, you must have an active All of Us account, controlled tier access, and provide proof of your account to me before the course begins.</a:t>
            </a:r>
          </a:p>
        </p:txBody>
      </p:sp>
      <p:sp>
        <p:nvSpPr>
          <p:cNvPr id="3" name="Text Placeholder 2">
            <a:extLst>
              <a:ext uri="{FF2B5EF4-FFF2-40B4-BE49-F238E27FC236}">
                <a16:creationId xmlns:a16="http://schemas.microsoft.com/office/drawing/2014/main" id="{1857C7A0-5DE4-540F-C3DA-F3A1D0A8FDF2}"/>
              </a:ext>
            </a:extLst>
          </p:cNvPr>
          <p:cNvSpPr>
            <a:spLocks noGrp="1"/>
          </p:cNvSpPr>
          <p:nvPr>
            <p:ph type="body" sz="quarter" idx="11"/>
          </p:nvPr>
        </p:nvSpPr>
        <p:spPr>
          <a:xfrm>
            <a:off x="458143" y="3143633"/>
            <a:ext cx="3034570" cy="722197"/>
          </a:xfrm>
        </p:spPr>
        <p:txBody>
          <a:bodyPr/>
          <a:lstStyle/>
          <a:p>
            <a:pPr algn="ctr"/>
            <a:r>
              <a:rPr lang="en-US" dirty="0">
                <a:latin typeface="YaleNew" panose="02000602050000020003" pitchFamily="2" charset="77"/>
              </a:rPr>
              <a:t>Prerequisites</a:t>
            </a:r>
          </a:p>
        </p:txBody>
      </p:sp>
      <p:sp>
        <p:nvSpPr>
          <p:cNvPr id="6" name="Slide Number Placeholder 5">
            <a:extLst>
              <a:ext uri="{FF2B5EF4-FFF2-40B4-BE49-F238E27FC236}">
                <a16:creationId xmlns:a16="http://schemas.microsoft.com/office/drawing/2014/main" id="{ED04705E-0536-8195-659A-45C71DEAB971}"/>
              </a:ext>
            </a:extLst>
          </p:cNvPr>
          <p:cNvSpPr>
            <a:spLocks noGrp="1"/>
          </p:cNvSpPr>
          <p:nvPr>
            <p:ph type="sldNum" sz="quarter" idx="18"/>
          </p:nvPr>
        </p:nvSpPr>
        <p:spPr/>
        <p:txBody>
          <a:bodyPr/>
          <a:lstStyle/>
          <a:p>
            <a:fld id="{548469FB-C78A-B94B-B04A-B5BC8C934F85}" type="slidenum">
              <a:rPr lang="en-US" smtClean="0"/>
              <a:t>2</a:t>
            </a:fld>
            <a:endParaRPr lang="en-US"/>
          </a:p>
        </p:txBody>
      </p:sp>
    </p:spTree>
    <p:extLst>
      <p:ext uri="{BB962C8B-B14F-4D97-AF65-F5344CB8AC3E}">
        <p14:creationId xmlns:p14="http://schemas.microsoft.com/office/powerpoint/2010/main" val="2450962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FC4E79-F871-E420-2F3D-1783E74D6CE9}"/>
              </a:ext>
            </a:extLst>
          </p:cNvPr>
          <p:cNvSpPr>
            <a:spLocks noGrp="1"/>
          </p:cNvSpPr>
          <p:nvPr>
            <p:ph type="body" sz="quarter" idx="11"/>
          </p:nvPr>
        </p:nvSpPr>
        <p:spPr>
          <a:xfrm>
            <a:off x="494357" y="1597735"/>
            <a:ext cx="2799176" cy="1376693"/>
          </a:xfrm>
        </p:spPr>
        <p:txBody>
          <a:bodyPr/>
          <a:lstStyle/>
          <a:p>
            <a:r>
              <a:rPr lang="en-US" dirty="0">
                <a:latin typeface="YaleNew" panose="02000602050000020003" pitchFamily="2" charset="77"/>
              </a:rPr>
              <a:t>Course Progression</a:t>
            </a:r>
          </a:p>
        </p:txBody>
      </p:sp>
      <p:sp>
        <p:nvSpPr>
          <p:cNvPr id="3" name="Text Placeholder 2">
            <a:extLst>
              <a:ext uri="{FF2B5EF4-FFF2-40B4-BE49-F238E27FC236}">
                <a16:creationId xmlns:a16="http://schemas.microsoft.com/office/drawing/2014/main" id="{71B5483B-BCF3-D349-9AFC-4D735C342F5C}"/>
              </a:ext>
            </a:extLst>
          </p:cNvPr>
          <p:cNvSpPr>
            <a:spLocks noGrp="1"/>
          </p:cNvSpPr>
          <p:nvPr>
            <p:ph type="body" sz="quarter" idx="15"/>
          </p:nvPr>
        </p:nvSpPr>
        <p:spPr/>
        <p:txBody>
          <a:bodyPr/>
          <a:lstStyle/>
          <a:p>
            <a:r>
              <a:rPr lang="en-US" dirty="0"/>
              <a:t>Current Level and Future Directions</a:t>
            </a:r>
          </a:p>
        </p:txBody>
      </p:sp>
      <p:pic>
        <p:nvPicPr>
          <p:cNvPr id="5" name="Picture 4">
            <a:extLst>
              <a:ext uri="{FF2B5EF4-FFF2-40B4-BE49-F238E27FC236}">
                <a16:creationId xmlns:a16="http://schemas.microsoft.com/office/drawing/2014/main" id="{5A79692B-B363-8FEE-FB0F-E9FE978DCA11}"/>
              </a:ext>
            </a:extLst>
          </p:cNvPr>
          <p:cNvPicPr>
            <a:picLocks noChangeAspect="1"/>
          </p:cNvPicPr>
          <p:nvPr/>
        </p:nvPicPr>
        <p:blipFill>
          <a:blip r:embed="rId3"/>
          <a:stretch>
            <a:fillRect/>
          </a:stretch>
        </p:blipFill>
        <p:spPr>
          <a:xfrm>
            <a:off x="4175998" y="2380422"/>
            <a:ext cx="7919008" cy="2136714"/>
          </a:xfrm>
          <a:prstGeom prst="rect">
            <a:avLst/>
          </a:prstGeom>
          <a:ln w="3175">
            <a:solidFill>
              <a:schemeClr val="tx1"/>
            </a:solidFill>
          </a:ln>
        </p:spPr>
      </p:pic>
    </p:spTree>
    <p:extLst>
      <p:ext uri="{BB962C8B-B14F-4D97-AF65-F5344CB8AC3E}">
        <p14:creationId xmlns:p14="http://schemas.microsoft.com/office/powerpoint/2010/main" val="133344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2B09E-4533-1894-D1FA-E3C88C3350A1}"/>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894E374-38FA-B11E-986A-5D2F05C75D59}"/>
              </a:ext>
            </a:extLst>
          </p:cNvPr>
          <p:cNvSpPr>
            <a:spLocks noGrp="1"/>
          </p:cNvSpPr>
          <p:nvPr>
            <p:ph type="pic" sz="quarter" idx="12"/>
          </p:nvPr>
        </p:nvSpPr>
        <p:spPr>
          <a:xfrm>
            <a:off x="4548851" y="296862"/>
            <a:ext cx="6835816" cy="6264275"/>
          </a:xfrm>
        </p:spPr>
        <p:txBody>
          <a:bodyPr>
            <a:normAutofit fontScale="92500" lnSpcReduction="10000"/>
          </a:bodyPr>
          <a:lstStyle/>
          <a:p>
            <a:pPr marL="514350" indent="-514350">
              <a:lnSpc>
                <a:spcPct val="200000"/>
              </a:lnSpc>
              <a:spcBef>
                <a:spcPts val="0"/>
              </a:spcBef>
              <a:buFont typeface="+mj-lt"/>
              <a:buAutoNum type="arabicPeriod"/>
            </a:pPr>
            <a:r>
              <a:rPr lang="en-US" sz="3200" dirty="0">
                <a:latin typeface="Avenir Book" panose="02000503020000020003" pitchFamily="2" charset="0"/>
              </a:rPr>
              <a:t>Learning objectives</a:t>
            </a:r>
          </a:p>
          <a:p>
            <a:pPr marL="514350" indent="-514350">
              <a:lnSpc>
                <a:spcPct val="200000"/>
              </a:lnSpc>
              <a:spcBef>
                <a:spcPts val="0"/>
              </a:spcBef>
              <a:buFont typeface="+mj-lt"/>
              <a:buAutoNum type="arabicPeriod"/>
            </a:pPr>
            <a:r>
              <a:rPr lang="en-US" sz="3200" dirty="0">
                <a:latin typeface="Avenir Book" panose="02000503020000020003" pitchFamily="2" charset="0"/>
              </a:rPr>
              <a:t>Quick overview</a:t>
            </a:r>
          </a:p>
          <a:p>
            <a:pPr marL="514350" indent="-514350">
              <a:lnSpc>
                <a:spcPct val="200000"/>
              </a:lnSpc>
              <a:spcBef>
                <a:spcPts val="0"/>
              </a:spcBef>
              <a:buFont typeface="+mj-lt"/>
              <a:buAutoNum type="arabicPeriod"/>
            </a:pPr>
            <a:r>
              <a:rPr lang="en-US" sz="3200" dirty="0">
                <a:latin typeface="Avenir Book" panose="02000503020000020003" pitchFamily="2" charset="0"/>
              </a:rPr>
              <a:t>Creating and Sharing a workspace</a:t>
            </a:r>
          </a:p>
          <a:p>
            <a:pPr marL="514350" indent="-514350">
              <a:lnSpc>
                <a:spcPct val="200000"/>
              </a:lnSpc>
              <a:spcBef>
                <a:spcPts val="0"/>
              </a:spcBef>
              <a:buFont typeface="+mj-lt"/>
              <a:buAutoNum type="arabicPeriod"/>
            </a:pPr>
            <a:r>
              <a:rPr lang="en-US" sz="3200" dirty="0">
                <a:latin typeface="Avenir Book" panose="02000503020000020003" pitchFamily="2" charset="0"/>
              </a:rPr>
              <a:t>Data storage and billing</a:t>
            </a:r>
          </a:p>
          <a:p>
            <a:pPr marL="514350" indent="-514350">
              <a:lnSpc>
                <a:spcPct val="200000"/>
              </a:lnSpc>
              <a:spcBef>
                <a:spcPts val="0"/>
              </a:spcBef>
              <a:buFont typeface="+mj-lt"/>
              <a:buAutoNum type="arabicPeriod"/>
            </a:pPr>
            <a:r>
              <a:rPr lang="en-US" sz="3200" dirty="0">
                <a:latin typeface="Avenir Book" panose="02000503020000020003" pitchFamily="2" charset="0"/>
              </a:rPr>
              <a:t>Cohort builder</a:t>
            </a:r>
          </a:p>
          <a:p>
            <a:pPr marL="514350" indent="-514350">
              <a:lnSpc>
                <a:spcPct val="200000"/>
              </a:lnSpc>
              <a:spcBef>
                <a:spcPts val="0"/>
              </a:spcBef>
              <a:buFont typeface="+mj-lt"/>
              <a:buAutoNum type="arabicPeriod"/>
            </a:pPr>
            <a:r>
              <a:rPr lang="en-US" sz="3200" dirty="0">
                <a:latin typeface="Avenir Book" panose="02000503020000020003" pitchFamily="2" charset="0"/>
              </a:rPr>
              <a:t>Dataset builder</a:t>
            </a:r>
          </a:p>
          <a:p>
            <a:pPr marL="514350" indent="-514350">
              <a:lnSpc>
                <a:spcPct val="200000"/>
              </a:lnSpc>
              <a:spcBef>
                <a:spcPts val="0"/>
              </a:spcBef>
              <a:buFont typeface="+mj-lt"/>
              <a:buAutoNum type="arabicPeriod"/>
            </a:pPr>
            <a:r>
              <a:rPr lang="en-US" sz="3200" dirty="0">
                <a:latin typeface="Avenir Book" panose="02000503020000020003" pitchFamily="2" charset="0"/>
              </a:rPr>
              <a:t>Data analysis</a:t>
            </a:r>
          </a:p>
          <a:p>
            <a:pPr>
              <a:lnSpc>
                <a:spcPct val="200000"/>
              </a:lnSpc>
              <a:spcBef>
                <a:spcPts val="0"/>
              </a:spcBef>
            </a:pPr>
            <a:endParaRPr lang="en-US" sz="3200" dirty="0">
              <a:latin typeface="Avenir Book" panose="02000503020000020003" pitchFamily="2" charset="0"/>
            </a:endParaRPr>
          </a:p>
        </p:txBody>
      </p:sp>
      <p:sp>
        <p:nvSpPr>
          <p:cNvPr id="3" name="Text Placeholder 2">
            <a:extLst>
              <a:ext uri="{FF2B5EF4-FFF2-40B4-BE49-F238E27FC236}">
                <a16:creationId xmlns:a16="http://schemas.microsoft.com/office/drawing/2014/main" id="{30200B02-BA85-00D8-9AEA-403AD9035863}"/>
              </a:ext>
            </a:extLst>
          </p:cNvPr>
          <p:cNvSpPr>
            <a:spLocks noGrp="1"/>
          </p:cNvSpPr>
          <p:nvPr>
            <p:ph type="body" sz="quarter" idx="11"/>
          </p:nvPr>
        </p:nvSpPr>
        <p:spPr>
          <a:xfrm>
            <a:off x="458143" y="3143633"/>
            <a:ext cx="3034570" cy="722197"/>
          </a:xfrm>
        </p:spPr>
        <p:txBody>
          <a:bodyPr/>
          <a:lstStyle/>
          <a:p>
            <a:pPr algn="ctr"/>
            <a:r>
              <a:rPr lang="en-US" dirty="0">
                <a:latin typeface="YaleNew" panose="02000602050000020003" pitchFamily="2" charset="77"/>
              </a:rPr>
              <a:t>Agenda</a:t>
            </a:r>
          </a:p>
        </p:txBody>
      </p:sp>
      <p:sp>
        <p:nvSpPr>
          <p:cNvPr id="6" name="Slide Number Placeholder 5">
            <a:extLst>
              <a:ext uri="{FF2B5EF4-FFF2-40B4-BE49-F238E27FC236}">
                <a16:creationId xmlns:a16="http://schemas.microsoft.com/office/drawing/2014/main" id="{30D0F931-C9F8-391F-1E2D-C2329E69790A}"/>
              </a:ext>
            </a:extLst>
          </p:cNvPr>
          <p:cNvSpPr>
            <a:spLocks noGrp="1"/>
          </p:cNvSpPr>
          <p:nvPr>
            <p:ph type="sldNum" sz="quarter" idx="18"/>
          </p:nvPr>
        </p:nvSpPr>
        <p:spPr/>
        <p:txBody>
          <a:bodyPr/>
          <a:lstStyle/>
          <a:p>
            <a:fld id="{548469FB-C78A-B94B-B04A-B5BC8C934F85}" type="slidenum">
              <a:rPr lang="en-US" smtClean="0"/>
              <a:t>4</a:t>
            </a:fld>
            <a:endParaRPr lang="en-US"/>
          </a:p>
        </p:txBody>
      </p:sp>
    </p:spTree>
    <p:extLst>
      <p:ext uri="{BB962C8B-B14F-4D97-AF65-F5344CB8AC3E}">
        <p14:creationId xmlns:p14="http://schemas.microsoft.com/office/powerpoint/2010/main" val="2215625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D83A1C-A6DB-5D04-6957-BDCC990D52D0}"/>
              </a:ext>
            </a:extLst>
          </p:cNvPr>
          <p:cNvSpPr>
            <a:spLocks noGrp="1"/>
          </p:cNvSpPr>
          <p:nvPr>
            <p:ph type="pic" sz="quarter" idx="12"/>
          </p:nvPr>
        </p:nvSpPr>
        <p:spPr>
          <a:xfrm>
            <a:off x="4502553" y="831133"/>
            <a:ext cx="7191464" cy="5195733"/>
          </a:xfrm>
        </p:spPr>
        <p:txBody>
          <a:bodyPr>
            <a:normAutofit/>
          </a:bodyPr>
          <a:lstStyle/>
          <a:p>
            <a:pPr marL="0" indent="0">
              <a:lnSpc>
                <a:spcPct val="100000"/>
              </a:lnSpc>
              <a:spcBef>
                <a:spcPts val="0"/>
              </a:spcBef>
              <a:buNone/>
            </a:pPr>
            <a:r>
              <a:rPr lang="en-US" sz="3000" dirty="0">
                <a:latin typeface="Avenir Book" panose="02000503020000020003" pitchFamily="2" charset="0"/>
              </a:rPr>
              <a:t>Create and manage a workspace (storage &amp; billing)</a:t>
            </a:r>
          </a:p>
          <a:p>
            <a:pPr>
              <a:lnSpc>
                <a:spcPct val="100000"/>
              </a:lnSpc>
              <a:spcBef>
                <a:spcPts val="0"/>
              </a:spcBef>
            </a:pPr>
            <a:endParaRPr lang="en-US" sz="3000" dirty="0">
              <a:latin typeface="Avenir Book" panose="02000503020000020003" pitchFamily="2" charset="0"/>
            </a:endParaRPr>
          </a:p>
          <a:p>
            <a:pPr marL="0" indent="0">
              <a:lnSpc>
                <a:spcPct val="100000"/>
              </a:lnSpc>
              <a:spcBef>
                <a:spcPts val="0"/>
              </a:spcBef>
              <a:buNone/>
            </a:pPr>
            <a:r>
              <a:rPr lang="en-US" sz="3000" dirty="0">
                <a:latin typeface="Avenir Book" panose="02000503020000020003" pitchFamily="2" charset="0"/>
              </a:rPr>
              <a:t>Share and collaborate within workspaces</a:t>
            </a:r>
          </a:p>
          <a:p>
            <a:pPr>
              <a:lnSpc>
                <a:spcPct val="100000"/>
              </a:lnSpc>
              <a:spcBef>
                <a:spcPts val="0"/>
              </a:spcBef>
            </a:pPr>
            <a:endParaRPr lang="en-US" sz="3000" dirty="0">
              <a:latin typeface="Avenir Book" panose="02000503020000020003" pitchFamily="2" charset="0"/>
            </a:endParaRPr>
          </a:p>
          <a:p>
            <a:pPr marL="0" indent="0">
              <a:lnSpc>
                <a:spcPct val="100000"/>
              </a:lnSpc>
              <a:spcBef>
                <a:spcPts val="0"/>
              </a:spcBef>
              <a:buNone/>
            </a:pPr>
            <a:r>
              <a:rPr lang="en-US" sz="3000" dirty="0">
                <a:latin typeface="Avenir Book" panose="02000503020000020003" pitchFamily="2" charset="0"/>
              </a:rPr>
              <a:t>Build cohorts and datasets</a:t>
            </a:r>
          </a:p>
          <a:p>
            <a:pPr>
              <a:lnSpc>
                <a:spcPct val="100000"/>
              </a:lnSpc>
              <a:spcBef>
                <a:spcPts val="0"/>
              </a:spcBef>
            </a:pPr>
            <a:endParaRPr lang="en-US" sz="3000" dirty="0">
              <a:latin typeface="Avenir Book" panose="02000503020000020003" pitchFamily="2" charset="0"/>
            </a:endParaRPr>
          </a:p>
          <a:p>
            <a:pPr marL="0" indent="0">
              <a:lnSpc>
                <a:spcPct val="100000"/>
              </a:lnSpc>
              <a:spcBef>
                <a:spcPts val="0"/>
              </a:spcBef>
              <a:buNone/>
            </a:pPr>
            <a:r>
              <a:rPr lang="en-US" sz="3000" dirty="0">
                <a:latin typeface="Avenir Book" panose="02000503020000020003" pitchFamily="2" charset="0"/>
              </a:rPr>
              <a:t>Navigate the analysis environment and run basic data cleaning and manipulations</a:t>
            </a:r>
          </a:p>
        </p:txBody>
      </p:sp>
      <p:sp>
        <p:nvSpPr>
          <p:cNvPr id="3" name="Text Placeholder 2">
            <a:extLst>
              <a:ext uri="{FF2B5EF4-FFF2-40B4-BE49-F238E27FC236}">
                <a16:creationId xmlns:a16="http://schemas.microsoft.com/office/drawing/2014/main" id="{AD41A2FA-70A1-7246-8795-B2C93B1E59C0}"/>
              </a:ext>
            </a:extLst>
          </p:cNvPr>
          <p:cNvSpPr>
            <a:spLocks noGrp="1"/>
          </p:cNvSpPr>
          <p:nvPr>
            <p:ph type="body" sz="quarter" idx="11"/>
          </p:nvPr>
        </p:nvSpPr>
        <p:spPr/>
        <p:txBody>
          <a:bodyPr/>
          <a:lstStyle/>
          <a:p>
            <a:r>
              <a:rPr lang="en-US" dirty="0">
                <a:latin typeface="YaleNew" panose="02000602050000020003" pitchFamily="2" charset="77"/>
              </a:rPr>
              <a:t>Learning</a:t>
            </a:r>
          </a:p>
          <a:p>
            <a:r>
              <a:rPr lang="en-US" dirty="0">
                <a:latin typeface="YaleNew" panose="02000602050000020003" pitchFamily="2" charset="77"/>
              </a:rPr>
              <a:t>Objectives</a:t>
            </a:r>
          </a:p>
        </p:txBody>
      </p:sp>
      <p:sp>
        <p:nvSpPr>
          <p:cNvPr id="4" name="Text Placeholder 3">
            <a:extLst>
              <a:ext uri="{FF2B5EF4-FFF2-40B4-BE49-F238E27FC236}">
                <a16:creationId xmlns:a16="http://schemas.microsoft.com/office/drawing/2014/main" id="{1CC9A701-DDC6-F93D-058B-9F0D97EB1A84}"/>
              </a:ext>
            </a:extLst>
          </p:cNvPr>
          <p:cNvSpPr>
            <a:spLocks noGrp="1"/>
          </p:cNvSpPr>
          <p:nvPr>
            <p:ph type="body" sz="quarter" idx="15"/>
          </p:nvPr>
        </p:nvSpPr>
        <p:spPr>
          <a:xfrm>
            <a:off x="497984" y="3185056"/>
            <a:ext cx="3030943" cy="574144"/>
          </a:xfrm>
        </p:spPr>
        <p:txBody>
          <a:bodyPr/>
          <a:lstStyle/>
          <a:p>
            <a:r>
              <a:rPr lang="en-US" i="0" dirty="0">
                <a:cs typeface="+mn-cs"/>
              </a:rPr>
              <a:t>By the end of this course, participants will be able to:</a:t>
            </a:r>
          </a:p>
        </p:txBody>
      </p:sp>
      <p:sp>
        <p:nvSpPr>
          <p:cNvPr id="5" name="Slide Number Placeholder 4">
            <a:extLst>
              <a:ext uri="{FF2B5EF4-FFF2-40B4-BE49-F238E27FC236}">
                <a16:creationId xmlns:a16="http://schemas.microsoft.com/office/drawing/2014/main" id="{DD651F43-F33E-D73A-4158-B22BE6C5B9BB}"/>
              </a:ext>
            </a:extLst>
          </p:cNvPr>
          <p:cNvSpPr>
            <a:spLocks noGrp="1"/>
          </p:cNvSpPr>
          <p:nvPr>
            <p:ph type="sldNum" sz="quarter" idx="18"/>
          </p:nvPr>
        </p:nvSpPr>
        <p:spPr/>
        <p:txBody>
          <a:bodyPr/>
          <a:lstStyle/>
          <a:p>
            <a:fld id="{548469FB-C78A-B94B-B04A-B5BC8C934F85}" type="slidenum">
              <a:rPr lang="en-US" smtClean="0"/>
              <a:t>5</a:t>
            </a:fld>
            <a:endParaRPr lang="en-US"/>
          </a:p>
        </p:txBody>
      </p:sp>
    </p:spTree>
    <p:extLst>
      <p:ext uri="{BB962C8B-B14F-4D97-AF65-F5344CB8AC3E}">
        <p14:creationId xmlns:p14="http://schemas.microsoft.com/office/powerpoint/2010/main" val="34723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4D83A1C-A6DB-5D04-6957-BDCC990D52D0}"/>
              </a:ext>
            </a:extLst>
          </p:cNvPr>
          <p:cNvSpPr>
            <a:spLocks noGrp="1"/>
          </p:cNvSpPr>
          <p:nvPr>
            <p:ph type="pic" sz="quarter" idx="12"/>
          </p:nvPr>
        </p:nvSpPr>
        <p:spPr>
          <a:xfrm>
            <a:off x="4718613" y="941648"/>
            <a:ext cx="6803553" cy="4763625"/>
          </a:xfrm>
        </p:spPr>
        <p:txBody>
          <a:bodyPr>
            <a:normAutofit lnSpcReduction="10000"/>
          </a:bodyPr>
          <a:lstStyle/>
          <a:p>
            <a:pPr marL="0" lvl="1" indent="0">
              <a:lnSpc>
                <a:spcPct val="100000"/>
              </a:lnSpc>
              <a:spcBef>
                <a:spcPts val="0"/>
              </a:spcBef>
              <a:buNone/>
            </a:pPr>
            <a:r>
              <a:rPr lang="en-US" sz="3200" dirty="0">
                <a:latin typeface="Avenir Book" panose="02000503020000020003" pitchFamily="2" charset="0"/>
              </a:rPr>
              <a:t>A national initiative by the NIH</a:t>
            </a:r>
          </a:p>
          <a:p>
            <a:pPr marL="514350" lvl="1" indent="-514350">
              <a:lnSpc>
                <a:spcPct val="100000"/>
              </a:lnSpc>
              <a:spcBef>
                <a:spcPts val="0"/>
              </a:spcBef>
              <a:buFont typeface="+mj-lt"/>
              <a:buAutoNum type="arabicPeriod"/>
            </a:pPr>
            <a:endParaRPr lang="en-US" sz="3200" dirty="0">
              <a:latin typeface="Avenir Book" panose="02000503020000020003" pitchFamily="2" charset="0"/>
            </a:endParaRPr>
          </a:p>
          <a:p>
            <a:pPr marL="0" lvl="1" indent="0">
              <a:lnSpc>
                <a:spcPct val="100000"/>
              </a:lnSpc>
              <a:spcBef>
                <a:spcPts val="0"/>
              </a:spcBef>
              <a:buNone/>
            </a:pPr>
            <a:r>
              <a:rPr lang="en-US" sz="3200" dirty="0">
                <a:latin typeface="Avenir Book" panose="02000503020000020003" pitchFamily="2" charset="0"/>
              </a:rPr>
              <a:t>Launched in 2018</a:t>
            </a:r>
          </a:p>
          <a:p>
            <a:pPr marL="514350" lvl="1" indent="-514350">
              <a:lnSpc>
                <a:spcPct val="100000"/>
              </a:lnSpc>
              <a:spcBef>
                <a:spcPts val="0"/>
              </a:spcBef>
              <a:buFont typeface="+mj-lt"/>
              <a:buAutoNum type="arabicPeriod"/>
            </a:pPr>
            <a:endParaRPr lang="en-US" sz="3200" dirty="0">
              <a:latin typeface="Avenir Book" panose="02000503020000020003" pitchFamily="2" charset="0"/>
            </a:endParaRPr>
          </a:p>
          <a:p>
            <a:pPr marL="0" lvl="1" indent="0">
              <a:lnSpc>
                <a:spcPct val="100000"/>
              </a:lnSpc>
              <a:spcBef>
                <a:spcPts val="0"/>
              </a:spcBef>
              <a:buNone/>
            </a:pPr>
            <a:r>
              <a:rPr lang="en-US" sz="3200" dirty="0">
                <a:latin typeface="Avenir Book" panose="02000503020000020003" pitchFamily="2" charset="0"/>
              </a:rPr>
              <a:t>To gather health data from over 1 million people</a:t>
            </a:r>
          </a:p>
          <a:p>
            <a:pPr marL="514350" lvl="1" indent="-514350">
              <a:lnSpc>
                <a:spcPct val="100000"/>
              </a:lnSpc>
              <a:spcBef>
                <a:spcPts val="0"/>
              </a:spcBef>
            </a:pPr>
            <a:endParaRPr lang="en-US" sz="3200" dirty="0">
              <a:latin typeface="Avenir Book" panose="02000503020000020003" pitchFamily="2" charset="0"/>
            </a:endParaRPr>
          </a:p>
          <a:p>
            <a:pPr marL="0" lvl="1" indent="0">
              <a:lnSpc>
                <a:spcPct val="100000"/>
              </a:lnSpc>
              <a:spcBef>
                <a:spcPts val="0"/>
              </a:spcBef>
              <a:buNone/>
            </a:pPr>
            <a:r>
              <a:rPr lang="en-US" sz="3200" dirty="0">
                <a:latin typeface="Avenir Book" panose="02000503020000020003" pitchFamily="2" charset="0"/>
              </a:rPr>
              <a:t>Eligible participants join voluntarily</a:t>
            </a:r>
          </a:p>
          <a:p>
            <a:pPr marL="914400" lvl="2" indent="-457200">
              <a:lnSpc>
                <a:spcPct val="100000"/>
              </a:lnSpc>
              <a:spcBef>
                <a:spcPts val="0"/>
              </a:spcBef>
            </a:pPr>
            <a:r>
              <a:rPr lang="en-US" sz="2800" dirty="0">
                <a:latin typeface="Avenir Book" panose="02000503020000020003" pitchFamily="2" charset="0"/>
              </a:rPr>
              <a:t>signing up via </a:t>
            </a:r>
            <a:r>
              <a:rPr lang="en-US" sz="2800" dirty="0" err="1">
                <a:latin typeface="Avenir Book" panose="02000503020000020003" pitchFamily="2" charset="0"/>
              </a:rPr>
              <a:t>JoinAllofUs.org</a:t>
            </a:r>
            <a:r>
              <a:rPr lang="en-US" sz="2800" dirty="0">
                <a:latin typeface="Avenir Book" panose="02000503020000020003" pitchFamily="2" charset="0"/>
              </a:rPr>
              <a:t>  </a:t>
            </a:r>
          </a:p>
          <a:p>
            <a:pPr marL="914400" lvl="2" indent="-457200">
              <a:lnSpc>
                <a:spcPct val="100000"/>
              </a:lnSpc>
              <a:spcBef>
                <a:spcPts val="0"/>
              </a:spcBef>
            </a:pPr>
            <a:r>
              <a:rPr lang="en-US" sz="2800" dirty="0">
                <a:latin typeface="Avenir Book" panose="02000503020000020003" pitchFamily="2" charset="0"/>
              </a:rPr>
              <a:t>participating health care provider</a:t>
            </a:r>
          </a:p>
        </p:txBody>
      </p:sp>
      <p:sp>
        <p:nvSpPr>
          <p:cNvPr id="3" name="Text Placeholder 2">
            <a:extLst>
              <a:ext uri="{FF2B5EF4-FFF2-40B4-BE49-F238E27FC236}">
                <a16:creationId xmlns:a16="http://schemas.microsoft.com/office/drawing/2014/main" id="{AD41A2FA-70A1-7246-8795-B2C93B1E59C0}"/>
              </a:ext>
            </a:extLst>
          </p:cNvPr>
          <p:cNvSpPr>
            <a:spLocks noGrp="1"/>
          </p:cNvSpPr>
          <p:nvPr>
            <p:ph type="body" sz="quarter" idx="11"/>
          </p:nvPr>
        </p:nvSpPr>
        <p:spPr>
          <a:xfrm>
            <a:off x="333650" y="1208871"/>
            <a:ext cx="3290797" cy="1643569"/>
          </a:xfrm>
        </p:spPr>
        <p:txBody>
          <a:bodyPr/>
          <a:lstStyle/>
          <a:p>
            <a:r>
              <a:rPr lang="en-US" dirty="0">
                <a:latin typeface="YaleNew" panose="02000602050000020003" pitchFamily="2" charset="77"/>
              </a:rPr>
              <a:t>About the All of Us Research Program</a:t>
            </a:r>
          </a:p>
        </p:txBody>
      </p:sp>
      <p:sp>
        <p:nvSpPr>
          <p:cNvPr id="5" name="Text Placeholder 3">
            <a:extLst>
              <a:ext uri="{FF2B5EF4-FFF2-40B4-BE49-F238E27FC236}">
                <a16:creationId xmlns:a16="http://schemas.microsoft.com/office/drawing/2014/main" id="{C3DC4C43-10E2-A436-4B10-13DA9807914C}"/>
              </a:ext>
            </a:extLst>
          </p:cNvPr>
          <p:cNvSpPr>
            <a:spLocks noGrp="1"/>
          </p:cNvSpPr>
          <p:nvPr>
            <p:ph type="body" sz="quarter" idx="15"/>
          </p:nvPr>
        </p:nvSpPr>
        <p:spPr>
          <a:xfrm>
            <a:off x="333650" y="3056761"/>
            <a:ext cx="3030943" cy="266700"/>
          </a:xfrm>
        </p:spPr>
        <p:txBody>
          <a:bodyPr/>
          <a:lstStyle/>
          <a:p>
            <a:r>
              <a:rPr lang="en-US" dirty="0">
                <a:solidFill>
                  <a:schemeClr val="bg1"/>
                </a:solidFill>
              </a:rPr>
              <a:t>Overview</a:t>
            </a:r>
            <a:endParaRPr lang="en-US" dirty="0"/>
          </a:p>
        </p:txBody>
      </p:sp>
      <p:sp>
        <p:nvSpPr>
          <p:cNvPr id="4" name="Slide Number Placeholder 3">
            <a:extLst>
              <a:ext uri="{FF2B5EF4-FFF2-40B4-BE49-F238E27FC236}">
                <a16:creationId xmlns:a16="http://schemas.microsoft.com/office/drawing/2014/main" id="{B1DB4A70-C844-1D95-B05C-A52BB049F1CB}"/>
              </a:ext>
            </a:extLst>
          </p:cNvPr>
          <p:cNvSpPr>
            <a:spLocks noGrp="1"/>
          </p:cNvSpPr>
          <p:nvPr>
            <p:ph type="sldNum" sz="quarter" idx="18"/>
          </p:nvPr>
        </p:nvSpPr>
        <p:spPr/>
        <p:txBody>
          <a:bodyPr/>
          <a:lstStyle/>
          <a:p>
            <a:fld id="{548469FB-C78A-B94B-B04A-B5BC8C934F85}" type="slidenum">
              <a:rPr lang="en-US" smtClean="0"/>
              <a:t>6</a:t>
            </a:fld>
            <a:endParaRPr lang="en-US"/>
          </a:p>
        </p:txBody>
      </p:sp>
    </p:spTree>
    <p:extLst>
      <p:ext uri="{BB962C8B-B14F-4D97-AF65-F5344CB8AC3E}">
        <p14:creationId xmlns:p14="http://schemas.microsoft.com/office/powerpoint/2010/main" val="1167524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E6B3-8EE3-55C5-FDCC-780E2923CA9B}"/>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140D547-A06A-7220-77A7-A2468D67292A}"/>
              </a:ext>
            </a:extLst>
          </p:cNvPr>
          <p:cNvSpPr>
            <a:spLocks noGrp="1"/>
          </p:cNvSpPr>
          <p:nvPr>
            <p:ph type="body" sz="quarter" idx="15"/>
          </p:nvPr>
        </p:nvSpPr>
        <p:spPr>
          <a:xfrm>
            <a:off x="448368" y="3843978"/>
            <a:ext cx="2760849" cy="1739274"/>
          </a:xfrm>
        </p:spPr>
        <p:txBody>
          <a:bodyPr/>
          <a:lstStyle/>
          <a:p>
            <a:r>
              <a:rPr lang="en-US" b="1" i="0" dirty="0"/>
              <a:t>Data Sources</a:t>
            </a:r>
            <a:endParaRPr lang="en-US" b="1" i="0" dirty="0">
              <a:solidFill>
                <a:schemeClr val="bg1"/>
              </a:solidFill>
            </a:endParaRPr>
          </a:p>
          <a:p>
            <a:r>
              <a:rPr lang="en-US" dirty="0">
                <a:solidFill>
                  <a:schemeClr val="bg1"/>
                </a:solidFill>
              </a:rPr>
              <a:t>Surveys</a:t>
            </a:r>
          </a:p>
          <a:p>
            <a:r>
              <a:rPr lang="en-US" dirty="0"/>
              <a:t>EHR</a:t>
            </a:r>
          </a:p>
          <a:p>
            <a:r>
              <a:rPr lang="en-US" dirty="0"/>
              <a:t>Wearables</a:t>
            </a:r>
          </a:p>
          <a:p>
            <a:r>
              <a:rPr lang="en-US" dirty="0"/>
              <a:t>Physical measurements</a:t>
            </a:r>
          </a:p>
          <a:p>
            <a:r>
              <a:rPr lang="en-US" dirty="0"/>
              <a:t>Genomic</a:t>
            </a:r>
          </a:p>
        </p:txBody>
      </p:sp>
      <p:pic>
        <p:nvPicPr>
          <p:cNvPr id="13" name="Picture 12">
            <a:extLst>
              <a:ext uri="{FF2B5EF4-FFF2-40B4-BE49-F238E27FC236}">
                <a16:creationId xmlns:a16="http://schemas.microsoft.com/office/drawing/2014/main" id="{0CF58E1C-EBA7-C06D-D6AD-55338E377056}"/>
              </a:ext>
            </a:extLst>
          </p:cNvPr>
          <p:cNvPicPr>
            <a:picLocks noChangeAspect="1"/>
          </p:cNvPicPr>
          <p:nvPr/>
        </p:nvPicPr>
        <p:blipFill>
          <a:blip r:embed="rId3"/>
          <a:stretch>
            <a:fillRect/>
          </a:stretch>
        </p:blipFill>
        <p:spPr>
          <a:xfrm>
            <a:off x="5272222" y="538916"/>
            <a:ext cx="823777" cy="934284"/>
          </a:xfrm>
          <a:prstGeom prst="rect">
            <a:avLst/>
          </a:prstGeom>
        </p:spPr>
      </p:pic>
      <p:pic>
        <p:nvPicPr>
          <p:cNvPr id="15" name="Picture 14">
            <a:extLst>
              <a:ext uri="{FF2B5EF4-FFF2-40B4-BE49-F238E27FC236}">
                <a16:creationId xmlns:a16="http://schemas.microsoft.com/office/drawing/2014/main" id="{B94CD5E7-3F23-AFE5-4C72-D56D60DC6FDC}"/>
              </a:ext>
            </a:extLst>
          </p:cNvPr>
          <p:cNvPicPr>
            <a:picLocks noChangeAspect="1"/>
          </p:cNvPicPr>
          <p:nvPr/>
        </p:nvPicPr>
        <p:blipFill>
          <a:blip r:embed="rId4"/>
          <a:stretch>
            <a:fillRect/>
          </a:stretch>
        </p:blipFill>
        <p:spPr>
          <a:xfrm>
            <a:off x="5308601" y="5442201"/>
            <a:ext cx="787400" cy="775554"/>
          </a:xfrm>
          <a:prstGeom prst="rect">
            <a:avLst/>
          </a:prstGeom>
        </p:spPr>
      </p:pic>
      <p:pic>
        <p:nvPicPr>
          <p:cNvPr id="16" name="Picture 15">
            <a:extLst>
              <a:ext uri="{FF2B5EF4-FFF2-40B4-BE49-F238E27FC236}">
                <a16:creationId xmlns:a16="http://schemas.microsoft.com/office/drawing/2014/main" id="{A8453839-938A-D49B-C79F-48D5FBC3C151}"/>
              </a:ext>
            </a:extLst>
          </p:cNvPr>
          <p:cNvPicPr>
            <a:picLocks noChangeAspect="1"/>
          </p:cNvPicPr>
          <p:nvPr/>
        </p:nvPicPr>
        <p:blipFill>
          <a:blip r:embed="rId5"/>
          <a:stretch>
            <a:fillRect/>
          </a:stretch>
        </p:blipFill>
        <p:spPr>
          <a:xfrm>
            <a:off x="5295900" y="1854200"/>
            <a:ext cx="764897" cy="790642"/>
          </a:xfrm>
          <a:prstGeom prst="rect">
            <a:avLst/>
          </a:prstGeom>
        </p:spPr>
      </p:pic>
      <p:pic>
        <p:nvPicPr>
          <p:cNvPr id="17" name="Picture 16">
            <a:extLst>
              <a:ext uri="{FF2B5EF4-FFF2-40B4-BE49-F238E27FC236}">
                <a16:creationId xmlns:a16="http://schemas.microsoft.com/office/drawing/2014/main" id="{45FBDBE0-1952-928D-E61D-3E3EAF22B875}"/>
              </a:ext>
            </a:extLst>
          </p:cNvPr>
          <p:cNvPicPr>
            <a:picLocks noChangeAspect="1"/>
          </p:cNvPicPr>
          <p:nvPr/>
        </p:nvPicPr>
        <p:blipFill>
          <a:blip r:embed="rId6"/>
          <a:stretch>
            <a:fillRect/>
          </a:stretch>
        </p:blipFill>
        <p:spPr>
          <a:xfrm>
            <a:off x="5308600" y="3060702"/>
            <a:ext cx="774700" cy="783276"/>
          </a:xfrm>
          <a:prstGeom prst="rect">
            <a:avLst/>
          </a:prstGeom>
        </p:spPr>
      </p:pic>
      <p:pic>
        <p:nvPicPr>
          <p:cNvPr id="18" name="Picture 17">
            <a:extLst>
              <a:ext uri="{FF2B5EF4-FFF2-40B4-BE49-F238E27FC236}">
                <a16:creationId xmlns:a16="http://schemas.microsoft.com/office/drawing/2014/main" id="{3ACF5F3E-182F-2DE7-018B-35ED2F52254D}"/>
              </a:ext>
            </a:extLst>
          </p:cNvPr>
          <p:cNvPicPr>
            <a:picLocks noChangeAspect="1"/>
          </p:cNvPicPr>
          <p:nvPr/>
        </p:nvPicPr>
        <p:blipFill>
          <a:blip r:embed="rId7"/>
          <a:stretch>
            <a:fillRect/>
          </a:stretch>
        </p:blipFill>
        <p:spPr>
          <a:xfrm>
            <a:off x="5308601" y="4307001"/>
            <a:ext cx="774699" cy="673770"/>
          </a:xfrm>
          <a:prstGeom prst="rect">
            <a:avLst/>
          </a:prstGeom>
        </p:spPr>
      </p:pic>
      <p:sp>
        <p:nvSpPr>
          <p:cNvPr id="2" name="TextBox 1">
            <a:extLst>
              <a:ext uri="{FF2B5EF4-FFF2-40B4-BE49-F238E27FC236}">
                <a16:creationId xmlns:a16="http://schemas.microsoft.com/office/drawing/2014/main" id="{35478091-A925-DD36-14D8-A4E68CFB1AA1}"/>
              </a:ext>
            </a:extLst>
          </p:cNvPr>
          <p:cNvSpPr txBox="1"/>
          <p:nvPr/>
        </p:nvSpPr>
        <p:spPr>
          <a:xfrm>
            <a:off x="6242252" y="602214"/>
            <a:ext cx="4163227" cy="830997"/>
          </a:xfrm>
          <a:prstGeom prst="rect">
            <a:avLst/>
          </a:prstGeom>
          <a:noFill/>
        </p:spPr>
        <p:txBody>
          <a:bodyPr wrap="square" rtlCol="0">
            <a:spAutoFit/>
          </a:bodyPr>
          <a:lstStyle/>
          <a:p>
            <a:r>
              <a:rPr lang="en-US" sz="2400" dirty="0">
                <a:latin typeface="Avenir Book" panose="02000503020000020003" pitchFamily="2" charset="0"/>
              </a:rPr>
              <a:t>Lifestyles, medical history, healthcare access, etc.</a:t>
            </a:r>
          </a:p>
        </p:txBody>
      </p:sp>
      <p:sp>
        <p:nvSpPr>
          <p:cNvPr id="5" name="TextBox 4">
            <a:extLst>
              <a:ext uri="{FF2B5EF4-FFF2-40B4-BE49-F238E27FC236}">
                <a16:creationId xmlns:a16="http://schemas.microsoft.com/office/drawing/2014/main" id="{C32D17A5-5BCC-AB54-593B-ACF4711CE273}"/>
              </a:ext>
            </a:extLst>
          </p:cNvPr>
          <p:cNvSpPr txBox="1"/>
          <p:nvPr/>
        </p:nvSpPr>
        <p:spPr>
          <a:xfrm>
            <a:off x="6242252" y="1608237"/>
            <a:ext cx="5342832" cy="1200329"/>
          </a:xfrm>
          <a:prstGeom prst="rect">
            <a:avLst/>
          </a:prstGeom>
          <a:noFill/>
        </p:spPr>
        <p:txBody>
          <a:bodyPr wrap="square" rtlCol="0">
            <a:spAutoFit/>
          </a:bodyPr>
          <a:lstStyle/>
          <a:p>
            <a:r>
              <a:rPr lang="en-US" sz="2400" dirty="0">
                <a:latin typeface="Avenir Book" panose="02000503020000020003" pitchFamily="2" charset="0"/>
              </a:rPr>
              <a:t>Standardized using Observational Medical Outcomes Partnership (OMOP) Common Data Model (CDM)</a:t>
            </a:r>
          </a:p>
        </p:txBody>
      </p:sp>
      <p:sp>
        <p:nvSpPr>
          <p:cNvPr id="6" name="TextBox 5">
            <a:extLst>
              <a:ext uri="{FF2B5EF4-FFF2-40B4-BE49-F238E27FC236}">
                <a16:creationId xmlns:a16="http://schemas.microsoft.com/office/drawing/2014/main" id="{D8E7F936-82CE-9357-ABD5-30ED407B38DE}"/>
              </a:ext>
            </a:extLst>
          </p:cNvPr>
          <p:cNvSpPr txBox="1"/>
          <p:nvPr/>
        </p:nvSpPr>
        <p:spPr>
          <a:xfrm>
            <a:off x="6275729" y="4219224"/>
            <a:ext cx="4953000" cy="830997"/>
          </a:xfrm>
          <a:prstGeom prst="rect">
            <a:avLst/>
          </a:prstGeom>
          <a:noFill/>
        </p:spPr>
        <p:txBody>
          <a:bodyPr wrap="square" rtlCol="0">
            <a:spAutoFit/>
          </a:bodyPr>
          <a:lstStyle/>
          <a:p>
            <a:r>
              <a:rPr lang="en-US" sz="2400" dirty="0">
                <a:latin typeface="Avenir Book" panose="02000503020000020003" pitchFamily="2" charset="0"/>
              </a:rPr>
              <a:t>Sources: EHRs, self-reported height and weight, in-person visits.</a:t>
            </a:r>
          </a:p>
        </p:txBody>
      </p:sp>
      <p:sp>
        <p:nvSpPr>
          <p:cNvPr id="7" name="TextBox 6">
            <a:extLst>
              <a:ext uri="{FF2B5EF4-FFF2-40B4-BE49-F238E27FC236}">
                <a16:creationId xmlns:a16="http://schemas.microsoft.com/office/drawing/2014/main" id="{C947B692-90DF-81BF-5093-FB92D26B5A64}"/>
              </a:ext>
            </a:extLst>
          </p:cNvPr>
          <p:cNvSpPr txBox="1"/>
          <p:nvPr/>
        </p:nvSpPr>
        <p:spPr>
          <a:xfrm>
            <a:off x="6275729" y="5380590"/>
            <a:ext cx="5567423" cy="830997"/>
          </a:xfrm>
          <a:prstGeom prst="rect">
            <a:avLst/>
          </a:prstGeom>
          <a:noFill/>
        </p:spPr>
        <p:txBody>
          <a:bodyPr wrap="square" rtlCol="0">
            <a:spAutoFit/>
          </a:bodyPr>
          <a:lstStyle/>
          <a:p>
            <a:r>
              <a:rPr lang="en-US" sz="2400" dirty="0">
                <a:latin typeface="Avenir Book" panose="02000503020000020003" pitchFamily="2" charset="0"/>
              </a:rPr>
              <a:t>Whole genome sequencing and genotyping from blood, saliva, &amp; urine</a:t>
            </a:r>
          </a:p>
        </p:txBody>
      </p:sp>
      <p:sp>
        <p:nvSpPr>
          <p:cNvPr id="8" name="TextBox 7">
            <a:extLst>
              <a:ext uri="{FF2B5EF4-FFF2-40B4-BE49-F238E27FC236}">
                <a16:creationId xmlns:a16="http://schemas.microsoft.com/office/drawing/2014/main" id="{7507DC60-A8D7-5E02-B87B-20F360EAAEA3}"/>
              </a:ext>
            </a:extLst>
          </p:cNvPr>
          <p:cNvSpPr txBox="1"/>
          <p:nvPr/>
        </p:nvSpPr>
        <p:spPr>
          <a:xfrm>
            <a:off x="6252579" y="3094716"/>
            <a:ext cx="4152900" cy="830997"/>
          </a:xfrm>
          <a:prstGeom prst="rect">
            <a:avLst/>
          </a:prstGeom>
          <a:noFill/>
        </p:spPr>
        <p:txBody>
          <a:bodyPr wrap="square" rtlCol="0">
            <a:spAutoFit/>
          </a:bodyPr>
          <a:lstStyle/>
          <a:p>
            <a:r>
              <a:rPr lang="en-US" sz="2400" dirty="0">
                <a:latin typeface="Avenir Book" panose="02000503020000020003" pitchFamily="2" charset="0"/>
              </a:rPr>
              <a:t>Heart rate, activity, or sleep data from devices like Fitbit</a:t>
            </a:r>
          </a:p>
        </p:txBody>
      </p:sp>
      <p:sp>
        <p:nvSpPr>
          <p:cNvPr id="19" name="Slide Number Placeholder 18">
            <a:extLst>
              <a:ext uri="{FF2B5EF4-FFF2-40B4-BE49-F238E27FC236}">
                <a16:creationId xmlns:a16="http://schemas.microsoft.com/office/drawing/2014/main" id="{48F0FDCE-758D-9DD7-3411-33D696C9085A}"/>
              </a:ext>
            </a:extLst>
          </p:cNvPr>
          <p:cNvSpPr>
            <a:spLocks noGrp="1"/>
          </p:cNvSpPr>
          <p:nvPr>
            <p:ph type="sldNum" sz="quarter" idx="18"/>
          </p:nvPr>
        </p:nvSpPr>
        <p:spPr/>
        <p:txBody>
          <a:bodyPr/>
          <a:lstStyle/>
          <a:p>
            <a:fld id="{548469FB-C78A-B94B-B04A-B5BC8C934F85}" type="slidenum">
              <a:rPr lang="en-US" smtClean="0"/>
              <a:t>7</a:t>
            </a:fld>
            <a:endParaRPr lang="en-US"/>
          </a:p>
        </p:txBody>
      </p:sp>
      <p:sp>
        <p:nvSpPr>
          <p:cNvPr id="14" name="Text Placeholder 2">
            <a:extLst>
              <a:ext uri="{FF2B5EF4-FFF2-40B4-BE49-F238E27FC236}">
                <a16:creationId xmlns:a16="http://schemas.microsoft.com/office/drawing/2014/main" id="{55C26CC0-6228-C8B5-BBBB-301F35229717}"/>
              </a:ext>
            </a:extLst>
          </p:cNvPr>
          <p:cNvSpPr txBox="1">
            <a:spLocks/>
          </p:cNvSpPr>
          <p:nvPr/>
        </p:nvSpPr>
        <p:spPr>
          <a:xfrm>
            <a:off x="448368" y="1194028"/>
            <a:ext cx="3290797" cy="16435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YaleNew" panose="02000602050000020003" pitchFamily="2" charset="77"/>
              </a:rPr>
              <a:t>About the All of Us Research Program</a:t>
            </a:r>
          </a:p>
        </p:txBody>
      </p:sp>
      <p:sp>
        <p:nvSpPr>
          <p:cNvPr id="20" name="Text Placeholder 3">
            <a:extLst>
              <a:ext uri="{FF2B5EF4-FFF2-40B4-BE49-F238E27FC236}">
                <a16:creationId xmlns:a16="http://schemas.microsoft.com/office/drawing/2014/main" id="{42D83761-2D5B-4FF8-6DCB-20CEA97F50B1}"/>
              </a:ext>
            </a:extLst>
          </p:cNvPr>
          <p:cNvSpPr txBox="1">
            <a:spLocks/>
          </p:cNvSpPr>
          <p:nvPr/>
        </p:nvSpPr>
        <p:spPr>
          <a:xfrm>
            <a:off x="448368" y="3053425"/>
            <a:ext cx="3030943" cy="2667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1" kern="1200" spc="0">
                <a:solidFill>
                  <a:schemeClr val="bg1"/>
                </a:solidFill>
                <a:latin typeface="YaleNew" panose="02000602050000020003" pitchFamily="2" charset="77"/>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dirty="0"/>
              <a:t>Overview</a:t>
            </a:r>
          </a:p>
        </p:txBody>
      </p:sp>
    </p:spTree>
    <p:extLst>
      <p:ext uri="{BB962C8B-B14F-4D97-AF65-F5344CB8AC3E}">
        <p14:creationId xmlns:p14="http://schemas.microsoft.com/office/powerpoint/2010/main" val="20650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728DE-F80A-8DBD-D943-F2476335E64A}"/>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E682C57-D543-F24B-FDEE-8F91727E4CF3}"/>
              </a:ext>
            </a:extLst>
          </p:cNvPr>
          <p:cNvSpPr>
            <a:spLocks noGrp="1"/>
          </p:cNvSpPr>
          <p:nvPr>
            <p:ph type="pic" sz="quarter" idx="12"/>
          </p:nvPr>
        </p:nvSpPr>
        <p:spPr>
          <a:xfrm>
            <a:off x="5076967" y="1132764"/>
            <a:ext cx="6819286" cy="5648282"/>
          </a:xfrm>
        </p:spPr>
        <p:txBody>
          <a:bodyPr>
            <a:normAutofit/>
          </a:bodyPr>
          <a:lstStyle/>
          <a:p>
            <a:pPr marL="457200" indent="-457200">
              <a:lnSpc>
                <a:spcPct val="100000"/>
              </a:lnSpc>
              <a:spcBef>
                <a:spcPts val="0"/>
              </a:spcBef>
              <a:buFont typeface="+mj-lt"/>
              <a:buAutoNum type="arabicPeriod"/>
            </a:pPr>
            <a:r>
              <a:rPr lang="en-US" sz="2000" dirty="0">
                <a:latin typeface="Avenir Book" panose="02000503020000020003" pitchFamily="2" charset="0"/>
              </a:rPr>
              <a:t>Build your own SQL query within </a:t>
            </a:r>
            <a:r>
              <a:rPr lang="en-US" sz="2000" dirty="0" err="1">
                <a:latin typeface="Avenir Book" panose="02000503020000020003" pitchFamily="2" charset="0"/>
              </a:rPr>
              <a:t>Jupyter</a:t>
            </a:r>
            <a:r>
              <a:rPr lang="en-US" sz="2000" dirty="0">
                <a:latin typeface="Avenir Book" panose="02000503020000020003" pitchFamily="2" charset="0"/>
              </a:rPr>
              <a:t> Notebooks</a:t>
            </a:r>
            <a:br>
              <a:rPr lang="en-US" sz="2000" dirty="0">
                <a:latin typeface="Avenir Book" panose="02000503020000020003" pitchFamily="2" charset="0"/>
              </a:rPr>
            </a:br>
            <a:endParaRPr lang="en-US" sz="2000" dirty="0">
              <a:latin typeface="Avenir Book" panose="02000503020000020003" pitchFamily="2" charset="0"/>
            </a:endParaRPr>
          </a:p>
          <a:p>
            <a:pPr marL="457200" indent="-457200">
              <a:lnSpc>
                <a:spcPct val="100000"/>
              </a:lnSpc>
              <a:spcBef>
                <a:spcPts val="0"/>
              </a:spcBef>
              <a:buFont typeface="+mj-lt"/>
              <a:buAutoNum type="arabicPeriod"/>
            </a:pPr>
            <a:endParaRPr lang="en-US" sz="1100" dirty="0">
              <a:latin typeface="Avenir Book" panose="02000503020000020003" pitchFamily="2" charset="0"/>
            </a:endParaRPr>
          </a:p>
          <a:p>
            <a:pPr marL="457200" indent="-457200">
              <a:lnSpc>
                <a:spcPct val="100000"/>
              </a:lnSpc>
              <a:spcBef>
                <a:spcPts val="0"/>
              </a:spcBef>
              <a:buFont typeface="+mj-lt"/>
              <a:buAutoNum type="arabicPeriod"/>
            </a:pPr>
            <a:r>
              <a:rPr lang="en-US" sz="2000" b="1" dirty="0">
                <a:latin typeface="Avenir Book" panose="02000503020000020003" pitchFamily="2" charset="0"/>
              </a:rPr>
              <a:t>Cohort Builder + Dataset Builder</a:t>
            </a:r>
          </a:p>
          <a:p>
            <a:pPr lvl="1">
              <a:lnSpc>
                <a:spcPct val="100000"/>
              </a:lnSpc>
              <a:spcBef>
                <a:spcPts val="0"/>
              </a:spcBef>
            </a:pPr>
            <a:r>
              <a:rPr lang="en-US" sz="1800" dirty="0">
                <a:latin typeface="Avenir Book" panose="02000503020000020003" pitchFamily="2" charset="0"/>
              </a:rPr>
              <a:t>Click and choose</a:t>
            </a:r>
          </a:p>
          <a:p>
            <a:pPr lvl="1">
              <a:lnSpc>
                <a:spcPct val="100000"/>
              </a:lnSpc>
              <a:spcBef>
                <a:spcPts val="0"/>
              </a:spcBef>
            </a:pPr>
            <a:r>
              <a:rPr lang="en-US" sz="1800" dirty="0">
                <a:latin typeface="Avenir Book" panose="02000503020000020003" pitchFamily="2" charset="0"/>
              </a:rPr>
              <a:t>Better for non-SQL users</a:t>
            </a:r>
          </a:p>
          <a:p>
            <a:pPr lvl="1">
              <a:lnSpc>
                <a:spcPct val="100000"/>
              </a:lnSpc>
              <a:spcBef>
                <a:spcPts val="0"/>
              </a:spcBef>
            </a:pPr>
            <a:r>
              <a:rPr lang="en-US" sz="1800" dirty="0">
                <a:latin typeface="Avenir Book" panose="02000503020000020003" pitchFamily="2" charset="0"/>
              </a:rPr>
              <a:t>Less processing</a:t>
            </a:r>
          </a:p>
          <a:p>
            <a:pPr lvl="1">
              <a:lnSpc>
                <a:spcPct val="100000"/>
              </a:lnSpc>
              <a:spcBef>
                <a:spcPts val="0"/>
              </a:spcBef>
            </a:pPr>
            <a:r>
              <a:rPr lang="en-US" sz="1800" dirty="0">
                <a:latin typeface="Avenir Book" panose="02000503020000020003" pitchFamily="2" charset="0"/>
              </a:rPr>
              <a:t>Better for limiting data to what you need</a:t>
            </a:r>
          </a:p>
          <a:p>
            <a:pPr marL="971550" lvl="2" indent="-514350">
              <a:lnSpc>
                <a:spcPct val="120000"/>
              </a:lnSpc>
              <a:spcBef>
                <a:spcPts val="0"/>
              </a:spcBef>
            </a:pPr>
            <a:endParaRPr lang="en-US" dirty="0">
              <a:latin typeface="Avenir Book" panose="02000503020000020003" pitchFamily="2" charset="0"/>
            </a:endParaRPr>
          </a:p>
          <a:p>
            <a:pPr marL="457200" lvl="2" indent="0">
              <a:lnSpc>
                <a:spcPct val="120000"/>
              </a:lnSpc>
              <a:spcBef>
                <a:spcPts val="0"/>
              </a:spcBef>
              <a:buNone/>
            </a:pPr>
            <a:endParaRPr lang="en-US" dirty="0">
              <a:latin typeface="Avenir Book" panose="02000503020000020003" pitchFamily="2" charset="0"/>
            </a:endParaRPr>
          </a:p>
        </p:txBody>
      </p:sp>
      <p:sp>
        <p:nvSpPr>
          <p:cNvPr id="4" name="Text Placeholder 3">
            <a:extLst>
              <a:ext uri="{FF2B5EF4-FFF2-40B4-BE49-F238E27FC236}">
                <a16:creationId xmlns:a16="http://schemas.microsoft.com/office/drawing/2014/main" id="{8B67F723-A1E3-6E93-B272-5F191AADB712}"/>
              </a:ext>
            </a:extLst>
          </p:cNvPr>
          <p:cNvSpPr>
            <a:spLocks noGrp="1"/>
          </p:cNvSpPr>
          <p:nvPr>
            <p:ph type="body" sz="quarter" idx="15"/>
          </p:nvPr>
        </p:nvSpPr>
        <p:spPr>
          <a:xfrm>
            <a:off x="299836" y="3683650"/>
            <a:ext cx="3030943" cy="1342047"/>
          </a:xfrm>
        </p:spPr>
        <p:txBody>
          <a:bodyPr/>
          <a:lstStyle/>
          <a:p>
            <a:r>
              <a:rPr lang="en-US" b="1" i="0" dirty="0"/>
              <a:t>Accessing Data</a:t>
            </a:r>
            <a:endParaRPr lang="en-US" i="0" dirty="0">
              <a:solidFill>
                <a:schemeClr val="bg1"/>
              </a:solidFill>
            </a:endParaRPr>
          </a:p>
          <a:p>
            <a:r>
              <a:rPr lang="en-US" dirty="0">
                <a:solidFill>
                  <a:schemeClr val="bg1"/>
                </a:solidFill>
              </a:rPr>
              <a:t>Two options</a:t>
            </a:r>
            <a:endParaRPr lang="en-US" dirty="0"/>
          </a:p>
        </p:txBody>
      </p:sp>
      <p:sp>
        <p:nvSpPr>
          <p:cNvPr id="6" name="Slide Number Placeholder 5">
            <a:extLst>
              <a:ext uri="{FF2B5EF4-FFF2-40B4-BE49-F238E27FC236}">
                <a16:creationId xmlns:a16="http://schemas.microsoft.com/office/drawing/2014/main" id="{8A6E966B-44CE-EFF2-2727-686AC7BD2930}"/>
              </a:ext>
            </a:extLst>
          </p:cNvPr>
          <p:cNvSpPr>
            <a:spLocks noGrp="1"/>
          </p:cNvSpPr>
          <p:nvPr>
            <p:ph type="sldNum" sz="quarter" idx="18"/>
          </p:nvPr>
        </p:nvSpPr>
        <p:spPr/>
        <p:txBody>
          <a:bodyPr/>
          <a:lstStyle/>
          <a:p>
            <a:fld id="{548469FB-C78A-B94B-B04A-B5BC8C934F85}" type="slidenum">
              <a:rPr lang="en-US" smtClean="0"/>
              <a:t>8</a:t>
            </a:fld>
            <a:endParaRPr lang="en-US"/>
          </a:p>
        </p:txBody>
      </p:sp>
      <p:pic>
        <p:nvPicPr>
          <p:cNvPr id="5" name="Picture 4">
            <a:extLst>
              <a:ext uri="{FF2B5EF4-FFF2-40B4-BE49-F238E27FC236}">
                <a16:creationId xmlns:a16="http://schemas.microsoft.com/office/drawing/2014/main" id="{0935A675-8DBD-9DFD-B6C5-979DEEB9D92F}"/>
              </a:ext>
            </a:extLst>
          </p:cNvPr>
          <p:cNvPicPr>
            <a:picLocks noChangeAspect="1"/>
          </p:cNvPicPr>
          <p:nvPr/>
        </p:nvPicPr>
        <p:blipFill>
          <a:blip r:embed="rId3"/>
          <a:srcRect l="-331" t="26977"/>
          <a:stretch/>
        </p:blipFill>
        <p:spPr>
          <a:xfrm>
            <a:off x="5538400" y="3894778"/>
            <a:ext cx="4978844" cy="2396839"/>
          </a:xfrm>
          <a:prstGeom prst="rect">
            <a:avLst/>
          </a:prstGeom>
        </p:spPr>
      </p:pic>
      <p:sp>
        <p:nvSpPr>
          <p:cNvPr id="7" name="Text Placeholder 2">
            <a:extLst>
              <a:ext uri="{FF2B5EF4-FFF2-40B4-BE49-F238E27FC236}">
                <a16:creationId xmlns:a16="http://schemas.microsoft.com/office/drawing/2014/main" id="{DB7E0BE1-3D62-B148-0E48-F77F94E32CC3}"/>
              </a:ext>
            </a:extLst>
          </p:cNvPr>
          <p:cNvSpPr txBox="1">
            <a:spLocks/>
          </p:cNvSpPr>
          <p:nvPr/>
        </p:nvSpPr>
        <p:spPr>
          <a:xfrm>
            <a:off x="318440" y="1107709"/>
            <a:ext cx="3290797" cy="164356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4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YaleNew" panose="02000602050000020003" pitchFamily="2" charset="77"/>
              </a:rPr>
              <a:t>About the All of Us Research Program</a:t>
            </a:r>
          </a:p>
        </p:txBody>
      </p:sp>
      <p:sp>
        <p:nvSpPr>
          <p:cNvPr id="8" name="Text Placeholder 3">
            <a:extLst>
              <a:ext uri="{FF2B5EF4-FFF2-40B4-BE49-F238E27FC236}">
                <a16:creationId xmlns:a16="http://schemas.microsoft.com/office/drawing/2014/main" id="{AC63EFF3-566D-5494-AF4B-51D9F4D5A4C5}"/>
              </a:ext>
            </a:extLst>
          </p:cNvPr>
          <p:cNvSpPr txBox="1">
            <a:spLocks/>
          </p:cNvSpPr>
          <p:nvPr/>
        </p:nvSpPr>
        <p:spPr>
          <a:xfrm>
            <a:off x="318440" y="2914535"/>
            <a:ext cx="3030943" cy="2667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1" kern="1200" spc="0">
                <a:solidFill>
                  <a:schemeClr val="bg1"/>
                </a:solidFill>
                <a:latin typeface="YaleNew" panose="02000602050000020003" pitchFamily="2" charset="77"/>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9pPr>
          </a:lstStyle>
          <a:p>
            <a:r>
              <a:rPr lang="en-US" dirty="0"/>
              <a:t>Overview</a:t>
            </a:r>
          </a:p>
        </p:txBody>
      </p:sp>
      <p:sp>
        <p:nvSpPr>
          <p:cNvPr id="9" name="Oval 8">
            <a:extLst>
              <a:ext uri="{FF2B5EF4-FFF2-40B4-BE49-F238E27FC236}">
                <a16:creationId xmlns:a16="http://schemas.microsoft.com/office/drawing/2014/main" id="{284E9F5A-C9E2-5ACE-BA95-B0AC08F17B9D}"/>
              </a:ext>
            </a:extLst>
          </p:cNvPr>
          <p:cNvSpPr/>
          <p:nvPr/>
        </p:nvSpPr>
        <p:spPr>
          <a:xfrm>
            <a:off x="5008187" y="1883193"/>
            <a:ext cx="462988" cy="465778"/>
          </a:xfrm>
          <a:prstGeom prst="ellipse">
            <a:avLst/>
          </a:prstGeom>
          <a:noFill/>
          <a:ln>
            <a:solidFill>
              <a:srgbClr val="197C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40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8789-D12C-F8BA-C55C-CEDDFCB32938}"/>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A2C836B-95EF-C9F8-E4B9-42E1BEBFED70}"/>
              </a:ext>
            </a:extLst>
          </p:cNvPr>
          <p:cNvSpPr>
            <a:spLocks noGrp="1"/>
          </p:cNvSpPr>
          <p:nvPr>
            <p:ph type="pic" sz="quarter" idx="12"/>
          </p:nvPr>
        </p:nvSpPr>
        <p:spPr>
          <a:xfrm>
            <a:off x="4224759" y="267852"/>
            <a:ext cx="7445347" cy="5163078"/>
          </a:xfrm>
        </p:spPr>
        <p:txBody>
          <a:bodyPr>
            <a:noAutofit/>
          </a:bodyPr>
          <a:lstStyle/>
          <a:p>
            <a:pPr marL="0" indent="0">
              <a:lnSpc>
                <a:spcPct val="100000"/>
              </a:lnSpc>
              <a:spcBef>
                <a:spcPts val="0"/>
              </a:spcBef>
              <a:buNone/>
            </a:pPr>
            <a:r>
              <a:rPr lang="en-US" dirty="0">
                <a:latin typeface="Avenir Book" panose="02000503020000020003" pitchFamily="2" charset="0"/>
              </a:rPr>
              <a:t>You create a new workspace from the AoU work bench</a:t>
            </a:r>
          </a:p>
          <a:p>
            <a:pPr marL="0" indent="0">
              <a:lnSpc>
                <a:spcPct val="100000"/>
              </a:lnSpc>
              <a:spcBef>
                <a:spcPts val="0"/>
              </a:spcBef>
              <a:buNone/>
            </a:pPr>
            <a:endParaRPr lang="en-US" dirty="0">
              <a:latin typeface="Avenir Book" panose="02000503020000020003" pitchFamily="2" charset="0"/>
            </a:endParaRPr>
          </a:p>
          <a:p>
            <a:pPr marL="0" indent="0">
              <a:lnSpc>
                <a:spcPct val="100000"/>
              </a:lnSpc>
              <a:spcBef>
                <a:spcPts val="0"/>
              </a:spcBef>
              <a:buNone/>
            </a:pPr>
            <a:r>
              <a:rPr lang="en-US" dirty="0">
                <a:latin typeface="Avenir Book" panose="02000503020000020003" pitchFamily="2" charset="0"/>
              </a:rPr>
              <a:t>This takes you to a form that asks for the following information:</a:t>
            </a:r>
          </a:p>
          <a:p>
            <a:pPr lvl="1">
              <a:lnSpc>
                <a:spcPct val="100000"/>
              </a:lnSpc>
              <a:spcBef>
                <a:spcPts val="0"/>
              </a:spcBef>
            </a:pPr>
            <a:r>
              <a:rPr lang="en-US" dirty="0">
                <a:latin typeface="Avenir Book" panose="02000503020000020003" pitchFamily="2" charset="0"/>
              </a:rPr>
              <a:t>Intended use of AoU data</a:t>
            </a:r>
          </a:p>
          <a:p>
            <a:pPr lvl="1">
              <a:lnSpc>
                <a:spcPct val="100000"/>
              </a:lnSpc>
              <a:spcBef>
                <a:spcPts val="0"/>
              </a:spcBef>
            </a:pPr>
            <a:r>
              <a:rPr lang="en-US" dirty="0">
                <a:latin typeface="Avenir Book" panose="02000503020000020003" pitchFamily="2" charset="0"/>
              </a:rPr>
              <a:t>Workspace Name</a:t>
            </a:r>
          </a:p>
          <a:p>
            <a:pPr lvl="1">
              <a:lnSpc>
                <a:spcPct val="100000"/>
              </a:lnSpc>
              <a:spcBef>
                <a:spcPts val="0"/>
              </a:spcBef>
            </a:pPr>
            <a:r>
              <a:rPr lang="en-US" dirty="0">
                <a:latin typeface="Avenir Book" panose="02000503020000020003" pitchFamily="2" charset="0"/>
              </a:rPr>
              <a:t>Data Access Tier</a:t>
            </a:r>
          </a:p>
          <a:p>
            <a:pPr lvl="1">
              <a:lnSpc>
                <a:spcPct val="100000"/>
              </a:lnSpc>
              <a:spcBef>
                <a:spcPts val="0"/>
              </a:spcBef>
            </a:pPr>
            <a:r>
              <a:rPr lang="en-US" dirty="0">
                <a:latin typeface="Avenir Book" panose="02000503020000020003" pitchFamily="2" charset="0"/>
              </a:rPr>
              <a:t>Billing Information (optional at this point)</a:t>
            </a:r>
          </a:p>
          <a:p>
            <a:pPr lvl="1">
              <a:lnSpc>
                <a:spcPct val="100000"/>
              </a:lnSpc>
              <a:spcBef>
                <a:spcPts val="0"/>
              </a:spcBef>
            </a:pPr>
            <a:r>
              <a:rPr lang="en-US" dirty="0">
                <a:latin typeface="Avenir Book" panose="02000503020000020003" pitchFamily="2" charset="0"/>
              </a:rPr>
              <a:t>Research Use Statement</a:t>
            </a:r>
          </a:p>
          <a:p>
            <a:pPr lvl="1">
              <a:lnSpc>
                <a:spcPct val="100000"/>
              </a:lnSpc>
              <a:spcBef>
                <a:spcPts val="0"/>
              </a:spcBef>
            </a:pPr>
            <a:r>
              <a:rPr lang="en-US" dirty="0">
                <a:latin typeface="Avenir Book" panose="02000503020000020003" pitchFamily="2" charset="0"/>
              </a:rPr>
              <a:t>Population of Interest</a:t>
            </a:r>
          </a:p>
          <a:p>
            <a:pPr>
              <a:lnSpc>
                <a:spcPct val="100000"/>
              </a:lnSpc>
              <a:spcBef>
                <a:spcPts val="0"/>
              </a:spcBef>
              <a:buFont typeface="Courier New" panose="02070309020205020404" pitchFamily="49" charset="0"/>
              <a:buChar char="o"/>
            </a:pPr>
            <a:endParaRPr lang="en-US" dirty="0">
              <a:latin typeface="Avenir Book" panose="02000503020000020003" pitchFamily="2" charset="0"/>
            </a:endParaRPr>
          </a:p>
          <a:p>
            <a:pPr marL="0" indent="0">
              <a:lnSpc>
                <a:spcPct val="100000"/>
              </a:lnSpc>
              <a:spcBef>
                <a:spcPts val="0"/>
              </a:spcBef>
              <a:buNone/>
            </a:pPr>
            <a:r>
              <a:rPr lang="en-US" b="1" dirty="0">
                <a:latin typeface="Avenir Book" panose="02000503020000020003" pitchFamily="2" charset="0"/>
              </a:rPr>
              <a:t>Note: The information is publicly available but can be updated anytime</a:t>
            </a:r>
          </a:p>
        </p:txBody>
      </p:sp>
      <p:sp>
        <p:nvSpPr>
          <p:cNvPr id="3" name="Text Placeholder 2">
            <a:extLst>
              <a:ext uri="{FF2B5EF4-FFF2-40B4-BE49-F238E27FC236}">
                <a16:creationId xmlns:a16="http://schemas.microsoft.com/office/drawing/2014/main" id="{941E5295-504E-06E5-D9A8-23A9A5CBCDA0}"/>
              </a:ext>
            </a:extLst>
          </p:cNvPr>
          <p:cNvSpPr>
            <a:spLocks noGrp="1"/>
          </p:cNvSpPr>
          <p:nvPr>
            <p:ph type="body" sz="quarter" idx="11"/>
          </p:nvPr>
        </p:nvSpPr>
        <p:spPr/>
        <p:txBody>
          <a:bodyPr/>
          <a:lstStyle/>
          <a:p>
            <a:r>
              <a:rPr lang="en-US" dirty="0">
                <a:latin typeface="YaleNew" panose="02000602050000020003" pitchFamily="2" charset="77"/>
              </a:rPr>
              <a:t>Creating a Workspace</a:t>
            </a:r>
          </a:p>
        </p:txBody>
      </p:sp>
      <p:sp>
        <p:nvSpPr>
          <p:cNvPr id="4" name="Text Placeholder 3">
            <a:extLst>
              <a:ext uri="{FF2B5EF4-FFF2-40B4-BE49-F238E27FC236}">
                <a16:creationId xmlns:a16="http://schemas.microsoft.com/office/drawing/2014/main" id="{8F4142BB-8AA0-7962-392A-E7D75FF5C744}"/>
              </a:ext>
            </a:extLst>
          </p:cNvPr>
          <p:cNvSpPr>
            <a:spLocks noGrp="1"/>
          </p:cNvSpPr>
          <p:nvPr>
            <p:ph type="body" sz="quarter" idx="15"/>
          </p:nvPr>
        </p:nvSpPr>
        <p:spPr>
          <a:xfrm>
            <a:off x="497984" y="2796291"/>
            <a:ext cx="3030943" cy="574144"/>
          </a:xfrm>
        </p:spPr>
        <p:txBody>
          <a:bodyPr/>
          <a:lstStyle/>
          <a:p>
            <a:r>
              <a:rPr lang="en-US" i="0" dirty="0">
                <a:cs typeface="+mn-cs"/>
              </a:rPr>
              <a:t>Overview</a:t>
            </a:r>
          </a:p>
        </p:txBody>
      </p:sp>
      <p:sp>
        <p:nvSpPr>
          <p:cNvPr id="5" name="Slide Number Placeholder 4">
            <a:extLst>
              <a:ext uri="{FF2B5EF4-FFF2-40B4-BE49-F238E27FC236}">
                <a16:creationId xmlns:a16="http://schemas.microsoft.com/office/drawing/2014/main" id="{438CD969-FA59-F978-39CD-1C12780F3D79}"/>
              </a:ext>
            </a:extLst>
          </p:cNvPr>
          <p:cNvSpPr>
            <a:spLocks noGrp="1"/>
          </p:cNvSpPr>
          <p:nvPr>
            <p:ph type="sldNum" sz="quarter" idx="18"/>
          </p:nvPr>
        </p:nvSpPr>
        <p:spPr/>
        <p:txBody>
          <a:bodyPr/>
          <a:lstStyle/>
          <a:p>
            <a:fld id="{548469FB-C78A-B94B-B04A-B5BC8C934F85}" type="slidenum">
              <a:rPr lang="en-US" smtClean="0"/>
              <a:t>9</a:t>
            </a:fld>
            <a:endParaRPr lang="en-US" dirty="0"/>
          </a:p>
        </p:txBody>
      </p:sp>
      <p:pic>
        <p:nvPicPr>
          <p:cNvPr id="6" name="Picture 5">
            <a:extLst>
              <a:ext uri="{FF2B5EF4-FFF2-40B4-BE49-F238E27FC236}">
                <a16:creationId xmlns:a16="http://schemas.microsoft.com/office/drawing/2014/main" id="{F1A65144-9D4B-F4C1-DC6D-9F9E3F5F5FA3}"/>
              </a:ext>
            </a:extLst>
          </p:cNvPr>
          <p:cNvPicPr>
            <a:picLocks noChangeAspect="1"/>
          </p:cNvPicPr>
          <p:nvPr/>
        </p:nvPicPr>
        <p:blipFill>
          <a:blip r:embed="rId3"/>
          <a:stretch>
            <a:fillRect/>
          </a:stretch>
        </p:blipFill>
        <p:spPr>
          <a:xfrm>
            <a:off x="46344" y="4061709"/>
            <a:ext cx="3930595" cy="2139308"/>
          </a:xfrm>
          <a:prstGeom prst="rect">
            <a:avLst/>
          </a:prstGeom>
          <a:ln w="3175">
            <a:solidFill>
              <a:schemeClr val="tx1"/>
            </a:solidFill>
          </a:ln>
        </p:spPr>
      </p:pic>
    </p:spTree>
    <p:extLst>
      <p:ext uri="{BB962C8B-B14F-4D97-AF65-F5344CB8AC3E}">
        <p14:creationId xmlns:p14="http://schemas.microsoft.com/office/powerpoint/2010/main" val="3906718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d8cbebb-2139-4df8-b411-4e3e87abeb5c}" enabled="0" method="" siteId="{dd8cbebb-2139-4df8-b411-4e3e87abeb5c}" removed="1"/>
</clbl:labelList>
</file>

<file path=docProps/app.xml><?xml version="1.0" encoding="utf-8"?>
<Properties xmlns="http://schemas.openxmlformats.org/officeDocument/2006/extended-properties" xmlns:vt="http://schemas.openxmlformats.org/officeDocument/2006/docPropsVTypes">
  <TotalTime>44168</TotalTime>
  <Words>1318</Words>
  <Application>Microsoft Macintosh PowerPoint</Application>
  <PresentationFormat>Widescreen</PresentationFormat>
  <Paragraphs>206</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Avenir Book</vt:lpstr>
      <vt:lpstr>Courier New</vt:lpstr>
      <vt:lpstr>Poppins</vt:lpstr>
      <vt:lpstr>YaleNew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Wegener, Maximilian</dc:creator>
  <cp:lastModifiedBy>Wegener, Maximilian</cp:lastModifiedBy>
  <cp:revision>94</cp:revision>
  <dcterms:created xsi:type="dcterms:W3CDTF">2025-01-10T18:33:58Z</dcterms:created>
  <dcterms:modified xsi:type="dcterms:W3CDTF">2025-10-27T14:36:38Z</dcterms:modified>
</cp:coreProperties>
</file>