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30"/>
  </p:notesMasterIdLst>
  <p:sldIdLst>
    <p:sldId id="256" r:id="rId2"/>
    <p:sldId id="288" r:id="rId3"/>
    <p:sldId id="257" r:id="rId4"/>
    <p:sldId id="303" r:id="rId5"/>
    <p:sldId id="299" r:id="rId6"/>
    <p:sldId id="258" r:id="rId7"/>
    <p:sldId id="304" r:id="rId8"/>
    <p:sldId id="300" r:id="rId9"/>
    <p:sldId id="264" r:id="rId10"/>
    <p:sldId id="265" r:id="rId11"/>
    <p:sldId id="267" r:id="rId12"/>
    <p:sldId id="268" r:id="rId13"/>
    <p:sldId id="269" r:id="rId14"/>
    <p:sldId id="270" r:id="rId15"/>
    <p:sldId id="271" r:id="rId16"/>
    <p:sldId id="301" r:id="rId17"/>
    <p:sldId id="273" r:id="rId18"/>
    <p:sldId id="305" r:id="rId19"/>
    <p:sldId id="274" r:id="rId20"/>
    <p:sldId id="275" r:id="rId21"/>
    <p:sldId id="276" r:id="rId22"/>
    <p:sldId id="277" r:id="rId23"/>
    <p:sldId id="278" r:id="rId24"/>
    <p:sldId id="285" r:id="rId25"/>
    <p:sldId id="279" r:id="rId26"/>
    <p:sldId id="280" r:id="rId27"/>
    <p:sldId id="281" r:id="rId28"/>
    <p:sldId id="283" r:id="rId29"/>
  </p:sldIdLst>
  <p:sldSz cx="9144000" cy="5143500" type="screen16x9"/>
  <p:notesSz cx="6858000" cy="9144000"/>
  <p:embeddedFontLst>
    <p:embeddedFont>
      <p:font typeface="Avenir" panose="02000503020000020003" pitchFamily="2" charset="0"/>
      <p:regular r:id="rId31"/>
      <p:italic r:id="rId32"/>
    </p:embeddedFont>
    <p:embeddedFont>
      <p:font typeface="Avenir Book" panose="02000503020000020003" pitchFamily="2" charset="0"/>
      <p:regular r:id="rId33"/>
      <p:italic r:id="rId34"/>
    </p:embeddedFont>
    <p:embeddedFont>
      <p:font typeface="Montserrat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630"/>
    <p:restoredTop sz="72061"/>
  </p:normalViewPr>
  <p:slideViewPr>
    <p:cSldViewPr snapToGrid="0">
      <p:cViewPr varScale="1">
        <p:scale>
          <a:sx n="118" d="100"/>
          <a:sy n="118" d="100"/>
        </p:scale>
        <p:origin x="128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gorithm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3ad0cb72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3ad0cb72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3ad0cb72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3ad0cb72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c2e26392a_0_10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c2e26392a_0_10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a3ad0cb722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a3ad0cb722_0_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 b="1">
                <a:solidFill>
                  <a:schemeClr val="dk1"/>
                </a:solidFill>
              </a:rPr>
              <a:t>Scenario: A Miracle Arthritis Inflammation Cure</a:t>
            </a:r>
            <a:endParaRPr sz="1300" b="1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Our imaginary colleague “Dr. Maverick” has invented a new miracle drug that promises to cure arthritis inflammation flare-ups after only 3 weeks since initially taking the medication! Naturally, we wish to see the clinical trial data, and after months of asking for the data they have finally provided us with a CSV spreadsheet containing the clinical trial data.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The CSV file contains the number of inflammation flare-ups per day for the 60 patients in the initial clinical trial, with the trial lasting 40 days. Each row corresponds to a patient, and each column corresponds to a day in the trial. Once a patient has their first inflammation flare-up they take the medication and wait a few weeks for it to take effect and reduce flare-ups.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To see how effective the treatment is we would like to: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Calculate the average inflammation per day across all patients.</a:t>
            </a:r>
            <a:endParaRPr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n">
                <a:solidFill>
                  <a:schemeClr val="dk1"/>
                </a:solidFill>
              </a:rPr>
              <a:t>Plot the result to discuss and share with colleagues.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a3ad0cb722_0_2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1" name="Google Shape;211;g2a3ad0cb722_0_2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3ad0cb722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3ad0cb722_0_2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3042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a3ad0cb722_0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a3ad0cb722_0_4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3ad0cb72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3ad0cb72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004259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a3ad0cb722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a3ad0cb722_0_3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bb6cb696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bb6cb696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9613610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a3ad0cb722_0_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a3ad0cb722_0_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3ad0cb722_0_3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3ad0cb722_0_3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3ad0cb722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3ad0cb722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c2e26392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c2e26392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9c2e26392a_0_1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9c2e26392a_0_1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090631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9c2e26392a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9c2e26392a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3ad0cb722_0_4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3ad0cb722_0_4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9cad555e5c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9cad555e5c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3ad0cb722_0_5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3ad0cb722_0_5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9bb6cb696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9bb6cb6963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ad0cb7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ad0cb7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Among the most popular programming languages — and increasingly, the first language computer programming language people learn.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Python is very versatile: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Data Analysis and Visualization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Python is ideal for analyzing and visualizing large biomedical datasets, including clinical trial data, genomic data, and imaging data. Libraries like </a:t>
            </a:r>
            <a:r>
              <a:rPr lang="en-US" sz="1400" b="1" dirty="0">
                <a:latin typeface="Avenir Book" panose="02000503020000020003" pitchFamily="2" charset="0"/>
              </a:rPr>
              <a:t>NumPy</a:t>
            </a:r>
            <a:r>
              <a:rPr lang="en-US" sz="1400" dirty="0">
                <a:latin typeface="Avenir Book" panose="02000503020000020003" pitchFamily="2" charset="0"/>
              </a:rPr>
              <a:t>, </a:t>
            </a:r>
            <a:r>
              <a:rPr lang="en-US" sz="1400" b="1" dirty="0">
                <a:latin typeface="Avenir Book" panose="02000503020000020003" pitchFamily="2" charset="0"/>
              </a:rPr>
              <a:t>Pandas</a:t>
            </a:r>
            <a:r>
              <a:rPr lang="en-US" sz="1400" dirty="0">
                <a:latin typeface="Avenir Book" panose="02000503020000020003" pitchFamily="2" charset="0"/>
              </a:rPr>
              <a:t>, and </a:t>
            </a:r>
            <a:r>
              <a:rPr lang="en-US" sz="1400" b="1" dirty="0">
                <a:latin typeface="Avenir Book" panose="02000503020000020003" pitchFamily="2" charset="0"/>
              </a:rPr>
              <a:t>Matplotlib</a:t>
            </a:r>
            <a:r>
              <a:rPr lang="en-US" sz="1400" dirty="0">
                <a:latin typeface="Avenir Book" panose="02000503020000020003" pitchFamily="2" charset="0"/>
              </a:rPr>
              <a:t> simplify these tasks.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Automating Repetitive Tasks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Researchers and staff can use Python to automate time-consuming tasks like data cleaning, file processing, or report generation, saving time and minimizing errors.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Interdisciplinary Collaboration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Python’s popularity and versatility across scientific disciplines make it a common language for collaboration, bridging the gap between medicine, biology, and data science.</a:t>
            </a:r>
          </a:p>
          <a:p>
            <a:r>
              <a:rPr lang="en-US" sz="1400" b="1" dirty="0">
                <a:latin typeface="Avenir Book" panose="02000503020000020003" pitchFamily="2" charset="0"/>
              </a:rPr>
              <a:t>Reproducibility and Transparency</a:t>
            </a:r>
            <a:r>
              <a:rPr lang="en-US" sz="1400" dirty="0">
                <a:latin typeface="Avenir Book" panose="02000503020000020003" pitchFamily="2" charset="0"/>
              </a:rPr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>
                <a:latin typeface="Avenir Book" panose="02000503020000020003" pitchFamily="2" charset="0"/>
              </a:rPr>
              <a:t>Python supports reproducible research by enabling easy sharing and review of code, which is essential for robust and transparent medical science.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Also, for a computer language, it has a simpler structure (called syntax) than some other languages.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sz="1400" b="0" i="0" u="none" strike="noStrike" kern="1200" dirty="0">
                <a:solidFill>
                  <a:schemeClr val="tx1"/>
                </a:solidFill>
                <a:effectLst/>
                <a:latin typeface="Avenir Book" panose="02000503020000020003" pitchFamily="2" charset="0"/>
                <a:ea typeface="+mn-ea"/>
                <a:cs typeface="+mn-cs"/>
              </a:rPr>
              <a:t> Because of its popularity, it also has a big community, and a lot of libraries, toolkits, and guides.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b="0" i="0" u="none" strike="noStrike" kern="1200" dirty="0">
              <a:solidFill>
                <a:schemeClr val="tx1"/>
              </a:solidFill>
              <a:effectLst/>
              <a:latin typeface="Avenir Book" panose="02000503020000020003" pitchFamily="2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endParaRPr lang="en-US" sz="1400" dirty="0"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563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a3ad0cb722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a3ad0cb722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65449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a3ad0cb72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a3ad0cb72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form of problem-solving. If you like Wordle, puzzles, Rubik’s cubes, video games, crosswords, Sudoku, or really any kind of problem-solving (like diagnosing a patient, running experiments, or helping students learn something new) … you might discover coding is just another way to problem-solve, and might even be fun sometimes.</a:t>
            </a:r>
          </a:p>
          <a:p>
            <a:pPr rtl="0"/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more formal definition: 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involves learning a programming language (its syntax, its semantics, its construction) so you can translate human speaking and language, conceptualizing, and problem-solving into machine-readable code. </a:t>
            </a:r>
          </a:p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 involves actually writing and running scripts. Programming is a much broader activity, which can involve research, design, analysis, and more. We’re going to mostly focus on coding today, but we’ll take the first steps of programming towards the end. </a:t>
            </a:r>
            <a:endParaRPr lang="en-US" dirty="0"/>
          </a:p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Wikipedia’s definition: “Programming involves tasks such as analysis, generating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 </a:t>
            </a:r>
            <a:r>
              <a:rPr lang="en-US" sz="1100" b="0" i="0" u="sng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algorithms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profiling algorithms' accuracy and resource consumption, and the implementation of algorithms (usually in a chosen programming language, commonly referred to as </a:t>
            </a:r>
            <a:r>
              <a:rPr lang="en-US" sz="1100" b="1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coding</a:t>
            </a:r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).”</a:t>
            </a:r>
            <a:endParaRPr lang="en-US" dirty="0">
              <a:effectLst/>
            </a:endParaRPr>
          </a:p>
          <a:p>
            <a:pPr rtl="0"/>
            <a:r>
              <a:rPr lang="en-US" sz="11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Don’t let ‘algorithm’ intimidate you — Wikipedia, again, defines it as “a finite sequence of well-defined instructions.” </a:t>
            </a:r>
            <a:br>
              <a:rPr lang="en-US" dirty="0"/>
            </a:b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a3ad0cb722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a3ad0cb722_0_2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352503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a3ad0cb722_0_2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a3ad0cb722_0_2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249892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a3ad0cb722_0_2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a3ad0cb722_0_2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endParaRPr lang="en-US" dirty="0"/>
          </a:p>
          <a:p>
            <a:r>
              <a:rPr lang="en-US" dirty="0"/>
              <a:t>In Python, a </a:t>
            </a:r>
            <a:r>
              <a:rPr lang="en-US" b="1" dirty="0"/>
              <a:t>function</a:t>
            </a:r>
            <a:r>
              <a:rPr lang="en-US" dirty="0"/>
              <a:t> is a block of reusable code that performs a specific task and can be called independently. Functions are not tied to any specific object and can be called using their name (e.g., print() or </a:t>
            </a:r>
            <a:r>
              <a:rPr lang="en-US" dirty="0" err="1"/>
              <a:t>len</a:t>
            </a:r>
            <a:r>
              <a:rPr lang="en-US" dirty="0"/>
              <a:t>()). Functions often take inputs (parameters) and may return outputs.</a:t>
            </a:r>
          </a:p>
          <a:p>
            <a:r>
              <a:rPr lang="en-US" dirty="0"/>
              <a:t>A </a:t>
            </a:r>
            <a:r>
              <a:rPr lang="en-US" b="1" dirty="0"/>
              <a:t>method</a:t>
            </a:r>
            <a:r>
              <a:rPr lang="en-US" dirty="0"/>
              <a:t>, on the other hand, is a function that is associated with an object and is called on that object. Methods are defined within a class and can access or modify the attributes of the object they belong to. The syntax for calling a method is </a:t>
            </a:r>
            <a:r>
              <a:rPr lang="en-US" dirty="0" err="1"/>
              <a:t>object.method</a:t>
            </a:r>
            <a:r>
              <a:rPr lang="en-US" dirty="0"/>
              <a:t>(), where the method may also take additional parameters.</a:t>
            </a:r>
          </a:p>
          <a:p>
            <a:r>
              <a:rPr lang="en-US" b="1" dirty="0"/>
              <a:t>Example: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Function</a:t>
            </a:r>
            <a:r>
              <a:rPr lang="en-US" dirty="0"/>
              <a:t>: </a:t>
            </a:r>
            <a:r>
              <a:rPr lang="en-US" dirty="0" err="1"/>
              <a:t>len</a:t>
            </a:r>
            <a:r>
              <a:rPr lang="en-US" dirty="0"/>
              <a:t>([1, 2, 3]) computes the length of a list, independent of any object.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Method</a:t>
            </a:r>
            <a:r>
              <a:rPr lang="en-US" dirty="0"/>
              <a:t>: [1, 2, 3].append(4) adds an element to a specific list object using the append() method.</a:t>
            </a:r>
          </a:p>
          <a:p>
            <a:r>
              <a:rPr lang="en-US" dirty="0"/>
              <a:t>In short, functions are standalone, while methods are tied to objects and often operate on the object's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WML Modern" type="title">
  <p:cSld name="TITLE">
    <p:bg>
      <p:bgPr>
        <a:solidFill>
          <a:srgbClr val="B8DF7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012325" y="1763213"/>
            <a:ext cx="5445900" cy="1804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6208125" y="4214588"/>
            <a:ext cx="2250000" cy="1032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 flipH="1">
            <a:off x="1280025" y="0"/>
            <a:ext cx="1928700" cy="5143500"/>
          </a:xfrm>
          <a:prstGeom prst="rtTriangle">
            <a:avLst/>
          </a:prstGeom>
          <a:solidFill>
            <a:srgbClr val="00A0AB"/>
          </a:solidFill>
          <a:ln w="38100" cap="flat" cmpd="sng">
            <a:solidFill>
              <a:srgbClr val="00A0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-8775" y="-8775"/>
            <a:ext cx="1288800" cy="5143500"/>
          </a:xfrm>
          <a:prstGeom prst="rect">
            <a:avLst/>
          </a:prstGeom>
          <a:solidFill>
            <a:srgbClr val="00A0AB"/>
          </a:solidFill>
          <a:ln w="9525" cap="flat" cmpd="sng">
            <a:solidFill>
              <a:srgbClr val="00A0AB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22550" y="339850"/>
            <a:ext cx="1537624" cy="1544726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3028325" y="3646450"/>
            <a:ext cx="5429700" cy="46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60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btitle">
  <p:cSld name="TITLE_1">
    <p:bg>
      <p:bgPr>
        <a:solidFill>
          <a:srgbClr val="00A0AB"/>
        </a:solidFill>
        <a:effectLst/>
      </p:bgPr>
    </p:bg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5680600" y="0"/>
            <a:ext cx="34632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None/>
              <a:defRPr sz="4000">
                <a:solidFill>
                  <a:srgbClr val="FFFFFF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subTitle" idx="1"/>
          </p:nvPr>
        </p:nvSpPr>
        <p:spPr>
          <a:xfrm>
            <a:off x="6101100" y="2863389"/>
            <a:ext cx="24465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/>
            </a:lvl3pPr>
            <a:lvl4pPr lvl="3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4pPr>
            <a:lvl5pPr lvl="4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5pPr>
            <a:lvl6pPr lvl="5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6pPr>
            <a:lvl7pPr lvl="6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7pPr>
            <a:lvl8pPr lvl="7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8pPr>
            <a:lvl9pPr lvl="8" rtl="0">
              <a:spcBef>
                <a:spcPts val="0"/>
              </a:spcBef>
              <a:spcAft>
                <a:spcPts val="0"/>
              </a:spcAft>
              <a:buSzPts val="2200"/>
              <a:buNone/>
              <a:defRPr sz="2200"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00A0AB"/>
              </a:buClr>
              <a:buSzPts val="2000"/>
              <a:buChar char="●"/>
              <a:defRPr/>
            </a:lvl1pPr>
            <a:lvl2pPr marL="914400" lvl="1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_AND_TWO_COLUMNS_1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50;p9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body" idx="1"/>
          </p:nvPr>
        </p:nvSpPr>
        <p:spPr>
          <a:xfrm>
            <a:off x="691200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body" idx="2"/>
          </p:nvPr>
        </p:nvSpPr>
        <p:spPr>
          <a:xfrm>
            <a:off x="3321088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4" name="Google Shape;54;p9"/>
          <p:cNvSpPr txBox="1">
            <a:spLocks noGrp="1"/>
          </p:cNvSpPr>
          <p:nvPr>
            <p:ph type="body" idx="3"/>
          </p:nvPr>
        </p:nvSpPr>
        <p:spPr>
          <a:xfrm>
            <a:off x="5950975" y="1393425"/>
            <a:ext cx="2501700" cy="298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▣"/>
              <a:defRPr sz="1800"/>
            </a:lvl1pPr>
            <a:lvl2pPr marL="914400" lvl="1" indent="-342900" rtl="0">
              <a:spcBef>
                <a:spcPts val="0"/>
              </a:spcBef>
              <a:spcAft>
                <a:spcPts val="0"/>
              </a:spcAft>
              <a:buSzPts val="1800"/>
              <a:buChar char="□"/>
              <a:defRPr sz="1800"/>
            </a:lvl2pPr>
            <a:lvl3pPr marL="1371600" lvl="2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3pPr>
            <a:lvl4pPr marL="1828800" lvl="3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4pPr>
            <a:lvl5pPr marL="2286000" lvl="4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5pPr>
            <a:lvl6pPr marL="2743200" lvl="5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6pPr>
            <a:lvl7pPr marL="3200400" lvl="6" indent="-3429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 sz="1800"/>
            </a:lvl7pPr>
            <a:lvl8pPr marL="3657600" lvl="7" indent="-342900" rtl="0">
              <a:spcBef>
                <a:spcPts val="0"/>
              </a:spcBef>
              <a:spcAft>
                <a:spcPts val="0"/>
              </a:spcAft>
              <a:buSzPts val="1800"/>
              <a:buChar char="○"/>
              <a:defRPr sz="1800"/>
            </a:lvl8pPr>
            <a:lvl9pPr marL="4114800" lvl="8" indent="-342900" rtl="0">
              <a:spcBef>
                <a:spcPts val="0"/>
              </a:spcBef>
              <a:spcAft>
                <a:spcPts val="0"/>
              </a:spcAft>
              <a:buSzPts val="1800"/>
              <a:buChar char="■"/>
              <a:defRPr sz="1800"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0"/>
          <p:cNvSpPr/>
          <p:nvPr/>
        </p:nvSpPr>
        <p:spPr>
          <a:xfrm>
            <a:off x="0" y="0"/>
            <a:ext cx="1005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" name="Google Shape;58;p10"/>
          <p:cNvSpPr/>
          <p:nvPr/>
        </p:nvSpPr>
        <p:spPr>
          <a:xfrm>
            <a:off x="813273" y="1205841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1"/>
          <p:cNvSpPr txBox="1">
            <a:spLocks noGrp="1"/>
          </p:cNvSpPr>
          <p:nvPr>
            <p:ph type="body" idx="1"/>
          </p:nvPr>
        </p:nvSpPr>
        <p:spPr>
          <a:xfrm>
            <a:off x="457200" y="4258875"/>
            <a:ext cx="8229600" cy="70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ctr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 sz="1800">
                <a:solidFill>
                  <a:schemeClr val="dk2"/>
                </a:solidFill>
              </a:defRPr>
            </a:lvl1pPr>
          </a:lstStyle>
          <a:p>
            <a:endParaRPr/>
          </a:p>
        </p:txBody>
      </p:sp>
      <p:sp>
        <p:nvSpPr>
          <p:cNvPr id="63" name="Google Shape;63;p11"/>
          <p:cNvSpPr/>
          <p:nvPr/>
        </p:nvSpPr>
        <p:spPr>
          <a:xfrm>
            <a:off x="3805198" y="4212742"/>
            <a:ext cx="1533600" cy="103200"/>
          </a:xfrm>
          <a:prstGeom prst="rect">
            <a:avLst/>
          </a:prstGeom>
          <a:solidFill>
            <a:srgbClr val="00A0A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64" name="Google Shape;64;p11"/>
          <p:cNvSpPr/>
          <p:nvPr/>
        </p:nvSpPr>
        <p:spPr>
          <a:xfrm>
            <a:off x="-4" y="5040225"/>
            <a:ext cx="9144000" cy="103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" name="Google Shape;65;p11"/>
          <p:cNvSpPr txBox="1">
            <a:spLocks noGrp="1"/>
          </p:cNvSpPr>
          <p:nvPr>
            <p:ph type="sldNum" idx="12"/>
          </p:nvPr>
        </p:nvSpPr>
        <p:spPr>
          <a:xfrm>
            <a:off x="4297650" y="4777483"/>
            <a:ext cx="548700" cy="30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/>
            </a:lvl1pPr>
            <a:lvl2pPr lvl="1" algn="ctr">
              <a:buNone/>
              <a:defRPr/>
            </a:lvl2pPr>
            <a:lvl3pPr lvl="2" algn="ctr">
              <a:buNone/>
              <a:defRPr/>
            </a:lvl3pPr>
            <a:lvl4pPr lvl="3" algn="ctr">
              <a:buNone/>
              <a:defRPr/>
            </a:lvl4pPr>
            <a:lvl5pPr lvl="4" algn="ctr">
              <a:buNone/>
              <a:defRPr/>
            </a:lvl5pPr>
            <a:lvl6pPr lvl="5" algn="ctr">
              <a:buNone/>
              <a:defRPr/>
            </a:lvl6pPr>
            <a:lvl7pPr lvl="6" algn="ctr">
              <a:buNone/>
              <a:defRPr/>
            </a:lvl7pPr>
            <a:lvl8pPr lvl="7" algn="ctr">
              <a:buNone/>
              <a:defRPr/>
            </a:lvl8pPr>
            <a:lvl9pPr lvl="8" algn="ctr">
              <a:buNone/>
              <a:defRPr/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_2">
  <p:cSld name="TITLE_2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venir"/>
              <a:buNone/>
              <a:defRPr sz="3000" b="1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Montserrat"/>
              <a:buNone/>
              <a:defRPr sz="3000" b="1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Clr>
                <a:srgbClr val="00A0AB"/>
              </a:buClr>
              <a:buSzPts val="2000"/>
              <a:buFont typeface="Avenir"/>
              <a:buChar char="▣"/>
              <a:defRPr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lvl="1" indent="-349250">
              <a:spcBef>
                <a:spcPts val="0"/>
              </a:spcBef>
              <a:spcAft>
                <a:spcPts val="0"/>
              </a:spcAft>
              <a:buClr>
                <a:srgbClr val="00A0AB"/>
              </a:buClr>
              <a:buSzPts val="1900"/>
              <a:buFont typeface="Avenir"/>
              <a:buChar char="□"/>
              <a:defRPr sz="19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lvl="2" indent="-3429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venir"/>
              <a:buChar char="■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lvl="3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lvl="4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lvl="5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lvl="6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lvl="7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lvl="8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290000" y="4684858"/>
            <a:ext cx="548700" cy="3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lvl="1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lvl="2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lvl="3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lvl="4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lvl="5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lvl="6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lvl="7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lvl="8" algn="r">
              <a:buNone/>
              <a:defRPr sz="12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6" r:id="rId5"/>
    <p:sldLayoutId id="2147483657" r:id="rId6"/>
    <p:sldLayoutId id="2147483659" r:id="rId7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wcarpentry.github.io/python-novice-inflammation/05-loop/index.html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wcarpentry.github.io/python-novice-inflammation/05-loop/index.html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swcarpentry.github.io/python-novice-inflammation/05-loop/index.html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CWMLdata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02-numpy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8.png"/><Relationship Id="rId4" Type="http://schemas.openxmlformats.org/officeDocument/2006/relationships/hyperlink" Target="https://swcarpentry.github.io/python-novice-inflammation/LICENS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02-numpy.html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hyperlink" Target="https://swcarpentry.github.io/python-novice-inflammation/LICENSE.html" TargetMode="Externa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sv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008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ournals.plos.org/ploscompbiol/article?id=10.1371/journal.pcbi.1008549" TargetMode="External"/><Relationship Id="rId4" Type="http://schemas.openxmlformats.org/officeDocument/2006/relationships/hyperlink" Target="https://library.medicine.yale.edu/research-data/learn-work-data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index.html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2.png"/><Relationship Id="rId4" Type="http://schemas.openxmlformats.org/officeDocument/2006/relationships/hyperlink" Target="https://swcarpentry.github.io/python-novice-inflammation/04-lists.html#slicing-from-the-end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medicine.yale.edu/research-data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wcarpentry.github.io/python-novice-inflammation/LICENSE.html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.org" TargetMode="External"/><Relationship Id="rId7" Type="http://schemas.openxmlformats.org/officeDocument/2006/relationships/hyperlink" Target="https://library.medicine.yale.edu/research-data/learn-work-data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datacamp.com/cheat-sheet/getting-started-with-python-cheat-sheet" TargetMode="External"/><Relationship Id="rId5" Type="http://schemas.openxmlformats.org/officeDocument/2006/relationships/hyperlink" Target="https://www.pythoncheatsheet.org/" TargetMode="External"/><Relationship Id="rId4" Type="http://schemas.openxmlformats.org/officeDocument/2006/relationships/hyperlink" Target="https://wiki.python.org/moin/BeginnersGuide" TargetMode="Externa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hyperlink" Target="https://docs.python.org/3/library/glob.html#module-glob" TargetMode="External"/><Relationship Id="rId3" Type="http://schemas.openxmlformats.org/officeDocument/2006/relationships/hyperlink" Target="https://numpy.org/doc/stable/" TargetMode="External"/><Relationship Id="rId7" Type="http://schemas.openxmlformats.org/officeDocument/2006/relationships/hyperlink" Target="https://matplotlib.org/cheatsheets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matplotlib.org/stable/users/index.html" TargetMode="External"/><Relationship Id="rId5" Type="http://schemas.openxmlformats.org/officeDocument/2006/relationships/hyperlink" Target="https://matplotlib.org/stable/index.html" TargetMode="External"/><Relationship Id="rId10" Type="http://schemas.openxmlformats.org/officeDocument/2006/relationships/hyperlink" Target="https://www.markdownguide.org/cheat-sheet/" TargetMode="External"/><Relationship Id="rId4" Type="http://schemas.openxmlformats.org/officeDocument/2006/relationships/hyperlink" Target="https://numpy.org/doc/stable/user/index.html#user" TargetMode="External"/><Relationship Id="rId9" Type="http://schemas.openxmlformats.org/officeDocument/2006/relationships/hyperlink" Target="https://www.markdownguide.org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>
            <a:spLocks noGrp="1"/>
          </p:cNvSpPr>
          <p:nvPr>
            <p:ph type="ctrTitle"/>
          </p:nvPr>
        </p:nvSpPr>
        <p:spPr>
          <a:xfrm>
            <a:off x="3043980" y="767751"/>
            <a:ext cx="5445900" cy="321627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>
                <a:solidFill>
                  <a:schemeClr val="tx1"/>
                </a:solidFill>
              </a:rPr>
              <a:t>Getting Started with 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4000" dirty="0">
                <a:solidFill>
                  <a:schemeClr val="tx1"/>
                </a:solidFill>
              </a:rPr>
              <a:t>Data Analysis &amp; Visualization</a:t>
            </a:r>
            <a:br>
              <a:rPr lang="en-US" sz="40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Introduction to Python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78" name="Google Shape;78;p14"/>
          <p:cNvSpPr txBox="1">
            <a:spLocks noGrp="1"/>
          </p:cNvSpPr>
          <p:nvPr>
            <p:ph type="subTitle" idx="1"/>
          </p:nvPr>
        </p:nvSpPr>
        <p:spPr>
          <a:xfrm>
            <a:off x="3060180" y="4150581"/>
            <a:ext cx="5429700" cy="82483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Justin DeMayo</a:t>
            </a:r>
          </a:p>
          <a:p>
            <a:pPr marL="0" lvl="0" indent="0" algn="r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chemeClr val="tx1"/>
                </a:solidFill>
              </a:rPr>
              <a:t>System and Application Specialist</a:t>
            </a:r>
            <a:endParaRPr sz="1600" dirty="0">
              <a:solidFill>
                <a:schemeClr val="tx1"/>
              </a:solidFill>
            </a:endParaRPr>
          </a:p>
        </p:txBody>
      </p:sp>
      <p:pic>
        <p:nvPicPr>
          <p:cNvPr id="2" name="Picture 6">
            <a:extLst>
              <a:ext uri="{FF2B5EF4-FFF2-40B4-BE49-F238E27FC236}">
                <a16:creationId xmlns:a16="http://schemas.microsoft.com/office/drawing/2014/main" id="{C8E6F852-44AE-FC59-141F-7DC9A7560C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729" y="2375890"/>
            <a:ext cx="1238858" cy="1238858"/>
          </a:xfrm>
          <a:prstGeom prst="rect">
            <a:avLst/>
          </a:prstGeom>
          <a:noFill/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terms</a:t>
            </a:r>
            <a:endParaRPr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Strings</a:t>
            </a:r>
            <a:r>
              <a:rPr lang="en" b="1" dirty="0"/>
              <a:t> —</a:t>
            </a:r>
            <a:r>
              <a:rPr lang="en" dirty="0"/>
              <a:t> essentially text; technically arrays of bytes representing Unicode characters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Syntax: enclosed in quotes, either single or double (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' '</a:t>
            </a:r>
            <a:r>
              <a:rPr lang="en" dirty="0"/>
              <a:t> or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" "</a:t>
            </a:r>
            <a:r>
              <a:rPr lang="en" dirty="0"/>
              <a:t> )</a:t>
            </a: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In this course, we will use double quotes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Integers</a:t>
            </a:r>
            <a:r>
              <a:rPr lang="en" b="1" dirty="0"/>
              <a:t> and </a:t>
            </a:r>
            <a:r>
              <a:rPr lang="en" b="1" dirty="0">
                <a:highlight>
                  <a:srgbClr val="B8DF72"/>
                </a:highlight>
              </a:rPr>
              <a:t>floats</a:t>
            </a:r>
            <a:r>
              <a:rPr lang="en" b="1" dirty="0"/>
              <a:t> —</a:t>
            </a:r>
            <a:r>
              <a:rPr lang="en" dirty="0"/>
              <a:t> numeric data types; integers are whole numbers and floats contain decimals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Lists</a:t>
            </a:r>
            <a:r>
              <a:rPr lang="en" b="1" dirty="0"/>
              <a:t> —</a:t>
            </a:r>
            <a:r>
              <a:rPr lang="en" dirty="0"/>
              <a:t> used to store multiple items in one variable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 dirty="0"/>
              <a:t>Syntax: enclosed in brackets, </a:t>
            </a:r>
            <a:r>
              <a:rPr lang="en" dirty="0">
                <a:solidFill>
                  <a:schemeClr val="lt1"/>
                </a:solidFill>
                <a:highlight>
                  <a:schemeClr val="dk1"/>
                </a:highlight>
                <a:latin typeface="Courier New"/>
                <a:ea typeface="Courier New"/>
                <a:cs typeface="Courier New"/>
                <a:sym typeface="Courier New"/>
              </a:rPr>
              <a:t>[ ]</a:t>
            </a:r>
            <a:endParaRPr dirty="0">
              <a:solidFill>
                <a:schemeClr val="lt1"/>
              </a:solidFill>
              <a:highlight>
                <a:schemeClr val="dk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Variables</a:t>
            </a:r>
            <a:r>
              <a:rPr lang="en" b="1" dirty="0"/>
              <a:t> —</a:t>
            </a:r>
            <a:r>
              <a:rPr lang="en" dirty="0"/>
              <a:t> contain information that can change over time; this information can be text, numbers, lists, other data types</a:t>
            </a: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steps: Using Python to work with data</a:t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Graphic 2" descr="Statistics outline">
            <a:extLst>
              <a:ext uri="{FF2B5EF4-FFF2-40B4-BE49-F238E27FC236}">
                <a16:creationId xmlns:a16="http://schemas.microsoft.com/office/drawing/2014/main" id="{95B239CB-A438-030C-8E52-DA9A133B3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6120" y="2536307"/>
            <a:ext cx="1587985" cy="158798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Setting the scene</a:t>
            </a:r>
            <a:endParaRPr/>
          </a:p>
        </p:txBody>
      </p:sp>
      <p:sp>
        <p:nvSpPr>
          <p:cNvPr id="183" name="Google Shape;183;p26"/>
          <p:cNvSpPr/>
          <p:nvPr/>
        </p:nvSpPr>
        <p:spPr>
          <a:xfrm>
            <a:off x="691200" y="1466950"/>
            <a:ext cx="8209500" cy="3571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84" name="Google Shape;184;p26"/>
          <p:cNvSpPr/>
          <p:nvPr/>
        </p:nvSpPr>
        <p:spPr>
          <a:xfrm>
            <a:off x="808525" y="2143775"/>
            <a:ext cx="4399200" cy="6138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tool </a:t>
            </a:r>
            <a:r>
              <a:rPr lang="en" sz="13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t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viztool </a:t>
            </a:r>
            <a:r>
              <a:rPr lang="en" sz="1300" b="1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 viz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5" name="Google Shape;185;p26"/>
          <p:cNvSpPr/>
          <p:nvPr/>
        </p:nvSpPr>
        <p:spPr>
          <a:xfrm>
            <a:off x="808525" y="2877250"/>
            <a:ext cx="4399200" cy="735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thing = t.function()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Courier New"/>
                <a:ea typeface="Courier New"/>
                <a:cs typeface="Courier New"/>
                <a:sym typeface="Courier New"/>
              </a:rPr>
              <a:t>viz.function(thing)</a:t>
            </a: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6" name="Google Shape;186;p26"/>
          <p:cNvSpPr/>
          <p:nvPr/>
        </p:nvSpPr>
        <p:spPr>
          <a:xfrm>
            <a:off x="808525" y="3731925"/>
            <a:ext cx="4399200" cy="12132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7" name="Google Shape;18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3375" y="3865600"/>
            <a:ext cx="911150" cy="91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6"/>
          <p:cNvSpPr/>
          <p:nvPr/>
        </p:nvSpPr>
        <p:spPr>
          <a:xfrm>
            <a:off x="808525" y="1575825"/>
            <a:ext cx="4399200" cy="494100"/>
          </a:xfrm>
          <a:prstGeom prst="rect">
            <a:avLst/>
          </a:prstGeom>
          <a:solidFill>
            <a:schemeClr val="accent5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89" name="Google Shape;18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3375" y="1637700"/>
            <a:ext cx="386400" cy="3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80950" y="1637700"/>
            <a:ext cx="386400" cy="386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76925" y="1637700"/>
            <a:ext cx="386400" cy="38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6"/>
          <p:cNvSpPr txBox="1"/>
          <p:nvPr/>
        </p:nvSpPr>
        <p:spPr>
          <a:xfrm>
            <a:off x="5603150" y="1668650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environment</a:t>
            </a:r>
            <a:endParaRPr sz="2000" dirty="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3" name="Google Shape;193;p26"/>
          <p:cNvSpPr txBox="1"/>
          <p:nvPr/>
        </p:nvSpPr>
        <p:spPr>
          <a:xfrm>
            <a:off x="5603150" y="2291625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library/package/tool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4" name="Google Shape;194;p26"/>
          <p:cNvSpPr txBox="1"/>
          <p:nvPr/>
        </p:nvSpPr>
        <p:spPr>
          <a:xfrm>
            <a:off x="5603150" y="3051400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input/code/functions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5" name="Google Shape;195;p26"/>
          <p:cNvSpPr txBox="1"/>
          <p:nvPr/>
        </p:nvSpPr>
        <p:spPr>
          <a:xfrm>
            <a:off x="5603150" y="4063425"/>
            <a:ext cx="2567100" cy="35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rPr>
              <a:t>output/viz</a:t>
            </a:r>
            <a:endParaRPr sz="2000">
              <a:solidFill>
                <a:schemeClr val="dk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6" name="Google Shape;196;p26"/>
          <p:cNvSpPr/>
          <p:nvPr/>
        </p:nvSpPr>
        <p:spPr>
          <a:xfrm>
            <a:off x="5491900" y="1613650"/>
            <a:ext cx="36600" cy="4941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7" name="Google Shape;197;p26"/>
          <p:cNvSpPr/>
          <p:nvPr/>
        </p:nvSpPr>
        <p:spPr>
          <a:xfrm>
            <a:off x="5491900" y="2203625"/>
            <a:ext cx="36600" cy="613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8" name="Google Shape;198;p26"/>
          <p:cNvSpPr/>
          <p:nvPr/>
        </p:nvSpPr>
        <p:spPr>
          <a:xfrm>
            <a:off x="5491900" y="2998450"/>
            <a:ext cx="36600" cy="6138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5491900" y="3793275"/>
            <a:ext cx="36600" cy="1048200"/>
          </a:xfrm>
          <a:prstGeom prst="rightBrace">
            <a:avLst>
              <a:gd name="adj1" fmla="val 50000"/>
              <a:gd name="adj2" fmla="val 50000"/>
            </a:avLst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7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Scenario</a:t>
            </a:r>
            <a:endParaRPr/>
          </a:p>
        </p:txBody>
      </p:sp>
      <p:pic>
        <p:nvPicPr>
          <p:cNvPr id="205" name="Google Shape;205;p27"/>
          <p:cNvPicPr preferRelativeResize="0"/>
          <p:nvPr/>
        </p:nvPicPr>
        <p:blipFill rotWithShape="1">
          <a:blip r:embed="rId3">
            <a:alphaModFix/>
          </a:blip>
          <a:srcRect l="46832" r="29504"/>
          <a:stretch/>
        </p:blipFill>
        <p:spPr>
          <a:xfrm>
            <a:off x="4316700" y="1597875"/>
            <a:ext cx="2091574" cy="31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06" name="Google Shape;206;p27"/>
          <p:cNvSpPr txBox="1"/>
          <p:nvPr/>
        </p:nvSpPr>
        <p:spPr>
          <a:xfrm>
            <a:off x="5898175" y="4711200"/>
            <a:ext cx="26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Image credit: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The Carpentries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r="52872"/>
          <a:stretch/>
        </p:blipFill>
        <p:spPr>
          <a:xfrm>
            <a:off x="150975" y="1597875"/>
            <a:ext cx="4165724" cy="3114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3">
            <a:alphaModFix/>
          </a:blip>
          <a:srcRect l="70377"/>
          <a:stretch/>
        </p:blipFill>
        <p:spPr>
          <a:xfrm>
            <a:off x="6456925" y="1597875"/>
            <a:ext cx="2618400" cy="31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/>
                                        <p:tgtEl>
                                          <p:spTgt spid="2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10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8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Data</a:t>
            </a:r>
            <a:endParaRPr/>
          </a:p>
        </p:txBody>
      </p:sp>
      <p:pic>
        <p:nvPicPr>
          <p:cNvPr id="214" name="Google Shape;214;p28"/>
          <p:cNvPicPr preferRelativeResize="0"/>
          <p:nvPr/>
        </p:nvPicPr>
        <p:blipFill rotWithShape="1">
          <a:blip r:embed="rId3">
            <a:alphaModFix/>
          </a:blip>
          <a:srcRect r="52635"/>
          <a:stretch/>
        </p:blipFill>
        <p:spPr>
          <a:xfrm>
            <a:off x="152400" y="1445475"/>
            <a:ext cx="4186576" cy="31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28"/>
          <p:cNvSpPr txBox="1">
            <a:spLocks noGrp="1"/>
          </p:cNvSpPr>
          <p:nvPr>
            <p:ph type="body" idx="4294967295"/>
          </p:nvPr>
        </p:nvSpPr>
        <p:spPr>
          <a:xfrm>
            <a:off x="4651200" y="1990050"/>
            <a:ext cx="42216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Clr>
                <a:srgbClr val="B8DF72"/>
              </a:buClr>
              <a:buSzPts val="2000"/>
              <a:buChar char="▣"/>
            </a:pPr>
            <a:r>
              <a:rPr lang="en" sz="2000" b="1"/>
              <a:t>In CSVs where:</a:t>
            </a:r>
            <a:endParaRPr sz="2000" b="1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 sz="2000" b="1"/>
              <a:t>Rows</a:t>
            </a:r>
            <a:r>
              <a:rPr lang="en" sz="2000"/>
              <a:t> = Patients (n = 60)</a:t>
            </a:r>
            <a:endParaRPr sz="2000"/>
          </a:p>
          <a:p>
            <a:pPr marL="742950" lvl="1" indent="-260350" algn="l" rtl="0">
              <a:spcBef>
                <a:spcPts val="0"/>
              </a:spcBef>
              <a:spcAft>
                <a:spcPts val="0"/>
              </a:spcAft>
              <a:buSzPts val="2000"/>
              <a:buChar char="□"/>
            </a:pPr>
            <a:r>
              <a:rPr lang="en" sz="2000" b="1"/>
              <a:t>Columns</a:t>
            </a:r>
            <a:r>
              <a:rPr lang="en" sz="2000"/>
              <a:t> = Days (n = 40)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Clr>
                <a:srgbClr val="B8DF72"/>
              </a:buClr>
              <a:buSzPts val="2000"/>
              <a:buChar char="▣"/>
            </a:pPr>
            <a:r>
              <a:rPr lang="en" sz="2000" b="1"/>
              <a:t>Shape of data</a:t>
            </a:r>
            <a:r>
              <a:rPr lang="en" sz="2000"/>
              <a:t> = 60 x 40</a:t>
            </a:r>
            <a:endParaRPr sz="2000"/>
          </a:p>
        </p:txBody>
      </p:sp>
      <p:sp>
        <p:nvSpPr>
          <p:cNvPr id="216" name="Google Shape;216;p28"/>
          <p:cNvSpPr txBox="1"/>
          <p:nvPr/>
        </p:nvSpPr>
        <p:spPr>
          <a:xfrm>
            <a:off x="5898175" y="4711200"/>
            <a:ext cx="26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Image credit: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The Carpentries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9"/>
          <p:cNvSpPr txBox="1">
            <a:spLocks noGrp="1"/>
          </p:cNvSpPr>
          <p:nvPr>
            <p:ph type="title"/>
          </p:nvPr>
        </p:nvSpPr>
        <p:spPr>
          <a:xfrm>
            <a:off x="691200" y="628125"/>
            <a:ext cx="7761600" cy="49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Plan</a:t>
            </a:r>
            <a:endParaRPr/>
          </a:p>
        </p:txBody>
      </p:sp>
      <p:pic>
        <p:nvPicPr>
          <p:cNvPr id="222" name="Google Shape;222;p29"/>
          <p:cNvPicPr preferRelativeResize="0"/>
          <p:nvPr/>
        </p:nvPicPr>
        <p:blipFill rotWithShape="1">
          <a:blip r:embed="rId3">
            <a:alphaModFix/>
          </a:blip>
          <a:srcRect l="52567" r="29548"/>
          <a:stretch/>
        </p:blipFill>
        <p:spPr>
          <a:xfrm>
            <a:off x="1303800" y="1461900"/>
            <a:ext cx="1580850" cy="3114375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29"/>
          <p:cNvSpPr txBox="1">
            <a:spLocks noGrp="1"/>
          </p:cNvSpPr>
          <p:nvPr>
            <p:ph type="body" idx="4294967295"/>
          </p:nvPr>
        </p:nvSpPr>
        <p:spPr>
          <a:xfrm>
            <a:off x="3262625" y="1990050"/>
            <a:ext cx="53319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spcBef>
                <a:spcPts val="1100"/>
              </a:spcBef>
              <a:spcAft>
                <a:spcPts val="0"/>
              </a:spcAft>
              <a:buClr>
                <a:srgbClr val="B8DF72"/>
              </a:buClr>
              <a:buSzPts val="1100"/>
              <a:buFont typeface="Arial"/>
              <a:buChar char="▣"/>
            </a:pPr>
            <a:r>
              <a:rPr lang="en" sz="2000"/>
              <a:t>Calculate the </a:t>
            </a:r>
            <a:r>
              <a:rPr lang="en" sz="2000" b="1"/>
              <a:t>average inflammation per day</a:t>
            </a:r>
            <a:r>
              <a:rPr lang="en" sz="2000"/>
              <a:t> across all patients.</a:t>
            </a:r>
            <a:endParaRPr sz="200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Clr>
                <a:srgbClr val="B8DF72"/>
              </a:buClr>
              <a:buSzPts val="1100"/>
              <a:buFont typeface="Arial"/>
              <a:buChar char="▣"/>
            </a:pPr>
            <a:r>
              <a:rPr lang="en" sz="2000" b="1"/>
              <a:t>Plot results.</a:t>
            </a:r>
            <a:endParaRPr sz="2000" b="1"/>
          </a:p>
        </p:txBody>
      </p:sp>
      <p:sp>
        <p:nvSpPr>
          <p:cNvPr id="224" name="Google Shape;224;p29"/>
          <p:cNvSpPr txBox="1"/>
          <p:nvPr/>
        </p:nvSpPr>
        <p:spPr>
          <a:xfrm>
            <a:off x="5898175" y="4711200"/>
            <a:ext cx="26184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Image credit: </a:t>
            </a:r>
            <a:r>
              <a:rPr lang="en" sz="1200" u="sng">
                <a:solidFill>
                  <a:schemeClr val="hlink"/>
                </a:solidFill>
                <a:latin typeface="Montserrat"/>
                <a:ea typeface="Montserrat"/>
                <a:cs typeface="Montserrat"/>
                <a:sym typeface="Montserrat"/>
                <a:hlinkClick r:id="rId4"/>
              </a:rPr>
              <a:t>The Carpentries</a:t>
            </a:r>
            <a:r>
              <a:rPr lang="en" sz="1200">
                <a:latin typeface="Montserrat"/>
                <a:ea typeface="Montserrat"/>
                <a:cs typeface="Montserrat"/>
                <a:sym typeface="Montserrat"/>
              </a:rPr>
              <a:t>.</a:t>
            </a:r>
            <a:endParaRPr sz="120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8F4B367-7CF6-B23D-59FE-B8C4551D85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Go to </a:t>
            </a:r>
            <a:r>
              <a:rPr lang="en-US" b="1" dirty="0">
                <a:hlinkClick r:id="rId3"/>
              </a:rPr>
              <a:t>https://tinyurl.com/CWMLdata</a:t>
            </a:r>
            <a:r>
              <a:rPr lang="en-US" b="1" dirty="0"/>
              <a:t> </a:t>
            </a:r>
            <a:r>
              <a:rPr lang="en-US" dirty="0"/>
              <a:t>to download</a:t>
            </a:r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1225717-F761-E667-9D6A-447CAB1D55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380" y="205716"/>
            <a:ext cx="3452233" cy="3949311"/>
          </a:xfrm>
          <a:prstGeom prst="rect">
            <a:avLst/>
          </a:prstGeom>
        </p:spPr>
      </p:pic>
      <p:sp>
        <p:nvSpPr>
          <p:cNvPr id="9" name="Google Shape;232;p30">
            <a:extLst>
              <a:ext uri="{FF2B5EF4-FFF2-40B4-BE49-F238E27FC236}">
                <a16:creationId xmlns:a16="http://schemas.microsoft.com/office/drawing/2014/main" id="{AD1D3624-0A44-A8B4-4A7C-6578C6246797}"/>
              </a:ext>
            </a:extLst>
          </p:cNvPr>
          <p:cNvSpPr/>
          <p:nvPr/>
        </p:nvSpPr>
        <p:spPr>
          <a:xfrm>
            <a:off x="2033284" y="995107"/>
            <a:ext cx="701898" cy="21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BD3EFF-B396-C6DD-A2F1-88220649D7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4224" y="1092319"/>
            <a:ext cx="3826794" cy="2958861"/>
          </a:xfrm>
          <a:prstGeom prst="rect">
            <a:avLst/>
          </a:prstGeom>
        </p:spPr>
      </p:pic>
      <p:sp>
        <p:nvSpPr>
          <p:cNvPr id="12" name="Google Shape;232;p30">
            <a:extLst>
              <a:ext uri="{FF2B5EF4-FFF2-40B4-BE49-F238E27FC236}">
                <a16:creationId xmlns:a16="http://schemas.microsoft.com/office/drawing/2014/main" id="{445B8717-7AFD-5542-0608-418F17199EB9}"/>
              </a:ext>
            </a:extLst>
          </p:cNvPr>
          <p:cNvSpPr/>
          <p:nvPr/>
        </p:nvSpPr>
        <p:spPr>
          <a:xfrm>
            <a:off x="7749722" y="1363168"/>
            <a:ext cx="701898" cy="215700"/>
          </a:xfrm>
          <a:prstGeom prst="roundRect">
            <a:avLst>
              <a:gd name="adj" fmla="val 16667"/>
            </a:avLst>
          </a:prstGeom>
          <a:noFill/>
          <a:ln w="38100" cap="flat" cmpd="sng">
            <a:solidFill>
              <a:srgbClr val="92D05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Text Placeholder 1">
            <a:extLst>
              <a:ext uri="{FF2B5EF4-FFF2-40B4-BE49-F238E27FC236}">
                <a16:creationId xmlns:a16="http://schemas.microsoft.com/office/drawing/2014/main" id="{FF0BB5F1-B372-EE47-8029-BE9F6374D482}"/>
              </a:ext>
            </a:extLst>
          </p:cNvPr>
          <p:cNvSpPr txBox="1">
            <a:spLocks/>
          </p:cNvSpPr>
          <p:nvPr/>
        </p:nvSpPr>
        <p:spPr>
          <a:xfrm>
            <a:off x="3860158" y="2219099"/>
            <a:ext cx="1423684" cy="70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venir"/>
              <a:buNone/>
              <a:defRPr sz="1800" b="0" i="0" u="none" strike="noStrike" cap="none">
                <a:solidFill>
                  <a:schemeClr val="dk2"/>
                </a:solidFill>
                <a:latin typeface="Avenir"/>
                <a:ea typeface="Avenir"/>
                <a:cs typeface="Avenir"/>
                <a:sym typeface="Avenir"/>
              </a:defRPr>
            </a:lvl1pPr>
            <a:lvl2pPr marL="914400" marR="0" lvl="1" indent="-349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0AB"/>
              </a:buClr>
              <a:buSzPts val="1900"/>
              <a:buFont typeface="Avenir"/>
              <a:buChar char="□"/>
              <a:defRPr sz="19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2pPr>
            <a:lvl3pPr marL="1371600" marR="0" lvl="2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●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○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venir"/>
              <a:buChar char="■"/>
              <a:defRPr sz="1800" b="0" i="0" u="none" strike="noStrike" cap="none">
                <a:solidFill>
                  <a:schemeClr val="dk1"/>
                </a:solidFill>
                <a:latin typeface="Avenir"/>
                <a:ea typeface="Avenir"/>
                <a:cs typeface="Avenir"/>
                <a:sym typeface="Avenir"/>
              </a:defRPr>
            </a:lvl9pPr>
          </a:lstStyle>
          <a:p>
            <a:pPr marL="0" indent="0">
              <a:spcBef>
                <a:spcPts val="0"/>
              </a:spcBef>
            </a:pPr>
            <a:endParaRPr lang="en-US" dirty="0"/>
          </a:p>
          <a:p>
            <a:pPr marL="0" indent="0">
              <a:spcBef>
                <a:spcPts val="0"/>
              </a:spcBef>
            </a:pPr>
            <a:r>
              <a:rPr lang="en-US" dirty="0"/>
              <a:t>OR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864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691200" y="630846"/>
            <a:ext cx="7761600" cy="493500"/>
          </a:xfr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 b="1" dirty="0"/>
              <a:t>Downloading and organizing files</a:t>
            </a:r>
            <a:endParaRPr lang="en-US" sz="2100" dirty="0"/>
          </a:p>
        </p:txBody>
      </p:sp>
      <p:sp>
        <p:nvSpPr>
          <p:cNvPr id="238" name="Google Shape;238;p31"/>
          <p:cNvSpPr txBox="1">
            <a:spLocks noGrp="1"/>
          </p:cNvSpPr>
          <p:nvPr>
            <p:ph type="body" idx="4294967295"/>
          </p:nvPr>
        </p:nvSpPr>
        <p:spPr>
          <a:xfrm>
            <a:off x="691200" y="1314846"/>
            <a:ext cx="3690300" cy="3264408"/>
          </a:xfrm>
        </p:spPr>
        <p:txBody>
          <a:bodyPr spcFirstLastPara="1" lIns="91425" tIns="91425" rIns="91425" bIns="91425" anchor="t" anchorCtr="0">
            <a:normAutofit fontScale="92500" lnSpcReduction="10000"/>
          </a:bodyPr>
          <a:lstStyle/>
          <a:p>
            <a:pPr marL="457200" lvl="0" indent="-3746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US" sz="1700" b="0" i="0" u="none" strike="noStrike" cap="none" dirty="0"/>
              <a:t>Download the entire Google Drive folder.</a:t>
            </a:r>
          </a:p>
          <a:p>
            <a:pPr marL="457200" lvl="0" indent="-3746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US" sz="1700" b="0" i="0" u="none" strike="noStrike" cap="none" dirty="0"/>
              <a:t>Go to your Downloads folder (via Finder on Mac; File Explorer on Windows) and unzip the .zip file.</a:t>
            </a:r>
          </a:p>
          <a:p>
            <a:pPr marL="457200" lvl="0" indent="-374650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Pts val="2300"/>
              <a:buFont typeface="Arial"/>
              <a:buAutoNum type="arabicPeriod"/>
            </a:pPr>
            <a:r>
              <a:rPr lang="en-US" sz="1700" b="0" i="0" u="none" strike="noStrike" cap="none" dirty="0"/>
              <a:t>In Google </a:t>
            </a:r>
            <a:r>
              <a:rPr lang="en-US" sz="1700" b="0" i="0" u="none" strike="noStrike" cap="none" dirty="0" err="1"/>
              <a:t>Colab</a:t>
            </a:r>
            <a:r>
              <a:rPr lang="en-US" sz="1700" b="0" i="0" u="none" strike="noStrike" cap="none" dirty="0"/>
              <a:t>, use the upload button to upload the files into your environment.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739FEE5-4193-F846-4EE0-75E093AD9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2500" y="1335257"/>
            <a:ext cx="3690300" cy="3223585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Donut 7">
            <a:extLst>
              <a:ext uri="{FF2B5EF4-FFF2-40B4-BE49-F238E27FC236}">
                <a16:creationId xmlns:a16="http://schemas.microsoft.com/office/drawing/2014/main" id="{6A9806FD-0689-F0EB-611F-3B64E5AF9CF5}"/>
              </a:ext>
            </a:extLst>
          </p:cNvPr>
          <p:cNvSpPr/>
          <p:nvPr/>
        </p:nvSpPr>
        <p:spPr>
          <a:xfrm>
            <a:off x="5123631" y="2498271"/>
            <a:ext cx="760163" cy="557040"/>
          </a:xfrm>
          <a:prstGeom prst="donut">
            <a:avLst>
              <a:gd name="adj" fmla="val 92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Donut 8">
            <a:extLst>
              <a:ext uri="{FF2B5EF4-FFF2-40B4-BE49-F238E27FC236}">
                <a16:creationId xmlns:a16="http://schemas.microsoft.com/office/drawing/2014/main" id="{6088BEDA-540B-2421-E414-F47E489533F9}"/>
              </a:ext>
            </a:extLst>
          </p:cNvPr>
          <p:cNvSpPr/>
          <p:nvPr/>
        </p:nvSpPr>
        <p:spPr>
          <a:xfrm>
            <a:off x="4622888" y="4022271"/>
            <a:ext cx="760163" cy="557040"/>
          </a:xfrm>
          <a:prstGeom prst="donut">
            <a:avLst>
              <a:gd name="adj" fmla="val 923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1F4C02-5824-BF16-71D2-87A8E1B463B3}"/>
              </a:ext>
            </a:extLst>
          </p:cNvPr>
          <p:cNvSpPr txBox="1"/>
          <p:nvPr/>
        </p:nvSpPr>
        <p:spPr>
          <a:xfrm>
            <a:off x="4397829" y="3811360"/>
            <a:ext cx="3433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71B-0C33-4F2B-5A27-42D95F75C343}"/>
              </a:ext>
            </a:extLst>
          </p:cNvPr>
          <p:cNvSpPr txBox="1"/>
          <p:nvPr/>
        </p:nvSpPr>
        <p:spPr>
          <a:xfrm>
            <a:off x="4828322" y="2415338"/>
            <a:ext cx="349294" cy="3159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2)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Onto using Python to work with data</a:t>
            </a:r>
            <a:endParaRPr dirty="0"/>
          </a:p>
        </p:txBody>
      </p:sp>
      <p:sp>
        <p:nvSpPr>
          <p:cNvPr id="177" name="Google Shape;177;p2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Graphic 2" descr="Statistics outline">
            <a:extLst>
              <a:ext uri="{FF2B5EF4-FFF2-40B4-BE49-F238E27FC236}">
                <a16:creationId xmlns:a16="http://schemas.microsoft.com/office/drawing/2014/main" id="{95B239CB-A438-030C-8E52-DA9A133B31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506120" y="2536307"/>
            <a:ext cx="1587985" cy="1587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4329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2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Illustrations</a:t>
            </a:r>
            <a:endParaRPr/>
          </a:p>
        </p:txBody>
      </p:sp>
      <p:pic>
        <p:nvPicPr>
          <p:cNvPr id="3" name="Graphic 2" descr="Paint brush outline">
            <a:extLst>
              <a:ext uri="{FF2B5EF4-FFF2-40B4-BE49-F238E27FC236}">
                <a16:creationId xmlns:a16="http://schemas.microsoft.com/office/drawing/2014/main" id="{B68C330F-5C16-F9A9-89E3-2E81A922B5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851019" y="3217259"/>
            <a:ext cx="1113335" cy="111333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Before We Begin</a:t>
            </a: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52524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Welcome! 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Interrupt if you have questions – especially when we start coding. (If you have a question, others probably do, too!)</a:t>
            </a:r>
          </a:p>
          <a:p>
            <a:r>
              <a:rPr lang="en-US" dirty="0"/>
              <a:t>You will get these slides, code, and more after this session ends.</a:t>
            </a:r>
            <a:endParaRPr dirty="0"/>
          </a:p>
        </p:txBody>
      </p:sp>
      <p:pic>
        <p:nvPicPr>
          <p:cNvPr id="5" name="Graphic 4" descr="Wave Gesture outline">
            <a:extLst>
              <a:ext uri="{FF2B5EF4-FFF2-40B4-BE49-F238E27FC236}">
                <a16:creationId xmlns:a16="http://schemas.microsoft.com/office/drawing/2014/main" id="{084BEC08-5CDD-CA8A-A67A-4F0ED9128D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96023" y="1241888"/>
            <a:ext cx="914400" cy="914400"/>
          </a:xfrm>
          <a:prstGeom prst="rect">
            <a:avLst/>
          </a:prstGeom>
        </p:spPr>
      </p:pic>
      <p:pic>
        <p:nvPicPr>
          <p:cNvPr id="7" name="Graphic 6" descr="Projector screen outline">
            <a:extLst>
              <a:ext uri="{FF2B5EF4-FFF2-40B4-BE49-F238E27FC236}">
                <a16:creationId xmlns:a16="http://schemas.microsoft.com/office/drawing/2014/main" id="{E2526B02-CAF4-E9DA-521D-420749BFC3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96023" y="298721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1529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Indexing in numpy</a:t>
            </a:r>
            <a:endParaRPr b="1"/>
          </a:p>
        </p:txBody>
      </p:sp>
      <p:sp>
        <p:nvSpPr>
          <p:cNvPr id="249" name="Google Shape;249;p33"/>
          <p:cNvSpPr txBox="1">
            <a:spLocks noGrp="1"/>
          </p:cNvSpPr>
          <p:nvPr>
            <p:ph type="body" idx="1"/>
          </p:nvPr>
        </p:nvSpPr>
        <p:spPr>
          <a:xfrm>
            <a:off x="691200" y="3314150"/>
            <a:ext cx="7761600" cy="81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Indexing a </a:t>
            </a:r>
            <a:r>
              <a:rPr lang="en" b="1" dirty="0" err="1"/>
              <a:t>numpy</a:t>
            </a:r>
            <a:r>
              <a:rPr lang="en" b="1" dirty="0"/>
              <a:t> data array in Python. </a:t>
            </a:r>
            <a:endParaRPr b="1"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 dirty="0"/>
              <a:t>Image credit to the Carpentries, from this </a:t>
            </a:r>
            <a:r>
              <a:rPr lang="en" sz="1400" i="1" u="sng" dirty="0">
                <a:solidFill>
                  <a:schemeClr val="hlink"/>
                </a:solidFill>
                <a:hlinkClick r:id="rId3"/>
              </a:rPr>
              <a:t>lesson</a:t>
            </a:r>
            <a:r>
              <a:rPr lang="en" sz="1400" i="1" dirty="0"/>
              <a:t>, and thanks to a </a:t>
            </a:r>
            <a:r>
              <a:rPr lang="en" sz="1400" i="1" u="sng" dirty="0">
                <a:hlinkClick r:id="rId4"/>
              </a:rPr>
              <a:t>CC-BY-4.0</a:t>
            </a:r>
            <a:r>
              <a:rPr lang="en" sz="1400" i="1" dirty="0"/>
              <a:t> license. </a:t>
            </a:r>
            <a:endParaRPr sz="1400" i="1" dirty="0"/>
          </a:p>
        </p:txBody>
      </p:sp>
      <p:pic>
        <p:nvPicPr>
          <p:cNvPr id="250" name="Google Shape;250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9188" y="1273800"/>
            <a:ext cx="8305613" cy="2136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4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axes in numpy</a:t>
            </a:r>
            <a:endParaRPr b="1"/>
          </a:p>
        </p:txBody>
      </p:sp>
      <p:sp>
        <p:nvSpPr>
          <p:cNvPr id="256" name="Google Shape;256;p34"/>
          <p:cNvSpPr txBox="1">
            <a:spLocks noGrp="1"/>
          </p:cNvSpPr>
          <p:nvPr>
            <p:ph type="body" idx="1"/>
          </p:nvPr>
        </p:nvSpPr>
        <p:spPr>
          <a:xfrm>
            <a:off x="5349025" y="1426200"/>
            <a:ext cx="3181200" cy="313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b="1" dirty="0"/>
              <a:t>Using array axes in </a:t>
            </a:r>
            <a:r>
              <a:rPr lang="en" b="1" dirty="0" err="1"/>
              <a:t>numpy</a:t>
            </a:r>
            <a:r>
              <a:rPr lang="en" b="1" dirty="0"/>
              <a:t> in Python. </a:t>
            </a:r>
            <a:endParaRPr dirty="0"/>
          </a:p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400" i="1" dirty="0"/>
              <a:t>Image credit to the Carpentries, from this </a:t>
            </a:r>
            <a:r>
              <a:rPr lang="en" sz="1400" i="1" u="sng" dirty="0">
                <a:solidFill>
                  <a:schemeClr val="hlink"/>
                </a:solidFill>
                <a:hlinkClick r:id="rId3"/>
              </a:rPr>
              <a:t>lesson</a:t>
            </a:r>
            <a:r>
              <a:rPr lang="en" sz="1400" i="1" dirty="0"/>
              <a:t>, and thanks to a </a:t>
            </a:r>
            <a:r>
              <a:rPr lang="en" sz="1400" i="1" u="sng" dirty="0">
                <a:hlinkClick r:id="rId4"/>
              </a:rPr>
              <a:t>CC-BY-4.0</a:t>
            </a:r>
            <a:r>
              <a:rPr lang="en" sz="1400" i="1" dirty="0"/>
              <a:t> license. </a:t>
            </a:r>
            <a:endParaRPr sz="1400" i="1" dirty="0"/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4525" y="1404725"/>
            <a:ext cx="5000150" cy="3175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Parting Words + Resources</a:t>
            </a:r>
            <a:endParaRPr dirty="0"/>
          </a:p>
        </p:txBody>
      </p:sp>
      <p:sp>
        <p:nvSpPr>
          <p:cNvPr id="263" name="Google Shape;263;p3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5" name="Graphic 4" descr="Questions outline">
            <a:extLst>
              <a:ext uri="{FF2B5EF4-FFF2-40B4-BE49-F238E27FC236}">
                <a16:creationId xmlns:a16="http://schemas.microsoft.com/office/drawing/2014/main" id="{F713CCAF-4773-AB5C-165D-33B078612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39338" y="2897794"/>
            <a:ext cx="1350659" cy="135065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Top Tips for Learning to Code</a:t>
            </a:r>
            <a:endParaRPr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>
                <a:highlight>
                  <a:srgbClr val="B8DF72"/>
                </a:highlight>
              </a:rPr>
              <a:t>Practice</a:t>
            </a:r>
            <a:r>
              <a:rPr lang="en" dirty="0"/>
              <a:t>!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dirty="0"/>
              <a:t>Start with projects that feel familiar and exciting to you.</a:t>
            </a:r>
            <a:endParaRPr dirty="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AutoNum type="alphaLcPeriod"/>
            </a:pPr>
            <a:r>
              <a:rPr lang="en" dirty="0"/>
              <a:t>Then, try more challenging projects with real-world applications.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Read </a:t>
            </a:r>
            <a:r>
              <a:rPr lang="en" dirty="0">
                <a:highlight>
                  <a:srgbClr val="B8DF72"/>
                </a:highlight>
              </a:rPr>
              <a:t>documentation</a:t>
            </a:r>
            <a:r>
              <a:rPr lang="en" dirty="0"/>
              <a:t>, </a:t>
            </a:r>
            <a:r>
              <a:rPr lang="en" dirty="0" err="1"/>
              <a:t>cheatsheets</a:t>
            </a:r>
            <a:r>
              <a:rPr lang="en" dirty="0"/>
              <a:t>, and other people’s code.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Be </a:t>
            </a:r>
            <a:r>
              <a:rPr lang="en" dirty="0">
                <a:highlight>
                  <a:srgbClr val="B8DF72"/>
                </a:highlight>
              </a:rPr>
              <a:t>consistent</a:t>
            </a:r>
            <a:r>
              <a:rPr lang="en" dirty="0"/>
              <a:t> and document, document, document.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Use </a:t>
            </a:r>
            <a:r>
              <a:rPr lang="en" dirty="0">
                <a:highlight>
                  <a:srgbClr val="B8DF72"/>
                </a:highlight>
              </a:rPr>
              <a:t>standards</a:t>
            </a:r>
            <a:r>
              <a:rPr lang="en" dirty="0"/>
              <a:t> and </a:t>
            </a:r>
            <a:r>
              <a:rPr lang="en" dirty="0">
                <a:highlight>
                  <a:srgbClr val="B8DF72"/>
                </a:highlight>
              </a:rPr>
              <a:t>conventions</a:t>
            </a:r>
            <a:r>
              <a:rPr lang="en" dirty="0"/>
              <a:t> where helpful and appropriate — code styles/templates (e.g. </a:t>
            </a:r>
            <a:r>
              <a:rPr lang="en" dirty="0">
                <a:hlinkClick r:id="rId3"/>
              </a:rPr>
              <a:t>PEP8</a:t>
            </a:r>
            <a:r>
              <a:rPr lang="en" dirty="0"/>
              <a:t>), etc.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dirty="0"/>
              <a:t>Ask for </a:t>
            </a:r>
            <a:r>
              <a:rPr lang="en" dirty="0">
                <a:highlight>
                  <a:srgbClr val="B8DF72"/>
                </a:highlight>
              </a:rPr>
              <a:t>help</a:t>
            </a:r>
            <a:r>
              <a:rPr lang="en" dirty="0"/>
              <a:t> when you need it — from peers, mentors,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the library</a:t>
            </a:r>
            <a:r>
              <a:rPr lang="en" dirty="0"/>
              <a:t>, </a:t>
            </a:r>
            <a:r>
              <a:rPr lang="en" dirty="0">
                <a:hlinkClick r:id="rId5"/>
              </a:rPr>
              <a:t>the literature</a:t>
            </a:r>
            <a:r>
              <a:rPr lang="en" dirty="0"/>
              <a:t>, and the internet.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71" name="Google Shape;271;p36">
            <a:hlinkClick r:id="rId4"/>
          </p:cNvPr>
          <p:cNvSpPr/>
          <p:nvPr/>
        </p:nvSpPr>
        <p:spPr>
          <a:xfrm>
            <a:off x="691200" y="4345825"/>
            <a:ext cx="3648900" cy="7059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i="1" dirty="0">
                <a:solidFill>
                  <a:schemeClr val="hlink"/>
                </a:solidFill>
                <a:uFill>
                  <a:noFill/>
                </a:uFill>
                <a:latin typeface="Avenir"/>
                <a:ea typeface="Avenir"/>
                <a:cs typeface="Avenir"/>
                <a:sym typeface="Avenir"/>
                <a:hlinkClick r:id="rId4"/>
              </a:rPr>
              <a:t>Get more help on CWML’s </a:t>
            </a:r>
            <a:br>
              <a:rPr lang="en" sz="1700" b="1" i="1" dirty="0">
                <a:solidFill>
                  <a:schemeClr val="hlink"/>
                </a:solidFill>
                <a:uFill>
                  <a:noFill/>
                </a:uFill>
                <a:latin typeface="Avenir"/>
                <a:ea typeface="Avenir"/>
                <a:cs typeface="Avenir"/>
                <a:sym typeface="Avenir"/>
                <a:hlinkClick r:id="rId4"/>
              </a:rPr>
            </a:br>
            <a:r>
              <a:rPr lang="en" sz="1700" b="1" i="1" dirty="0">
                <a:solidFill>
                  <a:schemeClr val="hlink"/>
                </a:solidFill>
                <a:uFill>
                  <a:noFill/>
                </a:uFill>
                <a:latin typeface="Avenir"/>
                <a:ea typeface="Avenir"/>
                <a:cs typeface="Avenir"/>
                <a:sym typeface="Avenir"/>
                <a:hlinkClick r:id="rId4"/>
              </a:rPr>
              <a:t>Learn to Work with Data site!</a:t>
            </a:r>
            <a:endParaRPr sz="1700" b="1" i="1" dirty="0">
              <a:solidFill>
                <a:srgbClr val="222222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Practice</a:t>
            </a:r>
            <a:endParaRPr dirty="0"/>
          </a:p>
        </p:txBody>
      </p:sp>
      <p:sp>
        <p:nvSpPr>
          <p:cNvPr id="270" name="Google Shape;270;p3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4691833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AutoNum type="arabicPeriod"/>
            </a:pPr>
            <a:r>
              <a:rPr lang="en-US" dirty="0">
                <a:highlight>
                  <a:srgbClr val="B8DF72"/>
                </a:highlight>
              </a:rPr>
              <a:t>To practice what we learned today:</a:t>
            </a:r>
          </a:p>
          <a:p>
            <a:pPr lvl="1" indent="-355600">
              <a:spcBef>
                <a:spcPts val="600"/>
              </a:spcBef>
              <a:buSzPts val="2000"/>
              <a:buAutoNum type="arabicPeriod"/>
            </a:pPr>
            <a:r>
              <a:rPr lang="en-US" dirty="0"/>
              <a:t>Go to the Programming with Python Carpentries lesson book: </a:t>
            </a:r>
            <a:r>
              <a:rPr lang="en-US" dirty="0">
                <a:hlinkClick r:id="rId3"/>
              </a:rPr>
              <a:t>https://swcarpentry.github.io/python-novice-inflammation/index.html</a:t>
            </a:r>
            <a:r>
              <a:rPr lang="en-US" dirty="0"/>
              <a:t> </a:t>
            </a:r>
          </a:p>
          <a:p>
            <a:pPr lvl="1" indent="-355600">
              <a:spcBef>
                <a:spcPts val="600"/>
              </a:spcBef>
              <a:buSzPts val="2000"/>
              <a:buAutoNum type="arabicPeriod"/>
            </a:pPr>
            <a:r>
              <a:rPr lang="en-US" dirty="0"/>
              <a:t>Select an episode</a:t>
            </a:r>
          </a:p>
          <a:p>
            <a:pPr lvl="1" indent="-355600">
              <a:spcBef>
                <a:spcPts val="600"/>
              </a:spcBef>
              <a:buSzPts val="2000"/>
              <a:buAutoNum type="arabicPeriod"/>
            </a:pPr>
            <a:r>
              <a:rPr lang="en-US" dirty="0"/>
              <a:t>Find exercises at the bottom, highlighted in yellow --&gt; </a:t>
            </a:r>
            <a:endParaRPr dirty="0"/>
          </a:p>
          <a:p>
            <a:pPr marL="457200" lvl="0" indent="0" algn="l" rtl="0"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" name="Picture 1">
            <a:hlinkClick r:id="rId4"/>
            <a:extLst>
              <a:ext uri="{FF2B5EF4-FFF2-40B4-BE49-F238E27FC236}">
                <a16:creationId xmlns:a16="http://schemas.microsoft.com/office/drawing/2014/main" id="{DD3BCA85-157C-9134-7D7B-171DEA7146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5568" y="1064754"/>
            <a:ext cx="3416889" cy="3147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077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37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 in touch</a:t>
            </a:r>
            <a:endParaRPr/>
          </a:p>
        </p:txBody>
      </p:sp>
      <p:sp>
        <p:nvSpPr>
          <p:cNvPr id="277" name="Google Shape;277;p37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93700" algn="l" rtl="0">
              <a:spcBef>
                <a:spcPts val="600"/>
              </a:spcBef>
              <a:spcAft>
                <a:spcPts val="0"/>
              </a:spcAft>
              <a:buClr>
                <a:srgbClr val="00A0AB"/>
              </a:buClr>
              <a:buSzPts val="2600"/>
              <a:buChar char="●"/>
            </a:pPr>
            <a:r>
              <a:rPr lang="en-US" sz="2600" dirty="0">
                <a:solidFill>
                  <a:srgbClr val="000000"/>
                </a:solidFill>
              </a:rPr>
              <a:t>Justin DeMayo</a:t>
            </a:r>
          </a:p>
          <a:p>
            <a:pPr lvl="1" indent="-393700">
              <a:spcBef>
                <a:spcPts val="600"/>
              </a:spcBef>
              <a:buSzPts val="2600"/>
              <a:buChar char="●"/>
            </a:pPr>
            <a:r>
              <a:rPr lang="en-US" sz="2000" dirty="0" err="1">
                <a:solidFill>
                  <a:srgbClr val="000000"/>
                </a:solidFill>
              </a:rPr>
              <a:t>justin.demayo@yale.edu</a:t>
            </a:r>
            <a:endParaRPr lang="en-US" sz="2000" dirty="0">
              <a:solidFill>
                <a:srgbClr val="000000"/>
              </a:solidFill>
            </a:endParaRPr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Clr>
                <a:srgbClr val="00A0AB"/>
              </a:buClr>
              <a:buSzPts val="2600"/>
              <a:buChar char="●"/>
            </a:pPr>
            <a:r>
              <a:rPr lang="en" sz="2600" dirty="0">
                <a:solidFill>
                  <a:srgbClr val="000000"/>
                </a:solidFill>
              </a:rPr>
              <a:t>Get more info on the library website:</a:t>
            </a:r>
            <a:endParaRPr sz="2600" dirty="0">
              <a:solidFill>
                <a:srgbClr val="000000"/>
              </a:solidFill>
            </a:endParaRPr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Char char="○"/>
            </a:pPr>
            <a:r>
              <a:rPr lang="en" sz="2200" u="sng" dirty="0">
                <a:solidFill>
                  <a:schemeClr val="hlink"/>
                </a:solidFill>
                <a:hlinkClick r:id="rId3"/>
              </a:rPr>
              <a:t>library.medicine.yale.edu/research-data</a:t>
            </a:r>
            <a:r>
              <a:rPr lang="en" sz="2200" dirty="0">
                <a:solidFill>
                  <a:srgbClr val="000000"/>
                </a:solidFill>
              </a:rPr>
              <a:t> </a:t>
            </a:r>
          </a:p>
          <a:p>
            <a:pPr marL="546100" lvl="1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None/>
            </a:pPr>
            <a:endParaRPr lang="en" sz="2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8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Acknowledgements</a:t>
            </a:r>
            <a:endParaRPr/>
          </a:p>
        </p:txBody>
      </p:sp>
      <p:sp>
        <p:nvSpPr>
          <p:cNvPr id="283" name="Google Shape;283;p38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en" dirty="0"/>
              <a:t>Some of this material, including the inflammation data, is adapted from the Carpentries, using a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CC-BY-4.0 license</a:t>
            </a:r>
            <a:r>
              <a:rPr lang="en" dirty="0"/>
              <a:t>.</a:t>
            </a:r>
            <a:endParaRPr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9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General Python Documentation</a:t>
            </a:r>
            <a:endParaRPr dirty="0"/>
          </a:p>
        </p:txBody>
      </p:sp>
      <p:sp>
        <p:nvSpPr>
          <p:cNvPr id="289" name="Google Shape;289;p39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Official Python docs: </a:t>
            </a:r>
            <a:r>
              <a:rPr lang="en" sz="1800" u="sng" dirty="0">
                <a:solidFill>
                  <a:schemeClr val="hlink"/>
                </a:solidFill>
                <a:hlinkClick r:id="rId3"/>
              </a:rPr>
              <a:t>https://python.org</a:t>
            </a:r>
            <a:r>
              <a:rPr lang="en" sz="1800" dirty="0">
                <a:solidFill>
                  <a:srgbClr val="000000"/>
                </a:solidFill>
              </a:rPr>
              <a:t> 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sz="1800" dirty="0">
                <a:solidFill>
                  <a:srgbClr val="000000"/>
                </a:solidFill>
              </a:rPr>
              <a:t>Beginner guide:</a:t>
            </a:r>
            <a:r>
              <a:rPr lang="en" dirty="0">
                <a:solidFill>
                  <a:srgbClr val="000000"/>
                </a:solidFill>
              </a:rPr>
              <a:t>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https://wiki.python.org/moin/BeginnersGuide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 err="1">
                <a:solidFill>
                  <a:srgbClr val="000000"/>
                </a:solidFill>
              </a:rPr>
              <a:t>Cheatsheets</a:t>
            </a:r>
            <a:r>
              <a:rPr lang="en" sz="1800" dirty="0">
                <a:solidFill>
                  <a:srgbClr val="000000"/>
                </a:solidFill>
              </a:rPr>
              <a:t>:</a:t>
            </a:r>
            <a:endParaRPr sz="1800" dirty="0">
              <a:solidFill>
                <a:srgbClr val="000000"/>
              </a:solidFill>
            </a:endParaRPr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○"/>
            </a:pPr>
            <a:r>
              <a:rPr lang="en" dirty="0">
                <a:solidFill>
                  <a:srgbClr val="000000"/>
                </a:solidFill>
              </a:rPr>
              <a:t>Python: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https://www.pythoncheatsheet.org/</a:t>
            </a:r>
            <a:r>
              <a:rPr lang="en" dirty="0">
                <a:solidFill>
                  <a:srgbClr val="000000"/>
                </a:solidFill>
              </a:rPr>
              <a:t> +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https://www.datacamp.com/cheat-sheet/getting-started-with-python-cheat-sheet</a:t>
            </a:r>
            <a:r>
              <a:rPr lang="en" dirty="0">
                <a:solidFill>
                  <a:srgbClr val="000000"/>
                </a:solidFill>
              </a:rPr>
              <a:t> </a:t>
            </a:r>
            <a:endParaRPr dirty="0">
              <a:solidFill>
                <a:srgbClr val="000000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●"/>
            </a:pPr>
            <a:r>
              <a:rPr lang="en" sz="1800" dirty="0">
                <a:solidFill>
                  <a:srgbClr val="000000"/>
                </a:solidFill>
              </a:rPr>
              <a:t>See more helpful learning resources (under Python)</a:t>
            </a:r>
            <a:r>
              <a:rPr lang="en" dirty="0">
                <a:solidFill>
                  <a:srgbClr val="000000"/>
                </a:solidFill>
              </a:rPr>
              <a:t>: </a:t>
            </a:r>
            <a:r>
              <a:rPr lang="en" sz="1800" u="sng" dirty="0">
                <a:solidFill>
                  <a:schemeClr val="hlink"/>
                </a:solidFill>
                <a:hlinkClick r:id="rId7"/>
              </a:rPr>
              <a:t>https://library.medicine.yale.edu/research-data/learn-work-data</a:t>
            </a:r>
            <a:r>
              <a:rPr lang="en" sz="1800" dirty="0">
                <a:solidFill>
                  <a:srgbClr val="000000"/>
                </a:solidFill>
              </a:rPr>
              <a:t> </a:t>
            </a:r>
            <a:endParaRPr sz="18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1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Python Library Documentation</a:t>
            </a:r>
            <a:endParaRPr b="1" dirty="0"/>
          </a:p>
        </p:txBody>
      </p:sp>
      <p:sp>
        <p:nvSpPr>
          <p:cNvPr id="301" name="Google Shape;301;p41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Each library we used today has its own documentation, for further reading. 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 err="1"/>
              <a:t>numpy</a:t>
            </a:r>
            <a:r>
              <a:rPr lang="en" dirty="0"/>
              <a:t> — </a:t>
            </a:r>
            <a:r>
              <a:rPr lang="en" u="sng" dirty="0">
                <a:solidFill>
                  <a:schemeClr val="hlink"/>
                </a:solidFill>
                <a:hlinkClick r:id="rId3"/>
              </a:rPr>
              <a:t>docs</a:t>
            </a:r>
            <a:r>
              <a:rPr lang="en" dirty="0"/>
              <a:t> | </a:t>
            </a:r>
            <a:r>
              <a:rPr lang="en" u="sng" dirty="0">
                <a:solidFill>
                  <a:schemeClr val="hlink"/>
                </a:solidFill>
                <a:hlinkClick r:id="rId4"/>
              </a:rPr>
              <a:t>user guide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matplotlib — </a:t>
            </a:r>
            <a:r>
              <a:rPr lang="en" u="sng" dirty="0">
                <a:solidFill>
                  <a:schemeClr val="hlink"/>
                </a:solidFill>
                <a:hlinkClick r:id="rId5"/>
              </a:rPr>
              <a:t>docs</a:t>
            </a:r>
            <a:r>
              <a:rPr lang="en" dirty="0"/>
              <a:t> | </a:t>
            </a:r>
            <a:r>
              <a:rPr lang="en" u="sng" dirty="0">
                <a:solidFill>
                  <a:schemeClr val="hlink"/>
                </a:solidFill>
                <a:hlinkClick r:id="rId6"/>
              </a:rPr>
              <a:t>user guide</a:t>
            </a:r>
            <a:r>
              <a:rPr lang="en" dirty="0"/>
              <a:t> | </a:t>
            </a:r>
            <a:r>
              <a:rPr lang="en" u="sng" dirty="0">
                <a:solidFill>
                  <a:schemeClr val="hlink"/>
                </a:solidFill>
                <a:hlinkClick r:id="rId7"/>
              </a:rPr>
              <a:t>cheatsheets</a:t>
            </a:r>
            <a:endParaRPr dirty="0"/>
          </a:p>
          <a:p>
            <a:pPr marL="45720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glob — </a:t>
            </a:r>
            <a:r>
              <a:rPr lang="en" u="sng" dirty="0">
                <a:solidFill>
                  <a:schemeClr val="hlink"/>
                </a:solidFill>
                <a:hlinkClick r:id="rId8"/>
              </a:rPr>
              <a:t>docs</a:t>
            </a:r>
            <a:endParaRPr lang="en" u="sng" dirty="0">
              <a:solidFill>
                <a:schemeClr val="hlink"/>
              </a:solidFill>
            </a:endParaRPr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lang="en" u="sng" dirty="0">
              <a:solidFill>
                <a:schemeClr val="hlink"/>
              </a:solidFill>
            </a:endParaRPr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en" dirty="0">
                <a:solidFill>
                  <a:schemeClr val="hlink"/>
                </a:solidFill>
              </a:rPr>
              <a:t>Markdown</a:t>
            </a:r>
          </a:p>
          <a:p>
            <a:pPr>
              <a:spcBef>
                <a:spcPts val="0"/>
              </a:spcBef>
            </a:pPr>
            <a:r>
              <a:rPr lang="en-US" dirty="0">
                <a:solidFill>
                  <a:schemeClr val="hlink"/>
                </a:solidFill>
              </a:rPr>
              <a:t>markdown – </a:t>
            </a:r>
            <a:r>
              <a:rPr lang="en-US" dirty="0">
                <a:solidFill>
                  <a:schemeClr val="hlink"/>
                </a:solidFill>
                <a:hlinkClick r:id="rId9"/>
              </a:rPr>
              <a:t>guide</a:t>
            </a:r>
            <a:r>
              <a:rPr lang="en-US" dirty="0">
                <a:solidFill>
                  <a:schemeClr val="hlink"/>
                </a:solidFill>
              </a:rPr>
              <a:t> | </a:t>
            </a:r>
            <a:r>
              <a:rPr lang="en-US" dirty="0">
                <a:solidFill>
                  <a:schemeClr val="hlink"/>
                </a:solidFill>
                <a:hlinkClick r:id="rId10"/>
              </a:rPr>
              <a:t>cheatsheet</a:t>
            </a:r>
            <a:r>
              <a:rPr lang="en-US" dirty="0">
                <a:solidFill>
                  <a:schemeClr val="hlink"/>
                </a:solidFill>
              </a:rPr>
              <a:t> </a:t>
            </a:r>
            <a:endParaRPr lang="en-US" dirty="0"/>
          </a:p>
          <a:p>
            <a:pPr marL="1016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5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Today’s Goals</a:t>
            </a:r>
            <a:endParaRPr dirty="0"/>
          </a:p>
        </p:txBody>
      </p:sp>
      <p:sp>
        <p:nvSpPr>
          <p:cNvPr id="84" name="Google Shape;84;p15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421723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Understand basic </a:t>
            </a:r>
            <a:r>
              <a:rPr lang="en" dirty="0">
                <a:highlight>
                  <a:srgbClr val="B8DF72"/>
                </a:highlight>
              </a:rPr>
              <a:t>programming concepts 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Write </a:t>
            </a:r>
            <a:r>
              <a:rPr lang="en" dirty="0">
                <a:highlight>
                  <a:srgbClr val="B8DF72"/>
                </a:highlight>
              </a:rPr>
              <a:t>code</a:t>
            </a:r>
            <a:r>
              <a:rPr lang="en" dirty="0"/>
              <a:t> in Python</a:t>
            </a:r>
          </a:p>
          <a:p>
            <a:pPr marL="457200" lvl="0" indent="-3556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dirty="0"/>
              <a:t>Analyze </a:t>
            </a:r>
            <a:r>
              <a:rPr lang="en" dirty="0">
                <a:highlight>
                  <a:srgbClr val="B8DF72"/>
                </a:highlight>
              </a:rPr>
              <a:t>data</a:t>
            </a:r>
            <a:r>
              <a:rPr lang="en" dirty="0"/>
              <a:t> in Python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5" name="Graphic 4" descr="Laptop outline">
            <a:extLst>
              <a:ext uri="{FF2B5EF4-FFF2-40B4-BE49-F238E27FC236}">
                <a16:creationId xmlns:a16="http://schemas.microsoft.com/office/drawing/2014/main" id="{42B3D4BF-36AC-F328-8D39-CDBC91B9A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3215" y="1343775"/>
            <a:ext cx="1906438" cy="190643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Why learn Python?</a:t>
            </a:r>
            <a:endParaRPr dirty="0"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Popular</a:t>
            </a:r>
            <a:r>
              <a:rPr lang="en" b="1" dirty="0"/>
              <a:t> 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Versatile</a:t>
            </a:r>
          </a:p>
          <a:p>
            <a:pPr marL="457200" lvl="0" indent="-355600" algn="l" rtl="0">
              <a:lnSpc>
                <a:spcPct val="200000"/>
              </a:lnSpc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”Readable”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058212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to Know Before We Code</a:t>
            </a:r>
            <a:endParaRPr dirty="0"/>
          </a:p>
        </p:txBody>
      </p:sp>
      <p:pic>
        <p:nvPicPr>
          <p:cNvPr id="8" name="Graphic 7" descr="Programmer female outline">
            <a:extLst>
              <a:ext uri="{FF2B5EF4-FFF2-40B4-BE49-F238E27FC236}">
                <a16:creationId xmlns:a16="http://schemas.microsoft.com/office/drawing/2014/main" id="{058511A6-377D-3820-FD11-420A712C08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52856" y="2756723"/>
            <a:ext cx="1692687" cy="1692687"/>
          </a:xfrm>
          <a:prstGeom prst="rect">
            <a:avLst/>
          </a:prstGeom>
        </p:spPr>
      </p:pic>
      <p:pic>
        <p:nvPicPr>
          <p:cNvPr id="10" name="Graphic 9" descr="Programmer male outline">
            <a:extLst>
              <a:ext uri="{FF2B5EF4-FFF2-40B4-BE49-F238E27FC236}">
                <a16:creationId xmlns:a16="http://schemas.microsoft.com/office/drawing/2014/main" id="{2F997B38-0779-1466-3142-B71526959E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275132" y="2756722"/>
            <a:ext cx="1738494" cy="1692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958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terms and concepts</a:t>
            </a:r>
            <a:endParaRPr/>
          </a:p>
        </p:txBody>
      </p:sp>
      <p:sp>
        <p:nvSpPr>
          <p:cNvPr id="90" name="Google Shape;90;p16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highlight>
                  <a:srgbClr val="B8DF72"/>
                </a:highlight>
              </a:rPr>
              <a:t>Coding</a:t>
            </a:r>
            <a:r>
              <a:rPr lang="en" b="1"/>
              <a:t> — </a:t>
            </a:r>
            <a:r>
              <a:rPr lang="en"/>
              <a:t>solving problems with a computer programming language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highlight>
                  <a:srgbClr val="B8DF72"/>
                </a:highlight>
              </a:rPr>
              <a:t>Programming</a:t>
            </a:r>
            <a:r>
              <a:rPr lang="en" b="1"/>
              <a:t> — </a:t>
            </a:r>
            <a:r>
              <a:rPr lang="en"/>
              <a:t>the entire range of activities that happen before, during, and after large-scale coding such as planning, research, design, writing and running code, testing, troubleshooting, improving, maintaining </a:t>
            </a:r>
            <a:endParaRPr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>
                <a:highlight>
                  <a:srgbClr val="B8DF72"/>
                </a:highlight>
              </a:rPr>
              <a:t>Integrated development environment (IDE) </a:t>
            </a:r>
            <a:r>
              <a:rPr lang="en" b="1"/>
              <a:t>— </a:t>
            </a:r>
            <a:r>
              <a:rPr lang="en"/>
              <a:t>software designed specifically for coding, often in a particular language, which has features meant to improve your coding experience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One more thing…</a:t>
            </a:r>
            <a:endParaRPr dirty="0"/>
          </a:p>
        </p:txBody>
      </p:sp>
      <p:sp>
        <p:nvSpPr>
          <p:cNvPr id="165" name="Google Shape;165;p23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4329374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It’s okay to make mistakes!</a:t>
            </a:r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endParaRPr lang="en-US" dirty="0"/>
          </a:p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-US" dirty="0"/>
              <a:t>Troubleshooting (i.e., debugging) is part of everyone’s day-to-day experience with coding, even for experts.</a:t>
            </a:r>
            <a:endParaRPr dirty="0"/>
          </a:p>
        </p:txBody>
      </p:sp>
      <p:pic>
        <p:nvPicPr>
          <p:cNvPr id="1026" name="Picture 2" descr="He doesn't. : r/ProgrammerHumor">
            <a:extLst>
              <a:ext uri="{FF2B5EF4-FFF2-40B4-BE49-F238E27FC236}">
                <a16:creationId xmlns:a16="http://schemas.microsoft.com/office/drawing/2014/main" id="{7DBB0833-FD75-1CF3-D1A5-C03ECFED2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9893" y="1065209"/>
            <a:ext cx="3067949" cy="301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E415AE-3F93-E0BD-95AF-AB930891F661}"/>
              </a:ext>
            </a:extLst>
          </p:cNvPr>
          <p:cNvSpPr txBox="1"/>
          <p:nvPr/>
        </p:nvSpPr>
        <p:spPr>
          <a:xfrm>
            <a:off x="5526746" y="4212675"/>
            <a:ext cx="22342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venir Book" panose="02000503020000020003" pitchFamily="2" charset="0"/>
              </a:rPr>
              <a:t>Via the Reddit community r/</a:t>
            </a:r>
            <a:r>
              <a:rPr lang="en-US" dirty="0" err="1">
                <a:latin typeface="Avenir Book" panose="02000503020000020003" pitchFamily="2" charset="0"/>
              </a:rPr>
              <a:t>ProgrammerHumor</a:t>
            </a:r>
            <a:endParaRPr lang="en-US" dirty="0"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85481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>
            <a:spLocks noGrp="1"/>
          </p:cNvSpPr>
          <p:nvPr>
            <p:ph type="ctrTitle"/>
          </p:nvPr>
        </p:nvSpPr>
        <p:spPr>
          <a:xfrm>
            <a:off x="685800" y="2897794"/>
            <a:ext cx="4505400" cy="143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basics</a:t>
            </a:r>
            <a:endParaRPr dirty="0"/>
          </a:p>
        </p:txBody>
      </p:sp>
      <p:sp>
        <p:nvSpPr>
          <p:cNvPr id="177" name="Google Shape;177;p25"/>
          <p:cNvSpPr txBox="1"/>
          <p:nvPr/>
        </p:nvSpPr>
        <p:spPr>
          <a:xfrm>
            <a:off x="6671163" y="3188100"/>
            <a:ext cx="1257900" cy="28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Avenir"/>
                <a:ea typeface="Avenir"/>
                <a:cs typeface="Avenir"/>
                <a:sym typeface="Avenir"/>
              </a:rPr>
              <a:t>x = 75</a:t>
            </a:r>
            <a:endParaRPr sz="2000">
              <a:solidFill>
                <a:schemeClr val="lt1"/>
              </a:solidFill>
              <a:latin typeface="Avenir"/>
              <a:ea typeface="Avenir"/>
              <a:cs typeface="Avenir"/>
              <a:sym typeface="Avenir"/>
            </a:endParaRPr>
          </a:p>
        </p:txBody>
      </p:sp>
      <p:pic>
        <p:nvPicPr>
          <p:cNvPr id="3" name="Graphic 2" descr="Basic Shapes outline">
            <a:extLst>
              <a:ext uri="{FF2B5EF4-FFF2-40B4-BE49-F238E27FC236}">
                <a16:creationId xmlns:a16="http://schemas.microsoft.com/office/drawing/2014/main" id="{9CD8A54C-7104-ED7D-92FE-23E3DE7C61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71163" y="2897794"/>
            <a:ext cx="1504223" cy="150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5033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>
            <a:spLocks noGrp="1"/>
          </p:cNvSpPr>
          <p:nvPr>
            <p:ph type="title"/>
          </p:nvPr>
        </p:nvSpPr>
        <p:spPr>
          <a:xfrm>
            <a:off x="691200" y="152400"/>
            <a:ext cx="7761600" cy="969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terms and concepts</a:t>
            </a:r>
            <a:endParaRPr/>
          </a:p>
        </p:txBody>
      </p:sp>
      <p:sp>
        <p:nvSpPr>
          <p:cNvPr id="158" name="Google Shape;158;p22"/>
          <p:cNvSpPr txBox="1">
            <a:spLocks noGrp="1"/>
          </p:cNvSpPr>
          <p:nvPr>
            <p:ph type="body" idx="1"/>
          </p:nvPr>
        </p:nvSpPr>
        <p:spPr>
          <a:xfrm>
            <a:off x="691200" y="1343775"/>
            <a:ext cx="7761600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spcBef>
                <a:spcPts val="60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Syntax</a:t>
            </a:r>
            <a:r>
              <a:rPr lang="en" b="1" dirty="0"/>
              <a:t> </a:t>
            </a:r>
            <a:r>
              <a:rPr lang="en" dirty="0"/>
              <a:t>— set of rules in a programming language; works similarly to syntax in spoken languages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Program</a:t>
            </a:r>
            <a:r>
              <a:rPr lang="en" dirty="0"/>
              <a:t>, or </a:t>
            </a:r>
            <a:r>
              <a:rPr lang="en" b="1" dirty="0">
                <a:highlight>
                  <a:srgbClr val="B8DF72"/>
                </a:highlight>
              </a:rPr>
              <a:t>script</a:t>
            </a:r>
            <a:r>
              <a:rPr lang="en" b="1" dirty="0"/>
              <a:t> — </a:t>
            </a:r>
            <a:r>
              <a:rPr lang="en" dirty="0"/>
              <a:t>one or more lines of code, usually meant to do something, such as a task, transformation, visualization</a:t>
            </a:r>
            <a:endParaRPr dirty="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Function</a:t>
            </a:r>
            <a:r>
              <a:rPr lang="en" b="1" dirty="0"/>
              <a:t> — </a:t>
            </a:r>
            <a:r>
              <a:rPr lang="en" dirty="0"/>
              <a:t>a block of reusable code that performs a specific task; these can come standard in a language, be custom-written, or utilized via add-on modules</a:t>
            </a:r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b="1" dirty="0">
                <a:highlight>
                  <a:srgbClr val="B8DF72"/>
                </a:highlight>
              </a:rPr>
              <a:t>Method</a:t>
            </a:r>
            <a:r>
              <a:rPr lang="en" b="1" dirty="0"/>
              <a:t> —</a:t>
            </a:r>
            <a:r>
              <a:rPr lang="en" dirty="0"/>
              <a:t> </a:t>
            </a:r>
            <a:r>
              <a:rPr lang="en-US" dirty="0"/>
              <a:t>is a function that is associated with an object and is called on that object. Methods are defined within a class and can access or modify the attributes of the object they belong to.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al &amp; lime">
  <a:themeElements>
    <a:clrScheme name="Custom 347">
      <a:dk1>
        <a:srgbClr val="454F5B"/>
      </a:dk1>
      <a:lt1>
        <a:srgbClr val="FFFFFF"/>
      </a:lt1>
      <a:dk2>
        <a:srgbClr val="666666"/>
      </a:dk2>
      <a:lt2>
        <a:srgbClr val="F3F3F3"/>
      </a:lt2>
      <a:accent1>
        <a:srgbClr val="4ECDC4"/>
      </a:accent1>
      <a:accent2>
        <a:srgbClr val="C7F464"/>
      </a:accent2>
      <a:accent3>
        <a:srgbClr val="454F5B"/>
      </a:accent3>
      <a:accent4>
        <a:srgbClr val="738498"/>
      </a:accent4>
      <a:accent5>
        <a:srgbClr val="A6B5C7"/>
      </a:accent5>
      <a:accent6>
        <a:srgbClr val="D4DAE0"/>
      </a:accent6>
      <a:hlink>
        <a:srgbClr val="454F5B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11449</TotalTime>
  <Words>1775</Words>
  <Application>Microsoft Macintosh PowerPoint</Application>
  <PresentationFormat>On-screen Show (16:9)</PresentationFormat>
  <Paragraphs>155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Courier New</vt:lpstr>
      <vt:lpstr>Avenir Book</vt:lpstr>
      <vt:lpstr>Arial</vt:lpstr>
      <vt:lpstr>Montserrat</vt:lpstr>
      <vt:lpstr>Avenir</vt:lpstr>
      <vt:lpstr>Teal &amp; lime</vt:lpstr>
      <vt:lpstr>Getting Started with  Data Analysis &amp; Visualization Introduction to Python</vt:lpstr>
      <vt:lpstr>Before We Begin</vt:lpstr>
      <vt:lpstr>Today’s Goals</vt:lpstr>
      <vt:lpstr>Why learn Python?</vt:lpstr>
      <vt:lpstr>What to Know Before We Code</vt:lpstr>
      <vt:lpstr>General terms and concepts</vt:lpstr>
      <vt:lpstr>One more thing…</vt:lpstr>
      <vt:lpstr>Python basics</vt:lpstr>
      <vt:lpstr>General terms and concepts</vt:lpstr>
      <vt:lpstr>Python terms</vt:lpstr>
      <vt:lpstr>Next steps: Using Python to work with data</vt:lpstr>
      <vt:lpstr>Setting the scene</vt:lpstr>
      <vt:lpstr>Our Scenario</vt:lpstr>
      <vt:lpstr>Our Data</vt:lpstr>
      <vt:lpstr>Our Plan</vt:lpstr>
      <vt:lpstr>PowerPoint Presentation</vt:lpstr>
      <vt:lpstr>Downloading and organizing files</vt:lpstr>
      <vt:lpstr>Onto using Python to work with data</vt:lpstr>
      <vt:lpstr>Illustrations</vt:lpstr>
      <vt:lpstr>Indexing in numpy</vt:lpstr>
      <vt:lpstr>Using axes in numpy</vt:lpstr>
      <vt:lpstr>Parting Words + Resources</vt:lpstr>
      <vt:lpstr>Top Tips for Learning to Code</vt:lpstr>
      <vt:lpstr>Practice</vt:lpstr>
      <vt:lpstr>Get in touch</vt:lpstr>
      <vt:lpstr>Acknowledgements</vt:lpstr>
      <vt:lpstr>General Python Documentation</vt:lpstr>
      <vt:lpstr>Python Library Documentation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Python  Getting Started with  Data Analysis &amp; Visualization</dc:title>
  <cp:lastModifiedBy>DeMayo, Justin</cp:lastModifiedBy>
  <cp:revision>18</cp:revision>
  <dcterms:modified xsi:type="dcterms:W3CDTF">2025-01-24T20:14:47Z</dcterms:modified>
</cp:coreProperties>
</file>