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8" r:id="rId3"/>
    <p:sldId id="257" r:id="rId4"/>
    <p:sldId id="303" r:id="rId5"/>
    <p:sldId id="299" r:id="rId6"/>
    <p:sldId id="258" r:id="rId7"/>
    <p:sldId id="304" r:id="rId8"/>
    <p:sldId id="30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301" r:id="rId17"/>
    <p:sldId id="273" r:id="rId18"/>
    <p:sldId id="305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306" r:id="rId27"/>
    <p:sldId id="280" r:id="rId28"/>
    <p:sldId id="281" r:id="rId29"/>
    <p:sldId id="283" r:id="rId30"/>
  </p:sldIdLst>
  <p:sldSz cx="9144000" cy="5143500" type="screen16x9"/>
  <p:notesSz cx="6858000" cy="9144000"/>
  <p:embeddedFontLst>
    <p:embeddedFont>
      <p:font typeface="Avenir" panose="02000503020000020003" pitchFamily="2" charset="0"/>
      <p:regular r:id="rId32"/>
      <p:italic r:id="rId33"/>
    </p:embeddedFont>
    <p:embeddedFont>
      <p:font typeface="Avenir Book" panose="02000503020000020003" pitchFamily="2" charset="0"/>
      <p:regular r:id="rId34"/>
      <p:italic r:id="rId35"/>
    </p:embeddedFont>
    <p:embeddedFont>
      <p:font typeface="Montserrat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08"/>
    <p:restoredTop sz="72061"/>
  </p:normalViewPr>
  <p:slideViewPr>
    <p:cSldViewPr snapToGrid="0">
      <p:cViewPr varScale="1">
        <p:scale>
          <a:sx n="118" d="100"/>
          <a:sy n="118" d="100"/>
        </p:scale>
        <p:origin x="12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is a powerful tool for data analysis, with specialized libraries that make handling data easy and efficient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NumPy: lets you work with large arrays and perform complex mathematical operations efficiently - like processing thousands of numbers at once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Matplotlib.pyplot</a:t>
            </a:r>
            <a:r>
              <a:rPr lang="en-US" dirty="0"/>
              <a:t>: creates graphs and charts to visualize your data, turning raw numbers into meaningful visual stories that anyone can understand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libraries work together seamlessly - scientists often load data with NumPy, perform calculations, and create visualizations in Matplotlib to share their findings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c2e26392a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c2e26392a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• This slide illustrates the basic components of a data visualization workflow in programming.</a:t>
            </a:r>
          </a:p>
          <a:p>
            <a:r>
              <a:rPr lang="en-US" dirty="0"/>
              <a:t>• The image shows four key elements of setting up a visualization:</a:t>
            </a:r>
          </a:p>
          <a:p>
            <a:r>
              <a:rPr lang="en-US" dirty="0"/>
              <a:t>1. </a:t>
            </a:r>
            <a:r>
              <a:rPr lang="en-US" b="1" dirty="0"/>
              <a:t>Environment Setup</a:t>
            </a:r>
            <a:r>
              <a:rPr lang="en-US" dirty="0"/>
              <a:t> – Configuring the basic controls.</a:t>
            </a:r>
          </a:p>
          <a:p>
            <a:r>
              <a:rPr lang="en-US" dirty="0"/>
              <a:t>2. </a:t>
            </a:r>
            <a:r>
              <a:rPr lang="en-US" b="1" dirty="0"/>
              <a:t>Importing Libraries</a:t>
            </a:r>
            <a:r>
              <a:rPr lang="en-US" dirty="0"/>
              <a:t> – Using Python’s import syntax to load necessary tools, such as 'tool' and '</a:t>
            </a:r>
            <a:r>
              <a:rPr lang="en-US" dirty="0" err="1"/>
              <a:t>viztool</a:t>
            </a:r>
            <a:r>
              <a:rPr lang="en-US" dirty="0"/>
              <a:t>', with aliases 't' and 'viz'.</a:t>
            </a:r>
          </a:p>
          <a:p>
            <a:r>
              <a:rPr lang="en-US" dirty="0"/>
              <a:t>3. </a:t>
            </a:r>
            <a:r>
              <a:rPr lang="en-US" b="1" dirty="0"/>
              <a:t>Writing Code</a:t>
            </a:r>
            <a:r>
              <a:rPr lang="en-US" dirty="0"/>
              <a:t> – Creating a function that utilizes the imported tools.</a:t>
            </a:r>
          </a:p>
          <a:p>
            <a:r>
              <a:rPr lang="en-US" dirty="0"/>
              <a:t>4. </a:t>
            </a:r>
            <a:r>
              <a:rPr lang="en-US" b="1" dirty="0"/>
              <a:t>Generating Output</a:t>
            </a:r>
            <a:r>
              <a:rPr lang="en-US" dirty="0"/>
              <a:t> – Producing a visualization</a:t>
            </a:r>
          </a:p>
          <a:p>
            <a:r>
              <a:rPr lang="en-US" dirty="0"/>
              <a:t>• This structure is common in data visualization workflows, progressing step-by-step to build the final visual result.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3ad0cb72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3ad0cb72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Scenario: A Miracle Arthritis Inflammation Cure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Our imaginary colleague “Dr. Maverick” has invented a new miracle drug that promises to cure arthritis inflammation flare-ups after only 3 weeks since initially taking the medication! Naturally, we wish to see the clinical trial data, and after months of asking for the data they have finally provided us with a CSV spreadsheet containing the clinical trial data.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The CSV file contains the number of inflammation flare-ups per day for the 60 patients in the initial clinical trial, with the trial lasting 40 days. Each row corresponds to a patient, and each column corresponds to a day in the trial. Once a patient has their first inflammation flare-up they take the medication and wait a few weeks for it to take effect and reduce flare-ups.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To see how effective the treatment is we would like to: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Calculate the average inflammation per day across all patients.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Plot the result to discuss and share with colleagues.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3ad0cb72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3ad0cb72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3ad0cb72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3ad0cb72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4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3ad0cb72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3ad0cb72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25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3ad0cb722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3ad0cb722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13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3ad0cb72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3ad0cb72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3ad0cb722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3ad0cb722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3ad0cb72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3ad0cb72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63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c2e26392a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c2e26392a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2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3ad0cb72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3ad0cb72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cad555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cad555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3ad0cb722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3ad0cb722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Among the most popular programming languages — and increasingly, the first language computer programming language people learn.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Python is very versatile: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Data Analysis and Visualization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is ideal for analyzing and visualizing large biomedical datasets, including clinical trial data, genomic data, and imaging data. Libraries like </a:t>
            </a:r>
            <a:r>
              <a:rPr lang="en-US" sz="1400" b="1" dirty="0">
                <a:latin typeface="Avenir Book" panose="02000503020000020003" pitchFamily="2" charset="0"/>
              </a:rPr>
              <a:t>NumPy</a:t>
            </a:r>
            <a:r>
              <a:rPr lang="en-US" sz="1400" dirty="0">
                <a:latin typeface="Avenir Book" panose="02000503020000020003" pitchFamily="2" charset="0"/>
              </a:rPr>
              <a:t>, </a:t>
            </a:r>
            <a:r>
              <a:rPr lang="en-US" sz="1400" b="1" dirty="0">
                <a:latin typeface="Avenir Book" panose="02000503020000020003" pitchFamily="2" charset="0"/>
              </a:rPr>
              <a:t>Pandas</a:t>
            </a:r>
            <a:r>
              <a:rPr lang="en-US" sz="1400" dirty="0">
                <a:latin typeface="Avenir Book" panose="02000503020000020003" pitchFamily="2" charset="0"/>
              </a:rPr>
              <a:t>, and </a:t>
            </a:r>
            <a:r>
              <a:rPr lang="en-US" sz="1400" b="1" dirty="0">
                <a:latin typeface="Avenir Book" panose="02000503020000020003" pitchFamily="2" charset="0"/>
              </a:rPr>
              <a:t>Matplotlib</a:t>
            </a:r>
            <a:r>
              <a:rPr lang="en-US" sz="1400" dirty="0">
                <a:latin typeface="Avenir Book" panose="02000503020000020003" pitchFamily="2" charset="0"/>
              </a:rPr>
              <a:t> simplify these tasks.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Automating Repetitive Tasks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Researchers and staff can use Python to automate time-consuming tasks like data cleaning, file processing, or report generation, saving time and minimizing errors.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Interdisciplinary Collaboration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Python’s popularity and versatility across scientific disciplines make it a common language for collaboration, bridging the gap between medicine, biology, and data science.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Reproducibility and Transparency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supports reproducible research by enabling easy sharing and review of code, which is essential for robust and transparent medical science.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Also, for a computer language, it has a simpler structure (called syntax) than some other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Because of its popularity, it also has a big community, and a lot of libraries, toolkits, and guides.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0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I think of Python like a set of instructions you give to your computer - similar to writing down steps in a recipe, but using special words the computer understands. Just like you might tell a friend "get the milk from the fridge," you can tell Python "print this text" or "calculate this number."</a:t>
            </a:r>
            <a:endParaRPr lang="en-US" sz="10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dirty="0"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5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ad0cb7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ad0cb7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44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 of problem-solving. If you like Wordle, puzzles, Rubik’s cubes, video games, crosswords, Sudoku, or really any kind of problem-solving (like diagnosing a patient, running experiments, or helping students learn something new) … you might discover coding is just another way to problem-solve, and might even be fun sometimes.</a:t>
            </a:r>
          </a:p>
          <a:p>
            <a:pPr rtl="0"/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more formal definition: 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learning a programming language (its syntax, its semantics, its construction) so you can translate human speaking and language, conceptualizing, and problem-solving into machine-readable code. </a:t>
            </a: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actually writing and running scripts. Programming is a much broader activity, which can involve research, design, analysis, and more. We’re going to mostly focus on coding today, but we’ll take the first steps of programming towards the end. </a:t>
            </a:r>
            <a:endParaRPr lang="en-US" dirty="0"/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Wikipedia’s definition: “Programming involves tasks such as analysis, generating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profiling algorithms' accuracy and resource consumption, and the implementation of algorithms (usually in a chosen programming language, commonly referred to as 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).”</a:t>
            </a:r>
            <a:endParaRPr lang="en-US" dirty="0">
              <a:effectLst/>
            </a:endParaRP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let ‘algorithm’ intimidate you — Wikipedia, again, defines it as “a finite sequence of well-defined instructions.” 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5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98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3ad0cb72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3ad0cb72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In Python, a </a:t>
            </a:r>
            <a:r>
              <a:rPr lang="en-US" b="1" dirty="0"/>
              <a:t>function</a:t>
            </a:r>
            <a:r>
              <a:rPr lang="en-US" dirty="0"/>
              <a:t> is a block of reusable code that performs a specific task and can be called independently. Functions are not tied to any specific object and can be called using their name (e.g., print() or </a:t>
            </a:r>
            <a:r>
              <a:rPr lang="en-US" dirty="0" err="1"/>
              <a:t>len</a:t>
            </a:r>
            <a:r>
              <a:rPr lang="en-US" dirty="0"/>
              <a:t>()). Functions often take inputs (parameters) and may return outputs.</a:t>
            </a:r>
          </a:p>
          <a:p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, on the other hand, is a function that is associated with an object and is called on that object. Methods are defined within a class and can access or modify the attributes of the object they belong to. The syntax for calling a method is </a:t>
            </a:r>
            <a:r>
              <a:rPr lang="en-US" dirty="0" err="1"/>
              <a:t>object.method</a:t>
            </a:r>
            <a:r>
              <a:rPr lang="en-US" dirty="0"/>
              <a:t>(), where the method may also take additional parameters.</a:t>
            </a:r>
          </a:p>
          <a:p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</a:t>
            </a:r>
            <a:r>
              <a:rPr lang="en-US" dirty="0"/>
              <a:t>: </a:t>
            </a:r>
            <a:r>
              <a:rPr lang="en-US" dirty="0" err="1"/>
              <a:t>len</a:t>
            </a:r>
            <a:r>
              <a:rPr lang="en-US" dirty="0"/>
              <a:t>([1, 2, 3]) computes the length of a list, independent of any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: [1, 2, 3].append(4) adds an element to a specific list object using the append() method.</a:t>
            </a:r>
          </a:p>
          <a:p>
            <a:r>
              <a:rPr lang="en-US" dirty="0"/>
              <a:t>In short, functions are standalone, while methods are tied to objects and often operate on the object's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ML Modern" type="title">
  <p:cSld name="TITLE">
    <p:bg>
      <p:bgPr>
        <a:solidFill>
          <a:srgbClr val="B8DF7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17632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1280025" y="0"/>
            <a:ext cx="1928700" cy="5143500"/>
          </a:xfrm>
          <a:prstGeom prst="rtTriangle">
            <a:avLst/>
          </a:prstGeom>
          <a:solidFill>
            <a:srgbClr val="00A0AB"/>
          </a:solidFill>
          <a:ln w="38100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8775" y="-8775"/>
            <a:ext cx="1288800" cy="5143500"/>
          </a:xfrm>
          <a:prstGeom prst="rect">
            <a:avLst/>
          </a:prstGeom>
          <a:solidFill>
            <a:srgbClr val="00A0AB"/>
          </a:solidFill>
          <a:ln w="9525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550" y="339850"/>
            <a:ext cx="1537624" cy="15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028325" y="3646450"/>
            <a:ext cx="54297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A0AB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Font typeface="Avenir"/>
              <a:buChar char="▣"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9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WMLdat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wcarpentry.github.io/python-novice-inflammation/LICENS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wcarpentry.github.io/python-novice-inflammation/LICENS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ournals.plos.org/ploscompbiol/article?id=10.1371/journal.pcbi.1008549" TargetMode="External"/><Relationship Id="rId4" Type="http://schemas.openxmlformats.org/officeDocument/2006/relationships/hyperlink" Target="https://library.medicine.yale.edu/research-data/learn-work-dat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wcarpentry.github.io/python-novice-inflammation/04-lists.html#slicing-from-the-en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medicine.yale.edu/research-dat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LICENS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org" TargetMode="External"/><Relationship Id="rId7" Type="http://schemas.openxmlformats.org/officeDocument/2006/relationships/hyperlink" Target="https://library.medicine.yale.edu/research-data/learn-work-dat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camp.com/cheat-sheet/getting-started-with-python-cheat-sheet" TargetMode="External"/><Relationship Id="rId5" Type="http://schemas.openxmlformats.org/officeDocument/2006/relationships/hyperlink" Target="https://www.pythoncheatsheet.org/" TargetMode="External"/><Relationship Id="rId4" Type="http://schemas.openxmlformats.org/officeDocument/2006/relationships/hyperlink" Target="https://wiki.python.org/moin/BeginnersGuide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glob.html#module-glob" TargetMode="External"/><Relationship Id="rId3" Type="http://schemas.openxmlformats.org/officeDocument/2006/relationships/hyperlink" Target="https://numpy.org/doc/stable/" TargetMode="External"/><Relationship Id="rId7" Type="http://schemas.openxmlformats.org/officeDocument/2006/relationships/hyperlink" Target="https://matplotlib.org/cheatsheet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tplotlib.org/stable/users/index.html" TargetMode="External"/><Relationship Id="rId5" Type="http://schemas.openxmlformats.org/officeDocument/2006/relationships/hyperlink" Target="https://matplotlib.org/stable/index.html" TargetMode="External"/><Relationship Id="rId10" Type="http://schemas.openxmlformats.org/officeDocument/2006/relationships/hyperlink" Target="https://www.markdownguide.org/cheat-sheet/" TargetMode="External"/><Relationship Id="rId4" Type="http://schemas.openxmlformats.org/officeDocument/2006/relationships/hyperlink" Target="https://numpy.org/doc/stable/user/index.html#user" TargetMode="External"/><Relationship Id="rId9" Type="http://schemas.openxmlformats.org/officeDocument/2006/relationships/hyperlink" Target="https://www.markdownguid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043980" y="767751"/>
            <a:ext cx="5445900" cy="3216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Getting Started with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Data Analysis &amp; Visualization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Introduction to Python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060180" y="4150581"/>
            <a:ext cx="5429700" cy="824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Justin DeMayo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System and Application Specialist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8E6F852-44AE-FC59-141F-7DC9A756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29" y="2375890"/>
            <a:ext cx="1238858" cy="123885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terms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Strings</a:t>
            </a:r>
            <a:r>
              <a:rPr lang="en" b="1" dirty="0"/>
              <a:t> —</a:t>
            </a:r>
            <a:r>
              <a:rPr lang="en" dirty="0"/>
              <a:t> essentially text; technically arrays of bytes representing Unicode characters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quotes, either single or double (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dirty="0"/>
              <a:t> or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dirty="0"/>
              <a:t> 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 this course, we will use double quotes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Integers</a:t>
            </a:r>
            <a:r>
              <a:rPr lang="en" b="1" dirty="0"/>
              <a:t> and </a:t>
            </a:r>
            <a:r>
              <a:rPr lang="en" b="1" dirty="0">
                <a:highlight>
                  <a:srgbClr val="B8DF72"/>
                </a:highlight>
              </a:rPr>
              <a:t>floats</a:t>
            </a:r>
            <a:r>
              <a:rPr lang="en" b="1" dirty="0"/>
              <a:t> —</a:t>
            </a:r>
            <a:r>
              <a:rPr lang="en" dirty="0"/>
              <a:t> numeric data types; integers are whole numbers and floats contain decimals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Lists</a:t>
            </a:r>
            <a:r>
              <a:rPr lang="en" b="1" dirty="0"/>
              <a:t> —</a:t>
            </a:r>
            <a:r>
              <a:rPr lang="en" dirty="0"/>
              <a:t> used to store multiple items in one variable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brackets,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Variables</a:t>
            </a:r>
            <a:r>
              <a:rPr lang="en" b="1" dirty="0"/>
              <a:t> —</a:t>
            </a:r>
            <a:r>
              <a:rPr lang="en" dirty="0"/>
              <a:t> contain information that can change over time; this information can be text, numbers, lists, other data types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Using Python to work with data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scene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1200" y="1466950"/>
            <a:ext cx="8209500" cy="3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808525" y="2143775"/>
            <a:ext cx="4399200" cy="61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tool </a:t>
            </a: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t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dirty="0" err="1">
                <a:latin typeface="Courier New"/>
                <a:ea typeface="Courier New"/>
                <a:cs typeface="Courier New"/>
                <a:sym typeface="Courier New"/>
              </a:rPr>
              <a:t>viztool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viz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808525" y="2877250"/>
            <a:ext cx="4399200" cy="73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thing = t.function()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viz.function(thing)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808525" y="3731925"/>
            <a:ext cx="4399200" cy="121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75" y="3865600"/>
            <a:ext cx="911150" cy="9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808525" y="1575825"/>
            <a:ext cx="4399200" cy="494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37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950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692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603150" y="166865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environment</a:t>
            </a: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603150" y="22916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library/package/tool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603150" y="305140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input/code/functions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603150" y="40634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output/viz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491900" y="1613650"/>
            <a:ext cx="36600" cy="49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5491900" y="2203625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5491900" y="2998450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491900" y="3793275"/>
            <a:ext cx="36600" cy="1048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Scenario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46832" r="29504"/>
          <a:stretch/>
        </p:blipFill>
        <p:spPr>
          <a:xfrm>
            <a:off x="4316700" y="1597875"/>
            <a:ext cx="2091574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r="52872"/>
          <a:stretch/>
        </p:blipFill>
        <p:spPr>
          <a:xfrm>
            <a:off x="150975" y="1597875"/>
            <a:ext cx="4165724" cy="31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l="70377"/>
          <a:stretch/>
        </p:blipFill>
        <p:spPr>
          <a:xfrm>
            <a:off x="6456925" y="1597875"/>
            <a:ext cx="2618400" cy="3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r="52635"/>
          <a:stretch/>
        </p:blipFill>
        <p:spPr>
          <a:xfrm>
            <a:off x="152400" y="1445475"/>
            <a:ext cx="4186576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body" idx="4294967295"/>
          </p:nvPr>
        </p:nvSpPr>
        <p:spPr>
          <a:xfrm>
            <a:off x="4651200" y="1990050"/>
            <a:ext cx="4221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In CSVs where:</a:t>
            </a:r>
            <a:endParaRPr sz="2000" b="1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Rows</a:t>
            </a:r>
            <a:r>
              <a:rPr lang="en" sz="2000"/>
              <a:t> = Patients (n = 60)</a:t>
            </a:r>
            <a:endParaRPr sz="20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Columns</a:t>
            </a:r>
            <a:r>
              <a:rPr lang="en" sz="2000"/>
              <a:t> = Days (n = 40)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Shape of data</a:t>
            </a:r>
            <a:r>
              <a:rPr lang="en" sz="2000"/>
              <a:t> = 60 x 40</a:t>
            </a:r>
            <a:endParaRPr sz="2000"/>
          </a:p>
        </p:txBody>
      </p:sp>
      <p:sp>
        <p:nvSpPr>
          <p:cNvPr id="216" name="Google Shape;216;p28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l="52567" r="29548"/>
          <a:stretch/>
        </p:blipFill>
        <p:spPr>
          <a:xfrm>
            <a:off x="1303800" y="1461900"/>
            <a:ext cx="1580850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body" idx="4294967295"/>
          </p:nvPr>
        </p:nvSpPr>
        <p:spPr>
          <a:xfrm>
            <a:off x="3262625" y="1990050"/>
            <a:ext cx="5331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10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 dirty="0"/>
              <a:t>Calculate the </a:t>
            </a:r>
            <a:r>
              <a:rPr lang="en" sz="2000" b="1" dirty="0"/>
              <a:t>average inflammation per day</a:t>
            </a:r>
            <a:r>
              <a:rPr lang="en" sz="2000" dirty="0"/>
              <a:t> across all patients.</a:t>
            </a:r>
            <a:endParaRPr sz="20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 b="1" dirty="0"/>
              <a:t>Plot results.</a:t>
            </a:r>
            <a:endParaRPr sz="2000" b="1" dirty="0"/>
          </a:p>
        </p:txBody>
      </p:sp>
      <p:sp>
        <p:nvSpPr>
          <p:cNvPr id="224" name="Google Shape;224;p29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4B367-7CF6-B23D-59FE-B8C4551D8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</a:t>
            </a:r>
            <a:r>
              <a:rPr lang="en-US" b="1" dirty="0">
                <a:hlinkClick r:id="rId3"/>
              </a:rPr>
              <a:t>https://tinyurl.com/CWMLdata</a:t>
            </a:r>
            <a:r>
              <a:rPr lang="en-US" b="1" dirty="0"/>
              <a:t> </a:t>
            </a:r>
            <a:r>
              <a:rPr lang="en-US" dirty="0"/>
              <a:t>to download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25717-F761-E667-9D6A-447CAB1D5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0" y="205716"/>
            <a:ext cx="3452233" cy="3949311"/>
          </a:xfrm>
          <a:prstGeom prst="rect">
            <a:avLst/>
          </a:prstGeom>
        </p:spPr>
      </p:pic>
      <p:sp>
        <p:nvSpPr>
          <p:cNvPr id="9" name="Google Shape;232;p30">
            <a:extLst>
              <a:ext uri="{FF2B5EF4-FFF2-40B4-BE49-F238E27FC236}">
                <a16:creationId xmlns:a16="http://schemas.microsoft.com/office/drawing/2014/main" id="{AD1D3624-0A44-A8B4-4A7C-6578C6246797}"/>
              </a:ext>
            </a:extLst>
          </p:cNvPr>
          <p:cNvSpPr/>
          <p:nvPr/>
        </p:nvSpPr>
        <p:spPr>
          <a:xfrm>
            <a:off x="2033284" y="995107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D3EFF-B396-C6DD-A2F1-88220649D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224" y="1092319"/>
            <a:ext cx="3826794" cy="2958861"/>
          </a:xfrm>
          <a:prstGeom prst="rect">
            <a:avLst/>
          </a:prstGeom>
        </p:spPr>
      </p:pic>
      <p:sp>
        <p:nvSpPr>
          <p:cNvPr id="12" name="Google Shape;232;p30">
            <a:extLst>
              <a:ext uri="{FF2B5EF4-FFF2-40B4-BE49-F238E27FC236}">
                <a16:creationId xmlns:a16="http://schemas.microsoft.com/office/drawing/2014/main" id="{445B8717-7AFD-5542-0608-418F17199EB9}"/>
              </a:ext>
            </a:extLst>
          </p:cNvPr>
          <p:cNvSpPr/>
          <p:nvPr/>
        </p:nvSpPr>
        <p:spPr>
          <a:xfrm>
            <a:off x="7749722" y="1363168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F0BB5F1-B372-EE47-8029-BE9F6374D482}"/>
              </a:ext>
            </a:extLst>
          </p:cNvPr>
          <p:cNvSpPr txBox="1">
            <a:spLocks/>
          </p:cNvSpPr>
          <p:nvPr/>
        </p:nvSpPr>
        <p:spPr>
          <a:xfrm>
            <a:off x="3860158" y="2219099"/>
            <a:ext cx="1423684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8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691200" y="630846"/>
            <a:ext cx="7761600" cy="4935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Downloading and organizing files</a:t>
            </a:r>
            <a:endParaRPr lang="en-US" sz="2100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4294967295"/>
          </p:nvPr>
        </p:nvSpPr>
        <p:spPr>
          <a:xfrm>
            <a:off x="691200" y="1314846"/>
            <a:ext cx="3690300" cy="3264408"/>
          </a:xfrm>
        </p:spPr>
        <p:txBody>
          <a:bodyPr spcFirstLastPara="1" lIns="91425" tIns="91425" rIns="91425" bIns="91425" anchor="t" anchorCtr="0">
            <a:normAutofit fontScale="92500" lnSpcReduction="10000"/>
          </a:bodyPr>
          <a:lstStyle/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Download the entire Google Drive folder.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Go to your Downloads folder (via Finder on Mac; File Explorer on Windows) and unzip the .zip file.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In Google </a:t>
            </a:r>
            <a:r>
              <a:rPr lang="en-US" sz="1700" b="0" i="0" u="none" strike="noStrike" cap="none" dirty="0" err="1"/>
              <a:t>Colab</a:t>
            </a:r>
            <a:r>
              <a:rPr lang="en-US" sz="1700" b="0" i="0" u="none" strike="noStrike" cap="none" dirty="0"/>
              <a:t>, use the upload button to upload the files into your environment.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39FEE5-4193-F846-4EE0-75E093AD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335257"/>
            <a:ext cx="3690300" cy="32235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6A9806FD-0689-F0EB-611F-3B64E5AF9CF5}"/>
              </a:ext>
            </a:extLst>
          </p:cNvPr>
          <p:cNvSpPr/>
          <p:nvPr/>
        </p:nvSpPr>
        <p:spPr>
          <a:xfrm>
            <a:off x="5123631" y="2498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088BEDA-540B-2421-E414-F47E489533F9}"/>
              </a:ext>
            </a:extLst>
          </p:cNvPr>
          <p:cNvSpPr/>
          <p:nvPr/>
        </p:nvSpPr>
        <p:spPr>
          <a:xfrm>
            <a:off x="4622888" y="4022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F4C02-5824-BF16-71D2-87A8E1B463B3}"/>
              </a:ext>
            </a:extLst>
          </p:cNvPr>
          <p:cNvSpPr txBox="1"/>
          <p:nvPr/>
        </p:nvSpPr>
        <p:spPr>
          <a:xfrm>
            <a:off x="4397829" y="381136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71B-0C33-4F2B-5A27-42D95F75C343}"/>
              </a:ext>
            </a:extLst>
          </p:cNvPr>
          <p:cNvSpPr txBox="1"/>
          <p:nvPr/>
        </p:nvSpPr>
        <p:spPr>
          <a:xfrm>
            <a:off x="4828322" y="2415338"/>
            <a:ext cx="349294" cy="315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 using Python to work with data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3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Illustrations</a:t>
            </a:r>
            <a:endParaRPr/>
          </a:p>
        </p:txBody>
      </p:sp>
      <p:pic>
        <p:nvPicPr>
          <p:cNvPr id="3" name="Graphic 2" descr="Paint brush outline">
            <a:extLst>
              <a:ext uri="{FF2B5EF4-FFF2-40B4-BE49-F238E27FC236}">
                <a16:creationId xmlns:a16="http://schemas.microsoft.com/office/drawing/2014/main" id="{B68C330F-5C16-F9A9-89E3-2E81A922B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1019" y="3217259"/>
            <a:ext cx="1113335" cy="1113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We Begin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52524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Welcome!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Interrupt if you have questions – especially when we start coding. (If you have a question, others probably do, too!)</a:t>
            </a:r>
          </a:p>
          <a:p>
            <a:r>
              <a:rPr lang="en-US" dirty="0"/>
              <a:t>You will get these slides, code, and more after this session ends.</a:t>
            </a:r>
            <a:endParaRPr dirty="0"/>
          </a:p>
        </p:txBody>
      </p:sp>
      <p:pic>
        <p:nvPicPr>
          <p:cNvPr id="5" name="Graphic 4" descr="Wave Gesture outline">
            <a:extLst>
              <a:ext uri="{FF2B5EF4-FFF2-40B4-BE49-F238E27FC236}">
                <a16:creationId xmlns:a16="http://schemas.microsoft.com/office/drawing/2014/main" id="{084BEC08-5CDD-CA8A-A67A-4F0ED912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6023" y="1241888"/>
            <a:ext cx="914400" cy="914400"/>
          </a:xfrm>
          <a:prstGeom prst="rect">
            <a:avLst/>
          </a:prstGeom>
        </p:spPr>
      </p:pic>
      <p:pic>
        <p:nvPicPr>
          <p:cNvPr id="7" name="Graphic 6" descr="Projector screen outline">
            <a:extLst>
              <a:ext uri="{FF2B5EF4-FFF2-40B4-BE49-F238E27FC236}">
                <a16:creationId xmlns:a16="http://schemas.microsoft.com/office/drawing/2014/main" id="{E2526B02-CAF4-E9DA-521D-420749BFC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6023" y="29872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52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numpy</a:t>
            </a:r>
            <a:endParaRPr b="1"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691200" y="3314150"/>
            <a:ext cx="77616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Indexing a </a:t>
            </a:r>
            <a:r>
              <a:rPr lang="en" b="1" dirty="0" err="1"/>
              <a:t>numpy</a:t>
            </a:r>
            <a:r>
              <a:rPr lang="en" b="1" dirty="0"/>
              <a:t> data array in Python.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88" y="1273800"/>
            <a:ext cx="8305613" cy="21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axes in numpy</a:t>
            </a:r>
            <a:endParaRPr b="1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5349025" y="1426200"/>
            <a:ext cx="3181200" cy="31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Using array axes in </a:t>
            </a:r>
            <a:r>
              <a:rPr lang="en" b="1" dirty="0" err="1"/>
              <a:t>numpy</a:t>
            </a:r>
            <a:r>
              <a:rPr lang="en" b="1" dirty="0"/>
              <a:t> in Python.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525" y="1404725"/>
            <a:ext cx="5000150" cy="3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Parting Words + Resources</a:t>
            </a:r>
            <a:endParaRPr dirty="0"/>
          </a:p>
        </p:txBody>
      </p:sp>
      <p:sp>
        <p:nvSpPr>
          <p:cNvPr id="263" name="Google Shape;263;p3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F713CCAF-4773-AB5C-165D-33B078612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9338" y="2897794"/>
            <a:ext cx="1350659" cy="13506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Tips for Learning to Code</a:t>
            </a: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>
                <a:highlight>
                  <a:srgbClr val="B8DF72"/>
                </a:highlight>
              </a:rPr>
              <a:t>Practice</a:t>
            </a:r>
            <a:r>
              <a:rPr lang="en" dirty="0"/>
              <a:t>!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Start with projects that feel familiar and exciting to you.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Then, try more challenging projects with real-world applications.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Read </a:t>
            </a:r>
            <a:r>
              <a:rPr lang="en" dirty="0">
                <a:highlight>
                  <a:srgbClr val="B8DF72"/>
                </a:highlight>
              </a:rPr>
              <a:t>documentation</a:t>
            </a:r>
            <a:r>
              <a:rPr lang="en" dirty="0"/>
              <a:t>, </a:t>
            </a:r>
            <a:r>
              <a:rPr lang="en" dirty="0" err="1"/>
              <a:t>cheatsheets</a:t>
            </a:r>
            <a:r>
              <a:rPr lang="en" dirty="0"/>
              <a:t>, and other people’s code.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Be </a:t>
            </a:r>
            <a:r>
              <a:rPr lang="en" dirty="0">
                <a:highlight>
                  <a:srgbClr val="B8DF72"/>
                </a:highlight>
              </a:rPr>
              <a:t>consistent</a:t>
            </a:r>
            <a:r>
              <a:rPr lang="en" dirty="0"/>
              <a:t> and document, document, document.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Use </a:t>
            </a:r>
            <a:r>
              <a:rPr lang="en" dirty="0">
                <a:highlight>
                  <a:srgbClr val="B8DF72"/>
                </a:highlight>
              </a:rPr>
              <a:t>standards</a:t>
            </a:r>
            <a:r>
              <a:rPr lang="en" dirty="0"/>
              <a:t> and </a:t>
            </a:r>
            <a:r>
              <a:rPr lang="en" dirty="0">
                <a:highlight>
                  <a:srgbClr val="B8DF72"/>
                </a:highlight>
              </a:rPr>
              <a:t>conventions</a:t>
            </a:r>
            <a:r>
              <a:rPr lang="en" dirty="0"/>
              <a:t> where helpful and appropriate — code styles/templates (e.g. </a:t>
            </a:r>
            <a:r>
              <a:rPr lang="en" dirty="0">
                <a:hlinkClick r:id="rId3"/>
              </a:rPr>
              <a:t>PEP8</a:t>
            </a:r>
            <a:r>
              <a:rPr lang="en" dirty="0"/>
              <a:t>), etc.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Ask for </a:t>
            </a:r>
            <a:r>
              <a:rPr lang="en" dirty="0">
                <a:highlight>
                  <a:srgbClr val="B8DF72"/>
                </a:highlight>
              </a:rPr>
              <a:t>help</a:t>
            </a:r>
            <a:r>
              <a:rPr lang="en" dirty="0"/>
              <a:t> when you need it — from peers, mentors,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the library</a:t>
            </a:r>
            <a:r>
              <a:rPr lang="en" dirty="0"/>
              <a:t>, </a:t>
            </a:r>
            <a:r>
              <a:rPr lang="en" dirty="0">
                <a:hlinkClick r:id="rId5"/>
              </a:rPr>
              <a:t>the literature</a:t>
            </a:r>
            <a:r>
              <a:rPr lang="en" dirty="0"/>
              <a:t>, and the internet.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6">
            <a:hlinkClick r:id="rId4"/>
          </p:cNvPr>
          <p:cNvSpPr/>
          <p:nvPr/>
        </p:nvSpPr>
        <p:spPr>
          <a:xfrm>
            <a:off x="691200" y="4345825"/>
            <a:ext cx="3648900" cy="70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Get more help on CWML’s </a:t>
            </a:r>
            <a:b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</a:b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Learn to Work with Data site!</a:t>
            </a:r>
            <a:endParaRPr sz="1700" b="1" i="1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</a:t>
            </a:r>
            <a:endParaRPr dirty="0"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691833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dirty="0">
                <a:highlight>
                  <a:srgbClr val="B8DF72"/>
                </a:highlight>
              </a:rPr>
              <a:t>To practice what we learned today: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Go to the Programming with Python Carpentries lesson book: </a:t>
            </a:r>
            <a:r>
              <a:rPr lang="en-US" dirty="0">
                <a:hlinkClick r:id="rId3"/>
              </a:rPr>
              <a:t>https://swcarpentry.github.io/python-novice-inflammation/index.html</a:t>
            </a:r>
            <a:r>
              <a:rPr lang="en-US" dirty="0"/>
              <a:t> 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Select an episode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Find exercises at the bottom, highlighted in yellow --&gt; 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DD3BCA85-157C-9134-7D7B-171DEA714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68" y="1064754"/>
            <a:ext cx="3416889" cy="31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 touch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-US" sz="2600" dirty="0">
                <a:solidFill>
                  <a:srgbClr val="000000"/>
                </a:solidFill>
              </a:rPr>
              <a:t>Justin DeMayo</a:t>
            </a:r>
          </a:p>
          <a:p>
            <a:pPr lvl="1" indent="-393700">
              <a:spcBef>
                <a:spcPts val="600"/>
              </a:spcBef>
              <a:buSzPts val="2600"/>
              <a:buChar char="●"/>
            </a:pPr>
            <a:r>
              <a:rPr lang="en-US" sz="2000" dirty="0" err="1">
                <a:solidFill>
                  <a:srgbClr val="000000"/>
                </a:solidFill>
              </a:rPr>
              <a:t>justin.demayo@yale.edu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" sz="2600" dirty="0">
                <a:solidFill>
                  <a:srgbClr val="000000"/>
                </a:solidFill>
              </a:rPr>
              <a:t>Get more info on the library website:</a:t>
            </a:r>
            <a:endParaRPr sz="2600" dirty="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 u="sng" dirty="0">
                <a:solidFill>
                  <a:schemeClr val="hlink"/>
                </a:solidFill>
                <a:hlinkClick r:id="rId3"/>
              </a:rPr>
              <a:t>library.medicine.yale.edu/research-data</a:t>
            </a:r>
            <a:r>
              <a:rPr lang="en" sz="2200" dirty="0">
                <a:solidFill>
                  <a:srgbClr val="000000"/>
                </a:solidFill>
              </a:rPr>
              <a:t> </a:t>
            </a:r>
          </a:p>
          <a:p>
            <a:pPr marL="5461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lang="en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958-5D30-9458-8E2D-ACF27D89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Survey!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70AF-98C7-6D29-11F6-507D3EDD0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Scan the QR code or visit </a:t>
            </a:r>
          </a:p>
          <a:p>
            <a:pPr marL="101600" indent="0">
              <a:buNone/>
            </a:pPr>
            <a:r>
              <a:rPr lang="en-US" sz="2800" b="1" dirty="0"/>
              <a:t>    https://</a:t>
            </a:r>
            <a:r>
              <a:rPr lang="en-US" sz="2800" b="1" dirty="0" err="1"/>
              <a:t>tinyurl.com</a:t>
            </a:r>
            <a:r>
              <a:rPr lang="en-US" sz="2800" b="1" dirty="0"/>
              <a:t>/Py1Survey</a:t>
            </a:r>
          </a:p>
          <a:p>
            <a:pPr marL="101600" indent="0">
              <a:buNone/>
            </a:pPr>
            <a:endParaRPr lang="en-US" sz="2800" b="1" dirty="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854C88E-8E00-E36E-BCEA-735D2044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59" y="2525486"/>
            <a:ext cx="2538132" cy="24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Some of this material, including the inflammation data, is adapted from the Carpentries, using a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CC-BY-4.0 license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Python Documentation</a:t>
            </a:r>
            <a:endParaRPr dirty="0"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Official Python docs: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https://python.org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Beginner guide: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https://wiki.python.org/moin/BeginnersGuide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 err="1">
                <a:solidFill>
                  <a:srgbClr val="000000"/>
                </a:solidFill>
              </a:rPr>
              <a:t>Cheatsheets</a:t>
            </a:r>
            <a:r>
              <a:rPr lang="en" sz="1800" dirty="0">
                <a:solidFill>
                  <a:srgbClr val="000000"/>
                </a:solidFill>
              </a:rPr>
              <a:t>: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dirty="0">
                <a:solidFill>
                  <a:srgbClr val="000000"/>
                </a:solidFill>
              </a:rPr>
              <a:t>Python: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https://www.pythoncheatsheet.org/</a:t>
            </a:r>
            <a:r>
              <a:rPr lang="en" dirty="0">
                <a:solidFill>
                  <a:srgbClr val="000000"/>
                </a:solidFill>
              </a:rPr>
              <a:t> +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https://www.datacamp.com/cheat-sheet/getting-started-with-python-cheat-sheet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See more helpful learning resources (under Python)</a:t>
            </a:r>
            <a:r>
              <a:rPr lang="en" dirty="0">
                <a:solidFill>
                  <a:srgbClr val="000000"/>
                </a:solidFill>
              </a:rPr>
              <a:t>: </a:t>
            </a:r>
            <a:r>
              <a:rPr lang="en" sz="1800" u="sng" dirty="0">
                <a:solidFill>
                  <a:schemeClr val="hlink"/>
                </a:solidFill>
                <a:hlinkClick r:id="rId7"/>
              </a:rPr>
              <a:t>https://library.medicine.yale.edu/research-data/learn-work-data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 Library Documentation</a:t>
            </a:r>
            <a:endParaRPr b="1" dirty="0"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library we used today has its own documentation, for further reading. 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 err="1"/>
              <a:t>numpy</a:t>
            </a:r>
            <a:r>
              <a:rPr lang="en" dirty="0"/>
              <a:t> —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user guide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matplotlib —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user guide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cheatsheets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glob —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docs</a:t>
            </a: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solidFill>
                  <a:schemeClr val="hlink"/>
                </a:solidFill>
              </a:rPr>
              <a:t>Markdown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hlink"/>
                </a:solidFill>
              </a:rPr>
              <a:t>markdown – </a:t>
            </a:r>
            <a:r>
              <a:rPr lang="en-US" dirty="0">
                <a:solidFill>
                  <a:schemeClr val="hlink"/>
                </a:solidFill>
                <a:hlinkClick r:id="rId9"/>
              </a:rPr>
              <a:t>guide</a:t>
            </a:r>
            <a:r>
              <a:rPr lang="en-US" dirty="0">
                <a:solidFill>
                  <a:schemeClr val="hlink"/>
                </a:solidFill>
              </a:rPr>
              <a:t> | </a:t>
            </a:r>
            <a:r>
              <a:rPr lang="en-US" dirty="0">
                <a:solidFill>
                  <a:schemeClr val="hlink"/>
                </a:solidFill>
                <a:hlinkClick r:id="rId10"/>
              </a:rPr>
              <a:t>cheatsheet</a:t>
            </a:r>
            <a:r>
              <a:rPr lang="en-US" dirty="0">
                <a:solidFill>
                  <a:schemeClr val="hlink"/>
                </a:solidFill>
              </a:rPr>
              <a:t> </a:t>
            </a:r>
            <a:endParaRPr lang="en-US" dirty="0"/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Goals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21723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Understand basic </a:t>
            </a:r>
            <a:r>
              <a:rPr lang="en" dirty="0">
                <a:highlight>
                  <a:srgbClr val="B8DF72"/>
                </a:highlight>
              </a:rPr>
              <a:t>programming concepts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Write </a:t>
            </a:r>
            <a:r>
              <a:rPr lang="en" dirty="0">
                <a:highlight>
                  <a:srgbClr val="B8DF72"/>
                </a:highlight>
              </a:rPr>
              <a:t>code</a:t>
            </a:r>
            <a:r>
              <a:rPr lang="en" dirty="0"/>
              <a:t> in Python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Analyze </a:t>
            </a:r>
            <a:r>
              <a:rPr lang="en" dirty="0">
                <a:highlight>
                  <a:srgbClr val="B8DF72"/>
                </a:highlight>
              </a:rPr>
              <a:t>data</a:t>
            </a:r>
            <a:r>
              <a:rPr lang="en" dirty="0"/>
              <a:t> in Python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42B3D4BF-36AC-F328-8D39-CDBC91B9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3215" y="1343775"/>
            <a:ext cx="1906438" cy="1906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learn Python?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Popular</a:t>
            </a:r>
            <a:r>
              <a:rPr lang="en" b="1" dirty="0"/>
              <a:t> 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Versatile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”Readable”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8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Know Before We Code</a:t>
            </a:r>
            <a:endParaRPr dirty="0"/>
          </a:p>
        </p:txBody>
      </p:sp>
      <p:pic>
        <p:nvPicPr>
          <p:cNvPr id="8" name="Graphic 7" descr="Programmer female outline">
            <a:extLst>
              <a:ext uri="{FF2B5EF4-FFF2-40B4-BE49-F238E27FC236}">
                <a16:creationId xmlns:a16="http://schemas.microsoft.com/office/drawing/2014/main" id="{058511A6-377D-3820-FD11-420A712C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856" y="2756723"/>
            <a:ext cx="1692687" cy="1692687"/>
          </a:xfrm>
          <a:prstGeom prst="rect">
            <a:avLst/>
          </a:prstGeom>
        </p:spPr>
      </p:pic>
      <p:pic>
        <p:nvPicPr>
          <p:cNvPr id="10" name="Graphic 9" descr="Programmer male outline">
            <a:extLst>
              <a:ext uri="{FF2B5EF4-FFF2-40B4-BE49-F238E27FC236}">
                <a16:creationId xmlns:a16="http://schemas.microsoft.com/office/drawing/2014/main" id="{2F997B38-0779-1466-3142-B71526959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5132" y="2756722"/>
            <a:ext cx="1738494" cy="16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Coding</a:t>
            </a:r>
            <a:r>
              <a:rPr lang="en" b="1"/>
              <a:t> — </a:t>
            </a:r>
            <a:r>
              <a:rPr lang="en"/>
              <a:t>solving problems with a computer programming language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Programming</a:t>
            </a:r>
            <a:r>
              <a:rPr lang="en" b="1"/>
              <a:t> — </a:t>
            </a:r>
            <a:r>
              <a:rPr lang="en"/>
              <a:t>the entire range of activities that happen before, during, and after large-scale coding such as planning, research, design, writing and running code, testing, troubleshooting, improving, maintaining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Integrated development environment (IDE) </a:t>
            </a:r>
            <a:r>
              <a:rPr lang="en" b="1"/>
              <a:t>— </a:t>
            </a:r>
            <a:r>
              <a:rPr lang="en"/>
              <a:t>software designed specifically for coding, often in a particular language, which has features meant to improve your coding experience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more thing…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329374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It’s okay to make mistakes!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Troubleshooting (i.e., debugging) is part of everyone’s day-to-day experience with coding, even for experts.</a:t>
            </a:r>
            <a:endParaRPr dirty="0"/>
          </a:p>
        </p:txBody>
      </p:sp>
      <p:pic>
        <p:nvPicPr>
          <p:cNvPr id="1026" name="Picture 2" descr="He doesn't. : r/ProgrammerHumor">
            <a:extLst>
              <a:ext uri="{FF2B5EF4-FFF2-40B4-BE49-F238E27FC236}">
                <a16:creationId xmlns:a16="http://schemas.microsoft.com/office/drawing/2014/main" id="{7DBB0833-FD75-1CF3-D1A5-C03ECFED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93" y="1065209"/>
            <a:ext cx="3067949" cy="30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415AE-3F93-E0BD-95AF-AB930891F661}"/>
              </a:ext>
            </a:extLst>
          </p:cNvPr>
          <p:cNvSpPr txBox="1"/>
          <p:nvPr/>
        </p:nvSpPr>
        <p:spPr>
          <a:xfrm>
            <a:off x="5526746" y="4212675"/>
            <a:ext cx="223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Via the Reddit community r/</a:t>
            </a:r>
            <a:r>
              <a:rPr lang="en-US" dirty="0" err="1">
                <a:latin typeface="Avenir Book" panose="02000503020000020003" pitchFamily="2" charset="0"/>
              </a:rPr>
              <a:t>ProgrammerHumor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basics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Basic Shapes outline">
            <a:extLst>
              <a:ext uri="{FF2B5EF4-FFF2-40B4-BE49-F238E27FC236}">
                <a16:creationId xmlns:a16="http://schemas.microsoft.com/office/drawing/2014/main" id="{9CD8A54C-7104-ED7D-92FE-23E3DE7C6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1163" y="2897794"/>
            <a:ext cx="1504223" cy="15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Syntax</a:t>
            </a:r>
            <a:r>
              <a:rPr lang="en" b="1" dirty="0"/>
              <a:t> </a:t>
            </a:r>
            <a:r>
              <a:rPr lang="en" dirty="0"/>
              <a:t>— set of rules in a programming language; works similarly to syntax in spoken languages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Program</a:t>
            </a:r>
            <a:r>
              <a:rPr lang="en" dirty="0"/>
              <a:t>, or </a:t>
            </a:r>
            <a:r>
              <a:rPr lang="en" b="1" dirty="0">
                <a:highlight>
                  <a:srgbClr val="B8DF72"/>
                </a:highlight>
              </a:rPr>
              <a:t>script</a:t>
            </a:r>
            <a:r>
              <a:rPr lang="en" b="1" dirty="0"/>
              <a:t> — </a:t>
            </a:r>
            <a:r>
              <a:rPr lang="en" dirty="0"/>
              <a:t>one or more lines of code, usually meant to do something, such as a task, transformation, visualization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Function</a:t>
            </a:r>
            <a:r>
              <a:rPr lang="en" b="1" dirty="0"/>
              <a:t> — </a:t>
            </a:r>
            <a:r>
              <a:rPr lang="en" dirty="0"/>
              <a:t>a block of reusable code that performs a specific task; these can come standard in a language, be custom-written, or utilized via add-on modules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Method</a:t>
            </a:r>
            <a:r>
              <a:rPr lang="en" b="1" dirty="0"/>
              <a:t> —</a:t>
            </a:r>
            <a:r>
              <a:rPr lang="en" dirty="0"/>
              <a:t> </a:t>
            </a:r>
            <a:r>
              <a:rPr lang="en-US" dirty="0"/>
              <a:t>is a function that is associated with an object and is called on that object. Methods are defined within a class and can access or modify the attributes of the object they belong to.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al &amp; lim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2051</Words>
  <Application>Microsoft Macintosh PowerPoint</Application>
  <PresentationFormat>On-screen Show (16:9)</PresentationFormat>
  <Paragraphs>173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Avenir</vt:lpstr>
      <vt:lpstr>Courier New</vt:lpstr>
      <vt:lpstr>Arial</vt:lpstr>
      <vt:lpstr>Avenir Book</vt:lpstr>
      <vt:lpstr>Montserrat</vt:lpstr>
      <vt:lpstr>Teal &amp; lime</vt:lpstr>
      <vt:lpstr>Getting Started with  Data Analysis &amp; Visualization Introduction to Python</vt:lpstr>
      <vt:lpstr>Before We Begin</vt:lpstr>
      <vt:lpstr>Today’s Goals</vt:lpstr>
      <vt:lpstr>Why learn Python?</vt:lpstr>
      <vt:lpstr>What to Know Before We Code</vt:lpstr>
      <vt:lpstr>General terms and concepts</vt:lpstr>
      <vt:lpstr>One more thing…</vt:lpstr>
      <vt:lpstr>Python basics</vt:lpstr>
      <vt:lpstr>General terms and concepts</vt:lpstr>
      <vt:lpstr>Python terms</vt:lpstr>
      <vt:lpstr>Next steps: Using Python to work with data</vt:lpstr>
      <vt:lpstr>Setting the scene</vt:lpstr>
      <vt:lpstr>Our Scenario</vt:lpstr>
      <vt:lpstr>Our Data</vt:lpstr>
      <vt:lpstr>Our Plan</vt:lpstr>
      <vt:lpstr>PowerPoint Presentation</vt:lpstr>
      <vt:lpstr>Downloading and organizing files</vt:lpstr>
      <vt:lpstr>Onto using Python to work with data</vt:lpstr>
      <vt:lpstr>Illustrations</vt:lpstr>
      <vt:lpstr>Indexing in numpy</vt:lpstr>
      <vt:lpstr>Using axes in numpy</vt:lpstr>
      <vt:lpstr>Parting Words + Resources</vt:lpstr>
      <vt:lpstr>Top Tips for Learning to Code</vt:lpstr>
      <vt:lpstr>Practice</vt:lpstr>
      <vt:lpstr>Get in touch</vt:lpstr>
      <vt:lpstr>Short Survey!</vt:lpstr>
      <vt:lpstr>Acknowledgements</vt:lpstr>
      <vt:lpstr>General Python Documentation</vt:lpstr>
      <vt:lpstr>Python Library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  Getting Started with  Data Analysis &amp; Visualization</dc:title>
  <cp:lastModifiedBy>DeMayo, Justin</cp:lastModifiedBy>
  <cp:revision>19</cp:revision>
  <dcterms:modified xsi:type="dcterms:W3CDTF">2025-02-17T18:11:17Z</dcterms:modified>
</cp:coreProperties>
</file>