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venir" panose="02000503020000020003" pitchFamily="2"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24"/>
    <p:restoredTop sz="60616"/>
  </p:normalViewPr>
  <p:slideViewPr>
    <p:cSldViewPr snapToGrid="0">
      <p:cViewPr varScale="1">
        <p:scale>
          <a:sx n="126" d="100"/>
          <a:sy n="126" d="100"/>
        </p:scale>
        <p:origin x="3112"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wcarpentry.github.io/git-novice/reference.html#conflict"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swcarpentry.github.io/git-novice/reference.html#repository" TargetMode="External"/><Relationship Id="rId4" Type="http://schemas.openxmlformats.org/officeDocument/2006/relationships/hyperlink" Target="https://swcarpentry.github.io/git-novice/reference.html#commit"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Software_development"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en.wikipedia.org/wiki/Codebase" TargetMode="External"/><Relationship Id="rId4" Type="http://schemas.openxmlformats.org/officeDocument/2006/relationships/hyperlink" Target="https://en.wikipedia.org/wiki/Version_contro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dda2c691b6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dda2c691b6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Intro</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sz="1200" dirty="0">
                <a:solidFill>
                  <a:schemeClr val="dk1"/>
                </a:solidFill>
              </a:rPr>
              <a:t>Git/GitHub Knowledge ?</a:t>
            </a:r>
            <a:endParaRPr sz="1200" dirty="0">
              <a:solidFill>
                <a:schemeClr val="dk1"/>
              </a:solidFill>
            </a:endParaRPr>
          </a:p>
          <a:p>
            <a:pPr marL="0" lvl="0" indent="0" algn="l" rtl="0">
              <a:spcBef>
                <a:spcPts val="0"/>
              </a:spcBef>
              <a:spcAft>
                <a:spcPts val="0"/>
              </a:spcAft>
              <a:buNone/>
            </a:pPr>
            <a:r>
              <a:rPr lang="en" sz="1200" dirty="0">
                <a:solidFill>
                  <a:schemeClr val="dk1"/>
                </a:solidFill>
              </a:rPr>
              <a:t>Show of hands how many people currently use </a:t>
            </a:r>
            <a:r>
              <a:rPr lang="en" sz="1200" dirty="0" err="1">
                <a:solidFill>
                  <a:schemeClr val="dk1"/>
                </a:solidFill>
              </a:rPr>
              <a:t>github.com</a:t>
            </a:r>
            <a:r>
              <a:rPr lang="en" sz="1200" dirty="0">
                <a:solidFill>
                  <a:schemeClr val="dk1"/>
                </a:solidFill>
              </a:rPr>
              <a:t>…</a:t>
            </a:r>
            <a:r>
              <a:rPr lang="en" sz="1200" dirty="0" err="1">
                <a:solidFill>
                  <a:schemeClr val="dk1"/>
                </a:solidFill>
              </a:rPr>
              <a:t>github</a:t>
            </a:r>
            <a:r>
              <a:rPr lang="en" sz="1200" dirty="0">
                <a:solidFill>
                  <a:schemeClr val="dk1"/>
                </a:solidFill>
              </a:rPr>
              <a:t> desktop…git in the terminal?</a:t>
            </a:r>
            <a:endParaRPr sz="1200" dirty="0">
              <a:solidFill>
                <a:schemeClr val="dk1"/>
              </a:solidFill>
            </a:endParaRPr>
          </a:p>
          <a:p>
            <a:pPr marL="0" lvl="0" indent="0" algn="l" rtl="0">
              <a:spcBef>
                <a:spcPts val="0"/>
              </a:spcBef>
              <a:spcAft>
                <a:spcPts val="0"/>
              </a:spcAft>
              <a:buNone/>
            </a:pPr>
            <a:endParaRPr sz="1200"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da2c6688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dda2c6688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0308d1df2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0308d1df2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rPr>
              <a:t>U</a:t>
            </a:r>
            <a:r>
              <a:rPr lang="en" sz="1600" dirty="0">
                <a:solidFill>
                  <a:schemeClr val="dk1"/>
                </a:solidFill>
              </a:rPr>
              <a:t>se for demonstrating staging area during git terminal demo</a:t>
            </a: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git undo commit</a:t>
            </a:r>
          </a:p>
          <a:p>
            <a:pPr marL="0" lvl="0" indent="0" algn="l" rtl="0">
              <a:spcBef>
                <a:spcPts val="0"/>
              </a:spcBef>
              <a:spcAft>
                <a:spcPts val="0"/>
              </a:spcAft>
              <a:buNone/>
            </a:pPr>
            <a:endParaRPr sz="1500" dirty="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df359d2c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df359d2c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50" dirty="0">
                <a:solidFill>
                  <a:schemeClr val="dk1"/>
                </a:solidFill>
              </a:rPr>
              <a:t>cat ~/.ssh/</a:t>
            </a:r>
            <a:r>
              <a:rPr lang="en" sz="1950" dirty="0" err="1">
                <a:solidFill>
                  <a:schemeClr val="dk1"/>
                </a:solidFill>
              </a:rPr>
              <a:t>id_rsa.pub</a:t>
            </a:r>
            <a:endParaRPr sz="1950" dirty="0">
              <a:solidFill>
                <a:schemeClr val="dk1"/>
              </a:solidFill>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how to copy your ssh key</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a:t>
            </a:r>
            <a:r>
              <a:rPr lang="en-US"/>
              <a:t>graphic represents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dda2c6688d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dda2c6688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0308d1df2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0308d1df2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b59d643b3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b59d643b3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dda2c6688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dda2c6688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one of the main use cases of github.com is software development there are many ways it can be utilized.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dda2c691b6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dda2c691b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We’ve all been in this situation before: it seems unnecessary to have multiple nearly-identical versions of the same document. Some word processors let us deal with this a little better, such as Microsoft Word’s Track Changes, Google Docs’ version history, or LibreOffice’s Recording and Displaying Changes</a:t>
            </a:r>
            <a:endParaRPr sz="1200">
              <a:solidFill>
                <a:schemeClr val="dk1"/>
              </a:solidFill>
            </a:endParaRPr>
          </a:p>
          <a:p>
            <a:pPr marL="0" lvl="0" indent="0" algn="l" rtl="0">
              <a:lnSpc>
                <a:spcPct val="115000"/>
              </a:lnSpc>
              <a:spcBef>
                <a:spcPts val="1300"/>
              </a:spcBef>
              <a:spcAft>
                <a:spcPts val="0"/>
              </a:spcAft>
              <a:buNone/>
            </a:pPr>
            <a:r>
              <a:rPr lang="en" sz="1200">
                <a:solidFill>
                  <a:schemeClr val="dk1"/>
                </a:solidFill>
              </a:rPr>
              <a:t>Version control is a system that records changes to a file or set of files over time so that you can recall specific versions later.</a:t>
            </a:r>
            <a:endParaRPr sz="1200">
              <a:solidFill>
                <a:schemeClr val="dk1"/>
              </a:solidFill>
            </a:endParaRPr>
          </a:p>
          <a:p>
            <a:pPr marL="0" lvl="0" indent="0" algn="l" rtl="0">
              <a:spcBef>
                <a:spcPts val="2500"/>
              </a:spcBef>
              <a:spcAft>
                <a:spcPts val="0"/>
              </a:spcAft>
              <a:buClr>
                <a:schemeClr val="dk1"/>
              </a:buClr>
              <a:buSzPts val="1100"/>
              <a:buFont typeface="Arial"/>
              <a:buNone/>
            </a:pP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dda2c691b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dda2c691b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1300"/>
              </a:spcBef>
              <a:spcAft>
                <a:spcPts val="0"/>
              </a:spcAft>
              <a:buNone/>
            </a:pPr>
            <a:r>
              <a:rPr lang="en" sz="1200">
                <a:solidFill>
                  <a:schemeClr val="dk1"/>
                </a:solidFill>
              </a:rPr>
              <a:t>Def: Version control is a system that records changes to a file or set of files over time so that you can recall specific versions later.</a:t>
            </a:r>
            <a:endParaRPr sz="1200"/>
          </a:p>
          <a:p>
            <a:pPr marL="0" lvl="0" indent="0" algn="l" rtl="0">
              <a:lnSpc>
                <a:spcPct val="100000"/>
              </a:lnSpc>
              <a:spcBef>
                <a:spcPts val="2500"/>
              </a:spcBef>
              <a:spcAft>
                <a:spcPts val="0"/>
              </a:spcAft>
              <a:buNone/>
            </a:pPr>
            <a:r>
              <a:rPr lang="en" sz="1200"/>
              <a:t>Purpose: It helps in tracking modifications, enabling multiple people to collaborate on the same project without overwriting each other’s work.</a:t>
            </a:r>
            <a:endParaRPr sz="1200"/>
          </a:p>
          <a:p>
            <a:pPr marL="0" lvl="0" indent="0" algn="l" rtl="0">
              <a:lnSpc>
                <a:spcPct val="100000"/>
              </a:lnSpc>
              <a:spcBef>
                <a:spcPts val="0"/>
              </a:spcBef>
              <a:spcAft>
                <a:spcPts val="0"/>
              </a:spcAft>
              <a:buNone/>
            </a:pPr>
            <a:endParaRPr sz="1200"/>
          </a:p>
          <a:p>
            <a:pPr marL="0" lvl="0" indent="0" algn="l" rtl="0">
              <a:spcBef>
                <a:spcPts val="0"/>
              </a:spcBef>
              <a:spcAft>
                <a:spcPts val="0"/>
              </a:spcAft>
              <a:buNone/>
            </a:pPr>
            <a:r>
              <a:rPr lang="en" sz="1200"/>
              <a:t>Like a diary</a:t>
            </a:r>
            <a:endParaRPr sz="1200"/>
          </a:p>
          <a:p>
            <a:pPr marL="0" lvl="0" indent="0" algn="l" rtl="0">
              <a:spcBef>
                <a:spcPts val="0"/>
              </a:spcBef>
              <a:spcAft>
                <a:spcPts val="0"/>
              </a:spcAft>
              <a:buNone/>
            </a:pP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dda2c691b6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dda2c691b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83838"/>
                </a:solidFill>
                <a:highlight>
                  <a:srgbClr val="FFFFFF"/>
                </a:highlight>
              </a:rPr>
              <a:t>Version control systems start with a base version of the document and then record changes you make each step of the way. </a:t>
            </a:r>
            <a:endParaRPr sz="1200">
              <a:solidFill>
                <a:srgbClr val="383838"/>
              </a:solidFill>
              <a:highlight>
                <a:srgbClr val="FFFFFF"/>
              </a:highlight>
            </a:endParaRPr>
          </a:p>
          <a:p>
            <a:pPr marL="0" lvl="0" indent="0" algn="l" rtl="0">
              <a:spcBef>
                <a:spcPts val="0"/>
              </a:spcBef>
              <a:spcAft>
                <a:spcPts val="0"/>
              </a:spcAft>
              <a:buNone/>
            </a:pPr>
            <a:endParaRPr sz="1200">
              <a:solidFill>
                <a:srgbClr val="383838"/>
              </a:solidFill>
              <a:highlight>
                <a:srgbClr val="FFFFFF"/>
              </a:highlight>
            </a:endParaRPr>
          </a:p>
          <a:p>
            <a:pPr marL="0" lvl="0" indent="0" algn="l" rtl="0">
              <a:spcBef>
                <a:spcPts val="0"/>
              </a:spcBef>
              <a:spcAft>
                <a:spcPts val="0"/>
              </a:spcAft>
              <a:buNone/>
            </a:pPr>
            <a:r>
              <a:rPr lang="en" sz="1200">
                <a:solidFill>
                  <a:srgbClr val="383838"/>
                </a:solidFill>
                <a:highlight>
                  <a:srgbClr val="FFFFFF"/>
                </a:highlight>
              </a:rPr>
              <a:t>You can think of it as a recording of your progress: you can rewind to start at the base document and play back each change you made, eventually arriving at your more recent version.</a:t>
            </a:r>
            <a:endParaRPr sz="1200">
              <a:solidFill>
                <a:srgbClr val="383838"/>
              </a:solidFill>
              <a:highlight>
                <a:srgbClr val="FFFFFF"/>
              </a:highlight>
            </a:endParaRPr>
          </a:p>
          <a:p>
            <a:pPr marL="0" lvl="0" indent="0" algn="l" rtl="0">
              <a:spcBef>
                <a:spcPts val="0"/>
              </a:spcBef>
              <a:spcAft>
                <a:spcPts val="0"/>
              </a:spcAft>
              <a:buNone/>
            </a:pPr>
            <a:endParaRPr sz="1200">
              <a:solidFill>
                <a:srgbClr val="383838"/>
              </a:solidFill>
              <a:highlight>
                <a:srgbClr val="FFFFFF"/>
              </a:highlight>
            </a:endParaRPr>
          </a:p>
          <a:p>
            <a:pPr marL="0" lvl="0" indent="0" algn="l" rtl="0">
              <a:spcBef>
                <a:spcPts val="0"/>
              </a:spcBef>
              <a:spcAft>
                <a:spcPts val="0"/>
              </a:spcAft>
              <a:buNone/>
            </a:pPr>
            <a:r>
              <a:rPr lang="en" sz="1200">
                <a:solidFill>
                  <a:srgbClr val="383838"/>
                </a:solidFill>
                <a:highlight>
                  <a:srgbClr val="FFFFFF"/>
                </a:highlight>
              </a:rPr>
              <a:t>Changes are separate from your document. *point to changes*  * next slide*</a:t>
            </a:r>
            <a:endParaRPr sz="1200">
              <a:solidFill>
                <a:srgbClr val="383838"/>
              </a:solidFill>
              <a:highlight>
                <a:srgbClr val="FFFFFF"/>
              </a:highligh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dda2c691b6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dda2c691b6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383838"/>
                </a:solidFill>
                <a:highlight>
                  <a:srgbClr val="FFFFFF"/>
                </a:highlight>
              </a:rPr>
              <a:t>Once you think of changes as separate from the document itself, you can then think about “playing back” different sets of changes on the base document, ultimately resulting in different versions of that document. For example, two users can make independent sets of changes on the same document.</a:t>
            </a:r>
            <a:endParaRPr sz="1200">
              <a:solidFill>
                <a:srgbClr val="383838"/>
              </a:solidFill>
              <a:highlight>
                <a:srgbClr val="FFFFFF"/>
              </a:highlight>
            </a:endParaRPr>
          </a:p>
          <a:p>
            <a:pPr marL="0" lvl="0" indent="0" algn="l" rtl="0">
              <a:lnSpc>
                <a:spcPct val="115000"/>
              </a:lnSpc>
              <a:spcBef>
                <a:spcPts val="1200"/>
              </a:spcBef>
              <a:spcAft>
                <a:spcPts val="0"/>
              </a:spcAft>
              <a:buNone/>
            </a:pPr>
            <a:r>
              <a:rPr lang="en" sz="1200">
                <a:solidFill>
                  <a:schemeClr val="dk1"/>
                </a:solidFill>
              </a:rPr>
              <a:t>Changes are separate from the document itself, </a:t>
            </a:r>
            <a:endParaRPr sz="1200">
              <a:solidFill>
                <a:schemeClr val="dk1"/>
              </a:solidFill>
            </a:endParaRPr>
          </a:p>
          <a:p>
            <a:pPr marL="0" lvl="0" indent="0" algn="l" rtl="0">
              <a:lnSpc>
                <a:spcPct val="115000"/>
              </a:lnSpc>
              <a:spcBef>
                <a:spcPts val="1200"/>
              </a:spcBef>
              <a:spcAft>
                <a:spcPts val="0"/>
              </a:spcAft>
              <a:buNone/>
            </a:pPr>
            <a:r>
              <a:rPr lang="en" sz="1200">
                <a:solidFill>
                  <a:schemeClr val="dk1"/>
                </a:solidFill>
              </a:rPr>
              <a:t>you “play back” different sets of changes on the base document,</a:t>
            </a:r>
            <a:endParaRPr sz="1200">
              <a:solidFill>
                <a:schemeClr val="dk1"/>
              </a:solidFill>
            </a:endParaRPr>
          </a:p>
          <a:p>
            <a:pPr marL="0" lvl="0" indent="0" algn="l" rtl="0">
              <a:lnSpc>
                <a:spcPct val="115000"/>
              </a:lnSpc>
              <a:spcBef>
                <a:spcPts val="1200"/>
              </a:spcBef>
              <a:spcAft>
                <a:spcPts val="0"/>
              </a:spcAft>
              <a:buNone/>
            </a:pPr>
            <a:r>
              <a:rPr lang="en" sz="1200">
                <a:solidFill>
                  <a:schemeClr val="dk1"/>
                </a:solidFill>
              </a:rPr>
              <a:t>ultimately resulting in different versions of that document. </a:t>
            </a:r>
            <a:endParaRPr sz="1200">
              <a:solidFill>
                <a:schemeClr val="dk1"/>
              </a:solidFill>
            </a:endParaRPr>
          </a:p>
          <a:p>
            <a:pPr marL="0" lvl="0" indent="0" algn="l" rtl="0">
              <a:lnSpc>
                <a:spcPct val="150000"/>
              </a:lnSpc>
              <a:spcBef>
                <a:spcPts val="1200"/>
              </a:spcBef>
              <a:spcAft>
                <a:spcPts val="0"/>
              </a:spcAft>
              <a:buClr>
                <a:schemeClr val="dk1"/>
              </a:buClr>
              <a:buSzPts val="1100"/>
              <a:buFont typeface="Arial"/>
              <a:buNone/>
            </a:pPr>
            <a:r>
              <a:rPr lang="en" sz="1200">
                <a:solidFill>
                  <a:srgbClr val="383838"/>
                </a:solidFill>
                <a:highlight>
                  <a:srgbClr val="FFFFFF"/>
                </a:highlight>
              </a:rPr>
              <a:t>Unless multiple users make changes to the same section of the document—cont next slide</a:t>
            </a:r>
            <a:endParaRPr sz="1200">
              <a:solidFill>
                <a:schemeClr val="dk1"/>
              </a:solidFill>
            </a:endParaRPr>
          </a:p>
          <a:p>
            <a:pPr marL="0" lvl="0" indent="0" algn="l" rtl="0">
              <a:lnSpc>
                <a:spcPct val="115000"/>
              </a:lnSpc>
              <a:spcBef>
                <a:spcPts val="1200"/>
              </a:spcBef>
              <a:spcAft>
                <a:spcPts val="1200"/>
              </a:spcAft>
              <a:buNone/>
            </a:pP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dda2c6688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dda2c668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a:solidFill>
                  <a:srgbClr val="383838"/>
                </a:solidFill>
                <a:highlight>
                  <a:srgbClr val="FFFFFF"/>
                </a:highlight>
              </a:rPr>
              <a:t>Unless multiple users make changes to the same section of the document - which is called a </a:t>
            </a:r>
            <a:r>
              <a:rPr lang="en" sz="1200">
                <a:solidFill>
                  <a:srgbClr val="0044D7"/>
                </a:solidFill>
                <a:highlight>
                  <a:srgbClr val="FFFFFF"/>
                </a:highlight>
                <a:uFill>
                  <a:noFill/>
                </a:uFill>
                <a:hlinkClick r:id="rId3">
                  <a:extLst>
                    <a:ext uri="{A12FA001-AC4F-418D-AE19-62706E023703}">
                      <ahyp:hlinkClr xmlns:ahyp="http://schemas.microsoft.com/office/drawing/2018/hyperlinkcolor" val="tx"/>
                    </a:ext>
                  </a:extLst>
                </a:hlinkClick>
              </a:rPr>
              <a:t>conflict</a:t>
            </a:r>
            <a:r>
              <a:rPr lang="en" sz="1200">
                <a:solidFill>
                  <a:srgbClr val="383838"/>
                </a:solidFill>
                <a:highlight>
                  <a:srgbClr val="FFFFFF"/>
                </a:highlight>
              </a:rPr>
              <a:t> - you can incorporate two sets of changes into the same base document.</a:t>
            </a:r>
            <a:endParaRPr sz="1200">
              <a:solidFill>
                <a:srgbClr val="383838"/>
              </a:solidFill>
              <a:highlight>
                <a:srgbClr val="FFFFFF"/>
              </a:highlight>
            </a:endParaRPr>
          </a:p>
          <a:p>
            <a:pPr marL="0" lvl="0" indent="0" algn="l" rtl="0">
              <a:lnSpc>
                <a:spcPct val="150000"/>
              </a:lnSpc>
              <a:spcBef>
                <a:spcPts val="1200"/>
              </a:spcBef>
              <a:spcAft>
                <a:spcPts val="0"/>
              </a:spcAft>
              <a:buNone/>
            </a:pPr>
            <a:r>
              <a:rPr lang="en" sz="1200">
                <a:solidFill>
                  <a:srgbClr val="383838"/>
                </a:solidFill>
                <a:highlight>
                  <a:srgbClr val="FFFFFF"/>
                </a:highlight>
              </a:rPr>
              <a:t>A VCS is a tool that keeps track of these changes for us, effectively creating different versions of our files. It allows us to decide which changes will be made to the next version (each record of these changes is called a </a:t>
            </a:r>
            <a:r>
              <a:rPr lang="en" sz="1200">
                <a:solidFill>
                  <a:srgbClr val="0044D7"/>
                </a:solidFill>
                <a:highlight>
                  <a:srgbClr val="FFFFFF"/>
                </a:highlight>
                <a:uFill>
                  <a:noFill/>
                </a:uFill>
                <a:hlinkClick r:id="rId4">
                  <a:extLst>
                    <a:ext uri="{A12FA001-AC4F-418D-AE19-62706E023703}">
                      <ahyp:hlinkClr xmlns:ahyp="http://schemas.microsoft.com/office/drawing/2018/hyperlinkcolor" val="tx"/>
                    </a:ext>
                  </a:extLst>
                </a:hlinkClick>
              </a:rPr>
              <a:t>commit</a:t>
            </a:r>
            <a:r>
              <a:rPr lang="en" sz="1200">
                <a:solidFill>
                  <a:srgbClr val="383838"/>
                </a:solidFill>
                <a:highlight>
                  <a:srgbClr val="FFFFFF"/>
                </a:highlight>
              </a:rPr>
              <a:t>), and keeps useful metadata about them. The complete history of commits for a particular project and their metadata make up a </a:t>
            </a:r>
            <a:r>
              <a:rPr lang="en" sz="1200">
                <a:solidFill>
                  <a:srgbClr val="0044D7"/>
                </a:solidFill>
                <a:highlight>
                  <a:srgbClr val="FFFFFF"/>
                </a:highlight>
                <a:uFill>
                  <a:noFill/>
                </a:uFill>
                <a:hlinkClick r:id="rId5">
                  <a:extLst>
                    <a:ext uri="{A12FA001-AC4F-418D-AE19-62706E023703}">
                      <ahyp:hlinkClr xmlns:ahyp="http://schemas.microsoft.com/office/drawing/2018/hyperlinkcolor" val="tx"/>
                    </a:ext>
                  </a:extLst>
                </a:hlinkClick>
              </a:rPr>
              <a:t>repository</a:t>
            </a:r>
            <a:r>
              <a:rPr lang="en" sz="1200">
                <a:solidFill>
                  <a:srgbClr val="383838"/>
                </a:solidFill>
                <a:highlight>
                  <a:srgbClr val="FFFFFF"/>
                </a:highlight>
              </a:rPr>
              <a:t>. Repositories can be kept in sync across different computers, facilitating collaboration among different people.</a:t>
            </a:r>
            <a:endParaRPr sz="1200">
              <a:solidFill>
                <a:srgbClr val="383838"/>
              </a:solidFill>
              <a:highlight>
                <a:srgbClr val="FFFFFF"/>
              </a:highlight>
            </a:endParaRPr>
          </a:p>
          <a:p>
            <a:pPr marL="457200" lvl="0" indent="-304800" algn="l" rtl="0">
              <a:lnSpc>
                <a:spcPct val="115000"/>
              </a:lnSpc>
              <a:spcBef>
                <a:spcPts val="1200"/>
              </a:spcBef>
              <a:spcAft>
                <a:spcPts val="0"/>
              </a:spcAft>
              <a:buClr>
                <a:srgbClr val="212529"/>
              </a:buClr>
              <a:buSzPts val="1200"/>
              <a:buChar char="●"/>
            </a:pPr>
            <a:r>
              <a:rPr lang="en" sz="1200">
                <a:solidFill>
                  <a:srgbClr val="212529"/>
                </a:solidFill>
                <a:highlight>
                  <a:srgbClr val="F8F9F9"/>
                </a:highlight>
              </a:rPr>
              <a:t>Version control is like an unlimited ‘undo’.</a:t>
            </a:r>
            <a:endParaRPr sz="1200">
              <a:solidFill>
                <a:srgbClr val="212529"/>
              </a:solidFill>
              <a:highlight>
                <a:srgbClr val="F8F9F9"/>
              </a:highlight>
            </a:endParaRPr>
          </a:p>
          <a:p>
            <a:pPr marL="457200" lvl="0" indent="-304800" algn="l" rtl="0">
              <a:lnSpc>
                <a:spcPct val="115000"/>
              </a:lnSpc>
              <a:spcBef>
                <a:spcPts val="0"/>
              </a:spcBef>
              <a:spcAft>
                <a:spcPts val="0"/>
              </a:spcAft>
              <a:buClr>
                <a:srgbClr val="212529"/>
              </a:buClr>
              <a:buSzPts val="1200"/>
              <a:buChar char="●"/>
            </a:pPr>
            <a:r>
              <a:rPr lang="en" sz="1200">
                <a:solidFill>
                  <a:srgbClr val="212529"/>
                </a:solidFill>
                <a:highlight>
                  <a:srgbClr val="F8F9F9"/>
                </a:highlight>
              </a:rPr>
              <a:t>Version control also allows many people to work in parallel.</a:t>
            </a:r>
            <a:endParaRPr sz="1200">
              <a:solidFill>
                <a:srgbClr val="212529"/>
              </a:solidFill>
              <a:highlight>
                <a:srgbClr val="F8F9F9"/>
              </a:highlight>
            </a:endParaRPr>
          </a:p>
          <a:p>
            <a:pPr marL="0" lvl="0" indent="0" algn="l" rtl="0">
              <a:lnSpc>
                <a:spcPct val="150000"/>
              </a:lnSpc>
              <a:spcBef>
                <a:spcPts val="2700"/>
              </a:spcBef>
              <a:spcAft>
                <a:spcPts val="0"/>
              </a:spcAft>
              <a:buNone/>
            </a:pPr>
            <a:endParaRPr sz="1200">
              <a:solidFill>
                <a:srgbClr val="383838"/>
              </a:solidFill>
              <a:highlight>
                <a:srgbClr val="FFFFFF"/>
              </a:highlight>
            </a:endParaRPr>
          </a:p>
          <a:p>
            <a:pPr marL="0" lvl="0" indent="0" algn="l" rtl="0">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dda2c691b6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dda2c691b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Git accomplishes version control by creating a repository in a selected folder on your computer. </a:t>
            </a:r>
            <a:endParaRPr sz="1400">
              <a:solidFill>
                <a:schemeClr val="dk1"/>
              </a:solidFill>
            </a:endParaRPr>
          </a:p>
          <a:p>
            <a:pPr marL="0" lvl="0" indent="0" algn="l" rtl="0">
              <a:spcBef>
                <a:spcPts val="0"/>
              </a:spcBef>
              <a:spcAft>
                <a:spcPts val="0"/>
              </a:spcAft>
              <a:buNone/>
            </a:pPr>
            <a:r>
              <a:rPr lang="en" sz="1400">
                <a:solidFill>
                  <a:schemeClr val="dk1"/>
                </a:solidFill>
              </a:rPr>
              <a:t>In </a:t>
            </a:r>
            <a:r>
              <a:rPr lang="en" sz="1400">
                <a:solidFill>
                  <a:schemeClr val="dk1"/>
                </a:solidFill>
                <a:uFill>
                  <a:noFill/>
                </a:uFill>
                <a:hlinkClick r:id="rId3">
                  <a:extLst>
                    <a:ext uri="{A12FA001-AC4F-418D-AE19-62706E023703}">
                      <ahyp:hlinkClr xmlns:ahyp="http://schemas.microsoft.com/office/drawing/2018/hyperlinkcolor" val="tx"/>
                    </a:ext>
                  </a:extLst>
                </a:hlinkClick>
              </a:rPr>
              <a:t>software development</a:t>
            </a:r>
            <a:r>
              <a:rPr lang="en" sz="1400">
                <a:solidFill>
                  <a:schemeClr val="dk1"/>
                </a:solidFill>
              </a:rPr>
              <a:t>, </a:t>
            </a:r>
            <a:r>
              <a:rPr lang="en" sz="1400" b="1">
                <a:solidFill>
                  <a:schemeClr val="dk1"/>
                </a:solidFill>
              </a:rPr>
              <a:t>distributed version control</a:t>
            </a:r>
            <a:r>
              <a:rPr lang="en" sz="1400">
                <a:solidFill>
                  <a:schemeClr val="dk1"/>
                </a:solidFill>
              </a:rPr>
              <a:t> a form of </a:t>
            </a:r>
            <a:r>
              <a:rPr lang="en" sz="1400">
                <a:solidFill>
                  <a:schemeClr val="dk1"/>
                </a:solidFill>
                <a:uFill>
                  <a:noFill/>
                </a:uFill>
                <a:hlinkClick r:id="rId4">
                  <a:extLst>
                    <a:ext uri="{A12FA001-AC4F-418D-AE19-62706E023703}">
                      <ahyp:hlinkClr xmlns:ahyp="http://schemas.microsoft.com/office/drawing/2018/hyperlinkcolor" val="tx"/>
                    </a:ext>
                  </a:extLst>
                </a:hlinkClick>
              </a:rPr>
              <a:t>version control</a:t>
            </a:r>
            <a:r>
              <a:rPr lang="en" sz="1400">
                <a:solidFill>
                  <a:schemeClr val="dk1"/>
                </a:solidFill>
              </a:rPr>
              <a:t> in which the complete </a:t>
            </a:r>
            <a:r>
              <a:rPr lang="en" sz="1400">
                <a:solidFill>
                  <a:schemeClr val="dk1"/>
                </a:solidFill>
                <a:uFill>
                  <a:noFill/>
                </a:uFill>
                <a:hlinkClick r:id="rId5">
                  <a:extLst>
                    <a:ext uri="{A12FA001-AC4F-418D-AE19-62706E023703}">
                      <ahyp:hlinkClr xmlns:ahyp="http://schemas.microsoft.com/office/drawing/2018/hyperlinkcolor" val="tx"/>
                    </a:ext>
                  </a:extLst>
                </a:hlinkClick>
              </a:rPr>
              <a:t>codebase</a:t>
            </a:r>
            <a:r>
              <a:rPr lang="en" sz="1400">
                <a:solidFill>
                  <a:schemeClr val="dk1"/>
                </a:solidFill>
              </a:rPr>
              <a:t>, including its full history, is mirrored or distributed on every developer's computer. </a:t>
            </a:r>
            <a:endParaRPr sz="1400">
              <a:solidFill>
                <a:schemeClr val="dk1"/>
              </a:solidFill>
            </a:endParaRPr>
          </a:p>
          <a:p>
            <a:pPr marL="0" lvl="0" indent="0" algn="l" rtl="0">
              <a:spcBef>
                <a:spcPts val="0"/>
              </a:spcBef>
              <a:spcAft>
                <a:spcPts val="0"/>
              </a:spcAft>
              <a:buNone/>
            </a:pPr>
            <a:r>
              <a:rPr lang="en" sz="1400">
                <a:solidFill>
                  <a:schemeClr val="dk1"/>
                </a:solidFill>
              </a:rPr>
              <a:t>It enables multiple developers to work on a single project simultaneously, managing and tracking changes to the codebase over time.</a:t>
            </a:r>
            <a:endParaRPr sz="1400">
              <a:solidFill>
                <a:schemeClr val="dk1"/>
              </a:solidFill>
            </a:endParaRPr>
          </a:p>
          <a:p>
            <a:pPr marL="0" lvl="0" indent="0" algn="l" rtl="0">
              <a:spcBef>
                <a:spcPts val="0"/>
              </a:spcBef>
              <a:spcAft>
                <a:spcPts val="0"/>
              </a:spcAft>
              <a:buNone/>
            </a:pPr>
            <a:r>
              <a:rPr lang="en" sz="1400">
                <a:solidFill>
                  <a:schemeClr val="dk1"/>
                </a:solidFill>
              </a:rPr>
              <a:t>Benefits</a:t>
            </a:r>
            <a:endParaRPr sz="14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 **Local and Remote Repositories:** Git allows distributed version control, enabling users to work locally and then push changes to a remote repository.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**Branching Capabilities:** Supports branching and merging, allowing you to diverge from the main line of development and create alternate versions of files and directories.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**Flexibility in Workflows:** Git supports various workflows such as centralized, feature branch, Gitflow, and Forking, providing flexibility depending on the project needs.</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dda2c691b6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dda2c691b6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While GitHub’s major use is software development it can be utilized for many use cases as we discussed earlier.</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 It provides a graphical interface on top of Git's command-line tooling, making it more accessible to a wider range of users.</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GitHub repositories also function as backups of your work while allowing you to collaborate with others if necessary.</a:t>
            </a:r>
            <a:endParaRPr sz="1400">
              <a:solidFill>
                <a:schemeClr val="dk1"/>
              </a:solidFill>
            </a:endParaRPr>
          </a:p>
          <a:p>
            <a:pPr marL="0" lvl="0" indent="0" algn="l" rtl="0">
              <a:spcBef>
                <a:spcPts val="0"/>
              </a:spcBef>
              <a:spcAft>
                <a:spcPts val="0"/>
              </a:spcAft>
              <a:buNone/>
            </a:pPr>
            <a:endParaRPr sz="1400" b="1">
              <a:solidFill>
                <a:schemeClr val="dk1"/>
              </a:solidFill>
            </a:endParaRPr>
          </a:p>
          <a:p>
            <a:pPr marL="317500" lvl="0" indent="-317500" algn="l" rtl="0">
              <a:lnSpc>
                <a:spcPct val="115000"/>
              </a:lnSpc>
              <a:spcBef>
                <a:spcPts val="0"/>
              </a:spcBef>
              <a:spcAft>
                <a:spcPts val="0"/>
              </a:spcAft>
              <a:buNone/>
            </a:pPr>
            <a:r>
              <a:rPr lang="en" sz="1400">
                <a:solidFill>
                  <a:schemeClr val="dk1"/>
                </a:solidFill>
              </a:rPr>
              <a:t>Hosts millions of open-source projects, fostering a large developer community.</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Codespace: Each is hosted by GitHub in a Docker container, running on a virtual machine.</a:t>
            </a:r>
            <a:endParaRPr sz="1400">
              <a:solidFill>
                <a:schemeClr val="dk1"/>
              </a:solidFill>
            </a:endParaRPr>
          </a:p>
          <a:p>
            <a:pPr marL="0" lvl="0" indent="0" algn="l" rtl="0">
              <a:spcBef>
                <a:spcPts val="0"/>
              </a:spcBef>
              <a:spcAft>
                <a:spcPts val="0"/>
              </a:spcAft>
              <a:buNone/>
            </a:pPr>
            <a:r>
              <a:rPr lang="en" sz="1400">
                <a:solidFill>
                  <a:schemeClr val="dk1"/>
                </a:solidFill>
              </a:rPr>
              <a:t>	Development platform, free initial use, pay by use after.</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Pages:</a:t>
            </a:r>
            <a:endParaRPr sz="1400">
              <a:solidFill>
                <a:schemeClr val="dk1"/>
              </a:solidFill>
            </a:endParaRPr>
          </a:p>
          <a:p>
            <a:pPr marL="0" lvl="0" indent="0" algn="l" rtl="0">
              <a:spcBef>
                <a:spcPts val="0"/>
              </a:spcBef>
              <a:spcAft>
                <a:spcPts val="0"/>
              </a:spcAft>
              <a:buNone/>
            </a:pPr>
            <a:r>
              <a:rPr lang="en" sz="1400">
                <a:solidFill>
                  <a:schemeClr val="dk1"/>
                </a:solidFill>
              </a:rPr>
              <a:t>Websites for projects. Hosted directly from your GitHub repository.</a:t>
            </a:r>
            <a:endParaRPr sz="1400">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Benefits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**Collaboration:** Facilitates easier collaboration among project team members and is used extensively for open source projects.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**Project Management Tools:** Integrates issue tracking, code reviewing, and a project management dashboard.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**Integration:** Offers integration with many tools and platforms, enhancing the development process.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**Documentation:** Provides a platform for hosting project documentation which can be directly linked to the source code.</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WML Modern" type="title">
  <p:cSld name="TITLE">
    <p:bg>
      <p:bgPr>
        <a:solidFill>
          <a:srgbClr val="B8DF7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17632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1280025" y="0"/>
            <a:ext cx="1928700" cy="5143500"/>
          </a:xfrm>
          <a:prstGeom prst="rtTriangle">
            <a:avLst/>
          </a:prstGeom>
          <a:solidFill>
            <a:srgbClr val="00A0AB"/>
          </a:solidFill>
          <a:ln w="38100"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775" y="-8775"/>
            <a:ext cx="1288800" cy="5143500"/>
          </a:xfrm>
          <a:prstGeom prst="rect">
            <a:avLst/>
          </a:prstGeom>
          <a:solidFill>
            <a:srgbClr val="00A0AB"/>
          </a:solidFill>
          <a:ln w="9525"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222550" y="339850"/>
            <a:ext cx="1537624" cy="1544726"/>
          </a:xfrm>
          <a:prstGeom prst="rect">
            <a:avLst/>
          </a:prstGeom>
          <a:noFill/>
          <a:ln>
            <a:noFill/>
          </a:ln>
        </p:spPr>
      </p:pic>
      <p:sp>
        <p:nvSpPr>
          <p:cNvPr id="15" name="Google Shape;15;p2"/>
          <p:cNvSpPr txBox="1">
            <a:spLocks noGrp="1"/>
          </p:cNvSpPr>
          <p:nvPr>
            <p:ph type="subTitle" idx="1"/>
          </p:nvPr>
        </p:nvSpPr>
        <p:spPr>
          <a:xfrm>
            <a:off x="3028325" y="3646450"/>
            <a:ext cx="5429700" cy="469800"/>
          </a:xfrm>
          <a:prstGeom prst="rect">
            <a:avLst/>
          </a:prstGeom>
        </p:spPr>
        <p:txBody>
          <a:bodyPr spcFirstLastPara="1" wrap="square" lIns="91425" tIns="91425" rIns="91425" bIns="91425" anchor="b" anchorCtr="0">
            <a:noAutofit/>
          </a:bodyPr>
          <a:lstStyle>
            <a:lvl1pPr lvl="0" algn="r">
              <a:spcBef>
                <a:spcPts val="600"/>
              </a:spcBef>
              <a:spcAft>
                <a:spcPts val="0"/>
              </a:spcAft>
              <a:buSzPts val="2000"/>
              <a:buNone/>
              <a:defRPr/>
            </a:lvl1pPr>
            <a:lvl2pPr lvl="1">
              <a:spcBef>
                <a:spcPts val="0"/>
              </a:spcBef>
              <a:spcAft>
                <a:spcPts val="0"/>
              </a:spcAft>
              <a:buSzPts val="19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1"/>
          <p:cNvSpPr txBox="1">
            <a:spLocks noGrp="1"/>
          </p:cNvSpPr>
          <p:nvPr>
            <p:ph type="body" idx="1"/>
          </p:nvPr>
        </p:nvSpPr>
        <p:spPr>
          <a:xfrm>
            <a:off x="457200" y="4258875"/>
            <a:ext cx="8229600" cy="7053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Clr>
                <a:schemeClr val="dk2"/>
              </a:buClr>
              <a:buSzPts val="1800"/>
              <a:buNone/>
              <a:defRPr sz="1800">
                <a:solidFill>
                  <a:schemeClr val="dk2"/>
                </a:solidFill>
              </a:defRPr>
            </a:lvl1pPr>
          </a:lstStyle>
          <a:p>
            <a:endParaRPr/>
          </a:p>
        </p:txBody>
      </p:sp>
      <p:sp>
        <p:nvSpPr>
          <p:cNvPr id="63" name="Google Shape;63;p11"/>
          <p:cNvSpPr/>
          <p:nvPr/>
        </p:nvSpPr>
        <p:spPr>
          <a:xfrm>
            <a:off x="3805198" y="4212742"/>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 name="Google Shape;64;p11"/>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00A0AB"/>
        </a:solidFill>
        <a:effectLst/>
      </p:bgPr>
    </p:bg>
    <p:spTree>
      <p:nvGrpSpPr>
        <p:cNvPr id="1" name="Shape 66"/>
        <p:cNvGrpSpPr/>
        <p:nvPr/>
      </p:nvGrpSpPr>
      <p:grpSpPr>
        <a:xfrm>
          <a:off x="0" y="0"/>
          <a:ext cx="0" cy="0"/>
          <a:chOff x="0" y="0"/>
          <a:chExt cx="0" cy="0"/>
        </a:xfrm>
      </p:grpSpPr>
      <p:sp>
        <p:nvSpPr>
          <p:cNvPr id="67" name="Google Shape;67;p12"/>
          <p:cNvSpPr/>
          <p:nvPr/>
        </p:nvSpPr>
        <p:spPr>
          <a:xfrm>
            <a:off x="-4" y="5040225"/>
            <a:ext cx="9144000" cy="103200"/>
          </a:xfrm>
          <a:prstGeom prst="rect">
            <a:avLst/>
          </a:prstGeom>
          <a:solidFill>
            <a:srgbClr val="B8DF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2"/>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1" name="Google Shape;71;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Clr>
                <a:schemeClr val="dk1"/>
              </a:buClr>
              <a:buSzPts val="2800"/>
              <a:buNone/>
              <a:defRPr sz="2800"/>
            </a:lvl1pPr>
            <a:lvl2pPr lvl="1" algn="ctr" rtl="0">
              <a:lnSpc>
                <a:spcPct val="100000"/>
              </a:lnSpc>
              <a:spcBef>
                <a:spcPts val="0"/>
              </a:spcBef>
              <a:spcAft>
                <a:spcPts val="0"/>
              </a:spcAft>
              <a:buClr>
                <a:schemeClr val="dk1"/>
              </a:buClr>
              <a:buSzPts val="2800"/>
              <a:buNone/>
              <a:defRPr sz="2800"/>
            </a:lvl2pPr>
            <a:lvl3pPr lvl="2" algn="ctr" rtl="0">
              <a:lnSpc>
                <a:spcPct val="100000"/>
              </a:lnSpc>
              <a:spcBef>
                <a:spcPts val="0"/>
              </a:spcBef>
              <a:spcAft>
                <a:spcPts val="0"/>
              </a:spcAft>
              <a:buClr>
                <a:schemeClr val="dk1"/>
              </a:buClr>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2" name="Google Shape;7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 name="Google Shape;18;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A0AB"/>
        </a:solidFill>
        <a:effectLst/>
      </p:bgPr>
    </p:bg>
    <p:spTree>
      <p:nvGrpSpPr>
        <p:cNvPr id="1" name="Shape 19"/>
        <p:cNvGrpSpPr/>
        <p:nvPr/>
      </p:nvGrpSpPr>
      <p:grpSpPr>
        <a:xfrm>
          <a:off x="0" y="0"/>
          <a:ext cx="0" cy="0"/>
          <a:chOff x="0" y="0"/>
          <a:chExt cx="0" cy="0"/>
        </a:xfrm>
      </p:grpSpPr>
      <p:sp>
        <p:nvSpPr>
          <p:cNvPr id="20" name="Google Shape;20;p4"/>
          <p:cNvSpPr/>
          <p:nvPr/>
        </p:nvSpPr>
        <p:spPr>
          <a:xfrm>
            <a:off x="5680600" y="0"/>
            <a:ext cx="34632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ctrTitle"/>
          </p:nvPr>
        </p:nvSpPr>
        <p:spPr>
          <a:xfrm>
            <a:off x="685800" y="2897794"/>
            <a:ext cx="4505400" cy="1432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22" name="Google Shape;22;p4"/>
          <p:cNvSpPr txBox="1">
            <a:spLocks noGrp="1"/>
          </p:cNvSpPr>
          <p:nvPr>
            <p:ph type="subTitle" idx="1"/>
          </p:nvPr>
        </p:nvSpPr>
        <p:spPr>
          <a:xfrm>
            <a:off x="6101100" y="2863389"/>
            <a:ext cx="2446500" cy="143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200"/>
              <a:buNone/>
              <a:defRPr sz="2200"/>
            </a:lvl1pPr>
            <a:lvl2pPr lvl="1" rtl="0">
              <a:spcBef>
                <a:spcPts val="0"/>
              </a:spcBef>
              <a:spcAft>
                <a:spcPts val="0"/>
              </a:spcAft>
              <a:buClr>
                <a:schemeClr val="dk1"/>
              </a:buClr>
              <a:buSzPts val="2200"/>
              <a:buNone/>
              <a:defRPr sz="2200"/>
            </a:lvl2pPr>
            <a:lvl3pPr lvl="2" rtl="0">
              <a:spcBef>
                <a:spcPts val="0"/>
              </a:spcBef>
              <a:spcAft>
                <a:spcPts val="0"/>
              </a:spcAft>
              <a:buClr>
                <a:schemeClr val="dk1"/>
              </a:buClr>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23" name="Google Shape;23;p4"/>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4"/>
        <p:cNvGrpSpPr/>
        <p:nvPr/>
      </p:nvGrpSpPr>
      <p:grpSpPr>
        <a:xfrm>
          <a:off x="0" y="0"/>
          <a:ext cx="0" cy="0"/>
          <a:chOff x="0" y="0"/>
          <a:chExt cx="0" cy="0"/>
        </a:xfrm>
      </p:grpSpPr>
      <p:sp>
        <p:nvSpPr>
          <p:cNvPr id="25" name="Google Shape;25;p5"/>
          <p:cNvSpPr/>
          <p:nvPr/>
        </p:nvSpPr>
        <p:spPr>
          <a:xfrm>
            <a:off x="0" y="0"/>
            <a:ext cx="3381900" cy="51435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txBox="1">
            <a:spLocks noGrp="1"/>
          </p:cNvSpPr>
          <p:nvPr>
            <p:ph type="body" idx="1"/>
          </p:nvPr>
        </p:nvSpPr>
        <p:spPr>
          <a:xfrm>
            <a:off x="3756584" y="760975"/>
            <a:ext cx="4809000" cy="3251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rgbClr val="00A0AB"/>
              </a:buClr>
              <a:buSzPts val="1800"/>
              <a:buChar char="●"/>
              <a:defRPr sz="1800"/>
            </a:lvl1pPr>
            <a:lvl2pPr marL="914400" lvl="1" indent="-330200" rtl="0">
              <a:spcBef>
                <a:spcPts val="0"/>
              </a:spcBef>
              <a:spcAft>
                <a:spcPts val="0"/>
              </a:spcAft>
              <a:buSzPts val="1600"/>
              <a:buChar char="○"/>
              <a:defRPr sz="16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28" name="Google Shape;28;p5"/>
          <p:cNvSpPr txBox="1">
            <a:spLocks noGrp="1"/>
          </p:cNvSpPr>
          <p:nvPr>
            <p:ph type="title"/>
          </p:nvPr>
        </p:nvSpPr>
        <p:spPr>
          <a:xfrm>
            <a:off x="387525" y="704600"/>
            <a:ext cx="2483700" cy="3795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1">
  <p:cSld name="TITLE_1_1_1">
    <p:spTree>
      <p:nvGrpSpPr>
        <p:cNvPr id="1" name="Shape 29"/>
        <p:cNvGrpSpPr/>
        <p:nvPr/>
      </p:nvGrpSpPr>
      <p:grpSpPr>
        <a:xfrm>
          <a:off x="0" y="0"/>
          <a:ext cx="0" cy="0"/>
          <a:chOff x="0" y="0"/>
          <a:chExt cx="0" cy="0"/>
        </a:xfrm>
      </p:grpSpPr>
      <p:sp>
        <p:nvSpPr>
          <p:cNvPr id="30" name="Google Shape;30;p6"/>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6"/>
          <p:cNvSpPr/>
          <p:nvPr/>
        </p:nvSpPr>
        <p:spPr>
          <a:xfrm rot="10800000" flipH="1">
            <a:off x="1280025" y="0"/>
            <a:ext cx="1928700" cy="5143500"/>
          </a:xfrm>
          <a:prstGeom prst="rtTriangle">
            <a:avLst/>
          </a:prstGeom>
          <a:solidFill>
            <a:srgbClr val="00A0AB"/>
          </a:solidFill>
          <a:ln w="38100"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8775" y="-58"/>
            <a:ext cx="1288800" cy="5143500"/>
          </a:xfrm>
          <a:prstGeom prst="rect">
            <a:avLst/>
          </a:prstGeom>
          <a:solidFill>
            <a:srgbClr val="00A0AB"/>
          </a:solidFill>
          <a:ln w="9525"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body" idx="1"/>
          </p:nvPr>
        </p:nvSpPr>
        <p:spPr>
          <a:xfrm>
            <a:off x="3900184" y="719625"/>
            <a:ext cx="4809000" cy="3251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rgbClr val="00A0AB"/>
              </a:buClr>
              <a:buSzPts val="1800"/>
              <a:buChar char="●"/>
              <a:defRPr sz="1800"/>
            </a:lvl1pPr>
            <a:lvl2pPr marL="914400" lvl="1" indent="-330200" rtl="0">
              <a:spcBef>
                <a:spcPts val="0"/>
              </a:spcBef>
              <a:spcAft>
                <a:spcPts val="0"/>
              </a:spcAft>
              <a:buSzPts val="1600"/>
              <a:buChar char="○"/>
              <a:defRPr sz="16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34" name="Google Shape;34;p6"/>
          <p:cNvSpPr txBox="1">
            <a:spLocks noGrp="1"/>
          </p:cNvSpPr>
          <p:nvPr>
            <p:ph type="title"/>
          </p:nvPr>
        </p:nvSpPr>
        <p:spPr>
          <a:xfrm rot="-4175930">
            <a:off x="-791073" y="1922762"/>
            <a:ext cx="5247980" cy="924757"/>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6600"/>
              <a:buNone/>
              <a:defRPr sz="6600">
                <a:solidFill>
                  <a:schemeClr val="lt1"/>
                </a:solidFill>
              </a:defRPr>
            </a:lvl1pPr>
            <a:lvl2pPr lvl="1">
              <a:spcBef>
                <a:spcPts val="0"/>
              </a:spcBef>
              <a:spcAft>
                <a:spcPts val="0"/>
              </a:spcAft>
              <a:buClr>
                <a:schemeClr val="lt1"/>
              </a:buClr>
              <a:buSzPts val="6600"/>
              <a:buNone/>
              <a:defRPr sz="6600">
                <a:solidFill>
                  <a:schemeClr val="lt1"/>
                </a:solidFill>
              </a:defRPr>
            </a:lvl2pPr>
            <a:lvl3pPr lvl="2">
              <a:spcBef>
                <a:spcPts val="0"/>
              </a:spcBef>
              <a:spcAft>
                <a:spcPts val="0"/>
              </a:spcAft>
              <a:buClr>
                <a:schemeClr val="lt1"/>
              </a:buClr>
              <a:buSzPts val="6600"/>
              <a:buNone/>
              <a:defRPr sz="6600">
                <a:solidFill>
                  <a:schemeClr val="lt1"/>
                </a:solidFill>
              </a:defRPr>
            </a:lvl3pPr>
            <a:lvl4pPr lvl="3">
              <a:spcBef>
                <a:spcPts val="0"/>
              </a:spcBef>
              <a:spcAft>
                <a:spcPts val="0"/>
              </a:spcAft>
              <a:buClr>
                <a:schemeClr val="lt1"/>
              </a:buClr>
              <a:buSzPts val="6600"/>
              <a:buNone/>
              <a:defRPr sz="6600">
                <a:solidFill>
                  <a:schemeClr val="lt1"/>
                </a:solidFill>
              </a:defRPr>
            </a:lvl4pPr>
            <a:lvl5pPr lvl="4">
              <a:spcBef>
                <a:spcPts val="0"/>
              </a:spcBef>
              <a:spcAft>
                <a:spcPts val="0"/>
              </a:spcAft>
              <a:buClr>
                <a:schemeClr val="lt1"/>
              </a:buClr>
              <a:buSzPts val="6600"/>
              <a:buNone/>
              <a:defRPr sz="6600">
                <a:solidFill>
                  <a:schemeClr val="lt1"/>
                </a:solidFill>
              </a:defRPr>
            </a:lvl5pPr>
            <a:lvl6pPr lvl="5">
              <a:spcBef>
                <a:spcPts val="0"/>
              </a:spcBef>
              <a:spcAft>
                <a:spcPts val="0"/>
              </a:spcAft>
              <a:buClr>
                <a:schemeClr val="lt1"/>
              </a:buClr>
              <a:buSzPts val="6600"/>
              <a:buNone/>
              <a:defRPr sz="6600">
                <a:solidFill>
                  <a:schemeClr val="lt1"/>
                </a:solidFill>
              </a:defRPr>
            </a:lvl6pPr>
            <a:lvl7pPr lvl="6">
              <a:spcBef>
                <a:spcPts val="0"/>
              </a:spcBef>
              <a:spcAft>
                <a:spcPts val="0"/>
              </a:spcAft>
              <a:buClr>
                <a:schemeClr val="lt1"/>
              </a:buClr>
              <a:buSzPts val="6600"/>
              <a:buNone/>
              <a:defRPr sz="6600">
                <a:solidFill>
                  <a:schemeClr val="lt1"/>
                </a:solidFill>
              </a:defRPr>
            </a:lvl7pPr>
            <a:lvl8pPr lvl="7">
              <a:spcBef>
                <a:spcPts val="0"/>
              </a:spcBef>
              <a:spcAft>
                <a:spcPts val="0"/>
              </a:spcAft>
              <a:buClr>
                <a:schemeClr val="lt1"/>
              </a:buClr>
              <a:buSzPts val="6600"/>
              <a:buNone/>
              <a:defRPr sz="6600">
                <a:solidFill>
                  <a:schemeClr val="lt1"/>
                </a:solidFill>
              </a:defRPr>
            </a:lvl8pPr>
            <a:lvl9pPr lvl="8">
              <a:spcBef>
                <a:spcPts val="0"/>
              </a:spcBef>
              <a:spcAft>
                <a:spcPts val="0"/>
              </a:spcAft>
              <a:buClr>
                <a:schemeClr val="lt1"/>
              </a:buClr>
              <a:buSzPts val="6600"/>
              <a:buNone/>
              <a:defRPr sz="66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 name="Google Shape;37;p7"/>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lvl1pPr marL="457200" lvl="0" indent="-304800">
              <a:lnSpc>
                <a:spcPct val="115000"/>
              </a:lnSpc>
              <a:spcBef>
                <a:spcPts val="1300"/>
              </a:spcBef>
              <a:spcAft>
                <a:spcPts val="0"/>
              </a:spcAft>
              <a:buClr>
                <a:srgbClr val="212529"/>
              </a:buClr>
              <a:buSzPts val="1200"/>
              <a:buFont typeface="Arial"/>
              <a:buChar char="●"/>
              <a:defRPr sz="1200">
                <a:solidFill>
                  <a:srgbClr val="000000"/>
                </a:solidFill>
                <a:highlight>
                  <a:srgbClr val="F8F9F9"/>
                </a:highlight>
                <a:latin typeface="Arial"/>
                <a:ea typeface="Arial"/>
                <a:cs typeface="Arial"/>
                <a:sym typeface="Arial"/>
              </a:defRPr>
            </a:lvl1pPr>
            <a:lvl2pPr marL="914400" lvl="1" indent="-298450">
              <a:spcBef>
                <a:spcPts val="0"/>
              </a:spcBef>
              <a:spcAft>
                <a:spcPts val="0"/>
              </a:spcAft>
              <a:buClr>
                <a:srgbClr val="000000"/>
              </a:buClr>
              <a:buSzPts val="1100"/>
              <a:buFont typeface="Arial"/>
              <a:buAutoNum type="alphaLcPeriod"/>
              <a:defRPr sz="1800"/>
            </a:lvl2pPr>
            <a:lvl3pPr marL="1371600" lvl="2" indent="-298450">
              <a:spcBef>
                <a:spcPts val="0"/>
              </a:spcBef>
              <a:spcAft>
                <a:spcPts val="0"/>
              </a:spcAft>
              <a:buClr>
                <a:srgbClr val="000000"/>
              </a:buClr>
              <a:buSzPts val="1100"/>
              <a:buFont typeface="Arial"/>
              <a:buAutoNum type="romanLcPeriod"/>
              <a:defRPr/>
            </a:lvl3pPr>
            <a:lvl4pPr marL="1828800" lvl="3" indent="-298450">
              <a:spcBef>
                <a:spcPts val="0"/>
              </a:spcBef>
              <a:spcAft>
                <a:spcPts val="0"/>
              </a:spcAft>
              <a:buClr>
                <a:srgbClr val="000000"/>
              </a:buClr>
              <a:buSzPts val="1100"/>
              <a:buFont typeface="Arial"/>
              <a:buAutoNum type="arabicPeriod"/>
              <a:defRPr/>
            </a:lvl4pPr>
            <a:lvl5pPr marL="2286000" lvl="4" indent="-298450">
              <a:spcBef>
                <a:spcPts val="0"/>
              </a:spcBef>
              <a:spcAft>
                <a:spcPts val="0"/>
              </a:spcAft>
              <a:buClr>
                <a:srgbClr val="000000"/>
              </a:buClr>
              <a:buSzPts val="1100"/>
              <a:buFont typeface="Arial"/>
              <a:buAutoNum type="alphaLcPeriod"/>
              <a:defRPr/>
            </a:lvl5pPr>
            <a:lvl6pPr marL="2743200" lvl="5" indent="-298450">
              <a:spcBef>
                <a:spcPts val="0"/>
              </a:spcBef>
              <a:spcAft>
                <a:spcPts val="0"/>
              </a:spcAft>
              <a:buClr>
                <a:srgbClr val="000000"/>
              </a:buClr>
              <a:buSzPts val="1100"/>
              <a:buFont typeface="Arial"/>
              <a:buAutoNum type="romanLcPeriod"/>
              <a:defRPr/>
            </a:lvl6pPr>
            <a:lvl7pPr marL="3200400" lvl="6" indent="-298450">
              <a:spcBef>
                <a:spcPts val="0"/>
              </a:spcBef>
              <a:spcAft>
                <a:spcPts val="0"/>
              </a:spcAft>
              <a:buClr>
                <a:srgbClr val="000000"/>
              </a:buClr>
              <a:buSzPts val="1100"/>
              <a:buFont typeface="Arial"/>
              <a:buAutoNum type="arabicPeriod"/>
              <a:defRPr/>
            </a:lvl7pPr>
            <a:lvl8pPr marL="3657600" lvl="7" indent="-298450">
              <a:spcBef>
                <a:spcPts val="0"/>
              </a:spcBef>
              <a:spcAft>
                <a:spcPts val="0"/>
              </a:spcAft>
              <a:buClr>
                <a:srgbClr val="000000"/>
              </a:buClr>
              <a:buSzPts val="1100"/>
              <a:buFont typeface="Arial"/>
              <a:buAutoNum type="alphaLcPeriod"/>
              <a:defRPr/>
            </a:lvl8pPr>
            <a:lvl9pPr marL="4114800" lvl="8" indent="-298450">
              <a:spcBef>
                <a:spcPts val="0"/>
              </a:spcBef>
              <a:spcAft>
                <a:spcPts val="0"/>
              </a:spcAft>
              <a:buClr>
                <a:srgbClr val="000000"/>
              </a:buClr>
              <a:buSzPts val="1100"/>
              <a:buFont typeface="Arial"/>
              <a:buAutoNum type="romanLcPeriod"/>
              <a:defRPr/>
            </a:lvl9pPr>
          </a:lstStyle>
          <a:p>
            <a:endParaRPr/>
          </a:p>
        </p:txBody>
      </p:sp>
      <p:sp>
        <p:nvSpPr>
          <p:cNvPr id="38" name="Google Shape;38;p7"/>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8"/>
          <p:cNvSpPr txBox="1">
            <a:spLocks noGrp="1"/>
          </p:cNvSpPr>
          <p:nvPr>
            <p:ph type="body" idx="1"/>
          </p:nvPr>
        </p:nvSpPr>
        <p:spPr>
          <a:xfrm>
            <a:off x="6912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8"/>
          <p:cNvSpPr txBox="1">
            <a:spLocks noGrp="1"/>
          </p:cNvSpPr>
          <p:nvPr>
            <p:ph type="body" idx="2"/>
          </p:nvPr>
        </p:nvSpPr>
        <p:spPr>
          <a:xfrm>
            <a:off x="46855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8"/>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9"/>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9"/>
          <p:cNvSpPr txBox="1">
            <a:spLocks noGrp="1"/>
          </p:cNvSpPr>
          <p:nvPr>
            <p:ph type="body" idx="1"/>
          </p:nvPr>
        </p:nvSpPr>
        <p:spPr>
          <a:xfrm>
            <a:off x="691200"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3" name="Google Shape;53;p9"/>
          <p:cNvSpPr txBox="1">
            <a:spLocks noGrp="1"/>
          </p:cNvSpPr>
          <p:nvPr>
            <p:ph type="body" idx="2"/>
          </p:nvPr>
        </p:nvSpPr>
        <p:spPr>
          <a:xfrm>
            <a:off x="3321088"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 name="Google Shape;54;p9"/>
          <p:cNvSpPr txBox="1">
            <a:spLocks noGrp="1"/>
          </p:cNvSpPr>
          <p:nvPr>
            <p:ph type="body" idx="3"/>
          </p:nvPr>
        </p:nvSpPr>
        <p:spPr>
          <a:xfrm>
            <a:off x="5950975"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 name="Google Shape;55;p9"/>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0"/>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0"/>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0" name="Google Shape;60;p10"/>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Avenir"/>
              <a:buNone/>
              <a:defRPr sz="3000" b="1">
                <a:solidFill>
                  <a:schemeClr val="dk1"/>
                </a:solidFill>
                <a:latin typeface="Avenir"/>
                <a:ea typeface="Avenir"/>
                <a:cs typeface="Avenir"/>
                <a:sym typeface="Avenir"/>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343775"/>
            <a:ext cx="7761600" cy="28689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00A0AB"/>
              </a:buClr>
              <a:buSzPts val="2000"/>
              <a:buFont typeface="Avenir"/>
              <a:buChar char="▣"/>
              <a:defRPr sz="2000">
                <a:solidFill>
                  <a:schemeClr val="dk1"/>
                </a:solidFill>
                <a:latin typeface="Avenir"/>
                <a:ea typeface="Avenir"/>
                <a:cs typeface="Avenir"/>
                <a:sym typeface="Avenir"/>
              </a:defRPr>
            </a:lvl1pPr>
            <a:lvl2pPr marL="914400" lvl="1" indent="-349250">
              <a:spcBef>
                <a:spcPts val="0"/>
              </a:spcBef>
              <a:spcAft>
                <a:spcPts val="0"/>
              </a:spcAft>
              <a:buClr>
                <a:srgbClr val="00A0AB"/>
              </a:buClr>
              <a:buSzPts val="1900"/>
              <a:buFont typeface="Avenir"/>
              <a:buChar char="□"/>
              <a:defRPr sz="1900">
                <a:solidFill>
                  <a:schemeClr val="dk1"/>
                </a:solidFill>
                <a:latin typeface="Avenir"/>
                <a:ea typeface="Avenir"/>
                <a:cs typeface="Avenir"/>
                <a:sym typeface="Avenir"/>
              </a:defRPr>
            </a:lvl2pPr>
            <a:lvl3pPr marL="1371600" lvl="2" indent="-342900">
              <a:spcBef>
                <a:spcPts val="0"/>
              </a:spcBef>
              <a:spcAft>
                <a:spcPts val="0"/>
              </a:spcAft>
              <a:buClr>
                <a:schemeClr val="accent2"/>
              </a:buClr>
              <a:buSzPts val="1800"/>
              <a:buFont typeface="Avenir"/>
              <a:buChar char="■"/>
              <a:defRPr sz="1800">
                <a:solidFill>
                  <a:schemeClr val="dk1"/>
                </a:solidFill>
                <a:latin typeface="Avenir"/>
                <a:ea typeface="Avenir"/>
                <a:cs typeface="Avenir"/>
                <a:sym typeface="Avenir"/>
              </a:defRPr>
            </a:lvl3pPr>
            <a:lvl4pPr marL="1828800" lvl="3"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4pPr>
            <a:lvl5pPr marL="2286000" lvl="4"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5pPr>
            <a:lvl6pPr marL="2743200" lvl="5"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6pPr>
            <a:lvl7pPr marL="3200400" lvl="6"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7pPr>
            <a:lvl8pPr marL="3657600" lvl="7"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8pPr>
            <a:lvl9pPr marL="4114800" lvl="8"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9pPr>
          </a:lstStyle>
          <a:p>
            <a:endParaRPr/>
          </a:p>
        </p:txBody>
      </p:sp>
      <p:sp>
        <p:nvSpPr>
          <p:cNvPr id="8" name="Google Shape;8;p1"/>
          <p:cNvSpPr txBox="1">
            <a:spLocks noGrp="1"/>
          </p:cNvSpPr>
          <p:nvPr>
            <p:ph type="sldNum" idx="12"/>
          </p:nvPr>
        </p:nvSpPr>
        <p:spPr>
          <a:xfrm>
            <a:off x="8290000" y="4684858"/>
            <a:ext cx="548700" cy="309000"/>
          </a:xfrm>
          <a:prstGeom prst="rect">
            <a:avLst/>
          </a:prstGeom>
          <a:noFill/>
          <a:ln>
            <a:noFill/>
          </a:ln>
        </p:spPr>
        <p:txBody>
          <a:bodyPr spcFirstLastPara="1" wrap="square" lIns="91425" tIns="91425" rIns="91425" bIns="91425" anchor="t" anchorCtr="0">
            <a:noAutofit/>
          </a:bodyPr>
          <a:lstStyle>
            <a:lvl1pPr lvl="0" algn="r">
              <a:buNone/>
              <a:defRPr sz="1200">
                <a:solidFill>
                  <a:schemeClr val="dk1"/>
                </a:solidFill>
                <a:latin typeface="Avenir"/>
                <a:ea typeface="Avenir"/>
                <a:cs typeface="Avenir"/>
                <a:sym typeface="Avenir"/>
              </a:defRPr>
            </a:lvl1pPr>
            <a:lvl2pPr lvl="1" algn="r">
              <a:buNone/>
              <a:defRPr sz="1200">
                <a:solidFill>
                  <a:schemeClr val="dk1"/>
                </a:solidFill>
                <a:latin typeface="Avenir"/>
                <a:ea typeface="Avenir"/>
                <a:cs typeface="Avenir"/>
                <a:sym typeface="Avenir"/>
              </a:defRPr>
            </a:lvl2pPr>
            <a:lvl3pPr lvl="2" algn="r">
              <a:buNone/>
              <a:defRPr sz="1200">
                <a:solidFill>
                  <a:schemeClr val="dk1"/>
                </a:solidFill>
                <a:latin typeface="Avenir"/>
                <a:ea typeface="Avenir"/>
                <a:cs typeface="Avenir"/>
                <a:sym typeface="Avenir"/>
              </a:defRPr>
            </a:lvl3pPr>
            <a:lvl4pPr lvl="3" algn="r">
              <a:buNone/>
              <a:defRPr sz="1200">
                <a:solidFill>
                  <a:schemeClr val="dk1"/>
                </a:solidFill>
                <a:latin typeface="Avenir"/>
                <a:ea typeface="Avenir"/>
                <a:cs typeface="Avenir"/>
                <a:sym typeface="Avenir"/>
              </a:defRPr>
            </a:lvl4pPr>
            <a:lvl5pPr lvl="4" algn="r">
              <a:buNone/>
              <a:defRPr sz="1200">
                <a:solidFill>
                  <a:schemeClr val="dk1"/>
                </a:solidFill>
                <a:latin typeface="Avenir"/>
                <a:ea typeface="Avenir"/>
                <a:cs typeface="Avenir"/>
                <a:sym typeface="Avenir"/>
              </a:defRPr>
            </a:lvl5pPr>
            <a:lvl6pPr lvl="5" algn="r">
              <a:buNone/>
              <a:defRPr sz="1200">
                <a:solidFill>
                  <a:schemeClr val="dk1"/>
                </a:solidFill>
                <a:latin typeface="Avenir"/>
                <a:ea typeface="Avenir"/>
                <a:cs typeface="Avenir"/>
                <a:sym typeface="Avenir"/>
              </a:defRPr>
            </a:lvl6pPr>
            <a:lvl7pPr lvl="6" algn="r">
              <a:buNone/>
              <a:defRPr sz="1200">
                <a:solidFill>
                  <a:schemeClr val="dk1"/>
                </a:solidFill>
                <a:latin typeface="Avenir"/>
                <a:ea typeface="Avenir"/>
                <a:cs typeface="Avenir"/>
                <a:sym typeface="Avenir"/>
              </a:defRPr>
            </a:lvl7pPr>
            <a:lvl8pPr lvl="7" algn="r">
              <a:buNone/>
              <a:defRPr sz="1200">
                <a:solidFill>
                  <a:schemeClr val="dk1"/>
                </a:solidFill>
                <a:latin typeface="Avenir"/>
                <a:ea typeface="Avenir"/>
                <a:cs typeface="Avenir"/>
                <a:sym typeface="Avenir"/>
              </a:defRPr>
            </a:lvl8pPr>
            <a:lvl9pPr lvl="8" algn="r">
              <a:buNone/>
              <a:defRPr sz="1200">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WML/gitdemo"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try.github.io/" TargetMode="External"/><Relationship Id="rId7" Type="http://schemas.openxmlformats.org/officeDocument/2006/relationships/hyperlink" Target="https://research.computing.yale.edu/training/version-control-git"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open-source-for-researchers.github.io/open-source-workshop/" TargetMode="External"/><Relationship Id="rId5" Type="http://schemas.openxmlformats.org/officeDocument/2006/relationships/hyperlink" Target="https://training.github.com/downloads/github-git-cheat-sheet.pdf" TargetMode="External"/><Relationship Id="rId4" Type="http://schemas.openxmlformats.org/officeDocument/2006/relationships/hyperlink" Target="https://swcarpentry.github.io/git-novic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wcarpentry/git-novice"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txBox="1">
            <a:spLocks noGrp="1"/>
          </p:cNvSpPr>
          <p:nvPr>
            <p:ph type="ctrTitle"/>
          </p:nvPr>
        </p:nvSpPr>
        <p:spPr>
          <a:xfrm>
            <a:off x="3020225" y="860563"/>
            <a:ext cx="5445900" cy="180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a:t>Git &amp; GitHub: </a:t>
            </a:r>
            <a:endParaRPr sz="5400"/>
          </a:p>
          <a:p>
            <a:pPr marL="0" lvl="0" indent="0" algn="r" rtl="0">
              <a:spcBef>
                <a:spcPts val="0"/>
              </a:spcBef>
              <a:spcAft>
                <a:spcPts val="0"/>
              </a:spcAft>
              <a:buNone/>
            </a:pPr>
            <a:r>
              <a:rPr lang="en" sz="3200"/>
              <a:t>An Introduction To Version Control</a:t>
            </a:r>
            <a:endParaRPr sz="3200"/>
          </a:p>
        </p:txBody>
      </p:sp>
      <p:sp>
        <p:nvSpPr>
          <p:cNvPr id="78" name="Google Shape;78;p14"/>
          <p:cNvSpPr txBox="1">
            <a:spLocks noGrp="1"/>
          </p:cNvSpPr>
          <p:nvPr>
            <p:ph type="subTitle" idx="1"/>
          </p:nvPr>
        </p:nvSpPr>
        <p:spPr>
          <a:xfrm>
            <a:off x="2118425" y="2456950"/>
            <a:ext cx="6347700" cy="2577000"/>
          </a:xfrm>
          <a:prstGeom prst="rect">
            <a:avLst/>
          </a:prstGeom>
        </p:spPr>
        <p:txBody>
          <a:bodyPr spcFirstLastPara="1" wrap="square" lIns="91425" tIns="91425" rIns="91425" bIns="91425" anchor="b" anchorCtr="0">
            <a:noAutofit/>
          </a:bodyPr>
          <a:lstStyle/>
          <a:p>
            <a:pPr marL="0" lvl="0" indent="0" algn="r" rtl="0">
              <a:lnSpc>
                <a:spcPct val="90000"/>
              </a:lnSpc>
              <a:spcBef>
                <a:spcPts val="1000"/>
              </a:spcBef>
              <a:spcAft>
                <a:spcPts val="0"/>
              </a:spcAft>
              <a:buNone/>
            </a:pPr>
            <a:r>
              <a:rPr lang="en" sz="1600">
                <a:solidFill>
                  <a:srgbClr val="000000"/>
                </a:solidFill>
                <a:latin typeface="Arial"/>
                <a:ea typeface="Arial"/>
                <a:cs typeface="Arial"/>
                <a:sym typeface="Arial"/>
              </a:rPr>
              <a:t>Justin DeMayo, </a:t>
            </a:r>
            <a:r>
              <a:rPr lang="en" sz="1600" i="1">
                <a:solidFill>
                  <a:srgbClr val="000000"/>
                </a:solidFill>
                <a:latin typeface="Arial"/>
                <a:ea typeface="Arial"/>
                <a:cs typeface="Arial"/>
                <a:sym typeface="Arial"/>
              </a:rPr>
              <a:t>System and Application Specialist</a:t>
            </a:r>
            <a:endParaRPr sz="1600" i="1">
              <a:solidFill>
                <a:srgbClr val="000000"/>
              </a:solidFill>
              <a:latin typeface="Arial"/>
              <a:ea typeface="Arial"/>
              <a:cs typeface="Arial"/>
              <a:sym typeface="Arial"/>
            </a:endParaRPr>
          </a:p>
          <a:p>
            <a:pPr marL="0" lvl="0" indent="0" algn="r" rtl="0">
              <a:spcBef>
                <a:spcPts val="600"/>
              </a:spcBef>
              <a:spcAft>
                <a:spcPts val="0"/>
              </a:spcAft>
              <a:buNone/>
            </a:pPr>
            <a:endParaRPr sz="1600"/>
          </a:p>
          <a:p>
            <a:pPr marL="0" lvl="0" indent="0" algn="r" rtl="0">
              <a:spcBef>
                <a:spcPts val="600"/>
              </a:spcBef>
              <a:spcAft>
                <a:spcPts val="0"/>
              </a:spcAft>
              <a:buNone/>
            </a:pPr>
            <a:endParaRPr sz="1600"/>
          </a:p>
          <a:p>
            <a:pPr marL="0" lvl="0" indent="0" algn="r" rtl="0">
              <a:spcBef>
                <a:spcPts val="600"/>
              </a:spcBef>
              <a:spcAft>
                <a:spcPts val="0"/>
              </a:spcAft>
              <a:buNone/>
            </a:pPr>
            <a:endParaRPr sz="1600"/>
          </a:p>
          <a:p>
            <a:pPr marL="2743200" lvl="0" indent="0" algn="l" rtl="0">
              <a:spcBef>
                <a:spcPts val="600"/>
              </a:spcBef>
              <a:spcAft>
                <a:spcPts val="0"/>
              </a:spcAft>
              <a:buNone/>
            </a:pPr>
            <a:r>
              <a:rPr lang="en" sz="1600"/>
              <a:t>  </a:t>
            </a:r>
            <a:endParaRPr sz="1600"/>
          </a:p>
          <a:p>
            <a:pPr marL="0" lvl="0" indent="0" algn="r" rtl="0">
              <a:spcBef>
                <a:spcPts val="600"/>
              </a:spcBef>
              <a:spcAft>
                <a:spcPts val="0"/>
              </a:spcAft>
              <a:buNone/>
            </a:pPr>
            <a:r>
              <a:rPr lang="en" sz="1600"/>
              <a:t>Slides: https://github.com/CWML/gitdemo</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 in the terminal</a:t>
            </a:r>
            <a:endParaRPr/>
          </a:p>
        </p:txBody>
      </p:sp>
      <p:sp>
        <p:nvSpPr>
          <p:cNvPr id="147" name="Google Shape;147;p23"/>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0"/>
              </a:spcAft>
              <a:buNone/>
            </a:pPr>
            <a:endParaRPr/>
          </a:p>
          <a:p>
            <a:pPr marL="0" lvl="0" indent="0" algn="l" rtl="0">
              <a:spcBef>
                <a:spcPts val="2500"/>
              </a:spcBef>
              <a:spcAft>
                <a:spcPts val="2500"/>
              </a:spcAft>
              <a:buNone/>
            </a:pPr>
            <a:r>
              <a:rPr lang="en" sz="2000" u="sng">
                <a:solidFill>
                  <a:schemeClr val="hlink"/>
                </a:solidFill>
                <a:latin typeface="Avenir"/>
                <a:ea typeface="Avenir"/>
                <a:cs typeface="Avenir"/>
                <a:sym typeface="Avenir"/>
                <a:hlinkClick r:id="rId3"/>
              </a:rPr>
              <a:t>https://github.com/CWML/gitdemo</a:t>
            </a:r>
            <a:endParaRPr sz="2000">
              <a:solidFill>
                <a:schemeClr val="dk1"/>
              </a:solidFill>
              <a:latin typeface="Avenir"/>
              <a:ea typeface="Avenir"/>
              <a:cs typeface="Avenir"/>
              <a:sym typeface="Avenir"/>
            </a:endParaRPr>
          </a:p>
        </p:txBody>
      </p:sp>
      <p:sp>
        <p:nvSpPr>
          <p:cNvPr id="148" name="Google Shape;148;p23"/>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Staging Area</a:t>
            </a:r>
            <a:endParaRPr/>
          </a:p>
        </p:txBody>
      </p:sp>
      <p:sp>
        <p:nvSpPr>
          <p:cNvPr id="154" name="Google Shape;154;p24"/>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55" name="Google Shape;155;p24"/>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156" name="Google Shape;156;p24"/>
          <p:cNvPicPr preferRelativeResize="0"/>
          <p:nvPr/>
        </p:nvPicPr>
        <p:blipFill>
          <a:blip r:embed="rId3">
            <a:alphaModFix/>
          </a:blip>
          <a:stretch>
            <a:fillRect/>
          </a:stretch>
        </p:blipFill>
        <p:spPr>
          <a:xfrm>
            <a:off x="1609725" y="1343738"/>
            <a:ext cx="5924550" cy="338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Staging area</a:t>
            </a:r>
            <a:endParaRPr/>
          </a:p>
        </p:txBody>
      </p:sp>
      <p:sp>
        <p:nvSpPr>
          <p:cNvPr id="162" name="Google Shape;162;p25"/>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63" name="Google Shape;163;p25"/>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164" name="Google Shape;164;p25"/>
          <p:cNvPicPr preferRelativeResize="0"/>
          <p:nvPr/>
        </p:nvPicPr>
        <p:blipFill>
          <a:blip r:embed="rId3">
            <a:alphaModFix/>
          </a:blip>
          <a:stretch>
            <a:fillRect/>
          </a:stretch>
        </p:blipFill>
        <p:spPr>
          <a:xfrm>
            <a:off x="3118276" y="459039"/>
            <a:ext cx="5720426" cy="422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Further learning</a:t>
            </a:r>
            <a:endParaRPr/>
          </a:p>
        </p:txBody>
      </p:sp>
      <p:sp>
        <p:nvSpPr>
          <p:cNvPr id="170" name="Google Shape;170;p26"/>
          <p:cNvSpPr txBox="1">
            <a:spLocks noGrp="1"/>
          </p:cNvSpPr>
          <p:nvPr>
            <p:ph type="body" idx="1"/>
          </p:nvPr>
        </p:nvSpPr>
        <p:spPr>
          <a:xfrm>
            <a:off x="451200" y="1560375"/>
            <a:ext cx="8692800" cy="2635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GitHub Documentation</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3"/>
              </a:rPr>
              <a:t>https://try.github.io/</a:t>
            </a:r>
            <a:endParaRPr sz="1600" u="sng" dirty="0"/>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Software Carpentry Git Novice workshop</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4"/>
              </a:rPr>
              <a:t>https://swcarpentry.github.io/git-novice/</a:t>
            </a:r>
            <a:endParaRPr sz="1600" u="sng" dirty="0"/>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GitHub Cheat Sheet</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5"/>
              </a:rPr>
              <a:t>https://training.github.com/downloads/github-git-cheat-sheet.pdf</a:t>
            </a:r>
            <a:endParaRPr sz="1600" u="sng" dirty="0"/>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How to contribute to open source</a:t>
            </a:r>
            <a:endParaRPr sz="1600" dirty="0">
              <a:solidFill>
                <a:schemeClr val="dk1"/>
              </a:solidFill>
              <a:latin typeface="Avenir"/>
              <a:ea typeface="Avenir"/>
              <a:cs typeface="Avenir"/>
              <a:sym typeface="Avenir"/>
            </a:endParaRPr>
          </a:p>
          <a:p>
            <a:pPr marL="914400" lvl="1" indent="-330200" algn="l" rtl="0">
              <a:spcBef>
                <a:spcPts val="0"/>
              </a:spcBef>
              <a:spcAft>
                <a:spcPts val="0"/>
              </a:spcAft>
              <a:buClr>
                <a:schemeClr val="dk1"/>
              </a:buClr>
              <a:buSzPts val="1600"/>
              <a:buFont typeface="Avenir"/>
              <a:buChar char="○"/>
            </a:pPr>
            <a:r>
              <a:rPr lang="en" sz="1600" u="sng" dirty="0">
                <a:solidFill>
                  <a:schemeClr val="hlink"/>
                </a:solidFill>
                <a:hlinkClick r:id="rId6"/>
              </a:rPr>
              <a:t>https://open-source-for-researchers.github.io/open-source-workshop/</a:t>
            </a:r>
            <a:endParaRPr sz="1600" dirty="0">
              <a:solidFill>
                <a:schemeClr val="dk1"/>
              </a:solidFill>
              <a:latin typeface="Avenir"/>
              <a:ea typeface="Avenir"/>
              <a:cs typeface="Avenir"/>
              <a:sym typeface="Avenir"/>
            </a:endParaRPr>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Yale Research Computing Git Workshop Video Recording</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7"/>
              </a:rPr>
              <a:t>https://research.computing.yale.edu/training/version-control-git</a:t>
            </a:r>
            <a:endParaRPr sz="1600" b="1" u="sng" dirty="0"/>
          </a:p>
          <a:p>
            <a:pPr marL="914400" lvl="0" indent="0" algn="l" rtl="0">
              <a:lnSpc>
                <a:spcPct val="115000"/>
              </a:lnSpc>
              <a:spcBef>
                <a:spcPts val="300"/>
              </a:spcBef>
              <a:spcAft>
                <a:spcPts val="0"/>
              </a:spcAft>
              <a:buNone/>
            </a:pPr>
            <a:endParaRPr sz="1600" b="1" u="sng" dirty="0"/>
          </a:p>
          <a:p>
            <a:pPr marL="0" lvl="0" indent="0" algn="l" rtl="0">
              <a:spcBef>
                <a:spcPts val="2500"/>
              </a:spcBef>
              <a:spcAft>
                <a:spcPts val="2500"/>
              </a:spcAft>
              <a:buNone/>
            </a:pPr>
            <a:endParaRPr sz="1600" dirty="0">
              <a:solidFill>
                <a:schemeClr val="dk1"/>
              </a:solidFill>
              <a:latin typeface="Avenir"/>
              <a:ea typeface="Avenir"/>
              <a:cs typeface="Avenir"/>
              <a:sym typeface="Avenir"/>
            </a:endParaRPr>
          </a:p>
        </p:txBody>
      </p:sp>
      <p:sp>
        <p:nvSpPr>
          <p:cNvPr id="171" name="Google Shape;171;p26"/>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Attribution</a:t>
            </a:r>
            <a:endParaRPr/>
          </a:p>
        </p:txBody>
      </p:sp>
      <p:sp>
        <p:nvSpPr>
          <p:cNvPr id="177" name="Google Shape;177;p27"/>
          <p:cNvSpPr txBox="1">
            <a:spLocks noGrp="1"/>
          </p:cNvSpPr>
          <p:nvPr>
            <p:ph type="body" idx="1"/>
          </p:nvPr>
        </p:nvSpPr>
        <p:spPr>
          <a:xfrm>
            <a:off x="451200" y="1373050"/>
            <a:ext cx="8692800" cy="37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Avenir"/>
                <a:ea typeface="Avenir"/>
                <a:cs typeface="Avenir"/>
                <a:sym typeface="Avenir"/>
              </a:rPr>
              <a:t>This workshop was adapted from the following source:</a:t>
            </a:r>
            <a:endParaRPr sz="1600">
              <a:solidFill>
                <a:schemeClr val="dk1"/>
              </a:solidFill>
              <a:latin typeface="Avenir"/>
              <a:ea typeface="Avenir"/>
              <a:cs typeface="Avenir"/>
              <a:sym typeface="Avenir"/>
            </a:endParaRPr>
          </a:p>
          <a:p>
            <a:pPr marL="0" lvl="0" indent="0" algn="l" rtl="0">
              <a:spcBef>
                <a:spcPts val="1200"/>
              </a:spcBef>
              <a:spcAft>
                <a:spcPts val="0"/>
              </a:spcAft>
              <a:buNone/>
            </a:pPr>
            <a:endParaRPr sz="1600">
              <a:solidFill>
                <a:schemeClr val="dk1"/>
              </a:solidFill>
              <a:latin typeface="Avenir"/>
              <a:ea typeface="Avenir"/>
              <a:cs typeface="Avenir"/>
              <a:sym typeface="Avenir"/>
            </a:endParaRPr>
          </a:p>
          <a:p>
            <a:pPr marL="0" lvl="0" indent="0" algn="l" rtl="0">
              <a:spcBef>
                <a:spcPts val="1200"/>
              </a:spcBef>
              <a:spcAft>
                <a:spcPts val="0"/>
              </a:spcAft>
              <a:buNone/>
            </a:pPr>
            <a:r>
              <a:rPr lang="en" sz="1600" b="1">
                <a:solidFill>
                  <a:schemeClr val="dk1"/>
                </a:solidFill>
                <a:latin typeface="Avenir"/>
                <a:ea typeface="Avenir"/>
                <a:cs typeface="Avenir"/>
                <a:sym typeface="Avenir"/>
              </a:rPr>
              <a:t>Version Control with Git</a:t>
            </a:r>
            <a:endParaRPr sz="1600" b="1">
              <a:solidFill>
                <a:schemeClr val="dk1"/>
              </a:solidFill>
              <a:latin typeface="Avenir"/>
              <a:ea typeface="Avenir"/>
              <a:cs typeface="Avenir"/>
              <a:sym typeface="Avenir"/>
            </a:endParaRPr>
          </a:p>
          <a:p>
            <a:pPr marL="457200" lvl="0" indent="0" algn="l" rtl="0">
              <a:spcBef>
                <a:spcPts val="1200"/>
              </a:spcBef>
              <a:spcAft>
                <a:spcPts val="0"/>
              </a:spcAft>
              <a:buNone/>
            </a:pPr>
            <a:r>
              <a:rPr lang="en" sz="1600">
                <a:solidFill>
                  <a:schemeClr val="dk1"/>
                </a:solidFill>
                <a:latin typeface="Avenir"/>
                <a:ea typeface="Avenir"/>
                <a:cs typeface="Avenir"/>
                <a:sym typeface="Avenir"/>
              </a:rPr>
              <a:t>Ivan Gonzalez; Daisie Huang;  Nima Hejazi;  Katherine Koziar; </a:t>
            </a:r>
            <a:endParaRPr sz="1600">
              <a:solidFill>
                <a:schemeClr val="dk1"/>
              </a:solidFill>
              <a:latin typeface="Avenir"/>
              <a:ea typeface="Avenir"/>
              <a:cs typeface="Avenir"/>
              <a:sym typeface="Avenir"/>
            </a:endParaRPr>
          </a:p>
          <a:p>
            <a:pPr marL="457200" lvl="0" indent="0" algn="l" rtl="0">
              <a:spcBef>
                <a:spcPts val="1200"/>
              </a:spcBef>
              <a:spcAft>
                <a:spcPts val="0"/>
              </a:spcAft>
              <a:buNone/>
            </a:pPr>
            <a:r>
              <a:rPr lang="en" sz="1600">
                <a:solidFill>
                  <a:schemeClr val="dk1"/>
                </a:solidFill>
                <a:latin typeface="Avenir"/>
                <a:ea typeface="Avenir"/>
                <a:cs typeface="Avenir"/>
                <a:sym typeface="Avenir"/>
              </a:rPr>
              <a:t>Madicken Munk (eds): "Software Carpentry: Version Control with Git."  </a:t>
            </a:r>
            <a:endParaRPr sz="1600">
              <a:solidFill>
                <a:schemeClr val="dk1"/>
              </a:solidFill>
              <a:latin typeface="Avenir"/>
              <a:ea typeface="Avenir"/>
              <a:cs typeface="Avenir"/>
              <a:sym typeface="Avenir"/>
            </a:endParaRPr>
          </a:p>
          <a:p>
            <a:pPr marL="457200" lvl="0" indent="0" algn="l" rtl="0">
              <a:spcBef>
                <a:spcPts val="1200"/>
              </a:spcBef>
              <a:spcAft>
                <a:spcPts val="0"/>
              </a:spcAft>
              <a:buNone/>
            </a:pPr>
            <a:r>
              <a:rPr lang="en" sz="1600">
                <a:solidFill>
                  <a:schemeClr val="dk1"/>
                </a:solidFill>
                <a:latin typeface="Avenir"/>
                <a:ea typeface="Avenir"/>
                <a:cs typeface="Avenir"/>
                <a:sym typeface="Avenir"/>
              </a:rPr>
              <a:t>Version 2019.06.1, July 2019,</a:t>
            </a:r>
            <a:endParaRPr sz="1600">
              <a:solidFill>
                <a:schemeClr val="dk1"/>
              </a:solidFill>
              <a:latin typeface="Avenir"/>
              <a:ea typeface="Avenir"/>
              <a:cs typeface="Avenir"/>
              <a:sym typeface="Avenir"/>
            </a:endParaRPr>
          </a:p>
          <a:p>
            <a:pPr marL="457200" lvl="0" indent="0" algn="l" rtl="0">
              <a:spcBef>
                <a:spcPts val="1200"/>
              </a:spcBef>
              <a:spcAft>
                <a:spcPts val="0"/>
              </a:spcAft>
              <a:buNone/>
            </a:pPr>
            <a:r>
              <a:rPr lang="en" sz="1600" u="sng">
                <a:solidFill>
                  <a:schemeClr val="hlink"/>
                </a:solidFill>
                <a:latin typeface="Avenir"/>
                <a:ea typeface="Avenir"/>
                <a:cs typeface="Avenir"/>
                <a:sym typeface="Avenir"/>
                <a:hlinkClick r:id="rId3"/>
              </a:rPr>
              <a:t>https://github.com/swcarpentry/git-novice,</a:t>
            </a:r>
            <a:r>
              <a:rPr lang="en" sz="1600">
                <a:solidFill>
                  <a:schemeClr val="dk1"/>
                </a:solidFill>
                <a:latin typeface="Avenir"/>
                <a:ea typeface="Avenir"/>
                <a:cs typeface="Avenir"/>
                <a:sym typeface="Avenir"/>
              </a:rPr>
              <a:t> 10.5281/zenodo.3264950</a:t>
            </a:r>
            <a:endParaRPr sz="1600">
              <a:solidFill>
                <a:schemeClr val="dk1"/>
              </a:solidFill>
              <a:latin typeface="Avenir"/>
              <a:ea typeface="Avenir"/>
              <a:cs typeface="Avenir"/>
              <a:sym typeface="Avenir"/>
            </a:endParaRPr>
          </a:p>
          <a:p>
            <a:pPr marL="914400" lvl="0" indent="0" algn="l" rtl="0">
              <a:spcBef>
                <a:spcPts val="1200"/>
              </a:spcBef>
              <a:spcAft>
                <a:spcPts val="0"/>
              </a:spcAft>
              <a:buNone/>
            </a:pPr>
            <a:endParaRPr sz="1600">
              <a:solidFill>
                <a:schemeClr val="dk1"/>
              </a:solidFill>
              <a:latin typeface="Avenir"/>
              <a:ea typeface="Avenir"/>
              <a:cs typeface="Avenir"/>
              <a:sym typeface="Avenir"/>
            </a:endParaRPr>
          </a:p>
          <a:p>
            <a:pPr marL="0" lvl="0" indent="0" algn="l" rtl="0">
              <a:spcBef>
                <a:spcPts val="1200"/>
              </a:spcBef>
              <a:spcAft>
                <a:spcPts val="0"/>
              </a:spcAft>
              <a:buNone/>
            </a:pPr>
            <a:endParaRPr sz="1600" u="sng">
              <a:solidFill>
                <a:schemeClr val="dk1"/>
              </a:solidFill>
              <a:latin typeface="Avenir"/>
              <a:ea typeface="Avenir"/>
              <a:cs typeface="Avenir"/>
              <a:sym typeface="Avenir"/>
            </a:endParaRPr>
          </a:p>
          <a:p>
            <a:pPr marL="0" lvl="0" indent="0" algn="l" rtl="0">
              <a:spcBef>
                <a:spcPts val="1300"/>
              </a:spcBef>
              <a:spcAft>
                <a:spcPts val="2500"/>
              </a:spcAft>
              <a:buNone/>
            </a:pPr>
            <a:endParaRPr sz="1600">
              <a:solidFill>
                <a:schemeClr val="dk1"/>
              </a:solidFill>
              <a:latin typeface="Avenir"/>
              <a:ea typeface="Avenir"/>
              <a:cs typeface="Avenir"/>
              <a:sym typeface="Avenir"/>
            </a:endParaRPr>
          </a:p>
        </p:txBody>
      </p:sp>
      <p:sp>
        <p:nvSpPr>
          <p:cNvPr id="178" name="Google Shape;178;p27"/>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ctrTitle"/>
          </p:nvPr>
        </p:nvSpPr>
        <p:spPr>
          <a:xfrm>
            <a:off x="2630425" y="299627"/>
            <a:ext cx="5445900" cy="214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a:t>Take the class Survey!</a:t>
            </a:r>
            <a:endParaRPr sz="3600"/>
          </a:p>
        </p:txBody>
      </p:sp>
      <p:sp>
        <p:nvSpPr>
          <p:cNvPr id="184" name="Google Shape;184;p28"/>
          <p:cNvSpPr txBox="1">
            <a:spLocks noGrp="1"/>
          </p:cNvSpPr>
          <p:nvPr>
            <p:ph type="subTitle" idx="1"/>
          </p:nvPr>
        </p:nvSpPr>
        <p:spPr>
          <a:xfrm>
            <a:off x="2630325" y="2445925"/>
            <a:ext cx="5445900" cy="1217100"/>
          </a:xfrm>
          <a:prstGeom prst="rect">
            <a:avLst/>
          </a:prstGeom>
        </p:spPr>
        <p:txBody>
          <a:bodyPr spcFirstLastPara="1" wrap="square" lIns="91425" tIns="91425" rIns="91425" bIns="91425" anchor="b" anchorCtr="0">
            <a:noAutofit/>
          </a:bodyPr>
          <a:lstStyle/>
          <a:p>
            <a:pPr marL="0" lvl="0" indent="0" algn="r" rtl="0">
              <a:spcBef>
                <a:spcPts val="600"/>
              </a:spcBef>
              <a:spcAft>
                <a:spcPts val="0"/>
              </a:spcAft>
              <a:buNone/>
            </a:pPr>
            <a:endParaRPr sz="1600"/>
          </a:p>
          <a:p>
            <a:pPr marL="0" lvl="0" indent="0" algn="r" rtl="0">
              <a:spcBef>
                <a:spcPts val="600"/>
              </a:spcBef>
              <a:spcAft>
                <a:spcPts val="0"/>
              </a:spcAft>
              <a:buNone/>
            </a:pPr>
            <a:endParaRPr sz="2100" b="1"/>
          </a:p>
          <a:p>
            <a:pPr marL="0" lvl="0" indent="0" algn="r" rtl="0">
              <a:spcBef>
                <a:spcPts val="600"/>
              </a:spcBef>
              <a:spcAft>
                <a:spcPts val="0"/>
              </a:spcAft>
              <a:buNone/>
            </a:pPr>
            <a:r>
              <a:rPr lang="en" sz="2100" b="1"/>
              <a:t>It’s only 4 questions!</a:t>
            </a:r>
            <a:endParaRPr sz="2100" b="1"/>
          </a:p>
          <a:p>
            <a:pPr marL="0" lvl="0" indent="0" algn="r" rtl="0">
              <a:spcBef>
                <a:spcPts val="600"/>
              </a:spcBef>
              <a:spcAft>
                <a:spcPts val="0"/>
              </a:spcAft>
              <a:buNone/>
            </a:pPr>
            <a:r>
              <a:rPr lang="en" sz="2600" b="1"/>
              <a:t>https://tinyurl.com/gitintrosurvey</a:t>
            </a:r>
            <a:endParaRPr sz="2600" b="1"/>
          </a:p>
        </p:txBody>
      </p:sp>
      <p:sp>
        <p:nvSpPr>
          <p:cNvPr id="185" name="Google Shape;185;p28"/>
          <p:cNvSpPr txBox="1"/>
          <p:nvPr/>
        </p:nvSpPr>
        <p:spPr>
          <a:xfrm>
            <a:off x="0" y="4343100"/>
            <a:ext cx="1908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solidFill>
                <a:schemeClr val="dk1"/>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620625"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Cases</a:t>
            </a:r>
            <a:endParaRPr/>
          </a:p>
        </p:txBody>
      </p:sp>
      <p:sp>
        <p:nvSpPr>
          <p:cNvPr id="84" name="Google Shape;84;p15"/>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85" name="Google Shape;85;p15"/>
          <p:cNvPicPr preferRelativeResize="0"/>
          <p:nvPr/>
        </p:nvPicPr>
        <p:blipFill>
          <a:blip r:embed="rId3">
            <a:alphaModFix/>
          </a:blip>
          <a:stretch>
            <a:fillRect/>
          </a:stretch>
        </p:blipFill>
        <p:spPr>
          <a:xfrm>
            <a:off x="152400" y="1595038"/>
            <a:ext cx="8839201" cy="28359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a:t>
            </a:r>
            <a:endParaRPr/>
          </a:p>
        </p:txBody>
      </p:sp>
      <p:sp>
        <p:nvSpPr>
          <p:cNvPr id="91" name="Google Shape;91;p16"/>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0"/>
              </a:spcAft>
              <a:buNone/>
            </a:pPr>
            <a:endParaRPr>
              <a:solidFill>
                <a:schemeClr val="dk1"/>
              </a:solidFill>
              <a:latin typeface="Avenir"/>
              <a:ea typeface="Avenir"/>
              <a:cs typeface="Avenir"/>
              <a:sym typeface="Avenir"/>
            </a:endParaRPr>
          </a:p>
          <a:p>
            <a:pPr marL="0" lvl="0" indent="0" algn="l" rtl="0">
              <a:spcBef>
                <a:spcPts val="2500"/>
              </a:spcBef>
              <a:spcAft>
                <a:spcPts val="0"/>
              </a:spcAft>
              <a:buNone/>
            </a:pPr>
            <a:endParaRPr>
              <a:solidFill>
                <a:schemeClr val="dk1"/>
              </a:solidFill>
              <a:latin typeface="Avenir"/>
              <a:ea typeface="Avenir"/>
              <a:cs typeface="Avenir"/>
              <a:sym typeface="Avenir"/>
            </a:endParaRPr>
          </a:p>
          <a:p>
            <a:pPr marL="0" lvl="0" indent="0" algn="l" rtl="0">
              <a:spcBef>
                <a:spcPts val="2500"/>
              </a:spcBef>
              <a:spcAft>
                <a:spcPts val="0"/>
              </a:spcAft>
              <a:buNone/>
            </a:pPr>
            <a:endParaRPr>
              <a:solidFill>
                <a:schemeClr val="dk1"/>
              </a:solidFill>
              <a:latin typeface="Avenir"/>
              <a:ea typeface="Avenir"/>
              <a:cs typeface="Avenir"/>
              <a:sym typeface="Avenir"/>
            </a:endParaRPr>
          </a:p>
          <a:p>
            <a:pPr marL="0" lvl="0" indent="0" algn="l" rtl="0">
              <a:spcBef>
                <a:spcPts val="2500"/>
              </a:spcBef>
              <a:spcAft>
                <a:spcPts val="0"/>
              </a:spcAft>
              <a:buNone/>
            </a:pPr>
            <a:endParaRPr>
              <a:solidFill>
                <a:schemeClr val="dk1"/>
              </a:solidFill>
              <a:latin typeface="Avenir"/>
              <a:ea typeface="Avenir"/>
              <a:cs typeface="Avenir"/>
              <a:sym typeface="Avenir"/>
            </a:endParaRPr>
          </a:p>
          <a:p>
            <a:pPr marL="0" lvl="0" indent="0" algn="r" rtl="0">
              <a:spcBef>
                <a:spcPts val="2500"/>
              </a:spcBef>
              <a:spcAft>
                <a:spcPts val="0"/>
              </a:spcAft>
              <a:buNone/>
            </a:pPr>
            <a:r>
              <a:rPr lang="en">
                <a:solidFill>
                  <a:schemeClr val="dk1"/>
                </a:solidFill>
                <a:latin typeface="Avenir"/>
                <a:ea typeface="Avenir"/>
                <a:cs typeface="Avenir"/>
                <a:sym typeface="Avenir"/>
              </a:rPr>
              <a:t>“notFinal.doc” by Jorge Cham, </a:t>
            </a:r>
            <a:endParaRPr>
              <a:solidFill>
                <a:schemeClr val="dk1"/>
              </a:solidFill>
              <a:latin typeface="Avenir"/>
              <a:ea typeface="Avenir"/>
              <a:cs typeface="Avenir"/>
              <a:sym typeface="Avenir"/>
            </a:endParaRPr>
          </a:p>
          <a:p>
            <a:pPr marL="0" lvl="0" indent="0" algn="r" rtl="0">
              <a:spcBef>
                <a:spcPts val="2500"/>
              </a:spcBef>
              <a:spcAft>
                <a:spcPts val="2500"/>
              </a:spcAft>
              <a:buNone/>
            </a:pPr>
            <a:r>
              <a:rPr lang="en">
                <a:solidFill>
                  <a:schemeClr val="dk1"/>
                </a:solidFill>
                <a:latin typeface="Avenir"/>
                <a:ea typeface="Avenir"/>
                <a:cs typeface="Avenir"/>
                <a:sym typeface="Avenir"/>
              </a:rPr>
              <a:t>https://www.phdcomics.com</a:t>
            </a:r>
            <a:endParaRPr>
              <a:solidFill>
                <a:schemeClr val="dk1"/>
              </a:solidFill>
              <a:latin typeface="Avenir"/>
              <a:ea typeface="Avenir"/>
              <a:cs typeface="Avenir"/>
              <a:sym typeface="Avenir"/>
            </a:endParaRPr>
          </a:p>
        </p:txBody>
      </p:sp>
      <p:sp>
        <p:nvSpPr>
          <p:cNvPr id="92" name="Google Shape;92;p16"/>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93" name="Google Shape;93;p16"/>
          <p:cNvPicPr preferRelativeResize="0"/>
          <p:nvPr/>
        </p:nvPicPr>
        <p:blipFill>
          <a:blip r:embed="rId3">
            <a:alphaModFix/>
          </a:blip>
          <a:stretch>
            <a:fillRect/>
          </a:stretch>
        </p:blipFill>
        <p:spPr>
          <a:xfrm>
            <a:off x="2885675" y="0"/>
            <a:ext cx="3857619"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457200" lvl="0" indent="-342900" algn="l" rtl="0">
              <a:spcBef>
                <a:spcPts val="1300"/>
              </a:spcBef>
              <a:spcAft>
                <a:spcPts val="0"/>
              </a:spcAft>
              <a:buClr>
                <a:schemeClr val="dk1"/>
              </a:buClr>
              <a:buSzPts val="1800"/>
              <a:buFont typeface="Avenir"/>
              <a:buChar char="●"/>
            </a:pPr>
            <a:r>
              <a:rPr lang="en" sz="1800">
                <a:solidFill>
                  <a:schemeClr val="dk1"/>
                </a:solidFill>
                <a:latin typeface="Avenir"/>
                <a:ea typeface="Avenir"/>
                <a:cs typeface="Avenir"/>
                <a:sym typeface="Avenir"/>
              </a:rPr>
              <a:t>Version control is a system that records changes to a file or set of files over time so that you can recall specific versions later.</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Track modifications, and collaborate on projects without overwriting other’s work.</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Benefits: </a:t>
            </a:r>
            <a:endParaRPr sz="180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a:t>Backup and Restore</a:t>
            </a:r>
            <a:endParaRPr/>
          </a:p>
          <a:p>
            <a:pPr marL="914400" lvl="1" indent="-342900" algn="l" rtl="0">
              <a:spcBef>
                <a:spcPts val="0"/>
              </a:spcBef>
              <a:spcAft>
                <a:spcPts val="0"/>
              </a:spcAft>
              <a:buClr>
                <a:schemeClr val="dk1"/>
              </a:buClr>
              <a:buSzPts val="1800"/>
              <a:buFont typeface="Avenir"/>
              <a:buChar char="○"/>
            </a:pPr>
            <a:r>
              <a:rPr lang="en"/>
              <a:t>Synchronization</a:t>
            </a:r>
            <a:endParaRPr/>
          </a:p>
          <a:p>
            <a:pPr marL="914400" lvl="1" indent="-342900" algn="l" rtl="0">
              <a:spcBef>
                <a:spcPts val="0"/>
              </a:spcBef>
              <a:spcAft>
                <a:spcPts val="0"/>
              </a:spcAft>
              <a:buClr>
                <a:schemeClr val="dk1"/>
              </a:buClr>
              <a:buSzPts val="1800"/>
              <a:buFont typeface="Avenir"/>
              <a:buChar char="○"/>
            </a:pPr>
            <a:r>
              <a:rPr lang="en"/>
              <a:t>Short/Long Term Undo</a:t>
            </a:r>
            <a:endParaRPr/>
          </a:p>
          <a:p>
            <a:pPr marL="914400" lvl="1" indent="-342900" algn="l" rtl="0">
              <a:spcBef>
                <a:spcPts val="0"/>
              </a:spcBef>
              <a:spcAft>
                <a:spcPts val="0"/>
              </a:spcAft>
              <a:buClr>
                <a:schemeClr val="dk1"/>
              </a:buClr>
              <a:buSzPts val="1800"/>
              <a:buFont typeface="Avenir"/>
              <a:buChar char="○"/>
            </a:pPr>
            <a:r>
              <a:rPr lang="en"/>
              <a:t>Branching and Merging</a:t>
            </a:r>
            <a:endParaRPr/>
          </a:p>
          <a:p>
            <a:pPr marL="0" lvl="0" indent="0" algn="l" rtl="0">
              <a:spcBef>
                <a:spcPts val="1300"/>
              </a:spcBef>
              <a:spcAft>
                <a:spcPts val="2500"/>
              </a:spcAft>
              <a:buNone/>
            </a:pPr>
            <a:endParaRPr sz="1800">
              <a:solidFill>
                <a:schemeClr val="dk1"/>
              </a:solidFill>
              <a:latin typeface="Avenir"/>
              <a:ea typeface="Avenir"/>
              <a:cs typeface="Avenir"/>
              <a:sym typeface="Avenir"/>
            </a:endParaRPr>
          </a:p>
        </p:txBody>
      </p:sp>
      <p:sp>
        <p:nvSpPr>
          <p:cNvPr id="99" name="Google Shape;99;p17"/>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Version Control</a:t>
            </a:r>
            <a:endParaRPr/>
          </a:p>
        </p:txBody>
      </p:sp>
      <p:sp>
        <p:nvSpPr>
          <p:cNvPr id="100" name="Google Shape;100;p17"/>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Record Changes</a:t>
            </a:r>
            <a:endParaRPr/>
          </a:p>
        </p:txBody>
      </p:sp>
      <p:sp>
        <p:nvSpPr>
          <p:cNvPr id="106" name="Google Shape;106;p18"/>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07" name="Google Shape;107;p18"/>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108" name="Google Shape;108;p18"/>
          <p:cNvPicPr preferRelativeResize="0"/>
          <p:nvPr/>
        </p:nvPicPr>
        <p:blipFill>
          <a:blip r:embed="rId3">
            <a:alphaModFix/>
          </a:blip>
          <a:stretch>
            <a:fillRect/>
          </a:stretch>
        </p:blipFill>
        <p:spPr>
          <a:xfrm>
            <a:off x="1206675" y="1644725"/>
            <a:ext cx="7181850" cy="226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Versions</a:t>
            </a:r>
            <a:endParaRPr/>
          </a:p>
        </p:txBody>
      </p:sp>
      <p:sp>
        <p:nvSpPr>
          <p:cNvPr id="114" name="Google Shape;114;p19"/>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15" name="Google Shape;115;p19"/>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116" name="Google Shape;116;p19"/>
          <p:cNvPicPr preferRelativeResize="0"/>
          <p:nvPr/>
        </p:nvPicPr>
        <p:blipFill>
          <a:blip r:embed="rId3">
            <a:alphaModFix/>
          </a:blip>
          <a:stretch>
            <a:fillRect/>
          </a:stretch>
        </p:blipFill>
        <p:spPr>
          <a:xfrm>
            <a:off x="3410175" y="587775"/>
            <a:ext cx="4879826" cy="434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Merge changes</a:t>
            </a:r>
            <a:endParaRPr/>
          </a:p>
        </p:txBody>
      </p:sp>
      <p:sp>
        <p:nvSpPr>
          <p:cNvPr id="122" name="Google Shape;122;p20"/>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23" name="Google Shape;123;p20"/>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24" name="Google Shape;124;p20"/>
          <p:cNvPicPr preferRelativeResize="0"/>
          <p:nvPr/>
        </p:nvPicPr>
        <p:blipFill>
          <a:blip r:embed="rId3">
            <a:alphaModFix/>
          </a:blip>
          <a:stretch>
            <a:fillRect/>
          </a:stretch>
        </p:blipFill>
        <p:spPr>
          <a:xfrm>
            <a:off x="3458975" y="408300"/>
            <a:ext cx="5379725" cy="4585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a:t>
            </a:r>
            <a:endParaRPr/>
          </a:p>
        </p:txBody>
      </p:sp>
      <p:sp>
        <p:nvSpPr>
          <p:cNvPr id="130" name="Google Shape;130;p21"/>
          <p:cNvSpPr txBox="1">
            <a:spLocks noGrp="1"/>
          </p:cNvSpPr>
          <p:nvPr>
            <p:ph type="body" idx="1"/>
          </p:nvPr>
        </p:nvSpPr>
        <p:spPr>
          <a:xfrm>
            <a:off x="451200" y="1546350"/>
            <a:ext cx="8692800" cy="3597000"/>
          </a:xfrm>
          <a:prstGeom prst="rect">
            <a:avLst/>
          </a:prstGeom>
        </p:spPr>
        <p:txBody>
          <a:bodyPr spcFirstLastPara="1" wrap="square" lIns="91425" tIns="91425" rIns="91425" bIns="91425" anchor="t" anchorCtr="0">
            <a:noAutofit/>
          </a:bodyPr>
          <a:lstStyle/>
          <a:p>
            <a:pPr marL="457200" lvl="0" indent="-342900" algn="l" rtl="0">
              <a:spcBef>
                <a:spcPts val="1300"/>
              </a:spcBef>
              <a:spcAft>
                <a:spcPts val="0"/>
              </a:spcAft>
              <a:buClr>
                <a:schemeClr val="dk1"/>
              </a:buClr>
              <a:buSzPts val="1800"/>
              <a:buFont typeface="Avenir"/>
              <a:buChar char="●"/>
            </a:pPr>
            <a:r>
              <a:rPr lang="en" sz="1800" b="1">
                <a:solidFill>
                  <a:schemeClr val="dk1"/>
                </a:solidFill>
                <a:latin typeface="Avenir"/>
                <a:ea typeface="Avenir"/>
                <a:cs typeface="Avenir"/>
                <a:sym typeface="Avenir"/>
              </a:rPr>
              <a:t>git</a:t>
            </a:r>
            <a:r>
              <a:rPr lang="en" sz="1800">
                <a:solidFill>
                  <a:schemeClr val="dk1"/>
                </a:solidFill>
                <a:latin typeface="Avenir"/>
                <a:ea typeface="Avenir"/>
                <a:cs typeface="Avenir"/>
                <a:sym typeface="Avenir"/>
              </a:rPr>
              <a:t> is a command line program</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Distributed version control system</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Created by Linus Torvalds in 2005 who also created the Linux kernel.</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World's most popular VCS</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Benefits</a:t>
            </a:r>
            <a:r>
              <a:rPr lang="en" sz="1800" b="1">
                <a:solidFill>
                  <a:schemeClr val="dk1"/>
                </a:solidFill>
                <a:latin typeface="Avenir"/>
                <a:ea typeface="Avenir"/>
                <a:cs typeface="Avenir"/>
                <a:sym typeface="Avenir"/>
              </a:rPr>
              <a:t>:</a:t>
            </a:r>
            <a:endParaRPr sz="1800" b="1">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Local and Remote Repositories</a:t>
            </a:r>
            <a:endParaRPr sz="180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Branching Capabilities</a:t>
            </a:r>
            <a:endParaRPr/>
          </a:p>
          <a:p>
            <a:pPr marL="914400" lvl="1" indent="-342900" algn="l" rtl="0">
              <a:spcBef>
                <a:spcPts val="0"/>
              </a:spcBef>
              <a:spcAft>
                <a:spcPts val="0"/>
              </a:spcAft>
              <a:buSzPts val="1800"/>
              <a:buChar char="○"/>
            </a:pPr>
            <a:r>
              <a:rPr lang="en"/>
              <a:t>Reliability with multiple copies</a:t>
            </a: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Flexible workflows</a:t>
            </a:r>
            <a:endParaRPr sz="1800">
              <a:latin typeface="Avenir"/>
              <a:ea typeface="Avenir"/>
              <a:cs typeface="Avenir"/>
              <a:sym typeface="Avenir"/>
            </a:endParaRPr>
          </a:p>
          <a:p>
            <a:pPr marL="1371600" lvl="2" indent="-298450" algn="l" rtl="0">
              <a:spcBef>
                <a:spcPts val="0"/>
              </a:spcBef>
              <a:spcAft>
                <a:spcPts val="0"/>
              </a:spcAft>
              <a:buSzPts val="1100"/>
              <a:buChar char="■"/>
            </a:pPr>
            <a:r>
              <a:rPr lang="en"/>
              <a:t>Allows for private or draft work before sharing with peers</a:t>
            </a:r>
            <a:endParaRPr/>
          </a:p>
          <a:p>
            <a:pPr marL="1371600" lvl="0" indent="0" algn="l" rtl="0">
              <a:spcBef>
                <a:spcPts val="1300"/>
              </a:spcBef>
              <a:spcAft>
                <a:spcPts val="2500"/>
              </a:spcAft>
              <a:buNone/>
            </a:pPr>
            <a:endParaRPr/>
          </a:p>
        </p:txBody>
      </p:sp>
      <p:sp>
        <p:nvSpPr>
          <p:cNvPr id="131" name="Google Shape;131;p21"/>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132" name="Google Shape;132;p21"/>
          <p:cNvPicPr preferRelativeResize="0"/>
          <p:nvPr/>
        </p:nvPicPr>
        <p:blipFill>
          <a:blip r:embed="rId3">
            <a:alphaModFix/>
          </a:blip>
          <a:stretch>
            <a:fillRect/>
          </a:stretch>
        </p:blipFill>
        <p:spPr>
          <a:xfrm>
            <a:off x="5212925" y="152400"/>
            <a:ext cx="3625774" cy="1514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GitHub</a:t>
            </a:r>
            <a:endParaRPr/>
          </a:p>
        </p:txBody>
      </p:sp>
      <p:sp>
        <p:nvSpPr>
          <p:cNvPr id="138" name="Google Shape;138;p22"/>
          <p:cNvSpPr txBox="1">
            <a:spLocks noGrp="1"/>
          </p:cNvSpPr>
          <p:nvPr>
            <p:ph type="body" idx="1"/>
          </p:nvPr>
        </p:nvSpPr>
        <p:spPr>
          <a:xfrm>
            <a:off x="451200" y="1570700"/>
            <a:ext cx="8692800" cy="3573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Web/Desktop based platform that utilizes the </a:t>
            </a:r>
            <a:r>
              <a:rPr lang="en" sz="1800" b="1">
                <a:solidFill>
                  <a:schemeClr val="dk1"/>
                </a:solidFill>
                <a:latin typeface="Avenir"/>
                <a:ea typeface="Avenir"/>
                <a:cs typeface="Avenir"/>
                <a:sym typeface="Avenir"/>
              </a:rPr>
              <a:t>git</a:t>
            </a:r>
            <a:r>
              <a:rPr lang="en" sz="1800">
                <a:solidFill>
                  <a:schemeClr val="dk1"/>
                </a:solidFill>
                <a:latin typeface="Avenir"/>
                <a:ea typeface="Avenir"/>
                <a:cs typeface="Avenir"/>
                <a:sym typeface="Avenir"/>
              </a:rPr>
              <a:t> VCS</a:t>
            </a:r>
            <a:endParaRPr sz="180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a:t>Provides Graphical User Interface </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Storage of </a:t>
            </a:r>
            <a:r>
              <a:rPr lang="en" sz="1800" b="1">
                <a:solidFill>
                  <a:schemeClr val="dk1"/>
                </a:solidFill>
                <a:latin typeface="Avenir"/>
                <a:ea typeface="Avenir"/>
                <a:cs typeface="Avenir"/>
                <a:sym typeface="Avenir"/>
              </a:rPr>
              <a:t>git</a:t>
            </a:r>
            <a:r>
              <a:rPr lang="en" sz="1800">
                <a:solidFill>
                  <a:schemeClr val="dk1"/>
                </a:solidFill>
                <a:latin typeface="Avenir"/>
                <a:ea typeface="Avenir"/>
                <a:cs typeface="Avenir"/>
                <a:sym typeface="Avenir"/>
              </a:rPr>
              <a:t> repositories enables collaborative use</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Hosts millions of open-source projects</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Codespaces virtual environment for development</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GitHub pages</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Benefits:</a:t>
            </a:r>
            <a:endParaRPr sz="180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Collaboration</a:t>
            </a:r>
            <a:endParaRPr sz="180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Project Management</a:t>
            </a:r>
            <a:endParaRPr sz="180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Integration - V</a:t>
            </a:r>
            <a:r>
              <a:rPr lang="en"/>
              <a:t>SCode</a:t>
            </a:r>
            <a:endParaRPr sz="180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Documentation </a:t>
            </a:r>
            <a:endParaRPr sz="1800">
              <a:latin typeface="Avenir"/>
              <a:ea typeface="Avenir"/>
              <a:cs typeface="Avenir"/>
              <a:sym typeface="Avenir"/>
            </a:endParaRPr>
          </a:p>
          <a:p>
            <a:pPr marL="0" lvl="0" indent="0" algn="l" rtl="0">
              <a:spcBef>
                <a:spcPts val="1300"/>
              </a:spcBef>
              <a:spcAft>
                <a:spcPts val="2500"/>
              </a:spcAft>
              <a:buNone/>
            </a:pPr>
            <a:endParaRPr sz="1800">
              <a:solidFill>
                <a:schemeClr val="dk1"/>
              </a:solidFill>
              <a:latin typeface="Avenir"/>
              <a:ea typeface="Avenir"/>
              <a:cs typeface="Avenir"/>
              <a:sym typeface="Avenir"/>
            </a:endParaRPr>
          </a:p>
        </p:txBody>
      </p:sp>
      <p:sp>
        <p:nvSpPr>
          <p:cNvPr id="139" name="Google Shape;139;p22"/>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40" name="Google Shape;140;p22"/>
          <p:cNvPicPr preferRelativeResize="0"/>
          <p:nvPr/>
        </p:nvPicPr>
        <p:blipFill>
          <a:blip r:embed="rId3">
            <a:alphaModFix/>
          </a:blip>
          <a:stretch>
            <a:fillRect/>
          </a:stretch>
        </p:blipFill>
        <p:spPr>
          <a:xfrm>
            <a:off x="5130228" y="0"/>
            <a:ext cx="4013773" cy="1645650"/>
          </a:xfrm>
          <a:prstGeom prst="rect">
            <a:avLst/>
          </a:prstGeom>
          <a:noFill/>
          <a:ln>
            <a:noFill/>
          </a:ln>
        </p:spPr>
      </p:pic>
      <p:pic>
        <p:nvPicPr>
          <p:cNvPr id="141" name="Google Shape;141;p22" descr="GitHub.com Invertocat logo"/>
          <p:cNvPicPr preferRelativeResize="0"/>
          <p:nvPr/>
        </p:nvPicPr>
        <p:blipFill>
          <a:blip r:embed="rId4">
            <a:alphaModFix/>
          </a:blip>
          <a:stretch>
            <a:fillRect/>
          </a:stretch>
        </p:blipFill>
        <p:spPr>
          <a:xfrm>
            <a:off x="3634463" y="74937"/>
            <a:ext cx="1495775" cy="1495775"/>
          </a:xfrm>
          <a:prstGeom prst="rect">
            <a:avLst/>
          </a:prstGeom>
          <a:noFill/>
          <a:ln>
            <a:noFill/>
          </a:ln>
        </p:spPr>
      </p:pic>
    </p:spTree>
  </p:cSld>
  <p:clrMapOvr>
    <a:masterClrMapping/>
  </p:clrMapOvr>
</p:sld>
</file>

<file path=ppt/theme/theme1.xml><?xml version="1.0" encoding="utf-8"?>
<a:theme xmlns:a="http://schemas.openxmlformats.org/drawingml/2006/main" name="Teal &amp; lime">
  <a:themeElements>
    <a:clrScheme name="Custom 347">
      <a:dk1>
        <a:srgbClr val="454F5B"/>
      </a:dk1>
      <a:lt1>
        <a:srgbClr val="FFFFFF"/>
      </a:lt1>
      <a:dk2>
        <a:srgbClr val="666666"/>
      </a:dk2>
      <a:lt2>
        <a:srgbClr val="F3F3F3"/>
      </a:lt2>
      <a:accent1>
        <a:srgbClr val="4ECDC4"/>
      </a:accent1>
      <a:accent2>
        <a:srgbClr val="C7F464"/>
      </a:accent2>
      <a:accent3>
        <a:srgbClr val="454F5B"/>
      </a:accent3>
      <a:accent4>
        <a:srgbClr val="738498"/>
      </a:accent4>
      <a:accent5>
        <a:srgbClr val="A6B5C7"/>
      </a:accent5>
      <a:accent6>
        <a:srgbClr val="D4DAE0"/>
      </a:accent6>
      <a:hlink>
        <a:srgbClr val="00A0A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1273</Words>
  <Application>Microsoft Macintosh PowerPoint</Application>
  <PresentationFormat>On-screen Show (16:9)</PresentationFormat>
  <Paragraphs>162</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Avenir</vt:lpstr>
      <vt:lpstr>Teal &amp; lime</vt:lpstr>
      <vt:lpstr>Git &amp; GitHub:  An Introduction To Version Control</vt:lpstr>
      <vt:lpstr>Use Cases</vt:lpstr>
      <vt:lpstr>Why? </vt:lpstr>
      <vt:lpstr>Version Control</vt:lpstr>
      <vt:lpstr>Record Changes</vt:lpstr>
      <vt:lpstr>Versions</vt:lpstr>
      <vt:lpstr>Merge changes</vt:lpstr>
      <vt:lpstr>git</vt:lpstr>
      <vt:lpstr>GitHub</vt:lpstr>
      <vt:lpstr>git in the terminal</vt:lpstr>
      <vt:lpstr>Staging Area</vt:lpstr>
      <vt:lpstr>Staging area</vt:lpstr>
      <vt:lpstr>Further learning</vt:lpstr>
      <vt:lpstr>Attribution</vt:lpstr>
      <vt:lpstr>Take the class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DeMayo, Justin</cp:lastModifiedBy>
  <cp:revision>1</cp:revision>
  <dcterms:modified xsi:type="dcterms:W3CDTF">2024-05-23T16:34:02Z</dcterms:modified>
</cp:coreProperties>
</file>