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7"/>
  </p:notesMasterIdLst>
  <p:sldIdLst>
    <p:sldId id="256" r:id="rId2"/>
    <p:sldId id="258" r:id="rId3"/>
    <p:sldId id="263" r:id="rId4"/>
    <p:sldId id="264" r:id="rId5"/>
    <p:sldId id="257" r:id="rId6"/>
    <p:sldId id="259" r:id="rId7"/>
    <p:sldId id="260" r:id="rId8"/>
    <p:sldId id="261" r:id="rId9"/>
    <p:sldId id="262" r:id="rId10"/>
    <p:sldId id="265" r:id="rId11"/>
    <p:sldId id="266" r:id="rId12"/>
    <p:sldId id="267" r:id="rId13"/>
    <p:sldId id="268" r:id="rId14"/>
    <p:sldId id="269" r:id="rId15"/>
    <p:sldId id="270" r:id="rId16"/>
  </p:sldIdLst>
  <p:sldSz cx="9144000" cy="5143500" type="screen16x9"/>
  <p:notesSz cx="6858000" cy="9144000"/>
  <p:embeddedFontLst>
    <p:embeddedFont>
      <p:font typeface="Avenir" panose="02000503020000020003" pitchFamily="2" charset="0"/>
      <p:regular r:id="rId18"/>
      <p:italic r:id="rId19"/>
    </p:embeddedFont>
    <p:embeddedFont>
      <p:font typeface="Avenir Book" panose="02000503020000020003" pitchFamily="2" charset="0"/>
      <p:regular r:id="rId20"/>
      <p: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64"/>
    <p:restoredTop sz="60519"/>
  </p:normalViewPr>
  <p:slideViewPr>
    <p:cSldViewPr snapToGrid="0">
      <p:cViewPr varScale="1">
        <p:scale>
          <a:sx n="93" d="100"/>
          <a:sy n="93" d="100"/>
        </p:scale>
        <p:origin x="234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upport.office.com/en-us/article/Track-changes-in-Word-197ba630-0f5f-4a8e-9a77-3712475e806a"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help.libreoffice.org/Common/Recording_and_Displaying_Changes" TargetMode="External"/><Relationship Id="rId4" Type="http://schemas.openxmlformats.org/officeDocument/2006/relationships/hyperlink" Target="https://support.google.com/docs/answer/190843?hl=en"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Software_development"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en.wikipedia.org/wiki/Codebase" TargetMode="External"/><Relationship Id="rId4" Type="http://schemas.openxmlformats.org/officeDocument/2006/relationships/hyperlink" Target="https://en.wikipedia.org/wiki/Version_contro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wcarpentry.github.io/git-novice/reference.html#conflict"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swcarpentry.github.io/git-novice/reference.html#repository" TargetMode="External"/><Relationship Id="rId4" Type="http://schemas.openxmlformats.org/officeDocument/2006/relationships/hyperlink" Target="https://swcarpentry.github.io/git-novice/reference.html#commi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dda2c691b6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dda2c691b6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Intro</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sz="1200" dirty="0">
                <a:solidFill>
                  <a:schemeClr val="dk1"/>
                </a:solidFill>
              </a:rPr>
              <a:t>Git/GitHub Knowledge ?</a:t>
            </a:r>
            <a:endParaRPr sz="1200" dirty="0">
              <a:solidFill>
                <a:schemeClr val="dk1"/>
              </a:solidFill>
            </a:endParaRPr>
          </a:p>
          <a:p>
            <a:pPr marL="0" lvl="0" indent="0" algn="l" rtl="0">
              <a:spcBef>
                <a:spcPts val="0"/>
              </a:spcBef>
              <a:spcAft>
                <a:spcPts val="0"/>
              </a:spcAft>
              <a:buNone/>
            </a:pPr>
            <a:r>
              <a:rPr lang="en" sz="1200" dirty="0">
                <a:solidFill>
                  <a:schemeClr val="dk1"/>
                </a:solidFill>
              </a:rPr>
              <a:t>Show of hands how many people currently use </a:t>
            </a:r>
            <a:r>
              <a:rPr lang="en" sz="1200" dirty="0" err="1">
                <a:solidFill>
                  <a:schemeClr val="dk1"/>
                </a:solidFill>
              </a:rPr>
              <a:t>github.com</a:t>
            </a:r>
            <a:r>
              <a:rPr lang="en" sz="1200" dirty="0">
                <a:solidFill>
                  <a:schemeClr val="dk1"/>
                </a:solidFill>
              </a:rPr>
              <a:t>…</a:t>
            </a:r>
            <a:r>
              <a:rPr lang="en" sz="1200" dirty="0" err="1">
                <a:solidFill>
                  <a:schemeClr val="dk1"/>
                </a:solidFill>
              </a:rPr>
              <a:t>github</a:t>
            </a:r>
            <a:r>
              <a:rPr lang="en" sz="1200" dirty="0">
                <a:solidFill>
                  <a:schemeClr val="dk1"/>
                </a:solidFill>
              </a:rPr>
              <a:t> desktop…git in the terminal?</a:t>
            </a:r>
            <a:endParaRPr sz="1200" dirty="0">
              <a:solidFill>
                <a:schemeClr val="dk1"/>
              </a:solidFill>
            </a:endParaRPr>
          </a:p>
          <a:p>
            <a:pPr marL="0" lvl="0" indent="0" algn="l" rtl="0">
              <a:spcBef>
                <a:spcPts val="0"/>
              </a:spcBef>
              <a:spcAft>
                <a:spcPts val="0"/>
              </a:spcAft>
              <a:buNone/>
            </a:pPr>
            <a:endParaRPr sz="1200" dirty="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dda2c6688d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dda2c6688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0308d1df2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0308d1df21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rPr>
              <a:t>U</a:t>
            </a:r>
            <a:r>
              <a:rPr lang="en" sz="1600" dirty="0">
                <a:solidFill>
                  <a:schemeClr val="dk1"/>
                </a:solidFill>
              </a:rPr>
              <a:t>se for demonstrating staging area during git terminal demo</a:t>
            </a:r>
          </a:p>
          <a:p>
            <a:pPr marL="0" lvl="0" indent="0" algn="l" rtl="0">
              <a:spcBef>
                <a:spcPts val="0"/>
              </a:spcBef>
              <a:spcAft>
                <a:spcPts val="0"/>
              </a:spcAft>
              <a:buNone/>
            </a:pPr>
            <a:endParaRPr lang="en" sz="1600" dirty="0">
              <a:solidFill>
                <a:schemeClr val="dk1"/>
              </a:solidFill>
            </a:endParaRPr>
          </a:p>
          <a:p>
            <a:pPr marL="0" lvl="0" indent="0" algn="l" rtl="0">
              <a:spcBef>
                <a:spcPts val="0"/>
              </a:spcBef>
              <a:spcAft>
                <a:spcPts val="0"/>
              </a:spcAft>
              <a:buNone/>
            </a:pPr>
            <a:endParaRPr lang="en" sz="1600" dirty="0">
              <a:solidFill>
                <a:schemeClr val="dk1"/>
              </a:solidFill>
            </a:endParaRPr>
          </a:p>
          <a:p>
            <a:pPr marL="0" lvl="0" indent="0" algn="l" rtl="0">
              <a:spcBef>
                <a:spcPts val="0"/>
              </a:spcBef>
              <a:spcAft>
                <a:spcPts val="0"/>
              </a:spcAft>
              <a:buNone/>
            </a:pPr>
            <a:r>
              <a:rPr lang="en" sz="1600" dirty="0">
                <a:solidFill>
                  <a:schemeClr val="dk1"/>
                </a:solidFill>
              </a:rPr>
              <a:t>git undo commit</a:t>
            </a:r>
          </a:p>
          <a:p>
            <a:pPr marL="0" lvl="0" indent="0" algn="l" rtl="0">
              <a:spcBef>
                <a:spcPts val="0"/>
              </a:spcBef>
              <a:spcAft>
                <a:spcPts val="0"/>
              </a:spcAft>
              <a:buNone/>
            </a:pPr>
            <a:endParaRPr sz="1500" dirty="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df359d2cb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df359d2cb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950" dirty="0">
                <a:solidFill>
                  <a:schemeClr val="dk1"/>
                </a:solidFill>
              </a:rPr>
              <a:t>cat ~/.ssh/</a:t>
            </a:r>
            <a:r>
              <a:rPr lang="en" sz="1950" dirty="0" err="1">
                <a:solidFill>
                  <a:schemeClr val="dk1"/>
                </a:solidFill>
              </a:rPr>
              <a:t>id_rsa.pub</a:t>
            </a:r>
            <a:endParaRPr sz="1950" dirty="0">
              <a:solidFill>
                <a:schemeClr val="dk1"/>
              </a:solidFill>
            </a:endParaRP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how to copy your ssh key</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graphic represents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dda2c6688d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dda2c6688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0308d1df2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0308d1df2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b59d643b3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b59d643b3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dda2c691b6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dda2c691b6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0" i="0" dirty="0">
                <a:solidFill>
                  <a:srgbClr val="DEE2E6"/>
                </a:solidFill>
                <a:effectLst/>
                <a:highlight>
                  <a:srgbClr val="212529"/>
                </a:highlight>
                <a:latin typeface="+mj-lt"/>
              </a:rPr>
              <a:t>We’ve all been in this situation before: it seems unnecessary to have multiple nearly-identical versions of the same document. Some word processors let us deal with this a little better, such as Microsoft Word’s </a:t>
            </a:r>
            <a:r>
              <a:rPr lang="en-US" sz="2000" b="0" i="0" u="none" strike="noStrike" dirty="0">
                <a:effectLst/>
                <a:highlight>
                  <a:srgbClr val="212529"/>
                </a:highlight>
                <a:latin typeface="+mj-lt"/>
                <a:hlinkClick r:id="rId3"/>
              </a:rPr>
              <a:t>Track Changes</a:t>
            </a:r>
            <a:r>
              <a:rPr lang="en-US" sz="2000" b="0" i="0" dirty="0">
                <a:solidFill>
                  <a:srgbClr val="DEE2E6"/>
                </a:solidFill>
                <a:effectLst/>
                <a:highlight>
                  <a:srgbClr val="212529"/>
                </a:highlight>
                <a:latin typeface="+mj-lt"/>
              </a:rPr>
              <a:t>, Google Docs’ </a:t>
            </a:r>
            <a:r>
              <a:rPr lang="en-US" sz="2000" b="0" i="0" u="none" strike="noStrike" dirty="0">
                <a:effectLst/>
                <a:highlight>
                  <a:srgbClr val="212529"/>
                </a:highlight>
                <a:latin typeface="+mj-lt"/>
                <a:hlinkClick r:id="rId4"/>
              </a:rPr>
              <a:t>version history</a:t>
            </a:r>
            <a:r>
              <a:rPr lang="en-US" sz="2000" b="0" i="0" dirty="0">
                <a:solidFill>
                  <a:srgbClr val="DEE2E6"/>
                </a:solidFill>
                <a:effectLst/>
                <a:highlight>
                  <a:srgbClr val="212529"/>
                </a:highlight>
                <a:latin typeface="+mj-lt"/>
              </a:rPr>
              <a:t>, or LibreOffice’s </a:t>
            </a:r>
            <a:r>
              <a:rPr lang="en-US" sz="2000" b="0" i="0" u="none" strike="noStrike" dirty="0">
                <a:effectLst/>
                <a:highlight>
                  <a:srgbClr val="212529"/>
                </a:highlight>
                <a:latin typeface="+mj-lt"/>
                <a:hlinkClick r:id="rId5"/>
              </a:rPr>
              <a:t>Recording and Displaying Changes</a:t>
            </a:r>
            <a:r>
              <a:rPr lang="en-US" sz="2000" b="0" i="0" dirty="0">
                <a:solidFill>
                  <a:srgbClr val="DEE2E6"/>
                </a:solidFill>
                <a:effectLst/>
                <a:highlight>
                  <a:srgbClr val="212529"/>
                </a:highlight>
                <a:latin typeface="+mj-lt"/>
              </a:rPr>
              <a:t>.</a:t>
            </a:r>
          </a:p>
          <a:p>
            <a:pPr marL="0" lvl="0" indent="0" algn="l" rtl="0">
              <a:spcBef>
                <a:spcPts val="0"/>
              </a:spcBef>
              <a:spcAft>
                <a:spcPts val="0"/>
              </a:spcAft>
              <a:buNone/>
            </a:pPr>
            <a:endParaRPr lang="en-US" sz="2000" b="0" i="0" dirty="0">
              <a:solidFill>
                <a:srgbClr val="DEE2E6"/>
              </a:solidFill>
              <a:effectLst/>
              <a:highlight>
                <a:srgbClr val="212529"/>
              </a:highlight>
              <a:latin typeface="+mj-lt"/>
            </a:endParaRPr>
          </a:p>
          <a:p>
            <a:pPr marL="0" lvl="0" indent="0" algn="l" rtl="0">
              <a:spcBef>
                <a:spcPts val="0"/>
              </a:spcBef>
              <a:spcAft>
                <a:spcPts val="0"/>
              </a:spcAft>
              <a:buNone/>
            </a:pPr>
            <a:r>
              <a:rPr lang="en-US" sz="2000" b="0" i="0" dirty="0">
                <a:solidFill>
                  <a:srgbClr val="DEE2E6"/>
                </a:solidFill>
                <a:effectLst/>
                <a:highlight>
                  <a:srgbClr val="212529"/>
                </a:highlight>
                <a:latin typeface="+mj-lt"/>
              </a:rPr>
              <a:t>Before we talk about version control, we’re going to talk about Git &amp; GitHub</a:t>
            </a:r>
            <a:endParaRPr lang="en-US" sz="1200" dirty="0">
              <a:solidFill>
                <a:schemeClr val="dk1"/>
              </a:solidFill>
              <a:latin typeface="+mj-l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dda2c691b6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dda2c691b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chemeClr val="dk1"/>
                </a:solidFill>
                <a:latin typeface="+mj-lt"/>
              </a:rPr>
              <a:t>Git accomplishes version control by creating a repository in a selected folder on your computer. </a:t>
            </a:r>
            <a:endParaRPr sz="1400" dirty="0">
              <a:solidFill>
                <a:schemeClr val="dk1"/>
              </a:solidFill>
              <a:latin typeface="+mj-lt"/>
            </a:endParaRPr>
          </a:p>
          <a:p>
            <a:pPr marL="0" lvl="0" indent="0" algn="l" rtl="0">
              <a:spcBef>
                <a:spcPts val="0"/>
              </a:spcBef>
              <a:spcAft>
                <a:spcPts val="0"/>
              </a:spcAft>
              <a:buNone/>
            </a:pPr>
            <a:r>
              <a:rPr lang="en" sz="1400" dirty="0">
                <a:solidFill>
                  <a:schemeClr val="dk1"/>
                </a:solidFill>
                <a:latin typeface="+mj-lt"/>
              </a:rPr>
              <a:t>In </a:t>
            </a:r>
            <a:r>
              <a:rPr lang="en" sz="1400" dirty="0">
                <a:solidFill>
                  <a:schemeClr val="dk1"/>
                </a:solidFill>
                <a:uFill>
                  <a:noFill/>
                </a:uFill>
                <a:latin typeface="+mj-lt"/>
                <a:hlinkClick r:id="rId3">
                  <a:extLst>
                    <a:ext uri="{A12FA001-AC4F-418D-AE19-62706E023703}">
                      <ahyp:hlinkClr xmlns:ahyp="http://schemas.microsoft.com/office/drawing/2018/hyperlinkcolor" val="tx"/>
                    </a:ext>
                  </a:extLst>
                </a:hlinkClick>
              </a:rPr>
              <a:t>software development</a:t>
            </a:r>
            <a:r>
              <a:rPr lang="en" sz="1400" dirty="0">
                <a:solidFill>
                  <a:schemeClr val="dk1"/>
                </a:solidFill>
                <a:latin typeface="+mj-lt"/>
              </a:rPr>
              <a:t>, </a:t>
            </a:r>
            <a:r>
              <a:rPr lang="en" sz="1400" b="1" dirty="0">
                <a:solidFill>
                  <a:schemeClr val="dk1"/>
                </a:solidFill>
                <a:latin typeface="+mj-lt"/>
              </a:rPr>
              <a:t>distributed version control</a:t>
            </a:r>
            <a:r>
              <a:rPr lang="en" sz="1400" dirty="0">
                <a:solidFill>
                  <a:schemeClr val="dk1"/>
                </a:solidFill>
                <a:latin typeface="+mj-lt"/>
              </a:rPr>
              <a:t> a form of </a:t>
            </a:r>
            <a:r>
              <a:rPr lang="en" sz="1400" dirty="0">
                <a:solidFill>
                  <a:schemeClr val="dk1"/>
                </a:solidFill>
                <a:uFill>
                  <a:noFill/>
                </a:uFill>
                <a:latin typeface="+mj-lt"/>
                <a:hlinkClick r:id="rId4">
                  <a:extLst>
                    <a:ext uri="{A12FA001-AC4F-418D-AE19-62706E023703}">
                      <ahyp:hlinkClr xmlns:ahyp="http://schemas.microsoft.com/office/drawing/2018/hyperlinkcolor" val="tx"/>
                    </a:ext>
                  </a:extLst>
                </a:hlinkClick>
              </a:rPr>
              <a:t>version control</a:t>
            </a:r>
            <a:r>
              <a:rPr lang="en" sz="1400" dirty="0">
                <a:solidFill>
                  <a:schemeClr val="dk1"/>
                </a:solidFill>
                <a:latin typeface="+mj-lt"/>
              </a:rPr>
              <a:t> in which the complete </a:t>
            </a:r>
            <a:r>
              <a:rPr lang="en" sz="1400" dirty="0">
                <a:solidFill>
                  <a:schemeClr val="dk1"/>
                </a:solidFill>
                <a:uFill>
                  <a:noFill/>
                </a:uFill>
                <a:latin typeface="+mj-lt"/>
                <a:hlinkClick r:id="rId5">
                  <a:extLst>
                    <a:ext uri="{A12FA001-AC4F-418D-AE19-62706E023703}">
                      <ahyp:hlinkClr xmlns:ahyp="http://schemas.microsoft.com/office/drawing/2018/hyperlinkcolor" val="tx"/>
                    </a:ext>
                  </a:extLst>
                </a:hlinkClick>
              </a:rPr>
              <a:t>codebase</a:t>
            </a:r>
            <a:r>
              <a:rPr lang="en" sz="1400" dirty="0">
                <a:solidFill>
                  <a:schemeClr val="dk1"/>
                </a:solidFill>
                <a:latin typeface="+mj-lt"/>
              </a:rPr>
              <a:t>, including its full history, is mirrored or distributed on every developer's computer. </a:t>
            </a:r>
            <a:endParaRPr sz="1400" dirty="0">
              <a:solidFill>
                <a:schemeClr val="dk1"/>
              </a:solidFill>
              <a:latin typeface="+mj-lt"/>
            </a:endParaRPr>
          </a:p>
          <a:p>
            <a:pPr marL="0" lvl="0" indent="0" algn="l" rtl="0">
              <a:spcBef>
                <a:spcPts val="0"/>
              </a:spcBef>
              <a:spcAft>
                <a:spcPts val="0"/>
              </a:spcAft>
              <a:buNone/>
            </a:pPr>
            <a:r>
              <a:rPr lang="en" sz="1400" dirty="0">
                <a:solidFill>
                  <a:schemeClr val="dk1"/>
                </a:solidFill>
                <a:latin typeface="+mj-lt"/>
              </a:rPr>
              <a:t>It enables multiple developers to work on a single project simultaneously, managing and tracking changes to the codebase over time. </a:t>
            </a:r>
            <a:r>
              <a:rPr lang="en-US" sz="2400" b="0" i="0" dirty="0">
                <a:solidFill>
                  <a:srgbClr val="DEE2E6"/>
                </a:solidFill>
                <a:effectLst/>
                <a:highlight>
                  <a:srgbClr val="2B3035"/>
                </a:highlight>
                <a:latin typeface="+mj-lt"/>
              </a:rPr>
              <a:t>These modern systems also include powerful merging tools that make it possible for multiple authors to work on the same files concurrently.</a:t>
            </a:r>
          </a:p>
          <a:p>
            <a:pPr marL="0" lvl="0" indent="0" algn="l" rtl="0">
              <a:spcBef>
                <a:spcPts val="0"/>
              </a:spcBef>
              <a:spcAft>
                <a:spcPts val="0"/>
              </a:spcAft>
              <a:buNone/>
            </a:pPr>
            <a:endParaRPr sz="1400" dirty="0">
              <a:solidFill>
                <a:schemeClr val="dk1"/>
              </a:solidFill>
              <a:latin typeface="+mj-lt"/>
            </a:endParaRPr>
          </a:p>
          <a:p>
            <a:pPr marL="0" lvl="0" indent="0" algn="l" rtl="0">
              <a:spcBef>
                <a:spcPts val="0"/>
              </a:spcBef>
              <a:spcAft>
                <a:spcPts val="0"/>
              </a:spcAft>
              <a:buNone/>
            </a:pPr>
            <a:r>
              <a:rPr lang="en" sz="1400" dirty="0">
                <a:solidFill>
                  <a:schemeClr val="dk1"/>
                </a:solidFill>
                <a:latin typeface="+mj-lt"/>
              </a:rPr>
              <a:t>Benefits</a:t>
            </a:r>
            <a:endParaRPr sz="1400" dirty="0">
              <a:solidFill>
                <a:schemeClr val="dk1"/>
              </a:solidFill>
              <a:latin typeface="+mj-lt"/>
            </a:endParaRPr>
          </a:p>
          <a:p>
            <a:pPr marL="0" lvl="0" indent="0" algn="l" rtl="0">
              <a:spcBef>
                <a:spcPts val="0"/>
              </a:spcBef>
              <a:spcAft>
                <a:spcPts val="0"/>
              </a:spcAft>
              <a:buNone/>
            </a:pPr>
            <a:endParaRPr dirty="0">
              <a:latin typeface="+mj-lt"/>
            </a:endParaRPr>
          </a:p>
          <a:p>
            <a:pPr marL="0" lvl="0" indent="0" algn="l" rtl="0">
              <a:spcBef>
                <a:spcPts val="0"/>
              </a:spcBef>
              <a:spcAft>
                <a:spcPts val="0"/>
              </a:spcAft>
              <a:buClr>
                <a:schemeClr val="dk1"/>
              </a:buClr>
              <a:buSzPts val="1100"/>
              <a:buFont typeface="Arial"/>
              <a:buNone/>
            </a:pPr>
            <a:r>
              <a:rPr lang="en" dirty="0">
                <a:latin typeface="+mj-lt"/>
              </a:rPr>
              <a:t>• **Local and Remote Repositories:** Git allows distributed version control, enabling users to work locally and then push changes to a remote repository.</a:t>
            </a:r>
            <a:endParaRPr dirty="0">
              <a:latin typeface="+mj-lt"/>
            </a:endParaRPr>
          </a:p>
          <a:p>
            <a:pPr marL="0" lvl="0" indent="0" algn="l" rtl="0">
              <a:spcBef>
                <a:spcPts val="0"/>
              </a:spcBef>
              <a:spcAft>
                <a:spcPts val="0"/>
              </a:spcAft>
              <a:buClr>
                <a:schemeClr val="dk1"/>
              </a:buClr>
              <a:buSzPts val="1100"/>
              <a:buFont typeface="Arial"/>
              <a:buNone/>
            </a:pPr>
            <a:endParaRPr dirty="0">
              <a:latin typeface="+mj-lt"/>
            </a:endParaRPr>
          </a:p>
          <a:p>
            <a:pPr marL="0" lvl="0" indent="0" algn="l" rtl="0">
              <a:spcBef>
                <a:spcPts val="0"/>
              </a:spcBef>
              <a:spcAft>
                <a:spcPts val="0"/>
              </a:spcAft>
              <a:buClr>
                <a:schemeClr val="dk1"/>
              </a:buClr>
              <a:buSzPts val="1100"/>
              <a:buFont typeface="Arial"/>
              <a:buNone/>
            </a:pPr>
            <a:r>
              <a:rPr lang="en" dirty="0">
                <a:latin typeface="+mj-lt"/>
              </a:rPr>
              <a:t>• **Branching Capabilities:** Supports branching and merging, allowing you to diverge from the main line of development and create alternate versions of files and directories.</a:t>
            </a:r>
            <a:endParaRPr dirty="0">
              <a:latin typeface="+mj-lt"/>
            </a:endParaRPr>
          </a:p>
          <a:p>
            <a:pPr marL="0" lvl="0" indent="0" algn="l" rtl="0">
              <a:spcBef>
                <a:spcPts val="0"/>
              </a:spcBef>
              <a:spcAft>
                <a:spcPts val="0"/>
              </a:spcAft>
              <a:buClr>
                <a:schemeClr val="dk1"/>
              </a:buClr>
              <a:buSzPts val="1100"/>
              <a:buFont typeface="Arial"/>
              <a:buNone/>
            </a:pPr>
            <a:endParaRPr dirty="0">
              <a:latin typeface="+mj-lt"/>
            </a:endParaRPr>
          </a:p>
          <a:p>
            <a:pPr marL="0" lvl="0" indent="0" algn="l" rtl="0">
              <a:spcBef>
                <a:spcPts val="0"/>
              </a:spcBef>
              <a:spcAft>
                <a:spcPts val="0"/>
              </a:spcAft>
              <a:buClr>
                <a:schemeClr val="dk1"/>
              </a:buClr>
              <a:buSzPts val="1100"/>
              <a:buFont typeface="Arial"/>
              <a:buNone/>
            </a:pPr>
            <a:r>
              <a:rPr lang="en" dirty="0">
                <a:latin typeface="+mj-lt"/>
              </a:rPr>
              <a:t>• **Flexibility in Workflows:** Git supports various workflows such as centralized, feature branch, </a:t>
            </a:r>
            <a:r>
              <a:rPr lang="en" dirty="0" err="1">
                <a:latin typeface="+mj-lt"/>
              </a:rPr>
              <a:t>Gitflow</a:t>
            </a:r>
            <a:r>
              <a:rPr lang="en" dirty="0">
                <a:latin typeface="+mj-lt"/>
              </a:rPr>
              <a:t>, and Forking, providing flexibility depending on the project needs.</a:t>
            </a:r>
            <a:endParaRPr dirty="0">
              <a:latin typeface="+mj-lt"/>
            </a:endParaRPr>
          </a:p>
          <a:p>
            <a:pPr marL="0" lvl="0" indent="0" algn="l" rtl="0">
              <a:spcBef>
                <a:spcPts val="0"/>
              </a:spcBef>
              <a:spcAft>
                <a:spcPts val="0"/>
              </a:spcAft>
              <a:buNone/>
            </a:pPr>
            <a:endParaRPr dirty="0">
              <a:latin typeface="+mj-l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dda2c691b6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dda2c691b6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t>GitHub</a:t>
            </a:r>
            <a:r>
              <a:rPr lang="en-US" sz="2400" dirty="0"/>
              <a:t> is a web-based platform that provides version control using Git. </a:t>
            </a:r>
          </a:p>
          <a:p>
            <a:pPr marL="0" lvl="0" indent="0" algn="l" rtl="0">
              <a:spcBef>
                <a:spcPts val="0"/>
              </a:spcBef>
              <a:spcAft>
                <a:spcPts val="0"/>
              </a:spcAft>
              <a:buNone/>
            </a:pPr>
            <a:r>
              <a:rPr lang="en-US" sz="2400" dirty="0" err="1">
                <a:solidFill>
                  <a:schemeClr val="dk1"/>
                </a:solidFill>
              </a:rPr>
              <a:t>Github</a:t>
            </a:r>
            <a:r>
              <a:rPr lang="en-US" sz="2400" dirty="0">
                <a:solidFill>
                  <a:schemeClr val="dk1"/>
                </a:solidFill>
              </a:rPr>
              <a:t> Desktop</a:t>
            </a:r>
            <a:r>
              <a:rPr lang="en" sz="1400" dirty="0">
                <a:solidFill>
                  <a:schemeClr val="dk1"/>
                </a:solidFill>
              </a:rPr>
              <a:t> provides a graphical interface on top of Git's command-line tooling, making it more accessible to a wider range of users.</a:t>
            </a:r>
            <a:endParaRPr sz="1400" dirty="0">
              <a:solidFill>
                <a:schemeClr val="dk1"/>
              </a:solidFill>
            </a:endParaRPr>
          </a:p>
          <a:p>
            <a:pPr marL="0" lvl="0" indent="0" algn="l" rtl="0">
              <a:spcBef>
                <a:spcPts val="0"/>
              </a:spcBef>
              <a:spcAft>
                <a:spcPts val="0"/>
              </a:spcAft>
              <a:buNone/>
            </a:pPr>
            <a:endParaRPr sz="1400" dirty="0">
              <a:solidFill>
                <a:schemeClr val="dk1"/>
              </a:solidFill>
            </a:endParaRPr>
          </a:p>
          <a:p>
            <a:pPr marL="0" lvl="0" indent="0" algn="l" rtl="0">
              <a:spcBef>
                <a:spcPts val="0"/>
              </a:spcBef>
              <a:spcAft>
                <a:spcPts val="0"/>
              </a:spcAft>
              <a:buNone/>
            </a:pPr>
            <a:r>
              <a:rPr lang="en" sz="1400" dirty="0">
                <a:solidFill>
                  <a:schemeClr val="dk1"/>
                </a:solidFill>
              </a:rPr>
              <a:t>GitHub repositories also function as backups of your work while allowing you to collaborate with others if necessary.</a:t>
            </a:r>
            <a:endParaRPr sz="1400" dirty="0">
              <a:solidFill>
                <a:schemeClr val="dk1"/>
              </a:solidFill>
            </a:endParaRPr>
          </a:p>
          <a:p>
            <a:pPr marL="0" lvl="0" indent="0" algn="l" rtl="0">
              <a:spcBef>
                <a:spcPts val="0"/>
              </a:spcBef>
              <a:spcAft>
                <a:spcPts val="0"/>
              </a:spcAft>
              <a:buNone/>
            </a:pPr>
            <a:endParaRPr sz="1400" b="1" dirty="0">
              <a:solidFill>
                <a:schemeClr val="dk1"/>
              </a:solidFill>
            </a:endParaRPr>
          </a:p>
          <a:p>
            <a:pPr marL="317500" lvl="0" indent="-317500" algn="l" rtl="0">
              <a:lnSpc>
                <a:spcPct val="115000"/>
              </a:lnSpc>
              <a:spcBef>
                <a:spcPts val="0"/>
              </a:spcBef>
              <a:spcAft>
                <a:spcPts val="0"/>
              </a:spcAft>
              <a:buNone/>
            </a:pPr>
            <a:r>
              <a:rPr lang="en" sz="1400" dirty="0">
                <a:solidFill>
                  <a:schemeClr val="dk1"/>
                </a:solidFill>
              </a:rPr>
              <a:t>Hosts millions of open-source projects, fostering a large developer community.</a:t>
            </a:r>
            <a:endParaRPr sz="1400" dirty="0">
              <a:solidFill>
                <a:schemeClr val="dk1"/>
              </a:solidFill>
            </a:endParaRPr>
          </a:p>
          <a:p>
            <a:pPr marL="0" lvl="0" indent="0" algn="l" rtl="0">
              <a:spcBef>
                <a:spcPts val="0"/>
              </a:spcBef>
              <a:spcAft>
                <a:spcPts val="0"/>
              </a:spcAft>
              <a:buNone/>
            </a:pPr>
            <a:endParaRPr sz="1400" dirty="0">
              <a:solidFill>
                <a:schemeClr val="dk1"/>
              </a:solidFill>
            </a:endParaRPr>
          </a:p>
          <a:p>
            <a:pPr marL="0" lvl="0" indent="0" algn="l" rtl="0">
              <a:spcBef>
                <a:spcPts val="0"/>
              </a:spcBef>
              <a:spcAft>
                <a:spcPts val="0"/>
              </a:spcAft>
              <a:buNone/>
            </a:pPr>
            <a:r>
              <a:rPr lang="en" sz="1400" dirty="0" err="1">
                <a:solidFill>
                  <a:schemeClr val="dk1"/>
                </a:solidFill>
              </a:rPr>
              <a:t>Codespace</a:t>
            </a:r>
            <a:r>
              <a:rPr lang="en" sz="1400" dirty="0">
                <a:solidFill>
                  <a:schemeClr val="dk1"/>
                </a:solidFill>
              </a:rPr>
              <a:t>: Each is hosted by GitHub in a Docker container, running on a virtual machine.</a:t>
            </a:r>
            <a:endParaRPr sz="1400" dirty="0">
              <a:solidFill>
                <a:schemeClr val="dk1"/>
              </a:solidFill>
            </a:endParaRPr>
          </a:p>
          <a:p>
            <a:pPr marL="0" lvl="0" indent="0" algn="l" rtl="0">
              <a:spcBef>
                <a:spcPts val="0"/>
              </a:spcBef>
              <a:spcAft>
                <a:spcPts val="0"/>
              </a:spcAft>
              <a:buNone/>
            </a:pPr>
            <a:r>
              <a:rPr lang="en" sz="1400" dirty="0">
                <a:solidFill>
                  <a:schemeClr val="dk1"/>
                </a:solidFill>
              </a:rPr>
              <a:t>	Development platform, free initial use, pay by use after.</a:t>
            </a:r>
            <a:endParaRPr sz="1400" dirty="0">
              <a:solidFill>
                <a:schemeClr val="dk1"/>
              </a:solidFill>
            </a:endParaRPr>
          </a:p>
          <a:p>
            <a:pPr marL="0" lvl="0" indent="0" algn="l" rtl="0">
              <a:spcBef>
                <a:spcPts val="0"/>
              </a:spcBef>
              <a:spcAft>
                <a:spcPts val="0"/>
              </a:spcAft>
              <a:buNone/>
            </a:pPr>
            <a:endParaRPr sz="1400" dirty="0">
              <a:solidFill>
                <a:schemeClr val="dk1"/>
              </a:solidFill>
            </a:endParaRPr>
          </a:p>
          <a:p>
            <a:pPr marL="0" lvl="0" indent="0" algn="l" rtl="0">
              <a:spcBef>
                <a:spcPts val="0"/>
              </a:spcBef>
              <a:spcAft>
                <a:spcPts val="0"/>
              </a:spcAft>
              <a:buNone/>
            </a:pPr>
            <a:r>
              <a:rPr lang="en" sz="1400" dirty="0">
                <a:solidFill>
                  <a:schemeClr val="dk1"/>
                </a:solidFill>
              </a:rPr>
              <a:t>Pages:</a:t>
            </a:r>
            <a:endParaRPr sz="1400" dirty="0">
              <a:solidFill>
                <a:schemeClr val="dk1"/>
              </a:solidFill>
            </a:endParaRPr>
          </a:p>
          <a:p>
            <a:pPr marL="0" lvl="0" indent="0" algn="l" rtl="0">
              <a:spcBef>
                <a:spcPts val="0"/>
              </a:spcBef>
              <a:spcAft>
                <a:spcPts val="0"/>
              </a:spcAft>
              <a:buNone/>
            </a:pPr>
            <a:r>
              <a:rPr lang="en" sz="1400" dirty="0">
                <a:solidFill>
                  <a:schemeClr val="dk1"/>
                </a:solidFill>
              </a:rPr>
              <a:t>Websites for projects. Hosted directly from your GitHub repository.</a:t>
            </a:r>
            <a:endParaRPr sz="1400"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chemeClr val="dk1"/>
                </a:solidFill>
              </a:rPr>
              <a:t>Benefits</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 **Collaboration:** Facilitates easier collaboration among project team members and is used extensively for open source projects.</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 **Project Management Tools:** Integrates issue tracking, code reviewing, and a project management dashboard.</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 **Integration:** Offers integration with many tools and platforms, enhancing the development process.</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 **Documentation:** Provides a platform for hosting project documentation which can be directly linked to the source code.</a:t>
            </a: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dirty="0"/>
              <a:t>GitHub is more than just a repository for code; it's a comprehensive platform that supports the entire software development lifecycle.  Additionally, its versatile features make it an excellent tool for non-code related projects, enhancing collaboration, organization, and management across various fields.</a:t>
            </a:r>
            <a:endParaRPr dirty="0">
              <a:solidFill>
                <a:schemeClr val="dk1"/>
              </a:solidFill>
            </a:endParaRPr>
          </a:p>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dda2c6688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dda2c6688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While one of the main use cases of </a:t>
            </a:r>
            <a:r>
              <a:rPr lang="en" dirty="0" err="1"/>
              <a:t>github</a:t>
            </a:r>
            <a:r>
              <a:rPr lang="en" dirty="0"/>
              <a:t> repositories and </a:t>
            </a:r>
            <a:r>
              <a:rPr lang="en" dirty="0" err="1"/>
              <a:t>github.com</a:t>
            </a:r>
            <a:r>
              <a:rPr lang="en" dirty="0"/>
              <a:t> is software development there are many ways it can be utilized as illustrated in this </a:t>
            </a:r>
            <a:r>
              <a:rPr lang="en" dirty="0" err="1"/>
              <a:t>wordmap</a:t>
            </a:r>
            <a:r>
              <a:rPr lang="en" dirty="0"/>
              <a:t>.</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dda2c691b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dda2c691b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300"/>
              </a:spcBef>
              <a:spcAft>
                <a:spcPts val="0"/>
              </a:spcAft>
              <a:buClr>
                <a:srgbClr val="000000"/>
              </a:buClr>
              <a:buSzPts val="1100"/>
              <a:buFont typeface="Arial"/>
              <a:buNone/>
              <a:tabLst/>
              <a:defRPr/>
            </a:pPr>
            <a:r>
              <a:rPr lang="en-US" sz="2000" b="0" i="0" dirty="0">
                <a:solidFill>
                  <a:srgbClr val="DEE2E6"/>
                </a:solidFill>
                <a:effectLst/>
                <a:highlight>
                  <a:srgbClr val="2B3035"/>
                </a:highlight>
                <a:latin typeface="+mj-lt"/>
              </a:rPr>
              <a:t>So, what is version control and why should I use it?</a:t>
            </a:r>
          </a:p>
          <a:p>
            <a:pPr marL="0" lvl="0" indent="0" algn="l" rtl="0">
              <a:lnSpc>
                <a:spcPct val="100000"/>
              </a:lnSpc>
              <a:spcBef>
                <a:spcPts val="1300"/>
              </a:spcBef>
              <a:spcAft>
                <a:spcPts val="0"/>
              </a:spcAft>
              <a:buNone/>
            </a:pPr>
            <a:endParaRPr lang="en" sz="1200" dirty="0">
              <a:solidFill>
                <a:schemeClr val="dk1"/>
              </a:solidFill>
              <a:latin typeface="+mj-lt"/>
            </a:endParaRPr>
          </a:p>
          <a:p>
            <a:pPr marL="0" lvl="0" indent="0" algn="l" rtl="0">
              <a:lnSpc>
                <a:spcPct val="100000"/>
              </a:lnSpc>
              <a:spcBef>
                <a:spcPts val="1300"/>
              </a:spcBef>
              <a:spcAft>
                <a:spcPts val="0"/>
              </a:spcAft>
              <a:buNone/>
            </a:pPr>
            <a:r>
              <a:rPr lang="en" sz="1200" dirty="0">
                <a:solidFill>
                  <a:schemeClr val="dk1"/>
                </a:solidFill>
                <a:latin typeface="+mj-lt"/>
              </a:rPr>
              <a:t>Def: Version control is a system that records changes to a file or set of files over time so that you can recall specific versions later.</a:t>
            </a:r>
            <a:endParaRPr sz="1200" dirty="0">
              <a:latin typeface="+mj-lt"/>
            </a:endParaRPr>
          </a:p>
          <a:p>
            <a:pPr marL="0" lvl="0" indent="0" algn="l" rtl="0">
              <a:lnSpc>
                <a:spcPct val="100000"/>
              </a:lnSpc>
              <a:spcBef>
                <a:spcPts val="2500"/>
              </a:spcBef>
              <a:spcAft>
                <a:spcPts val="0"/>
              </a:spcAft>
              <a:buNone/>
            </a:pPr>
            <a:r>
              <a:rPr lang="en" sz="1200" dirty="0">
                <a:latin typeface="+mj-lt"/>
              </a:rPr>
              <a:t>Purpose: It helps in tracking modifications, enabling multiple people to collaborate on the same project without overwriting each other’s work.</a:t>
            </a:r>
          </a:p>
          <a:p>
            <a:pPr marL="0" lvl="0" indent="0" algn="l" rtl="0">
              <a:lnSpc>
                <a:spcPct val="100000"/>
              </a:lnSpc>
              <a:spcBef>
                <a:spcPts val="2500"/>
              </a:spcBef>
              <a:spcAft>
                <a:spcPts val="0"/>
              </a:spcAft>
              <a:buNone/>
            </a:pPr>
            <a:endParaRPr lang="en" sz="1200" dirty="0">
              <a:latin typeface="+mj-lt"/>
            </a:endParaRPr>
          </a:p>
          <a:p>
            <a:pPr marL="0" lvl="0" indent="0" algn="l" rtl="0">
              <a:lnSpc>
                <a:spcPct val="100000"/>
              </a:lnSpc>
              <a:spcBef>
                <a:spcPts val="2500"/>
              </a:spcBef>
              <a:spcAft>
                <a:spcPts val="0"/>
              </a:spcAft>
              <a:buNone/>
            </a:pPr>
            <a:endParaRPr sz="1200" dirty="0">
              <a:latin typeface="+mj-lt"/>
            </a:endParaRPr>
          </a:p>
          <a:p>
            <a:pPr marL="0" lvl="0" indent="0" algn="l" rtl="0">
              <a:lnSpc>
                <a:spcPct val="100000"/>
              </a:lnSpc>
              <a:spcBef>
                <a:spcPts val="0"/>
              </a:spcBef>
              <a:spcAft>
                <a:spcPts val="0"/>
              </a:spcAft>
              <a:buNone/>
            </a:pPr>
            <a:endParaRPr sz="1200" dirty="0">
              <a:latin typeface="+mj-lt"/>
            </a:endParaRPr>
          </a:p>
          <a:p>
            <a:pPr marL="0" lvl="0" indent="0" algn="l" rtl="0">
              <a:spcBef>
                <a:spcPts val="0"/>
              </a:spcBef>
              <a:spcAft>
                <a:spcPts val="0"/>
              </a:spcAft>
              <a:buNone/>
            </a:pPr>
            <a:endParaRPr sz="1200" dirty="0">
              <a:latin typeface="+mj-l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dda2c691b6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dda2c691b6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0" i="0" dirty="0">
                <a:solidFill>
                  <a:srgbClr val="DEE2E6"/>
                </a:solidFill>
                <a:effectLst/>
                <a:highlight>
                  <a:srgbClr val="212529"/>
                </a:highlight>
                <a:latin typeface="+mn-lt"/>
              </a:rPr>
              <a:t>Version control systems start with a base version of the document and then record changes you make each step of the way. You can think of it as a recording of your progress: you can rewind to start at the base document and play back each change you made, eventually arriving at your more recent version.</a:t>
            </a:r>
            <a:endParaRPr lang="en-US" sz="1200" dirty="0">
              <a:solidFill>
                <a:srgbClr val="383838"/>
              </a:solidFill>
              <a:highlight>
                <a:srgbClr val="FFFFFF"/>
              </a:highlight>
              <a:latin typeface="+mn-lt"/>
            </a:endParaRPr>
          </a:p>
          <a:p>
            <a:pPr marL="0" lvl="0" indent="0" algn="l" rtl="0">
              <a:spcBef>
                <a:spcPts val="0"/>
              </a:spcBef>
              <a:spcAft>
                <a:spcPts val="0"/>
              </a:spcAft>
              <a:buNone/>
            </a:pPr>
            <a:endParaRPr lang="en-US" sz="1200" dirty="0">
              <a:solidFill>
                <a:srgbClr val="383838"/>
              </a:solidFill>
              <a:highlight>
                <a:srgbClr val="FFFFFF"/>
              </a:highlight>
              <a:latin typeface="+mn-lt"/>
            </a:endParaRPr>
          </a:p>
          <a:p>
            <a:pPr marL="0" lvl="0" indent="0" algn="l" rtl="0">
              <a:spcBef>
                <a:spcPts val="0"/>
              </a:spcBef>
              <a:spcAft>
                <a:spcPts val="0"/>
              </a:spcAft>
              <a:buNone/>
            </a:pPr>
            <a:r>
              <a:rPr lang="en-US" sz="1200" dirty="0">
                <a:solidFill>
                  <a:srgbClr val="383838"/>
                </a:solidFill>
                <a:highlight>
                  <a:srgbClr val="FFFFFF"/>
                </a:highlight>
                <a:latin typeface="+mn-lt"/>
              </a:rPr>
              <a:t>Changes are separate from your document. </a:t>
            </a:r>
            <a:endParaRPr lang="en-US" dirty="0">
              <a:latin typeface="+mn-lt"/>
            </a:endParaRPr>
          </a:p>
          <a:p>
            <a:pPr marL="0" lvl="0" indent="0" algn="l" rtl="0">
              <a:spcBef>
                <a:spcPts val="0"/>
              </a:spcBef>
              <a:spcAft>
                <a:spcPts val="0"/>
              </a:spcAft>
              <a:buNone/>
            </a:pPr>
            <a:endParaRPr dirty="0">
              <a:latin typeface="+mn-l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dda2c691b6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dda2c691b6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000" b="0" i="0" dirty="0">
                <a:solidFill>
                  <a:srgbClr val="DEE2E6"/>
                </a:solidFill>
                <a:effectLst/>
                <a:highlight>
                  <a:srgbClr val="212529"/>
                </a:highlight>
                <a:latin typeface="Mulish"/>
              </a:rPr>
              <a:t>Once you think of changes as separate from the document itself, you can then think about “playing back” different sets of changes on the base document, ultimately resulting in different versions of that document. For example, two users can make independent sets of changes on the same document.</a:t>
            </a:r>
            <a:endParaRPr lang="en-US" sz="1200" dirty="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dda2c6688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dda2c6688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200" dirty="0">
                <a:solidFill>
                  <a:srgbClr val="383838"/>
                </a:solidFill>
                <a:highlight>
                  <a:srgbClr val="FFFFFF"/>
                </a:highlight>
                <a:latin typeface="+mn-lt"/>
              </a:rPr>
              <a:t>Unless multiple users make changes to the same section of the document - which is called a </a:t>
            </a:r>
            <a:r>
              <a:rPr lang="en-US" sz="1200" dirty="0">
                <a:solidFill>
                  <a:srgbClr val="0044D7"/>
                </a:solidFill>
                <a:highlight>
                  <a:srgbClr val="FFFFFF"/>
                </a:highlight>
                <a:uFill>
                  <a:noFill/>
                </a:uFill>
                <a:latin typeface="+mn-lt"/>
                <a:hlinkClick r:id="rId3">
                  <a:extLst>
                    <a:ext uri="{A12FA001-AC4F-418D-AE19-62706E023703}">
                      <ahyp:hlinkClr xmlns:ahyp="http://schemas.microsoft.com/office/drawing/2018/hyperlinkcolor" val="tx"/>
                    </a:ext>
                  </a:extLst>
                </a:hlinkClick>
              </a:rPr>
              <a:t>conflict</a:t>
            </a:r>
            <a:r>
              <a:rPr lang="en-US" sz="1200" dirty="0">
                <a:solidFill>
                  <a:srgbClr val="383838"/>
                </a:solidFill>
                <a:highlight>
                  <a:srgbClr val="FFFFFF"/>
                </a:highlight>
                <a:latin typeface="+mn-lt"/>
              </a:rPr>
              <a:t> - you can incorporate two sets of changes into the same base document.</a:t>
            </a:r>
          </a:p>
          <a:p>
            <a:pPr marL="0" lvl="0" indent="0" algn="l" rtl="0">
              <a:lnSpc>
                <a:spcPct val="150000"/>
              </a:lnSpc>
              <a:spcBef>
                <a:spcPts val="1200"/>
              </a:spcBef>
              <a:spcAft>
                <a:spcPts val="0"/>
              </a:spcAft>
              <a:buNone/>
            </a:pPr>
            <a:r>
              <a:rPr lang="en-US" sz="2000" b="0" i="0" dirty="0">
                <a:solidFill>
                  <a:srgbClr val="DEE2E6"/>
                </a:solidFill>
                <a:effectLst/>
                <a:highlight>
                  <a:srgbClr val="212529"/>
                </a:highlight>
                <a:latin typeface="+mn-lt"/>
              </a:rPr>
              <a:t>A version control system is a tool that keeps track of these changes for us, effectively creating different versions of our files. It allows us to decide which changes will be made to the next version (each record of these changes is called a </a:t>
            </a:r>
            <a:r>
              <a:rPr lang="en-US" sz="2000" b="0" i="0" u="none" strike="noStrike" dirty="0">
                <a:effectLst/>
                <a:highlight>
                  <a:srgbClr val="212529"/>
                </a:highlight>
                <a:latin typeface="+mn-lt"/>
                <a:hlinkClick r:id="rId4"/>
              </a:rPr>
              <a:t>commit</a:t>
            </a:r>
            <a:r>
              <a:rPr lang="en-US" sz="2000" b="0" i="0" dirty="0">
                <a:solidFill>
                  <a:srgbClr val="DEE2E6"/>
                </a:solidFill>
                <a:effectLst/>
                <a:highlight>
                  <a:srgbClr val="212529"/>
                </a:highlight>
                <a:latin typeface="+mn-lt"/>
              </a:rPr>
              <a:t>), and keeps useful metadata about them. The complete history of commits for a particular project and their metadata make up a </a:t>
            </a:r>
            <a:r>
              <a:rPr lang="en-US" sz="2000" b="0" i="0" u="none" strike="noStrike" dirty="0">
                <a:effectLst/>
                <a:highlight>
                  <a:srgbClr val="212529"/>
                </a:highlight>
                <a:latin typeface="+mn-lt"/>
                <a:hlinkClick r:id="rId5"/>
              </a:rPr>
              <a:t>repository</a:t>
            </a:r>
            <a:r>
              <a:rPr lang="en-US" sz="2000" b="0" i="0" dirty="0">
                <a:solidFill>
                  <a:srgbClr val="DEE2E6"/>
                </a:solidFill>
                <a:effectLst/>
                <a:highlight>
                  <a:srgbClr val="212529"/>
                </a:highlight>
                <a:latin typeface="+mn-lt"/>
              </a:rPr>
              <a:t>. Repositories can be kept in sync across different computers, facilitating collaboration among different people.</a:t>
            </a:r>
          </a:p>
          <a:p>
            <a:pPr marL="171450" lvl="0" indent="-171450" algn="l" rtl="0">
              <a:lnSpc>
                <a:spcPct val="150000"/>
              </a:lnSpc>
              <a:spcBef>
                <a:spcPts val="1200"/>
              </a:spcBef>
              <a:spcAft>
                <a:spcPts val="0"/>
              </a:spcAft>
              <a:buFontTx/>
              <a:buChar char="-"/>
            </a:pPr>
            <a:r>
              <a:rPr lang="en-US" sz="1200" dirty="0">
                <a:solidFill>
                  <a:srgbClr val="212529"/>
                </a:solidFill>
                <a:highlight>
                  <a:srgbClr val="F8F9F9"/>
                </a:highlight>
                <a:latin typeface="+mn-lt"/>
              </a:rPr>
              <a:t>Version control is like an unlimited ‘undo’.</a:t>
            </a:r>
          </a:p>
          <a:p>
            <a:pPr marL="171450" lvl="0" indent="-171450" algn="l" rtl="0">
              <a:lnSpc>
                <a:spcPct val="150000"/>
              </a:lnSpc>
              <a:spcBef>
                <a:spcPts val="1200"/>
              </a:spcBef>
              <a:spcAft>
                <a:spcPts val="0"/>
              </a:spcAft>
              <a:buFontTx/>
              <a:buChar char="-"/>
            </a:pPr>
            <a:r>
              <a:rPr lang="en" sz="1200" dirty="0">
                <a:solidFill>
                  <a:srgbClr val="212529"/>
                </a:solidFill>
                <a:highlight>
                  <a:srgbClr val="F8F9F9"/>
                </a:highlight>
                <a:latin typeface="+mn-lt"/>
              </a:rPr>
              <a:t>Version control also allows many people to work in parallel.</a:t>
            </a:r>
            <a:endParaRPr sz="1200" dirty="0">
              <a:solidFill>
                <a:srgbClr val="212529"/>
              </a:solidFill>
              <a:highlight>
                <a:srgbClr val="F8F9F9"/>
              </a:highlight>
              <a:latin typeface="+mn-lt"/>
            </a:endParaRPr>
          </a:p>
          <a:p>
            <a:pPr marL="0" lvl="0" indent="0" algn="l" rtl="0">
              <a:lnSpc>
                <a:spcPct val="150000"/>
              </a:lnSpc>
              <a:spcBef>
                <a:spcPts val="2700"/>
              </a:spcBef>
              <a:spcAft>
                <a:spcPts val="0"/>
              </a:spcAft>
              <a:buNone/>
            </a:pPr>
            <a:endParaRPr sz="1200" dirty="0">
              <a:solidFill>
                <a:srgbClr val="383838"/>
              </a:solidFill>
              <a:highlight>
                <a:srgbClr val="FFFFFF"/>
              </a:highlight>
              <a:latin typeface="+mn-lt"/>
            </a:endParaRPr>
          </a:p>
          <a:p>
            <a:pPr marL="0" lvl="0" indent="0" algn="l" rtl="0">
              <a:spcBef>
                <a:spcPts val="1200"/>
              </a:spcBef>
              <a:spcAft>
                <a:spcPts val="0"/>
              </a:spcAft>
              <a:buNone/>
            </a:pPr>
            <a:endParaRPr dirty="0">
              <a:latin typeface="+mn-lt"/>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WML Modern" type="title">
  <p:cSld name="TITLE">
    <p:bg>
      <p:bgPr>
        <a:solidFill>
          <a:srgbClr val="B8DF7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012325" y="1763213"/>
            <a:ext cx="5445900" cy="1804200"/>
          </a:xfrm>
          <a:prstGeom prst="rect">
            <a:avLst/>
          </a:prstGeom>
        </p:spPr>
        <p:txBody>
          <a:bodyPr spcFirstLastPara="1" wrap="square" lIns="91425" tIns="91425" rIns="91425" bIns="91425" anchor="b" anchorCtr="0">
            <a:noAutofit/>
          </a:bodyPr>
          <a:lstStyle>
            <a:lvl1pPr lvl="0" algn="r">
              <a:spcBef>
                <a:spcPts val="0"/>
              </a:spcBef>
              <a:spcAft>
                <a:spcPts val="0"/>
              </a:spcAft>
              <a:buSzPts val="4800"/>
              <a:buNone/>
              <a:defRPr sz="4800"/>
            </a:lvl1pPr>
            <a:lvl2pPr lvl="1" algn="r">
              <a:spcBef>
                <a:spcPts val="0"/>
              </a:spcBef>
              <a:spcAft>
                <a:spcPts val="0"/>
              </a:spcAft>
              <a:buSzPts val="6000"/>
              <a:buNone/>
              <a:defRPr sz="6000"/>
            </a:lvl2pPr>
            <a:lvl3pPr lvl="2" algn="r">
              <a:spcBef>
                <a:spcPts val="0"/>
              </a:spcBef>
              <a:spcAft>
                <a:spcPts val="0"/>
              </a:spcAft>
              <a:buSzPts val="6000"/>
              <a:buNone/>
              <a:defRPr sz="6000"/>
            </a:lvl3pPr>
            <a:lvl4pPr lvl="3" algn="r">
              <a:spcBef>
                <a:spcPts val="0"/>
              </a:spcBef>
              <a:spcAft>
                <a:spcPts val="0"/>
              </a:spcAft>
              <a:buSzPts val="6000"/>
              <a:buNone/>
              <a:defRPr sz="6000"/>
            </a:lvl4pPr>
            <a:lvl5pPr lvl="4" algn="r">
              <a:spcBef>
                <a:spcPts val="0"/>
              </a:spcBef>
              <a:spcAft>
                <a:spcPts val="0"/>
              </a:spcAft>
              <a:buSzPts val="6000"/>
              <a:buNone/>
              <a:defRPr sz="6000"/>
            </a:lvl5pPr>
            <a:lvl6pPr lvl="5" algn="r">
              <a:spcBef>
                <a:spcPts val="0"/>
              </a:spcBef>
              <a:spcAft>
                <a:spcPts val="0"/>
              </a:spcAft>
              <a:buSzPts val="6000"/>
              <a:buNone/>
              <a:defRPr sz="6000"/>
            </a:lvl6pPr>
            <a:lvl7pPr lvl="6" algn="r">
              <a:spcBef>
                <a:spcPts val="0"/>
              </a:spcBef>
              <a:spcAft>
                <a:spcPts val="0"/>
              </a:spcAft>
              <a:buSzPts val="6000"/>
              <a:buNone/>
              <a:defRPr sz="6000"/>
            </a:lvl7pPr>
            <a:lvl8pPr lvl="7" algn="r">
              <a:spcBef>
                <a:spcPts val="0"/>
              </a:spcBef>
              <a:spcAft>
                <a:spcPts val="0"/>
              </a:spcAft>
              <a:buSzPts val="6000"/>
              <a:buNone/>
              <a:defRPr sz="6000"/>
            </a:lvl8pPr>
            <a:lvl9pPr lvl="8" algn="r">
              <a:spcBef>
                <a:spcPts val="0"/>
              </a:spcBef>
              <a:spcAft>
                <a:spcPts val="0"/>
              </a:spcAft>
              <a:buSzPts val="6000"/>
              <a:buNone/>
              <a:defRPr sz="6000"/>
            </a:lvl9pPr>
          </a:lstStyle>
          <a:p>
            <a:endParaRPr/>
          </a:p>
        </p:txBody>
      </p:sp>
      <p:sp>
        <p:nvSpPr>
          <p:cNvPr id="11" name="Google Shape;11;p2"/>
          <p:cNvSpPr/>
          <p:nvPr/>
        </p:nvSpPr>
        <p:spPr>
          <a:xfrm>
            <a:off x="6208125" y="4214588"/>
            <a:ext cx="2250000" cy="10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flipH="1">
            <a:off x="1280025" y="0"/>
            <a:ext cx="1928700" cy="5143500"/>
          </a:xfrm>
          <a:prstGeom prst="rtTriangle">
            <a:avLst/>
          </a:prstGeom>
          <a:solidFill>
            <a:srgbClr val="00A0AB"/>
          </a:solidFill>
          <a:ln w="38100" cap="flat" cmpd="sng">
            <a:solidFill>
              <a:srgbClr val="00A0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775" y="-8775"/>
            <a:ext cx="1288800" cy="5143500"/>
          </a:xfrm>
          <a:prstGeom prst="rect">
            <a:avLst/>
          </a:prstGeom>
          <a:solidFill>
            <a:srgbClr val="00A0AB"/>
          </a:solidFill>
          <a:ln w="9525" cap="flat" cmpd="sng">
            <a:solidFill>
              <a:srgbClr val="00A0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Google Shape;14;p2"/>
          <p:cNvPicPr preferRelativeResize="0"/>
          <p:nvPr/>
        </p:nvPicPr>
        <p:blipFill>
          <a:blip r:embed="rId2">
            <a:alphaModFix/>
          </a:blip>
          <a:stretch>
            <a:fillRect/>
          </a:stretch>
        </p:blipFill>
        <p:spPr>
          <a:xfrm>
            <a:off x="222550" y="339850"/>
            <a:ext cx="1537624" cy="1544726"/>
          </a:xfrm>
          <a:prstGeom prst="rect">
            <a:avLst/>
          </a:prstGeom>
          <a:noFill/>
          <a:ln>
            <a:noFill/>
          </a:ln>
        </p:spPr>
      </p:pic>
      <p:sp>
        <p:nvSpPr>
          <p:cNvPr id="15" name="Google Shape;15;p2"/>
          <p:cNvSpPr txBox="1">
            <a:spLocks noGrp="1"/>
          </p:cNvSpPr>
          <p:nvPr>
            <p:ph type="subTitle" idx="1"/>
          </p:nvPr>
        </p:nvSpPr>
        <p:spPr>
          <a:xfrm>
            <a:off x="3028325" y="3646450"/>
            <a:ext cx="5429700" cy="469800"/>
          </a:xfrm>
          <a:prstGeom prst="rect">
            <a:avLst/>
          </a:prstGeom>
        </p:spPr>
        <p:txBody>
          <a:bodyPr spcFirstLastPara="1" wrap="square" lIns="91425" tIns="91425" rIns="91425" bIns="91425" anchor="b" anchorCtr="0">
            <a:noAutofit/>
          </a:bodyPr>
          <a:lstStyle>
            <a:lvl1pPr lvl="0" algn="r">
              <a:spcBef>
                <a:spcPts val="600"/>
              </a:spcBef>
              <a:spcAft>
                <a:spcPts val="0"/>
              </a:spcAft>
              <a:buSzPts val="2000"/>
              <a:buNone/>
              <a:defRPr/>
            </a:lvl1pPr>
            <a:lvl2pPr lvl="1">
              <a:spcBef>
                <a:spcPts val="0"/>
              </a:spcBef>
              <a:spcAft>
                <a:spcPts val="0"/>
              </a:spcAft>
              <a:buSzPts val="19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1"/>
        <p:cNvGrpSpPr/>
        <p:nvPr/>
      </p:nvGrpSpPr>
      <p:grpSpPr>
        <a:xfrm>
          <a:off x="0" y="0"/>
          <a:ext cx="0" cy="0"/>
          <a:chOff x="0" y="0"/>
          <a:chExt cx="0" cy="0"/>
        </a:xfrm>
      </p:grpSpPr>
      <p:sp>
        <p:nvSpPr>
          <p:cNvPr id="62" name="Google Shape;62;p11"/>
          <p:cNvSpPr txBox="1">
            <a:spLocks noGrp="1"/>
          </p:cNvSpPr>
          <p:nvPr>
            <p:ph type="body" idx="1"/>
          </p:nvPr>
        </p:nvSpPr>
        <p:spPr>
          <a:xfrm>
            <a:off x="457200" y="4258875"/>
            <a:ext cx="8229600" cy="705300"/>
          </a:xfrm>
          <a:prstGeom prst="rect">
            <a:avLst/>
          </a:prstGeom>
        </p:spPr>
        <p:txBody>
          <a:bodyPr spcFirstLastPara="1" wrap="square" lIns="91425" tIns="91425" rIns="91425" bIns="91425" anchor="ctr" anchorCtr="0">
            <a:noAutofit/>
          </a:bodyPr>
          <a:lstStyle>
            <a:lvl1pPr marL="457200" lvl="0" indent="-228600" algn="ctr">
              <a:spcBef>
                <a:spcPts val="360"/>
              </a:spcBef>
              <a:spcAft>
                <a:spcPts val="0"/>
              </a:spcAft>
              <a:buClr>
                <a:schemeClr val="dk2"/>
              </a:buClr>
              <a:buSzPts val="1800"/>
              <a:buNone/>
              <a:defRPr sz="1800">
                <a:solidFill>
                  <a:schemeClr val="dk2"/>
                </a:solidFill>
              </a:defRPr>
            </a:lvl1pPr>
          </a:lstStyle>
          <a:p>
            <a:endParaRPr/>
          </a:p>
        </p:txBody>
      </p:sp>
      <p:sp>
        <p:nvSpPr>
          <p:cNvPr id="63" name="Google Shape;63;p11"/>
          <p:cNvSpPr/>
          <p:nvPr/>
        </p:nvSpPr>
        <p:spPr>
          <a:xfrm>
            <a:off x="3805198" y="4212742"/>
            <a:ext cx="1533600" cy="103200"/>
          </a:xfrm>
          <a:prstGeom prst="rect">
            <a:avLst/>
          </a:prstGeom>
          <a:solidFill>
            <a:srgbClr val="00A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4" name="Google Shape;64;p11"/>
          <p:cNvSpPr/>
          <p:nvPr/>
        </p:nvSpPr>
        <p:spPr>
          <a:xfrm>
            <a:off x="-4" y="5040225"/>
            <a:ext cx="9144000" cy="103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00A0AB"/>
        </a:solidFill>
        <a:effectLst/>
      </p:bgPr>
    </p:bg>
    <p:spTree>
      <p:nvGrpSpPr>
        <p:cNvPr id="1" name="Shape 66"/>
        <p:cNvGrpSpPr/>
        <p:nvPr/>
      </p:nvGrpSpPr>
      <p:grpSpPr>
        <a:xfrm>
          <a:off x="0" y="0"/>
          <a:ext cx="0" cy="0"/>
          <a:chOff x="0" y="0"/>
          <a:chExt cx="0" cy="0"/>
        </a:xfrm>
      </p:grpSpPr>
      <p:sp>
        <p:nvSpPr>
          <p:cNvPr id="67" name="Google Shape;67;p12"/>
          <p:cNvSpPr/>
          <p:nvPr/>
        </p:nvSpPr>
        <p:spPr>
          <a:xfrm>
            <a:off x="-4" y="5040225"/>
            <a:ext cx="9144000" cy="103200"/>
          </a:xfrm>
          <a:prstGeom prst="rect">
            <a:avLst/>
          </a:prstGeom>
          <a:solidFill>
            <a:srgbClr val="B8DF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2"/>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69"/>
        <p:cNvGrpSpPr/>
        <p:nvPr/>
      </p:nvGrpSpPr>
      <p:grpSpPr>
        <a:xfrm>
          <a:off x="0" y="0"/>
          <a:ext cx="0" cy="0"/>
          <a:chOff x="0" y="0"/>
          <a:chExt cx="0" cy="0"/>
        </a:xfrm>
      </p:grpSpPr>
      <p:sp>
        <p:nvSpPr>
          <p:cNvPr id="70" name="Google Shape;70;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1" name="Google Shape;71;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600"/>
              </a:spcBef>
              <a:spcAft>
                <a:spcPts val="0"/>
              </a:spcAft>
              <a:buClr>
                <a:schemeClr val="dk1"/>
              </a:buClr>
              <a:buSzPts val="2800"/>
              <a:buNone/>
              <a:defRPr sz="2800"/>
            </a:lvl1pPr>
            <a:lvl2pPr lvl="1" algn="ctr" rtl="0">
              <a:lnSpc>
                <a:spcPct val="100000"/>
              </a:lnSpc>
              <a:spcBef>
                <a:spcPts val="0"/>
              </a:spcBef>
              <a:spcAft>
                <a:spcPts val="0"/>
              </a:spcAft>
              <a:buClr>
                <a:schemeClr val="dk1"/>
              </a:buClr>
              <a:buSzPts val="2800"/>
              <a:buNone/>
              <a:defRPr sz="2800"/>
            </a:lvl2pPr>
            <a:lvl3pPr lvl="2" algn="ctr" rtl="0">
              <a:lnSpc>
                <a:spcPct val="100000"/>
              </a:lnSpc>
              <a:spcBef>
                <a:spcPts val="0"/>
              </a:spcBef>
              <a:spcAft>
                <a:spcPts val="0"/>
              </a:spcAft>
              <a:buClr>
                <a:schemeClr val="dk1"/>
              </a:buClr>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2" name="Google Shape;7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 name="Google Shape;18;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00A0AB"/>
        </a:solidFill>
        <a:effectLst/>
      </p:bgPr>
    </p:bg>
    <p:spTree>
      <p:nvGrpSpPr>
        <p:cNvPr id="1" name="Shape 19"/>
        <p:cNvGrpSpPr/>
        <p:nvPr/>
      </p:nvGrpSpPr>
      <p:grpSpPr>
        <a:xfrm>
          <a:off x="0" y="0"/>
          <a:ext cx="0" cy="0"/>
          <a:chOff x="0" y="0"/>
          <a:chExt cx="0" cy="0"/>
        </a:xfrm>
      </p:grpSpPr>
      <p:sp>
        <p:nvSpPr>
          <p:cNvPr id="20" name="Google Shape;20;p4"/>
          <p:cNvSpPr/>
          <p:nvPr/>
        </p:nvSpPr>
        <p:spPr>
          <a:xfrm>
            <a:off x="5680600" y="0"/>
            <a:ext cx="34632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ctrTitle"/>
          </p:nvPr>
        </p:nvSpPr>
        <p:spPr>
          <a:xfrm>
            <a:off x="685800" y="2897794"/>
            <a:ext cx="4505400" cy="1432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22" name="Google Shape;22;p4"/>
          <p:cNvSpPr txBox="1">
            <a:spLocks noGrp="1"/>
          </p:cNvSpPr>
          <p:nvPr>
            <p:ph type="subTitle" idx="1"/>
          </p:nvPr>
        </p:nvSpPr>
        <p:spPr>
          <a:xfrm>
            <a:off x="6101100" y="2863389"/>
            <a:ext cx="2446500" cy="143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200"/>
              <a:buNone/>
              <a:defRPr sz="2200"/>
            </a:lvl1pPr>
            <a:lvl2pPr lvl="1" rtl="0">
              <a:spcBef>
                <a:spcPts val="0"/>
              </a:spcBef>
              <a:spcAft>
                <a:spcPts val="0"/>
              </a:spcAft>
              <a:buClr>
                <a:schemeClr val="dk1"/>
              </a:buClr>
              <a:buSzPts val="2200"/>
              <a:buNone/>
              <a:defRPr sz="2200"/>
            </a:lvl2pPr>
            <a:lvl3pPr lvl="2" rtl="0">
              <a:spcBef>
                <a:spcPts val="0"/>
              </a:spcBef>
              <a:spcAft>
                <a:spcPts val="0"/>
              </a:spcAft>
              <a:buClr>
                <a:schemeClr val="dk1"/>
              </a:buClr>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23" name="Google Shape;23;p4"/>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4"/>
        <p:cNvGrpSpPr/>
        <p:nvPr/>
      </p:nvGrpSpPr>
      <p:grpSpPr>
        <a:xfrm>
          <a:off x="0" y="0"/>
          <a:ext cx="0" cy="0"/>
          <a:chOff x="0" y="0"/>
          <a:chExt cx="0" cy="0"/>
        </a:xfrm>
      </p:grpSpPr>
      <p:sp>
        <p:nvSpPr>
          <p:cNvPr id="25" name="Google Shape;25;p5"/>
          <p:cNvSpPr/>
          <p:nvPr/>
        </p:nvSpPr>
        <p:spPr>
          <a:xfrm>
            <a:off x="0" y="0"/>
            <a:ext cx="3381900" cy="5143500"/>
          </a:xfrm>
          <a:prstGeom prst="rect">
            <a:avLst/>
          </a:prstGeom>
          <a:solidFill>
            <a:srgbClr val="00A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7" name="Google Shape;27;p5"/>
          <p:cNvSpPr txBox="1">
            <a:spLocks noGrp="1"/>
          </p:cNvSpPr>
          <p:nvPr>
            <p:ph type="body" idx="1"/>
          </p:nvPr>
        </p:nvSpPr>
        <p:spPr>
          <a:xfrm>
            <a:off x="3756584" y="760975"/>
            <a:ext cx="4809000" cy="3251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Clr>
                <a:srgbClr val="00A0AB"/>
              </a:buClr>
              <a:buSzPts val="1800"/>
              <a:buChar char="●"/>
              <a:defRPr sz="1800"/>
            </a:lvl1pPr>
            <a:lvl2pPr marL="914400" lvl="1" indent="-330200" rtl="0">
              <a:spcBef>
                <a:spcPts val="0"/>
              </a:spcBef>
              <a:spcAft>
                <a:spcPts val="0"/>
              </a:spcAft>
              <a:buSzPts val="1600"/>
              <a:buChar char="○"/>
              <a:defRPr sz="1600"/>
            </a:lvl2pPr>
            <a:lvl3pPr marL="1371600" lvl="2" indent="-323850" rtl="0">
              <a:spcBef>
                <a:spcPts val="0"/>
              </a:spcBef>
              <a:spcAft>
                <a:spcPts val="0"/>
              </a:spcAft>
              <a:buSzPts val="1500"/>
              <a:buChar char="■"/>
              <a:defRPr sz="1500"/>
            </a:lvl3pPr>
            <a:lvl4pPr marL="1828800" lvl="3" indent="-323850" rtl="0">
              <a:spcBef>
                <a:spcPts val="0"/>
              </a:spcBef>
              <a:spcAft>
                <a:spcPts val="0"/>
              </a:spcAft>
              <a:buSzPts val="1500"/>
              <a:buChar char="●"/>
              <a:defRPr sz="1500"/>
            </a:lvl4pPr>
            <a:lvl5pPr marL="2286000" lvl="4" indent="-323850" rtl="0">
              <a:spcBef>
                <a:spcPts val="0"/>
              </a:spcBef>
              <a:spcAft>
                <a:spcPts val="0"/>
              </a:spcAft>
              <a:buSzPts val="1500"/>
              <a:buChar char="○"/>
              <a:defRPr sz="1500"/>
            </a:lvl5pPr>
            <a:lvl6pPr marL="2743200" lvl="5" indent="-323850" rtl="0">
              <a:spcBef>
                <a:spcPts val="0"/>
              </a:spcBef>
              <a:spcAft>
                <a:spcPts val="0"/>
              </a:spcAft>
              <a:buSzPts val="1500"/>
              <a:buChar char="■"/>
              <a:defRPr sz="1500"/>
            </a:lvl6pPr>
            <a:lvl7pPr marL="3200400" lvl="6" indent="-323850" rtl="0">
              <a:spcBef>
                <a:spcPts val="0"/>
              </a:spcBef>
              <a:spcAft>
                <a:spcPts val="0"/>
              </a:spcAft>
              <a:buSzPts val="1500"/>
              <a:buChar char="●"/>
              <a:defRPr sz="1500"/>
            </a:lvl7pPr>
            <a:lvl8pPr marL="3657600" lvl="7" indent="-323850" rtl="0">
              <a:spcBef>
                <a:spcPts val="0"/>
              </a:spcBef>
              <a:spcAft>
                <a:spcPts val="0"/>
              </a:spcAft>
              <a:buSzPts val="1500"/>
              <a:buChar char="○"/>
              <a:defRPr sz="1500"/>
            </a:lvl8pPr>
            <a:lvl9pPr marL="4114800" lvl="8" indent="-323850" rtl="0">
              <a:spcBef>
                <a:spcPts val="0"/>
              </a:spcBef>
              <a:spcAft>
                <a:spcPts val="0"/>
              </a:spcAft>
              <a:buSzPts val="1500"/>
              <a:buChar char="■"/>
              <a:defRPr sz="1500"/>
            </a:lvl9pPr>
          </a:lstStyle>
          <a:p>
            <a:endParaRPr/>
          </a:p>
        </p:txBody>
      </p:sp>
      <p:sp>
        <p:nvSpPr>
          <p:cNvPr id="28" name="Google Shape;28;p5"/>
          <p:cNvSpPr txBox="1">
            <a:spLocks noGrp="1"/>
          </p:cNvSpPr>
          <p:nvPr>
            <p:ph type="title"/>
          </p:nvPr>
        </p:nvSpPr>
        <p:spPr>
          <a:xfrm>
            <a:off x="387525" y="704600"/>
            <a:ext cx="2483700" cy="3795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1">
  <p:cSld name="TITLE_1_1_1">
    <p:spTree>
      <p:nvGrpSpPr>
        <p:cNvPr id="1" name="Shape 29"/>
        <p:cNvGrpSpPr/>
        <p:nvPr/>
      </p:nvGrpSpPr>
      <p:grpSpPr>
        <a:xfrm>
          <a:off x="0" y="0"/>
          <a:ext cx="0" cy="0"/>
          <a:chOff x="0" y="0"/>
          <a:chExt cx="0" cy="0"/>
        </a:xfrm>
      </p:grpSpPr>
      <p:sp>
        <p:nvSpPr>
          <p:cNvPr id="30" name="Google Shape;30;p6"/>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6"/>
          <p:cNvSpPr/>
          <p:nvPr/>
        </p:nvSpPr>
        <p:spPr>
          <a:xfrm rot="10800000" flipH="1">
            <a:off x="1280025" y="0"/>
            <a:ext cx="1928700" cy="5143500"/>
          </a:xfrm>
          <a:prstGeom prst="rtTriangle">
            <a:avLst/>
          </a:prstGeom>
          <a:solidFill>
            <a:srgbClr val="00A0AB"/>
          </a:solidFill>
          <a:ln w="38100" cap="flat" cmpd="sng">
            <a:solidFill>
              <a:srgbClr val="00A0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a:off x="-8775" y="-58"/>
            <a:ext cx="1288800" cy="5143500"/>
          </a:xfrm>
          <a:prstGeom prst="rect">
            <a:avLst/>
          </a:prstGeom>
          <a:solidFill>
            <a:srgbClr val="00A0AB"/>
          </a:solidFill>
          <a:ln w="9525" cap="flat" cmpd="sng">
            <a:solidFill>
              <a:srgbClr val="00A0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body" idx="1"/>
          </p:nvPr>
        </p:nvSpPr>
        <p:spPr>
          <a:xfrm>
            <a:off x="3900184" y="719625"/>
            <a:ext cx="4809000" cy="3251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Clr>
                <a:srgbClr val="00A0AB"/>
              </a:buClr>
              <a:buSzPts val="1800"/>
              <a:buChar char="●"/>
              <a:defRPr sz="1800"/>
            </a:lvl1pPr>
            <a:lvl2pPr marL="914400" lvl="1" indent="-330200" rtl="0">
              <a:spcBef>
                <a:spcPts val="0"/>
              </a:spcBef>
              <a:spcAft>
                <a:spcPts val="0"/>
              </a:spcAft>
              <a:buSzPts val="1600"/>
              <a:buChar char="○"/>
              <a:defRPr sz="1600"/>
            </a:lvl2pPr>
            <a:lvl3pPr marL="1371600" lvl="2" indent="-323850" rtl="0">
              <a:spcBef>
                <a:spcPts val="0"/>
              </a:spcBef>
              <a:spcAft>
                <a:spcPts val="0"/>
              </a:spcAft>
              <a:buSzPts val="1500"/>
              <a:buChar char="■"/>
              <a:defRPr sz="1500"/>
            </a:lvl3pPr>
            <a:lvl4pPr marL="1828800" lvl="3" indent="-323850" rtl="0">
              <a:spcBef>
                <a:spcPts val="0"/>
              </a:spcBef>
              <a:spcAft>
                <a:spcPts val="0"/>
              </a:spcAft>
              <a:buSzPts val="1500"/>
              <a:buChar char="●"/>
              <a:defRPr sz="1500"/>
            </a:lvl4pPr>
            <a:lvl5pPr marL="2286000" lvl="4" indent="-323850" rtl="0">
              <a:spcBef>
                <a:spcPts val="0"/>
              </a:spcBef>
              <a:spcAft>
                <a:spcPts val="0"/>
              </a:spcAft>
              <a:buSzPts val="1500"/>
              <a:buChar char="○"/>
              <a:defRPr sz="1500"/>
            </a:lvl5pPr>
            <a:lvl6pPr marL="2743200" lvl="5" indent="-323850" rtl="0">
              <a:spcBef>
                <a:spcPts val="0"/>
              </a:spcBef>
              <a:spcAft>
                <a:spcPts val="0"/>
              </a:spcAft>
              <a:buSzPts val="1500"/>
              <a:buChar char="■"/>
              <a:defRPr sz="1500"/>
            </a:lvl6pPr>
            <a:lvl7pPr marL="3200400" lvl="6" indent="-323850" rtl="0">
              <a:spcBef>
                <a:spcPts val="0"/>
              </a:spcBef>
              <a:spcAft>
                <a:spcPts val="0"/>
              </a:spcAft>
              <a:buSzPts val="1500"/>
              <a:buChar char="●"/>
              <a:defRPr sz="1500"/>
            </a:lvl7pPr>
            <a:lvl8pPr marL="3657600" lvl="7" indent="-323850" rtl="0">
              <a:spcBef>
                <a:spcPts val="0"/>
              </a:spcBef>
              <a:spcAft>
                <a:spcPts val="0"/>
              </a:spcAft>
              <a:buSzPts val="1500"/>
              <a:buChar char="○"/>
              <a:defRPr sz="1500"/>
            </a:lvl8pPr>
            <a:lvl9pPr marL="4114800" lvl="8" indent="-323850" rtl="0">
              <a:spcBef>
                <a:spcPts val="0"/>
              </a:spcBef>
              <a:spcAft>
                <a:spcPts val="0"/>
              </a:spcAft>
              <a:buSzPts val="1500"/>
              <a:buChar char="■"/>
              <a:defRPr sz="1500"/>
            </a:lvl9pPr>
          </a:lstStyle>
          <a:p>
            <a:endParaRPr/>
          </a:p>
        </p:txBody>
      </p:sp>
      <p:sp>
        <p:nvSpPr>
          <p:cNvPr id="34" name="Google Shape;34;p6"/>
          <p:cNvSpPr txBox="1">
            <a:spLocks noGrp="1"/>
          </p:cNvSpPr>
          <p:nvPr>
            <p:ph type="title"/>
          </p:nvPr>
        </p:nvSpPr>
        <p:spPr>
          <a:xfrm rot="-4175930">
            <a:off x="-791073" y="1922762"/>
            <a:ext cx="5247980" cy="924757"/>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6600"/>
              <a:buNone/>
              <a:defRPr sz="6600">
                <a:solidFill>
                  <a:schemeClr val="lt1"/>
                </a:solidFill>
              </a:defRPr>
            </a:lvl1pPr>
            <a:lvl2pPr lvl="1">
              <a:spcBef>
                <a:spcPts val="0"/>
              </a:spcBef>
              <a:spcAft>
                <a:spcPts val="0"/>
              </a:spcAft>
              <a:buClr>
                <a:schemeClr val="lt1"/>
              </a:buClr>
              <a:buSzPts val="6600"/>
              <a:buNone/>
              <a:defRPr sz="6600">
                <a:solidFill>
                  <a:schemeClr val="lt1"/>
                </a:solidFill>
              </a:defRPr>
            </a:lvl2pPr>
            <a:lvl3pPr lvl="2">
              <a:spcBef>
                <a:spcPts val="0"/>
              </a:spcBef>
              <a:spcAft>
                <a:spcPts val="0"/>
              </a:spcAft>
              <a:buClr>
                <a:schemeClr val="lt1"/>
              </a:buClr>
              <a:buSzPts val="6600"/>
              <a:buNone/>
              <a:defRPr sz="6600">
                <a:solidFill>
                  <a:schemeClr val="lt1"/>
                </a:solidFill>
              </a:defRPr>
            </a:lvl3pPr>
            <a:lvl4pPr lvl="3">
              <a:spcBef>
                <a:spcPts val="0"/>
              </a:spcBef>
              <a:spcAft>
                <a:spcPts val="0"/>
              </a:spcAft>
              <a:buClr>
                <a:schemeClr val="lt1"/>
              </a:buClr>
              <a:buSzPts val="6600"/>
              <a:buNone/>
              <a:defRPr sz="6600">
                <a:solidFill>
                  <a:schemeClr val="lt1"/>
                </a:solidFill>
              </a:defRPr>
            </a:lvl4pPr>
            <a:lvl5pPr lvl="4">
              <a:spcBef>
                <a:spcPts val="0"/>
              </a:spcBef>
              <a:spcAft>
                <a:spcPts val="0"/>
              </a:spcAft>
              <a:buClr>
                <a:schemeClr val="lt1"/>
              </a:buClr>
              <a:buSzPts val="6600"/>
              <a:buNone/>
              <a:defRPr sz="6600">
                <a:solidFill>
                  <a:schemeClr val="lt1"/>
                </a:solidFill>
              </a:defRPr>
            </a:lvl5pPr>
            <a:lvl6pPr lvl="5">
              <a:spcBef>
                <a:spcPts val="0"/>
              </a:spcBef>
              <a:spcAft>
                <a:spcPts val="0"/>
              </a:spcAft>
              <a:buClr>
                <a:schemeClr val="lt1"/>
              </a:buClr>
              <a:buSzPts val="6600"/>
              <a:buNone/>
              <a:defRPr sz="6600">
                <a:solidFill>
                  <a:schemeClr val="lt1"/>
                </a:solidFill>
              </a:defRPr>
            </a:lvl6pPr>
            <a:lvl7pPr lvl="6">
              <a:spcBef>
                <a:spcPts val="0"/>
              </a:spcBef>
              <a:spcAft>
                <a:spcPts val="0"/>
              </a:spcAft>
              <a:buClr>
                <a:schemeClr val="lt1"/>
              </a:buClr>
              <a:buSzPts val="6600"/>
              <a:buNone/>
              <a:defRPr sz="6600">
                <a:solidFill>
                  <a:schemeClr val="lt1"/>
                </a:solidFill>
              </a:defRPr>
            </a:lvl7pPr>
            <a:lvl8pPr lvl="7">
              <a:spcBef>
                <a:spcPts val="0"/>
              </a:spcBef>
              <a:spcAft>
                <a:spcPts val="0"/>
              </a:spcAft>
              <a:buClr>
                <a:schemeClr val="lt1"/>
              </a:buClr>
              <a:buSzPts val="6600"/>
              <a:buNone/>
              <a:defRPr sz="6600">
                <a:solidFill>
                  <a:schemeClr val="lt1"/>
                </a:solidFill>
              </a:defRPr>
            </a:lvl8pPr>
            <a:lvl9pPr lvl="8">
              <a:spcBef>
                <a:spcPts val="0"/>
              </a:spcBef>
              <a:spcAft>
                <a:spcPts val="0"/>
              </a:spcAft>
              <a:buClr>
                <a:schemeClr val="lt1"/>
              </a:buClr>
              <a:buSzPts val="6600"/>
              <a:buNone/>
              <a:defRPr sz="660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7" name="Google Shape;37;p7"/>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lvl1pPr marL="457200" lvl="0" indent="-304800">
              <a:lnSpc>
                <a:spcPct val="115000"/>
              </a:lnSpc>
              <a:spcBef>
                <a:spcPts val="1300"/>
              </a:spcBef>
              <a:spcAft>
                <a:spcPts val="0"/>
              </a:spcAft>
              <a:buClr>
                <a:srgbClr val="212529"/>
              </a:buClr>
              <a:buSzPts val="1200"/>
              <a:buFont typeface="Arial"/>
              <a:buChar char="●"/>
              <a:defRPr sz="1200">
                <a:solidFill>
                  <a:srgbClr val="000000"/>
                </a:solidFill>
                <a:highlight>
                  <a:srgbClr val="F8F9F9"/>
                </a:highlight>
                <a:latin typeface="Arial"/>
                <a:ea typeface="Arial"/>
                <a:cs typeface="Arial"/>
                <a:sym typeface="Arial"/>
              </a:defRPr>
            </a:lvl1pPr>
            <a:lvl2pPr marL="914400" lvl="1" indent="-298450">
              <a:spcBef>
                <a:spcPts val="0"/>
              </a:spcBef>
              <a:spcAft>
                <a:spcPts val="0"/>
              </a:spcAft>
              <a:buClr>
                <a:srgbClr val="000000"/>
              </a:buClr>
              <a:buSzPts val="1100"/>
              <a:buFont typeface="Arial"/>
              <a:buAutoNum type="alphaLcPeriod"/>
              <a:defRPr sz="1800"/>
            </a:lvl2pPr>
            <a:lvl3pPr marL="1371600" lvl="2" indent="-298450">
              <a:spcBef>
                <a:spcPts val="0"/>
              </a:spcBef>
              <a:spcAft>
                <a:spcPts val="0"/>
              </a:spcAft>
              <a:buClr>
                <a:srgbClr val="000000"/>
              </a:buClr>
              <a:buSzPts val="1100"/>
              <a:buFont typeface="Arial"/>
              <a:buAutoNum type="romanLcPeriod"/>
              <a:defRPr/>
            </a:lvl3pPr>
            <a:lvl4pPr marL="1828800" lvl="3" indent="-298450">
              <a:spcBef>
                <a:spcPts val="0"/>
              </a:spcBef>
              <a:spcAft>
                <a:spcPts val="0"/>
              </a:spcAft>
              <a:buClr>
                <a:srgbClr val="000000"/>
              </a:buClr>
              <a:buSzPts val="1100"/>
              <a:buFont typeface="Arial"/>
              <a:buAutoNum type="arabicPeriod"/>
              <a:defRPr/>
            </a:lvl4pPr>
            <a:lvl5pPr marL="2286000" lvl="4" indent="-298450">
              <a:spcBef>
                <a:spcPts val="0"/>
              </a:spcBef>
              <a:spcAft>
                <a:spcPts val="0"/>
              </a:spcAft>
              <a:buClr>
                <a:srgbClr val="000000"/>
              </a:buClr>
              <a:buSzPts val="1100"/>
              <a:buFont typeface="Arial"/>
              <a:buAutoNum type="alphaLcPeriod"/>
              <a:defRPr/>
            </a:lvl5pPr>
            <a:lvl6pPr marL="2743200" lvl="5" indent="-298450">
              <a:spcBef>
                <a:spcPts val="0"/>
              </a:spcBef>
              <a:spcAft>
                <a:spcPts val="0"/>
              </a:spcAft>
              <a:buClr>
                <a:srgbClr val="000000"/>
              </a:buClr>
              <a:buSzPts val="1100"/>
              <a:buFont typeface="Arial"/>
              <a:buAutoNum type="romanLcPeriod"/>
              <a:defRPr/>
            </a:lvl6pPr>
            <a:lvl7pPr marL="3200400" lvl="6" indent="-298450">
              <a:spcBef>
                <a:spcPts val="0"/>
              </a:spcBef>
              <a:spcAft>
                <a:spcPts val="0"/>
              </a:spcAft>
              <a:buClr>
                <a:srgbClr val="000000"/>
              </a:buClr>
              <a:buSzPts val="1100"/>
              <a:buFont typeface="Arial"/>
              <a:buAutoNum type="arabicPeriod"/>
              <a:defRPr/>
            </a:lvl7pPr>
            <a:lvl8pPr marL="3657600" lvl="7" indent="-298450">
              <a:spcBef>
                <a:spcPts val="0"/>
              </a:spcBef>
              <a:spcAft>
                <a:spcPts val="0"/>
              </a:spcAft>
              <a:buClr>
                <a:srgbClr val="000000"/>
              </a:buClr>
              <a:buSzPts val="1100"/>
              <a:buFont typeface="Arial"/>
              <a:buAutoNum type="alphaLcPeriod"/>
              <a:defRPr/>
            </a:lvl8pPr>
            <a:lvl9pPr marL="4114800" lvl="8" indent="-298450">
              <a:spcBef>
                <a:spcPts val="0"/>
              </a:spcBef>
              <a:spcAft>
                <a:spcPts val="0"/>
              </a:spcAft>
              <a:buClr>
                <a:srgbClr val="000000"/>
              </a:buClr>
              <a:buSzPts val="1100"/>
              <a:buFont typeface="Arial"/>
              <a:buAutoNum type="romanLcPeriod"/>
              <a:defRPr/>
            </a:lvl9pPr>
          </a:lstStyle>
          <a:p>
            <a:endParaRPr/>
          </a:p>
        </p:txBody>
      </p:sp>
      <p:sp>
        <p:nvSpPr>
          <p:cNvPr id="38" name="Google Shape;38;p7"/>
          <p:cNvSpPr/>
          <p:nvPr/>
        </p:nvSpPr>
        <p:spPr>
          <a:xfrm>
            <a:off x="813273" y="1205841"/>
            <a:ext cx="1533600" cy="103200"/>
          </a:xfrm>
          <a:prstGeom prst="rect">
            <a:avLst/>
          </a:prstGeom>
          <a:solidFill>
            <a:srgbClr val="00A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sp>
        <p:nvSpPr>
          <p:cNvPr id="42" name="Google Shape;42;p8"/>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a:off x="813273" y="1205841"/>
            <a:ext cx="1533600" cy="103200"/>
          </a:xfrm>
          <a:prstGeom prst="rect">
            <a:avLst/>
          </a:prstGeom>
          <a:solidFill>
            <a:srgbClr val="00A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8"/>
          <p:cNvSpPr txBox="1">
            <a:spLocks noGrp="1"/>
          </p:cNvSpPr>
          <p:nvPr>
            <p:ph type="body" idx="1"/>
          </p:nvPr>
        </p:nvSpPr>
        <p:spPr>
          <a:xfrm>
            <a:off x="691200" y="1393425"/>
            <a:ext cx="3767400" cy="29178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8"/>
          <p:cNvSpPr txBox="1">
            <a:spLocks noGrp="1"/>
          </p:cNvSpPr>
          <p:nvPr>
            <p:ph type="body" idx="2"/>
          </p:nvPr>
        </p:nvSpPr>
        <p:spPr>
          <a:xfrm>
            <a:off x="4685500" y="1393425"/>
            <a:ext cx="3767400" cy="29178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8"/>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9"/>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p:nvPr/>
        </p:nvSpPr>
        <p:spPr>
          <a:xfrm>
            <a:off x="813273" y="1205841"/>
            <a:ext cx="1533600" cy="103200"/>
          </a:xfrm>
          <a:prstGeom prst="rect">
            <a:avLst/>
          </a:prstGeom>
          <a:solidFill>
            <a:srgbClr val="00A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2" name="Google Shape;52;p9"/>
          <p:cNvSpPr txBox="1">
            <a:spLocks noGrp="1"/>
          </p:cNvSpPr>
          <p:nvPr>
            <p:ph type="body" idx="1"/>
          </p:nvPr>
        </p:nvSpPr>
        <p:spPr>
          <a:xfrm>
            <a:off x="691200" y="1393425"/>
            <a:ext cx="2501700" cy="2989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3" name="Google Shape;53;p9"/>
          <p:cNvSpPr txBox="1">
            <a:spLocks noGrp="1"/>
          </p:cNvSpPr>
          <p:nvPr>
            <p:ph type="body" idx="2"/>
          </p:nvPr>
        </p:nvSpPr>
        <p:spPr>
          <a:xfrm>
            <a:off x="3321088" y="1393425"/>
            <a:ext cx="2501700" cy="2989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4" name="Google Shape;54;p9"/>
          <p:cNvSpPr txBox="1">
            <a:spLocks noGrp="1"/>
          </p:cNvSpPr>
          <p:nvPr>
            <p:ph type="body" idx="3"/>
          </p:nvPr>
        </p:nvSpPr>
        <p:spPr>
          <a:xfrm>
            <a:off x="5950975" y="1393425"/>
            <a:ext cx="2501700" cy="2989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 name="Google Shape;55;p9"/>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10"/>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0"/>
          <p:cNvSpPr/>
          <p:nvPr/>
        </p:nvSpPr>
        <p:spPr>
          <a:xfrm>
            <a:off x="813273" y="1205841"/>
            <a:ext cx="1533600" cy="103200"/>
          </a:xfrm>
          <a:prstGeom prst="rect">
            <a:avLst/>
          </a:prstGeom>
          <a:solidFill>
            <a:srgbClr val="00A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0"/>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0" name="Google Shape;60;p10"/>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1200" y="628125"/>
            <a:ext cx="7761600" cy="493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Avenir"/>
              <a:buNone/>
              <a:defRPr sz="3000" b="1">
                <a:solidFill>
                  <a:schemeClr val="dk1"/>
                </a:solidFill>
                <a:latin typeface="Avenir"/>
                <a:ea typeface="Avenir"/>
                <a:cs typeface="Avenir"/>
                <a:sym typeface="Avenir"/>
              </a:defRPr>
            </a:lvl1pPr>
            <a:lvl2pPr lvl="1">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691200" y="1343775"/>
            <a:ext cx="7761600" cy="28689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00A0AB"/>
              </a:buClr>
              <a:buSzPts val="2000"/>
              <a:buFont typeface="Avenir"/>
              <a:buChar char="▣"/>
              <a:defRPr sz="2000">
                <a:solidFill>
                  <a:schemeClr val="dk1"/>
                </a:solidFill>
                <a:latin typeface="Avenir"/>
                <a:ea typeface="Avenir"/>
                <a:cs typeface="Avenir"/>
                <a:sym typeface="Avenir"/>
              </a:defRPr>
            </a:lvl1pPr>
            <a:lvl2pPr marL="914400" lvl="1" indent="-349250">
              <a:spcBef>
                <a:spcPts val="0"/>
              </a:spcBef>
              <a:spcAft>
                <a:spcPts val="0"/>
              </a:spcAft>
              <a:buClr>
                <a:srgbClr val="00A0AB"/>
              </a:buClr>
              <a:buSzPts val="1900"/>
              <a:buFont typeface="Avenir"/>
              <a:buChar char="□"/>
              <a:defRPr sz="1900">
                <a:solidFill>
                  <a:schemeClr val="dk1"/>
                </a:solidFill>
                <a:latin typeface="Avenir"/>
                <a:ea typeface="Avenir"/>
                <a:cs typeface="Avenir"/>
                <a:sym typeface="Avenir"/>
              </a:defRPr>
            </a:lvl2pPr>
            <a:lvl3pPr marL="1371600" lvl="2" indent="-342900">
              <a:spcBef>
                <a:spcPts val="0"/>
              </a:spcBef>
              <a:spcAft>
                <a:spcPts val="0"/>
              </a:spcAft>
              <a:buClr>
                <a:schemeClr val="accent2"/>
              </a:buClr>
              <a:buSzPts val="1800"/>
              <a:buFont typeface="Avenir"/>
              <a:buChar char="■"/>
              <a:defRPr sz="1800">
                <a:solidFill>
                  <a:schemeClr val="dk1"/>
                </a:solidFill>
                <a:latin typeface="Avenir"/>
                <a:ea typeface="Avenir"/>
                <a:cs typeface="Avenir"/>
                <a:sym typeface="Avenir"/>
              </a:defRPr>
            </a:lvl3pPr>
            <a:lvl4pPr marL="1828800" lvl="3" indent="-342900">
              <a:spcBef>
                <a:spcPts val="0"/>
              </a:spcBef>
              <a:spcAft>
                <a:spcPts val="0"/>
              </a:spcAft>
              <a:buClr>
                <a:schemeClr val="dk1"/>
              </a:buClr>
              <a:buSzPts val="1800"/>
              <a:buFont typeface="Avenir"/>
              <a:buChar char="●"/>
              <a:defRPr sz="1800">
                <a:solidFill>
                  <a:schemeClr val="dk1"/>
                </a:solidFill>
                <a:latin typeface="Avenir"/>
                <a:ea typeface="Avenir"/>
                <a:cs typeface="Avenir"/>
                <a:sym typeface="Avenir"/>
              </a:defRPr>
            </a:lvl4pPr>
            <a:lvl5pPr marL="2286000" lvl="4" indent="-342900">
              <a:spcBef>
                <a:spcPts val="0"/>
              </a:spcBef>
              <a:spcAft>
                <a:spcPts val="0"/>
              </a:spcAft>
              <a:buClr>
                <a:schemeClr val="dk1"/>
              </a:buClr>
              <a:buSzPts val="1800"/>
              <a:buFont typeface="Avenir"/>
              <a:buChar char="○"/>
              <a:defRPr sz="1800">
                <a:solidFill>
                  <a:schemeClr val="dk1"/>
                </a:solidFill>
                <a:latin typeface="Avenir"/>
                <a:ea typeface="Avenir"/>
                <a:cs typeface="Avenir"/>
                <a:sym typeface="Avenir"/>
              </a:defRPr>
            </a:lvl5pPr>
            <a:lvl6pPr marL="2743200" lvl="5" indent="-342900">
              <a:spcBef>
                <a:spcPts val="0"/>
              </a:spcBef>
              <a:spcAft>
                <a:spcPts val="0"/>
              </a:spcAft>
              <a:buClr>
                <a:schemeClr val="dk1"/>
              </a:buClr>
              <a:buSzPts val="1800"/>
              <a:buFont typeface="Avenir"/>
              <a:buChar char="■"/>
              <a:defRPr sz="1800">
                <a:solidFill>
                  <a:schemeClr val="dk1"/>
                </a:solidFill>
                <a:latin typeface="Avenir"/>
                <a:ea typeface="Avenir"/>
                <a:cs typeface="Avenir"/>
                <a:sym typeface="Avenir"/>
              </a:defRPr>
            </a:lvl6pPr>
            <a:lvl7pPr marL="3200400" lvl="6" indent="-342900">
              <a:spcBef>
                <a:spcPts val="0"/>
              </a:spcBef>
              <a:spcAft>
                <a:spcPts val="0"/>
              </a:spcAft>
              <a:buClr>
                <a:schemeClr val="dk1"/>
              </a:buClr>
              <a:buSzPts val="1800"/>
              <a:buFont typeface="Avenir"/>
              <a:buChar char="●"/>
              <a:defRPr sz="1800">
                <a:solidFill>
                  <a:schemeClr val="dk1"/>
                </a:solidFill>
                <a:latin typeface="Avenir"/>
                <a:ea typeface="Avenir"/>
                <a:cs typeface="Avenir"/>
                <a:sym typeface="Avenir"/>
              </a:defRPr>
            </a:lvl7pPr>
            <a:lvl8pPr marL="3657600" lvl="7" indent="-342900">
              <a:spcBef>
                <a:spcPts val="0"/>
              </a:spcBef>
              <a:spcAft>
                <a:spcPts val="0"/>
              </a:spcAft>
              <a:buClr>
                <a:schemeClr val="dk1"/>
              </a:buClr>
              <a:buSzPts val="1800"/>
              <a:buFont typeface="Avenir"/>
              <a:buChar char="○"/>
              <a:defRPr sz="1800">
                <a:solidFill>
                  <a:schemeClr val="dk1"/>
                </a:solidFill>
                <a:latin typeface="Avenir"/>
                <a:ea typeface="Avenir"/>
                <a:cs typeface="Avenir"/>
                <a:sym typeface="Avenir"/>
              </a:defRPr>
            </a:lvl8pPr>
            <a:lvl9pPr marL="4114800" lvl="8" indent="-342900">
              <a:spcBef>
                <a:spcPts val="0"/>
              </a:spcBef>
              <a:spcAft>
                <a:spcPts val="0"/>
              </a:spcAft>
              <a:buClr>
                <a:schemeClr val="dk1"/>
              </a:buClr>
              <a:buSzPts val="1800"/>
              <a:buFont typeface="Avenir"/>
              <a:buChar char="■"/>
              <a:defRPr sz="1800">
                <a:solidFill>
                  <a:schemeClr val="dk1"/>
                </a:solidFill>
                <a:latin typeface="Avenir"/>
                <a:ea typeface="Avenir"/>
                <a:cs typeface="Avenir"/>
                <a:sym typeface="Avenir"/>
              </a:defRPr>
            </a:lvl9pPr>
          </a:lstStyle>
          <a:p>
            <a:endParaRPr/>
          </a:p>
        </p:txBody>
      </p:sp>
      <p:sp>
        <p:nvSpPr>
          <p:cNvPr id="8" name="Google Shape;8;p1"/>
          <p:cNvSpPr txBox="1">
            <a:spLocks noGrp="1"/>
          </p:cNvSpPr>
          <p:nvPr>
            <p:ph type="sldNum" idx="12"/>
          </p:nvPr>
        </p:nvSpPr>
        <p:spPr>
          <a:xfrm>
            <a:off x="8290000" y="4684858"/>
            <a:ext cx="548700" cy="309000"/>
          </a:xfrm>
          <a:prstGeom prst="rect">
            <a:avLst/>
          </a:prstGeom>
          <a:noFill/>
          <a:ln>
            <a:noFill/>
          </a:ln>
        </p:spPr>
        <p:txBody>
          <a:bodyPr spcFirstLastPara="1" wrap="square" lIns="91425" tIns="91425" rIns="91425" bIns="91425" anchor="t" anchorCtr="0">
            <a:noAutofit/>
          </a:bodyPr>
          <a:lstStyle>
            <a:lvl1pPr lvl="0" algn="r">
              <a:buNone/>
              <a:defRPr sz="1200">
                <a:solidFill>
                  <a:schemeClr val="dk1"/>
                </a:solidFill>
                <a:latin typeface="Avenir"/>
                <a:ea typeface="Avenir"/>
                <a:cs typeface="Avenir"/>
                <a:sym typeface="Avenir"/>
              </a:defRPr>
            </a:lvl1pPr>
            <a:lvl2pPr lvl="1" algn="r">
              <a:buNone/>
              <a:defRPr sz="1200">
                <a:solidFill>
                  <a:schemeClr val="dk1"/>
                </a:solidFill>
                <a:latin typeface="Avenir"/>
                <a:ea typeface="Avenir"/>
                <a:cs typeface="Avenir"/>
                <a:sym typeface="Avenir"/>
              </a:defRPr>
            </a:lvl2pPr>
            <a:lvl3pPr lvl="2" algn="r">
              <a:buNone/>
              <a:defRPr sz="1200">
                <a:solidFill>
                  <a:schemeClr val="dk1"/>
                </a:solidFill>
                <a:latin typeface="Avenir"/>
                <a:ea typeface="Avenir"/>
                <a:cs typeface="Avenir"/>
                <a:sym typeface="Avenir"/>
              </a:defRPr>
            </a:lvl3pPr>
            <a:lvl4pPr lvl="3" algn="r">
              <a:buNone/>
              <a:defRPr sz="1200">
                <a:solidFill>
                  <a:schemeClr val="dk1"/>
                </a:solidFill>
                <a:latin typeface="Avenir"/>
                <a:ea typeface="Avenir"/>
                <a:cs typeface="Avenir"/>
                <a:sym typeface="Avenir"/>
              </a:defRPr>
            </a:lvl4pPr>
            <a:lvl5pPr lvl="4" algn="r">
              <a:buNone/>
              <a:defRPr sz="1200">
                <a:solidFill>
                  <a:schemeClr val="dk1"/>
                </a:solidFill>
                <a:latin typeface="Avenir"/>
                <a:ea typeface="Avenir"/>
                <a:cs typeface="Avenir"/>
                <a:sym typeface="Avenir"/>
              </a:defRPr>
            </a:lvl5pPr>
            <a:lvl6pPr lvl="5" algn="r">
              <a:buNone/>
              <a:defRPr sz="1200">
                <a:solidFill>
                  <a:schemeClr val="dk1"/>
                </a:solidFill>
                <a:latin typeface="Avenir"/>
                <a:ea typeface="Avenir"/>
                <a:cs typeface="Avenir"/>
                <a:sym typeface="Avenir"/>
              </a:defRPr>
            </a:lvl6pPr>
            <a:lvl7pPr lvl="6" algn="r">
              <a:buNone/>
              <a:defRPr sz="1200">
                <a:solidFill>
                  <a:schemeClr val="dk1"/>
                </a:solidFill>
                <a:latin typeface="Avenir"/>
                <a:ea typeface="Avenir"/>
                <a:cs typeface="Avenir"/>
                <a:sym typeface="Avenir"/>
              </a:defRPr>
            </a:lvl7pPr>
            <a:lvl8pPr lvl="7" algn="r">
              <a:buNone/>
              <a:defRPr sz="1200">
                <a:solidFill>
                  <a:schemeClr val="dk1"/>
                </a:solidFill>
                <a:latin typeface="Avenir"/>
                <a:ea typeface="Avenir"/>
                <a:cs typeface="Avenir"/>
                <a:sym typeface="Avenir"/>
              </a:defRPr>
            </a:lvl8pPr>
            <a:lvl9pPr lvl="8" algn="r">
              <a:buNone/>
              <a:defRPr sz="1200">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CWML/gitdemo"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try.github.io/" TargetMode="External"/><Relationship Id="rId7" Type="http://schemas.openxmlformats.org/officeDocument/2006/relationships/hyperlink" Target="https://research.computing.yale.edu/training/version-control-git"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hyperlink" Target="https://open-source-for-researchers.github.io/open-source-workshop/" TargetMode="External"/><Relationship Id="rId5" Type="http://schemas.openxmlformats.org/officeDocument/2006/relationships/hyperlink" Target="https://training.github.com/downloads/github-git-cheat-sheet.pdf" TargetMode="External"/><Relationship Id="rId4" Type="http://schemas.openxmlformats.org/officeDocument/2006/relationships/hyperlink" Target="https://swcarpentry.github.io/git-novice/"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wcarpentry/git-novice"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4"/>
          <p:cNvSpPr txBox="1">
            <a:spLocks noGrp="1"/>
          </p:cNvSpPr>
          <p:nvPr>
            <p:ph type="ctrTitle"/>
          </p:nvPr>
        </p:nvSpPr>
        <p:spPr>
          <a:xfrm>
            <a:off x="3020225" y="860563"/>
            <a:ext cx="5445900" cy="1804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400"/>
              <a:t>Git &amp; GitHub: </a:t>
            </a:r>
            <a:endParaRPr sz="5400"/>
          </a:p>
          <a:p>
            <a:pPr marL="0" lvl="0" indent="0" algn="r" rtl="0">
              <a:spcBef>
                <a:spcPts val="0"/>
              </a:spcBef>
              <a:spcAft>
                <a:spcPts val="0"/>
              </a:spcAft>
              <a:buNone/>
            </a:pPr>
            <a:r>
              <a:rPr lang="en" sz="3200"/>
              <a:t>An Introduction To Version Control</a:t>
            </a:r>
            <a:endParaRPr sz="3200"/>
          </a:p>
        </p:txBody>
      </p:sp>
      <p:sp>
        <p:nvSpPr>
          <p:cNvPr id="78" name="Google Shape;78;p14"/>
          <p:cNvSpPr txBox="1">
            <a:spLocks noGrp="1"/>
          </p:cNvSpPr>
          <p:nvPr>
            <p:ph type="subTitle" idx="1"/>
          </p:nvPr>
        </p:nvSpPr>
        <p:spPr>
          <a:xfrm>
            <a:off x="2118425" y="2456950"/>
            <a:ext cx="6347700" cy="2577000"/>
          </a:xfrm>
          <a:prstGeom prst="rect">
            <a:avLst/>
          </a:prstGeom>
        </p:spPr>
        <p:txBody>
          <a:bodyPr spcFirstLastPara="1" wrap="square" lIns="91425" tIns="91425" rIns="91425" bIns="91425" anchor="b" anchorCtr="0">
            <a:noAutofit/>
          </a:bodyPr>
          <a:lstStyle/>
          <a:p>
            <a:pPr marL="0" lvl="0" indent="0" algn="r" rtl="0">
              <a:lnSpc>
                <a:spcPct val="90000"/>
              </a:lnSpc>
              <a:spcBef>
                <a:spcPts val="1000"/>
              </a:spcBef>
              <a:spcAft>
                <a:spcPts val="0"/>
              </a:spcAft>
              <a:buNone/>
            </a:pPr>
            <a:r>
              <a:rPr lang="en" sz="1600">
                <a:solidFill>
                  <a:srgbClr val="000000"/>
                </a:solidFill>
                <a:latin typeface="Arial"/>
                <a:ea typeface="Arial"/>
                <a:cs typeface="Arial"/>
                <a:sym typeface="Arial"/>
              </a:rPr>
              <a:t>Justin DeMayo, </a:t>
            </a:r>
            <a:r>
              <a:rPr lang="en" sz="1600" i="1">
                <a:solidFill>
                  <a:srgbClr val="000000"/>
                </a:solidFill>
                <a:latin typeface="Arial"/>
                <a:ea typeface="Arial"/>
                <a:cs typeface="Arial"/>
                <a:sym typeface="Arial"/>
              </a:rPr>
              <a:t>System and Application Specialist</a:t>
            </a:r>
            <a:endParaRPr sz="1600" i="1">
              <a:solidFill>
                <a:srgbClr val="000000"/>
              </a:solidFill>
              <a:latin typeface="Arial"/>
              <a:ea typeface="Arial"/>
              <a:cs typeface="Arial"/>
              <a:sym typeface="Arial"/>
            </a:endParaRPr>
          </a:p>
          <a:p>
            <a:pPr marL="0" lvl="0" indent="0" algn="r" rtl="0">
              <a:spcBef>
                <a:spcPts val="600"/>
              </a:spcBef>
              <a:spcAft>
                <a:spcPts val="0"/>
              </a:spcAft>
              <a:buNone/>
            </a:pPr>
            <a:endParaRPr sz="1600"/>
          </a:p>
          <a:p>
            <a:pPr marL="0" lvl="0" indent="0" algn="r" rtl="0">
              <a:spcBef>
                <a:spcPts val="600"/>
              </a:spcBef>
              <a:spcAft>
                <a:spcPts val="0"/>
              </a:spcAft>
              <a:buNone/>
            </a:pPr>
            <a:endParaRPr sz="1600"/>
          </a:p>
          <a:p>
            <a:pPr marL="0" lvl="0" indent="0" algn="r" rtl="0">
              <a:spcBef>
                <a:spcPts val="600"/>
              </a:spcBef>
              <a:spcAft>
                <a:spcPts val="0"/>
              </a:spcAft>
              <a:buNone/>
            </a:pPr>
            <a:endParaRPr sz="1600"/>
          </a:p>
          <a:p>
            <a:pPr marL="2743200" lvl="0" indent="0" algn="l" rtl="0">
              <a:spcBef>
                <a:spcPts val="600"/>
              </a:spcBef>
              <a:spcAft>
                <a:spcPts val="0"/>
              </a:spcAft>
              <a:buNone/>
            </a:pPr>
            <a:r>
              <a:rPr lang="en" sz="1600"/>
              <a:t>  </a:t>
            </a:r>
            <a:endParaRPr sz="1600"/>
          </a:p>
          <a:p>
            <a:pPr marL="0" lvl="0" indent="0" algn="r" rtl="0">
              <a:spcBef>
                <a:spcPts val="600"/>
              </a:spcBef>
              <a:spcAft>
                <a:spcPts val="0"/>
              </a:spcAft>
              <a:buNone/>
            </a:pPr>
            <a:r>
              <a:rPr lang="en" sz="1600"/>
              <a:t>Slides: https://github.com/CWML/gitdemo</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git in the terminal</a:t>
            </a:r>
            <a:endParaRPr/>
          </a:p>
        </p:txBody>
      </p:sp>
      <p:sp>
        <p:nvSpPr>
          <p:cNvPr id="147" name="Google Shape;147;p23"/>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0" lvl="0" indent="0" algn="l" rtl="0">
              <a:spcBef>
                <a:spcPts val="1300"/>
              </a:spcBef>
              <a:spcAft>
                <a:spcPts val="0"/>
              </a:spcAft>
              <a:buNone/>
            </a:pPr>
            <a:endParaRPr/>
          </a:p>
          <a:p>
            <a:pPr marL="0" lvl="0" indent="0" algn="l" rtl="0">
              <a:spcBef>
                <a:spcPts val="2500"/>
              </a:spcBef>
              <a:spcAft>
                <a:spcPts val="2500"/>
              </a:spcAft>
              <a:buNone/>
            </a:pPr>
            <a:r>
              <a:rPr lang="en" sz="2000" u="sng">
                <a:solidFill>
                  <a:schemeClr val="hlink"/>
                </a:solidFill>
                <a:latin typeface="Avenir"/>
                <a:ea typeface="Avenir"/>
                <a:cs typeface="Avenir"/>
                <a:sym typeface="Avenir"/>
                <a:hlinkClick r:id="rId3"/>
              </a:rPr>
              <a:t>https://github.com/CWML/gitdemo</a:t>
            </a:r>
            <a:endParaRPr sz="2000">
              <a:solidFill>
                <a:schemeClr val="dk1"/>
              </a:solidFill>
              <a:latin typeface="Avenir"/>
              <a:ea typeface="Avenir"/>
              <a:cs typeface="Avenir"/>
              <a:sym typeface="Avenir"/>
            </a:endParaRPr>
          </a:p>
        </p:txBody>
      </p:sp>
      <p:sp>
        <p:nvSpPr>
          <p:cNvPr id="148" name="Google Shape;148;p23"/>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Staging Area</a:t>
            </a:r>
            <a:endParaRPr/>
          </a:p>
        </p:txBody>
      </p:sp>
      <p:sp>
        <p:nvSpPr>
          <p:cNvPr id="154" name="Google Shape;154;p24"/>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0" lvl="0" indent="0" algn="l" rtl="0">
              <a:spcBef>
                <a:spcPts val="1300"/>
              </a:spcBef>
              <a:spcAft>
                <a:spcPts val="2500"/>
              </a:spcAft>
              <a:buNone/>
            </a:pPr>
            <a:endParaRPr/>
          </a:p>
        </p:txBody>
      </p:sp>
      <p:sp>
        <p:nvSpPr>
          <p:cNvPr id="155" name="Google Shape;155;p24"/>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156" name="Google Shape;156;p24"/>
          <p:cNvPicPr preferRelativeResize="0"/>
          <p:nvPr/>
        </p:nvPicPr>
        <p:blipFill>
          <a:blip r:embed="rId3">
            <a:alphaModFix/>
          </a:blip>
          <a:stretch>
            <a:fillRect/>
          </a:stretch>
        </p:blipFill>
        <p:spPr>
          <a:xfrm>
            <a:off x="1609725" y="1343738"/>
            <a:ext cx="5924550" cy="3381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Staging area</a:t>
            </a:r>
            <a:endParaRPr/>
          </a:p>
        </p:txBody>
      </p:sp>
      <p:sp>
        <p:nvSpPr>
          <p:cNvPr id="162" name="Google Shape;162;p25"/>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0" lvl="0" indent="0" algn="l" rtl="0">
              <a:spcBef>
                <a:spcPts val="1300"/>
              </a:spcBef>
              <a:spcAft>
                <a:spcPts val="2500"/>
              </a:spcAft>
              <a:buNone/>
            </a:pPr>
            <a:endParaRPr/>
          </a:p>
        </p:txBody>
      </p:sp>
      <p:sp>
        <p:nvSpPr>
          <p:cNvPr id="163" name="Google Shape;163;p25"/>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164" name="Google Shape;164;p25"/>
          <p:cNvPicPr preferRelativeResize="0"/>
          <p:nvPr/>
        </p:nvPicPr>
        <p:blipFill>
          <a:blip r:embed="rId3">
            <a:alphaModFix/>
          </a:blip>
          <a:stretch>
            <a:fillRect/>
          </a:stretch>
        </p:blipFill>
        <p:spPr>
          <a:xfrm>
            <a:off x="3118276" y="459039"/>
            <a:ext cx="5720426" cy="4225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Further learning</a:t>
            </a:r>
            <a:endParaRPr/>
          </a:p>
        </p:txBody>
      </p:sp>
      <p:sp>
        <p:nvSpPr>
          <p:cNvPr id="170" name="Google Shape;170;p26"/>
          <p:cNvSpPr txBox="1">
            <a:spLocks noGrp="1"/>
          </p:cNvSpPr>
          <p:nvPr>
            <p:ph type="body" idx="1"/>
          </p:nvPr>
        </p:nvSpPr>
        <p:spPr>
          <a:xfrm>
            <a:off x="451200" y="1560375"/>
            <a:ext cx="8692800" cy="2635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Font typeface="Avenir"/>
              <a:buChar char="●"/>
            </a:pPr>
            <a:r>
              <a:rPr lang="en" sz="1600" dirty="0">
                <a:solidFill>
                  <a:schemeClr val="dk1"/>
                </a:solidFill>
                <a:latin typeface="Avenir"/>
                <a:ea typeface="Avenir"/>
                <a:cs typeface="Avenir"/>
                <a:sym typeface="Avenir"/>
              </a:rPr>
              <a:t>GitHub Documentation</a:t>
            </a:r>
            <a:endParaRPr sz="1600" dirty="0">
              <a:solidFill>
                <a:schemeClr val="dk1"/>
              </a:solidFill>
              <a:latin typeface="Avenir"/>
              <a:ea typeface="Avenir"/>
              <a:cs typeface="Avenir"/>
              <a:sym typeface="Avenir"/>
            </a:endParaRPr>
          </a:p>
          <a:p>
            <a:pPr marL="914400" lvl="1" indent="-330200" algn="l" rtl="0">
              <a:lnSpc>
                <a:spcPct val="115000"/>
              </a:lnSpc>
              <a:spcBef>
                <a:spcPts val="0"/>
              </a:spcBef>
              <a:spcAft>
                <a:spcPts val="0"/>
              </a:spcAft>
              <a:buClr>
                <a:schemeClr val="dk1"/>
              </a:buClr>
              <a:buSzPts val="1600"/>
              <a:buFont typeface="Avenir"/>
              <a:buChar char="○"/>
            </a:pPr>
            <a:r>
              <a:rPr lang="en" sz="1600" u="sng" dirty="0">
                <a:solidFill>
                  <a:schemeClr val="hlink"/>
                </a:solidFill>
                <a:hlinkClick r:id="rId3"/>
              </a:rPr>
              <a:t>https://try.github.io/</a:t>
            </a:r>
            <a:endParaRPr sz="1600" u="sng" dirty="0"/>
          </a:p>
          <a:p>
            <a:pPr marL="457200" lvl="0" indent="-330200" algn="l" rtl="0">
              <a:spcBef>
                <a:spcPts val="0"/>
              </a:spcBef>
              <a:spcAft>
                <a:spcPts val="0"/>
              </a:spcAft>
              <a:buClr>
                <a:schemeClr val="dk1"/>
              </a:buClr>
              <a:buSzPts val="1600"/>
              <a:buFont typeface="Avenir"/>
              <a:buChar char="●"/>
            </a:pPr>
            <a:r>
              <a:rPr lang="en" sz="1600" dirty="0">
                <a:solidFill>
                  <a:schemeClr val="dk1"/>
                </a:solidFill>
                <a:latin typeface="Avenir"/>
                <a:ea typeface="Avenir"/>
                <a:cs typeface="Avenir"/>
                <a:sym typeface="Avenir"/>
              </a:rPr>
              <a:t>Software Carpentry Git Novice workshop</a:t>
            </a:r>
            <a:endParaRPr sz="1600" dirty="0">
              <a:solidFill>
                <a:schemeClr val="dk1"/>
              </a:solidFill>
              <a:latin typeface="Avenir"/>
              <a:ea typeface="Avenir"/>
              <a:cs typeface="Avenir"/>
              <a:sym typeface="Avenir"/>
            </a:endParaRPr>
          </a:p>
          <a:p>
            <a:pPr marL="914400" lvl="1" indent="-330200" algn="l" rtl="0">
              <a:lnSpc>
                <a:spcPct val="115000"/>
              </a:lnSpc>
              <a:spcBef>
                <a:spcPts val="0"/>
              </a:spcBef>
              <a:spcAft>
                <a:spcPts val="0"/>
              </a:spcAft>
              <a:buClr>
                <a:schemeClr val="dk1"/>
              </a:buClr>
              <a:buSzPts val="1600"/>
              <a:buFont typeface="Avenir"/>
              <a:buChar char="○"/>
            </a:pPr>
            <a:r>
              <a:rPr lang="en" sz="1600" u="sng" dirty="0">
                <a:solidFill>
                  <a:schemeClr val="hlink"/>
                </a:solidFill>
                <a:hlinkClick r:id="rId4"/>
              </a:rPr>
              <a:t>https://swcarpentry.github.io/git-novice/</a:t>
            </a:r>
            <a:endParaRPr sz="1600" u="sng" dirty="0"/>
          </a:p>
          <a:p>
            <a:pPr marL="457200" lvl="0" indent="-330200" algn="l" rtl="0">
              <a:spcBef>
                <a:spcPts val="0"/>
              </a:spcBef>
              <a:spcAft>
                <a:spcPts val="0"/>
              </a:spcAft>
              <a:buClr>
                <a:schemeClr val="dk1"/>
              </a:buClr>
              <a:buSzPts val="1600"/>
              <a:buFont typeface="Avenir"/>
              <a:buChar char="●"/>
            </a:pPr>
            <a:r>
              <a:rPr lang="en" sz="1600" dirty="0">
                <a:solidFill>
                  <a:schemeClr val="dk1"/>
                </a:solidFill>
                <a:latin typeface="Avenir"/>
                <a:ea typeface="Avenir"/>
                <a:cs typeface="Avenir"/>
                <a:sym typeface="Avenir"/>
              </a:rPr>
              <a:t>GitHub Cheat Sheet</a:t>
            </a:r>
            <a:endParaRPr sz="1600" dirty="0">
              <a:solidFill>
                <a:schemeClr val="dk1"/>
              </a:solidFill>
              <a:latin typeface="Avenir"/>
              <a:ea typeface="Avenir"/>
              <a:cs typeface="Avenir"/>
              <a:sym typeface="Avenir"/>
            </a:endParaRPr>
          </a:p>
          <a:p>
            <a:pPr marL="914400" lvl="1" indent="-330200" algn="l" rtl="0">
              <a:lnSpc>
                <a:spcPct val="115000"/>
              </a:lnSpc>
              <a:spcBef>
                <a:spcPts val="0"/>
              </a:spcBef>
              <a:spcAft>
                <a:spcPts val="0"/>
              </a:spcAft>
              <a:buClr>
                <a:schemeClr val="dk1"/>
              </a:buClr>
              <a:buSzPts val="1600"/>
              <a:buFont typeface="Avenir"/>
              <a:buChar char="○"/>
            </a:pPr>
            <a:r>
              <a:rPr lang="en" sz="1600" u="sng" dirty="0">
                <a:solidFill>
                  <a:schemeClr val="hlink"/>
                </a:solidFill>
                <a:hlinkClick r:id="rId5"/>
              </a:rPr>
              <a:t>https://training.github.com/downloads/github-git-cheat-sheet.pdf</a:t>
            </a:r>
            <a:endParaRPr sz="1600" u="sng" dirty="0"/>
          </a:p>
          <a:p>
            <a:pPr marL="457200" lvl="0" indent="-330200" algn="l" rtl="0">
              <a:spcBef>
                <a:spcPts val="0"/>
              </a:spcBef>
              <a:spcAft>
                <a:spcPts val="0"/>
              </a:spcAft>
              <a:buClr>
                <a:schemeClr val="dk1"/>
              </a:buClr>
              <a:buSzPts val="1600"/>
              <a:buFont typeface="Avenir"/>
              <a:buChar char="●"/>
            </a:pPr>
            <a:r>
              <a:rPr lang="en" sz="1600" dirty="0">
                <a:solidFill>
                  <a:schemeClr val="dk1"/>
                </a:solidFill>
                <a:latin typeface="Avenir"/>
                <a:ea typeface="Avenir"/>
                <a:cs typeface="Avenir"/>
                <a:sym typeface="Avenir"/>
              </a:rPr>
              <a:t>How to contribute to open source</a:t>
            </a:r>
            <a:endParaRPr sz="1600" dirty="0">
              <a:solidFill>
                <a:schemeClr val="dk1"/>
              </a:solidFill>
              <a:latin typeface="Avenir"/>
              <a:ea typeface="Avenir"/>
              <a:cs typeface="Avenir"/>
              <a:sym typeface="Avenir"/>
            </a:endParaRPr>
          </a:p>
          <a:p>
            <a:pPr marL="914400" lvl="1" indent="-330200" algn="l" rtl="0">
              <a:spcBef>
                <a:spcPts val="0"/>
              </a:spcBef>
              <a:spcAft>
                <a:spcPts val="0"/>
              </a:spcAft>
              <a:buClr>
                <a:schemeClr val="dk1"/>
              </a:buClr>
              <a:buSzPts val="1600"/>
              <a:buFont typeface="Avenir"/>
              <a:buChar char="○"/>
            </a:pPr>
            <a:r>
              <a:rPr lang="en" sz="1600" u="sng" dirty="0">
                <a:solidFill>
                  <a:schemeClr val="hlink"/>
                </a:solidFill>
                <a:hlinkClick r:id="rId6"/>
              </a:rPr>
              <a:t>https://open-source-for-researchers.github.io/open-source-workshop/</a:t>
            </a:r>
            <a:endParaRPr sz="1600" dirty="0">
              <a:solidFill>
                <a:schemeClr val="dk1"/>
              </a:solidFill>
              <a:latin typeface="Avenir"/>
              <a:ea typeface="Avenir"/>
              <a:cs typeface="Avenir"/>
              <a:sym typeface="Avenir"/>
            </a:endParaRPr>
          </a:p>
          <a:p>
            <a:pPr marL="457200" lvl="0" indent="-330200" algn="l" rtl="0">
              <a:spcBef>
                <a:spcPts val="0"/>
              </a:spcBef>
              <a:spcAft>
                <a:spcPts val="0"/>
              </a:spcAft>
              <a:buClr>
                <a:schemeClr val="dk1"/>
              </a:buClr>
              <a:buSzPts val="1600"/>
              <a:buFont typeface="Avenir"/>
              <a:buChar char="●"/>
            </a:pPr>
            <a:r>
              <a:rPr lang="en" sz="1600" dirty="0">
                <a:solidFill>
                  <a:schemeClr val="dk1"/>
                </a:solidFill>
                <a:latin typeface="Avenir"/>
                <a:ea typeface="Avenir"/>
                <a:cs typeface="Avenir"/>
                <a:sym typeface="Avenir"/>
              </a:rPr>
              <a:t>Yale Research Computing Git Workshop Video Recording</a:t>
            </a:r>
            <a:endParaRPr sz="1600" dirty="0">
              <a:solidFill>
                <a:schemeClr val="dk1"/>
              </a:solidFill>
              <a:latin typeface="Avenir"/>
              <a:ea typeface="Avenir"/>
              <a:cs typeface="Avenir"/>
              <a:sym typeface="Avenir"/>
            </a:endParaRPr>
          </a:p>
          <a:p>
            <a:pPr marL="914400" lvl="1" indent="-330200" algn="l" rtl="0">
              <a:lnSpc>
                <a:spcPct val="115000"/>
              </a:lnSpc>
              <a:spcBef>
                <a:spcPts val="0"/>
              </a:spcBef>
              <a:spcAft>
                <a:spcPts val="0"/>
              </a:spcAft>
              <a:buClr>
                <a:schemeClr val="dk1"/>
              </a:buClr>
              <a:buSzPts val="1600"/>
              <a:buFont typeface="Avenir"/>
              <a:buChar char="○"/>
            </a:pPr>
            <a:r>
              <a:rPr lang="en" sz="1600" u="sng" dirty="0">
                <a:solidFill>
                  <a:schemeClr val="hlink"/>
                </a:solidFill>
                <a:hlinkClick r:id="rId7"/>
              </a:rPr>
              <a:t>https://research.computing.yale.edu/training/version-control-git</a:t>
            </a:r>
            <a:endParaRPr sz="1600" b="1" u="sng" dirty="0"/>
          </a:p>
          <a:p>
            <a:pPr marL="914400" lvl="0" indent="0" algn="l" rtl="0">
              <a:lnSpc>
                <a:spcPct val="115000"/>
              </a:lnSpc>
              <a:spcBef>
                <a:spcPts val="300"/>
              </a:spcBef>
              <a:spcAft>
                <a:spcPts val="0"/>
              </a:spcAft>
              <a:buNone/>
            </a:pPr>
            <a:endParaRPr sz="1600" b="1" u="sng" dirty="0"/>
          </a:p>
          <a:p>
            <a:pPr marL="0" lvl="0" indent="0" algn="l" rtl="0">
              <a:spcBef>
                <a:spcPts val="2500"/>
              </a:spcBef>
              <a:spcAft>
                <a:spcPts val="2500"/>
              </a:spcAft>
              <a:buNone/>
            </a:pPr>
            <a:endParaRPr sz="1600" dirty="0">
              <a:solidFill>
                <a:schemeClr val="dk1"/>
              </a:solidFill>
              <a:latin typeface="Avenir"/>
              <a:ea typeface="Avenir"/>
              <a:cs typeface="Avenir"/>
              <a:sym typeface="Avenir"/>
            </a:endParaRPr>
          </a:p>
        </p:txBody>
      </p:sp>
      <p:sp>
        <p:nvSpPr>
          <p:cNvPr id="171" name="Google Shape;171;p26"/>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Attribution</a:t>
            </a:r>
            <a:endParaRPr/>
          </a:p>
        </p:txBody>
      </p:sp>
      <p:sp>
        <p:nvSpPr>
          <p:cNvPr id="177" name="Google Shape;177;p27"/>
          <p:cNvSpPr txBox="1">
            <a:spLocks noGrp="1"/>
          </p:cNvSpPr>
          <p:nvPr>
            <p:ph type="body" idx="1"/>
          </p:nvPr>
        </p:nvSpPr>
        <p:spPr>
          <a:xfrm>
            <a:off x="451200" y="1373050"/>
            <a:ext cx="8692800" cy="377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Avenir"/>
                <a:ea typeface="Avenir"/>
                <a:cs typeface="Avenir"/>
                <a:sym typeface="Avenir"/>
              </a:rPr>
              <a:t>This workshop was adapted from the following source:</a:t>
            </a:r>
            <a:endParaRPr sz="1600">
              <a:solidFill>
                <a:schemeClr val="dk1"/>
              </a:solidFill>
              <a:latin typeface="Avenir"/>
              <a:ea typeface="Avenir"/>
              <a:cs typeface="Avenir"/>
              <a:sym typeface="Avenir"/>
            </a:endParaRPr>
          </a:p>
          <a:p>
            <a:pPr marL="0" lvl="0" indent="0" algn="l" rtl="0">
              <a:spcBef>
                <a:spcPts val="1200"/>
              </a:spcBef>
              <a:spcAft>
                <a:spcPts val="0"/>
              </a:spcAft>
              <a:buNone/>
            </a:pPr>
            <a:endParaRPr sz="1600">
              <a:solidFill>
                <a:schemeClr val="dk1"/>
              </a:solidFill>
              <a:latin typeface="Avenir"/>
              <a:ea typeface="Avenir"/>
              <a:cs typeface="Avenir"/>
              <a:sym typeface="Avenir"/>
            </a:endParaRPr>
          </a:p>
          <a:p>
            <a:pPr marL="0" lvl="0" indent="0" algn="l" rtl="0">
              <a:spcBef>
                <a:spcPts val="1200"/>
              </a:spcBef>
              <a:spcAft>
                <a:spcPts val="0"/>
              </a:spcAft>
              <a:buNone/>
            </a:pPr>
            <a:r>
              <a:rPr lang="en" sz="1600" b="1">
                <a:solidFill>
                  <a:schemeClr val="dk1"/>
                </a:solidFill>
                <a:latin typeface="Avenir"/>
                <a:ea typeface="Avenir"/>
                <a:cs typeface="Avenir"/>
                <a:sym typeface="Avenir"/>
              </a:rPr>
              <a:t>Version Control with Git</a:t>
            </a:r>
            <a:endParaRPr sz="1600" b="1">
              <a:solidFill>
                <a:schemeClr val="dk1"/>
              </a:solidFill>
              <a:latin typeface="Avenir"/>
              <a:ea typeface="Avenir"/>
              <a:cs typeface="Avenir"/>
              <a:sym typeface="Avenir"/>
            </a:endParaRPr>
          </a:p>
          <a:p>
            <a:pPr marL="457200" lvl="0" indent="0" algn="l" rtl="0">
              <a:spcBef>
                <a:spcPts val="1200"/>
              </a:spcBef>
              <a:spcAft>
                <a:spcPts val="0"/>
              </a:spcAft>
              <a:buNone/>
            </a:pPr>
            <a:r>
              <a:rPr lang="en" sz="1600">
                <a:solidFill>
                  <a:schemeClr val="dk1"/>
                </a:solidFill>
                <a:latin typeface="Avenir"/>
                <a:ea typeface="Avenir"/>
                <a:cs typeface="Avenir"/>
                <a:sym typeface="Avenir"/>
              </a:rPr>
              <a:t>Ivan Gonzalez; Daisie Huang;  Nima Hejazi;  Katherine Koziar; </a:t>
            </a:r>
            <a:endParaRPr sz="1600">
              <a:solidFill>
                <a:schemeClr val="dk1"/>
              </a:solidFill>
              <a:latin typeface="Avenir"/>
              <a:ea typeface="Avenir"/>
              <a:cs typeface="Avenir"/>
              <a:sym typeface="Avenir"/>
            </a:endParaRPr>
          </a:p>
          <a:p>
            <a:pPr marL="457200" lvl="0" indent="0" algn="l" rtl="0">
              <a:spcBef>
                <a:spcPts val="1200"/>
              </a:spcBef>
              <a:spcAft>
                <a:spcPts val="0"/>
              </a:spcAft>
              <a:buNone/>
            </a:pPr>
            <a:r>
              <a:rPr lang="en" sz="1600">
                <a:solidFill>
                  <a:schemeClr val="dk1"/>
                </a:solidFill>
                <a:latin typeface="Avenir"/>
                <a:ea typeface="Avenir"/>
                <a:cs typeface="Avenir"/>
                <a:sym typeface="Avenir"/>
              </a:rPr>
              <a:t>Madicken Munk (eds): "Software Carpentry: Version Control with Git."  </a:t>
            </a:r>
            <a:endParaRPr sz="1600">
              <a:solidFill>
                <a:schemeClr val="dk1"/>
              </a:solidFill>
              <a:latin typeface="Avenir"/>
              <a:ea typeface="Avenir"/>
              <a:cs typeface="Avenir"/>
              <a:sym typeface="Avenir"/>
            </a:endParaRPr>
          </a:p>
          <a:p>
            <a:pPr marL="457200" lvl="0" indent="0" algn="l" rtl="0">
              <a:spcBef>
                <a:spcPts val="1200"/>
              </a:spcBef>
              <a:spcAft>
                <a:spcPts val="0"/>
              </a:spcAft>
              <a:buNone/>
            </a:pPr>
            <a:r>
              <a:rPr lang="en" sz="1600">
                <a:solidFill>
                  <a:schemeClr val="dk1"/>
                </a:solidFill>
                <a:latin typeface="Avenir"/>
                <a:ea typeface="Avenir"/>
                <a:cs typeface="Avenir"/>
                <a:sym typeface="Avenir"/>
              </a:rPr>
              <a:t>Version 2019.06.1, July 2019,</a:t>
            </a:r>
            <a:endParaRPr sz="1600">
              <a:solidFill>
                <a:schemeClr val="dk1"/>
              </a:solidFill>
              <a:latin typeface="Avenir"/>
              <a:ea typeface="Avenir"/>
              <a:cs typeface="Avenir"/>
              <a:sym typeface="Avenir"/>
            </a:endParaRPr>
          </a:p>
          <a:p>
            <a:pPr marL="457200" lvl="0" indent="0" algn="l" rtl="0">
              <a:spcBef>
                <a:spcPts val="1200"/>
              </a:spcBef>
              <a:spcAft>
                <a:spcPts val="0"/>
              </a:spcAft>
              <a:buNone/>
            </a:pPr>
            <a:r>
              <a:rPr lang="en" sz="1600" u="sng">
                <a:solidFill>
                  <a:schemeClr val="hlink"/>
                </a:solidFill>
                <a:latin typeface="Avenir"/>
                <a:ea typeface="Avenir"/>
                <a:cs typeface="Avenir"/>
                <a:sym typeface="Avenir"/>
                <a:hlinkClick r:id="rId3"/>
              </a:rPr>
              <a:t>https://github.com/swcarpentry/git-novice,</a:t>
            </a:r>
            <a:r>
              <a:rPr lang="en" sz="1600">
                <a:solidFill>
                  <a:schemeClr val="dk1"/>
                </a:solidFill>
                <a:latin typeface="Avenir"/>
                <a:ea typeface="Avenir"/>
                <a:cs typeface="Avenir"/>
                <a:sym typeface="Avenir"/>
              </a:rPr>
              <a:t> 10.5281/zenodo.3264950</a:t>
            </a:r>
            <a:endParaRPr sz="1600">
              <a:solidFill>
                <a:schemeClr val="dk1"/>
              </a:solidFill>
              <a:latin typeface="Avenir"/>
              <a:ea typeface="Avenir"/>
              <a:cs typeface="Avenir"/>
              <a:sym typeface="Avenir"/>
            </a:endParaRPr>
          </a:p>
          <a:p>
            <a:pPr marL="914400" lvl="0" indent="0" algn="l" rtl="0">
              <a:spcBef>
                <a:spcPts val="1200"/>
              </a:spcBef>
              <a:spcAft>
                <a:spcPts val="0"/>
              </a:spcAft>
              <a:buNone/>
            </a:pPr>
            <a:endParaRPr sz="1600">
              <a:solidFill>
                <a:schemeClr val="dk1"/>
              </a:solidFill>
              <a:latin typeface="Avenir"/>
              <a:ea typeface="Avenir"/>
              <a:cs typeface="Avenir"/>
              <a:sym typeface="Avenir"/>
            </a:endParaRPr>
          </a:p>
          <a:p>
            <a:pPr marL="0" lvl="0" indent="0" algn="l" rtl="0">
              <a:spcBef>
                <a:spcPts val="1200"/>
              </a:spcBef>
              <a:spcAft>
                <a:spcPts val="0"/>
              </a:spcAft>
              <a:buNone/>
            </a:pPr>
            <a:endParaRPr sz="1600" u="sng">
              <a:solidFill>
                <a:schemeClr val="dk1"/>
              </a:solidFill>
              <a:latin typeface="Avenir"/>
              <a:ea typeface="Avenir"/>
              <a:cs typeface="Avenir"/>
              <a:sym typeface="Avenir"/>
            </a:endParaRPr>
          </a:p>
          <a:p>
            <a:pPr marL="0" lvl="0" indent="0" algn="l" rtl="0">
              <a:spcBef>
                <a:spcPts val="1300"/>
              </a:spcBef>
              <a:spcAft>
                <a:spcPts val="2500"/>
              </a:spcAft>
              <a:buNone/>
            </a:pPr>
            <a:endParaRPr sz="1600">
              <a:solidFill>
                <a:schemeClr val="dk1"/>
              </a:solidFill>
              <a:latin typeface="Avenir"/>
              <a:ea typeface="Avenir"/>
              <a:cs typeface="Avenir"/>
              <a:sym typeface="Avenir"/>
            </a:endParaRPr>
          </a:p>
        </p:txBody>
      </p:sp>
      <p:sp>
        <p:nvSpPr>
          <p:cNvPr id="178" name="Google Shape;178;p27"/>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ctrTitle"/>
          </p:nvPr>
        </p:nvSpPr>
        <p:spPr>
          <a:xfrm>
            <a:off x="2630425" y="277342"/>
            <a:ext cx="5445900" cy="1329785"/>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600" dirty="0"/>
              <a:t>Take the class Survey!</a:t>
            </a:r>
            <a:endParaRPr sz="3600" dirty="0"/>
          </a:p>
        </p:txBody>
      </p:sp>
      <p:sp>
        <p:nvSpPr>
          <p:cNvPr id="184" name="Google Shape;184;p28"/>
          <p:cNvSpPr txBox="1">
            <a:spLocks noGrp="1"/>
          </p:cNvSpPr>
          <p:nvPr>
            <p:ph type="subTitle" idx="1"/>
          </p:nvPr>
        </p:nvSpPr>
        <p:spPr>
          <a:xfrm>
            <a:off x="2630425" y="2039852"/>
            <a:ext cx="5445900" cy="531898"/>
          </a:xfrm>
          <a:prstGeom prst="rect">
            <a:avLst/>
          </a:prstGeom>
        </p:spPr>
        <p:txBody>
          <a:bodyPr spcFirstLastPara="1" wrap="square" lIns="91425" tIns="91425" rIns="91425" bIns="91425" anchor="b" anchorCtr="0">
            <a:noAutofit/>
          </a:bodyPr>
          <a:lstStyle/>
          <a:p>
            <a:pPr marL="0" lvl="0" indent="0" algn="r" rtl="0">
              <a:spcBef>
                <a:spcPts val="600"/>
              </a:spcBef>
              <a:spcAft>
                <a:spcPts val="0"/>
              </a:spcAft>
              <a:buNone/>
            </a:pPr>
            <a:endParaRPr sz="1600" dirty="0">
              <a:solidFill>
                <a:schemeClr val="tx1"/>
              </a:solidFill>
            </a:endParaRPr>
          </a:p>
          <a:p>
            <a:pPr marL="0" lvl="0" indent="0" algn="r" rtl="0">
              <a:spcBef>
                <a:spcPts val="600"/>
              </a:spcBef>
              <a:spcAft>
                <a:spcPts val="0"/>
              </a:spcAft>
              <a:buNone/>
            </a:pPr>
            <a:endParaRPr sz="2100" b="1" dirty="0">
              <a:solidFill>
                <a:schemeClr val="tx1"/>
              </a:solidFill>
            </a:endParaRPr>
          </a:p>
          <a:p>
            <a:pPr marL="0" lvl="0" indent="0" algn="r" rtl="0">
              <a:spcBef>
                <a:spcPts val="600"/>
              </a:spcBef>
              <a:spcAft>
                <a:spcPts val="0"/>
              </a:spcAft>
              <a:buNone/>
            </a:pPr>
            <a:r>
              <a:rPr lang="en" sz="2100" b="1" dirty="0">
                <a:solidFill>
                  <a:schemeClr val="tx1"/>
                </a:solidFill>
              </a:rPr>
              <a:t>It’s only 4 questions!</a:t>
            </a:r>
            <a:endParaRPr sz="2100" b="1" dirty="0">
              <a:solidFill>
                <a:schemeClr val="tx1"/>
              </a:solidFill>
            </a:endParaRPr>
          </a:p>
          <a:p>
            <a:pPr marL="0" lvl="0" indent="0" algn="r" rtl="0">
              <a:spcBef>
                <a:spcPts val="600"/>
              </a:spcBef>
              <a:spcAft>
                <a:spcPts val="0"/>
              </a:spcAft>
              <a:buNone/>
            </a:pPr>
            <a:r>
              <a:rPr lang="en" sz="2600" b="1" dirty="0">
                <a:solidFill>
                  <a:schemeClr val="tx1"/>
                </a:solidFill>
              </a:rPr>
              <a:t>https://</a:t>
            </a:r>
            <a:r>
              <a:rPr lang="en" sz="2600" b="1" dirty="0" err="1">
                <a:solidFill>
                  <a:schemeClr val="tx1"/>
                </a:solidFill>
              </a:rPr>
              <a:t>tinyurl.com</a:t>
            </a:r>
            <a:r>
              <a:rPr lang="en" sz="2600" b="1" dirty="0">
                <a:solidFill>
                  <a:schemeClr val="tx1"/>
                </a:solidFill>
              </a:rPr>
              <a:t>/</a:t>
            </a:r>
            <a:r>
              <a:rPr lang="en" sz="2600" b="1" dirty="0" err="1">
                <a:solidFill>
                  <a:schemeClr val="tx1"/>
                </a:solidFill>
              </a:rPr>
              <a:t>gitintrosurvey</a:t>
            </a:r>
            <a:endParaRPr sz="2600" b="1" dirty="0">
              <a:solidFill>
                <a:schemeClr val="tx1"/>
              </a:solidFill>
            </a:endParaRPr>
          </a:p>
        </p:txBody>
      </p:sp>
      <p:sp>
        <p:nvSpPr>
          <p:cNvPr id="185" name="Google Shape;185;p28"/>
          <p:cNvSpPr txBox="1"/>
          <p:nvPr/>
        </p:nvSpPr>
        <p:spPr>
          <a:xfrm>
            <a:off x="0" y="4343100"/>
            <a:ext cx="19083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700">
              <a:solidFill>
                <a:schemeClr val="dk1"/>
              </a:solidFill>
              <a:latin typeface="Avenir"/>
              <a:ea typeface="Avenir"/>
              <a:cs typeface="Avenir"/>
              <a:sym typeface="Avenir"/>
            </a:endParaRPr>
          </a:p>
        </p:txBody>
      </p:sp>
      <p:pic>
        <p:nvPicPr>
          <p:cNvPr id="3" name="Picture 2" descr="A qr code on a white background&#10;&#10;Description automatically generated">
            <a:extLst>
              <a:ext uri="{FF2B5EF4-FFF2-40B4-BE49-F238E27FC236}">
                <a16:creationId xmlns:a16="http://schemas.microsoft.com/office/drawing/2014/main" id="{9B1F3A60-FB57-085C-DF37-2210F061AC49}"/>
              </a:ext>
            </a:extLst>
          </p:cNvPr>
          <p:cNvPicPr>
            <a:picLocks noChangeAspect="1"/>
          </p:cNvPicPr>
          <p:nvPr/>
        </p:nvPicPr>
        <p:blipFill>
          <a:blip r:embed="rId3"/>
          <a:stretch>
            <a:fillRect/>
          </a:stretch>
        </p:blipFill>
        <p:spPr>
          <a:xfrm>
            <a:off x="3755201" y="2756177"/>
            <a:ext cx="1633597" cy="1586923"/>
          </a:xfrm>
          <a:prstGeom prst="rect">
            <a:avLst/>
          </a:prstGeom>
        </p:spPr>
      </p:pic>
      <p:sp>
        <p:nvSpPr>
          <p:cNvPr id="4" name="TextBox 3">
            <a:extLst>
              <a:ext uri="{FF2B5EF4-FFF2-40B4-BE49-F238E27FC236}">
                <a16:creationId xmlns:a16="http://schemas.microsoft.com/office/drawing/2014/main" id="{F46FE9F3-06FF-B41E-6689-22B255BD006C}"/>
              </a:ext>
            </a:extLst>
          </p:cNvPr>
          <p:cNvSpPr txBox="1"/>
          <p:nvPr/>
        </p:nvSpPr>
        <p:spPr>
          <a:xfrm>
            <a:off x="5708073" y="3006436"/>
            <a:ext cx="2590800" cy="954107"/>
          </a:xfrm>
          <a:prstGeom prst="rect">
            <a:avLst/>
          </a:prstGeom>
          <a:noFill/>
        </p:spPr>
        <p:txBody>
          <a:bodyPr wrap="square" rtlCol="0">
            <a:spAutoFit/>
          </a:bodyPr>
          <a:lstStyle/>
          <a:p>
            <a:r>
              <a:rPr lang="en-US" sz="2800" b="1" dirty="0">
                <a:solidFill>
                  <a:schemeClr val="tx1"/>
                </a:solidFill>
                <a:latin typeface="Avenir Book" panose="02000503020000020003" pitchFamily="2" charset="0"/>
              </a:rPr>
              <a:t>Scan for survey!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Why? </a:t>
            </a:r>
            <a:endParaRPr/>
          </a:p>
        </p:txBody>
      </p:sp>
      <p:sp>
        <p:nvSpPr>
          <p:cNvPr id="91" name="Google Shape;91;p16"/>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0" lvl="0" indent="0" algn="l" rtl="0">
              <a:spcBef>
                <a:spcPts val="1300"/>
              </a:spcBef>
              <a:spcAft>
                <a:spcPts val="0"/>
              </a:spcAft>
              <a:buNone/>
            </a:pPr>
            <a:endParaRPr>
              <a:solidFill>
                <a:schemeClr val="dk1"/>
              </a:solidFill>
              <a:latin typeface="Avenir"/>
              <a:ea typeface="Avenir"/>
              <a:cs typeface="Avenir"/>
              <a:sym typeface="Avenir"/>
            </a:endParaRPr>
          </a:p>
          <a:p>
            <a:pPr marL="0" lvl="0" indent="0" algn="l" rtl="0">
              <a:spcBef>
                <a:spcPts val="2500"/>
              </a:spcBef>
              <a:spcAft>
                <a:spcPts val="0"/>
              </a:spcAft>
              <a:buNone/>
            </a:pPr>
            <a:endParaRPr>
              <a:solidFill>
                <a:schemeClr val="dk1"/>
              </a:solidFill>
              <a:latin typeface="Avenir"/>
              <a:ea typeface="Avenir"/>
              <a:cs typeface="Avenir"/>
              <a:sym typeface="Avenir"/>
            </a:endParaRPr>
          </a:p>
          <a:p>
            <a:pPr marL="0" lvl="0" indent="0" algn="l" rtl="0">
              <a:spcBef>
                <a:spcPts val="2500"/>
              </a:spcBef>
              <a:spcAft>
                <a:spcPts val="0"/>
              </a:spcAft>
              <a:buNone/>
            </a:pPr>
            <a:endParaRPr>
              <a:solidFill>
                <a:schemeClr val="dk1"/>
              </a:solidFill>
              <a:latin typeface="Avenir"/>
              <a:ea typeface="Avenir"/>
              <a:cs typeface="Avenir"/>
              <a:sym typeface="Avenir"/>
            </a:endParaRPr>
          </a:p>
          <a:p>
            <a:pPr marL="0" lvl="0" indent="0" algn="l" rtl="0">
              <a:spcBef>
                <a:spcPts val="2500"/>
              </a:spcBef>
              <a:spcAft>
                <a:spcPts val="0"/>
              </a:spcAft>
              <a:buNone/>
            </a:pPr>
            <a:endParaRPr>
              <a:solidFill>
                <a:schemeClr val="dk1"/>
              </a:solidFill>
              <a:latin typeface="Avenir"/>
              <a:ea typeface="Avenir"/>
              <a:cs typeface="Avenir"/>
              <a:sym typeface="Avenir"/>
            </a:endParaRPr>
          </a:p>
          <a:p>
            <a:pPr marL="0" lvl="0" indent="0" algn="r" rtl="0">
              <a:spcBef>
                <a:spcPts val="2500"/>
              </a:spcBef>
              <a:spcAft>
                <a:spcPts val="0"/>
              </a:spcAft>
              <a:buNone/>
            </a:pPr>
            <a:r>
              <a:rPr lang="en">
                <a:solidFill>
                  <a:schemeClr val="dk1"/>
                </a:solidFill>
                <a:latin typeface="Avenir"/>
                <a:ea typeface="Avenir"/>
                <a:cs typeface="Avenir"/>
                <a:sym typeface="Avenir"/>
              </a:rPr>
              <a:t>“notFinal.doc” by Jorge Cham, </a:t>
            </a:r>
            <a:endParaRPr>
              <a:solidFill>
                <a:schemeClr val="dk1"/>
              </a:solidFill>
              <a:latin typeface="Avenir"/>
              <a:ea typeface="Avenir"/>
              <a:cs typeface="Avenir"/>
              <a:sym typeface="Avenir"/>
            </a:endParaRPr>
          </a:p>
          <a:p>
            <a:pPr marL="0" lvl="0" indent="0" algn="r" rtl="0">
              <a:spcBef>
                <a:spcPts val="2500"/>
              </a:spcBef>
              <a:spcAft>
                <a:spcPts val="2500"/>
              </a:spcAft>
              <a:buNone/>
            </a:pPr>
            <a:r>
              <a:rPr lang="en">
                <a:solidFill>
                  <a:schemeClr val="dk1"/>
                </a:solidFill>
                <a:latin typeface="Avenir"/>
                <a:ea typeface="Avenir"/>
                <a:cs typeface="Avenir"/>
                <a:sym typeface="Avenir"/>
              </a:rPr>
              <a:t>https://www.phdcomics.com</a:t>
            </a:r>
            <a:endParaRPr>
              <a:solidFill>
                <a:schemeClr val="dk1"/>
              </a:solidFill>
              <a:latin typeface="Avenir"/>
              <a:ea typeface="Avenir"/>
              <a:cs typeface="Avenir"/>
              <a:sym typeface="Avenir"/>
            </a:endParaRPr>
          </a:p>
        </p:txBody>
      </p:sp>
      <p:sp>
        <p:nvSpPr>
          <p:cNvPr id="92" name="Google Shape;92;p16"/>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93" name="Google Shape;93;p16"/>
          <p:cNvPicPr preferRelativeResize="0"/>
          <p:nvPr/>
        </p:nvPicPr>
        <p:blipFill>
          <a:blip r:embed="rId3">
            <a:alphaModFix/>
          </a:blip>
          <a:stretch>
            <a:fillRect/>
          </a:stretch>
        </p:blipFill>
        <p:spPr>
          <a:xfrm>
            <a:off x="2885675" y="0"/>
            <a:ext cx="3857619"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git</a:t>
            </a:r>
            <a:endParaRPr/>
          </a:p>
        </p:txBody>
      </p:sp>
      <p:sp>
        <p:nvSpPr>
          <p:cNvPr id="130" name="Google Shape;130;p21"/>
          <p:cNvSpPr txBox="1">
            <a:spLocks noGrp="1"/>
          </p:cNvSpPr>
          <p:nvPr>
            <p:ph type="body" idx="1"/>
          </p:nvPr>
        </p:nvSpPr>
        <p:spPr>
          <a:xfrm>
            <a:off x="451200" y="1546350"/>
            <a:ext cx="8692800" cy="3597000"/>
          </a:xfrm>
          <a:prstGeom prst="rect">
            <a:avLst/>
          </a:prstGeom>
        </p:spPr>
        <p:txBody>
          <a:bodyPr spcFirstLastPara="1" wrap="square" lIns="91425" tIns="91425" rIns="91425" bIns="91425" anchor="t" anchorCtr="0">
            <a:noAutofit/>
          </a:bodyPr>
          <a:lstStyle/>
          <a:p>
            <a:pPr marL="457200" lvl="0" indent="-342900" algn="l" rtl="0">
              <a:spcBef>
                <a:spcPts val="1300"/>
              </a:spcBef>
              <a:spcAft>
                <a:spcPts val="0"/>
              </a:spcAft>
              <a:buClr>
                <a:schemeClr val="dk1"/>
              </a:buClr>
              <a:buSzPts val="1800"/>
              <a:buFont typeface="Avenir"/>
              <a:buChar char="●"/>
            </a:pPr>
            <a:r>
              <a:rPr lang="en" sz="1800" b="1">
                <a:solidFill>
                  <a:schemeClr val="dk1"/>
                </a:solidFill>
                <a:latin typeface="Avenir"/>
                <a:ea typeface="Avenir"/>
                <a:cs typeface="Avenir"/>
                <a:sym typeface="Avenir"/>
              </a:rPr>
              <a:t>git</a:t>
            </a:r>
            <a:r>
              <a:rPr lang="en" sz="1800">
                <a:solidFill>
                  <a:schemeClr val="dk1"/>
                </a:solidFill>
                <a:latin typeface="Avenir"/>
                <a:ea typeface="Avenir"/>
                <a:cs typeface="Avenir"/>
                <a:sym typeface="Avenir"/>
              </a:rPr>
              <a:t> is a command line program</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Distributed version control system</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Created by Linus Torvalds in 2005 who also created the Linux kernel.</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World's most popular VCS</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Benefits</a:t>
            </a:r>
            <a:r>
              <a:rPr lang="en" sz="1800" b="1">
                <a:solidFill>
                  <a:schemeClr val="dk1"/>
                </a:solidFill>
                <a:latin typeface="Avenir"/>
                <a:ea typeface="Avenir"/>
                <a:cs typeface="Avenir"/>
                <a:sym typeface="Avenir"/>
              </a:rPr>
              <a:t>:</a:t>
            </a:r>
            <a:endParaRPr sz="1800" b="1">
              <a:solidFill>
                <a:schemeClr val="dk1"/>
              </a:solidFill>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sz="1800">
                <a:latin typeface="Avenir"/>
                <a:ea typeface="Avenir"/>
                <a:cs typeface="Avenir"/>
                <a:sym typeface="Avenir"/>
              </a:rPr>
              <a:t>Local and Remote Repositories</a:t>
            </a:r>
            <a:endParaRPr sz="1800">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sz="1800">
                <a:latin typeface="Avenir"/>
                <a:ea typeface="Avenir"/>
                <a:cs typeface="Avenir"/>
                <a:sym typeface="Avenir"/>
              </a:rPr>
              <a:t>Branching Capabilities</a:t>
            </a:r>
            <a:endParaRPr/>
          </a:p>
          <a:p>
            <a:pPr marL="914400" lvl="1" indent="-342900" algn="l" rtl="0">
              <a:spcBef>
                <a:spcPts val="0"/>
              </a:spcBef>
              <a:spcAft>
                <a:spcPts val="0"/>
              </a:spcAft>
              <a:buSzPts val="1800"/>
              <a:buChar char="○"/>
            </a:pPr>
            <a:r>
              <a:rPr lang="en"/>
              <a:t>Reliability with multiple copies</a:t>
            </a:r>
            <a:endParaRPr/>
          </a:p>
          <a:p>
            <a:pPr marL="914400" lvl="1" indent="-342900" algn="l" rtl="0">
              <a:spcBef>
                <a:spcPts val="0"/>
              </a:spcBef>
              <a:spcAft>
                <a:spcPts val="0"/>
              </a:spcAft>
              <a:buClr>
                <a:schemeClr val="dk1"/>
              </a:buClr>
              <a:buSzPts val="1800"/>
              <a:buFont typeface="Avenir"/>
              <a:buChar char="○"/>
            </a:pPr>
            <a:r>
              <a:rPr lang="en" sz="1800">
                <a:latin typeface="Avenir"/>
                <a:ea typeface="Avenir"/>
                <a:cs typeface="Avenir"/>
                <a:sym typeface="Avenir"/>
              </a:rPr>
              <a:t>Flexible workflows</a:t>
            </a:r>
            <a:endParaRPr sz="1800">
              <a:latin typeface="Avenir"/>
              <a:ea typeface="Avenir"/>
              <a:cs typeface="Avenir"/>
              <a:sym typeface="Avenir"/>
            </a:endParaRPr>
          </a:p>
          <a:p>
            <a:pPr marL="1371600" lvl="2" indent="-298450" algn="l" rtl="0">
              <a:spcBef>
                <a:spcPts val="0"/>
              </a:spcBef>
              <a:spcAft>
                <a:spcPts val="0"/>
              </a:spcAft>
              <a:buSzPts val="1100"/>
              <a:buChar char="■"/>
            </a:pPr>
            <a:r>
              <a:rPr lang="en"/>
              <a:t>Allows for private or draft work before sharing with peers</a:t>
            </a:r>
            <a:endParaRPr/>
          </a:p>
          <a:p>
            <a:pPr marL="1371600" lvl="0" indent="0" algn="l" rtl="0">
              <a:spcBef>
                <a:spcPts val="1300"/>
              </a:spcBef>
              <a:spcAft>
                <a:spcPts val="2500"/>
              </a:spcAft>
              <a:buNone/>
            </a:pPr>
            <a:endParaRPr/>
          </a:p>
        </p:txBody>
      </p:sp>
      <p:sp>
        <p:nvSpPr>
          <p:cNvPr id="131" name="Google Shape;131;p21"/>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132" name="Google Shape;132;p21"/>
          <p:cNvPicPr preferRelativeResize="0"/>
          <p:nvPr/>
        </p:nvPicPr>
        <p:blipFill>
          <a:blip r:embed="rId3">
            <a:alphaModFix/>
          </a:blip>
          <a:stretch>
            <a:fillRect/>
          </a:stretch>
        </p:blipFill>
        <p:spPr>
          <a:xfrm>
            <a:off x="5212925" y="152400"/>
            <a:ext cx="3625774" cy="1514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GitHub</a:t>
            </a:r>
            <a:endParaRPr/>
          </a:p>
        </p:txBody>
      </p:sp>
      <p:sp>
        <p:nvSpPr>
          <p:cNvPr id="138" name="Google Shape;138;p22"/>
          <p:cNvSpPr txBox="1">
            <a:spLocks noGrp="1"/>
          </p:cNvSpPr>
          <p:nvPr>
            <p:ph type="body" idx="1"/>
          </p:nvPr>
        </p:nvSpPr>
        <p:spPr>
          <a:xfrm>
            <a:off x="451200" y="1570700"/>
            <a:ext cx="8692800" cy="3573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Avenir"/>
              <a:buChar char="●"/>
            </a:pPr>
            <a:r>
              <a:rPr lang="en" sz="1800" dirty="0">
                <a:solidFill>
                  <a:schemeClr val="dk1"/>
                </a:solidFill>
                <a:latin typeface="Avenir"/>
                <a:ea typeface="Avenir"/>
                <a:cs typeface="Avenir"/>
                <a:sym typeface="Avenir"/>
              </a:rPr>
              <a:t>Web/Desktop based platform that utilizes the </a:t>
            </a:r>
            <a:r>
              <a:rPr lang="en" sz="1800" b="1" dirty="0">
                <a:solidFill>
                  <a:schemeClr val="dk1"/>
                </a:solidFill>
                <a:latin typeface="Avenir"/>
                <a:ea typeface="Avenir"/>
                <a:cs typeface="Avenir"/>
                <a:sym typeface="Avenir"/>
              </a:rPr>
              <a:t>git</a:t>
            </a:r>
            <a:r>
              <a:rPr lang="en" sz="1800" dirty="0">
                <a:solidFill>
                  <a:schemeClr val="dk1"/>
                </a:solidFill>
                <a:latin typeface="Avenir"/>
                <a:ea typeface="Avenir"/>
                <a:cs typeface="Avenir"/>
                <a:sym typeface="Avenir"/>
              </a:rPr>
              <a:t> VCS</a:t>
            </a:r>
            <a:endParaRPr sz="1800" dirty="0">
              <a:solidFill>
                <a:schemeClr val="dk1"/>
              </a:solidFill>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dirty="0"/>
              <a:t>Provides Graphical User Interface </a:t>
            </a:r>
            <a:endParaRPr sz="1800" dirty="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dirty="0">
                <a:solidFill>
                  <a:schemeClr val="dk1"/>
                </a:solidFill>
                <a:latin typeface="Avenir"/>
                <a:ea typeface="Avenir"/>
                <a:cs typeface="Avenir"/>
                <a:sym typeface="Avenir"/>
              </a:rPr>
              <a:t>Storage of </a:t>
            </a:r>
            <a:r>
              <a:rPr lang="en" sz="1800" b="1" dirty="0">
                <a:solidFill>
                  <a:schemeClr val="dk1"/>
                </a:solidFill>
                <a:latin typeface="Avenir"/>
                <a:ea typeface="Avenir"/>
                <a:cs typeface="Avenir"/>
                <a:sym typeface="Avenir"/>
              </a:rPr>
              <a:t>git</a:t>
            </a:r>
            <a:r>
              <a:rPr lang="en" sz="1800" dirty="0">
                <a:solidFill>
                  <a:schemeClr val="dk1"/>
                </a:solidFill>
                <a:latin typeface="Avenir"/>
                <a:ea typeface="Avenir"/>
                <a:cs typeface="Avenir"/>
                <a:sym typeface="Avenir"/>
              </a:rPr>
              <a:t> repositories enables collaborative use</a:t>
            </a:r>
            <a:endParaRPr sz="1800" dirty="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dirty="0">
                <a:solidFill>
                  <a:schemeClr val="dk1"/>
                </a:solidFill>
                <a:latin typeface="Avenir"/>
                <a:ea typeface="Avenir"/>
                <a:cs typeface="Avenir"/>
                <a:sym typeface="Avenir"/>
              </a:rPr>
              <a:t>Hosts millions of open-source projects</a:t>
            </a:r>
            <a:endParaRPr sz="1800" dirty="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dirty="0" err="1">
                <a:solidFill>
                  <a:schemeClr val="dk1"/>
                </a:solidFill>
                <a:latin typeface="Avenir"/>
                <a:ea typeface="Avenir"/>
                <a:cs typeface="Avenir"/>
                <a:sym typeface="Avenir"/>
              </a:rPr>
              <a:t>Codespaces</a:t>
            </a:r>
            <a:r>
              <a:rPr lang="en" sz="1800" dirty="0">
                <a:solidFill>
                  <a:schemeClr val="dk1"/>
                </a:solidFill>
                <a:latin typeface="Avenir"/>
                <a:ea typeface="Avenir"/>
                <a:cs typeface="Avenir"/>
                <a:sym typeface="Avenir"/>
              </a:rPr>
              <a:t> virtual environment for development</a:t>
            </a:r>
            <a:endParaRPr sz="1800" dirty="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dirty="0">
                <a:solidFill>
                  <a:schemeClr val="dk1"/>
                </a:solidFill>
                <a:latin typeface="Avenir"/>
                <a:ea typeface="Avenir"/>
                <a:cs typeface="Avenir"/>
                <a:sym typeface="Avenir"/>
              </a:rPr>
              <a:t>GitHub pages &amp; projects</a:t>
            </a:r>
            <a:endParaRPr sz="1800" dirty="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dirty="0">
                <a:solidFill>
                  <a:schemeClr val="dk1"/>
                </a:solidFill>
                <a:latin typeface="Avenir"/>
                <a:ea typeface="Avenir"/>
                <a:cs typeface="Avenir"/>
                <a:sym typeface="Avenir"/>
              </a:rPr>
              <a:t>Benefits:</a:t>
            </a:r>
            <a:endParaRPr sz="1800" dirty="0">
              <a:solidFill>
                <a:schemeClr val="dk1"/>
              </a:solidFill>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sz="1800" dirty="0">
                <a:latin typeface="Avenir"/>
                <a:ea typeface="Avenir"/>
                <a:cs typeface="Avenir"/>
                <a:sym typeface="Avenir"/>
              </a:rPr>
              <a:t>Collaboration</a:t>
            </a:r>
            <a:endParaRPr sz="1800" dirty="0">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sz="1800" dirty="0">
                <a:latin typeface="Avenir"/>
                <a:ea typeface="Avenir"/>
                <a:cs typeface="Avenir"/>
                <a:sym typeface="Avenir"/>
              </a:rPr>
              <a:t>Project Management</a:t>
            </a:r>
            <a:endParaRPr sz="1800" dirty="0">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sz="1800" dirty="0">
                <a:latin typeface="Avenir"/>
                <a:ea typeface="Avenir"/>
                <a:cs typeface="Avenir"/>
                <a:sym typeface="Avenir"/>
              </a:rPr>
              <a:t>Integration – </a:t>
            </a:r>
            <a:r>
              <a:rPr lang="en" sz="1800" dirty="0" err="1">
                <a:latin typeface="Avenir"/>
                <a:ea typeface="Avenir"/>
                <a:cs typeface="Avenir"/>
                <a:sym typeface="Avenir"/>
              </a:rPr>
              <a:t>V</a:t>
            </a:r>
            <a:r>
              <a:rPr lang="en" dirty="0" err="1"/>
              <a:t>SCode</a:t>
            </a:r>
            <a:r>
              <a:rPr lang="en" dirty="0"/>
              <a:t> &amp; more</a:t>
            </a:r>
            <a:endParaRPr sz="1800" dirty="0">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sz="1800" dirty="0">
                <a:latin typeface="Avenir"/>
                <a:ea typeface="Avenir"/>
                <a:cs typeface="Avenir"/>
                <a:sym typeface="Avenir"/>
              </a:rPr>
              <a:t>Documentation </a:t>
            </a:r>
            <a:endParaRPr sz="1800" dirty="0">
              <a:latin typeface="Avenir"/>
              <a:ea typeface="Avenir"/>
              <a:cs typeface="Avenir"/>
              <a:sym typeface="Avenir"/>
            </a:endParaRPr>
          </a:p>
          <a:p>
            <a:pPr marL="0" lvl="0" indent="0" algn="l" rtl="0">
              <a:spcBef>
                <a:spcPts val="1300"/>
              </a:spcBef>
              <a:spcAft>
                <a:spcPts val="2500"/>
              </a:spcAft>
              <a:buNone/>
            </a:pPr>
            <a:endParaRPr sz="1800" dirty="0">
              <a:solidFill>
                <a:schemeClr val="dk1"/>
              </a:solidFill>
              <a:latin typeface="Avenir"/>
              <a:ea typeface="Avenir"/>
              <a:cs typeface="Avenir"/>
              <a:sym typeface="Avenir"/>
            </a:endParaRPr>
          </a:p>
        </p:txBody>
      </p:sp>
      <p:sp>
        <p:nvSpPr>
          <p:cNvPr id="139" name="Google Shape;139;p22"/>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140" name="Google Shape;140;p22"/>
          <p:cNvPicPr preferRelativeResize="0"/>
          <p:nvPr/>
        </p:nvPicPr>
        <p:blipFill>
          <a:blip r:embed="rId3">
            <a:alphaModFix/>
          </a:blip>
          <a:stretch>
            <a:fillRect/>
          </a:stretch>
        </p:blipFill>
        <p:spPr>
          <a:xfrm>
            <a:off x="5130228" y="0"/>
            <a:ext cx="4013773" cy="1645650"/>
          </a:xfrm>
          <a:prstGeom prst="rect">
            <a:avLst/>
          </a:prstGeom>
          <a:noFill/>
          <a:ln>
            <a:noFill/>
          </a:ln>
        </p:spPr>
      </p:pic>
      <p:pic>
        <p:nvPicPr>
          <p:cNvPr id="141" name="Google Shape;141;p22" descr="GitHub.com Invertocat logo"/>
          <p:cNvPicPr preferRelativeResize="0"/>
          <p:nvPr/>
        </p:nvPicPr>
        <p:blipFill>
          <a:blip r:embed="rId4">
            <a:alphaModFix/>
          </a:blip>
          <a:stretch>
            <a:fillRect/>
          </a:stretch>
        </p:blipFill>
        <p:spPr>
          <a:xfrm>
            <a:off x="3634463" y="74937"/>
            <a:ext cx="1495775" cy="1495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620625"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Use Cases</a:t>
            </a:r>
            <a:endParaRPr/>
          </a:p>
        </p:txBody>
      </p:sp>
      <p:sp>
        <p:nvSpPr>
          <p:cNvPr id="84" name="Google Shape;84;p15"/>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85" name="Google Shape;85;p15"/>
          <p:cNvPicPr preferRelativeResize="0"/>
          <p:nvPr/>
        </p:nvPicPr>
        <p:blipFill>
          <a:blip r:embed="rId3">
            <a:alphaModFix/>
          </a:blip>
          <a:stretch>
            <a:fillRect/>
          </a:stretch>
        </p:blipFill>
        <p:spPr>
          <a:xfrm>
            <a:off x="152400" y="1595038"/>
            <a:ext cx="8839201" cy="283596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457200" lvl="0" indent="-342900" algn="l" rtl="0">
              <a:spcBef>
                <a:spcPts val="1300"/>
              </a:spcBef>
              <a:spcAft>
                <a:spcPts val="0"/>
              </a:spcAft>
              <a:buClr>
                <a:schemeClr val="dk1"/>
              </a:buClr>
              <a:buSzPts val="1800"/>
              <a:buFont typeface="Avenir"/>
              <a:buChar char="●"/>
            </a:pPr>
            <a:r>
              <a:rPr lang="en" sz="1800" dirty="0">
                <a:solidFill>
                  <a:schemeClr val="dk1"/>
                </a:solidFill>
                <a:latin typeface="Avenir"/>
                <a:ea typeface="Avenir"/>
                <a:cs typeface="Avenir"/>
                <a:sym typeface="Avenir"/>
              </a:rPr>
              <a:t>Version control is a system that records changes to a file or set of files over time so that you can recall specific versions later.</a:t>
            </a:r>
            <a:endParaRPr sz="1800" dirty="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dirty="0">
                <a:solidFill>
                  <a:schemeClr val="dk1"/>
                </a:solidFill>
                <a:latin typeface="Avenir"/>
                <a:ea typeface="Avenir"/>
                <a:cs typeface="Avenir"/>
                <a:sym typeface="Avenir"/>
              </a:rPr>
              <a:t>Track modifications, and collaborate on projects without overwriting other’s work.</a:t>
            </a:r>
            <a:endParaRPr sz="1800" dirty="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dirty="0">
                <a:solidFill>
                  <a:schemeClr val="dk1"/>
                </a:solidFill>
                <a:latin typeface="Avenir"/>
                <a:ea typeface="Avenir"/>
                <a:cs typeface="Avenir"/>
                <a:sym typeface="Avenir"/>
              </a:rPr>
              <a:t>Benefits: </a:t>
            </a:r>
            <a:endParaRPr sz="1800" dirty="0">
              <a:solidFill>
                <a:schemeClr val="dk1"/>
              </a:solidFill>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dirty="0"/>
              <a:t>Backup and Restore</a:t>
            </a:r>
            <a:endParaRPr dirty="0"/>
          </a:p>
          <a:p>
            <a:pPr marL="914400" lvl="1" indent="-342900" algn="l" rtl="0">
              <a:spcBef>
                <a:spcPts val="0"/>
              </a:spcBef>
              <a:spcAft>
                <a:spcPts val="0"/>
              </a:spcAft>
              <a:buClr>
                <a:schemeClr val="dk1"/>
              </a:buClr>
              <a:buSzPts val="1800"/>
              <a:buFont typeface="Avenir"/>
              <a:buChar char="○"/>
            </a:pPr>
            <a:r>
              <a:rPr lang="en" dirty="0"/>
              <a:t>Synchronization</a:t>
            </a:r>
            <a:endParaRPr dirty="0"/>
          </a:p>
          <a:p>
            <a:pPr marL="914400" lvl="1" indent="-342900" algn="l" rtl="0">
              <a:spcBef>
                <a:spcPts val="0"/>
              </a:spcBef>
              <a:spcAft>
                <a:spcPts val="0"/>
              </a:spcAft>
              <a:buClr>
                <a:schemeClr val="dk1"/>
              </a:buClr>
              <a:buSzPts val="1800"/>
              <a:buFont typeface="Avenir"/>
              <a:buChar char="○"/>
            </a:pPr>
            <a:r>
              <a:rPr lang="en" dirty="0"/>
              <a:t>Short/Long Term Undo</a:t>
            </a:r>
            <a:endParaRPr dirty="0"/>
          </a:p>
          <a:p>
            <a:pPr marL="914400" lvl="1" indent="-342900" algn="l" rtl="0">
              <a:spcBef>
                <a:spcPts val="0"/>
              </a:spcBef>
              <a:spcAft>
                <a:spcPts val="0"/>
              </a:spcAft>
              <a:buClr>
                <a:schemeClr val="dk1"/>
              </a:buClr>
              <a:buSzPts val="1800"/>
              <a:buFont typeface="Avenir"/>
              <a:buChar char="○"/>
            </a:pPr>
            <a:r>
              <a:rPr lang="en" dirty="0"/>
              <a:t>Branching and Merging</a:t>
            </a:r>
            <a:endParaRPr dirty="0"/>
          </a:p>
          <a:p>
            <a:pPr marL="0" lvl="0" indent="0" algn="l" rtl="0">
              <a:spcBef>
                <a:spcPts val="1300"/>
              </a:spcBef>
              <a:spcAft>
                <a:spcPts val="2500"/>
              </a:spcAft>
              <a:buNone/>
            </a:pPr>
            <a:endParaRPr sz="1800" dirty="0">
              <a:solidFill>
                <a:schemeClr val="dk1"/>
              </a:solidFill>
              <a:latin typeface="Avenir"/>
              <a:ea typeface="Avenir"/>
              <a:cs typeface="Avenir"/>
              <a:sym typeface="Avenir"/>
            </a:endParaRPr>
          </a:p>
        </p:txBody>
      </p:sp>
      <p:sp>
        <p:nvSpPr>
          <p:cNvPr id="99" name="Google Shape;99;p17"/>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Version Control</a:t>
            </a:r>
            <a:endParaRPr/>
          </a:p>
        </p:txBody>
      </p:sp>
      <p:sp>
        <p:nvSpPr>
          <p:cNvPr id="100" name="Google Shape;100;p17"/>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Record Changes</a:t>
            </a:r>
            <a:endParaRPr/>
          </a:p>
        </p:txBody>
      </p:sp>
      <p:sp>
        <p:nvSpPr>
          <p:cNvPr id="106" name="Google Shape;106;p18"/>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0" lvl="0" indent="0" algn="l" rtl="0">
              <a:spcBef>
                <a:spcPts val="1300"/>
              </a:spcBef>
              <a:spcAft>
                <a:spcPts val="2500"/>
              </a:spcAft>
              <a:buNone/>
            </a:pPr>
            <a:endParaRPr/>
          </a:p>
        </p:txBody>
      </p:sp>
      <p:sp>
        <p:nvSpPr>
          <p:cNvPr id="107" name="Google Shape;107;p18"/>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108" name="Google Shape;108;p18"/>
          <p:cNvPicPr preferRelativeResize="0"/>
          <p:nvPr/>
        </p:nvPicPr>
        <p:blipFill>
          <a:blip r:embed="rId3">
            <a:alphaModFix/>
          </a:blip>
          <a:stretch>
            <a:fillRect/>
          </a:stretch>
        </p:blipFill>
        <p:spPr>
          <a:xfrm>
            <a:off x="1206675" y="1644725"/>
            <a:ext cx="7181850" cy="2266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9"/>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Versions</a:t>
            </a:r>
            <a:endParaRPr/>
          </a:p>
        </p:txBody>
      </p:sp>
      <p:sp>
        <p:nvSpPr>
          <p:cNvPr id="114" name="Google Shape;114;p19"/>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0" lvl="0" indent="0" algn="l" rtl="0">
              <a:spcBef>
                <a:spcPts val="1300"/>
              </a:spcBef>
              <a:spcAft>
                <a:spcPts val="2500"/>
              </a:spcAft>
              <a:buNone/>
            </a:pPr>
            <a:endParaRPr/>
          </a:p>
        </p:txBody>
      </p:sp>
      <p:sp>
        <p:nvSpPr>
          <p:cNvPr id="115" name="Google Shape;115;p19"/>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116" name="Google Shape;116;p19"/>
          <p:cNvPicPr preferRelativeResize="0"/>
          <p:nvPr/>
        </p:nvPicPr>
        <p:blipFill>
          <a:blip r:embed="rId3">
            <a:alphaModFix/>
          </a:blip>
          <a:stretch>
            <a:fillRect/>
          </a:stretch>
        </p:blipFill>
        <p:spPr>
          <a:xfrm>
            <a:off x="3410175" y="587775"/>
            <a:ext cx="4879826" cy="4345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Merge changes</a:t>
            </a:r>
            <a:endParaRPr/>
          </a:p>
        </p:txBody>
      </p:sp>
      <p:sp>
        <p:nvSpPr>
          <p:cNvPr id="122" name="Google Shape;122;p20"/>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0" lvl="0" indent="0" algn="l" rtl="0">
              <a:spcBef>
                <a:spcPts val="1300"/>
              </a:spcBef>
              <a:spcAft>
                <a:spcPts val="2500"/>
              </a:spcAft>
              <a:buNone/>
            </a:pPr>
            <a:endParaRPr/>
          </a:p>
        </p:txBody>
      </p:sp>
      <p:sp>
        <p:nvSpPr>
          <p:cNvPr id="123" name="Google Shape;123;p20"/>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124" name="Google Shape;124;p20"/>
          <p:cNvPicPr preferRelativeResize="0"/>
          <p:nvPr/>
        </p:nvPicPr>
        <p:blipFill>
          <a:blip r:embed="rId3">
            <a:alphaModFix/>
          </a:blip>
          <a:stretch>
            <a:fillRect/>
          </a:stretch>
        </p:blipFill>
        <p:spPr>
          <a:xfrm>
            <a:off x="3458975" y="408300"/>
            <a:ext cx="5379725" cy="4585551"/>
          </a:xfrm>
          <a:prstGeom prst="rect">
            <a:avLst/>
          </a:prstGeom>
          <a:noFill/>
          <a:ln>
            <a:noFill/>
          </a:ln>
        </p:spPr>
      </p:pic>
    </p:spTree>
  </p:cSld>
  <p:clrMapOvr>
    <a:masterClrMapping/>
  </p:clrMapOvr>
</p:sld>
</file>

<file path=ppt/theme/theme1.xml><?xml version="1.0" encoding="utf-8"?>
<a:theme xmlns:a="http://schemas.openxmlformats.org/drawingml/2006/main" name="Teal &amp; lime">
  <a:themeElements>
    <a:clrScheme name="Custom 347">
      <a:dk1>
        <a:srgbClr val="454F5B"/>
      </a:dk1>
      <a:lt1>
        <a:srgbClr val="FFFFFF"/>
      </a:lt1>
      <a:dk2>
        <a:srgbClr val="666666"/>
      </a:dk2>
      <a:lt2>
        <a:srgbClr val="F3F3F3"/>
      </a:lt2>
      <a:accent1>
        <a:srgbClr val="4ECDC4"/>
      </a:accent1>
      <a:accent2>
        <a:srgbClr val="C7F464"/>
      </a:accent2>
      <a:accent3>
        <a:srgbClr val="454F5B"/>
      </a:accent3>
      <a:accent4>
        <a:srgbClr val="738498"/>
      </a:accent4>
      <a:accent5>
        <a:srgbClr val="A6B5C7"/>
      </a:accent5>
      <a:accent6>
        <a:srgbClr val="D4DAE0"/>
      </a:accent6>
      <a:hlink>
        <a:srgbClr val="00A0A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10061</TotalTime>
  <Words>1298</Words>
  <Application>Microsoft Macintosh PowerPoint</Application>
  <PresentationFormat>On-screen Show (16:9)</PresentationFormat>
  <Paragraphs>162</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Avenir Book</vt:lpstr>
      <vt:lpstr>Mulish</vt:lpstr>
      <vt:lpstr>Avenir</vt:lpstr>
      <vt:lpstr>Teal &amp; lime</vt:lpstr>
      <vt:lpstr>Git &amp; GitHub:  An Introduction To Version Control</vt:lpstr>
      <vt:lpstr>Why? </vt:lpstr>
      <vt:lpstr>git</vt:lpstr>
      <vt:lpstr>GitHub</vt:lpstr>
      <vt:lpstr>Use Cases</vt:lpstr>
      <vt:lpstr>Version Control</vt:lpstr>
      <vt:lpstr>Record Changes</vt:lpstr>
      <vt:lpstr>Versions</vt:lpstr>
      <vt:lpstr>Merge changes</vt:lpstr>
      <vt:lpstr>git in the terminal</vt:lpstr>
      <vt:lpstr>Staging Area</vt:lpstr>
      <vt:lpstr>Staging area</vt:lpstr>
      <vt:lpstr>Further learning</vt:lpstr>
      <vt:lpstr>Attribution</vt:lpstr>
      <vt:lpstr>Take the class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DeMayo, Justin</cp:lastModifiedBy>
  <cp:revision>5</cp:revision>
  <dcterms:modified xsi:type="dcterms:W3CDTF">2024-10-15T15:32:30Z</dcterms:modified>
</cp:coreProperties>
</file>