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abc@abc.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Shijit</a:t>
            </a:r>
            <a:endParaRPr/>
          </a:p>
        </p:txBody>
      </p:sp>
      <p:sp>
        <p:nvSpPr>
          <p:cNvPr id="95" name="Shape 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Shijit Dasgupta</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Shape 18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Shijit Dasgupta</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 name="Shape 19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Ameet Nayak and/or David D’Agostino</a:t>
            </a:r>
            <a:endParaRPr/>
          </a:p>
        </p:txBody>
      </p:sp>
      <p:sp>
        <p:nvSpPr>
          <p:cNvPr id="202" name="Shape 20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9" name="Shape 20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7" name="Shape 21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4" name="Shape 22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Shijit will ask each speaker to introduce themselves.</a:t>
            </a:r>
            <a:endParaRPr/>
          </a:p>
        </p:txBody>
      </p:sp>
      <p:sp>
        <p:nvSpPr>
          <p:cNvPr id="102" name="Shape 10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Sridhar + Mike</a:t>
            </a:r>
            <a:endParaRPr/>
          </a:p>
          <a:p>
            <a:pPr indent="0" lvl="0" marL="0">
              <a:spcBef>
                <a:spcPts val="0"/>
              </a:spcBef>
              <a:spcAft>
                <a:spcPts val="0"/>
              </a:spcAft>
              <a:buNone/>
            </a:pPr>
            <a:r>
              <a:rPr lang="en-US"/>
              <a:t>https://www.zdnet.com/article/cyber-attacks-are-a-top-three-risk-to-society-alongside-natural-disaster-and-extreme-weather/</a:t>
            </a:r>
            <a:endParaRPr/>
          </a:p>
        </p:txBody>
      </p:sp>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Sridhar + Mike</a:t>
            </a:r>
            <a:endParaRPr/>
          </a:p>
          <a:p>
            <a:pPr indent="0" lvl="0" marL="0">
              <a:spcBef>
                <a:spcPts val="0"/>
              </a:spcBef>
              <a:spcAft>
                <a:spcPts val="0"/>
              </a:spcAft>
              <a:buNone/>
            </a:pPr>
            <a:r>
              <a:t/>
            </a:r>
            <a:endParaRPr/>
          </a:p>
          <a:p>
            <a:pPr indent="0" lvl="0" marL="0">
              <a:spcBef>
                <a:spcPts val="0"/>
              </a:spcBef>
              <a:spcAft>
                <a:spcPts val="0"/>
              </a:spcAft>
              <a:buNone/>
            </a:pPr>
            <a:r>
              <a:rPr lang="en-US"/>
              <a:t>This slide is just meant to inspire discussion on the three. Since Code With Me will have a Cloud and Data series and all three are connected - it’s good to start the discussion to see how all three are connected.</a:t>
            </a:r>
            <a:endParaRPr/>
          </a:p>
        </p:txBody>
      </p:sp>
      <p:sp>
        <p:nvSpPr>
          <p:cNvPr id="118" name="Shape 11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OPM Breach - Sridhar</a:t>
            </a:r>
            <a:endParaRPr/>
          </a:p>
          <a:p>
            <a:pPr indent="0" lvl="0" marL="0">
              <a:spcBef>
                <a:spcPts val="0"/>
              </a:spcBef>
              <a:spcAft>
                <a:spcPts val="0"/>
              </a:spcAft>
              <a:buNone/>
            </a:pPr>
            <a:r>
              <a:rPr lang="en-US"/>
              <a:t>Equifax - Mark Salter</a:t>
            </a:r>
            <a:endParaRPr/>
          </a:p>
          <a:p>
            <a:pPr indent="0" lvl="0" marL="0">
              <a:spcBef>
                <a:spcPts val="0"/>
              </a:spcBef>
              <a:spcAft>
                <a:spcPts val="0"/>
              </a:spcAft>
              <a:buNone/>
            </a:pPr>
            <a:r>
              <a:rPr lang="en-US"/>
              <a:t>Deep Root - </a:t>
            </a:r>
            <a:r>
              <a:rPr lang="en-US"/>
              <a:t>Ameet Nayak and/or David D’Agostino</a:t>
            </a:r>
            <a:endParaRPr/>
          </a:p>
          <a:p>
            <a:pPr indent="0" lvl="0" marL="0">
              <a:spcBef>
                <a:spcPts val="0"/>
              </a:spcBef>
              <a:spcAft>
                <a:spcPts val="0"/>
              </a:spcAft>
              <a:buNone/>
            </a:pPr>
            <a:r>
              <a:rPr lang="en-US"/>
              <a:t>WannaCry Ransomware - Drake Aronhalt</a:t>
            </a:r>
            <a:endParaRPr/>
          </a:p>
          <a:p>
            <a:pPr indent="0" lvl="0" marL="0">
              <a:spcBef>
                <a:spcPts val="0"/>
              </a:spcBef>
              <a:spcAft>
                <a:spcPts val="0"/>
              </a:spcAft>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a:t>Ameet Nayak and/or David D’Agostino</a:t>
            </a:r>
            <a:endParaRPr/>
          </a:p>
        </p:txBody>
      </p:sp>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Mark Salter</a:t>
            </a:r>
            <a:endParaRPr/>
          </a:p>
        </p:txBody>
      </p:sp>
      <p:sp>
        <p:nvSpPr>
          <p:cNvPr id="137" name="Shape 13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Drake Aronhalt</a:t>
            </a:r>
            <a:endParaRPr/>
          </a:p>
          <a:p>
            <a:pPr indent="0" lvl="0" marL="0">
              <a:spcBef>
                <a:spcPts val="0"/>
              </a:spcBef>
              <a:spcAft>
                <a:spcPts val="0"/>
              </a:spcAft>
              <a:buNone/>
            </a:pPr>
            <a:r>
              <a:t/>
            </a:r>
            <a:endParaRPr/>
          </a:p>
          <a:p>
            <a:pPr indent="0" lvl="0" marL="0">
              <a:spcBef>
                <a:spcPts val="0"/>
              </a:spcBef>
              <a:spcAft>
                <a:spcPts val="0"/>
              </a:spcAft>
              <a:buNone/>
            </a:pPr>
            <a:r>
              <a:rPr lang="en-US"/>
              <a:t>There needs to be cross industry and federal government collaboration to address cyber threats, risks, and vulnerabilities</a:t>
            </a:r>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In Username: </a:t>
            </a:r>
            <a:r>
              <a:rPr lang="en-US" u="sng">
                <a:solidFill>
                  <a:schemeClr val="hlink"/>
                </a:solidFill>
                <a:hlinkClick r:id="rId2"/>
              </a:rPr>
              <a:t>abc@abc.com</a:t>
            </a:r>
            <a:br>
              <a:rPr lang="en-US"/>
            </a:br>
            <a:r>
              <a:rPr lang="en-US"/>
              <a:t>In Password: </a:t>
            </a:r>
            <a:r>
              <a:rPr lang="en-US" sz="1250">
                <a:solidFill>
                  <a:srgbClr val="343434"/>
                </a:solidFill>
                <a:highlight>
                  <a:srgbClr val="FFFFFF"/>
                </a:highlight>
                <a:latin typeface="Arial"/>
                <a:ea typeface="Arial"/>
                <a:cs typeface="Arial"/>
                <a:sym typeface="Arial"/>
              </a:rPr>
              <a:t>Enter xxx') OR 1 = 1 -- ]</a:t>
            </a:r>
            <a:endParaRPr/>
          </a:p>
        </p:txBody>
      </p:sp>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Shape 1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lstStyle>
            <a:lvl1pPr lvl="0" marR="0" rtl="0" algn="ctr">
              <a:lnSpc>
                <a:spcPct val="89000"/>
              </a:lnSpc>
              <a:spcBef>
                <a:spcPts val="0"/>
              </a:spcBef>
              <a:spcAft>
                <a:spcPts val="0"/>
              </a:spcAft>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lstStyle>
            <a:lvl1pPr lv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500"/>
              </a:spcBef>
              <a:spcAft>
                <a:spcPts val="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9" name="Shape 19"/>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0" name="Shape 20"/>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1" name="Shape 2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grpSp>
        <p:nvGrpSpPr>
          <p:cNvPr id="22" name="Shape 22"/>
          <p:cNvGrpSpPr/>
          <p:nvPr/>
        </p:nvGrpSpPr>
        <p:grpSpPr>
          <a:xfrm>
            <a:off x="752858" y="744469"/>
            <a:ext cx="10674116" cy="5349671"/>
            <a:chOff x="752858" y="744469"/>
            <a:chExt cx="10674116" cy="5349671"/>
          </a:xfrm>
        </p:grpSpPr>
        <p:sp>
          <p:nvSpPr>
            <p:cNvPr id="23" name="Shape 23"/>
            <p:cNvSpPr/>
            <p:nvPr/>
          </p:nvSpPr>
          <p:spPr>
            <a:xfrm>
              <a:off x="8151962" y="1685652"/>
              <a:ext cx="3275013" cy="4408488"/>
            </a:xfrm>
            <a:custGeom>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Shape 24"/>
            <p:cNvSpPr/>
            <p:nvPr/>
          </p:nvSpPr>
          <p:spPr>
            <a:xfrm rot="10800000">
              <a:off x="752858" y="744469"/>
              <a:ext cx="3275668" cy="4408488"/>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Shape 8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Shape 83"/>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4" name="Shape 8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5" name="Shape 8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6" name="Shape 8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Shape 8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90" name="Shape 9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1" name="Shape 9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2" name="Shape 9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8" name="Shape 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9" name="Shape 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0" name="Shape 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 name="Shape 31"/>
        <p:cNvGrpSpPr/>
        <p:nvPr/>
      </p:nvGrpSpPr>
      <p:grpSpPr>
        <a:xfrm>
          <a:off x="0" y="0"/>
          <a:ext cx="0" cy="0"/>
          <a:chOff x="0" y="0"/>
          <a:chExt cx="0" cy="0"/>
        </a:xfrm>
      </p:grpSpPr>
      <p:sp>
        <p:nvSpPr>
          <p:cNvPr id="32" name="Shape 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34" name="Shape 34"/>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5" name="Shape 35"/>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36" name="Shape 3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8" name="Shape 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Shape 4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2" name="Shape 4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3" name="Shape 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Shape 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8" name="Shape 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0" name="Shape 5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51" name="Shape 51"/>
        <p:cNvGrpSpPr/>
        <p:nvPr/>
      </p:nvGrpSpPr>
      <p:grpSpPr>
        <a:xfrm>
          <a:off x="0" y="0"/>
          <a:ext cx="0" cy="0"/>
          <a:chOff x="0" y="0"/>
          <a:chExt cx="0" cy="0"/>
        </a:xfrm>
      </p:grpSpPr>
      <p:sp>
        <p:nvSpPr>
          <p:cNvPr id="52" name="Shape 5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lstStyle>
            <a:lvl1pPr lvl="0" marR="0" rtl="0" algn="r">
              <a:lnSpc>
                <a:spcPct val="89000"/>
              </a:lnSpc>
              <a:spcBef>
                <a:spcPts val="0"/>
              </a:spcBef>
              <a:spcAft>
                <a:spcPts val="0"/>
              </a:spcAft>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lstStyle>
            <a:lvl1pPr indent="-228600" lvl="0" marL="45720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54" name="Shape 5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55" name="Shape 55"/>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56" name="Shape 5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2"/>
                </a:solidFill>
                <a:latin typeface="Source Sans Pro"/>
                <a:ea typeface="Source Sans Pro"/>
                <a:cs typeface="Source Sans Pro"/>
                <a:sym typeface="Source Sans Pro"/>
              </a:defRPr>
            </a:lvl1pPr>
            <a:lvl2pPr indent="0" lvl="1" marL="0" marR="0" rtl="0" algn="r">
              <a:spcBef>
                <a:spcPts val="0"/>
              </a:spcBef>
              <a:buNone/>
              <a:defRPr sz="1200">
                <a:solidFill>
                  <a:schemeClr val="lt2"/>
                </a:solidFill>
                <a:latin typeface="Source Sans Pro"/>
                <a:ea typeface="Source Sans Pro"/>
                <a:cs typeface="Source Sans Pro"/>
                <a:sym typeface="Source Sans Pro"/>
              </a:defRPr>
            </a:lvl2pPr>
            <a:lvl3pPr indent="0" lvl="2" marL="0" marR="0" rtl="0" algn="r">
              <a:spcBef>
                <a:spcPts val="0"/>
              </a:spcBef>
              <a:buNone/>
              <a:defRPr sz="1200">
                <a:solidFill>
                  <a:schemeClr val="lt2"/>
                </a:solidFill>
                <a:latin typeface="Source Sans Pro"/>
                <a:ea typeface="Source Sans Pro"/>
                <a:cs typeface="Source Sans Pro"/>
                <a:sym typeface="Source Sans Pro"/>
              </a:defRPr>
            </a:lvl3pPr>
            <a:lvl4pPr indent="0" lvl="3" marL="0" marR="0" rtl="0" algn="r">
              <a:spcBef>
                <a:spcPts val="0"/>
              </a:spcBef>
              <a:buNone/>
              <a:defRPr sz="1200">
                <a:solidFill>
                  <a:schemeClr val="lt2"/>
                </a:solidFill>
                <a:latin typeface="Source Sans Pro"/>
                <a:ea typeface="Source Sans Pro"/>
                <a:cs typeface="Source Sans Pro"/>
                <a:sym typeface="Source Sans Pro"/>
              </a:defRPr>
            </a:lvl4pPr>
            <a:lvl5pPr indent="0" lvl="4" marL="0" marR="0" rtl="0" algn="r">
              <a:spcBef>
                <a:spcPts val="0"/>
              </a:spcBef>
              <a:buNone/>
              <a:defRPr sz="1200">
                <a:solidFill>
                  <a:schemeClr val="lt2"/>
                </a:solidFill>
                <a:latin typeface="Source Sans Pro"/>
                <a:ea typeface="Source Sans Pro"/>
                <a:cs typeface="Source Sans Pro"/>
                <a:sym typeface="Source Sans Pro"/>
              </a:defRPr>
            </a:lvl5pPr>
            <a:lvl6pPr indent="0" lvl="5" marL="0" marR="0" rtl="0" algn="r">
              <a:spcBef>
                <a:spcPts val="0"/>
              </a:spcBef>
              <a:buNone/>
              <a:defRPr sz="1200">
                <a:solidFill>
                  <a:schemeClr val="lt2"/>
                </a:solidFill>
                <a:latin typeface="Source Sans Pro"/>
                <a:ea typeface="Source Sans Pro"/>
                <a:cs typeface="Source Sans Pro"/>
                <a:sym typeface="Source Sans Pro"/>
              </a:defRPr>
            </a:lvl6pPr>
            <a:lvl7pPr indent="0" lvl="6" marL="0" marR="0" rtl="0" algn="r">
              <a:spcBef>
                <a:spcPts val="0"/>
              </a:spcBef>
              <a:buNone/>
              <a:defRPr sz="1200">
                <a:solidFill>
                  <a:schemeClr val="lt2"/>
                </a:solidFill>
                <a:latin typeface="Source Sans Pro"/>
                <a:ea typeface="Source Sans Pro"/>
                <a:cs typeface="Source Sans Pro"/>
                <a:sym typeface="Source Sans Pro"/>
              </a:defRPr>
            </a:lvl7pPr>
            <a:lvl8pPr indent="0" lvl="7" marL="0" marR="0" rtl="0" algn="r">
              <a:spcBef>
                <a:spcPts val="0"/>
              </a:spcBef>
              <a:buNone/>
              <a:defRPr sz="1200">
                <a:solidFill>
                  <a:schemeClr val="lt2"/>
                </a:solidFill>
                <a:latin typeface="Source Sans Pro"/>
                <a:ea typeface="Source Sans Pro"/>
                <a:cs typeface="Source Sans Pro"/>
                <a:sym typeface="Source Sans Pro"/>
              </a:defRPr>
            </a:lvl8pPr>
            <a:lvl9pPr indent="0" lvl="8" marL="0" marR="0" rtl="0" algn="r">
              <a:spcBef>
                <a:spcPts val="0"/>
              </a:spcBef>
              <a:buNone/>
              <a:defRPr sz="1200">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57" name="Shape 57" title="Crop Mark"/>
          <p:cNvSpPr/>
          <p:nvPr/>
        </p:nvSpPr>
        <p:spPr>
          <a:xfrm>
            <a:off x="8151962" y="1685652"/>
            <a:ext cx="3275013" cy="4408488"/>
          </a:xfrm>
          <a:custGeom>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Shape 5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1" name="Shape 6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2" name="Shape 6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3" name="Shape 63"/>
        <p:cNvGrpSpPr/>
        <p:nvPr/>
      </p:nvGrpSpPr>
      <p:grpSpPr>
        <a:xfrm>
          <a:off x="0" y="0"/>
          <a:ext cx="0" cy="0"/>
          <a:chOff x="0" y="0"/>
          <a:chExt cx="0" cy="0"/>
        </a:xfrm>
      </p:grpSpPr>
      <p:sp>
        <p:nvSpPr>
          <p:cNvPr id="64" name="Shape 6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7" name="Shape 67"/>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8" name="Shape 6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9" name="Shape 6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0" name="Shape 7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71" name="Shape 7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Shape 7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p:nvPr>
            <p:ph idx="2" type="pic"/>
          </p:nvPr>
        </p:nvSpPr>
        <p:spPr>
          <a:xfrm>
            <a:off x="5532120" y="0"/>
            <a:ext cx="6659880" cy="6857999"/>
          </a:xfrm>
          <a:prstGeom prst="rect">
            <a:avLst/>
          </a:prstGeom>
          <a:noFill/>
          <a:ln>
            <a:noFill/>
          </a:ln>
        </p:spPr>
        <p:txBody>
          <a:bodyPr anchorCtr="0" anchor="t" bIns="45700" lIns="91425" spcFirstLastPara="1" rIns="91425" wrap="square" tIns="45700"/>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6" name="Shape 7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7" name="Shape 7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8" name="Shape 7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9" name="Shape 7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Source Sans Pro"/>
                <a:ea typeface="Source Sans Pro"/>
                <a:cs typeface="Source Sans Pro"/>
                <a:sym typeface="Source Sans Pro"/>
              </a:defRPr>
            </a:lvl1pPr>
            <a:lvl2pPr indent="0" lvl="1" marL="0" marR="0" rtl="0" algn="r">
              <a:spcBef>
                <a:spcPts val="0"/>
              </a:spcBef>
              <a:buNone/>
              <a:defRPr sz="1200">
                <a:solidFill>
                  <a:schemeClr val="dk2"/>
                </a:solidFill>
                <a:latin typeface="Source Sans Pro"/>
                <a:ea typeface="Source Sans Pro"/>
                <a:cs typeface="Source Sans Pro"/>
                <a:sym typeface="Source Sans Pro"/>
              </a:defRPr>
            </a:lvl2pPr>
            <a:lvl3pPr indent="0" lvl="2" marL="0" marR="0" rtl="0" algn="r">
              <a:spcBef>
                <a:spcPts val="0"/>
              </a:spcBef>
              <a:buNone/>
              <a:defRPr sz="1200">
                <a:solidFill>
                  <a:schemeClr val="dk2"/>
                </a:solidFill>
                <a:latin typeface="Source Sans Pro"/>
                <a:ea typeface="Source Sans Pro"/>
                <a:cs typeface="Source Sans Pro"/>
                <a:sym typeface="Source Sans Pro"/>
              </a:defRPr>
            </a:lvl3pPr>
            <a:lvl4pPr indent="0" lvl="3" marL="0" marR="0" rtl="0" algn="r">
              <a:spcBef>
                <a:spcPts val="0"/>
              </a:spcBef>
              <a:buNone/>
              <a:defRPr sz="1200">
                <a:solidFill>
                  <a:schemeClr val="dk2"/>
                </a:solidFill>
                <a:latin typeface="Source Sans Pro"/>
                <a:ea typeface="Source Sans Pro"/>
                <a:cs typeface="Source Sans Pro"/>
                <a:sym typeface="Source Sans Pro"/>
              </a:defRPr>
            </a:lvl4pPr>
            <a:lvl5pPr indent="0" lvl="4" marL="0" marR="0" rtl="0" algn="r">
              <a:spcBef>
                <a:spcPts val="0"/>
              </a:spcBef>
              <a:buNone/>
              <a:defRPr sz="1200">
                <a:solidFill>
                  <a:schemeClr val="dk2"/>
                </a:solidFill>
                <a:latin typeface="Source Sans Pro"/>
                <a:ea typeface="Source Sans Pro"/>
                <a:cs typeface="Source Sans Pro"/>
                <a:sym typeface="Source Sans Pro"/>
              </a:defRPr>
            </a:lvl5pPr>
            <a:lvl6pPr indent="0" lvl="5" marL="0" marR="0" rtl="0" algn="r">
              <a:spcBef>
                <a:spcPts val="0"/>
              </a:spcBef>
              <a:buNone/>
              <a:defRPr sz="1200">
                <a:solidFill>
                  <a:schemeClr val="dk2"/>
                </a:solidFill>
                <a:latin typeface="Source Sans Pro"/>
                <a:ea typeface="Source Sans Pro"/>
                <a:cs typeface="Source Sans Pro"/>
                <a:sym typeface="Source Sans Pro"/>
              </a:defRPr>
            </a:lvl6pPr>
            <a:lvl7pPr indent="0" lvl="6" marL="0" marR="0" rtl="0" algn="r">
              <a:spcBef>
                <a:spcPts val="0"/>
              </a:spcBef>
              <a:buNone/>
              <a:defRPr sz="1200">
                <a:solidFill>
                  <a:schemeClr val="dk2"/>
                </a:solidFill>
                <a:latin typeface="Source Sans Pro"/>
                <a:ea typeface="Source Sans Pro"/>
                <a:cs typeface="Source Sans Pro"/>
                <a:sym typeface="Source Sans Pro"/>
              </a:defRPr>
            </a:lvl7pPr>
            <a:lvl8pPr indent="0" lvl="7" marL="0" marR="0" rtl="0" algn="r">
              <a:spcBef>
                <a:spcPts val="0"/>
              </a:spcBef>
              <a:buNone/>
              <a:defRPr sz="1200">
                <a:solidFill>
                  <a:schemeClr val="dk2"/>
                </a:solidFill>
                <a:latin typeface="Source Sans Pro"/>
                <a:ea typeface="Source Sans Pro"/>
                <a:cs typeface="Source Sans Pro"/>
                <a:sym typeface="Source Sans Pro"/>
              </a:defRPr>
            </a:lvl8pPr>
            <a:lvl9pPr indent="0" lvl="8" marL="0" marR="0" rtl="0" algn="r">
              <a:spcBef>
                <a:spcPts val="0"/>
              </a:spcBef>
              <a:buNone/>
              <a:defRPr sz="1200">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80" name="Shape 8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12" name="Shape 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 name="Shape 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 name="Shape 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15" name="Shape 1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owasp.org/index.php/Glossary#SQL_Inj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techpanda.org/index.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Source Sans Pro"/>
              <a:buNone/>
            </a:pPr>
            <a:r>
              <a:rPr lang="en-US"/>
              <a:t>Defend Against the Top Ten: OWASP</a:t>
            </a:r>
            <a:endParaRPr b="0" i="0" sz="7200" u="none" cap="none" strike="noStrike">
              <a:solidFill>
                <a:schemeClr val="dk2"/>
              </a:solidFill>
              <a:latin typeface="Source Sans Pro"/>
              <a:ea typeface="Source Sans Pro"/>
              <a:cs typeface="Source Sans Pro"/>
              <a:sym typeface="Source Sans Pro"/>
            </a:endParaRPr>
          </a:p>
        </p:txBody>
      </p:sp>
      <p:sp>
        <p:nvSpPr>
          <p:cNvPr id="98" name="Shape 98"/>
          <p:cNvSpPr txBox="1"/>
          <p:nvPr>
            <p:ph idx="1" type="subTitle"/>
          </p:nvPr>
        </p:nvSpPr>
        <p:spPr>
          <a:xfrm>
            <a:off x="2679906" y="3956279"/>
            <a:ext cx="6831673" cy="1541138"/>
          </a:xfrm>
          <a:prstGeom prst="rect">
            <a:avLst/>
          </a:prstGeom>
          <a:noFill/>
          <a:ln>
            <a:noFill/>
          </a:ln>
        </p:spPr>
        <p:txBody>
          <a:bodyPr anchorCtr="0" anchor="t" bIns="45700" lIns="91425" spcFirstLastPara="1" rIns="91425" wrap="square" tIns="45700">
            <a:noAutofit/>
          </a:bodyPr>
          <a:lstStyle/>
          <a:p>
            <a:pPr indent="0" lvl="0" marL="0" marR="0" rtl="0" algn="l">
              <a:lnSpc>
                <a:spcPct val="92000"/>
              </a:lnSpc>
              <a:spcBef>
                <a:spcPts val="0"/>
              </a:spcBef>
              <a:spcAft>
                <a:spcPts val="0"/>
              </a:spcAft>
              <a:buClr>
                <a:schemeClr val="dk2"/>
              </a:buClr>
              <a:buSzPts val="1954"/>
              <a:buFont typeface="Source Sans Pro"/>
              <a:buNone/>
            </a:pPr>
            <a:r>
              <a:t/>
            </a:r>
            <a:endParaRPr/>
          </a:p>
          <a:p>
            <a:pPr indent="0" lvl="0" marL="0" marR="0" rtl="0" algn="ctr">
              <a:lnSpc>
                <a:spcPct val="92000"/>
              </a:lnSpc>
              <a:spcBef>
                <a:spcPts val="0"/>
              </a:spcBef>
              <a:spcAft>
                <a:spcPts val="0"/>
              </a:spcAft>
              <a:buClr>
                <a:schemeClr val="dk2"/>
              </a:buClr>
              <a:buSzPts val="1955"/>
              <a:buFont typeface="Source Sans Pro"/>
              <a:buNone/>
            </a:pPr>
            <a:r>
              <a:t/>
            </a:r>
            <a:endParaRPr b="0" i="0" sz="1954"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5618746" y="1460459"/>
            <a:ext cx="6340643" cy="2910932"/>
          </a:xfrm>
          <a:prstGeom prst="rect">
            <a:avLst/>
          </a:prstGeom>
          <a:noFill/>
          <a:ln>
            <a:noFill/>
          </a:ln>
        </p:spPr>
      </p:pic>
      <p:sp>
        <p:nvSpPr>
          <p:cNvPr id="159" name="Shape 159"/>
          <p:cNvSpPr txBox="1"/>
          <p:nvPr>
            <p:ph type="title"/>
          </p:nvPr>
        </p:nvSpPr>
        <p:spPr>
          <a:xfrm>
            <a:off x="1296988" y="350917"/>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It is too easy - Live SQL Injection Attack</a:t>
            </a:r>
            <a:endParaRPr b="0" i="0" sz="4400" u="none" cap="none" strike="noStrike">
              <a:solidFill>
                <a:schemeClr val="dk2"/>
              </a:solidFill>
              <a:latin typeface="Source Sans Pro"/>
              <a:ea typeface="Source Sans Pro"/>
              <a:cs typeface="Source Sans Pro"/>
              <a:sym typeface="Source Sans Pro"/>
            </a:endParaRPr>
          </a:p>
        </p:txBody>
      </p:sp>
      <p:sp>
        <p:nvSpPr>
          <p:cNvPr id="160" name="Shape 160"/>
          <p:cNvSpPr txBox="1"/>
          <p:nvPr>
            <p:ph idx="1" type="body"/>
          </p:nvPr>
        </p:nvSpPr>
        <p:spPr>
          <a:xfrm>
            <a:off x="839789" y="1460459"/>
            <a:ext cx="3972844" cy="460458"/>
          </a:xfrm>
          <a:prstGeom prst="rect">
            <a:avLst/>
          </a:prstGeom>
          <a:noFill/>
          <a:ln>
            <a:noFill/>
          </a:ln>
        </p:spPr>
        <p:txBody>
          <a:bodyPr anchorCtr="0" anchor="b" bIns="45700" lIns="91425" spcFirstLastPara="1" rIns="91425" wrap="square" tIns="45700">
            <a:noAutofit/>
          </a:bodyPr>
          <a:lstStyle/>
          <a:p>
            <a:pPr indent="0" lvl="0" marL="0" marR="0" rtl="0" algn="l">
              <a:lnSpc>
                <a:spcPct val="64000"/>
              </a:lnSpc>
              <a:spcBef>
                <a:spcPts val="0"/>
              </a:spcBef>
              <a:spcAft>
                <a:spcPts val="0"/>
              </a:spcAft>
              <a:buClr>
                <a:schemeClr val="dk2"/>
              </a:buClr>
              <a:buSzPts val="2325"/>
              <a:buFont typeface="Source Sans Pro"/>
              <a:buNone/>
            </a:pPr>
            <a:r>
              <a:rPr b="0" i="0" lang="en-US" sz="2325" u="none" cap="none" strike="noStrike">
                <a:solidFill>
                  <a:schemeClr val="dk2"/>
                </a:solidFill>
                <a:latin typeface="Source Sans Pro"/>
                <a:ea typeface="Source Sans Pro"/>
                <a:cs typeface="Source Sans Pro"/>
                <a:sym typeface="Source Sans Pro"/>
              </a:rPr>
              <a:t>Web Application Explanation</a:t>
            </a:r>
            <a:endParaRPr b="0" i="0" sz="2325" u="none" cap="none" strike="noStrike">
              <a:solidFill>
                <a:schemeClr val="dk2"/>
              </a:solidFill>
              <a:latin typeface="Source Sans Pro"/>
              <a:ea typeface="Source Sans Pro"/>
              <a:cs typeface="Source Sans Pro"/>
              <a:sym typeface="Source Sans Pro"/>
            </a:endParaRPr>
          </a:p>
        </p:txBody>
      </p:sp>
      <p:pic>
        <p:nvPicPr>
          <p:cNvPr id="161" name="Shape 161"/>
          <p:cNvPicPr preferRelativeResize="0"/>
          <p:nvPr>
            <p:ph idx="2" type="body"/>
          </p:nvPr>
        </p:nvPicPr>
        <p:blipFill rotWithShape="1">
          <a:blip r:embed="rId4">
            <a:alphaModFix/>
          </a:blip>
          <a:srcRect b="0" l="0" r="0" t="0"/>
          <a:stretch/>
        </p:blipFill>
        <p:spPr>
          <a:xfrm>
            <a:off x="839788" y="2219237"/>
            <a:ext cx="3763254" cy="1952421"/>
          </a:xfrm>
          <a:prstGeom prst="rect">
            <a:avLst/>
          </a:prstGeom>
          <a:noFill/>
          <a:ln>
            <a:noFill/>
          </a:ln>
        </p:spPr>
      </p:pic>
      <p:grpSp>
        <p:nvGrpSpPr>
          <p:cNvPr id="162" name="Shape 162"/>
          <p:cNvGrpSpPr/>
          <p:nvPr/>
        </p:nvGrpSpPr>
        <p:grpSpPr>
          <a:xfrm>
            <a:off x="2095434" y="3944917"/>
            <a:ext cx="8004307" cy="2912803"/>
            <a:chOff x="609554" y="-226741"/>
            <a:chExt cx="8004307" cy="2912803"/>
          </a:xfrm>
        </p:grpSpPr>
        <p:sp>
          <p:nvSpPr>
            <p:cNvPr id="163" name="Shape 163"/>
            <p:cNvSpPr/>
            <p:nvPr/>
          </p:nvSpPr>
          <p:spPr>
            <a:xfrm>
              <a:off x="609554" y="639411"/>
              <a:ext cx="1489678" cy="1228673"/>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nvSpPr>
          <p:spPr>
            <a:xfrm>
              <a:off x="637829" y="667686"/>
              <a:ext cx="1433128" cy="908836"/>
            </a:xfrm>
            <a:prstGeom prst="rect">
              <a:avLst/>
            </a:prstGeom>
            <a:noFill/>
            <a:ln>
              <a:noFill/>
            </a:ln>
          </p:spPr>
          <p:txBody>
            <a:bodyPr anchorCtr="0" anchor="t" bIns="28575" lIns="28575" spcFirstLastPara="1" rIns="28575" wrap="square" tIns="28575">
              <a:noAutofit/>
            </a:bodyPr>
            <a:lstStyle/>
            <a:p>
              <a:pPr indent="-114300" lvl="1" marL="114300" marR="0" rtl="0" algn="l">
                <a:lnSpc>
                  <a:spcPct val="90000"/>
                </a:lnSpc>
                <a:spcBef>
                  <a:spcPts val="0"/>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Email</a:t>
              </a:r>
              <a:endParaRPr b="0" i="0" sz="1500" u="none" cap="none" strike="noStrike">
                <a:solidFill>
                  <a:schemeClr val="dk1"/>
                </a:solidFill>
                <a:latin typeface="Source Sans Pro"/>
                <a:ea typeface="Source Sans Pro"/>
                <a:cs typeface="Source Sans Pro"/>
                <a:sym typeface="Source Sans Pro"/>
              </a:endParaRPr>
            </a:p>
            <a:p>
              <a:pPr indent="-114300" lvl="1" marL="114300" marR="0" rtl="0" algn="l">
                <a:lnSpc>
                  <a:spcPct val="90000"/>
                </a:lnSpc>
                <a:spcBef>
                  <a:spcPts val="225"/>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Password</a:t>
              </a:r>
              <a:endParaRPr b="0" i="0" sz="1500" u="none" cap="none" strike="noStrike">
                <a:solidFill>
                  <a:schemeClr val="dk1"/>
                </a:solidFill>
                <a:latin typeface="Source Sans Pro"/>
                <a:ea typeface="Source Sans Pro"/>
                <a:cs typeface="Source Sans Pro"/>
                <a:sym typeface="Source Sans Pro"/>
              </a:endParaRPr>
            </a:p>
          </p:txBody>
        </p:sp>
        <p:sp>
          <p:nvSpPr>
            <p:cNvPr id="165" name="Shape 165"/>
            <p:cNvSpPr/>
            <p:nvPr/>
          </p:nvSpPr>
          <p:spPr>
            <a:xfrm>
              <a:off x="1381857" y="699105"/>
              <a:ext cx="1986957" cy="1986957"/>
            </a:xfrm>
            <a:custGeom>
              <a:pathLst>
                <a:path extrusionOk="0" h="120000" w="120000">
                  <a:moveTo>
                    <a:pt x="11216" y="87704"/>
                  </a:moveTo>
                  <a:lnTo>
                    <a:pt x="16302" y="84816"/>
                  </a:lnTo>
                  <a:cubicBezTo>
                    <a:pt x="24382" y="99043"/>
                    <a:pt x="38882" y="108446"/>
                    <a:pt x="55168" y="110020"/>
                  </a:cubicBezTo>
                  <a:cubicBezTo>
                    <a:pt x="71453" y="111593"/>
                    <a:pt x="87485" y="105139"/>
                    <a:pt x="98139" y="92722"/>
                  </a:cubicBezTo>
                  <a:lnTo>
                    <a:pt x="94794" y="90822"/>
                  </a:lnTo>
                  <a:lnTo>
                    <a:pt x="106241" y="86260"/>
                  </a:lnTo>
                  <a:lnTo>
                    <a:pt x="106661" y="97561"/>
                  </a:lnTo>
                  <a:lnTo>
                    <a:pt x="103311" y="95659"/>
                  </a:lnTo>
                  <a:cubicBezTo>
                    <a:pt x="91573" y="109915"/>
                    <a:pt x="73571" y="117482"/>
                    <a:pt x="55172" y="115893"/>
                  </a:cubicBezTo>
                  <a:cubicBezTo>
                    <a:pt x="36774" y="114304"/>
                    <a:pt x="20336" y="103762"/>
                    <a:pt x="11216" y="87704"/>
                  </a:cubicBezTo>
                  <a:close/>
                </a:path>
              </a:pathLst>
            </a:custGeom>
            <a:solidFill>
              <a:srgbClr val="C4C4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940594" y="1604798"/>
              <a:ext cx="1324159" cy="526574"/>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txBox="1"/>
            <p:nvPr/>
          </p:nvSpPr>
          <p:spPr>
            <a:xfrm>
              <a:off x="956017" y="1620221"/>
              <a:ext cx="1293313" cy="495728"/>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Source Sans Pro"/>
                  <a:ea typeface="Source Sans Pro"/>
                  <a:cs typeface="Source Sans Pro"/>
                  <a:sym typeface="Source Sans Pro"/>
                </a:rPr>
                <a:t>Email Login</a:t>
              </a:r>
              <a:endParaRPr b="0" i="0" sz="1900" u="none" cap="none" strike="noStrike">
                <a:solidFill>
                  <a:schemeClr val="lt1"/>
                </a:solidFill>
                <a:latin typeface="Source Sans Pro"/>
                <a:ea typeface="Source Sans Pro"/>
                <a:cs typeface="Source Sans Pro"/>
                <a:sym typeface="Source Sans Pro"/>
              </a:endParaRPr>
            </a:p>
          </p:txBody>
        </p:sp>
        <p:sp>
          <p:nvSpPr>
            <p:cNvPr id="168" name="Shape 168"/>
            <p:cNvSpPr/>
            <p:nvPr/>
          </p:nvSpPr>
          <p:spPr>
            <a:xfrm>
              <a:off x="2725923" y="639411"/>
              <a:ext cx="1489678" cy="1228673"/>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txBox="1"/>
            <p:nvPr/>
          </p:nvSpPr>
          <p:spPr>
            <a:xfrm>
              <a:off x="2754198" y="930973"/>
              <a:ext cx="1433128" cy="908836"/>
            </a:xfrm>
            <a:prstGeom prst="rect">
              <a:avLst/>
            </a:prstGeom>
            <a:noFill/>
            <a:ln>
              <a:noFill/>
            </a:ln>
          </p:spPr>
          <p:txBody>
            <a:bodyPr anchorCtr="0" anchor="t" bIns="28575" lIns="28575" spcFirstLastPara="1" rIns="28575" wrap="square" tIns="28575">
              <a:noAutofit/>
            </a:bodyPr>
            <a:lstStyle/>
            <a:p>
              <a:pPr indent="-114300" lvl="1" marL="114300" marR="0" rtl="0" algn="l">
                <a:lnSpc>
                  <a:spcPct val="90000"/>
                </a:lnSpc>
                <a:spcBef>
                  <a:spcPts val="0"/>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Accepts Input and thinks it’s a query for the Database</a:t>
              </a:r>
              <a:endParaRPr b="0" i="0" sz="1500" u="none" cap="none" strike="noStrike">
                <a:solidFill>
                  <a:schemeClr val="dk1"/>
                </a:solidFill>
                <a:latin typeface="Source Sans Pro"/>
                <a:ea typeface="Source Sans Pro"/>
                <a:cs typeface="Source Sans Pro"/>
                <a:sym typeface="Source Sans Pro"/>
              </a:endParaRPr>
            </a:p>
          </p:txBody>
        </p:sp>
        <p:sp>
          <p:nvSpPr>
            <p:cNvPr id="170" name="Shape 170"/>
            <p:cNvSpPr/>
            <p:nvPr/>
          </p:nvSpPr>
          <p:spPr>
            <a:xfrm>
              <a:off x="3485813" y="-226741"/>
              <a:ext cx="2177305" cy="2177305"/>
            </a:xfrm>
            <a:custGeom>
              <a:pathLst>
                <a:path extrusionOk="0" h="120000" w="120000">
                  <a:moveTo>
                    <a:pt x="10920" y="32128"/>
                  </a:moveTo>
                  <a:lnTo>
                    <a:pt x="10920" y="32128"/>
                  </a:lnTo>
                  <a:cubicBezTo>
                    <a:pt x="20173" y="15834"/>
                    <a:pt x="36909" y="5195"/>
                    <a:pt x="55590" y="3731"/>
                  </a:cubicBezTo>
                  <a:cubicBezTo>
                    <a:pt x="74270" y="2266"/>
                    <a:pt x="92460" y="10169"/>
                    <a:pt x="104138" y="24822"/>
                  </a:cubicBezTo>
                  <a:lnTo>
                    <a:pt x="107202" y="23082"/>
                  </a:lnTo>
                  <a:lnTo>
                    <a:pt x="106759" y="33446"/>
                  </a:lnTo>
                  <a:lnTo>
                    <a:pt x="96373" y="29232"/>
                  </a:lnTo>
                  <a:lnTo>
                    <a:pt x="99434" y="27494"/>
                  </a:lnTo>
                  <a:lnTo>
                    <a:pt x="99434" y="27494"/>
                  </a:lnTo>
                  <a:cubicBezTo>
                    <a:pt x="88737" y="14518"/>
                    <a:pt x="72341" y="7634"/>
                    <a:pt x="55587" y="9087"/>
                  </a:cubicBezTo>
                  <a:cubicBezTo>
                    <a:pt x="38833" y="10539"/>
                    <a:pt x="23866" y="20140"/>
                    <a:pt x="15561" y="34764"/>
                  </a:cubicBezTo>
                  <a:close/>
                </a:path>
              </a:pathLst>
            </a:custGeom>
            <a:solidFill>
              <a:srgbClr val="C4C4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3056963" y="376124"/>
              <a:ext cx="1324159" cy="526574"/>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txBox="1"/>
            <p:nvPr/>
          </p:nvSpPr>
          <p:spPr>
            <a:xfrm>
              <a:off x="3072386" y="391547"/>
              <a:ext cx="1293313" cy="495728"/>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Source Sans Pro"/>
                  <a:ea typeface="Source Sans Pro"/>
                  <a:cs typeface="Source Sans Pro"/>
                  <a:sym typeface="Source Sans Pro"/>
                </a:rPr>
                <a:t>Java Form</a:t>
              </a:r>
              <a:endParaRPr b="0" i="0" sz="1900" u="none" cap="none" strike="noStrike">
                <a:solidFill>
                  <a:schemeClr val="lt1"/>
                </a:solidFill>
                <a:latin typeface="Source Sans Pro"/>
                <a:ea typeface="Source Sans Pro"/>
                <a:cs typeface="Source Sans Pro"/>
                <a:sym typeface="Source Sans Pro"/>
              </a:endParaRPr>
            </a:p>
          </p:txBody>
        </p:sp>
        <p:sp>
          <p:nvSpPr>
            <p:cNvPr id="173" name="Shape 173"/>
            <p:cNvSpPr/>
            <p:nvPr/>
          </p:nvSpPr>
          <p:spPr>
            <a:xfrm>
              <a:off x="4842293" y="639411"/>
              <a:ext cx="1489678" cy="1228673"/>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nvSpPr>
          <p:spPr>
            <a:xfrm>
              <a:off x="4870568" y="667686"/>
              <a:ext cx="1433128" cy="908836"/>
            </a:xfrm>
            <a:prstGeom prst="rect">
              <a:avLst/>
            </a:prstGeom>
            <a:noFill/>
            <a:ln>
              <a:noFill/>
            </a:ln>
          </p:spPr>
          <p:txBody>
            <a:bodyPr anchorCtr="0" anchor="t" bIns="28575" lIns="28575" spcFirstLastPara="1" rIns="28575" wrap="square" tIns="28575">
              <a:noAutofit/>
            </a:bodyPr>
            <a:lstStyle/>
            <a:p>
              <a:pPr indent="-114300" lvl="1" marL="114300" marR="0" rtl="0" algn="l">
                <a:lnSpc>
                  <a:spcPct val="90000"/>
                </a:lnSpc>
                <a:spcBef>
                  <a:spcPts val="0"/>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Pings Database with true condition</a:t>
              </a:r>
              <a:endParaRPr b="0" i="0" sz="1500" u="none" cap="none" strike="noStrike">
                <a:solidFill>
                  <a:schemeClr val="dk1"/>
                </a:solidFill>
                <a:latin typeface="Source Sans Pro"/>
                <a:ea typeface="Source Sans Pro"/>
                <a:cs typeface="Source Sans Pro"/>
                <a:sym typeface="Source Sans Pro"/>
              </a:endParaRPr>
            </a:p>
            <a:p>
              <a:pPr indent="-114300" lvl="1" marL="114300" marR="0" rtl="0" algn="l">
                <a:lnSpc>
                  <a:spcPct val="90000"/>
                </a:lnSpc>
                <a:spcBef>
                  <a:spcPts val="225"/>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Returns all Re</a:t>
              </a:r>
              <a:endParaRPr b="0" i="0" sz="1500" u="none" cap="none" strike="noStrike">
                <a:solidFill>
                  <a:schemeClr val="dk1"/>
                </a:solidFill>
                <a:latin typeface="Source Sans Pro"/>
                <a:ea typeface="Source Sans Pro"/>
                <a:cs typeface="Source Sans Pro"/>
                <a:sym typeface="Source Sans Pro"/>
              </a:endParaRPr>
            </a:p>
          </p:txBody>
        </p:sp>
        <p:sp>
          <p:nvSpPr>
            <p:cNvPr id="175" name="Shape 175"/>
            <p:cNvSpPr/>
            <p:nvPr/>
          </p:nvSpPr>
          <p:spPr>
            <a:xfrm>
              <a:off x="5614596" y="699105"/>
              <a:ext cx="1986957" cy="1986957"/>
            </a:xfrm>
            <a:custGeom>
              <a:pathLst>
                <a:path extrusionOk="0" h="120000" w="120000">
                  <a:moveTo>
                    <a:pt x="11216" y="87704"/>
                  </a:moveTo>
                  <a:lnTo>
                    <a:pt x="16302" y="84816"/>
                  </a:lnTo>
                  <a:cubicBezTo>
                    <a:pt x="24382" y="99043"/>
                    <a:pt x="38882" y="108446"/>
                    <a:pt x="55168" y="110020"/>
                  </a:cubicBezTo>
                  <a:cubicBezTo>
                    <a:pt x="71453" y="111593"/>
                    <a:pt x="87485" y="105139"/>
                    <a:pt x="98139" y="92722"/>
                  </a:cubicBezTo>
                  <a:lnTo>
                    <a:pt x="94794" y="90822"/>
                  </a:lnTo>
                  <a:lnTo>
                    <a:pt x="106241" y="86260"/>
                  </a:lnTo>
                  <a:lnTo>
                    <a:pt x="106661" y="97561"/>
                  </a:lnTo>
                  <a:lnTo>
                    <a:pt x="103311" y="95659"/>
                  </a:lnTo>
                  <a:cubicBezTo>
                    <a:pt x="91573" y="109915"/>
                    <a:pt x="73571" y="117482"/>
                    <a:pt x="55172" y="115893"/>
                  </a:cubicBezTo>
                  <a:cubicBezTo>
                    <a:pt x="36774" y="114304"/>
                    <a:pt x="20336" y="103762"/>
                    <a:pt x="11216" y="87704"/>
                  </a:cubicBezTo>
                  <a:close/>
                </a:path>
              </a:pathLst>
            </a:custGeom>
            <a:solidFill>
              <a:srgbClr val="C4C4C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5173333" y="1604798"/>
              <a:ext cx="1324159" cy="526574"/>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txBox="1"/>
            <p:nvPr/>
          </p:nvSpPr>
          <p:spPr>
            <a:xfrm>
              <a:off x="5188756" y="1620221"/>
              <a:ext cx="1293313" cy="495728"/>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Source Sans Pro"/>
                  <a:ea typeface="Source Sans Pro"/>
                  <a:cs typeface="Source Sans Pro"/>
                  <a:sym typeface="Source Sans Pro"/>
                </a:rPr>
                <a:t>Database</a:t>
              </a:r>
              <a:endParaRPr b="0" i="0" sz="1900" u="none" cap="none" strike="noStrike">
                <a:solidFill>
                  <a:schemeClr val="lt1"/>
                </a:solidFill>
                <a:latin typeface="Source Sans Pro"/>
                <a:ea typeface="Source Sans Pro"/>
                <a:cs typeface="Source Sans Pro"/>
                <a:sym typeface="Source Sans Pro"/>
              </a:endParaRPr>
            </a:p>
          </p:txBody>
        </p:sp>
        <p:sp>
          <p:nvSpPr>
            <p:cNvPr id="178" name="Shape 178"/>
            <p:cNvSpPr/>
            <p:nvPr/>
          </p:nvSpPr>
          <p:spPr>
            <a:xfrm>
              <a:off x="6958662" y="639411"/>
              <a:ext cx="1489678" cy="1228673"/>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nvSpPr>
          <p:spPr>
            <a:xfrm>
              <a:off x="6986937" y="930973"/>
              <a:ext cx="1433128" cy="908836"/>
            </a:xfrm>
            <a:prstGeom prst="rect">
              <a:avLst/>
            </a:prstGeom>
            <a:noFill/>
            <a:ln>
              <a:noFill/>
            </a:ln>
          </p:spPr>
          <p:txBody>
            <a:bodyPr anchorCtr="0" anchor="t" bIns="28575" lIns="28575" spcFirstLastPara="1" rIns="28575" wrap="square" tIns="28575">
              <a:noAutofit/>
            </a:bodyPr>
            <a:lstStyle/>
            <a:p>
              <a:pPr indent="-114300" lvl="1" marL="114300" marR="0" rtl="0" algn="l">
                <a:lnSpc>
                  <a:spcPct val="90000"/>
                </a:lnSpc>
                <a:spcBef>
                  <a:spcPts val="0"/>
                </a:spcBef>
                <a:spcAft>
                  <a:spcPts val="0"/>
                </a:spcAft>
                <a:buClr>
                  <a:schemeClr val="dk1"/>
                </a:buClr>
                <a:buSzPts val="1500"/>
                <a:buFont typeface="Source Sans Pro"/>
                <a:buChar char="•"/>
              </a:pPr>
              <a:r>
                <a:rPr b="0" i="0" lang="en-US" sz="1500" u="none" cap="none" strike="noStrike">
                  <a:solidFill>
                    <a:schemeClr val="dk1"/>
                  </a:solidFill>
                  <a:latin typeface="Source Sans Pro"/>
                  <a:ea typeface="Source Sans Pro"/>
                  <a:cs typeface="Source Sans Pro"/>
                  <a:sym typeface="Source Sans Pro"/>
                </a:rPr>
                <a:t>Displays to user entire repository</a:t>
              </a:r>
              <a:endParaRPr b="0" i="0" sz="1500" u="none" cap="none" strike="noStrike">
                <a:solidFill>
                  <a:schemeClr val="dk1"/>
                </a:solidFill>
                <a:latin typeface="Source Sans Pro"/>
                <a:ea typeface="Source Sans Pro"/>
                <a:cs typeface="Source Sans Pro"/>
                <a:sym typeface="Source Sans Pro"/>
              </a:endParaRPr>
            </a:p>
          </p:txBody>
        </p:sp>
        <p:sp>
          <p:nvSpPr>
            <p:cNvPr id="180" name="Shape 180"/>
            <p:cNvSpPr/>
            <p:nvPr/>
          </p:nvSpPr>
          <p:spPr>
            <a:xfrm>
              <a:off x="7289702" y="376124"/>
              <a:ext cx="1324159" cy="526574"/>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txBox="1"/>
            <p:nvPr/>
          </p:nvSpPr>
          <p:spPr>
            <a:xfrm>
              <a:off x="7305125" y="391547"/>
              <a:ext cx="1293313" cy="495728"/>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b="0" i="0" lang="en-US" sz="1900" u="none" cap="none" strike="noStrike">
                  <a:solidFill>
                    <a:schemeClr val="lt1"/>
                  </a:solidFill>
                  <a:latin typeface="Source Sans Pro"/>
                  <a:ea typeface="Source Sans Pro"/>
                  <a:cs typeface="Source Sans Pro"/>
                  <a:sym typeface="Source Sans Pro"/>
                </a:rPr>
                <a:t>Web Form</a:t>
              </a:r>
              <a:endParaRPr b="0" i="0" sz="19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Live SQL Injection Attack pt. 2</a:t>
            </a:r>
            <a:endParaRPr b="0" i="0" sz="4400" u="none" cap="none" strike="noStrike">
              <a:solidFill>
                <a:schemeClr val="dk2"/>
              </a:solidFill>
              <a:latin typeface="Source Sans Pro"/>
              <a:ea typeface="Source Sans Pro"/>
              <a:cs typeface="Source Sans Pro"/>
              <a:sym typeface="Source Sans Pro"/>
            </a:endParaRPr>
          </a:p>
        </p:txBody>
      </p:sp>
      <p:sp>
        <p:nvSpPr>
          <p:cNvPr id="188" name="Shape 188"/>
          <p:cNvSpPr txBox="1"/>
          <p:nvPr>
            <p:ph idx="1" type="body"/>
          </p:nvPr>
        </p:nvSpPr>
        <p:spPr>
          <a:xfrm>
            <a:off x="839788" y="1681163"/>
            <a:ext cx="5157787" cy="436395"/>
          </a:xfrm>
          <a:prstGeom prst="rect">
            <a:avLst/>
          </a:prstGeom>
          <a:noFill/>
          <a:ln>
            <a:noFill/>
          </a:ln>
        </p:spPr>
        <p:txBody>
          <a:bodyPr anchorCtr="0" anchor="b" bIns="45700" lIns="91425" spcFirstLastPara="1" rIns="91425" wrap="square" tIns="45700">
            <a:noAutofit/>
          </a:bodyPr>
          <a:lstStyle/>
          <a:p>
            <a:pPr indent="0" lvl="0" marL="0" marR="0" rtl="0" algn="l">
              <a:lnSpc>
                <a:spcPct val="74000"/>
              </a:lnSpc>
              <a:spcBef>
                <a:spcPts val="0"/>
              </a:spcBef>
              <a:spcAft>
                <a:spcPts val="0"/>
              </a:spcAft>
              <a:buClr>
                <a:schemeClr val="dk2"/>
              </a:buClr>
              <a:buSzPts val="2775"/>
              <a:buFont typeface="Source Sans Pro"/>
              <a:buNone/>
            </a:pPr>
            <a:r>
              <a:rPr b="0" i="0" lang="en-US" sz="2775" u="none" cap="none" strike="noStrike">
                <a:solidFill>
                  <a:schemeClr val="dk2"/>
                </a:solidFill>
                <a:latin typeface="Source Sans Pro"/>
                <a:ea typeface="Source Sans Pro"/>
                <a:cs typeface="Source Sans Pro"/>
                <a:sym typeface="Source Sans Pro"/>
              </a:rPr>
              <a:t>Result</a:t>
            </a:r>
            <a:endParaRPr b="0" i="0" sz="2775" u="none" cap="none" strike="noStrike">
              <a:solidFill>
                <a:schemeClr val="dk2"/>
              </a:solidFill>
              <a:latin typeface="Source Sans Pro"/>
              <a:ea typeface="Source Sans Pro"/>
              <a:cs typeface="Source Sans Pro"/>
              <a:sym typeface="Source Sans Pro"/>
            </a:endParaRPr>
          </a:p>
        </p:txBody>
      </p:sp>
      <p:pic>
        <p:nvPicPr>
          <p:cNvPr id="189" name="Shape 189"/>
          <p:cNvPicPr preferRelativeResize="0"/>
          <p:nvPr>
            <p:ph idx="2" type="body"/>
          </p:nvPr>
        </p:nvPicPr>
        <p:blipFill rotWithShape="1">
          <a:blip r:embed="rId3">
            <a:alphaModFix/>
          </a:blip>
          <a:srcRect b="0" l="0" r="0" t="0"/>
          <a:stretch/>
        </p:blipFill>
        <p:spPr>
          <a:xfrm>
            <a:off x="1004042" y="2667407"/>
            <a:ext cx="4829277" cy="3416290"/>
          </a:xfrm>
          <a:prstGeom prst="rect">
            <a:avLst/>
          </a:prstGeom>
          <a:noFill/>
          <a:ln>
            <a:noFill/>
          </a:ln>
        </p:spPr>
      </p:pic>
      <p:sp>
        <p:nvSpPr>
          <p:cNvPr id="190" name="Shape 190"/>
          <p:cNvSpPr txBox="1"/>
          <p:nvPr>
            <p:ph idx="3" type="body"/>
          </p:nvPr>
        </p:nvSpPr>
        <p:spPr>
          <a:xfrm>
            <a:off x="6172200" y="1681163"/>
            <a:ext cx="5183188" cy="436395"/>
          </a:xfrm>
          <a:prstGeom prst="rect">
            <a:avLst/>
          </a:prstGeom>
          <a:noFill/>
          <a:ln>
            <a:noFill/>
          </a:ln>
        </p:spPr>
        <p:txBody>
          <a:bodyPr anchorCtr="0" anchor="b" bIns="45700" lIns="91425" spcFirstLastPara="1" rIns="91425" wrap="square" tIns="45700">
            <a:noAutofit/>
          </a:bodyPr>
          <a:lstStyle/>
          <a:p>
            <a:pPr indent="0" lvl="0" marL="0" marR="0" rtl="0" algn="l">
              <a:lnSpc>
                <a:spcPct val="74000"/>
              </a:lnSpc>
              <a:spcBef>
                <a:spcPts val="0"/>
              </a:spcBef>
              <a:spcAft>
                <a:spcPts val="0"/>
              </a:spcAft>
              <a:buClr>
                <a:schemeClr val="dk2"/>
              </a:buClr>
              <a:buSzPts val="2775"/>
              <a:buFont typeface="Source Sans Pro"/>
              <a:buNone/>
            </a:pPr>
            <a:r>
              <a:rPr b="0" i="0" lang="en-US" sz="2775" u="none" cap="none" strike="noStrike">
                <a:solidFill>
                  <a:schemeClr val="dk2"/>
                </a:solidFill>
                <a:latin typeface="Source Sans Pro"/>
                <a:ea typeface="Source Sans Pro"/>
                <a:cs typeface="Source Sans Pro"/>
                <a:sym typeface="Source Sans Pro"/>
              </a:rPr>
              <a:t>How to Prevent?</a:t>
            </a:r>
            <a:endParaRPr b="0" i="0" sz="2775" u="none" cap="none" strike="noStrike">
              <a:solidFill>
                <a:schemeClr val="dk2"/>
              </a:solidFill>
              <a:latin typeface="Source Sans Pro"/>
              <a:ea typeface="Source Sans Pro"/>
              <a:cs typeface="Source Sans Pro"/>
              <a:sym typeface="Source Sans Pro"/>
            </a:endParaRPr>
          </a:p>
        </p:txBody>
      </p:sp>
      <p:sp>
        <p:nvSpPr>
          <p:cNvPr id="191" name="Shape 191"/>
          <p:cNvSpPr txBox="1"/>
          <p:nvPr>
            <p:ph idx="4" type="body"/>
          </p:nvPr>
        </p:nvSpPr>
        <p:spPr>
          <a:xfrm>
            <a:off x="6172200" y="2667407"/>
            <a:ext cx="5183188" cy="3684588"/>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Don’t use strings for Query searches.</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In Java a “prepared statement” variable can be used to defend against this.</a:t>
            </a:r>
            <a:endParaRPr/>
          </a:p>
          <a:p>
            <a:pPr indent="-257048" lvl="1" marL="914400" marR="0" rtl="0" algn="l">
              <a:lnSpc>
                <a:spcPct val="94000"/>
              </a:lnSpc>
              <a:spcBef>
                <a:spcPts val="700"/>
              </a:spcBef>
              <a:spcAft>
                <a:spcPts val="0"/>
              </a:spcAft>
              <a:buClr>
                <a:schemeClr val="dk2"/>
              </a:buClr>
              <a:buSzPts val="2000"/>
              <a:buFont typeface="Source Sans Pro"/>
              <a:buNone/>
            </a:pPr>
            <a:r>
              <a:t/>
            </a:r>
            <a:endParaRPr b="0" i="1" sz="2000" u="none" cap="none" strike="noStrike">
              <a:solidFill>
                <a:schemeClr val="dk2"/>
              </a:solidFill>
              <a:latin typeface="Source Sans Pro"/>
              <a:ea typeface="Source Sans Pro"/>
              <a:cs typeface="Source Sans Pro"/>
              <a:sym typeface="Source Sans Pro"/>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Perform a Risk Assessment of your application to discover all vulnerabilities.</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65025" y="1301360"/>
            <a:ext cx="9612900" cy="2852700"/>
          </a:xfrm>
          <a:prstGeom prst="rect">
            <a:avLst/>
          </a:prstGeom>
        </p:spPr>
        <p:txBody>
          <a:bodyPr anchorCtr="0" anchor="b" bIns="45700" lIns="91425" spcFirstLastPara="1" rIns="91425" wrap="square" tIns="45700">
            <a:noAutofit/>
          </a:bodyPr>
          <a:lstStyle/>
          <a:p>
            <a:pPr indent="0" lvl="0" marL="0" algn="ctr">
              <a:spcBef>
                <a:spcPts val="0"/>
              </a:spcBef>
              <a:spcAft>
                <a:spcPts val="0"/>
              </a:spcAft>
              <a:buNone/>
            </a:pPr>
            <a:r>
              <a:rPr lang="en-US"/>
              <a:t>Workshops</a:t>
            </a:r>
            <a:endParaRPr/>
          </a:p>
        </p:txBody>
      </p:sp>
      <p:sp>
        <p:nvSpPr>
          <p:cNvPr id="198" name="Shape 198"/>
          <p:cNvSpPr txBox="1"/>
          <p:nvPr>
            <p:ph idx="1" type="body"/>
          </p:nvPr>
        </p:nvSpPr>
        <p:spPr>
          <a:xfrm>
            <a:off x="765025" y="4216328"/>
            <a:ext cx="9612900" cy="11433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June 14th to July 25th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Symplicity  on June 14th</a:t>
            </a:r>
            <a:endParaRPr/>
          </a:p>
        </p:txBody>
      </p:sp>
      <p:sp>
        <p:nvSpPr>
          <p:cNvPr id="205" name="Shape 205"/>
          <p:cNvSpPr txBox="1"/>
          <p:nvPr>
            <p:ph idx="1" type="body"/>
          </p:nvPr>
        </p:nvSpPr>
        <p:spPr>
          <a:xfrm>
            <a:off x="1371600" y="1467450"/>
            <a:ext cx="9601200" cy="5003400"/>
          </a:xfrm>
          <a:prstGeom prst="rect">
            <a:avLst/>
          </a:prstGeom>
        </p:spPr>
        <p:txBody>
          <a:bodyPr anchorCtr="0" anchor="t" bIns="45700" lIns="91425" spcFirstLastPara="1" rIns="91425" wrap="square" tIns="45700">
            <a:noAutofit/>
          </a:bodyPr>
          <a:lstStyle/>
          <a:p>
            <a:pPr indent="-355600" lvl="0" marL="457200" rtl="0">
              <a:spcBef>
                <a:spcPts val="1000"/>
              </a:spcBef>
              <a:spcAft>
                <a:spcPts val="0"/>
              </a:spcAft>
              <a:buSzPts val="2000"/>
              <a:buChar char="■"/>
            </a:pPr>
            <a:r>
              <a:rPr lang="en-US"/>
              <a:t>Symplicity develops a suite of Software-as-a-Service products that serve higher-education institutions worldwide. Our products connect students and employers, and help manage all aspects of student life on campus. </a:t>
            </a:r>
            <a:endParaRPr/>
          </a:p>
          <a:p>
            <a:pPr indent="-355600" lvl="0" marL="457200" rtl="0">
              <a:spcBef>
                <a:spcPts val="0"/>
              </a:spcBef>
              <a:spcAft>
                <a:spcPts val="0"/>
              </a:spcAft>
              <a:buSzPts val="2000"/>
              <a:buChar char="■"/>
            </a:pPr>
            <a:r>
              <a:rPr lang="en-US"/>
              <a:t>We run mission-critical systems on behalf of universities, and we are entrusted with institutions’, students’, and employers’ data. At Symplicity, we employ secure practices at every stage of our process to ensure the security and availability of our systems and data. </a:t>
            </a:r>
            <a:endParaRPr/>
          </a:p>
          <a:p>
            <a:pPr indent="0" lvl="0" marL="0" rtl="0">
              <a:spcBef>
                <a:spcPts val="1000"/>
              </a:spcBef>
              <a:spcAft>
                <a:spcPts val="0"/>
              </a:spcAft>
              <a:buNone/>
            </a:pPr>
            <a:r>
              <a:t/>
            </a:r>
            <a:endParaRPr/>
          </a:p>
          <a:p>
            <a:pPr indent="-355600" lvl="0" marL="457200">
              <a:spcBef>
                <a:spcPts val="1000"/>
              </a:spcBef>
              <a:spcAft>
                <a:spcPts val="0"/>
              </a:spcAft>
              <a:buSzPts val="2000"/>
              <a:buChar char="■"/>
            </a:pPr>
            <a:r>
              <a:rPr lang="en-US"/>
              <a:t>During Symplicity’s session in this series, w</a:t>
            </a:r>
            <a:r>
              <a:rPr lang="en-US"/>
              <a:t>e will cover the following topics: </a:t>
            </a:r>
            <a:endParaRPr/>
          </a:p>
          <a:p>
            <a:pPr indent="-355600" lvl="1" marL="914400">
              <a:spcBef>
                <a:spcPts val="0"/>
              </a:spcBef>
              <a:spcAft>
                <a:spcPts val="0"/>
              </a:spcAft>
              <a:buSzPts val="2000"/>
              <a:buChar char="–"/>
            </a:pPr>
            <a:r>
              <a:rPr lang="en-US"/>
              <a:t>A1: Injection - SQL, File, and JavaScript</a:t>
            </a:r>
            <a:endParaRPr/>
          </a:p>
          <a:p>
            <a:pPr indent="-355600" lvl="1" marL="914400">
              <a:spcBef>
                <a:spcPts val="0"/>
              </a:spcBef>
              <a:spcAft>
                <a:spcPts val="0"/>
              </a:spcAft>
              <a:buSzPts val="2000"/>
              <a:buChar char="–"/>
            </a:pPr>
            <a:r>
              <a:rPr lang="en-US"/>
              <a:t>A3: Sensitive Data Exposure</a:t>
            </a:r>
            <a:endParaRPr/>
          </a:p>
          <a:p>
            <a:pPr indent="-355600" lvl="1" marL="914400">
              <a:spcBef>
                <a:spcPts val="0"/>
              </a:spcBef>
              <a:spcAft>
                <a:spcPts val="0"/>
              </a:spcAft>
              <a:buSzPts val="2000"/>
              <a:buChar char="–"/>
            </a:pPr>
            <a:r>
              <a:rPr lang="en-US"/>
              <a:t>A6: Security Misconfiguration</a:t>
            </a:r>
            <a:endParaRPr/>
          </a:p>
          <a:p>
            <a:pPr indent="0" lvl="0" marL="0">
              <a:spcBef>
                <a:spcPts val="1000"/>
              </a:spcBef>
              <a:spcAft>
                <a:spcPts val="0"/>
              </a:spcAft>
              <a:buClr>
                <a:schemeClr val="dk1"/>
              </a:buClr>
              <a:buSzPts val="1100"/>
              <a:buFont typeface="Arial"/>
              <a:buNone/>
            </a:pPr>
            <a:r>
              <a:t/>
            </a:r>
            <a:endParaRPr/>
          </a:p>
          <a:p>
            <a:pPr indent="0" lvl="0" marL="0">
              <a:spcBef>
                <a:spcPts val="10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Sevatec on June 27th</a:t>
            </a:r>
            <a:endParaRPr/>
          </a:p>
        </p:txBody>
      </p:sp>
      <p:sp>
        <p:nvSpPr>
          <p:cNvPr id="212" name="Shape 212"/>
          <p:cNvSpPr txBox="1"/>
          <p:nvPr>
            <p:ph idx="1" type="body"/>
          </p:nvPr>
        </p:nvSpPr>
        <p:spPr>
          <a:xfrm>
            <a:off x="1371600" y="1476675"/>
            <a:ext cx="9601200" cy="5062200"/>
          </a:xfrm>
          <a:prstGeom prst="rect">
            <a:avLst/>
          </a:prstGeom>
        </p:spPr>
        <p:txBody>
          <a:bodyPr anchorCtr="0" anchor="t" bIns="45700" lIns="91425" spcFirstLastPara="1" rIns="91425" wrap="square" tIns="45700">
            <a:noAutofit/>
          </a:bodyPr>
          <a:lstStyle/>
          <a:p>
            <a:pPr indent="0" lvl="0" marL="0">
              <a:spcBef>
                <a:spcPts val="1000"/>
              </a:spcBef>
              <a:spcAft>
                <a:spcPts val="0"/>
              </a:spcAft>
              <a:buClr>
                <a:schemeClr val="dk1"/>
              </a:buClr>
              <a:buSzPts val="1100"/>
              <a:buFont typeface="Arial"/>
              <a:buNone/>
            </a:pPr>
            <a:r>
              <a:rPr lang="en-US" sz="1800">
                <a:solidFill>
                  <a:srgbClr val="262626"/>
                </a:solidFill>
                <a:latin typeface="Arial"/>
                <a:ea typeface="Arial"/>
                <a:cs typeface="Arial"/>
                <a:sym typeface="Arial"/>
              </a:rPr>
              <a:t>Sevatec is a National Security Services firm specializing in Agile and DevOps, cyber engineering, data sciences, and cloud solutions. Sevatec has achieved CMMI Maturity Level 3 ratings for both Development (DEV) and Services (SVC) and maintains ISO 9001:2015, 20000-1:2011, and 27001:2013 certifications.</a:t>
            </a:r>
            <a:endParaRPr sz="1800">
              <a:solidFill>
                <a:srgbClr val="262626"/>
              </a:solidFill>
              <a:latin typeface="Arial"/>
              <a:ea typeface="Arial"/>
              <a:cs typeface="Arial"/>
              <a:sym typeface="Arial"/>
            </a:endParaRPr>
          </a:p>
          <a:p>
            <a:pPr indent="0" lvl="0" marL="0" rtl="0">
              <a:lnSpc>
                <a:spcPct val="115000"/>
              </a:lnSpc>
              <a:spcBef>
                <a:spcPts val="400"/>
              </a:spcBef>
              <a:spcAft>
                <a:spcPts val="0"/>
              </a:spcAft>
              <a:buClr>
                <a:schemeClr val="dk1"/>
              </a:buClr>
              <a:buSzPts val="1100"/>
              <a:buFont typeface="Arial"/>
              <a:buNone/>
            </a:pPr>
            <a:r>
              <a:t/>
            </a:r>
            <a:endParaRPr sz="1800">
              <a:solidFill>
                <a:srgbClr val="E36C0A"/>
              </a:solidFill>
              <a:latin typeface="Arial"/>
              <a:ea typeface="Arial"/>
              <a:cs typeface="Arial"/>
              <a:sym typeface="Arial"/>
            </a:endParaRPr>
          </a:p>
          <a:p>
            <a:pPr indent="0" lvl="0" marL="0" rtl="0">
              <a:lnSpc>
                <a:spcPct val="115000"/>
              </a:lnSpc>
              <a:spcBef>
                <a:spcPts val="400"/>
              </a:spcBef>
              <a:spcAft>
                <a:spcPts val="0"/>
              </a:spcAft>
              <a:buClr>
                <a:schemeClr val="dk1"/>
              </a:buClr>
              <a:buSzPts val="1100"/>
              <a:buFont typeface="Arial"/>
              <a:buNone/>
            </a:pPr>
            <a:r>
              <a:rPr lang="en-US" sz="1800">
                <a:solidFill>
                  <a:srgbClr val="262626"/>
                </a:solidFill>
                <a:latin typeface="Arial"/>
                <a:ea typeface="Arial"/>
                <a:cs typeface="Arial"/>
                <a:sym typeface="Arial"/>
              </a:rPr>
              <a:t>400+ personnel focused on mission critical cyber security, IT, and related consulting services</a:t>
            </a:r>
            <a:endParaRPr sz="1800">
              <a:solidFill>
                <a:srgbClr val="262626"/>
              </a:solidFill>
              <a:latin typeface="Arial"/>
              <a:ea typeface="Arial"/>
              <a:cs typeface="Arial"/>
              <a:sym typeface="Arial"/>
            </a:endParaRPr>
          </a:p>
          <a:p>
            <a:pPr indent="457200" lvl="0" marL="0" rtl="0">
              <a:lnSpc>
                <a:spcPct val="115000"/>
              </a:lnSpc>
              <a:spcBef>
                <a:spcPts val="400"/>
              </a:spcBef>
              <a:spcAft>
                <a:spcPts val="0"/>
              </a:spcAft>
              <a:buClr>
                <a:schemeClr val="dk1"/>
              </a:buClr>
              <a:buSzPts val="1100"/>
              <a:buFont typeface="Arial"/>
              <a:buNone/>
            </a:pPr>
            <a:r>
              <a:rPr lang="en-US" sz="1800">
                <a:solidFill>
                  <a:srgbClr val="000066"/>
                </a:solidFill>
                <a:latin typeface="Arial"/>
                <a:ea typeface="Arial"/>
                <a:cs typeface="Arial"/>
                <a:sym typeface="Arial"/>
              </a:rPr>
              <a:t>–	</a:t>
            </a:r>
            <a:r>
              <a:rPr lang="en-US" sz="1800">
                <a:solidFill>
                  <a:srgbClr val="262626"/>
                </a:solidFill>
                <a:latin typeface="Arial"/>
                <a:ea typeface="Arial"/>
                <a:cs typeface="Arial"/>
                <a:sym typeface="Arial"/>
              </a:rPr>
              <a:t>Business Resiliency</a:t>
            </a:r>
            <a:endParaRPr sz="1800">
              <a:solidFill>
                <a:srgbClr val="262626"/>
              </a:solidFill>
              <a:latin typeface="Arial"/>
              <a:ea typeface="Arial"/>
              <a:cs typeface="Arial"/>
              <a:sym typeface="Arial"/>
            </a:endParaRPr>
          </a:p>
          <a:p>
            <a:pPr indent="457200" lvl="0" marL="0" rtl="0">
              <a:lnSpc>
                <a:spcPct val="115000"/>
              </a:lnSpc>
              <a:spcBef>
                <a:spcPts val="400"/>
              </a:spcBef>
              <a:spcAft>
                <a:spcPts val="0"/>
              </a:spcAft>
              <a:buClr>
                <a:schemeClr val="dk1"/>
              </a:buClr>
              <a:buSzPts val="1100"/>
              <a:buFont typeface="Arial"/>
              <a:buNone/>
            </a:pPr>
            <a:r>
              <a:rPr lang="en-US" sz="1800">
                <a:solidFill>
                  <a:srgbClr val="000066"/>
                </a:solidFill>
                <a:latin typeface="Arial"/>
                <a:ea typeface="Arial"/>
                <a:cs typeface="Arial"/>
                <a:sym typeface="Arial"/>
              </a:rPr>
              <a:t>–	</a:t>
            </a:r>
            <a:r>
              <a:rPr lang="en-US" sz="1800">
                <a:solidFill>
                  <a:srgbClr val="262626"/>
                </a:solidFill>
                <a:latin typeface="Arial"/>
                <a:ea typeface="Arial"/>
                <a:cs typeface="Arial"/>
                <a:sym typeface="Arial"/>
              </a:rPr>
              <a:t>Active Cyber Defense to address DHS IDC, APT, and Emerging TVRs</a:t>
            </a:r>
            <a:endParaRPr>
              <a:solidFill>
                <a:srgbClr val="E36C0A"/>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n-US">
                <a:solidFill>
                  <a:srgbClr val="262626"/>
                </a:solidFill>
                <a:latin typeface="Arial"/>
                <a:ea typeface="Arial"/>
                <a:cs typeface="Arial"/>
                <a:sym typeface="Arial"/>
              </a:rPr>
              <a:t>Specific to Code with Me</a:t>
            </a:r>
            <a:endParaRPr>
              <a:solidFill>
                <a:srgbClr val="262626"/>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n-US">
                <a:solidFill>
                  <a:srgbClr val="E36C0A"/>
                </a:solidFill>
                <a:latin typeface="Arial"/>
                <a:ea typeface="Arial"/>
                <a:cs typeface="Arial"/>
                <a:sym typeface="Arial"/>
              </a:rPr>
              <a:t>•</a:t>
            </a:r>
            <a:r>
              <a:rPr lang="en-US">
                <a:solidFill>
                  <a:srgbClr val="262626"/>
                </a:solidFill>
                <a:latin typeface="Arial"/>
                <a:ea typeface="Arial"/>
                <a:cs typeface="Arial"/>
                <a:sym typeface="Arial"/>
              </a:rPr>
              <a:t>Increase awareness and knowledge exchange</a:t>
            </a:r>
            <a:endParaRPr>
              <a:solidFill>
                <a:srgbClr val="262626"/>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n-US">
                <a:solidFill>
                  <a:srgbClr val="E36C0A"/>
                </a:solidFill>
                <a:latin typeface="Arial"/>
                <a:ea typeface="Arial"/>
                <a:cs typeface="Arial"/>
                <a:sym typeface="Arial"/>
              </a:rPr>
              <a:t>•</a:t>
            </a:r>
            <a:r>
              <a:rPr lang="en-US">
                <a:solidFill>
                  <a:srgbClr val="262626"/>
                </a:solidFill>
                <a:latin typeface="Arial"/>
                <a:ea typeface="Arial"/>
                <a:cs typeface="Arial"/>
                <a:sym typeface="Arial"/>
              </a:rPr>
              <a:t>Meetup discussions to improve application and services security</a:t>
            </a:r>
            <a:endParaRPr>
              <a:solidFill>
                <a:srgbClr val="262626"/>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n-US">
                <a:solidFill>
                  <a:srgbClr val="E36C0A"/>
                </a:solidFill>
                <a:latin typeface="Arial"/>
                <a:ea typeface="Arial"/>
                <a:cs typeface="Arial"/>
                <a:sym typeface="Arial"/>
              </a:rPr>
              <a:t>•</a:t>
            </a:r>
            <a:r>
              <a:rPr lang="en-US">
                <a:solidFill>
                  <a:srgbClr val="262626"/>
                </a:solidFill>
                <a:latin typeface="Arial"/>
                <a:ea typeface="Arial"/>
                <a:cs typeface="Arial"/>
                <a:sym typeface="Arial"/>
              </a:rPr>
              <a:t>Focus on Authentication (A2) , Access (A5), and Logging (A10)</a:t>
            </a:r>
            <a:endParaRPr/>
          </a:p>
          <a:p>
            <a:pPr indent="0" lvl="0" marL="0">
              <a:spcBef>
                <a:spcPts val="1000"/>
              </a:spcBef>
              <a:spcAft>
                <a:spcPts val="200"/>
              </a:spcAft>
              <a:buNone/>
            </a:pPr>
            <a:r>
              <a:t/>
            </a:r>
            <a:endParaRPr/>
          </a:p>
        </p:txBody>
      </p:sp>
      <p:sp>
        <p:nvSpPr>
          <p:cNvPr id="213" name="Shape 213"/>
          <p:cNvSpPr txBox="1"/>
          <p:nvPr/>
        </p:nvSpPr>
        <p:spPr>
          <a:xfrm>
            <a:off x="9073125" y="5936500"/>
            <a:ext cx="9782100" cy="114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Capital One on July 18th</a:t>
            </a:r>
            <a:endParaRPr/>
          </a:p>
        </p:txBody>
      </p:sp>
      <p:sp>
        <p:nvSpPr>
          <p:cNvPr id="220" name="Shape 22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a:spcBef>
                <a:spcPts val="1000"/>
              </a:spcBef>
              <a:spcAft>
                <a:spcPts val="0"/>
              </a:spcAft>
              <a:buClr>
                <a:schemeClr val="dk1"/>
              </a:buClr>
              <a:buSzPts val="1100"/>
              <a:buFont typeface="Arial"/>
              <a:buNone/>
            </a:pPr>
            <a:r>
              <a:rPr lang="en-US"/>
              <a:t>At Capital One, we’re building a leading information-based technology company. Still founder-led by Chairman and Chief Executive Officer Richard Fairbank, Capital One is on a mission to help our customers succeed by bringing ingenuity, simplicity, and humanity to banking. We measure our efforts by the success our customers enjoy and the advocacy they exhibit. We are succeeding because they are succeeding.          </a:t>
            </a:r>
            <a:endParaRPr/>
          </a:p>
          <a:p>
            <a:pPr indent="0" lvl="0" marL="0">
              <a:spcBef>
                <a:spcPts val="1000"/>
              </a:spcBef>
              <a:spcAft>
                <a:spcPts val="0"/>
              </a:spcAft>
              <a:buClr>
                <a:schemeClr val="dk1"/>
              </a:buClr>
              <a:buSzPts val="1100"/>
              <a:buFont typeface="Arial"/>
              <a:buNone/>
            </a:pPr>
            <a:r>
              <a:t/>
            </a:r>
            <a:endParaRPr/>
          </a:p>
          <a:p>
            <a:pPr indent="0" lvl="0" marL="0">
              <a:spcBef>
                <a:spcPts val="1000"/>
              </a:spcBef>
              <a:spcAft>
                <a:spcPts val="0"/>
              </a:spcAft>
              <a:buClr>
                <a:schemeClr val="dk1"/>
              </a:buClr>
              <a:buSzPts val="1100"/>
              <a:buFont typeface="Arial"/>
              <a:buNone/>
            </a:pPr>
            <a:r>
              <a:rPr lang="en-US"/>
              <a:t>Workshop will focus on:</a:t>
            </a:r>
            <a:endParaRPr/>
          </a:p>
          <a:p>
            <a:pPr indent="-355600" lvl="0" marL="457200">
              <a:spcBef>
                <a:spcPts val="1000"/>
              </a:spcBef>
              <a:spcAft>
                <a:spcPts val="0"/>
              </a:spcAft>
              <a:buSzPts val="2000"/>
              <a:buChar char="➢"/>
            </a:pPr>
            <a:r>
              <a:rPr lang="en-US"/>
              <a:t>A4 XML External Entities</a:t>
            </a:r>
            <a:endParaRPr/>
          </a:p>
          <a:p>
            <a:pPr indent="-355600" lvl="0" marL="457200" rtl="0">
              <a:spcBef>
                <a:spcPts val="1000"/>
              </a:spcBef>
              <a:spcAft>
                <a:spcPts val="0"/>
              </a:spcAft>
              <a:buSzPts val="2000"/>
              <a:buChar char="➢"/>
            </a:pPr>
            <a:r>
              <a:rPr lang="en-US"/>
              <a:t>A8 Insecure Deserialization</a:t>
            </a:r>
            <a:endParaRPr/>
          </a:p>
          <a:p>
            <a:pPr indent="-355600" lvl="0" marL="457200">
              <a:spcBef>
                <a:spcPts val="1000"/>
              </a:spcBef>
              <a:spcAft>
                <a:spcPts val="0"/>
              </a:spcAft>
              <a:buSzPts val="2000"/>
              <a:buChar char="➢"/>
            </a:pPr>
            <a:r>
              <a:rPr lang="en-US"/>
              <a:t>Critical Stack Endoi</a:t>
            </a:r>
            <a:endParaRPr/>
          </a:p>
          <a:p>
            <a:pPr indent="0" lvl="0" marL="0">
              <a:spcBef>
                <a:spcPts val="1000"/>
              </a:spcBef>
              <a:spcAft>
                <a:spcPts val="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The Media Trust on July 25th</a:t>
            </a:r>
            <a:endParaRPr/>
          </a:p>
        </p:txBody>
      </p:sp>
      <p:sp>
        <p:nvSpPr>
          <p:cNvPr id="227" name="Shape 227"/>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355600" lvl="0" marL="457200" rtl="0">
              <a:spcBef>
                <a:spcPts val="1000"/>
              </a:spcBef>
              <a:spcAft>
                <a:spcPts val="0"/>
              </a:spcAft>
              <a:buSzPts val="2000"/>
              <a:buChar char="■"/>
            </a:pPr>
            <a:r>
              <a:rPr lang="en-US"/>
              <a:t>The Media Trust provides real time malware scanning for </a:t>
            </a:r>
            <a:r>
              <a:rPr lang="en-US"/>
              <a:t>websites</a:t>
            </a:r>
            <a:r>
              <a:rPr lang="en-US"/>
              <a:t> and third party code providers</a:t>
            </a:r>
            <a:endParaRPr/>
          </a:p>
          <a:p>
            <a:pPr indent="0" lvl="0" marL="0" rtl="0">
              <a:spcBef>
                <a:spcPts val="1000"/>
              </a:spcBef>
              <a:spcAft>
                <a:spcPts val="0"/>
              </a:spcAft>
              <a:buNone/>
            </a:pPr>
            <a:r>
              <a:t/>
            </a:r>
            <a:endParaRPr/>
          </a:p>
          <a:p>
            <a:pPr indent="-355600" lvl="0" marL="457200" rtl="0">
              <a:spcBef>
                <a:spcPts val="1000"/>
              </a:spcBef>
              <a:spcAft>
                <a:spcPts val="0"/>
              </a:spcAft>
              <a:buSzPts val="2000"/>
              <a:buChar char="■"/>
            </a:pPr>
            <a:r>
              <a:rPr lang="en-US"/>
              <a:t>Our workshop will be about how </a:t>
            </a:r>
            <a:r>
              <a:rPr lang="en-US"/>
              <a:t>malicious</a:t>
            </a:r>
            <a:r>
              <a:rPr lang="en-US"/>
              <a:t> compromises can </a:t>
            </a:r>
            <a:r>
              <a:rPr lang="en-US"/>
              <a:t>occur</a:t>
            </a:r>
            <a:r>
              <a:rPr lang="en-US"/>
              <a:t> through the use of cross-site scripting attacks and </a:t>
            </a:r>
            <a:r>
              <a:rPr lang="en-US"/>
              <a:t>through</a:t>
            </a:r>
            <a:r>
              <a:rPr lang="en-US"/>
              <a:t> the use of third party open </a:t>
            </a:r>
            <a:r>
              <a:rPr lang="en-US"/>
              <a:t>source</a:t>
            </a:r>
            <a:r>
              <a:rPr lang="en-US"/>
              <a:t> code.</a:t>
            </a:r>
            <a:endParaRPr/>
          </a:p>
          <a:p>
            <a:pPr indent="-355600" lvl="1" marL="914400" rtl="0">
              <a:spcBef>
                <a:spcPts val="0"/>
              </a:spcBef>
              <a:spcAft>
                <a:spcPts val="0"/>
              </a:spcAft>
              <a:buSzPts val="2000"/>
              <a:buChar char="–"/>
            </a:pPr>
            <a:r>
              <a:rPr lang="en-US"/>
              <a:t>A7 (Cross-Site Scripting) </a:t>
            </a:r>
            <a:endParaRPr/>
          </a:p>
          <a:p>
            <a:pPr indent="-355600" lvl="1" marL="914400">
              <a:spcBef>
                <a:spcPts val="0"/>
              </a:spcBef>
              <a:spcAft>
                <a:spcPts val="0"/>
              </a:spcAft>
              <a:buSzPts val="2000"/>
              <a:buChar char="–"/>
            </a:pPr>
            <a:r>
              <a:rPr lang="en-US"/>
              <a:t>A9 (Using Components with Known Vulnerabilities)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65025" y="1301360"/>
            <a:ext cx="9612900" cy="2852700"/>
          </a:xfrm>
          <a:prstGeom prst="rect">
            <a:avLst/>
          </a:prstGeom>
        </p:spPr>
        <p:txBody>
          <a:bodyPr anchorCtr="0" anchor="b" bIns="45700" lIns="91425" spcFirstLastPara="1" rIns="91425" wrap="square" tIns="45700">
            <a:noAutofit/>
          </a:bodyPr>
          <a:lstStyle/>
          <a:p>
            <a:pPr indent="0" lvl="0" marL="0" algn="ctr">
              <a:spcBef>
                <a:spcPts val="0"/>
              </a:spcBef>
              <a:spcAft>
                <a:spcPts val="0"/>
              </a:spcAft>
              <a:buNone/>
            </a:pPr>
            <a:r>
              <a:rPr lang="en-US"/>
              <a:t>Introduction to Speakers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rotWithShape="1">
          <a:blip r:embed="rId3">
            <a:alphaModFix/>
          </a:blip>
          <a:srcRect b="0" l="0" r="0" t="0"/>
          <a:stretch/>
        </p:blipFill>
        <p:spPr>
          <a:xfrm>
            <a:off x="2915275" y="4531955"/>
            <a:ext cx="4381500" cy="2466975"/>
          </a:xfrm>
          <a:prstGeom prst="ellipse">
            <a:avLst/>
          </a:prstGeom>
          <a:noFill/>
          <a:ln>
            <a:noFill/>
          </a:ln>
        </p:spPr>
      </p:pic>
      <p:sp>
        <p:nvSpPr>
          <p:cNvPr id="110" name="Shape 110"/>
          <p:cNvSpPr txBox="1"/>
          <p:nvPr>
            <p:ph type="title"/>
          </p:nvPr>
        </p:nvSpPr>
        <p:spPr>
          <a:xfrm>
            <a:off x="1371600" y="362491"/>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Why the world needs you</a:t>
            </a:r>
            <a:endParaRPr b="0" i="0" sz="4400" u="none" cap="none" strike="noStrike">
              <a:solidFill>
                <a:schemeClr val="dk2"/>
              </a:solidFill>
              <a:latin typeface="Source Sans Pro"/>
              <a:ea typeface="Source Sans Pro"/>
              <a:cs typeface="Source Sans Pro"/>
              <a:sym typeface="Source Sans Pro"/>
            </a:endParaRPr>
          </a:p>
        </p:txBody>
      </p:sp>
      <p:sp>
        <p:nvSpPr>
          <p:cNvPr id="111" name="Shape 111"/>
          <p:cNvSpPr txBox="1"/>
          <p:nvPr>
            <p:ph idx="1" type="body"/>
          </p:nvPr>
        </p:nvSpPr>
        <p:spPr>
          <a:xfrm>
            <a:off x="1371600" y="1550712"/>
            <a:ext cx="9889958"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Our lives and our data are “online”</a:t>
            </a:r>
            <a:endParaRPr/>
          </a:p>
          <a:p>
            <a:pPr indent="-384048" lvl="0" marL="384048" marR="0" rtl="0" algn="l">
              <a:lnSpc>
                <a:spcPct val="94000"/>
              </a:lnSpc>
              <a:spcBef>
                <a:spcPts val="120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We face increased scope, scale and impact of threats</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Human and Organization Threats: Nation States, Organized Crime, Terrorists, Industrial Espionage, Hacktivists, Lone Hackers</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Natural and Environmental Threats: Storms, Floods, Earthquakes, Power Failures from cyber attacks on infra</a:t>
            </a:r>
            <a:r>
              <a:rPr lang="en-US"/>
              <a:t>structure.</a:t>
            </a:r>
            <a:endParaRPr b="0" i="1" sz="2000" u="none" cap="none" strike="noStrike">
              <a:solidFill>
                <a:schemeClr val="dk2"/>
              </a:solidFill>
              <a:latin typeface="Source Sans Pro"/>
              <a:ea typeface="Source Sans Pro"/>
              <a:cs typeface="Source Sans Pro"/>
              <a:sym typeface="Source Sans Pro"/>
            </a:endParaRPr>
          </a:p>
        </p:txBody>
      </p:sp>
      <p:pic>
        <p:nvPicPr>
          <p:cNvPr id="112" name="Shape 112"/>
          <p:cNvPicPr preferRelativeResize="0"/>
          <p:nvPr/>
        </p:nvPicPr>
        <p:blipFill rotWithShape="1">
          <a:blip r:embed="rId4">
            <a:alphaModFix/>
          </a:blip>
          <a:srcRect b="0" l="0" r="0" t="0"/>
          <a:stretch/>
        </p:blipFill>
        <p:spPr>
          <a:xfrm rot="-661545">
            <a:off x="583126" y="4622444"/>
            <a:ext cx="3048000" cy="2286000"/>
          </a:xfrm>
          <a:prstGeom prst="rect">
            <a:avLst/>
          </a:prstGeom>
          <a:noFill/>
          <a:ln>
            <a:noFill/>
          </a:ln>
        </p:spPr>
      </p:pic>
      <p:pic>
        <p:nvPicPr>
          <p:cNvPr id="113" name="Shape 113"/>
          <p:cNvPicPr preferRelativeResize="0"/>
          <p:nvPr/>
        </p:nvPicPr>
        <p:blipFill rotWithShape="1">
          <a:blip r:embed="rId5">
            <a:alphaModFix/>
          </a:blip>
          <a:srcRect b="0" l="16265" r="16139" t="0"/>
          <a:stretch/>
        </p:blipFill>
        <p:spPr>
          <a:xfrm>
            <a:off x="6344211" y="4237181"/>
            <a:ext cx="2800207" cy="2761749"/>
          </a:xfrm>
          <a:prstGeom prst="ellipse">
            <a:avLst/>
          </a:prstGeom>
          <a:noFill/>
          <a:ln>
            <a:noFill/>
          </a:ln>
        </p:spPr>
      </p:pic>
      <p:pic>
        <p:nvPicPr>
          <p:cNvPr id="114" name="Shape 114"/>
          <p:cNvPicPr preferRelativeResize="0"/>
          <p:nvPr/>
        </p:nvPicPr>
        <p:blipFill rotWithShape="1">
          <a:blip r:embed="rId6">
            <a:alphaModFix/>
          </a:blip>
          <a:srcRect b="0" l="0" r="0" t="0"/>
          <a:stretch/>
        </p:blipFill>
        <p:spPr>
          <a:xfrm rot="882093">
            <a:off x="8908017" y="4449094"/>
            <a:ext cx="3242603" cy="21261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Cybersecurity + Cloud Computing + Data</a:t>
            </a:r>
            <a:endParaRPr/>
          </a:p>
        </p:txBody>
      </p:sp>
      <p:sp>
        <p:nvSpPr>
          <p:cNvPr id="121" name="Shape 121"/>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355600" lvl="0" marL="457200">
              <a:spcBef>
                <a:spcPts val="1000"/>
              </a:spcBef>
              <a:spcAft>
                <a:spcPts val="0"/>
              </a:spcAft>
              <a:buSzPts val="2000"/>
              <a:buChar char="➢"/>
            </a:pPr>
            <a:r>
              <a:rPr lang="en-US"/>
              <a:t>How are all three interrelated? Or are they?</a:t>
            </a:r>
            <a:endParaRPr/>
          </a:p>
          <a:p>
            <a:pPr indent="0" lvl="0" marL="0" rtl="0">
              <a:spcBef>
                <a:spcPts val="1000"/>
              </a:spcBef>
              <a:spcAft>
                <a:spcPts val="0"/>
              </a:spcAft>
              <a:buNone/>
            </a:pPr>
            <a:r>
              <a:t/>
            </a:r>
            <a:endParaRPr/>
          </a:p>
          <a:p>
            <a:pPr indent="-355600" lvl="0" marL="457200">
              <a:spcBef>
                <a:spcPts val="1000"/>
              </a:spcBef>
              <a:spcAft>
                <a:spcPts val="0"/>
              </a:spcAft>
              <a:buSzPts val="2000"/>
              <a:buChar char="➢"/>
            </a:pPr>
            <a:r>
              <a:rPr lang="en-US"/>
              <a:t>Why must companies move to the cloud? How does this impact Cybersecurity?</a:t>
            </a:r>
            <a:endParaRPr/>
          </a:p>
          <a:p>
            <a:pPr indent="0" lvl="0" marL="0" rtl="0">
              <a:spcBef>
                <a:spcPts val="1000"/>
              </a:spcBef>
              <a:spcAft>
                <a:spcPts val="0"/>
              </a:spcAft>
              <a:buNone/>
            </a:pPr>
            <a:r>
              <a:t/>
            </a:r>
            <a:endParaRPr/>
          </a:p>
          <a:p>
            <a:pPr indent="-355600" lvl="0" marL="457200">
              <a:spcBef>
                <a:spcPts val="1000"/>
              </a:spcBef>
              <a:spcAft>
                <a:spcPts val="0"/>
              </a:spcAft>
              <a:buSzPts val="2000"/>
              <a:buChar char="➢"/>
            </a:pPr>
            <a:r>
              <a:rPr lang="en-US"/>
              <a:t>Is “Data” the new gold? Why is this all about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371600" y="306805"/>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Infamous Breaches</a:t>
            </a:r>
            <a:endParaRPr b="0" i="0" sz="4400" u="none" cap="none" strike="noStrike">
              <a:solidFill>
                <a:schemeClr val="dk2"/>
              </a:solidFill>
              <a:latin typeface="Source Sans Pro"/>
              <a:ea typeface="Source Sans Pro"/>
              <a:cs typeface="Source Sans Pro"/>
              <a:sym typeface="Source Sans Pro"/>
            </a:endParaRPr>
          </a:p>
        </p:txBody>
      </p:sp>
      <p:sp>
        <p:nvSpPr>
          <p:cNvPr id="127" name="Shape 127"/>
          <p:cNvSpPr txBox="1"/>
          <p:nvPr>
            <p:ph idx="1" type="body"/>
          </p:nvPr>
        </p:nvSpPr>
        <p:spPr>
          <a:xfrm>
            <a:off x="1371600" y="1056291"/>
            <a:ext cx="9601200" cy="580171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OPM Breach: 21.5 Million SSNs and other privacy data stolen using a variant of PlugX, a remote-access tool commonly deployed by Chinese-­speaking hacking units</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Command and Control and Data Exfiltration</a:t>
            </a:r>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Equifax: Apache Struts Update mishandled by one engineer – CEO</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Not a Fault Tolerant System</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Fault Tolerance and Communication</a:t>
            </a:r>
            <a:endParaRPr/>
          </a:p>
          <a:p>
            <a:pPr indent="-384048" lvl="0" marL="384048" marR="0" rtl="0" algn="l">
              <a:lnSpc>
                <a:spcPct val="94000"/>
              </a:lnSpc>
              <a:spcBef>
                <a:spcPts val="1200"/>
              </a:spcBef>
              <a:spcAft>
                <a:spcPts val="0"/>
              </a:spcAft>
              <a:buClr>
                <a:schemeClr val="dk2"/>
              </a:buClr>
              <a:buSzPts val="2000"/>
              <a:buFont typeface="Source Sans Pro"/>
              <a:buChar char="■"/>
            </a:pPr>
            <a:r>
              <a:rPr lang="en-US"/>
              <a:t>Deep Root Analytics Data Leak</a:t>
            </a:r>
            <a:endParaRPr/>
          </a:p>
          <a:p>
            <a:pPr indent="-384048" lvl="1" marL="914400" marR="0" rtl="0" algn="l">
              <a:lnSpc>
                <a:spcPct val="94000"/>
              </a:lnSpc>
              <a:spcBef>
                <a:spcPts val="700"/>
              </a:spcBef>
              <a:spcAft>
                <a:spcPts val="0"/>
              </a:spcAft>
              <a:buClr>
                <a:schemeClr val="dk2"/>
              </a:buClr>
              <a:buSzPts val="2000"/>
              <a:buFont typeface="Source Sans Pro"/>
              <a:buChar char="–"/>
            </a:pPr>
            <a:r>
              <a:rPr lang="en-US"/>
              <a:t>200 million voter informati</a:t>
            </a:r>
            <a:r>
              <a:rPr lang="en-US"/>
              <a:t>on leaked. </a:t>
            </a:r>
            <a:r>
              <a:rPr lang="en-US">
                <a:solidFill>
                  <a:schemeClr val="dk1"/>
                </a:solidFill>
              </a:rPr>
              <a:t>1.1 terabytes of data was available to download and not password protected.</a:t>
            </a:r>
            <a:endParaRPr/>
          </a:p>
          <a:p>
            <a:pPr indent="-384048" lvl="1" marL="914400" marR="0" rtl="0" algn="l">
              <a:lnSpc>
                <a:spcPct val="94000"/>
              </a:lnSpc>
              <a:spcBef>
                <a:spcPts val="700"/>
              </a:spcBef>
              <a:spcAft>
                <a:spcPts val="0"/>
              </a:spcAft>
              <a:buClr>
                <a:schemeClr val="dk2"/>
              </a:buClr>
              <a:buSzPts val="2000"/>
              <a:buFont typeface="Source Sans Pro"/>
              <a:buChar char="–"/>
            </a:pPr>
            <a:r>
              <a:rPr lang="en-US" u="none" cap="none" strike="noStrike">
                <a:solidFill>
                  <a:schemeClr val="dk2"/>
                </a:solidFill>
              </a:rPr>
              <a:t>Answer: </a:t>
            </a:r>
            <a:r>
              <a:rPr lang="en-US"/>
              <a:t>Configure S3 Servers with proper security configurations (A3).</a:t>
            </a:r>
            <a:endParaRPr/>
          </a:p>
          <a:p>
            <a:pPr indent="-384048" lvl="0" marL="384048" marR="0" rtl="0" algn="l">
              <a:lnSpc>
                <a:spcPct val="94000"/>
              </a:lnSpc>
              <a:spcBef>
                <a:spcPts val="1200"/>
              </a:spcBef>
              <a:spcAft>
                <a:spcPts val="0"/>
              </a:spcAft>
              <a:buClr>
                <a:schemeClr val="dk2"/>
              </a:buClr>
              <a:buSzPts val="2000"/>
              <a:buFont typeface="Source Sans Pro"/>
              <a:buChar char="■"/>
            </a:pPr>
            <a:r>
              <a:rPr b="0" i="0" lang="en-US" sz="2000" u="none" cap="none" strike="noStrike">
                <a:solidFill>
                  <a:schemeClr val="dk2"/>
                </a:solidFill>
                <a:latin typeface="Source Sans Pro"/>
                <a:ea typeface="Source Sans Pro"/>
                <a:cs typeface="Source Sans Pro"/>
                <a:sym typeface="Source Sans Pro"/>
              </a:rPr>
              <a:t>WannaCry Ransomware/FBI Malware Attack</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Malware on personal laptop</a:t>
            </a:r>
            <a:endParaRPr/>
          </a:p>
          <a:p>
            <a:pPr indent="-384048" lvl="1" marL="914400" marR="0" rtl="0" algn="l">
              <a:lnSpc>
                <a:spcPct val="94000"/>
              </a:lnSpc>
              <a:spcBef>
                <a:spcPts val="700"/>
              </a:spcBef>
              <a:spcAft>
                <a:spcPts val="0"/>
              </a:spcAft>
              <a:buClr>
                <a:schemeClr val="dk2"/>
              </a:buClr>
              <a:buSzPts val="2000"/>
              <a:buFont typeface="Source Sans Pro"/>
              <a:buChar char="–"/>
            </a:pPr>
            <a:r>
              <a:rPr b="0" i="1" lang="en-US" sz="2000" u="none" cap="none" strike="noStrike">
                <a:solidFill>
                  <a:schemeClr val="dk2"/>
                </a:solidFill>
                <a:latin typeface="Source Sans Pro"/>
                <a:ea typeface="Source Sans Pro"/>
                <a:cs typeface="Source Sans Pro"/>
                <a:sym typeface="Source Sans Pro"/>
              </a:rPr>
              <a:t>Content Filter/Antivirus/regular security scans.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CIA : Goals of CyberSecurity</a:t>
            </a:r>
            <a:endParaRPr b="0" i="0" sz="4400" u="none" cap="none" strike="noStrike">
              <a:solidFill>
                <a:schemeClr val="dk2"/>
              </a:solidFill>
              <a:latin typeface="Source Sans Pro"/>
              <a:ea typeface="Source Sans Pro"/>
              <a:cs typeface="Source Sans Pro"/>
              <a:sym typeface="Source Sans Pro"/>
            </a:endParaRPr>
          </a:p>
        </p:txBody>
      </p:sp>
      <p:sp>
        <p:nvSpPr>
          <p:cNvPr id="133" name="Shape 133"/>
          <p:cNvSpPr txBox="1"/>
          <p:nvPr>
            <p:ph idx="1" type="body"/>
          </p:nvPr>
        </p:nvSpPr>
        <p:spPr>
          <a:xfrm>
            <a:off x="1371599" y="1588168"/>
            <a:ext cx="10034337" cy="4279232"/>
          </a:xfrm>
          <a:prstGeom prst="rect">
            <a:avLst/>
          </a:prstGeom>
          <a:noFill/>
          <a:ln>
            <a:noFill/>
          </a:ln>
        </p:spPr>
        <p:txBody>
          <a:bodyPr anchorCtr="0" anchor="t" bIns="45700" lIns="91425" spcFirstLastPara="1" rIns="91425" wrap="square" tIns="45700">
            <a:noAutofit/>
          </a:bodyPr>
          <a:lstStyle/>
          <a:p>
            <a:pPr indent="-384048" lvl="0" marL="384048" marR="0" rtl="0" algn="l">
              <a:lnSpc>
                <a:spcPct val="74000"/>
              </a:lnSpc>
              <a:spcBef>
                <a:spcPts val="0"/>
              </a:spcBef>
              <a:spcAft>
                <a:spcPts val="0"/>
              </a:spcAft>
              <a:buClr>
                <a:schemeClr val="dk2"/>
              </a:buClr>
              <a:buSzPts val="2035"/>
              <a:buFont typeface="Source Sans Pro"/>
              <a:buChar char="■"/>
            </a:pPr>
            <a:r>
              <a:rPr b="1" i="0" lang="en-US" sz="2035" u="none" cap="none" strike="noStrike">
                <a:solidFill>
                  <a:schemeClr val="dk2"/>
                </a:solidFill>
                <a:latin typeface="Source Sans Pro"/>
                <a:ea typeface="Source Sans Pro"/>
                <a:cs typeface="Source Sans Pro"/>
                <a:sym typeface="Source Sans Pro"/>
              </a:rPr>
              <a:t>Confidentiality</a:t>
            </a:r>
            <a:r>
              <a:rPr b="0" i="0" lang="en-US" sz="2035" u="none" cap="none" strike="noStrike">
                <a:solidFill>
                  <a:schemeClr val="dk2"/>
                </a:solidFill>
                <a:latin typeface="Source Sans Pro"/>
                <a:ea typeface="Source Sans Pro"/>
                <a:cs typeface="Source Sans Pro"/>
                <a:sym typeface="Source Sans Pro"/>
              </a:rPr>
              <a:t>: “Preserving authorized restrictions on information access and disclosure, including means for protecting personal privacy and proprietary information…” [44 U.S.C., Sec. 3542] - A loss of confidentiality is the unauthorized disclosure of information. </a:t>
            </a:r>
            <a:endParaRPr b="0" i="0" sz="2035" u="none" cap="none" strike="noStrike">
              <a:solidFill>
                <a:schemeClr val="dk2"/>
              </a:solidFill>
              <a:latin typeface="Source Sans Pro"/>
              <a:ea typeface="Source Sans Pro"/>
              <a:cs typeface="Source Sans Pro"/>
              <a:sym typeface="Source Sans Pro"/>
            </a:endParaRPr>
          </a:p>
          <a:p>
            <a:pPr indent="-384048" lvl="1" marL="914400" marR="0" rtl="0" algn="l">
              <a:lnSpc>
                <a:spcPct val="74000"/>
              </a:lnSpc>
              <a:spcBef>
                <a:spcPts val="700"/>
              </a:spcBef>
              <a:spcAft>
                <a:spcPts val="0"/>
              </a:spcAft>
              <a:buClr>
                <a:schemeClr val="dk2"/>
              </a:buClr>
              <a:buSzPts val="1850"/>
              <a:buFont typeface="Source Sans Pro"/>
              <a:buChar char="–"/>
            </a:pPr>
            <a:r>
              <a:rPr b="0" i="1" lang="en-US" sz="1850" u="none" cap="none" strike="noStrike">
                <a:solidFill>
                  <a:schemeClr val="dk2"/>
                </a:solidFill>
                <a:latin typeface="Source Sans Pro"/>
                <a:ea typeface="Source Sans Pro"/>
                <a:cs typeface="Source Sans Pro"/>
                <a:sym typeface="Source Sans Pro"/>
              </a:rPr>
              <a:t>Since SQL databases generally hold sensitive data, loss of confidentiality is a frequent problem with </a:t>
            </a:r>
            <a:r>
              <a:rPr b="0" i="1" lang="en-US" sz="1850" u="sng" cap="none" strike="noStrike">
                <a:solidFill>
                  <a:schemeClr val="hlink"/>
                </a:solidFill>
                <a:latin typeface="Source Sans Pro"/>
                <a:ea typeface="Source Sans Pro"/>
                <a:cs typeface="Source Sans Pro"/>
                <a:sym typeface="Source Sans Pro"/>
                <a:hlinkClick r:id="rId3"/>
              </a:rPr>
              <a:t>SQL Injection</a:t>
            </a:r>
            <a:r>
              <a:rPr b="0" i="1" lang="en-US" sz="1850" u="none" cap="none" strike="noStrike">
                <a:solidFill>
                  <a:schemeClr val="dk2"/>
                </a:solidFill>
                <a:latin typeface="Source Sans Pro"/>
                <a:ea typeface="Source Sans Pro"/>
                <a:cs typeface="Source Sans Pro"/>
                <a:sym typeface="Source Sans Pro"/>
              </a:rPr>
              <a:t> vulnerabilities.</a:t>
            </a:r>
            <a:endParaRPr/>
          </a:p>
          <a:p>
            <a:pPr indent="-384048" lvl="0" marL="384048" marR="0" rtl="0" algn="l">
              <a:lnSpc>
                <a:spcPct val="74000"/>
              </a:lnSpc>
              <a:spcBef>
                <a:spcPts val="1200"/>
              </a:spcBef>
              <a:spcAft>
                <a:spcPts val="0"/>
              </a:spcAft>
              <a:buClr>
                <a:schemeClr val="dk2"/>
              </a:buClr>
              <a:buSzPts val="2035"/>
              <a:buFont typeface="Source Sans Pro"/>
              <a:buChar char="■"/>
            </a:pPr>
            <a:r>
              <a:rPr b="1" i="0" lang="en-US" sz="2035" u="none" cap="none" strike="noStrike">
                <a:solidFill>
                  <a:schemeClr val="dk2"/>
                </a:solidFill>
                <a:latin typeface="Source Sans Pro"/>
                <a:ea typeface="Source Sans Pro"/>
                <a:cs typeface="Source Sans Pro"/>
                <a:sym typeface="Source Sans Pro"/>
              </a:rPr>
              <a:t>Integrity</a:t>
            </a:r>
            <a:r>
              <a:rPr b="0" i="0" lang="en-US" sz="2035" u="none" cap="none" strike="noStrike">
                <a:solidFill>
                  <a:schemeClr val="dk2"/>
                </a:solidFill>
                <a:latin typeface="Source Sans Pro"/>
                <a:ea typeface="Source Sans Pro"/>
                <a:cs typeface="Source Sans Pro"/>
                <a:sym typeface="Source Sans Pro"/>
              </a:rPr>
              <a:t>: “Guarding against improper information modification or destruction, and includes ensuring information non-repudiation and authenticity…” [44 U.S.C., Sec. 3542] A loss of integrity is the unauthorized modification or destruction of information. </a:t>
            </a:r>
            <a:endParaRPr b="0" i="0" sz="2035" u="none" cap="none" strike="noStrike">
              <a:solidFill>
                <a:schemeClr val="dk2"/>
              </a:solidFill>
              <a:latin typeface="Source Sans Pro"/>
              <a:ea typeface="Source Sans Pro"/>
              <a:cs typeface="Source Sans Pro"/>
              <a:sym typeface="Source Sans Pro"/>
            </a:endParaRPr>
          </a:p>
          <a:p>
            <a:pPr indent="-384048" lvl="1" marL="914400" marR="0" rtl="0" algn="l">
              <a:lnSpc>
                <a:spcPct val="74000"/>
              </a:lnSpc>
              <a:spcBef>
                <a:spcPts val="700"/>
              </a:spcBef>
              <a:spcAft>
                <a:spcPts val="0"/>
              </a:spcAft>
              <a:buClr>
                <a:schemeClr val="dk2"/>
              </a:buClr>
              <a:buSzPts val="1850"/>
              <a:buFont typeface="Source Sans Pro"/>
              <a:buChar char="–"/>
            </a:pPr>
            <a:r>
              <a:rPr lang="en-US" sz="1850"/>
              <a:t>SQL Injections can </a:t>
            </a:r>
            <a:r>
              <a:rPr b="0" i="1" lang="en-US" sz="1850" u="none" cap="none" strike="noStrike">
                <a:solidFill>
                  <a:schemeClr val="dk2"/>
                </a:solidFill>
                <a:latin typeface="Source Sans Pro"/>
                <a:ea typeface="Source Sans Pro"/>
                <a:cs typeface="Source Sans Pro"/>
                <a:sym typeface="Source Sans Pro"/>
              </a:rPr>
              <a:t>make changes or even delete </a:t>
            </a:r>
            <a:r>
              <a:rPr lang="en-US" sz="1850"/>
              <a:t>sensitive data.</a:t>
            </a:r>
            <a:endParaRPr b="0" i="1" sz="1850" u="none" cap="none" strike="noStrike">
              <a:solidFill>
                <a:schemeClr val="dk2"/>
              </a:solidFill>
              <a:latin typeface="Source Sans Pro"/>
              <a:ea typeface="Source Sans Pro"/>
              <a:cs typeface="Source Sans Pro"/>
              <a:sym typeface="Source Sans Pro"/>
            </a:endParaRPr>
          </a:p>
          <a:p>
            <a:pPr indent="-384048" lvl="0" marL="384048" marR="0" rtl="0" algn="l">
              <a:lnSpc>
                <a:spcPct val="74000"/>
              </a:lnSpc>
              <a:spcBef>
                <a:spcPts val="1200"/>
              </a:spcBef>
              <a:spcAft>
                <a:spcPts val="0"/>
              </a:spcAft>
              <a:buClr>
                <a:schemeClr val="dk2"/>
              </a:buClr>
              <a:buSzPts val="2035"/>
              <a:buFont typeface="Source Sans Pro"/>
              <a:buChar char="■"/>
            </a:pPr>
            <a:r>
              <a:rPr b="1" i="0" lang="en-US" sz="2035" u="none" cap="none" strike="noStrike">
                <a:solidFill>
                  <a:schemeClr val="dk2"/>
                </a:solidFill>
                <a:latin typeface="Source Sans Pro"/>
                <a:ea typeface="Source Sans Pro"/>
                <a:cs typeface="Source Sans Pro"/>
                <a:sym typeface="Source Sans Pro"/>
              </a:rPr>
              <a:t>Availability</a:t>
            </a:r>
            <a:r>
              <a:rPr b="0" i="0" lang="en-US" sz="2035" u="none" cap="none" strike="noStrike">
                <a:solidFill>
                  <a:schemeClr val="dk2"/>
                </a:solidFill>
                <a:latin typeface="Source Sans Pro"/>
                <a:ea typeface="Source Sans Pro"/>
                <a:cs typeface="Source Sans Pro"/>
                <a:sym typeface="Source Sans Pro"/>
              </a:rPr>
              <a:t>: “Ensuring timely and reliable access to and use of information…” [44 U.S.C., SEC. 3542] A loss of availability is the disruption of access to or use of information or an information system. </a:t>
            </a:r>
            <a:endParaRPr b="0" i="0" sz="2035" u="none" cap="none" strike="noStrike">
              <a:solidFill>
                <a:schemeClr val="dk2"/>
              </a:solidFill>
              <a:latin typeface="Source Sans Pro"/>
              <a:ea typeface="Source Sans Pro"/>
              <a:cs typeface="Source Sans Pro"/>
              <a:sym typeface="Source Sans Pro"/>
            </a:endParaRPr>
          </a:p>
          <a:p>
            <a:pPr indent="-384048" lvl="1" marL="914400" marR="0" rtl="0" algn="l">
              <a:lnSpc>
                <a:spcPct val="74000"/>
              </a:lnSpc>
              <a:spcBef>
                <a:spcPts val="700"/>
              </a:spcBef>
              <a:spcAft>
                <a:spcPts val="0"/>
              </a:spcAft>
              <a:buClr>
                <a:schemeClr val="dk2"/>
              </a:buClr>
              <a:buSzPts val="1850"/>
              <a:buFont typeface="Source Sans Pro"/>
              <a:buChar char="–"/>
            </a:pPr>
            <a:r>
              <a:rPr b="0" i="1" lang="en-US" sz="1850" u="none" cap="none" strike="noStrike">
                <a:solidFill>
                  <a:schemeClr val="dk2"/>
                </a:solidFill>
                <a:latin typeface="Source Sans Pro"/>
                <a:ea typeface="Source Sans Pro"/>
                <a:cs typeface="Source Sans Pro"/>
                <a:sym typeface="Source Sans Pro"/>
              </a:rPr>
              <a:t>A botnet could overwhelm a system by flooding requests: DNS Flood Attacks, UDP Reflection/Amplification</a:t>
            </a:r>
            <a:endParaRPr b="0" i="1" sz="185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Which Certification to Take?</a:t>
            </a:r>
            <a:endParaRPr/>
          </a:p>
        </p:txBody>
      </p:sp>
      <p:sp>
        <p:nvSpPr>
          <p:cNvPr id="140" name="Shape 14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355600" lvl="0" marL="457200" rtl="0">
              <a:spcBef>
                <a:spcPts val="1000"/>
              </a:spcBef>
              <a:spcAft>
                <a:spcPts val="0"/>
              </a:spcAft>
              <a:buSzPts val="2000"/>
              <a:buChar char="❖"/>
            </a:pPr>
            <a:r>
              <a:rPr b="1" lang="en-US"/>
              <a:t>CISSP - Certified Information Systems Security Professional</a:t>
            </a:r>
            <a:endParaRPr b="1"/>
          </a:p>
          <a:p>
            <a:pPr indent="0" lvl="0" marL="0" rtl="0">
              <a:spcBef>
                <a:spcPts val="1000"/>
              </a:spcBef>
              <a:spcAft>
                <a:spcPts val="0"/>
              </a:spcAft>
              <a:buNone/>
            </a:pPr>
            <a:r>
              <a:t/>
            </a:r>
            <a:endParaRPr/>
          </a:p>
          <a:p>
            <a:pPr indent="-355600" lvl="0" marL="457200">
              <a:spcBef>
                <a:spcPts val="1000"/>
              </a:spcBef>
              <a:spcAft>
                <a:spcPts val="0"/>
              </a:spcAft>
              <a:buSzPts val="2000"/>
              <a:buChar char="❖"/>
            </a:pPr>
            <a:r>
              <a:rPr b="1" lang="en-US"/>
              <a:t>CEH - Certified Ethical Hacker</a:t>
            </a:r>
            <a:endParaRPr b="1"/>
          </a:p>
          <a:p>
            <a:pPr indent="0" lvl="0" marL="0">
              <a:spcBef>
                <a:spcPts val="1000"/>
              </a:spcBef>
              <a:spcAft>
                <a:spcPts val="0"/>
              </a:spcAft>
              <a:buNone/>
            </a:pPr>
            <a:r>
              <a:t/>
            </a:r>
            <a:endParaRPr/>
          </a:p>
          <a:p>
            <a:pPr indent="-355600" lvl="0" marL="457200" rtl="0">
              <a:spcBef>
                <a:spcPts val="1000"/>
              </a:spcBef>
              <a:spcAft>
                <a:spcPts val="0"/>
              </a:spcAft>
              <a:buSzPts val="2000"/>
              <a:buChar char="❖"/>
            </a:pPr>
            <a:r>
              <a:rPr b="1" lang="en-US"/>
              <a:t>CompTIA Security+</a:t>
            </a:r>
            <a:endParaRPr b="1"/>
          </a:p>
          <a:p>
            <a:pPr indent="0" lvl="0" marL="0">
              <a:spcBef>
                <a:spcPts val="1000"/>
              </a:spcBef>
              <a:spcAft>
                <a:spcPts val="0"/>
              </a:spcAft>
              <a:buNone/>
            </a:pPr>
            <a:r>
              <a:t/>
            </a:r>
            <a:endParaRPr/>
          </a:p>
          <a:p>
            <a:pPr indent="-355600" lvl="0" marL="457200">
              <a:spcBef>
                <a:spcPts val="1000"/>
              </a:spcBef>
              <a:spcAft>
                <a:spcPts val="200"/>
              </a:spcAft>
              <a:buSzPts val="2000"/>
              <a:buChar char="❖"/>
            </a:pPr>
            <a:r>
              <a:rPr lang="en-US"/>
              <a:t>What if you already code? For those with no knowledge of IT?</a:t>
            </a:r>
            <a:br>
              <a:rPr lang="en-US"/>
            </a:br>
            <a:r>
              <a:rPr b="1" lang="en-US"/>
              <a:t>GIAC Certifications</a:t>
            </a:r>
            <a:endParaRPr b="1" sz="1050">
              <a:solidFill>
                <a:srgbClr val="686868"/>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b="0" l="0" r="0" t="0"/>
          <a:stretch/>
        </p:blipFill>
        <p:spPr>
          <a:xfrm>
            <a:off x="0" y="61512"/>
            <a:ext cx="12192000" cy="6734977"/>
          </a:xfrm>
          <a:prstGeom prst="rect">
            <a:avLst/>
          </a:prstGeom>
          <a:noFill/>
          <a:ln>
            <a:noFill/>
          </a:ln>
        </p:spPr>
      </p:pic>
      <p:sp>
        <p:nvSpPr>
          <p:cNvPr id="146" name="Shape 146"/>
          <p:cNvSpPr txBox="1"/>
          <p:nvPr/>
        </p:nvSpPr>
        <p:spPr>
          <a:xfrm>
            <a:off x="8802477" y="6477918"/>
            <a:ext cx="33895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Source Sans Pro"/>
                <a:ea typeface="Source Sans Pro"/>
                <a:cs typeface="Source Sans Pro"/>
                <a:sym typeface="Source Sans Pro"/>
              </a:rPr>
              <a:t>Credit to Henry Jiang for Graphic</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Source Sans Pro"/>
              <a:buNone/>
            </a:pPr>
            <a:r>
              <a:rPr b="0" i="0" lang="en-US" sz="7200" u="none" cap="none" strike="noStrike">
                <a:solidFill>
                  <a:srgbClr val="FFFFFF"/>
                </a:solidFill>
                <a:latin typeface="Source Sans Pro"/>
                <a:ea typeface="Source Sans Pro"/>
                <a:cs typeface="Source Sans Pro"/>
                <a:sym typeface="Source Sans Pro"/>
              </a:rPr>
              <a:t>DEMO Video</a:t>
            </a:r>
            <a:endParaRPr b="0" i="0" sz="7200" u="none" cap="none" strike="noStrike">
              <a:solidFill>
                <a:srgbClr val="FFFFFF"/>
              </a:solidFill>
              <a:latin typeface="Source Sans Pro"/>
              <a:ea typeface="Source Sans Pro"/>
              <a:cs typeface="Source Sans Pro"/>
              <a:sym typeface="Source Sans Pro"/>
            </a:endParaRPr>
          </a:p>
        </p:txBody>
      </p:sp>
      <p:sp>
        <p:nvSpPr>
          <p:cNvPr id="152" name="Shape 152"/>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Autofit/>
          </a:bodyPr>
          <a:lstStyle/>
          <a:p>
            <a:pPr indent="0" lvl="0" marL="0" marR="0" rtl="0" algn="ctr">
              <a:lnSpc>
                <a:spcPct val="112000"/>
              </a:lnSpc>
              <a:spcBef>
                <a:spcPts val="0"/>
              </a:spcBef>
              <a:spcAft>
                <a:spcPts val="0"/>
              </a:spcAft>
              <a:buClr>
                <a:schemeClr val="dk2"/>
              </a:buClr>
              <a:buSzPts val="2300"/>
              <a:buFont typeface="Source Sans Pro"/>
              <a:buNone/>
            </a:pPr>
            <a:r>
              <a:rPr b="0" i="0" lang="en-US" sz="2300" u="none" cap="none" strike="noStrike">
                <a:solidFill>
                  <a:srgbClr val="FFFFFF"/>
                </a:solidFill>
                <a:latin typeface="Source Sans Pro"/>
                <a:ea typeface="Source Sans Pro"/>
                <a:cs typeface="Source Sans Pro"/>
                <a:sym typeface="Source Sans Pro"/>
              </a:rPr>
              <a:t>Be Careful with Web Forms…</a:t>
            </a:r>
            <a:endParaRPr b="0" i="0" sz="2300" u="none" cap="none" strike="noStrike">
              <a:solidFill>
                <a:srgbClr val="FFFFFF"/>
              </a:solidFill>
              <a:latin typeface="Source Sans Pro"/>
              <a:ea typeface="Source Sans Pro"/>
              <a:cs typeface="Source Sans Pro"/>
              <a:sym typeface="Source Sans Pro"/>
            </a:endParaRPr>
          </a:p>
          <a:p>
            <a:pPr indent="0" lvl="0" marL="0" marR="0" rtl="0" algn="ctr">
              <a:lnSpc>
                <a:spcPct val="112000"/>
              </a:lnSpc>
              <a:spcBef>
                <a:spcPts val="0"/>
              </a:spcBef>
              <a:spcAft>
                <a:spcPts val="0"/>
              </a:spcAft>
              <a:buClr>
                <a:schemeClr val="dk2"/>
              </a:buClr>
              <a:buSzPts val="2300"/>
              <a:buFont typeface="Source Sans Pro"/>
              <a:buNone/>
            </a:pPr>
            <a:r>
              <a:rPr lang="en-US" sz="2300" u="sng">
                <a:solidFill>
                  <a:schemeClr val="hlink"/>
                </a:solidFill>
                <a:hlinkClick r:id="rId3"/>
              </a:rPr>
              <a:t>http://www.techpanda.org/index.php</a:t>
            </a:r>
            <a:br>
              <a:rPr lang="en-US" sz="2300">
                <a:solidFill>
                  <a:srgbClr val="FFFFFF"/>
                </a:solidFill>
              </a:rPr>
            </a:br>
            <a:endParaRPr sz="23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