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#1 is poor system admin - keeping default accounts or accounts that are dev/test accounts in open source still in the system</a:t>
            </a:r>
            <a:endParaRPr/>
          </a:p>
          <a:p>
            <a:pPr indent="0" lvl="0" marL="0">
              <a:spcBef>
                <a:spcPts val="0"/>
              </a:spcBef>
              <a:spcAft>
                <a:spcPts val="0"/>
              </a:spcAft>
              <a:buNone/>
            </a:pPr>
            <a:r>
              <a:rPr lang="en"/>
              <a:t>Example #2 is not using token expiration. </a:t>
            </a:r>
            <a:r>
              <a:rPr lang="en"/>
              <a:t>Particularly</a:t>
            </a:r>
            <a:r>
              <a:rPr lang="en"/>
              <a:t> bad in a shared pc environment.</a:t>
            </a:r>
            <a:endParaRPr/>
          </a:p>
          <a:p>
            <a:pPr indent="0" lvl="0" marL="0">
              <a:spcBef>
                <a:spcPts val="0"/>
              </a:spcBef>
              <a:spcAft>
                <a:spcPts val="0"/>
              </a:spcAft>
              <a:buNone/>
            </a:pPr>
            <a:r>
              <a:rPr lang="en"/>
              <a:t>Example #3 is using a weak hash for passwords without a salt - will be show in tech demo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#1 assumes that a system secures a set of pages with links to other pages. The problem is they didn’t secure all pages and make the poor assumption that no one will navigate directly to the other links  OR web application is not forcing authentication checks</a:t>
            </a:r>
            <a:endParaRPr/>
          </a:p>
          <a:p>
            <a:pPr indent="0" lvl="0" marL="0">
              <a:spcBef>
                <a:spcPts val="0"/>
              </a:spcBef>
              <a:spcAft>
                <a:spcPts val="0"/>
              </a:spcAft>
              <a:buNone/>
            </a:pPr>
            <a:r>
              <a:rPr lang="en"/>
              <a:t>Example #2 is </a:t>
            </a:r>
            <a:r>
              <a:rPr lang="en"/>
              <a:t>giving</a:t>
            </a:r>
            <a:r>
              <a:rPr lang="en"/>
              <a:t> users too much access assuming the pages are safe. If you have a page that calls something like db.getAccountInfo(“300400300”) and the user has read access to the whole db then someone can modify the page to access other accounts.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#1 is not having enough </a:t>
            </a:r>
            <a:r>
              <a:rPr lang="en"/>
              <a:t>information</a:t>
            </a:r>
            <a:r>
              <a:rPr lang="en"/>
              <a:t> to know what’s going on.</a:t>
            </a:r>
            <a:endParaRPr/>
          </a:p>
          <a:p>
            <a:pPr indent="0" lvl="0" marL="0">
              <a:spcBef>
                <a:spcPts val="0"/>
              </a:spcBef>
              <a:spcAft>
                <a:spcPts val="0"/>
              </a:spcAft>
              <a:buNone/>
            </a:pPr>
            <a:r>
              <a:rPr lang="en"/>
              <a:t>Example #2 is having </a:t>
            </a:r>
            <a:r>
              <a:rPr lang="en"/>
              <a:t>information</a:t>
            </a:r>
            <a:r>
              <a:rPr lang="en"/>
              <a:t> but not the right process or systems to alert you to the attack.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Secure with Sevatec</a:t>
            </a:r>
            <a:endParaRPr/>
          </a:p>
        </p:txBody>
      </p:sp>
      <p:sp>
        <p:nvSpPr>
          <p:cNvPr id="60" name="Shape 60"/>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Shijit Dasgupta</a:t>
            </a:r>
            <a:endParaRPr/>
          </a:p>
          <a:p>
            <a:pPr indent="0" lvl="0" marL="0">
              <a:spcBef>
                <a:spcPts val="0"/>
              </a:spcBef>
              <a:spcAft>
                <a:spcPts val="0"/>
              </a:spcAft>
              <a:buNone/>
            </a:pPr>
            <a:r>
              <a:rPr lang="en"/>
              <a:t>Ali Hanif</a:t>
            </a:r>
            <a:endParaRPr/>
          </a:p>
          <a:p>
            <a:pPr indent="0" lvl="0" marL="0">
              <a:spcBef>
                <a:spcPts val="0"/>
              </a:spcBef>
              <a:spcAft>
                <a:spcPts val="0"/>
              </a:spcAft>
              <a:buNone/>
            </a:pPr>
            <a:r>
              <a:rPr lang="en"/>
              <a:t>Mike McKinney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Arrival, Food, and Introductions | 6:30 - 7:15 PM</a:t>
            </a:r>
            <a:endParaRPr/>
          </a:p>
          <a:p>
            <a:pPr indent="-342900" lvl="0" marL="457200" rtl="0">
              <a:lnSpc>
                <a:spcPct val="150000"/>
              </a:lnSpc>
              <a:spcBef>
                <a:spcPts val="0"/>
              </a:spcBef>
              <a:spcAft>
                <a:spcPts val="0"/>
              </a:spcAft>
              <a:buSzPts val="1800"/>
              <a:buChar char="★"/>
            </a:pPr>
            <a:r>
              <a:rPr lang="en"/>
              <a:t>Broken Authentication(A2)</a:t>
            </a:r>
            <a:endParaRPr/>
          </a:p>
          <a:p>
            <a:pPr indent="-342900" lvl="0" marL="457200" rtl="0">
              <a:lnSpc>
                <a:spcPct val="150000"/>
              </a:lnSpc>
              <a:spcBef>
                <a:spcPts val="0"/>
              </a:spcBef>
              <a:spcAft>
                <a:spcPts val="0"/>
              </a:spcAft>
              <a:buSzPts val="1800"/>
              <a:buChar char="★"/>
            </a:pPr>
            <a:r>
              <a:rPr lang="en"/>
              <a:t>Broken Access Control(A5)</a:t>
            </a:r>
            <a:endParaRPr/>
          </a:p>
          <a:p>
            <a:pPr indent="-342900" lvl="0" marL="457200" rtl="0">
              <a:lnSpc>
                <a:spcPct val="150000"/>
              </a:lnSpc>
              <a:spcBef>
                <a:spcPts val="0"/>
              </a:spcBef>
              <a:spcAft>
                <a:spcPts val="0"/>
              </a:spcAft>
              <a:buSzPts val="1800"/>
              <a:buChar char="★"/>
            </a:pPr>
            <a:r>
              <a:rPr lang="en"/>
              <a:t>Insufficient Monitoring and Logging (A10)</a:t>
            </a:r>
            <a:endParaRPr/>
          </a:p>
          <a:p>
            <a:pPr indent="-342900" lvl="0" marL="457200" rtl="0">
              <a:lnSpc>
                <a:spcPct val="150000"/>
              </a:lnSpc>
              <a:spcBef>
                <a:spcPts val="0"/>
              </a:spcBef>
              <a:spcAft>
                <a:spcPts val="0"/>
              </a:spcAft>
              <a:buSzPts val="1800"/>
              <a:buChar char="★"/>
            </a:pPr>
            <a:r>
              <a:rPr lang="en"/>
              <a:t>Tech Demo of Website</a:t>
            </a:r>
            <a:endParaRPr/>
          </a:p>
          <a:p>
            <a:pPr indent="-342900" lvl="0" marL="457200" rtl="0">
              <a:lnSpc>
                <a:spcPct val="150000"/>
              </a:lnSpc>
              <a:spcBef>
                <a:spcPts val="0"/>
              </a:spcBef>
              <a:spcAft>
                <a:spcPts val="0"/>
              </a:spcAft>
              <a:buSzPts val="1800"/>
              <a:buChar char="★"/>
            </a:pPr>
            <a:r>
              <a:rPr lang="en"/>
              <a:t>Azure and AWS Discussion of Monitoring</a:t>
            </a:r>
            <a:endParaRPr/>
          </a:p>
          <a:p>
            <a:pPr indent="-342900" lvl="0" marL="457200" rtl="0">
              <a:lnSpc>
                <a:spcPct val="150000"/>
              </a:lnSpc>
              <a:spcBef>
                <a:spcPts val="0"/>
              </a:spcBef>
              <a:spcAft>
                <a:spcPts val="0"/>
              </a:spcAft>
              <a:buSzPts val="1800"/>
              <a:buChar char="★"/>
            </a:pPr>
            <a:r>
              <a:rPr lang="en"/>
              <a:t>Discussion and Networking | 8 - 8:30 PM</a:t>
            </a:r>
            <a:endParaRPr/>
          </a:p>
        </p:txBody>
      </p:sp>
      <p:sp>
        <p:nvSpPr>
          <p:cNvPr id="66" name="Shape 6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 to Sevatec</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sz="1200"/>
          </a:p>
          <a:p>
            <a:pPr indent="0" lvl="0" marL="0">
              <a:spcBef>
                <a:spcPts val="1600"/>
              </a:spcBef>
              <a:spcAft>
                <a:spcPts val="0"/>
              </a:spcAft>
              <a:buNone/>
            </a:pPr>
            <a:r>
              <a:rPr lang="en" sz="1400"/>
              <a:t>Founded by Sonny Kakar, Sevatec based its name on the concept of “Seva,” a Punjabi word that means “Inspired to Serve.” We are trusted talent partnered with government to protect and improve the lives of Americans. Sevatec’s expertise and workplace culture are verified by an esteemed combination of industry certifications and awards.</a:t>
            </a:r>
            <a:endParaRPr sz="1400"/>
          </a:p>
          <a:p>
            <a:pPr indent="0" lvl="0" marL="0" algn="ctr">
              <a:spcBef>
                <a:spcPts val="1600"/>
              </a:spcBef>
              <a:spcAft>
                <a:spcPts val="0"/>
              </a:spcAft>
              <a:buNone/>
            </a:pPr>
            <a:r>
              <a:rPr b="1" lang="en" sz="1100"/>
              <a:t>DevOps &amp; Agile    Data Sciences    Cyber Engineering    Cloud Services    Learning &amp; Training</a:t>
            </a:r>
            <a:endParaRPr b="1" sz="1100"/>
          </a:p>
          <a:p>
            <a:pPr indent="0" lvl="0" marL="0">
              <a:spcBef>
                <a:spcPts val="1600"/>
              </a:spcBef>
              <a:spcAft>
                <a:spcPts val="0"/>
              </a:spcAft>
              <a:buNone/>
            </a:pPr>
            <a:r>
              <a:rPr lang="en" sz="1400"/>
              <a:t>Since 2003, Sevatec has been dedicated to serving the mission-critical needs of the federal government:</a:t>
            </a:r>
            <a:endParaRPr sz="1400"/>
          </a:p>
          <a:p>
            <a:pPr indent="0" lvl="0" marL="0" rtl="0" algn="just">
              <a:lnSpc>
                <a:spcPct val="100000"/>
              </a:lnSpc>
              <a:spcBef>
                <a:spcPts val="1600"/>
              </a:spcBef>
              <a:spcAft>
                <a:spcPts val="0"/>
              </a:spcAft>
              <a:buClr>
                <a:schemeClr val="dk1"/>
              </a:buClr>
              <a:buSzPts val="1100"/>
              <a:buFont typeface="Arial"/>
              <a:buNone/>
            </a:pPr>
            <a:r>
              <a:rPr b="1" lang="en" sz="1100"/>
              <a:t>Homeland Security &amp; Law Enforcement  Defense &amp; Intelligence  I</a:t>
            </a:r>
            <a:r>
              <a:rPr b="1" lang="en" sz="1100"/>
              <a:t>nternational</a:t>
            </a:r>
            <a:r>
              <a:rPr b="1" lang="en" sz="1100"/>
              <a:t> Diplomacy &amp; Affairs  Transportation &amp; Public Safety</a:t>
            </a:r>
            <a:endParaRPr b="1" sz="1100"/>
          </a:p>
          <a:p>
            <a:pPr indent="0" lvl="0" marL="0">
              <a:spcBef>
                <a:spcPts val="1600"/>
              </a:spcBef>
              <a:spcAft>
                <a:spcPts val="0"/>
              </a:spcAft>
              <a:buNone/>
            </a:pPr>
            <a:r>
              <a:t/>
            </a:r>
            <a:endParaRPr sz="1000"/>
          </a:p>
          <a:p>
            <a:pPr indent="0" lvl="0" marL="0" rtl="0">
              <a:spcBef>
                <a:spcPts val="1600"/>
              </a:spcBef>
              <a:spcAft>
                <a:spcPts val="1600"/>
              </a:spcAft>
              <a:buNone/>
            </a:pPr>
            <a:r>
              <a:t/>
            </a:r>
            <a:endParaRPr/>
          </a:p>
        </p:txBody>
      </p:sp>
      <p:pic>
        <p:nvPicPr>
          <p:cNvPr id="73" name="Shape 73"/>
          <p:cNvPicPr preferRelativeResize="0"/>
          <p:nvPr/>
        </p:nvPicPr>
        <p:blipFill>
          <a:blip r:embed="rId3">
            <a:alphaModFix/>
          </a:blip>
          <a:stretch>
            <a:fillRect/>
          </a:stretch>
        </p:blipFill>
        <p:spPr>
          <a:xfrm>
            <a:off x="311700" y="1152475"/>
            <a:ext cx="2840775" cy="100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Broken Authentication (A2)</a:t>
            </a:r>
            <a:endParaRPr/>
          </a:p>
        </p:txBody>
      </p:sp>
      <p:sp>
        <p:nvSpPr>
          <p:cNvPr id="79" name="Shape 79"/>
          <p:cNvSpPr txBox="1"/>
          <p:nvPr>
            <p:ph idx="1" type="body"/>
          </p:nvPr>
        </p:nvSpPr>
        <p:spPr>
          <a:xfrm>
            <a:off x="311700" y="1152475"/>
            <a:ext cx="8560800" cy="364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it?</a:t>
            </a:r>
            <a:endParaRPr/>
          </a:p>
          <a:p>
            <a:pPr indent="0" lvl="0" marL="0">
              <a:spcBef>
                <a:spcPts val="1600"/>
              </a:spcBef>
              <a:spcAft>
                <a:spcPts val="0"/>
              </a:spcAft>
              <a:buNone/>
            </a:pPr>
            <a:r>
              <a:rPr lang="en"/>
              <a:t>An unwanted/disallowed user gains access to or control over your system by subverting login/authentication systems.</a:t>
            </a:r>
            <a:endParaRPr/>
          </a:p>
          <a:p>
            <a:pPr indent="0" lvl="0" marL="0">
              <a:spcBef>
                <a:spcPts val="1600"/>
              </a:spcBef>
              <a:spcAft>
                <a:spcPts val="0"/>
              </a:spcAft>
              <a:buNone/>
            </a:pPr>
            <a:r>
              <a:rPr lang="en"/>
              <a:t>Real Life Examples?</a:t>
            </a:r>
            <a:endParaRPr/>
          </a:p>
          <a:p>
            <a:pPr indent="-342900" lvl="0" marL="457200" rtl="0">
              <a:spcBef>
                <a:spcPts val="1600"/>
              </a:spcBef>
              <a:spcAft>
                <a:spcPts val="0"/>
              </a:spcAft>
              <a:buSzPts val="1800"/>
              <a:buChar char="●"/>
            </a:pPr>
            <a:r>
              <a:rPr lang="en"/>
              <a:t>Malicious</a:t>
            </a:r>
            <a:r>
              <a:rPr lang="en"/>
              <a:t> user gains access via a known or default account/password combination.</a:t>
            </a:r>
            <a:endParaRPr/>
          </a:p>
          <a:p>
            <a:pPr indent="-342900" lvl="0" marL="457200" rtl="0">
              <a:spcBef>
                <a:spcPts val="0"/>
              </a:spcBef>
              <a:spcAft>
                <a:spcPts val="0"/>
              </a:spcAft>
              <a:buSzPts val="1800"/>
              <a:buChar char="●"/>
            </a:pPr>
            <a:r>
              <a:rPr lang="en"/>
              <a:t>Token’s used for authentication never expire. A </a:t>
            </a:r>
            <a:r>
              <a:rPr lang="en"/>
              <a:t>malicious</a:t>
            </a:r>
            <a:r>
              <a:rPr lang="en"/>
              <a:t> user can get this token from a user with valid access and then access the system.</a:t>
            </a:r>
            <a:endParaRPr/>
          </a:p>
          <a:p>
            <a:pPr indent="-342900" lvl="0" marL="457200">
              <a:spcBef>
                <a:spcPts val="0"/>
              </a:spcBef>
              <a:spcAft>
                <a:spcPts val="0"/>
              </a:spcAft>
              <a:buSzPts val="1800"/>
              <a:buChar char="●"/>
            </a:pPr>
            <a:r>
              <a:rPr lang="en"/>
              <a:t>Uses plain text, encrypted, or weakly hashed passwords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Broken Access Control</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it?</a:t>
            </a:r>
            <a:endParaRPr/>
          </a:p>
          <a:p>
            <a:pPr indent="0" lvl="0" marL="0">
              <a:spcBef>
                <a:spcPts val="1600"/>
              </a:spcBef>
              <a:spcAft>
                <a:spcPts val="0"/>
              </a:spcAft>
              <a:buNone/>
            </a:pPr>
            <a:r>
              <a:rPr lang="en"/>
              <a:t>A </a:t>
            </a:r>
            <a:r>
              <a:rPr lang="en"/>
              <a:t>malicious</a:t>
            </a:r>
            <a:r>
              <a:rPr lang="en"/>
              <a:t> user is able to gain access to a resource they are not intended to have access to.</a:t>
            </a:r>
            <a:endParaRPr/>
          </a:p>
          <a:p>
            <a:pPr indent="0" lvl="0" marL="0">
              <a:spcBef>
                <a:spcPts val="1600"/>
              </a:spcBef>
              <a:spcAft>
                <a:spcPts val="0"/>
              </a:spcAft>
              <a:buNone/>
            </a:pPr>
            <a:r>
              <a:rPr lang="en"/>
              <a:t>Real Life Examples?</a:t>
            </a:r>
            <a:endParaRPr/>
          </a:p>
          <a:p>
            <a:pPr indent="-342900" lvl="0" marL="457200" rtl="0">
              <a:spcBef>
                <a:spcPts val="1600"/>
              </a:spcBef>
              <a:spcAft>
                <a:spcPts val="0"/>
              </a:spcAft>
              <a:buSzPts val="1800"/>
              <a:buChar char="●"/>
            </a:pPr>
            <a:r>
              <a:rPr lang="en"/>
              <a:t>User browses directly to an admin page or a page with </a:t>
            </a:r>
            <a:r>
              <a:rPr lang="en"/>
              <a:t>another </a:t>
            </a:r>
            <a:r>
              <a:rPr lang="en"/>
              <a:t>user’s information or ability to get to a page without supplying credentials</a:t>
            </a:r>
            <a:endParaRPr/>
          </a:p>
          <a:p>
            <a:pPr indent="-342900" lvl="0" marL="457200">
              <a:spcBef>
                <a:spcPts val="0"/>
              </a:spcBef>
              <a:spcAft>
                <a:spcPts val="0"/>
              </a:spcAft>
              <a:buSzPts val="1800"/>
              <a:buChar char="●"/>
            </a:pPr>
            <a:r>
              <a:rPr lang="en"/>
              <a:t>If a page relies on a parameter to be correct as a means of access control - it’s vulnerable to someone modifying 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Insufficient Logging and Monitoring</a:t>
            </a:r>
            <a:endParaRPr/>
          </a:p>
        </p:txBody>
      </p:sp>
      <p:sp>
        <p:nvSpPr>
          <p:cNvPr id="91" name="Shape 91"/>
          <p:cNvSpPr txBox="1"/>
          <p:nvPr>
            <p:ph idx="1" type="body"/>
          </p:nvPr>
        </p:nvSpPr>
        <p:spPr>
          <a:xfrm>
            <a:off x="311700" y="1152475"/>
            <a:ext cx="8520600" cy="3832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is this bad?</a:t>
            </a:r>
            <a:endParaRPr/>
          </a:p>
          <a:p>
            <a:pPr indent="0" lvl="0" marL="0">
              <a:spcBef>
                <a:spcPts val="1600"/>
              </a:spcBef>
              <a:spcAft>
                <a:spcPts val="0"/>
              </a:spcAft>
              <a:buNone/>
            </a:pPr>
            <a:r>
              <a:rPr lang="en"/>
              <a:t>You need to be able to understand what your service is doing from logs. But just logging isn’t enough. Something/someone needs to be continually checking the logs for attacks.</a:t>
            </a:r>
            <a:endParaRPr/>
          </a:p>
          <a:p>
            <a:pPr indent="0" lvl="0" marL="0" rtl="0">
              <a:spcBef>
                <a:spcPts val="1600"/>
              </a:spcBef>
              <a:spcAft>
                <a:spcPts val="0"/>
              </a:spcAft>
              <a:buNone/>
            </a:pPr>
            <a:r>
              <a:rPr lang="en"/>
              <a:t>Real Life examples?</a:t>
            </a:r>
            <a:endParaRPr/>
          </a:p>
          <a:p>
            <a:pPr indent="-330200" lvl="0" marL="457200" rtl="0">
              <a:spcBef>
                <a:spcPts val="1600"/>
              </a:spcBef>
              <a:spcAft>
                <a:spcPts val="0"/>
              </a:spcAft>
              <a:buSzPts val="1600"/>
              <a:buChar char="●"/>
            </a:pPr>
            <a:r>
              <a:rPr lang="en" sz="1600"/>
              <a:t>Not logging repeated access attempts to a resource means you can’t tell what’s being attacked.</a:t>
            </a:r>
            <a:endParaRPr sz="1600"/>
          </a:p>
          <a:p>
            <a:pPr indent="-330200" lvl="0" marL="457200" rtl="0">
              <a:spcBef>
                <a:spcPts val="0"/>
              </a:spcBef>
              <a:spcAft>
                <a:spcPts val="0"/>
              </a:spcAft>
              <a:buSzPts val="1600"/>
              <a:buChar char="●"/>
            </a:pPr>
            <a:r>
              <a:rPr lang="en" sz="1600"/>
              <a:t>Logging information about scans or attacks, but no alert or trigger for automated action.</a:t>
            </a:r>
            <a:endParaRPr sz="1600"/>
          </a:p>
          <a:p>
            <a:pPr indent="-330200" lvl="0" marL="457200" rtl="0">
              <a:spcBef>
                <a:spcPts val="0"/>
              </a:spcBef>
              <a:spcAft>
                <a:spcPts val="0"/>
              </a:spcAft>
              <a:buSzPts val="1600"/>
              <a:buChar char="●"/>
            </a:pPr>
            <a:r>
              <a:rPr lang="en" sz="1600"/>
              <a:t>No application level logging</a:t>
            </a:r>
            <a:endParaRPr sz="1600"/>
          </a:p>
          <a:p>
            <a:pPr indent="0" lvl="0" marL="3200400" rtl="0">
              <a:lnSpc>
                <a:spcPct val="90000"/>
              </a:lnSpc>
              <a:spcBef>
                <a:spcPts val="1600"/>
              </a:spcBef>
              <a:spcAft>
                <a:spcPts val="0"/>
              </a:spcAft>
              <a:buClr>
                <a:schemeClr val="dk1"/>
              </a:buClr>
              <a:buSzPts val="1100"/>
              <a:buFont typeface="Arial"/>
              <a:buNone/>
            </a:pPr>
            <a:r>
              <a:rPr i="1" lang="en" sz="900">
                <a:solidFill>
                  <a:schemeClr val="dk1"/>
                </a:solidFill>
              </a:rPr>
              <a:t>In 2016, identifying a breach took an average of 191 days – plenty of time for damage to be inflicted.</a:t>
            </a:r>
            <a:endParaRPr i="1" sz="900">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Tech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AWS: Cloudwatch</a:t>
            </a:r>
            <a:endParaRPr/>
          </a:p>
        </p:txBody>
      </p:sp>
      <p:pic>
        <p:nvPicPr>
          <p:cNvPr id="102" name="Shape 102"/>
          <p:cNvPicPr preferRelativeResize="0"/>
          <p:nvPr/>
        </p:nvPicPr>
        <p:blipFill>
          <a:blip r:embed="rId3">
            <a:alphaModFix/>
          </a:blip>
          <a:stretch>
            <a:fillRect/>
          </a:stretch>
        </p:blipFill>
        <p:spPr>
          <a:xfrm>
            <a:off x="660779" y="1299200"/>
            <a:ext cx="3846948" cy="3141275"/>
          </a:xfrm>
          <a:prstGeom prst="rect">
            <a:avLst/>
          </a:prstGeom>
          <a:noFill/>
          <a:ln>
            <a:noFill/>
          </a:ln>
        </p:spPr>
      </p:pic>
      <p:sp>
        <p:nvSpPr>
          <p:cNvPr id="103" name="Shape 103"/>
          <p:cNvSpPr txBox="1"/>
          <p:nvPr/>
        </p:nvSpPr>
        <p:spPr>
          <a:xfrm>
            <a:off x="4805350" y="996675"/>
            <a:ext cx="3969000" cy="36930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SzPts val="1800"/>
              <a:buAutoNum type="arabicPeriod"/>
            </a:pPr>
            <a:r>
              <a:rPr lang="en" sz="1800"/>
              <a:t>Can set up a Slack Webhook to Alert you</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342900" lvl="0" marL="457200">
              <a:spcBef>
                <a:spcPts val="0"/>
              </a:spcBef>
              <a:spcAft>
                <a:spcPts val="0"/>
              </a:spcAft>
              <a:buSzPts val="1800"/>
              <a:buAutoNum type="arabicPeriod"/>
            </a:pPr>
            <a:r>
              <a:rPr lang="en" sz="1800"/>
              <a:t>Can set up a SNS Feature with “Alarm Levels”</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342900" lvl="0" marL="457200">
              <a:spcBef>
                <a:spcPts val="0"/>
              </a:spcBef>
              <a:spcAft>
                <a:spcPts val="0"/>
              </a:spcAft>
              <a:buSzPts val="1800"/>
              <a:buAutoNum type="arabicPeriod"/>
            </a:pPr>
            <a:r>
              <a:rPr lang="en" sz="1800"/>
              <a:t>Can even set up actions such as terminating instances to avoid high usage.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Azure: Monitor and Application Insights</a:t>
            </a:r>
            <a:endParaRPr/>
          </a:p>
        </p:txBody>
      </p:sp>
      <p:pic>
        <p:nvPicPr>
          <p:cNvPr id="109" name="Shape 109"/>
          <p:cNvPicPr preferRelativeResize="0"/>
          <p:nvPr/>
        </p:nvPicPr>
        <p:blipFill>
          <a:blip r:embed="rId3">
            <a:alphaModFix/>
          </a:blip>
          <a:stretch>
            <a:fillRect/>
          </a:stretch>
        </p:blipFill>
        <p:spPr>
          <a:xfrm>
            <a:off x="557588" y="1509125"/>
            <a:ext cx="8028826" cy="29654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