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22"/>
  </p:notesMasterIdLst>
  <p:handoutMasterIdLst>
    <p:handoutMasterId r:id="rId23"/>
  </p:handoutMasterIdLst>
  <p:sldIdLst>
    <p:sldId id="272" r:id="rId2"/>
    <p:sldId id="592" r:id="rId3"/>
    <p:sldId id="591" r:id="rId4"/>
    <p:sldId id="593" r:id="rId5"/>
    <p:sldId id="611" r:id="rId6"/>
    <p:sldId id="595" r:id="rId7"/>
    <p:sldId id="613" r:id="rId8"/>
    <p:sldId id="596" r:id="rId9"/>
    <p:sldId id="597" r:id="rId10"/>
    <p:sldId id="601" r:id="rId11"/>
    <p:sldId id="604" r:id="rId12"/>
    <p:sldId id="602" r:id="rId13"/>
    <p:sldId id="605" r:id="rId14"/>
    <p:sldId id="608" r:id="rId15"/>
    <p:sldId id="609" r:id="rId16"/>
    <p:sldId id="612" r:id="rId17"/>
    <p:sldId id="606" r:id="rId18"/>
    <p:sldId id="607" r:id="rId19"/>
    <p:sldId id="615" r:id="rId20"/>
    <p:sldId id="603" r:id="rId21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9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3514"/>
    <a:srgbClr val="FF0000"/>
    <a:srgbClr val="00CC00"/>
    <a:srgbClr val="E65454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2" autoAdjust="0"/>
  </p:normalViewPr>
  <p:slideViewPr>
    <p:cSldViewPr snapToGrid="0">
      <p:cViewPr varScale="1">
        <p:scale>
          <a:sx n="53" d="100"/>
          <a:sy n="53" d="100"/>
        </p:scale>
        <p:origin x="1872" y="66"/>
      </p:cViewPr>
      <p:guideLst>
        <p:guide orient="horz" pos="2161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A806BD3-D438-4C38-87D8-6B38C758166C}" type="datetime1">
              <a:rPr lang="en-US"/>
              <a:pPr>
                <a:defRPr/>
              </a:pPr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8F2F92E-BF97-41DE-AF6C-5C10253CE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733DDA20-A6A6-4D90-80DD-1891A6771446}" type="datetime1">
              <a:rPr lang="en-US"/>
              <a:pPr>
                <a:defRPr/>
              </a:pPr>
              <a:t>9/13/2015</a:t>
            </a:fld>
            <a:endParaRPr lang="en-US" sz="1200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6338" y="1233488"/>
            <a:ext cx="4445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/>
              <a:t>Click to edit Master text styles</a:t>
            </a:r>
          </a:p>
          <a:p>
            <a:pPr>
              <a:defRPr/>
            </a:pPr>
            <a:r>
              <a:rPr lang="en-US" altLang="zh-CN" dirty="0" smtClean="0"/>
              <a:t>Second level</a:t>
            </a:r>
          </a:p>
          <a:p>
            <a:pPr>
              <a:defRPr/>
            </a:pPr>
            <a:r>
              <a:rPr lang="en-US" altLang="zh-CN" dirty="0" smtClean="0"/>
              <a:t>Third level</a:t>
            </a:r>
          </a:p>
          <a:p>
            <a:pPr>
              <a:defRPr/>
            </a:pPr>
            <a:r>
              <a:rPr lang="en-US" altLang="zh-CN" dirty="0" smtClean="0"/>
              <a:t>Fourth level</a:t>
            </a:r>
          </a:p>
          <a:p>
            <a:pPr>
              <a:defRPr/>
            </a:pPr>
            <a:r>
              <a:rPr lang="en-US" altLang="zh-CN" dirty="0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81E6C4-C21C-4F23-8644-675B3BAF2FBB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481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Title page. </a:t>
            </a: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r>
              <a:rPr lang="en-US" altLang="en-US" smtClean="0">
                <a:ea typeface="宋体" panose="02010600030101010101" pitchFamily="2" charset="-122"/>
              </a:rPr>
              <a:t>Introduction.</a:t>
            </a:r>
          </a:p>
          <a:p>
            <a:endParaRPr lang="en-US" altLang="en-US" smtClean="0">
              <a:ea typeface="宋体" panose="02010600030101010101" pitchFamily="2" charset="-122"/>
            </a:endParaRPr>
          </a:p>
          <a:p>
            <a:r>
              <a:rPr lang="en-US" altLang="en-US" smtClean="0">
                <a:ea typeface="宋体" panose="02010600030101010101" pitchFamily="2" charset="-122"/>
              </a:rPr>
              <a:t>Good morning everyone! I’m glad to be here with you today. And I’m going to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talk about big graph search and analytics. Feel free to interrupt me if you have any questions during my talk . 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8B023F-B69C-438A-BA08-8B7FCD23210D}" type="datetime1">
              <a:rPr lang="en-US" altLang="en-US" smtClean="0"/>
              <a:pPr/>
              <a:t>9/13/2015</a:t>
            </a:fld>
            <a:endParaRPr lang="en-US" altLang="en-US" sz="1200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0AE803-16C8-456E-B131-9A4AACD107CA}" type="slidenum">
              <a:rPr lang="en-US" altLang="en-US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745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3DDA20-A6A6-4D90-80DD-1891A6771446}" type="datetime1">
              <a:rPr lang="en-US" smtClean="0"/>
              <a:pPr>
                <a:defRPr/>
              </a:pPr>
              <a:t>9/13/2015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81E6C4-C21C-4F23-8644-675B3BAF2FBB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080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3DDA20-A6A6-4D90-80DD-1891A6771446}" type="datetime1">
              <a:rPr lang="en-US" smtClean="0"/>
              <a:pPr>
                <a:defRPr/>
              </a:pPr>
              <a:t>9/13/2015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81E6C4-C21C-4F23-8644-675B3BAF2FBB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4045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Give a figure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3DDA20-A6A6-4D90-80DD-1891A6771446}" type="datetime1">
              <a:rPr lang="en-US" smtClean="0"/>
              <a:pPr>
                <a:defRPr/>
              </a:pPr>
              <a:t>9/13/2015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81E6C4-C21C-4F23-8644-675B3BAF2FBB}" type="slidenum">
              <a:rPr lang="en-US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050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CAB2D8-87C0-4F2C-8D15-7D7E8D87C5E7}" type="datetime1">
              <a:rPr lang="en-US" altLang="en-US" smtClean="0"/>
              <a:pPr/>
              <a:t>9/13/2015</a:t>
            </a:fld>
            <a:endParaRPr lang="en-US" altLang="en-US" sz="1200" smtClean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93244-2E3A-4E6C-B893-015BE824D771}" type="slidenum">
              <a:rPr lang="en-US" altLang="en-US" smtClean="0"/>
              <a:pPr/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160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Give a figure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3DDA20-A6A6-4D90-80DD-1891A6771446}" type="datetime1">
              <a:rPr lang="en-US" smtClean="0"/>
              <a:pPr>
                <a:defRPr/>
              </a:pPr>
              <a:t>9/13/2015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81E6C4-C21C-4F23-8644-675B3BAF2FBB}" type="slidenum">
              <a:rPr lang="en-US" smtClean="0"/>
              <a:pPr>
                <a:defRPr/>
              </a:pPr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442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DB2E-5ABF-473F-B2BB-66BEB00EFA3C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ED9D-E16E-456A-B943-85559FE1B8AD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29E5E-2AC9-49DE-B08A-3B280A6C30D5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5F1E6-9B91-41FE-A160-17BD2E92E928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0175" y="111125"/>
            <a:ext cx="1885950" cy="5757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111125"/>
            <a:ext cx="5505450" cy="5757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5B944-79A2-4165-8C91-E853CB5D47DB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D453D-8861-4219-9BE2-E896EEC3645A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111125"/>
            <a:ext cx="75438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BFA54-65C0-41C0-A607-4FC0330D5FED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1E5A9-FFBC-4859-8F1D-49D87E426CC3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326A1-3EF4-4631-AE26-0AFD7C1F489C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B5F8-3259-4A20-BE0A-9F5D85C6DB65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BBB0-3E62-4CC0-9C56-7E08101B88FF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52905-C354-49DC-94E5-5DA4A1CF029F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465263"/>
            <a:ext cx="3695700" cy="440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465263"/>
            <a:ext cx="3695700" cy="440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6E799-40D0-442A-8F46-5A0742E17B93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F301-B641-456B-AD63-680DC55523CC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FB6E6-E0EB-46F5-899D-5B1E51E784A1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5DDCA-79AF-4C0A-88C0-56315FE0BB87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76ECB-0576-46A0-AC9B-F2ED0F6B49BB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FB6D7-3E7D-4720-B4B3-3F57EF7F8E90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0DD47-E147-4FD8-8FBB-98FFBD8EEB08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7E42-C571-41C1-A87F-D330862B0E27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190E-4188-49C7-A92E-B7D6D0CDE056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EE3A2-7FC1-4774-8E9E-95C5FEFC8A95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9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A37D2-3C21-4E80-A8BE-0B0E37EC6561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9C096-0231-4CBD-A8C1-A089339BCDC0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9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sz="1800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sz="1800" smtClean="0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2325" y="111125"/>
            <a:ext cx="7543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212850"/>
            <a:ext cx="75438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CD7D64-F8DB-4428-BDEA-4DD125734609}" type="datetime1">
              <a:rPr lang="en-US"/>
              <a:pPr>
                <a:defRPr/>
              </a:pPr>
              <a:t>9/13/2015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CC05C1-2B57-48BC-9584-87EC7EB4E37D}" type="slidenum">
              <a:rPr 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33" name="Straight Connector 9"/>
          <p:cNvSpPr>
            <a:spLocks noChangeShapeType="1"/>
          </p:cNvSpPr>
          <p:nvPr/>
        </p:nvSpPr>
        <p:spPr bwMode="auto">
          <a:xfrm>
            <a:off x="822325" y="1004888"/>
            <a:ext cx="7475538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hdr="0" dt="0"/>
  <p:txStyles>
    <p:titleStyle>
      <a:lvl1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>
          <a:solidFill>
            <a:srgbClr val="3F3F3F"/>
          </a:solidFill>
          <a:latin typeface="+mj-lt"/>
          <a:ea typeface="+mj-ea"/>
          <a:cs typeface="宋体" charset="0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5pPr>
      <a:lvl6pPr marL="13716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92075" indent="-9207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1pPr>
      <a:lvl2pPr marL="384175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3pPr>
      <a:lvl4pPr marL="749300" indent="-18097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4pPr>
      <a:lvl5pPr marL="93345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0" y="6334125"/>
            <a:ext cx="9140825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0" name="Straight Connector 8"/>
          <p:cNvSpPr>
            <a:spLocks noChangeShapeType="1"/>
          </p:cNvSpPr>
          <p:nvPr/>
        </p:nvSpPr>
        <p:spPr bwMode="auto">
          <a:xfrm>
            <a:off x="904875" y="4343400"/>
            <a:ext cx="740727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Straight Connector 9"/>
          <p:cNvSpPr>
            <a:spLocks noChangeShapeType="1"/>
          </p:cNvSpPr>
          <p:nvPr/>
        </p:nvSpPr>
        <p:spPr bwMode="auto">
          <a:xfrm flipV="1">
            <a:off x="130175" y="6153150"/>
            <a:ext cx="6350" cy="6350"/>
          </a:xfrm>
          <a:prstGeom prst="line">
            <a:avLst/>
          </a:prstGeom>
          <a:noFill/>
          <a:ln w="1270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823913" y="758825"/>
            <a:ext cx="8081962" cy="3565525"/>
          </a:xfrm>
        </p:spPr>
        <p:txBody>
          <a:bodyPr/>
          <a:lstStyle/>
          <a:p>
            <a:pPr marL="0" indent="0" eaLnBrk="1" hangingPunct="1"/>
            <a:r>
              <a:rPr lang="en-US" altLang="en-US" sz="3600" b="1" dirty="0" smtClean="0"/>
              <a:t>Association Rules with Graph Patterns</a:t>
            </a:r>
            <a:endParaRPr lang="en-US" altLang="zh-CN" sz="1100" dirty="0" smtClean="0">
              <a:solidFill>
                <a:srgbClr val="262626"/>
              </a:solidFill>
            </a:endParaRPr>
          </a:p>
        </p:txBody>
      </p:sp>
      <p:sp>
        <p:nvSpPr>
          <p:cNvPr id="4103" name="Subtit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6619875" y="4445000"/>
            <a:ext cx="1536700" cy="3937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Calibri Light" panose="020F0302020204030204" pitchFamily="34" charset="0"/>
              </a:rPr>
              <a:t>Yinghui Wu</a:t>
            </a:r>
          </a:p>
        </p:txBody>
      </p:sp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0"/>
            <a:ext cx="290353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73813" y="4808538"/>
            <a:ext cx="1912937" cy="590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Washington State University</a:t>
            </a:r>
          </a:p>
        </p:txBody>
      </p:sp>
      <p:sp>
        <p:nvSpPr>
          <p:cNvPr id="4106" name="Subtitle 4"/>
          <p:cNvSpPr txBox="1">
            <a:spLocks noChangeArrowheads="1"/>
          </p:cNvSpPr>
          <p:nvPr/>
        </p:nvSpPr>
        <p:spPr bwMode="auto">
          <a:xfrm>
            <a:off x="1093788" y="4377532"/>
            <a:ext cx="1476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alibri Light" panose="020F0302020204030204" pitchFamily="34" charset="0"/>
              </a:rPr>
              <a:t>Wenfei Fan</a:t>
            </a:r>
            <a:br>
              <a:rPr lang="en-US" altLang="zh-CN" sz="2400">
                <a:solidFill>
                  <a:schemeClr val="tx2"/>
                </a:solidFill>
                <a:latin typeface="Calibri Light" panose="020F0302020204030204" pitchFamily="34" charset="0"/>
              </a:rPr>
            </a:br>
            <a:r>
              <a:rPr lang="en-US" altLang="zh-CN" sz="2400">
                <a:solidFill>
                  <a:schemeClr val="tx2"/>
                </a:solidFill>
                <a:latin typeface="Calibri Light" panose="020F0302020204030204" pitchFamily="34" charset="0"/>
              </a:rPr>
              <a:t>  Jingbo Xu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813" y="5137150"/>
            <a:ext cx="4076700" cy="3413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University of Edinburgh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5075" y="4806950"/>
            <a:ext cx="4076700" cy="590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Southwest </a:t>
            </a:r>
            <a:b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</a:br>
            <a:r>
              <a:rPr lang="en-US" dirty="0" err="1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Jiaotong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 University</a:t>
            </a:r>
          </a:p>
        </p:txBody>
      </p:sp>
      <p:sp>
        <p:nvSpPr>
          <p:cNvPr id="4109" name="Subtitle 4"/>
          <p:cNvSpPr txBox="1">
            <a:spLocks noChangeArrowheads="1"/>
          </p:cNvSpPr>
          <p:nvPr/>
        </p:nvSpPr>
        <p:spPr bwMode="auto">
          <a:xfrm>
            <a:off x="3989388" y="4414838"/>
            <a:ext cx="1536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alibri Light" panose="020F0302020204030204" pitchFamily="34" charset="0"/>
              </a:rPr>
              <a:t>Xin Wang</a:t>
            </a:r>
          </a:p>
        </p:txBody>
      </p:sp>
      <p:pic>
        <p:nvPicPr>
          <p:cNvPr id="411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5480050"/>
            <a:ext cx="72231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5445125"/>
            <a:ext cx="7969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8" descr="https://upload.wikimedia.org/wikipedia/en/9/95/WashingtonStateCougar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453063"/>
            <a:ext cx="7096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01688" y="0"/>
            <a:ext cx="7543800" cy="1101725"/>
          </a:xfrm>
        </p:spPr>
        <p:txBody>
          <a:bodyPr/>
          <a:lstStyle/>
          <a:p>
            <a:r>
              <a:rPr lang="en-US" altLang="en-US" sz="3600" dirty="0" smtClean="0"/>
              <a:t>Identifying entities using GPARs</a:t>
            </a:r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D4CC8E-1791-497B-A27D-585D6D7CC86F}" type="slidenum">
              <a:rPr lang="en-US" altLang="en-US" smtClean="0">
                <a:solidFill>
                  <a:srgbClr val="FFFFFF"/>
                </a:solidFill>
              </a:rPr>
              <a:pPr/>
              <a:t>10</a:t>
            </a:fld>
            <a:endParaRPr lang="en-US" altLang="en-US" sz="1800" smtClean="0"/>
          </a:p>
        </p:txBody>
      </p:sp>
      <p:sp>
        <p:nvSpPr>
          <p:cNvPr id="2" name="TextBox 1"/>
          <p:cNvSpPr txBox="1"/>
          <p:nvPr/>
        </p:nvSpPr>
        <p:spPr>
          <a:xfrm>
            <a:off x="801688" y="1362216"/>
            <a:ext cx="7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set of GPARs </a:t>
            </a:r>
            <a:r>
              <a:rPr lang="el-GR" dirty="0" smtClean="0"/>
              <a:t>Σ</a:t>
            </a:r>
            <a:r>
              <a:rPr lang="en-US" dirty="0" smtClean="0"/>
              <a:t> pertaining to the same q(</a:t>
            </a:r>
            <a:r>
              <a:rPr lang="en-US" dirty="0" err="1" smtClean="0"/>
              <a:t>x,y</a:t>
            </a:r>
            <a:r>
              <a:rPr lang="en-US" dirty="0" smtClean="0"/>
              <a:t>), graph G and confidence threshold </a:t>
            </a:r>
            <a:r>
              <a:rPr lang="el-GR" dirty="0" smtClean="0"/>
              <a:t>η</a:t>
            </a:r>
            <a:r>
              <a:rPr lang="en-US" dirty="0" smtClean="0"/>
              <a:t>, the set of entities identified by </a:t>
            </a:r>
            <a:r>
              <a:rPr lang="el-GR" dirty="0" smtClean="0"/>
              <a:t>Σ</a:t>
            </a:r>
            <a:r>
              <a:rPr lang="en-US" dirty="0" smtClean="0"/>
              <a:t> is the set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8056" y="2508870"/>
                <a:ext cx="7531682" cy="440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6" y="2508870"/>
                <a:ext cx="7531682" cy="4409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1688" y="3952719"/>
                <a:ext cx="7413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entity identification problem (EIP): given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G, q(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and </a:t>
                </a:r>
                <a:r>
                  <a:rPr lang="el-GR" dirty="0" smtClean="0"/>
                  <a:t>η</a:t>
                </a:r>
                <a:r>
                  <a:rPr lang="en-US" dirty="0" smtClean="0"/>
                  <a:t>, compute the entity set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8" y="3952719"/>
                <a:ext cx="741316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4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 bwMode="auto">
              <a:xfrm>
                <a:off x="3082694" y="4629186"/>
                <a:ext cx="2851151" cy="693174"/>
              </a:xfrm>
              <a:prstGeom prst="wedgeRectCallout">
                <a:avLst>
                  <a:gd name="adj1" fmla="val -62431"/>
                  <a:gd name="adj2" fmla="val -50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NP-hard even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 contains a single GPAR</a:t>
                </a: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2694" y="4629186"/>
                <a:ext cx="2851151" cy="693174"/>
              </a:xfrm>
              <a:prstGeom prst="wedgeRectCallout">
                <a:avLst>
                  <a:gd name="adj1" fmla="val -62431"/>
                  <a:gd name="adj2" fmla="val -50266"/>
                </a:avLst>
              </a:prstGeom>
              <a:blipFill rotWithShape="0">
                <a:blip r:embed="rId4"/>
                <a:stretch>
                  <a:fillRect t="-2564" b="-512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65188" y="243861"/>
            <a:ext cx="7543800" cy="785813"/>
          </a:xfrm>
        </p:spPr>
        <p:txBody>
          <a:bodyPr/>
          <a:lstStyle/>
          <a:p>
            <a:r>
              <a:rPr lang="en-US" altLang="en-US" sz="4000" dirty="0" smtClean="0"/>
              <a:t>Entity Identification algorithm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0E847-4231-4830-9001-F29900436A64}" type="slidenum">
              <a:rPr lang="en-US" altLang="en-US" smtClean="0">
                <a:solidFill>
                  <a:srgbClr val="FFFFFF"/>
                </a:solidFill>
              </a:rPr>
              <a:pPr/>
              <a:t>11</a:t>
            </a:fld>
            <a:endParaRPr lang="en-US" altLang="en-US" sz="18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5188" y="1224260"/>
                <a:ext cx="7413164" cy="206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Parallel scalability</a:t>
                </a:r>
              </a:p>
              <a:p>
                <a:r>
                  <a:rPr lang="en-US" sz="1600" dirty="0" smtClean="0"/>
                  <a:t>An algorithm is parallel scalable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baseline="30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en-US" dirty="0" smtClean="0"/>
                  <a:t>:</a:t>
                </a:r>
                <a:r>
                  <a:rPr lang="en-US" baseline="30000" dirty="0" smtClean="0"/>
                  <a:t> </a:t>
                </a:r>
                <a:r>
                  <a:rPr lang="en-US" sz="1600" dirty="0" smtClean="0"/>
                  <a:t>worst </a:t>
                </a:r>
                <a:r>
                  <a:rPr lang="en-US" sz="1600" dirty="0"/>
                  <a:t>case running time for solving problem A over graph G using n processors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aseline="300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baseline="30000" dirty="0" smtClean="0"/>
                  <a:t> </a:t>
                </a:r>
                <a:r>
                  <a:rPr lang="en-US" sz="2000" baseline="30000" dirty="0" smtClean="0"/>
                  <a:t> </a:t>
                </a:r>
                <a:r>
                  <a:rPr lang="en-US" sz="1600" dirty="0"/>
                  <a:t>worst case running time </a:t>
                </a:r>
                <a:r>
                  <a:rPr lang="en-US" sz="1600" dirty="0" smtClean="0"/>
                  <a:t>of sequential algorithm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88" y="1224260"/>
                <a:ext cx="7413164" cy="2068900"/>
              </a:xfrm>
              <a:prstGeom prst="rect">
                <a:avLst/>
              </a:prstGeom>
              <a:blipFill rotWithShape="0">
                <a:blip r:embed="rId2"/>
                <a:stretch>
                  <a:fillRect l="-905" t="-1475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5188" y="3487746"/>
                <a:ext cx="80465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parallel scalable GPAR matching algorithm Match</a:t>
                </a:r>
                <a:r>
                  <a:rPr lang="en-US" baseline="-25000" dirty="0" smtClean="0"/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Partition (</a:t>
                </a:r>
                <a:r>
                  <a:rPr lang="en-US" i="1" dirty="0" smtClean="0"/>
                  <a:t>d-hop preserving partition </a:t>
                </a:r>
                <a:r>
                  <a:rPr lang="en-US" dirty="0" smtClean="0"/>
                  <a:t>for candidates of x)</a:t>
                </a:r>
                <a:endParaRPr lang="en-US" baseline="-25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Local Matching: compute local matches Q(x, F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 at each fragment F</a:t>
                </a:r>
                <a:r>
                  <a:rPr lang="en-US" baseline="-25000" dirty="0" smtClean="0"/>
                  <a:t>i </a:t>
                </a:r>
                <a:r>
                  <a:rPr lang="en-US" dirty="0" smtClean="0"/>
                  <a:t> in parallel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Assumbling: compute </a:t>
                </a:r>
                <a:r>
                  <a:rPr lang="en-US" dirty="0" err="1" smtClean="0"/>
                  <a:t>conf</a:t>
                </a:r>
                <a:r>
                  <a:rPr lang="en-US" dirty="0" smtClean="0"/>
                  <a:t>(R,G) for each R in </a:t>
                </a:r>
                <a:r>
                  <a:rPr lang="el-GR" dirty="0" smtClean="0"/>
                  <a:t>Σ</a:t>
                </a:r>
                <a:r>
                  <a:rPr lang="en-US" dirty="0" smtClean="0"/>
                  <a:t>. Return matches of R(x, G) with </a:t>
                </a:r>
                <a:r>
                  <a:rPr lang="en-US" dirty="0" err="1" smtClean="0"/>
                  <a:t>conf</a:t>
                </a:r>
                <a:r>
                  <a:rPr lang="en-US" dirty="0" smtClean="0"/>
                  <a:t>(R,G)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Optimized version Match using guided search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88" y="3487746"/>
                <a:ext cx="8046525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682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65188" y="263525"/>
            <a:ext cx="7543800" cy="785813"/>
          </a:xfrm>
        </p:spPr>
        <p:txBody>
          <a:bodyPr/>
          <a:lstStyle/>
          <a:p>
            <a:r>
              <a:rPr lang="en-US" altLang="en-US" sz="4000" smtClean="0"/>
              <a:t>Experimental study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0326EE-8829-44D5-BC06-D0BBCA962911}" type="slidenum">
              <a:rPr lang="en-US" altLang="en-US" smtClean="0">
                <a:solidFill>
                  <a:srgbClr val="FFFFFF"/>
                </a:solidFill>
              </a:rPr>
              <a:pPr/>
              <a:t>12</a:t>
            </a:fld>
            <a:endParaRPr lang="en-US" altLang="en-US" sz="1800" smtClean="0"/>
          </a:p>
        </p:txBody>
      </p:sp>
      <p:sp>
        <p:nvSpPr>
          <p:cNvPr id="5" name="TextBox 4"/>
          <p:cNvSpPr txBox="1"/>
          <p:nvPr/>
        </p:nvSpPr>
        <p:spPr>
          <a:xfrm>
            <a:off x="865188" y="1258990"/>
            <a:ext cx="804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used real-world social networks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Pokec: 1.63 </a:t>
            </a:r>
            <a:r>
              <a:rPr lang="en-US" dirty="0"/>
              <a:t>million nodes of </a:t>
            </a:r>
            <a:r>
              <a:rPr lang="en-US" dirty="0" smtClean="0"/>
              <a:t>269 different </a:t>
            </a:r>
            <a:r>
              <a:rPr lang="en-US" dirty="0"/>
              <a:t>types, and 30.6 million edges of 11 </a:t>
            </a:r>
            <a:r>
              <a:rPr lang="en-US" dirty="0" smtClean="0"/>
              <a:t>types (follow</a:t>
            </a:r>
            <a:r>
              <a:rPr lang="en-US" dirty="0"/>
              <a:t>, </a:t>
            </a:r>
            <a:r>
              <a:rPr lang="en-US" dirty="0" smtClean="0"/>
              <a:t>like)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Google+: 4 million </a:t>
            </a:r>
            <a:r>
              <a:rPr lang="en-US" dirty="0"/>
              <a:t>entities of 5 types and 53.5 million links of 5 types.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5188" y="3275033"/>
            <a:ext cx="804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DMine</a:t>
            </a:r>
            <a:r>
              <a:rPr lang="en-US" dirty="0" smtClean="0"/>
              <a:t> vs </a:t>
            </a:r>
            <a:r>
              <a:rPr lang="en-US" dirty="0" err="1" smtClean="0"/>
              <a:t>DMine</a:t>
            </a:r>
            <a:r>
              <a:rPr lang="en-US" dirty="0" smtClean="0"/>
              <a:t> without optimization and GRAMI*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</a:t>
            </a:r>
            <a:r>
              <a:rPr lang="en-US" baseline="-25000" dirty="0" smtClean="0"/>
              <a:t>c </a:t>
            </a:r>
            <a:r>
              <a:rPr lang="en-US" dirty="0" smtClean="0"/>
              <a:t>vs disVF2, Match and Match</a:t>
            </a:r>
            <a:r>
              <a:rPr lang="en-US" baseline="-25000" dirty="0" smtClean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188" y="5457539"/>
            <a:ext cx="804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400" dirty="0"/>
              <a:t>M. </a:t>
            </a:r>
            <a:r>
              <a:rPr lang="en-US" sz="1400" dirty="0" err="1"/>
              <a:t>Elseidy</a:t>
            </a:r>
            <a:r>
              <a:rPr lang="en-US" sz="1400" dirty="0"/>
              <a:t>, E. </a:t>
            </a:r>
            <a:r>
              <a:rPr lang="en-US" sz="1400" dirty="0" err="1"/>
              <a:t>Abdelhamid</a:t>
            </a:r>
            <a:r>
              <a:rPr lang="en-US" sz="1400" dirty="0"/>
              <a:t>, S. </a:t>
            </a:r>
            <a:r>
              <a:rPr lang="en-US" sz="1400" dirty="0" err="1"/>
              <a:t>Skiadopoulos</a:t>
            </a:r>
            <a:r>
              <a:rPr lang="en-US" sz="1400" dirty="0"/>
              <a:t>, and P. </a:t>
            </a:r>
            <a:r>
              <a:rPr lang="en-US" sz="1400" dirty="0" err="1" smtClean="0"/>
              <a:t>Kalnis.GRAMI</a:t>
            </a:r>
            <a:r>
              <a:rPr lang="en-US" sz="1400" dirty="0"/>
              <a:t>: frequent subgraph and pattern mining in a </a:t>
            </a:r>
            <a:r>
              <a:rPr lang="en-US" sz="1400" dirty="0" smtClean="0"/>
              <a:t>single large </a:t>
            </a:r>
            <a:r>
              <a:rPr lang="en-US" sz="1400" dirty="0"/>
              <a:t>graph. </a:t>
            </a:r>
            <a:r>
              <a:rPr lang="en-US" sz="1400" i="1" dirty="0"/>
              <a:t>PVLDB</a:t>
            </a:r>
            <a:r>
              <a:rPr lang="en-US" sz="1400" dirty="0"/>
              <a:t>, 7(7):517–528, 2014.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65188" y="314325"/>
            <a:ext cx="7543800" cy="650875"/>
          </a:xfrm>
        </p:spPr>
        <p:txBody>
          <a:bodyPr/>
          <a:lstStyle/>
          <a:p>
            <a:r>
              <a:rPr lang="en-US" altLang="en-US" sz="3600" smtClean="0"/>
              <a:t>Scalability of discovery algorithm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DD5DFB-240A-45D2-8446-D2F912A45F17}" type="slidenum">
              <a:rPr lang="en-US" altLang="en-US" smtClean="0">
                <a:solidFill>
                  <a:srgbClr val="FFFFFF"/>
                </a:solidFill>
              </a:rPr>
              <a:pPr/>
              <a:t>13</a:t>
            </a:fld>
            <a:endParaRPr lang="en-US" altLang="en-US" sz="18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8" y="1783424"/>
            <a:ext cx="4105888" cy="32162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86" y="1787486"/>
            <a:ext cx="4305901" cy="3212217"/>
          </a:xfrm>
          <a:prstGeom prst="rect">
            <a:avLst/>
          </a:prstGeom>
        </p:spPr>
      </p:pic>
      <p:sp>
        <p:nvSpPr>
          <p:cNvPr id="7" name="Rounded Rectangular Callout 5"/>
          <p:cNvSpPr>
            <a:spLocks noChangeArrowheads="1"/>
          </p:cNvSpPr>
          <p:nvPr/>
        </p:nvSpPr>
        <p:spPr bwMode="auto">
          <a:xfrm>
            <a:off x="2765424" y="5209915"/>
            <a:ext cx="4287251" cy="608012"/>
          </a:xfrm>
          <a:prstGeom prst="wedgeRoundRectCallout">
            <a:avLst>
              <a:gd name="adj1" fmla="val -11757"/>
              <a:gd name="adj2" fmla="val 2453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On average 3.2 time faster</a:t>
            </a:r>
            <a:endParaRPr lang="en-US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22325" y="111125"/>
            <a:ext cx="7543800" cy="904875"/>
          </a:xfrm>
        </p:spPr>
        <p:txBody>
          <a:bodyPr/>
          <a:lstStyle/>
          <a:p>
            <a:r>
              <a:rPr lang="en-US" altLang="en-US" sz="3600" smtClean="0"/>
              <a:t>Scalability of Entity identification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55B2A9-994B-4E13-9609-0189BF5263B7}" type="slidenum">
              <a:rPr lang="en-US" altLang="en-US" smtClean="0">
                <a:solidFill>
                  <a:srgbClr val="FFFFFF"/>
                </a:solidFill>
              </a:rPr>
              <a:pPr/>
              <a:t>14</a:t>
            </a:fld>
            <a:endParaRPr lang="en-US" altLang="en-US" sz="1800" smtClean="0"/>
          </a:p>
        </p:txBody>
      </p:sp>
      <p:sp>
        <p:nvSpPr>
          <p:cNvPr id="23557" name="Content Placeholder 2"/>
          <p:cNvSpPr txBox="1">
            <a:spLocks/>
          </p:cNvSpPr>
          <p:nvPr/>
        </p:nvSpPr>
        <p:spPr bwMode="auto">
          <a:xfrm>
            <a:off x="989013" y="1192213"/>
            <a:ext cx="78168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/>
              <a:t> 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6" y="1426759"/>
            <a:ext cx="3965167" cy="3196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96" y="1448133"/>
            <a:ext cx="4170507" cy="3186968"/>
          </a:xfrm>
          <a:prstGeom prst="rect">
            <a:avLst/>
          </a:prstGeom>
        </p:spPr>
      </p:pic>
      <p:sp>
        <p:nvSpPr>
          <p:cNvPr id="8" name="Rounded Rectangular Callout 5"/>
          <p:cNvSpPr>
            <a:spLocks noChangeArrowheads="1"/>
          </p:cNvSpPr>
          <p:nvPr/>
        </p:nvSpPr>
        <p:spPr bwMode="auto">
          <a:xfrm>
            <a:off x="1417419" y="4891021"/>
            <a:ext cx="6207308" cy="1125619"/>
          </a:xfrm>
          <a:prstGeom prst="wedgeRoundRectCallout">
            <a:avLst>
              <a:gd name="adj1" fmla="val -11757"/>
              <a:gd name="adj2" fmla="val 2453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On average 3.53 time faster</a:t>
            </a:r>
          </a:p>
          <a:p>
            <a:pPr marL="342900" indent="-342900" algn="ctr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Find matches for 24 GPARs over G of size 150M  in 45s, using 20 processors</a:t>
            </a:r>
            <a:endParaRPr lang="en-US" altLang="en-US" sz="2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01688" y="0"/>
            <a:ext cx="7543800" cy="1101725"/>
          </a:xfrm>
        </p:spPr>
        <p:txBody>
          <a:bodyPr/>
          <a:lstStyle/>
          <a:p>
            <a:r>
              <a:rPr lang="en-US" altLang="en-US" sz="3600" smtClean="0"/>
              <a:t>Conclusion and future work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EC7740-761C-49F3-B0E6-C0F7BEA50A50}" type="slidenum">
              <a:rPr lang="en-US" altLang="en-US" smtClean="0">
                <a:solidFill>
                  <a:srgbClr val="FFFFFF"/>
                </a:solidFill>
              </a:rPr>
              <a:pPr/>
              <a:t>15</a:t>
            </a:fld>
            <a:endParaRPr lang="en-US" altLang="en-US" sz="1800" smtClean="0"/>
          </a:p>
        </p:txBody>
      </p:sp>
      <p:sp>
        <p:nvSpPr>
          <p:cNvPr id="24581" name="Content Placeholder 2"/>
          <p:cNvSpPr txBox="1">
            <a:spLocks/>
          </p:cNvSpPr>
          <p:nvPr/>
        </p:nvSpPr>
        <p:spPr bwMode="auto">
          <a:xfrm>
            <a:off x="989013" y="1192213"/>
            <a:ext cx="78168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 b="1"/>
              <a:t> </a:t>
            </a:r>
            <a:r>
              <a:rPr lang="en-US" altLang="en-US"/>
              <a:t>Association rules in social and information networks are more involved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We propose association rules with graph patterns (GPARs) from syntax, semantics to support and confidence.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We studied DMP and EIP problem, for GPARs discovery and identifying potential customers with GPARs.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We show that it is feasible to discover and make practical use of GPARs over large networks</a:t>
            </a:r>
          </a:p>
          <a:p>
            <a:r>
              <a:rPr lang="en-US" altLang="en-US" b="1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Extend GPARs by supporting graph patterns as consequent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Allow more types of graph pattern matching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766763" y="693738"/>
            <a:ext cx="7613650" cy="10001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33FF83-2981-4AA1-B2E3-6E2688D7CCD9}" type="slidenum">
              <a:rPr lang="en-US" altLang="en-US" smtClean="0">
                <a:solidFill>
                  <a:srgbClr val="FFFFFF"/>
                </a:solidFill>
              </a:rPr>
              <a:pPr/>
              <a:t>16</a:t>
            </a:fld>
            <a:endParaRPr lang="en-US" altLang="en-US" sz="1800" smtClean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240835" y="1667770"/>
            <a:ext cx="2425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4000" b="1" dirty="0">
                <a:solidFill>
                  <a:srgbClr val="3F3F3F"/>
                </a:solidFill>
                <a:latin typeface="+mj-lt"/>
                <a:ea typeface="+mj-ea"/>
                <a:cs typeface="宋体" charset="0"/>
                <a:sym typeface="Calibri Light" panose="020F0302020204030204" pitchFamily="34" charset="0"/>
              </a:rPr>
              <a:t>Thank you!</a:t>
            </a:r>
          </a:p>
        </p:txBody>
      </p:sp>
      <p:pic>
        <p:nvPicPr>
          <p:cNvPr id="7" name="图片 7" descr="Tips for Increasing Online Sales - The Questions You Need to Answer to Get More Customers 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1336" y="2796141"/>
            <a:ext cx="4044501" cy="3311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9639" name="图片 10" descr="question-answer-icon_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06" y="2375656"/>
            <a:ext cx="1198049" cy="117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itle 1"/>
          <p:cNvSpPr txBox="1">
            <a:spLocks/>
          </p:cNvSpPr>
          <p:nvPr/>
        </p:nvSpPr>
        <p:spPr bwMode="auto">
          <a:xfrm>
            <a:off x="1052513" y="782638"/>
            <a:ext cx="82708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 b="1" dirty="0"/>
              <a:t>Association Rules with Graph Patterns</a:t>
            </a:r>
            <a:endParaRPr lang="en-US" altLang="en-US" sz="3600" b="1" dirty="0"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9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65188" y="280988"/>
            <a:ext cx="7543800" cy="717550"/>
          </a:xfrm>
        </p:spPr>
        <p:txBody>
          <a:bodyPr/>
          <a:lstStyle/>
          <a:p>
            <a:r>
              <a:rPr lang="en-US" altLang="en-US" sz="3600" dirty="0" smtClean="0"/>
              <a:t>GPARs discovery examples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147C3-DA61-4E6A-8C6E-FCB95ADF4CC6}" type="slidenum">
              <a:rPr lang="en-US" altLang="en-US" smtClean="0">
                <a:solidFill>
                  <a:srgbClr val="FFFFFF"/>
                </a:solidFill>
              </a:rPr>
              <a:pPr/>
              <a:t>17</a:t>
            </a:fld>
            <a:endParaRPr lang="en-US" altLang="en-US" sz="1800" smtClean="0"/>
          </a:p>
        </p:txBody>
      </p:sp>
      <p:grpSp>
        <p:nvGrpSpPr>
          <p:cNvPr id="21509" name="Group 92"/>
          <p:cNvGrpSpPr>
            <a:grpSpLocks/>
          </p:cNvGrpSpPr>
          <p:nvPr/>
        </p:nvGrpSpPr>
        <p:grpSpPr bwMode="auto">
          <a:xfrm>
            <a:off x="576229" y="1101267"/>
            <a:ext cx="1991655" cy="2046017"/>
            <a:chOff x="517851" y="1378497"/>
            <a:chExt cx="2869010" cy="3235146"/>
          </a:xfrm>
        </p:grpSpPr>
        <p:cxnSp>
          <p:nvCxnSpPr>
            <p:cNvPr id="7" name="Curved Connector 6"/>
            <p:cNvCxnSpPr/>
            <p:nvPr/>
          </p:nvCxnSpPr>
          <p:spPr bwMode="auto">
            <a:xfrm rot="5400000" flipH="1" flipV="1">
              <a:off x="1118429" y="2030485"/>
              <a:ext cx="530424" cy="607474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1543" idx="0"/>
              <a:endCxn id="21548" idx="3"/>
            </p:cNvCxnSpPr>
            <p:nvPr/>
          </p:nvCxnSpPr>
          <p:spPr bwMode="auto">
            <a:xfrm rot="16200000" flipV="1">
              <a:off x="2071525" y="1975837"/>
              <a:ext cx="544318" cy="49856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39" name="TextBox 191"/>
            <p:cNvSpPr txBox="1">
              <a:spLocks noChangeArrowheads="1"/>
            </p:cNvSpPr>
            <p:nvPr/>
          </p:nvSpPr>
          <p:spPr bwMode="auto">
            <a:xfrm>
              <a:off x="517851" y="2483360"/>
              <a:ext cx="1014899" cy="58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/>
                <a:t>usr</a:t>
              </a:r>
              <a:r>
                <a:rPr lang="en-US" altLang="en-US" b="1" baseline="-25000" dirty="0"/>
                <a:t>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521209" y="2646450"/>
              <a:ext cx="6986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41" name="TextBox 191"/>
            <p:cNvSpPr txBox="1">
              <a:spLocks noChangeArrowheads="1"/>
            </p:cNvSpPr>
            <p:nvPr/>
          </p:nvSpPr>
          <p:spPr bwMode="auto">
            <a:xfrm>
              <a:off x="1240211" y="1378497"/>
              <a:ext cx="1237504" cy="486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400" b="1" dirty="0"/>
                <a:t>Disco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1540263" y="2732144"/>
              <a:ext cx="70021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1543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8" y="2497822"/>
              <a:ext cx="372018" cy="366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4" name="TextBox 191"/>
            <p:cNvSpPr txBox="1">
              <a:spLocks noChangeArrowheads="1"/>
            </p:cNvSpPr>
            <p:nvPr/>
          </p:nvSpPr>
          <p:spPr bwMode="auto">
            <a:xfrm>
              <a:off x="525686" y="3786332"/>
              <a:ext cx="1533872" cy="827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 dirty="0"/>
                <a:t>listen to music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1152842" y="2852751"/>
              <a:ext cx="0" cy="93311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227468" y="2863859"/>
              <a:ext cx="519208" cy="35229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47" name="TextBox 191"/>
            <p:cNvSpPr txBox="1">
              <a:spLocks noChangeArrowheads="1"/>
            </p:cNvSpPr>
            <p:nvPr/>
          </p:nvSpPr>
          <p:spPr bwMode="auto">
            <a:xfrm>
              <a:off x="2521090" y="2480292"/>
              <a:ext cx="865771" cy="58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err="1"/>
                <a:t>usr</a:t>
              </a:r>
              <a:endParaRPr lang="en-US" altLang="en-US" b="1" baseline="-25000" dirty="0"/>
            </a:p>
          </p:txBody>
        </p:sp>
        <p:pic>
          <p:nvPicPr>
            <p:cNvPr id="21548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775" y="1722451"/>
              <a:ext cx="460970" cy="46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9" name="TextBox 191"/>
            <p:cNvSpPr txBox="1">
              <a:spLocks noChangeArrowheads="1"/>
            </p:cNvSpPr>
            <p:nvPr/>
          </p:nvSpPr>
          <p:spPr bwMode="auto">
            <a:xfrm>
              <a:off x="1375049" y="3111006"/>
              <a:ext cx="1102666" cy="58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/>
                <a:t>usr</a:t>
              </a:r>
              <a:r>
                <a:rPr lang="en-US" altLang="en-US" b="1" baseline="-25000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1945149" y="2879728"/>
              <a:ext cx="517619" cy="35229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51" name="TextBox 191"/>
            <p:cNvSpPr txBox="1">
              <a:spLocks noChangeArrowheads="1"/>
            </p:cNvSpPr>
            <p:nvPr/>
          </p:nvSpPr>
          <p:spPr bwMode="auto">
            <a:xfrm>
              <a:off x="2059558" y="3792105"/>
              <a:ext cx="1099432" cy="486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/>
                <a:t>party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H="1">
              <a:off x="2619959" y="2879728"/>
              <a:ext cx="0" cy="93311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1260812" y="3431980"/>
              <a:ext cx="519207" cy="35229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961026" y="3409763"/>
              <a:ext cx="517619" cy="35229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510" name="Group 94"/>
          <p:cNvGrpSpPr>
            <a:grpSpLocks/>
          </p:cNvGrpSpPr>
          <p:nvPr/>
        </p:nvGrpSpPr>
        <p:grpSpPr bwMode="auto">
          <a:xfrm>
            <a:off x="933865" y="4456954"/>
            <a:ext cx="2176589" cy="1631509"/>
            <a:chOff x="3474395" y="1757420"/>
            <a:chExt cx="2668961" cy="2182190"/>
          </a:xfrm>
        </p:grpSpPr>
        <p:pic>
          <p:nvPicPr>
            <p:cNvPr id="21523" name="Picture 3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938" y="2715507"/>
              <a:ext cx="393842" cy="42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TextBox 191"/>
            <p:cNvSpPr txBox="1">
              <a:spLocks noChangeArrowheads="1"/>
            </p:cNvSpPr>
            <p:nvPr/>
          </p:nvSpPr>
          <p:spPr bwMode="auto">
            <a:xfrm>
              <a:off x="3531278" y="2831634"/>
              <a:ext cx="348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x</a:t>
              </a:r>
            </a:p>
          </p:txBody>
        </p:sp>
        <p:sp>
          <p:nvSpPr>
            <p:cNvPr id="21525" name="TextBox 191"/>
            <p:cNvSpPr txBox="1">
              <a:spLocks noChangeArrowheads="1"/>
            </p:cNvSpPr>
            <p:nvPr/>
          </p:nvSpPr>
          <p:spPr bwMode="auto">
            <a:xfrm>
              <a:off x="5115541" y="2793674"/>
              <a:ext cx="9648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x’</a:t>
              </a:r>
            </a:p>
          </p:txBody>
        </p:sp>
        <p:cxnSp>
          <p:nvCxnSpPr>
            <p:cNvPr id="62" name="Straight Arrow Connector 61"/>
            <p:cNvCxnSpPr>
              <a:stCxn id="21528" idx="1"/>
              <a:endCxn id="21523" idx="3"/>
            </p:cNvCxnSpPr>
            <p:nvPr/>
          </p:nvCxnSpPr>
          <p:spPr bwMode="auto">
            <a:xfrm flipH="1">
              <a:off x="3977403" y="2909081"/>
              <a:ext cx="1229754" cy="1746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27" name="TextBox 191"/>
            <p:cNvSpPr txBox="1">
              <a:spLocks noChangeArrowheads="1"/>
            </p:cNvSpPr>
            <p:nvPr/>
          </p:nvSpPr>
          <p:spPr bwMode="auto">
            <a:xfrm>
              <a:off x="3839004" y="1757420"/>
              <a:ext cx="1492269" cy="69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400" b="1" dirty="0"/>
                <a:t>Computer</a:t>
              </a:r>
              <a:br>
                <a:rPr lang="en-US" altLang="en-US" sz="1400" b="1" dirty="0"/>
              </a:br>
              <a:r>
                <a:rPr lang="en-US" altLang="en-US" sz="1400" b="1" dirty="0"/>
                <a:t>science</a:t>
              </a:r>
            </a:p>
          </p:txBody>
        </p:sp>
        <p:pic>
          <p:nvPicPr>
            <p:cNvPr id="215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648" y="2692714"/>
              <a:ext cx="438708" cy="4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9" name="TextBox 191"/>
            <p:cNvSpPr txBox="1">
              <a:spLocks noChangeArrowheads="1"/>
            </p:cNvSpPr>
            <p:nvPr/>
          </p:nvSpPr>
          <p:spPr bwMode="auto">
            <a:xfrm>
              <a:off x="3474395" y="3529168"/>
              <a:ext cx="869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CMU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H="1">
              <a:off x="3745734" y="3164729"/>
              <a:ext cx="0" cy="41761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21529" idx="0"/>
            </p:cNvCxnSpPr>
            <p:nvPr/>
          </p:nvCxnSpPr>
          <p:spPr bwMode="auto">
            <a:xfrm flipH="1">
              <a:off x="3909172" y="3137734"/>
              <a:ext cx="1351935" cy="39220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3964709" y="3148850"/>
              <a:ext cx="1399538" cy="41761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33" name="Straight Arrow Connector 21527"/>
            <p:cNvCxnSpPr>
              <a:cxnSpLocks noChangeShapeType="1"/>
              <a:stCxn id="21523" idx="0"/>
              <a:endCxn id="21527" idx="2"/>
            </p:cNvCxnSpPr>
            <p:nvPr/>
          </p:nvCxnSpPr>
          <p:spPr bwMode="auto">
            <a:xfrm flipV="1">
              <a:off x="3780859" y="2457242"/>
              <a:ext cx="804280" cy="2582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Straight Arrow Connector 82"/>
            <p:cNvCxnSpPr>
              <a:cxnSpLocks noChangeShapeType="1"/>
              <a:stCxn id="21528" idx="0"/>
              <a:endCxn id="21527" idx="2"/>
            </p:cNvCxnSpPr>
            <p:nvPr/>
          </p:nvCxnSpPr>
          <p:spPr bwMode="auto">
            <a:xfrm flipH="1" flipV="1">
              <a:off x="4585139" y="2457242"/>
              <a:ext cx="840864" cy="235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Arrow Connector 93"/>
            <p:cNvCxnSpPr/>
            <p:nvPr/>
          </p:nvCxnSpPr>
          <p:spPr bwMode="auto">
            <a:xfrm flipH="1">
              <a:off x="5424545" y="3164729"/>
              <a:ext cx="0" cy="41761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1536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279" y="3631086"/>
              <a:ext cx="1445077" cy="308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1" name="Group 95"/>
          <p:cNvGrpSpPr>
            <a:grpSpLocks/>
          </p:cNvGrpSpPr>
          <p:nvPr/>
        </p:nvGrpSpPr>
        <p:grpSpPr bwMode="auto">
          <a:xfrm>
            <a:off x="5716187" y="2935492"/>
            <a:ext cx="2941638" cy="1420812"/>
            <a:chOff x="6203274" y="2484641"/>
            <a:chExt cx="2940726" cy="1421598"/>
          </a:xfrm>
        </p:grpSpPr>
        <p:sp>
          <p:nvSpPr>
            <p:cNvPr id="21512" name="TextBox 191"/>
            <p:cNvSpPr txBox="1">
              <a:spLocks noChangeArrowheads="1"/>
            </p:cNvSpPr>
            <p:nvPr/>
          </p:nvSpPr>
          <p:spPr bwMode="auto">
            <a:xfrm>
              <a:off x="6345316" y="2497067"/>
              <a:ext cx="68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usr</a:t>
              </a:r>
              <a:r>
                <a:rPr lang="en-US" altLang="en-US" b="1" baseline="-25000"/>
                <a:t>2</a:t>
              </a:r>
            </a:p>
          </p:txBody>
        </p:sp>
        <p:cxnSp>
          <p:nvCxnSpPr>
            <p:cNvPr id="99" name="Straight Arrow Connector 98"/>
            <p:cNvCxnSpPr>
              <a:stCxn id="21515" idx="1"/>
              <a:endCxn id="21512" idx="3"/>
            </p:cNvCxnSpPr>
            <p:nvPr/>
          </p:nvCxnSpPr>
          <p:spPr bwMode="auto">
            <a:xfrm flipH="1">
              <a:off x="7030106" y="2667304"/>
              <a:ext cx="1164864" cy="1429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7107868" y="2781667"/>
              <a:ext cx="1095035" cy="1270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1515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5652" y="2484641"/>
              <a:ext cx="372018" cy="366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6" name="TextBox 191"/>
            <p:cNvSpPr txBox="1">
              <a:spLocks noChangeArrowheads="1"/>
            </p:cNvSpPr>
            <p:nvPr/>
          </p:nvSpPr>
          <p:spPr bwMode="auto">
            <a:xfrm>
              <a:off x="8459511" y="2530841"/>
              <a:ext cx="68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usr</a:t>
              </a:r>
              <a:endParaRPr lang="en-US" altLang="en-US" b="1" baseline="-25000"/>
            </a:p>
          </p:txBody>
        </p:sp>
        <p:sp>
          <p:nvSpPr>
            <p:cNvPr id="21517" name="TextBox 191"/>
            <p:cNvSpPr txBox="1">
              <a:spLocks noChangeArrowheads="1"/>
            </p:cNvSpPr>
            <p:nvPr/>
          </p:nvSpPr>
          <p:spPr bwMode="auto">
            <a:xfrm>
              <a:off x="6203274" y="3383019"/>
              <a:ext cx="13169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 dirty="0"/>
                <a:t>Professional</a:t>
              </a:r>
              <a:br>
                <a:rPr lang="en-US" altLang="en-US" sz="1400" b="1" dirty="0"/>
              </a:br>
              <a:r>
                <a:rPr lang="en-US" altLang="en-US" sz="1400" b="1" dirty="0"/>
                <a:t>development</a:t>
              </a:r>
            </a:p>
          </p:txBody>
        </p:sp>
        <p:cxnSp>
          <p:nvCxnSpPr>
            <p:cNvPr id="104" name="Straight Arrow Connector 103"/>
            <p:cNvCxnSpPr>
              <a:stCxn id="21512" idx="2"/>
              <a:endCxn id="21517" idx="0"/>
            </p:cNvCxnSpPr>
            <p:nvPr/>
          </p:nvCxnSpPr>
          <p:spPr bwMode="auto">
            <a:xfrm>
              <a:off x="6687312" y="2865852"/>
              <a:ext cx="174571" cy="5178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1515" idx="2"/>
              <a:endCxn id="21517" idx="0"/>
            </p:cNvCxnSpPr>
            <p:nvPr/>
          </p:nvCxnSpPr>
          <p:spPr bwMode="auto">
            <a:xfrm flipH="1">
              <a:off x="6861883" y="2851556"/>
              <a:ext cx="1520353" cy="53210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1512" idx="2"/>
              <a:endCxn id="21522" idx="0"/>
            </p:cNvCxnSpPr>
            <p:nvPr/>
          </p:nvCxnSpPr>
          <p:spPr bwMode="auto">
            <a:xfrm>
              <a:off x="6687312" y="2865852"/>
              <a:ext cx="1598116" cy="50351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1515" idx="2"/>
              <a:endCxn id="21522" idx="0"/>
            </p:cNvCxnSpPr>
            <p:nvPr/>
          </p:nvCxnSpPr>
          <p:spPr bwMode="auto">
            <a:xfrm flipH="1">
              <a:off x="8285428" y="2851556"/>
              <a:ext cx="96808" cy="5178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522" name="Rectangle 48"/>
            <p:cNvSpPr>
              <a:spLocks noChangeArrowheads="1"/>
            </p:cNvSpPr>
            <p:nvPr/>
          </p:nvSpPr>
          <p:spPr bwMode="auto">
            <a:xfrm>
              <a:off x="7474427" y="3369476"/>
              <a:ext cx="16207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/>
                <a:t>personal</a:t>
              </a:r>
              <a:br>
                <a:rPr lang="en-US" altLang="en-US" sz="1400" b="1"/>
              </a:br>
              <a:r>
                <a:rPr lang="en-US" altLang="en-US" sz="1400" b="1"/>
                <a:t>development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4610" y="1518655"/>
            <a:ext cx="5730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“if </a:t>
            </a:r>
            <a:r>
              <a:rPr lang="en-US" sz="1600" dirty="0"/>
              <a:t>x follows user1, user1 follows user2, user2</a:t>
            </a:r>
          </a:p>
          <a:p>
            <a:r>
              <a:rPr lang="en-US" sz="1600" dirty="0"/>
              <a:t>follows x, user1 and user2 share the hobby to listen to </a:t>
            </a:r>
            <a:r>
              <a:rPr lang="en-US" sz="1600" dirty="0" smtClean="0"/>
              <a:t>music, x </a:t>
            </a:r>
            <a:r>
              <a:rPr lang="en-US" sz="1600" dirty="0"/>
              <a:t>and user1 share the hobby of party, and if user2 likes </a:t>
            </a:r>
            <a:r>
              <a:rPr lang="en-US" sz="1600" dirty="0" smtClean="0"/>
              <a:t>Disco music</a:t>
            </a:r>
            <a:r>
              <a:rPr lang="en-US" sz="1600" dirty="0"/>
              <a:t>, then x likes Disco. </a:t>
            </a:r>
            <a:r>
              <a:rPr lang="en-US" sz="1600" dirty="0" smtClean="0"/>
              <a:t>“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208797" y="5032637"/>
            <a:ext cx="573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“if </a:t>
            </a:r>
            <a:r>
              <a:rPr lang="en-US" sz="1600" dirty="0"/>
              <a:t>x follows x′, both x and x′ went to</a:t>
            </a:r>
          </a:p>
          <a:p>
            <a:r>
              <a:rPr lang="en-US" sz="1600" dirty="0"/>
              <a:t>CMU, both x and x′ are employees of Microsoft, and if x′</a:t>
            </a:r>
          </a:p>
          <a:p>
            <a:r>
              <a:rPr lang="en-US" sz="1600" dirty="0"/>
              <a:t>was majored in CS, then x was also likely majored in CS</a:t>
            </a:r>
            <a:r>
              <a:rPr lang="en-US" sz="1600" dirty="0" smtClean="0"/>
              <a:t>.”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61835" y="3342132"/>
            <a:ext cx="5632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“if </a:t>
            </a:r>
            <a:r>
              <a:rPr lang="en-US" dirty="0"/>
              <a:t>x and x′ follow each other and both like</a:t>
            </a:r>
          </a:p>
          <a:p>
            <a:r>
              <a:rPr lang="en-US" dirty="0"/>
              <a:t>books of profession development, and if x′ likes books </a:t>
            </a:r>
            <a:r>
              <a:rPr lang="en-US" dirty="0" smtClean="0"/>
              <a:t>about personal </a:t>
            </a:r>
            <a:r>
              <a:rPr lang="en-US" dirty="0"/>
              <a:t>development, then so does x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01687" y="216424"/>
            <a:ext cx="7543800" cy="728662"/>
          </a:xfrm>
        </p:spPr>
        <p:txBody>
          <a:bodyPr/>
          <a:lstStyle/>
          <a:p>
            <a:r>
              <a:rPr lang="en-US" altLang="en-US" sz="3200" dirty="0" smtClean="0"/>
              <a:t>GPARs with Different confidence measures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5365ED-32F8-45FF-AC84-502B9D875D96}" type="slidenum">
              <a:rPr lang="en-US" altLang="en-US" smtClean="0">
                <a:solidFill>
                  <a:srgbClr val="FFFFFF"/>
                </a:solidFill>
              </a:rPr>
              <a:pPr/>
              <a:t>18</a:t>
            </a:fld>
            <a:endParaRPr lang="en-US" altLang="en-US" sz="1800" smtClean="0"/>
          </a:p>
        </p:txBody>
      </p:sp>
      <p:sp>
        <p:nvSpPr>
          <p:cNvPr id="22533" name="Content Placeholder 2"/>
          <p:cNvSpPr txBox="1">
            <a:spLocks/>
          </p:cNvSpPr>
          <p:nvPr/>
        </p:nvSpPr>
        <p:spPr bwMode="auto">
          <a:xfrm>
            <a:off x="989013" y="1192213"/>
            <a:ext cx="78168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/>
              <a:t> 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99" y="3607865"/>
            <a:ext cx="6065439" cy="1519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0998" y="1256650"/>
                <a:ext cx="4132477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𝑃𝐶𝐴𝑐𝑜𝑛𝑓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98" y="1256650"/>
                <a:ext cx="4132477" cy="778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2454" y="2378159"/>
                <a:ext cx="5429563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𝐼𝑐𝑜𝑛𝑓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𝐼𝑠𝑢𝑝𝑝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𝐼𝑠𝑢𝑝𝑝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54" y="2378159"/>
                <a:ext cx="5429563" cy="782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65188" y="347663"/>
            <a:ext cx="7543800" cy="668337"/>
          </a:xfrm>
        </p:spPr>
        <p:txBody>
          <a:bodyPr/>
          <a:lstStyle/>
          <a:p>
            <a:r>
              <a:rPr lang="en-US" altLang="en-US" sz="3200" dirty="0" smtClean="0"/>
              <a:t>Pattern matching semantics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D46B4F-A50E-42DB-8626-D5B5F8158694}" type="slidenum">
              <a:rPr lang="en-US" altLang="en-US" smtClean="0">
                <a:solidFill>
                  <a:srgbClr val="FFFFFF"/>
                </a:solidFill>
              </a:rPr>
              <a:pPr/>
              <a:t>19</a:t>
            </a:fld>
            <a:endParaRPr lang="en-US" altLang="en-US" sz="1800" smtClean="0"/>
          </a:p>
        </p:txBody>
      </p:sp>
      <p:sp>
        <p:nvSpPr>
          <p:cNvPr id="11269" name="Content Placeholder 2"/>
          <p:cNvSpPr txBox="1">
            <a:spLocks/>
          </p:cNvSpPr>
          <p:nvPr/>
        </p:nvSpPr>
        <p:spPr bwMode="auto">
          <a:xfrm>
            <a:off x="866775" y="1077913"/>
            <a:ext cx="7543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 dirty="0"/>
              <a:t>We use subgraph pattern defined by subgraph isomorphism</a:t>
            </a:r>
          </a:p>
          <a:p>
            <a:r>
              <a:rPr lang="en-US" altLang="en-US" dirty="0"/>
              <a:t>Match Q(G):  the set of all isomorphic subgraphs</a:t>
            </a:r>
          </a:p>
          <a:p>
            <a:r>
              <a:rPr lang="en-US" altLang="en-US" dirty="0"/>
              <a:t>Q(</a:t>
            </a:r>
            <a:r>
              <a:rPr lang="en-US" altLang="en-US" b="1" dirty="0"/>
              <a:t>x</a:t>
            </a:r>
            <a:r>
              <a:rPr lang="en-US" altLang="en-US" dirty="0"/>
              <a:t>, G):  {u</a:t>
            </a:r>
            <a:r>
              <a:rPr lang="en-US" altLang="en-US" baseline="-25000" dirty="0"/>
              <a:t>1</a:t>
            </a:r>
            <a:r>
              <a:rPr lang="en-US" altLang="en-US" dirty="0"/>
              <a:t>, u</a:t>
            </a:r>
            <a:r>
              <a:rPr lang="en-US" altLang="en-US" baseline="-25000" dirty="0"/>
              <a:t>2</a:t>
            </a:r>
            <a:r>
              <a:rPr lang="en-US" altLang="en-US" dirty="0"/>
              <a:t>, u</a:t>
            </a:r>
            <a:r>
              <a:rPr lang="en-US" altLang="en-US" baseline="-25000" dirty="0"/>
              <a:t>3</a:t>
            </a:r>
            <a:r>
              <a:rPr lang="en-US" altLang="en-US" dirty="0"/>
              <a:t>}</a:t>
            </a:r>
          </a:p>
          <a:p>
            <a:pPr lvl="1"/>
            <a:endParaRPr lang="en-US" altLang="en-US" dirty="0"/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4186238" y="2363788"/>
            <a:ext cx="4757737" cy="3906837"/>
            <a:chOff x="4148706" y="2420970"/>
            <a:chExt cx="4758889" cy="3906445"/>
          </a:xfrm>
        </p:grpSpPr>
        <p:pic>
          <p:nvPicPr>
            <p:cNvPr id="11291" name="Picture 3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142" y="4141166"/>
              <a:ext cx="313775" cy="33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Curved Connector 7"/>
            <p:cNvCxnSpPr>
              <a:stCxn id="11291" idx="0"/>
              <a:endCxn id="11299" idx="1"/>
            </p:cNvCxnSpPr>
            <p:nvPr/>
          </p:nvCxnSpPr>
          <p:spPr bwMode="auto">
            <a:xfrm rot="5400000" flipH="1" flipV="1">
              <a:off x="4636329" y="3479642"/>
              <a:ext cx="833354" cy="490657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1298" idx="0"/>
              <a:endCxn id="11299" idx="3"/>
            </p:cNvCxnSpPr>
            <p:nvPr/>
          </p:nvCxnSpPr>
          <p:spPr bwMode="auto">
            <a:xfrm rot="16200000" flipV="1">
              <a:off x="5712910" y="3439950"/>
              <a:ext cx="800020" cy="536705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94" name="TextBox 191"/>
            <p:cNvSpPr txBox="1">
              <a:spLocks noChangeArrowheads="1"/>
            </p:cNvSpPr>
            <p:nvPr/>
          </p:nvSpPr>
          <p:spPr bwMode="auto">
            <a:xfrm>
              <a:off x="4195282" y="4038171"/>
              <a:ext cx="65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 dirty="0"/>
                <a:t>u</a:t>
              </a:r>
              <a:r>
                <a:rPr lang="en-US" altLang="en-US" sz="2400" b="1" baseline="-25000" dirty="0"/>
                <a:t>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5026806" y="4182918"/>
              <a:ext cx="96384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96" name="TextBox 191"/>
            <p:cNvSpPr txBox="1">
              <a:spLocks noChangeArrowheads="1"/>
            </p:cNvSpPr>
            <p:nvPr/>
          </p:nvSpPr>
          <p:spPr bwMode="auto">
            <a:xfrm>
              <a:off x="4949866" y="2420970"/>
              <a:ext cx="1349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Le Bernadin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5052212" y="4297207"/>
              <a:ext cx="96543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129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9" y="4108707"/>
              <a:ext cx="349520" cy="3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9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915" y="2968284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00" name="TextBox 191"/>
            <p:cNvSpPr txBox="1">
              <a:spLocks noChangeArrowheads="1"/>
            </p:cNvSpPr>
            <p:nvPr/>
          </p:nvSpPr>
          <p:spPr bwMode="auto">
            <a:xfrm>
              <a:off x="5865478" y="4951608"/>
              <a:ext cx="9654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New</a:t>
              </a:r>
            </a:p>
            <a:p>
              <a:pPr algn="ctr"/>
              <a:r>
                <a:rPr lang="en-US" altLang="en-US" b="1"/>
                <a:t>York</a:t>
              </a:r>
              <a:br>
                <a:rPr lang="en-US" altLang="en-US" b="1"/>
              </a:br>
              <a:r>
                <a:rPr lang="en-US" altLang="en-US" b="1"/>
                <a:t>(city)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4777508" y="4441654"/>
              <a:ext cx="0" cy="5666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302" name="TextBox 191"/>
            <p:cNvSpPr txBox="1">
              <a:spLocks noChangeArrowheads="1"/>
            </p:cNvSpPr>
            <p:nvPr/>
          </p:nvSpPr>
          <p:spPr bwMode="auto">
            <a:xfrm>
              <a:off x="4148706" y="5742640"/>
              <a:ext cx="1349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French</a:t>
              </a:r>
              <a:r>
                <a:rPr lang="en-US" altLang="en-US" sz="1600" b="1" baseline="30000"/>
                <a:t>3</a:t>
              </a:r>
              <a:r>
                <a:rPr lang="en-US" altLang="en-US" sz="1600" b="1"/>
                <a:t/>
              </a:r>
              <a:br>
                <a:rPr lang="en-US" altLang="en-US" sz="1600" b="1"/>
              </a:br>
              <a:r>
                <a:rPr lang="en-US" altLang="en-US" sz="1600" b="1"/>
                <a:t>restaurant</a:t>
              </a:r>
            </a:p>
          </p:txBody>
        </p:sp>
        <p:pic>
          <p:nvPicPr>
            <p:cNvPr id="11303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4" y="5032086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 bwMode="auto">
            <a:xfrm>
              <a:off x="6347925" y="4592452"/>
              <a:ext cx="0" cy="3873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4980757" y="4481338"/>
              <a:ext cx="1079761" cy="598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955351" y="4474989"/>
              <a:ext cx="1084525" cy="53334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6716315" y="5311517"/>
              <a:ext cx="96384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308" name="TextBox 191"/>
            <p:cNvSpPr txBox="1">
              <a:spLocks noChangeArrowheads="1"/>
            </p:cNvSpPr>
            <p:nvPr/>
          </p:nvSpPr>
          <p:spPr bwMode="auto">
            <a:xfrm>
              <a:off x="6409290" y="3999472"/>
              <a:ext cx="65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/>
                <a:t>u</a:t>
              </a:r>
              <a:r>
                <a:rPr lang="en-US" altLang="en-US" sz="2400" b="1" baseline="-25000"/>
                <a:t>2</a:t>
              </a:r>
            </a:p>
          </p:txBody>
        </p:sp>
        <p:sp>
          <p:nvSpPr>
            <p:cNvPr id="11309" name="TextBox 191"/>
            <p:cNvSpPr txBox="1">
              <a:spLocks noChangeArrowheads="1"/>
            </p:cNvSpPr>
            <p:nvPr/>
          </p:nvSpPr>
          <p:spPr bwMode="auto">
            <a:xfrm>
              <a:off x="8152729" y="4016104"/>
              <a:ext cx="65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/>
                <a:t>u</a:t>
              </a:r>
              <a:r>
                <a:rPr lang="en-US" altLang="en-US" sz="2400" b="1" baseline="-25000"/>
                <a:t>3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6933855" y="4192442"/>
              <a:ext cx="96384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6959261" y="4306731"/>
              <a:ext cx="96702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endCxn id="11315" idx="1"/>
            </p:cNvCxnSpPr>
            <p:nvPr/>
          </p:nvCxnSpPr>
          <p:spPr bwMode="auto">
            <a:xfrm rot="5400000" flipH="1" flipV="1">
              <a:off x="6471923" y="3430435"/>
              <a:ext cx="833353" cy="490657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endCxn id="11315" idx="3"/>
            </p:cNvCxnSpPr>
            <p:nvPr/>
          </p:nvCxnSpPr>
          <p:spPr bwMode="auto">
            <a:xfrm rot="16200000" flipV="1">
              <a:off x="7496104" y="3443143"/>
              <a:ext cx="803194" cy="43508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314" name="TextBox 191"/>
            <p:cNvSpPr txBox="1">
              <a:spLocks noChangeArrowheads="1"/>
            </p:cNvSpPr>
            <p:nvPr/>
          </p:nvSpPr>
          <p:spPr bwMode="auto">
            <a:xfrm>
              <a:off x="6830945" y="2625263"/>
              <a:ext cx="13494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Per se</a:t>
              </a:r>
            </a:p>
          </p:txBody>
        </p:sp>
        <p:pic>
          <p:nvPicPr>
            <p:cNvPr id="11315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4315" y="2919549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" name="Straight Arrow Connector 32"/>
            <p:cNvCxnSpPr/>
            <p:nvPr/>
          </p:nvCxnSpPr>
          <p:spPr bwMode="auto">
            <a:xfrm flipH="1">
              <a:off x="8186695" y="4441654"/>
              <a:ext cx="0" cy="5666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317" name="TextBox 191"/>
            <p:cNvSpPr txBox="1">
              <a:spLocks noChangeArrowheads="1"/>
            </p:cNvSpPr>
            <p:nvPr/>
          </p:nvSpPr>
          <p:spPr bwMode="auto">
            <a:xfrm>
              <a:off x="7558149" y="5742640"/>
              <a:ext cx="1349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French</a:t>
              </a:r>
              <a:r>
                <a:rPr lang="en-US" altLang="en-US" sz="1600" b="1" baseline="30000"/>
                <a:t>3</a:t>
              </a:r>
              <a:r>
                <a:rPr lang="en-US" altLang="en-US" sz="1600" b="1"/>
                <a:t/>
              </a:r>
              <a:br>
                <a:rPr lang="en-US" altLang="en-US" sz="1600" b="1"/>
              </a:br>
              <a:r>
                <a:rPr lang="en-US" altLang="en-US" sz="1600" b="1"/>
                <a:t>restaurant</a:t>
              </a:r>
            </a:p>
          </p:txBody>
        </p:sp>
        <p:pic>
          <p:nvPicPr>
            <p:cNvPr id="11318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857" y="5032086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 bwMode="auto">
            <a:xfrm flipH="1">
              <a:off x="6668678" y="4465465"/>
              <a:ext cx="1079761" cy="598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573405" y="4530545"/>
              <a:ext cx="1084526" cy="53334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5096672" y="5311517"/>
              <a:ext cx="96384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1322" name="Picture 3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097" y="4102845"/>
              <a:ext cx="313775" cy="33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557588" y="3959225"/>
            <a:ext cx="539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3200" dirty="0"/>
              <a:t>⇒</a:t>
            </a:r>
          </a:p>
        </p:txBody>
      </p:sp>
      <p:grpSp>
        <p:nvGrpSpPr>
          <p:cNvPr id="11272" name="Group 2"/>
          <p:cNvGrpSpPr>
            <a:grpSpLocks/>
          </p:cNvGrpSpPr>
          <p:nvPr/>
        </p:nvGrpSpPr>
        <p:grpSpPr bwMode="auto">
          <a:xfrm>
            <a:off x="671513" y="2701925"/>
            <a:ext cx="3201987" cy="2868613"/>
            <a:chOff x="-256074" y="2837136"/>
            <a:chExt cx="2558682" cy="2080640"/>
          </a:xfrm>
        </p:grpSpPr>
        <p:grpSp>
          <p:nvGrpSpPr>
            <p:cNvPr id="11273" name="Group 58"/>
            <p:cNvGrpSpPr>
              <a:grpSpLocks/>
            </p:cNvGrpSpPr>
            <p:nvPr/>
          </p:nvGrpSpPr>
          <p:grpSpPr bwMode="auto">
            <a:xfrm>
              <a:off x="-256074" y="2837136"/>
              <a:ext cx="2558682" cy="2080640"/>
              <a:chOff x="279130" y="1809920"/>
              <a:chExt cx="2825075" cy="2432327"/>
            </a:xfrm>
          </p:grpSpPr>
          <p:pic>
            <p:nvPicPr>
              <p:cNvPr id="11275" name="Picture 3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91" y="3169611"/>
                <a:ext cx="227495" cy="244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76" name="TextBox 191"/>
              <p:cNvSpPr txBox="1">
                <a:spLocks noChangeArrowheads="1"/>
              </p:cNvSpPr>
              <p:nvPr/>
            </p:nvSpPr>
            <p:spPr bwMode="auto">
              <a:xfrm>
                <a:off x="413375" y="3107099"/>
                <a:ext cx="348185" cy="44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800" b="1"/>
                  <a:t>x</a:t>
                </a:r>
              </a:p>
            </p:txBody>
          </p:sp>
          <p:sp>
            <p:nvSpPr>
              <p:cNvPr id="11277" name="TextBox 191"/>
              <p:cNvSpPr txBox="1">
                <a:spLocks noChangeArrowheads="1"/>
              </p:cNvSpPr>
              <p:nvPr/>
            </p:nvSpPr>
            <p:spPr bwMode="auto">
              <a:xfrm>
                <a:off x="1997638" y="3069139"/>
                <a:ext cx="964880" cy="391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/>
                  <a:t>x’</a:t>
                </a: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 bwMode="auto">
              <a:xfrm flipH="1" flipV="1">
                <a:off x="1013061" y="3199052"/>
                <a:ext cx="697515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79" name="TextBox 191"/>
              <p:cNvSpPr txBox="1">
                <a:spLocks noChangeArrowheads="1"/>
              </p:cNvSpPr>
              <p:nvPr/>
            </p:nvSpPr>
            <p:spPr bwMode="auto">
              <a:xfrm>
                <a:off x="877430" y="1809920"/>
                <a:ext cx="978383" cy="70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/>
                  <a:t>French</a:t>
                </a:r>
                <a:br>
                  <a:rPr lang="en-US" altLang="en-US" sz="1600" b="1"/>
                </a:br>
                <a:r>
                  <a:rPr lang="en-US" altLang="en-US" sz="1600" b="1"/>
                  <a:t>restaurant</a:t>
                </a: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 bwMode="auto">
              <a:xfrm flipV="1">
                <a:off x="1032670" y="3285199"/>
                <a:ext cx="698915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1281" name="Picture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735" y="3147546"/>
                <a:ext cx="253411" cy="249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2" name="Picture 6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417" y="2307343"/>
                <a:ext cx="355170" cy="44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83" name="TextBox 191"/>
              <p:cNvSpPr txBox="1">
                <a:spLocks noChangeArrowheads="1"/>
              </p:cNvSpPr>
              <p:nvPr/>
            </p:nvSpPr>
            <p:spPr bwMode="auto">
              <a:xfrm>
                <a:off x="279130" y="3788892"/>
                <a:ext cx="869222" cy="339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000" b="1"/>
                  <a:t>   city</a:t>
                </a:r>
              </a:p>
            </p:txBody>
          </p:sp>
          <p:cxnSp>
            <p:nvCxnSpPr>
              <p:cNvPr id="96" name="Straight Arrow Connector 95"/>
              <p:cNvCxnSpPr/>
              <p:nvPr/>
            </p:nvCxnSpPr>
            <p:spPr bwMode="auto">
              <a:xfrm flipH="1">
                <a:off x="853389" y="3414421"/>
                <a:ext cx="0" cy="41593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85" name="TextBox 191"/>
              <p:cNvSpPr txBox="1">
                <a:spLocks noChangeArrowheads="1"/>
              </p:cNvSpPr>
              <p:nvPr/>
            </p:nvSpPr>
            <p:spPr bwMode="auto">
              <a:xfrm>
                <a:off x="2048146" y="3746499"/>
                <a:ext cx="1056059" cy="495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/>
                  <a:t>French</a:t>
                </a:r>
                <a:r>
                  <a:rPr lang="en-US" altLang="en-US" b="1" baseline="30000"/>
                  <a:t>3</a:t>
                </a:r>
                <a:r>
                  <a:rPr lang="en-US" altLang="en-US" sz="1600" b="1"/>
                  <a:t/>
                </a:r>
                <a:br>
                  <a:rPr lang="en-US" altLang="en-US" sz="1600" b="1"/>
                </a:br>
                <a:r>
                  <a:rPr lang="en-US" altLang="en-US" sz="1600" b="1"/>
                  <a:t>restaurant</a:t>
                </a:r>
              </a:p>
            </p:txBody>
          </p:sp>
          <p:pic>
            <p:nvPicPr>
              <p:cNvPr id="11286" name="Picture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472" y="3705413"/>
                <a:ext cx="395961" cy="49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1920671" y="3398268"/>
                <a:ext cx="0" cy="28401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 bwMode="auto">
              <a:xfrm flipH="1">
                <a:off x="1013061" y="3398268"/>
                <a:ext cx="781553" cy="43881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 bwMode="auto">
              <a:xfrm>
                <a:off x="961238" y="3414421"/>
                <a:ext cx="785755" cy="391703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 bwMode="auto">
              <a:xfrm flipH="1" flipV="1">
                <a:off x="1062083" y="4010725"/>
                <a:ext cx="697515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2" name="Curved Connector 81"/>
            <p:cNvCxnSpPr/>
            <p:nvPr/>
          </p:nvCxnSpPr>
          <p:spPr bwMode="auto">
            <a:xfrm rot="16200000" flipV="1">
              <a:off x="823017" y="3536667"/>
              <a:ext cx="527356" cy="32348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9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01688" y="246063"/>
            <a:ext cx="7543800" cy="820737"/>
          </a:xfrm>
        </p:spPr>
        <p:txBody>
          <a:bodyPr/>
          <a:lstStyle/>
          <a:p>
            <a:r>
              <a:rPr lang="en-US" altLang="en-US" sz="3600" smtClean="0"/>
              <a:t>Association in social networks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62100" y="6392863"/>
            <a:ext cx="64643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smtClean="0">
                <a:solidFill>
                  <a:srgbClr val="FFFFFF"/>
                </a:solidFill>
              </a:rPr>
              <a:t>Conventional association rules: item set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A2EA5-3D05-4A10-964D-F711A948AC66}" type="slidenum">
              <a:rPr lang="en-US" altLang="en-US" smtClean="0">
                <a:solidFill>
                  <a:srgbClr val="FFFFFF"/>
                </a:solidFill>
              </a:rPr>
              <a:pPr/>
              <a:t>2</a:t>
            </a:fld>
            <a:endParaRPr lang="en-US" altLang="en-US" sz="1800" smtClean="0"/>
          </a:p>
        </p:txBody>
      </p:sp>
      <p:sp>
        <p:nvSpPr>
          <p:cNvPr id="6149" name="Content Placeholder 2"/>
          <p:cNvSpPr txBox="1">
            <a:spLocks/>
          </p:cNvSpPr>
          <p:nvPr/>
        </p:nvSpPr>
        <p:spPr bwMode="auto">
          <a:xfrm>
            <a:off x="668338" y="1168399"/>
            <a:ext cx="7053262" cy="39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 sz="2400" dirty="0"/>
              <a:t>Traditional association </a:t>
            </a:r>
            <a:r>
              <a:rPr lang="en-US" altLang="en-US" sz="2400" dirty="0" smtClean="0"/>
              <a:t>rules: </a:t>
            </a:r>
          </a:p>
          <a:p>
            <a:pPr algn="ctr"/>
            <a:r>
              <a:rPr lang="en-US" altLang="en-US" sz="2800" dirty="0" smtClean="0"/>
              <a:t>         X   ⇒   Y</a:t>
            </a:r>
          </a:p>
          <a:p>
            <a:r>
              <a:rPr lang="en-US" altLang="en-US" sz="2400" dirty="0" smtClean="0"/>
              <a:t>Association in social networks</a:t>
            </a:r>
          </a:p>
          <a:p>
            <a:endParaRPr lang="en-US" altLang="en-US" sz="3600" dirty="0"/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4535900" y="2766926"/>
            <a:ext cx="43799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dirty="0"/>
              <a:t>“if customers x and x′ are friends living in the same city </a:t>
            </a:r>
            <a:r>
              <a:rPr lang="en-US" altLang="en-US" sz="2000" b="1" dirty="0"/>
              <a:t>c</a:t>
            </a:r>
            <a:r>
              <a:rPr lang="en-US" altLang="en-US" sz="2000" dirty="0"/>
              <a:t>, there are at least 3 French restaurants in c that x and x′ both like, and if x′ visits a newly opened French restaurant y in c, then x may also visit y.”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1316" y="2569088"/>
            <a:ext cx="3814762" cy="3002379"/>
            <a:chOff x="668338" y="2928521"/>
            <a:chExt cx="3814762" cy="3002379"/>
          </a:xfrm>
        </p:grpSpPr>
        <p:grpSp>
          <p:nvGrpSpPr>
            <p:cNvPr id="6150" name="Group 6174"/>
            <p:cNvGrpSpPr>
              <a:grpSpLocks/>
            </p:cNvGrpSpPr>
            <p:nvPr/>
          </p:nvGrpSpPr>
          <p:grpSpPr bwMode="auto">
            <a:xfrm>
              <a:off x="668338" y="2928521"/>
              <a:ext cx="3814762" cy="3002379"/>
              <a:chOff x="356492" y="2075192"/>
              <a:chExt cx="2765652" cy="2206564"/>
            </a:xfrm>
          </p:grpSpPr>
          <p:pic>
            <p:nvPicPr>
              <p:cNvPr id="6153" name="Picture 3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91" y="3169611"/>
                <a:ext cx="227495" cy="244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" name="Curved Connector 7"/>
              <p:cNvCxnSpPr>
                <a:stCxn id="6153" idx="0"/>
                <a:endCxn id="6162" idx="1"/>
              </p:cNvCxnSpPr>
              <p:nvPr/>
            </p:nvCxnSpPr>
            <p:spPr bwMode="auto">
              <a:xfrm rot="5400000" flipH="1" flipV="1">
                <a:off x="725242" y="2685797"/>
                <a:ext cx="612526" cy="355633"/>
              </a:xfrm>
              <a:prstGeom prst="curvedConnector2">
                <a:avLst/>
              </a:prstGeom>
              <a:ln w="38100">
                <a:solidFill>
                  <a:srgbClr val="FC3514"/>
                </a:solidFill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>
                <a:stCxn id="6161" idx="0"/>
                <a:endCxn id="6162" idx="3"/>
              </p:cNvCxnSpPr>
              <p:nvPr/>
            </p:nvCxnSpPr>
            <p:spPr bwMode="auto">
              <a:xfrm rot="16200000" flipV="1">
                <a:off x="1467733" y="2694855"/>
                <a:ext cx="590358" cy="315351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156" name="TextBox 191"/>
              <p:cNvSpPr txBox="1">
                <a:spLocks noChangeArrowheads="1"/>
              </p:cNvSpPr>
              <p:nvPr/>
            </p:nvSpPr>
            <p:spPr bwMode="auto">
              <a:xfrm>
                <a:off x="430932" y="3072190"/>
                <a:ext cx="348185" cy="376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/>
                  <a:t>x</a:t>
                </a:r>
              </a:p>
            </p:txBody>
          </p:sp>
          <p:sp>
            <p:nvSpPr>
              <p:cNvPr id="6157" name="TextBox 191"/>
              <p:cNvSpPr txBox="1">
                <a:spLocks noChangeArrowheads="1"/>
              </p:cNvSpPr>
              <p:nvPr/>
            </p:nvSpPr>
            <p:spPr bwMode="auto">
              <a:xfrm>
                <a:off x="1997638" y="3069139"/>
                <a:ext cx="964880" cy="376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/>
                  <a:t>x’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 bwMode="auto">
              <a:xfrm flipH="1" flipV="1">
                <a:off x="1012514" y="3200212"/>
                <a:ext cx="698606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159" name="TextBox 191"/>
              <p:cNvSpPr txBox="1">
                <a:spLocks noChangeArrowheads="1"/>
              </p:cNvSpPr>
              <p:nvPr/>
            </p:nvSpPr>
            <p:spPr bwMode="auto">
              <a:xfrm>
                <a:off x="604202" y="2075192"/>
                <a:ext cx="1515228" cy="248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 dirty="0" smtClean="0"/>
                  <a:t>French restaurant</a:t>
                </a:r>
                <a:endParaRPr lang="en-US" altLang="en-US" sz="1600" b="1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 flipV="1">
                <a:off x="1030929" y="3284215"/>
                <a:ext cx="700908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6161" name="Pictur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735" y="3147546"/>
                <a:ext cx="253411" cy="249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2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418" y="2307342"/>
                <a:ext cx="395961" cy="49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63" name="TextBox 191"/>
              <p:cNvSpPr txBox="1">
                <a:spLocks noChangeArrowheads="1"/>
              </p:cNvSpPr>
              <p:nvPr/>
            </p:nvSpPr>
            <p:spPr bwMode="auto">
              <a:xfrm>
                <a:off x="356492" y="3804633"/>
                <a:ext cx="869222" cy="376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/>
                  <a:t>   city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 bwMode="auto">
              <a:xfrm flipH="1">
                <a:off x="853688" y="3414887"/>
                <a:ext cx="0" cy="41535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165" name="TextBox 191"/>
              <p:cNvSpPr txBox="1">
                <a:spLocks noChangeArrowheads="1"/>
              </p:cNvSpPr>
              <p:nvPr/>
            </p:nvSpPr>
            <p:spPr bwMode="auto">
              <a:xfrm>
                <a:off x="2143761" y="3813227"/>
                <a:ext cx="978383" cy="465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 dirty="0"/>
                  <a:t>French</a:t>
                </a:r>
                <a:r>
                  <a:rPr lang="en-US" altLang="en-US" b="1" baseline="30000" dirty="0"/>
                  <a:t>3</a:t>
                </a:r>
                <a:r>
                  <a:rPr lang="en-US" altLang="en-US" sz="1600" b="1" dirty="0"/>
                  <a:t/>
                </a:r>
                <a:br>
                  <a:rPr lang="en-US" altLang="en-US" sz="1600" b="1" dirty="0"/>
                </a:br>
                <a:r>
                  <a:rPr lang="en-US" altLang="en-US" sz="1600" b="1" dirty="0"/>
                  <a:t>restaurant</a:t>
                </a:r>
              </a:p>
            </p:txBody>
          </p:sp>
          <p:pic>
            <p:nvPicPr>
              <p:cNvPr id="6166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7800" y="3782646"/>
                <a:ext cx="395961" cy="49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1920587" y="3397386"/>
                <a:ext cx="0" cy="28351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 flipH="1">
                <a:off x="1012514" y="3397386"/>
                <a:ext cx="782623" cy="439852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961874" y="3414887"/>
                <a:ext cx="786076" cy="392016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 bwMode="auto">
              <a:xfrm flipH="1" flipV="1">
                <a:off x="1012513" y="3968108"/>
                <a:ext cx="698607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6152" name="TextBox 191"/>
            <p:cNvSpPr txBox="1">
              <a:spLocks noChangeArrowheads="1"/>
            </p:cNvSpPr>
            <p:nvPr/>
          </p:nvSpPr>
          <p:spPr bwMode="auto">
            <a:xfrm>
              <a:off x="2244725" y="3632200"/>
              <a:ext cx="4794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/>
                <a:t>y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1445355" y="4000500"/>
              <a:ext cx="659671" cy="132556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Rounded Rectangular Callout 1"/>
          <p:cNvSpPr/>
          <p:nvPr/>
        </p:nvSpPr>
        <p:spPr bwMode="auto">
          <a:xfrm>
            <a:off x="5172387" y="5126817"/>
            <a:ext cx="3236601" cy="687773"/>
          </a:xfrm>
          <a:prstGeom prst="wedgeRoundRectCallout">
            <a:avLst>
              <a:gd name="adj1" fmla="val -16845"/>
              <a:gd name="adj2" fmla="val -108075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Association with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topological constraints!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177483" y="5609259"/>
            <a:ext cx="2867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dirty="0"/>
              <a:t>Identify customers for a new French restaurant</a:t>
            </a:r>
          </a:p>
        </p:txBody>
      </p:sp>
      <p:sp>
        <p:nvSpPr>
          <p:cNvPr id="31" name="TextBox 191"/>
          <p:cNvSpPr txBox="1">
            <a:spLocks noChangeArrowheads="1"/>
          </p:cNvSpPr>
          <p:nvPr/>
        </p:nvSpPr>
        <p:spPr bwMode="auto">
          <a:xfrm>
            <a:off x="345723" y="3453740"/>
            <a:ext cx="2090008" cy="3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 b="1" dirty="0" smtClean="0"/>
              <a:t>visit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65188" y="263525"/>
            <a:ext cx="7543800" cy="719138"/>
          </a:xfrm>
        </p:spPr>
        <p:txBody>
          <a:bodyPr/>
          <a:lstStyle/>
          <a:p>
            <a:r>
              <a:rPr lang="en-US" altLang="en-US" sz="4000" smtClean="0"/>
              <a:t>Discovery Algorithm</a:t>
            </a:r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9287EE-0751-4764-938E-0C4750FBB577}" type="slidenum">
              <a:rPr lang="en-US" altLang="en-US" smtClean="0">
                <a:solidFill>
                  <a:srgbClr val="FFFFFF"/>
                </a:solidFill>
              </a:rPr>
              <a:pPr/>
              <a:t>20</a:t>
            </a:fld>
            <a:endParaRPr lang="en-US" altLang="en-US" sz="180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919" y="1238176"/>
            <a:ext cx="70132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generation of GPARs: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expand an existing GPAR by adding new (frequent)edges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construct local support and confidence as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Message Assembling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assembles global support/confidence for the same GPAR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retain R with high support in a cached new GPARs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Incremental </a:t>
            </a:r>
            <a:r>
              <a:rPr lang="en-US" dirty="0"/>
              <a:t>Maintenance of </a:t>
            </a:r>
            <a:r>
              <a:rPr lang="en-US" dirty="0" smtClean="0"/>
              <a:t>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two GPARs </a:t>
            </a:r>
            <a:r>
              <a:rPr lang="en-US" sz="1600" dirty="0" err="1" smtClean="0"/>
              <a:t>Ri</a:t>
            </a:r>
            <a:r>
              <a:rPr lang="en-US" sz="1600" dirty="0" smtClean="0"/>
              <a:t>, </a:t>
            </a:r>
            <a:r>
              <a:rPr lang="en-US" sz="1600" dirty="0" err="1" smtClean="0"/>
              <a:t>Rj</a:t>
            </a:r>
            <a:r>
              <a:rPr lang="en-US" sz="1600" dirty="0" smtClean="0"/>
              <a:t> that maximizes a revised object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simulates max-dispersion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Candidate GPARs filtering using estimated confidence </a:t>
            </a:r>
            <a:r>
              <a:rPr lang="en-US" sz="1600" dirty="0" err="1" smtClean="0"/>
              <a:t>upperbound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Automorphism</a:t>
            </a:r>
            <a:r>
              <a:rPr lang="en-US" sz="1600" dirty="0" smtClean="0"/>
              <a:t> checking via </a:t>
            </a:r>
            <a:r>
              <a:rPr lang="en-US" sz="1600" dirty="0" err="1" smtClean="0"/>
              <a:t>bisimulation</a:t>
            </a:r>
            <a:r>
              <a:rPr lang="en-US" sz="1600" dirty="0" smtClean="0"/>
              <a:t> as preprocessing</a:t>
            </a:r>
            <a:endParaRPr lang="en-US" sz="1600" dirty="0"/>
          </a:p>
          <a:p>
            <a:endParaRPr lang="en-US" dirty="0"/>
          </a:p>
        </p:txBody>
      </p:sp>
      <p:grpSp>
        <p:nvGrpSpPr>
          <p:cNvPr id="6" name="Group 6174"/>
          <p:cNvGrpSpPr>
            <a:grpSpLocks/>
          </p:cNvGrpSpPr>
          <p:nvPr/>
        </p:nvGrpSpPr>
        <p:grpSpPr bwMode="auto">
          <a:xfrm>
            <a:off x="6630353" y="1338263"/>
            <a:ext cx="2605087" cy="2408237"/>
            <a:chOff x="356492" y="1872490"/>
            <a:chExt cx="2606026" cy="2409266"/>
          </a:xfrm>
        </p:grpSpPr>
        <p:pic>
          <p:nvPicPr>
            <p:cNvPr id="7" name="Picture 3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91" y="3169611"/>
              <a:ext cx="227495" cy="244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Curved Connector 7"/>
            <p:cNvCxnSpPr>
              <a:stCxn id="7" idx="0"/>
              <a:endCxn id="16" idx="1"/>
            </p:cNvCxnSpPr>
            <p:nvPr/>
          </p:nvCxnSpPr>
          <p:spPr bwMode="auto">
            <a:xfrm rot="5400000" flipH="1" flipV="1">
              <a:off x="724903" y="2685649"/>
              <a:ext cx="613037" cy="355728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5" idx="0"/>
              <a:endCxn id="16" idx="3"/>
            </p:cNvCxnSpPr>
            <p:nvPr/>
          </p:nvCxnSpPr>
          <p:spPr bwMode="auto">
            <a:xfrm rot="16200000" flipV="1">
              <a:off x="1467329" y="2694383"/>
              <a:ext cx="590802" cy="31602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191"/>
            <p:cNvSpPr txBox="1">
              <a:spLocks noChangeArrowheads="1"/>
            </p:cNvSpPr>
            <p:nvPr/>
          </p:nvSpPr>
          <p:spPr bwMode="auto">
            <a:xfrm>
              <a:off x="413375" y="3107099"/>
              <a:ext cx="348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x</a:t>
              </a:r>
            </a:p>
          </p:txBody>
        </p:sp>
        <p:sp>
          <p:nvSpPr>
            <p:cNvPr id="11" name="TextBox 191"/>
            <p:cNvSpPr txBox="1">
              <a:spLocks noChangeArrowheads="1"/>
            </p:cNvSpPr>
            <p:nvPr/>
          </p:nvSpPr>
          <p:spPr bwMode="auto">
            <a:xfrm>
              <a:off x="1997638" y="3069139"/>
              <a:ext cx="9648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x’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12365" y="3200207"/>
              <a:ext cx="69875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91"/>
            <p:cNvSpPr txBox="1">
              <a:spLocks noChangeArrowheads="1"/>
            </p:cNvSpPr>
            <p:nvPr/>
          </p:nvSpPr>
          <p:spPr bwMode="auto">
            <a:xfrm>
              <a:off x="919819" y="1872490"/>
              <a:ext cx="9783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200" b="1" dirty="0"/>
                <a:t>French</a:t>
              </a:r>
              <a:br>
                <a:rPr lang="en-US" altLang="en-US" sz="1200" b="1" dirty="0"/>
              </a:br>
              <a:r>
                <a:rPr lang="en-US" altLang="en-US" sz="1200" b="1" dirty="0"/>
                <a:t>restaurant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1031422" y="3284380"/>
              <a:ext cx="70034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5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735" y="3147546"/>
              <a:ext cx="253411" cy="249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418" y="2307342"/>
              <a:ext cx="395961" cy="49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91"/>
            <p:cNvSpPr txBox="1">
              <a:spLocks noChangeArrowheads="1"/>
            </p:cNvSpPr>
            <p:nvPr/>
          </p:nvSpPr>
          <p:spPr bwMode="auto">
            <a:xfrm>
              <a:off x="356492" y="3804633"/>
              <a:ext cx="869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   city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853558" y="3414611"/>
              <a:ext cx="0" cy="41610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91"/>
            <p:cNvSpPr txBox="1">
              <a:spLocks noChangeArrowheads="1"/>
            </p:cNvSpPr>
            <p:nvPr/>
          </p:nvSpPr>
          <p:spPr bwMode="auto">
            <a:xfrm>
              <a:off x="1955529" y="3782646"/>
              <a:ext cx="97838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200" b="1" dirty="0"/>
                <a:t>French</a:t>
              </a:r>
              <a:r>
                <a:rPr lang="en-US" altLang="en-US" sz="1400" b="1" baseline="30000" dirty="0"/>
                <a:t>3</a:t>
              </a:r>
              <a:r>
                <a:rPr lang="en-US" altLang="en-US" sz="1200" b="1" dirty="0"/>
                <a:t/>
              </a:r>
              <a:br>
                <a:rPr lang="en-US" altLang="en-US" sz="1200" b="1" dirty="0"/>
              </a:br>
              <a:r>
                <a:rPr lang="en-US" altLang="en-US" sz="1200" b="1" dirty="0"/>
                <a:t>restaurant</a:t>
              </a:r>
            </a:p>
          </p:txBody>
        </p:sp>
        <p:pic>
          <p:nvPicPr>
            <p:cNvPr id="20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800" y="3782646"/>
              <a:ext cx="395961" cy="49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 bwMode="auto">
            <a:xfrm>
              <a:off x="1920743" y="3397141"/>
              <a:ext cx="0" cy="28428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1012365" y="3397141"/>
              <a:ext cx="782920" cy="4399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961547" y="3414611"/>
              <a:ext cx="786096" cy="3922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1061596" y="4010178"/>
              <a:ext cx="69875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22325" y="111125"/>
            <a:ext cx="7543800" cy="952500"/>
          </a:xfrm>
        </p:spPr>
        <p:txBody>
          <a:bodyPr/>
          <a:lstStyle/>
          <a:p>
            <a:r>
              <a:rPr lang="en-US" altLang="en-US" sz="3600" smtClean="0"/>
              <a:t>Association via graph patterns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20888" y="6459538"/>
            <a:ext cx="48704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smtClean="0">
                <a:solidFill>
                  <a:srgbClr val="FFFFFF"/>
                </a:solidFill>
              </a:rPr>
              <a:t>more involved than rules for itemsets!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83554F-E8B3-4E58-B769-ECFD154067D2}" type="slidenum">
              <a:rPr lang="en-US" altLang="en-US" smtClean="0">
                <a:solidFill>
                  <a:srgbClr val="FFFFFF"/>
                </a:solidFill>
              </a:rPr>
              <a:pPr/>
              <a:t>3</a:t>
            </a:fld>
            <a:endParaRPr lang="en-US" altLang="en-US" sz="180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942681" y="1656103"/>
            <a:ext cx="3897313" cy="2919412"/>
            <a:chOff x="3297034" y="1794215"/>
            <a:chExt cx="3897313" cy="2919412"/>
          </a:xfrm>
        </p:grpSpPr>
        <p:cxnSp>
          <p:nvCxnSpPr>
            <p:cNvPr id="90" name="Curved Connector 89"/>
            <p:cNvCxnSpPr>
              <a:stCxn id="7182" idx="0"/>
              <a:endCxn id="7184" idx="1"/>
            </p:cNvCxnSpPr>
            <p:nvPr/>
          </p:nvCxnSpPr>
          <p:spPr bwMode="auto">
            <a:xfrm rot="5400000" flipH="1" flipV="1">
              <a:off x="4017759" y="1945027"/>
              <a:ext cx="393700" cy="400050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>
              <a:stCxn id="7185" idx="0"/>
              <a:endCxn id="7184" idx="3"/>
            </p:cNvCxnSpPr>
            <p:nvPr/>
          </p:nvCxnSpPr>
          <p:spPr bwMode="auto">
            <a:xfrm rot="16200000" flipV="1">
              <a:off x="5174253" y="1941058"/>
              <a:ext cx="393700" cy="407988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182" name="TextBox 191"/>
            <p:cNvSpPr txBox="1">
              <a:spLocks noChangeArrowheads="1"/>
            </p:cNvSpPr>
            <p:nvPr/>
          </p:nvSpPr>
          <p:spPr bwMode="auto">
            <a:xfrm>
              <a:off x="3555243" y="2341564"/>
              <a:ext cx="917889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 dirty="0" err="1"/>
                <a:t>acc</a:t>
              </a:r>
              <a:r>
                <a:rPr lang="en-US" altLang="en-US" sz="1400" b="1" dirty="0"/>
                <a:t> #1</a:t>
              </a:r>
              <a:endParaRPr lang="en-US" altLang="en-US" sz="1400" b="1" baseline="-25000" dirty="0"/>
            </a:p>
          </p:txBody>
        </p:sp>
        <p:sp>
          <p:nvSpPr>
            <p:cNvPr id="7184" name="TextBox 191"/>
            <p:cNvSpPr txBox="1">
              <a:spLocks noChangeArrowheads="1"/>
            </p:cNvSpPr>
            <p:nvPr/>
          </p:nvSpPr>
          <p:spPr bwMode="auto">
            <a:xfrm>
              <a:off x="4414383" y="1794215"/>
              <a:ext cx="752320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 dirty="0">
                  <a:solidFill>
                    <a:srgbClr val="FF0000"/>
                  </a:solidFill>
                </a:rPr>
                <a:t>“fake”</a:t>
              </a:r>
              <a:endParaRPr lang="en-US" altLang="en-US" sz="1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85" name="TextBox 191"/>
            <p:cNvSpPr txBox="1">
              <a:spLocks noChangeArrowheads="1"/>
            </p:cNvSpPr>
            <p:nvPr/>
          </p:nvSpPr>
          <p:spPr bwMode="auto">
            <a:xfrm>
              <a:off x="5116257" y="2341471"/>
              <a:ext cx="917889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 dirty="0" err="1"/>
                <a:t>acc</a:t>
              </a:r>
              <a:r>
                <a:rPr lang="en-US" altLang="en-US" sz="1400" b="1" dirty="0"/>
                <a:t> #2</a:t>
              </a:r>
              <a:endParaRPr lang="en-US" altLang="en-US" sz="1400" b="1" baseline="-25000" dirty="0"/>
            </a:p>
          </p:txBody>
        </p:sp>
        <p:pic>
          <p:nvPicPr>
            <p:cNvPr id="7186" name="Picture 61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997" y="3016978"/>
              <a:ext cx="548213" cy="54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1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991" y="3016978"/>
              <a:ext cx="548213" cy="54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1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5201" y="3016978"/>
              <a:ext cx="548213" cy="54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89" name="Straight Arrow Connector 6157"/>
            <p:cNvCxnSpPr>
              <a:cxnSpLocks noChangeShapeType="1"/>
              <a:stCxn id="7182" idx="2"/>
              <a:endCxn id="7186" idx="0"/>
            </p:cNvCxnSpPr>
            <p:nvPr/>
          </p:nvCxnSpPr>
          <p:spPr bwMode="auto">
            <a:xfrm flipH="1">
              <a:off x="3655104" y="2649277"/>
              <a:ext cx="359083" cy="36770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Straight Arrow Connector 114"/>
            <p:cNvCxnSpPr>
              <a:cxnSpLocks noChangeShapeType="1"/>
              <a:stCxn id="7185" idx="2"/>
            </p:cNvCxnSpPr>
            <p:nvPr/>
          </p:nvCxnSpPr>
          <p:spPr bwMode="auto">
            <a:xfrm flipH="1">
              <a:off x="3794498" y="2649185"/>
              <a:ext cx="1780703" cy="4287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Straight Arrow Connector 117"/>
            <p:cNvCxnSpPr>
              <a:cxnSpLocks noChangeShapeType="1"/>
            </p:cNvCxnSpPr>
            <p:nvPr/>
          </p:nvCxnSpPr>
          <p:spPr bwMode="auto">
            <a:xfrm>
              <a:off x="4151184" y="2628580"/>
              <a:ext cx="875804" cy="44934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2" name="Straight Arrow Connector 120"/>
            <p:cNvCxnSpPr>
              <a:cxnSpLocks noChangeShapeType="1"/>
              <a:endCxn id="7188" idx="0"/>
            </p:cNvCxnSpPr>
            <p:nvPr/>
          </p:nvCxnSpPr>
          <p:spPr bwMode="auto">
            <a:xfrm>
              <a:off x="4279159" y="2628487"/>
              <a:ext cx="1570150" cy="3884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3" name="Straight Arrow Connector 124"/>
            <p:cNvCxnSpPr>
              <a:cxnSpLocks noChangeShapeType="1"/>
              <a:stCxn id="7185" idx="2"/>
            </p:cNvCxnSpPr>
            <p:nvPr/>
          </p:nvCxnSpPr>
          <p:spPr bwMode="auto">
            <a:xfrm>
              <a:off x="5575201" y="2649185"/>
              <a:ext cx="402082" cy="4122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Straight Arrow Connector 128"/>
            <p:cNvCxnSpPr>
              <a:cxnSpLocks noChangeShapeType="1"/>
              <a:stCxn id="7187" idx="2"/>
            </p:cNvCxnSpPr>
            <p:nvPr/>
          </p:nvCxnSpPr>
          <p:spPr bwMode="auto">
            <a:xfrm>
              <a:off x="5164098" y="3565099"/>
              <a:ext cx="274106" cy="2777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5" name="Straight Arrow Connector 131"/>
            <p:cNvCxnSpPr>
              <a:cxnSpLocks noChangeShapeType="1"/>
              <a:stCxn id="7188" idx="2"/>
            </p:cNvCxnSpPr>
            <p:nvPr/>
          </p:nvCxnSpPr>
          <p:spPr bwMode="auto">
            <a:xfrm flipH="1">
              <a:off x="5575201" y="3565099"/>
              <a:ext cx="274107" cy="2777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6" name="TextBox 6172"/>
            <p:cNvSpPr txBox="1">
              <a:spLocks noChangeArrowheads="1"/>
            </p:cNvSpPr>
            <p:nvPr/>
          </p:nvSpPr>
          <p:spPr bwMode="auto">
            <a:xfrm>
              <a:off x="4886121" y="3816699"/>
              <a:ext cx="130837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400" dirty="0" smtClean="0"/>
                <a:t>“claim a prize”</a:t>
              </a:r>
              <a:br>
                <a:rPr lang="en-US" altLang="en-US" sz="1400" dirty="0" smtClean="0"/>
              </a:br>
              <a:r>
                <a:rPr lang="en-US" altLang="en-US" sz="1200" dirty="0" smtClean="0"/>
                <a:t>(keywords)</a:t>
              </a:r>
              <a:endParaRPr lang="en-US" altLang="en-US" sz="1200" dirty="0"/>
            </a:p>
          </p:txBody>
        </p:sp>
        <p:sp>
          <p:nvSpPr>
            <p:cNvPr id="7197" name="TextBox 191"/>
            <p:cNvSpPr txBox="1">
              <a:spLocks noChangeArrowheads="1"/>
            </p:cNvSpPr>
            <p:nvPr/>
          </p:nvSpPr>
          <p:spPr bwMode="auto">
            <a:xfrm>
              <a:off x="3297034" y="3470846"/>
              <a:ext cx="1223554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/>
                <a:t>article</a:t>
              </a:r>
            </a:p>
          </p:txBody>
        </p:sp>
        <p:sp>
          <p:nvSpPr>
            <p:cNvPr id="7198" name="TextBox 191"/>
            <p:cNvSpPr txBox="1">
              <a:spLocks noChangeArrowheads="1"/>
            </p:cNvSpPr>
            <p:nvPr/>
          </p:nvSpPr>
          <p:spPr bwMode="auto">
            <a:xfrm>
              <a:off x="4473132" y="3336445"/>
              <a:ext cx="1223554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/>
                <a:t>blog</a:t>
              </a:r>
            </a:p>
          </p:txBody>
        </p:sp>
        <p:sp>
          <p:nvSpPr>
            <p:cNvPr id="7199" name="TextBox 191"/>
            <p:cNvSpPr txBox="1">
              <a:spLocks noChangeArrowheads="1"/>
            </p:cNvSpPr>
            <p:nvPr/>
          </p:nvSpPr>
          <p:spPr bwMode="auto">
            <a:xfrm>
              <a:off x="5970793" y="3356975"/>
              <a:ext cx="1223554" cy="30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 b="1" dirty="0"/>
                <a:t>blog</a:t>
              </a:r>
            </a:p>
          </p:txBody>
        </p:sp>
        <p:sp>
          <p:nvSpPr>
            <p:cNvPr id="7178" name="Rectangle 138"/>
            <p:cNvSpPr>
              <a:spLocks noChangeArrowheads="1"/>
            </p:cNvSpPr>
            <p:nvPr/>
          </p:nvSpPr>
          <p:spPr bwMode="auto">
            <a:xfrm>
              <a:off x="3452609" y="4345327"/>
              <a:ext cx="28670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/>
                <a:t>detect fake account</a:t>
              </a:r>
            </a:p>
          </p:txBody>
        </p:sp>
      </p:grpSp>
      <p:sp>
        <p:nvSpPr>
          <p:cNvPr id="7179" name="TextBox 2"/>
          <p:cNvSpPr txBox="1">
            <a:spLocks noChangeArrowheads="1"/>
          </p:cNvSpPr>
          <p:nvPr/>
        </p:nvSpPr>
        <p:spPr bwMode="auto">
          <a:xfrm>
            <a:off x="1431925" y="5218113"/>
            <a:ext cx="6545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Question 1: How to define association rule via graph patterns?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Question 2: How to discovery interesting rules?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Question 3: How to use the rules to identify customers?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5500" y="1381126"/>
            <a:ext cx="2810363" cy="3466306"/>
            <a:chOff x="2874963" y="1512888"/>
            <a:chExt cx="3008312" cy="3413125"/>
          </a:xfrm>
        </p:grpSpPr>
        <p:sp>
          <p:nvSpPr>
            <p:cNvPr id="7175" name="Rectangle 86"/>
            <p:cNvSpPr>
              <a:spLocks noChangeArrowheads="1"/>
            </p:cNvSpPr>
            <p:nvPr/>
          </p:nvSpPr>
          <p:spPr bwMode="auto">
            <a:xfrm>
              <a:off x="2874963" y="4279900"/>
              <a:ext cx="28670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/>
                <a:t>Identify customers for released album</a:t>
              </a:r>
            </a:p>
          </p:txBody>
        </p:sp>
        <p:grpSp>
          <p:nvGrpSpPr>
            <p:cNvPr id="7176" name="Group 1"/>
            <p:cNvGrpSpPr>
              <a:grpSpLocks/>
            </p:cNvGrpSpPr>
            <p:nvPr/>
          </p:nvGrpSpPr>
          <p:grpSpPr bwMode="auto">
            <a:xfrm>
              <a:off x="3163888" y="1512888"/>
              <a:ext cx="2719387" cy="2747962"/>
              <a:chOff x="3136645" y="1877534"/>
              <a:chExt cx="2719388" cy="2747963"/>
            </a:xfrm>
          </p:grpSpPr>
          <p:sp>
            <p:nvSpPr>
              <p:cNvPr id="7200" name="TextBox 191"/>
              <p:cNvSpPr txBox="1">
                <a:spLocks noChangeArrowheads="1"/>
              </p:cNvSpPr>
              <p:nvPr/>
            </p:nvSpPr>
            <p:spPr bwMode="auto">
              <a:xfrm>
                <a:off x="4892420" y="3030059"/>
                <a:ext cx="96361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x</a:t>
                </a:r>
              </a:p>
            </p:txBody>
          </p:sp>
          <p:grpSp>
            <p:nvGrpSpPr>
              <p:cNvPr id="7201" name="Group 6173"/>
              <p:cNvGrpSpPr>
                <a:grpSpLocks/>
              </p:cNvGrpSpPr>
              <p:nvPr/>
            </p:nvGrpSpPr>
            <p:grpSpPr bwMode="auto">
              <a:xfrm>
                <a:off x="3136645" y="1877534"/>
                <a:ext cx="2355850" cy="2747963"/>
                <a:chOff x="3164706" y="1892325"/>
                <a:chExt cx="2356706" cy="2748241"/>
              </a:xfrm>
            </p:grpSpPr>
            <p:pic>
              <p:nvPicPr>
                <p:cNvPr id="7202" name="Picture 33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0452" y="3088902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6" name="Curved Connector 55"/>
                <p:cNvCxnSpPr/>
                <p:nvPr/>
              </p:nvCxnSpPr>
              <p:spPr bwMode="auto">
                <a:xfrm rot="5400000" flipH="1" flipV="1">
                  <a:off x="3585626" y="2592437"/>
                  <a:ext cx="612837" cy="355729"/>
                </a:xfrm>
                <a:prstGeom prst="curvedConnector2">
                  <a:avLst/>
                </a:prstGeom>
                <a:ln>
                  <a:headEnd type="arrow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 bwMode="auto">
                <a:xfrm rot="16200000" flipV="1">
                  <a:off x="4259763" y="2597999"/>
                  <a:ext cx="590610" cy="316027"/>
                </a:xfrm>
                <a:prstGeom prst="curvedConnector2">
                  <a:avLst/>
                </a:prstGeom>
                <a:ln>
                  <a:headEnd type="arrow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05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164706" y="2999755"/>
                  <a:ext cx="51374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  <a:r>
                    <a:rPr lang="en-US" altLang="en-US" b="1" baseline="-25000"/>
                    <a:t>1</a:t>
                  </a:r>
                </a:p>
              </p:txBody>
            </p:sp>
            <p:cxnSp>
              <p:nvCxnSpPr>
                <p:cNvPr id="61" name="Straight Arrow Connector 60"/>
                <p:cNvCxnSpPr>
                  <a:stCxn id="7202" idx="3"/>
                  <a:endCxn id="7213" idx="1"/>
                </p:cNvCxnSpPr>
                <p:nvPr/>
              </p:nvCxnSpPr>
              <p:spPr bwMode="auto">
                <a:xfrm flipV="1">
                  <a:off x="3807877" y="3211671"/>
                  <a:ext cx="851210" cy="0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7207" name="Picture 2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5250" y="2307342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8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241150" y="3759352"/>
                  <a:ext cx="122359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400" b="1" dirty="0"/>
                    <a:t>Ecuador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 bwMode="auto">
                <a:xfrm flipH="1">
                  <a:off x="3672891" y="3383138"/>
                  <a:ext cx="0" cy="415967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7210" name="Picture 5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97401" y="3690642"/>
                  <a:ext cx="624424" cy="47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11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297814" y="4117346"/>
                  <a:ext cx="122359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400" b="1" dirty="0" smtClean="0">
                      <a:solidFill>
                        <a:srgbClr val="FF0000"/>
                      </a:solidFill>
                    </a:rPr>
                    <a:t>“Shakira”</a:t>
                  </a:r>
                </a:p>
                <a:p>
                  <a:pPr algn="ctr"/>
                  <a:r>
                    <a:rPr lang="en-US" altLang="en-US" sz="1400" b="1" dirty="0" smtClean="0">
                      <a:solidFill>
                        <a:srgbClr val="FF0000"/>
                      </a:solidFill>
                    </a:rPr>
                    <a:t>album</a:t>
                  </a:r>
                  <a:endParaRPr lang="en-US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 bwMode="auto">
                <a:xfrm>
                  <a:off x="4817894" y="3376788"/>
                  <a:ext cx="0" cy="2841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7213" name="Picture 6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9853" y="3053025"/>
                  <a:ext cx="316062" cy="31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73" name="Straight Arrow Connector 72"/>
                <p:cNvCxnSpPr/>
                <p:nvPr/>
              </p:nvCxnSpPr>
              <p:spPr bwMode="auto">
                <a:xfrm flipH="1">
                  <a:off x="3788820" y="2557555"/>
                  <a:ext cx="400196" cy="120186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 bwMode="auto">
                <a:xfrm>
                  <a:off x="4263656" y="2586132"/>
                  <a:ext cx="414488" cy="1122477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16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102637" y="1892325"/>
                  <a:ext cx="51374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  <a:r>
                    <a:rPr lang="en-US" altLang="en-US" b="1" baseline="-25000"/>
                    <a:t>2</a:t>
                  </a:r>
                </a:p>
              </p:txBody>
            </p:sp>
          </p:grpSp>
        </p:grpSp>
        <p:cxnSp>
          <p:nvCxnSpPr>
            <p:cNvPr id="67" name="Straight Arrow Connector 66"/>
            <p:cNvCxnSpPr>
              <a:endCxn id="7208" idx="0"/>
            </p:cNvCxnSpPr>
            <p:nvPr/>
          </p:nvCxnSpPr>
          <p:spPr bwMode="auto">
            <a:xfrm flipH="1">
              <a:off x="3851881" y="2989500"/>
              <a:ext cx="805845" cy="3902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mountaintopquilting.com/media/uploads/2014/11/11/images/fb_fan_15_lik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39" y="2518133"/>
            <a:ext cx="241399" cy="22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http://www.mountaintopquilting.com/media/uploads/2014/11/11/images/fb_fan_15_lik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86" y="2865217"/>
            <a:ext cx="241399" cy="22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65188" y="347663"/>
            <a:ext cx="7543800" cy="668337"/>
          </a:xfrm>
        </p:spPr>
        <p:txBody>
          <a:bodyPr/>
          <a:lstStyle/>
          <a:p>
            <a:r>
              <a:rPr lang="en-US" altLang="en-US" sz="3200" smtClean="0"/>
              <a:t>Graph Pattern Association Rules (GPARs)</a:t>
            </a: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1DD79-92F6-49F3-9959-4755DEACB36E}" type="slidenum">
              <a:rPr lang="en-US" altLang="en-US" smtClean="0">
                <a:solidFill>
                  <a:srgbClr val="FFFFFF"/>
                </a:solidFill>
              </a:rPr>
              <a:pPr/>
              <a:t>4</a:t>
            </a:fld>
            <a:endParaRPr lang="en-US" altLang="en-US" sz="1800" smtClean="0"/>
          </a:p>
        </p:txBody>
      </p:sp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842963" y="1104900"/>
            <a:ext cx="75438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 sz="2400" dirty="0" smtClean="0"/>
              <a:t>graph-pattern </a:t>
            </a:r>
            <a:r>
              <a:rPr lang="en-US" altLang="en-US" sz="2400" dirty="0"/>
              <a:t>association rule (GPAR) R(x, y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algn="ctr"/>
            <a:r>
              <a:rPr lang="en-US" altLang="en-US" sz="2400" dirty="0"/>
              <a:t>R(x, y):  Q(x, y) ⇒ q(x,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Q(x, y): a graph pattern;  where x and y are two designated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q(x, y) is an edge labeled q from x to </a:t>
            </a:r>
            <a:r>
              <a:rPr lang="en-US" altLang="en-US" sz="2000" dirty="0" smtClean="0"/>
              <a:t>y (predicate)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Q </a:t>
            </a:r>
            <a:r>
              <a:rPr lang="en-US" altLang="en-US" sz="2000" dirty="0"/>
              <a:t>and q as the antecedent and consequent of R, respectively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10246" name="Rounded Rectangle 98"/>
          <p:cNvSpPr>
            <a:spLocks noChangeArrowheads="1"/>
          </p:cNvSpPr>
          <p:nvPr/>
        </p:nvSpPr>
        <p:spPr bwMode="auto">
          <a:xfrm>
            <a:off x="866775" y="3703638"/>
            <a:ext cx="7150100" cy="2249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47" name="Rectangle 100"/>
          <p:cNvSpPr>
            <a:spLocks noChangeArrowheads="1"/>
          </p:cNvSpPr>
          <p:nvPr/>
        </p:nvSpPr>
        <p:spPr bwMode="auto">
          <a:xfrm>
            <a:off x="981075" y="5949950"/>
            <a:ext cx="294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R(x, </a:t>
            </a:r>
            <a:r>
              <a:rPr lang="en-US" altLang="en-US" sz="1400" b="1"/>
              <a:t>French restaurant</a:t>
            </a:r>
            <a:r>
              <a:rPr lang="en-US" altLang="en-US"/>
              <a:t>): </a:t>
            </a:r>
          </a:p>
        </p:txBody>
      </p:sp>
      <p:grpSp>
        <p:nvGrpSpPr>
          <p:cNvPr id="10248" name="Group 1"/>
          <p:cNvGrpSpPr>
            <a:grpSpLocks/>
          </p:cNvGrpSpPr>
          <p:nvPr/>
        </p:nvGrpSpPr>
        <p:grpSpPr bwMode="auto">
          <a:xfrm>
            <a:off x="865188" y="3703638"/>
            <a:ext cx="5341937" cy="2138362"/>
            <a:chOff x="865188" y="3608388"/>
            <a:chExt cx="5341937" cy="2138362"/>
          </a:xfrm>
        </p:grpSpPr>
        <p:grpSp>
          <p:nvGrpSpPr>
            <p:cNvPr id="10256" name="Group 97"/>
            <p:cNvGrpSpPr>
              <a:grpSpLocks/>
            </p:cNvGrpSpPr>
            <p:nvPr/>
          </p:nvGrpSpPr>
          <p:grpSpPr bwMode="auto">
            <a:xfrm>
              <a:off x="865188" y="3608388"/>
              <a:ext cx="5341937" cy="2138362"/>
              <a:chOff x="623888" y="3759200"/>
              <a:chExt cx="5342668" cy="2139058"/>
            </a:xfrm>
          </p:grpSpPr>
          <p:grpSp>
            <p:nvGrpSpPr>
              <p:cNvPr id="10258" name="Group 37"/>
              <p:cNvGrpSpPr>
                <a:grpSpLocks/>
              </p:cNvGrpSpPr>
              <p:nvPr/>
            </p:nvGrpSpPr>
            <p:grpSpPr bwMode="auto">
              <a:xfrm>
                <a:off x="623888" y="3759200"/>
                <a:ext cx="2488956" cy="2096013"/>
                <a:chOff x="356492" y="1872490"/>
                <a:chExt cx="2747713" cy="2449501"/>
              </a:xfrm>
            </p:grpSpPr>
            <p:pic>
              <p:nvPicPr>
                <p:cNvPr id="10278" name="Picture 3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91" y="3169611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0" name="Curved Connector 39"/>
                <p:cNvCxnSpPr>
                  <a:stCxn id="10278" idx="0"/>
                  <a:endCxn id="10287" idx="1"/>
                </p:cNvCxnSpPr>
                <p:nvPr/>
              </p:nvCxnSpPr>
              <p:spPr bwMode="auto">
                <a:xfrm rot="5400000" flipH="1" flipV="1">
                  <a:off x="712985" y="2672606"/>
                  <a:ext cx="638406" cy="355814"/>
                </a:xfrm>
                <a:prstGeom prst="curvedConnector2">
                  <a:avLst/>
                </a:prstGeom>
                <a:ln>
                  <a:headEnd type="none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urved Connector 40"/>
                <p:cNvCxnSpPr>
                  <a:stCxn id="10286" idx="0"/>
                  <a:endCxn id="10287" idx="3"/>
                </p:cNvCxnSpPr>
                <p:nvPr/>
              </p:nvCxnSpPr>
              <p:spPr bwMode="auto">
                <a:xfrm rot="16200000" flipV="1">
                  <a:off x="1434872" y="2660594"/>
                  <a:ext cx="616136" cy="357567"/>
                </a:xfrm>
                <a:prstGeom prst="curvedConnector2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81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83785" y="3016540"/>
                  <a:ext cx="34818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</a:p>
              </p:txBody>
            </p:sp>
            <p:sp>
              <p:nvSpPr>
                <p:cNvPr id="10282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97638" y="3069139"/>
                  <a:ext cx="96488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x’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1013784" y="3199409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8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919819" y="1872490"/>
                  <a:ext cx="97838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 bwMode="auto">
                <a:xfrm flipV="1">
                  <a:off x="1033065" y="3284778"/>
                  <a:ext cx="69935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10286" name="Picture 2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4735" y="3147546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87" name="Picture 4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417" y="2307343"/>
                  <a:ext cx="355170" cy="447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88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6492" y="3804633"/>
                  <a:ext cx="86922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   city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854281" y="3414686"/>
                  <a:ext cx="0" cy="415706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9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2048146" y="3746499"/>
                  <a:ext cx="1056059" cy="575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r>
                    <a:rPr lang="en-US" altLang="en-US" sz="1400" b="1" baseline="30000"/>
                    <a:t>3</a:t>
                  </a:r>
                  <a:r>
                    <a:rPr lang="en-US" altLang="en-US" sz="1200" b="1"/>
                    <a:t/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pic>
              <p:nvPicPr>
                <p:cNvPr id="10291" name="Picture 5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3472" y="3705413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3" name="Straight Arrow Connector 52"/>
                <p:cNvCxnSpPr/>
                <p:nvPr/>
              </p:nvCxnSpPr>
              <p:spPr bwMode="auto">
                <a:xfrm>
                  <a:off x="1921724" y="3397984"/>
                  <a:ext cx="0" cy="28394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 flipH="1">
                  <a:off x="1013784" y="3397984"/>
                  <a:ext cx="781740" cy="43983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961201" y="3414686"/>
                  <a:ext cx="786999" cy="391581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1062862" y="4010409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9" name="Group 58"/>
              <p:cNvGrpSpPr>
                <a:grpSpLocks/>
              </p:cNvGrpSpPr>
              <p:nvPr/>
            </p:nvGrpSpPr>
            <p:grpSpPr bwMode="auto">
              <a:xfrm>
                <a:off x="3263244" y="3802245"/>
                <a:ext cx="2488956" cy="2096013"/>
                <a:chOff x="356492" y="1872490"/>
                <a:chExt cx="2747713" cy="2449501"/>
              </a:xfrm>
            </p:grpSpPr>
            <p:pic>
              <p:nvPicPr>
                <p:cNvPr id="10262" name="Picture 3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91" y="3169611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63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13375" y="3107099"/>
                  <a:ext cx="34818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</a:p>
              </p:txBody>
            </p:sp>
            <p:sp>
              <p:nvSpPr>
                <p:cNvPr id="1026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97638" y="3069139"/>
                  <a:ext cx="96488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x’</a:t>
                  </a: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 bwMode="auto">
                <a:xfrm flipH="1" flipV="1">
                  <a:off x="1013155" y="3199213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66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919819" y="1872490"/>
                  <a:ext cx="97838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 bwMode="auto">
                <a:xfrm flipV="1">
                  <a:off x="1032436" y="3284581"/>
                  <a:ext cx="69935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10268" name="Picture 2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4735" y="3147546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69" name="Picture 6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417" y="2307343"/>
                  <a:ext cx="355170" cy="447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7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6492" y="3804633"/>
                  <a:ext cx="86922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   city</a:t>
                  </a:r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 bwMode="auto">
                <a:xfrm flipH="1">
                  <a:off x="853652" y="3414490"/>
                  <a:ext cx="0" cy="415706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72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2048146" y="3746499"/>
                  <a:ext cx="1056059" cy="575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r>
                    <a:rPr lang="en-US" altLang="en-US" sz="1400" b="1" baseline="30000"/>
                    <a:t>3</a:t>
                  </a:r>
                  <a:r>
                    <a:rPr lang="en-US" altLang="en-US" sz="1200" b="1"/>
                    <a:t/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pic>
              <p:nvPicPr>
                <p:cNvPr id="10273" name="Picture 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3472" y="3705413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74" name="Straight Arrow Connector 73"/>
                <p:cNvCxnSpPr/>
                <p:nvPr/>
              </p:nvCxnSpPr>
              <p:spPr bwMode="auto">
                <a:xfrm>
                  <a:off x="1921095" y="3397787"/>
                  <a:ext cx="0" cy="283943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 bwMode="auto">
                <a:xfrm flipH="1">
                  <a:off x="1013155" y="3397787"/>
                  <a:ext cx="781740" cy="439833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 bwMode="auto">
                <a:xfrm>
                  <a:off x="960571" y="3414490"/>
                  <a:ext cx="786999" cy="39158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 bwMode="auto">
                <a:xfrm flipH="1" flipV="1">
                  <a:off x="1062232" y="4010211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60" name="Rectangle 3"/>
              <p:cNvSpPr>
                <a:spLocks noChangeArrowheads="1"/>
              </p:cNvSpPr>
              <p:nvPr/>
            </p:nvSpPr>
            <p:spPr bwMode="auto">
              <a:xfrm>
                <a:off x="5470907" y="4691814"/>
                <a:ext cx="4956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800"/>
                  <a:t>⇒</a:t>
                </a:r>
              </a:p>
            </p:txBody>
          </p:sp>
          <p:sp>
            <p:nvSpPr>
              <p:cNvPr id="10261" name="Rectangle 77"/>
              <p:cNvSpPr>
                <a:spLocks noChangeArrowheads="1"/>
              </p:cNvSpPr>
              <p:nvPr/>
            </p:nvSpPr>
            <p:spPr bwMode="auto">
              <a:xfrm>
                <a:off x="2814804" y="4603424"/>
                <a:ext cx="38504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3200" b="1"/>
                  <a:t>:</a:t>
                </a:r>
                <a:r>
                  <a:rPr lang="en-US" altLang="en-US"/>
                  <a:t> </a:t>
                </a:r>
              </a:p>
            </p:txBody>
          </p:sp>
        </p:grpSp>
        <p:cxnSp>
          <p:nvCxnSpPr>
            <p:cNvPr id="105" name="Curved Connector 104"/>
            <p:cNvCxnSpPr/>
            <p:nvPr/>
          </p:nvCxnSpPr>
          <p:spPr bwMode="auto">
            <a:xfrm rot="16200000" flipV="1">
              <a:off x="4513263" y="4297363"/>
              <a:ext cx="527050" cy="32385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49" name="Picture 3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856163"/>
            <a:ext cx="206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Curved Connector 106"/>
          <p:cNvCxnSpPr>
            <a:stCxn id="10249" idx="0"/>
            <a:endCxn id="10253" idx="1"/>
          </p:cNvCxnSpPr>
          <p:nvPr/>
        </p:nvCxnSpPr>
        <p:spPr bwMode="auto">
          <a:xfrm rot="5400000" flipH="1" flipV="1">
            <a:off x="6599238" y="4422775"/>
            <a:ext cx="546100" cy="320675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51" name="TextBox 191"/>
          <p:cNvSpPr txBox="1">
            <a:spLocks noChangeArrowheads="1"/>
          </p:cNvSpPr>
          <p:nvPr/>
        </p:nvSpPr>
        <p:spPr bwMode="auto">
          <a:xfrm>
            <a:off x="6375400" y="4725988"/>
            <a:ext cx="31591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b="1"/>
              <a:t>x</a:t>
            </a:r>
          </a:p>
        </p:txBody>
      </p:sp>
      <p:sp>
        <p:nvSpPr>
          <p:cNvPr id="10252" name="TextBox 191"/>
          <p:cNvSpPr txBox="1">
            <a:spLocks noChangeArrowheads="1"/>
          </p:cNvSpPr>
          <p:nvPr/>
        </p:nvSpPr>
        <p:spPr bwMode="auto">
          <a:xfrm>
            <a:off x="6770688" y="3746500"/>
            <a:ext cx="8858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 b="1"/>
              <a:t>French</a:t>
            </a:r>
            <a:br>
              <a:rPr lang="en-US" altLang="en-US" sz="1200" b="1"/>
            </a:br>
            <a:r>
              <a:rPr lang="en-US" altLang="en-US" sz="1200" b="1"/>
              <a:t>restaurant</a:t>
            </a:r>
          </a:p>
        </p:txBody>
      </p:sp>
      <p:pic>
        <p:nvPicPr>
          <p:cNvPr id="10253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4119563"/>
            <a:ext cx="3222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Rectangle 110"/>
          <p:cNvSpPr>
            <a:spLocks noChangeArrowheads="1"/>
          </p:cNvSpPr>
          <p:nvPr/>
        </p:nvSpPr>
        <p:spPr bwMode="auto">
          <a:xfrm>
            <a:off x="3262313" y="5937250"/>
            <a:ext cx="489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Q(x, </a:t>
            </a:r>
            <a:r>
              <a:rPr lang="en-US" altLang="en-US" sz="1400" b="1"/>
              <a:t>French restaurant</a:t>
            </a:r>
            <a:r>
              <a:rPr lang="en-US" altLang="en-US"/>
              <a:t>) ⇒ like(x, </a:t>
            </a:r>
            <a:r>
              <a:rPr lang="en-US" altLang="en-US" sz="1400" b="1"/>
              <a:t>French restaurant</a:t>
            </a:r>
            <a:r>
              <a:rPr lang="en-US" altLang="en-US"/>
              <a:t>)     </a:t>
            </a:r>
          </a:p>
        </p:txBody>
      </p:sp>
      <p:cxnSp>
        <p:nvCxnSpPr>
          <p:cNvPr id="57" name="Straight Arrow Connector 56"/>
          <p:cNvCxnSpPr>
            <a:stCxn id="10287" idx="2"/>
          </p:cNvCxnSpPr>
          <p:nvPr/>
        </p:nvCxnSpPr>
        <p:spPr bwMode="auto">
          <a:xfrm flipH="1">
            <a:off x="1375396" y="4458578"/>
            <a:ext cx="423130" cy="96908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269" idx="2"/>
          </p:cNvCxnSpPr>
          <p:nvPr/>
        </p:nvCxnSpPr>
        <p:spPr bwMode="auto">
          <a:xfrm flipH="1">
            <a:off x="4051300" y="4501609"/>
            <a:ext cx="386221" cy="9260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65188" y="347663"/>
            <a:ext cx="7543800" cy="668337"/>
          </a:xfrm>
        </p:spPr>
        <p:txBody>
          <a:bodyPr/>
          <a:lstStyle/>
          <a:p>
            <a:r>
              <a:rPr lang="en-US" altLang="en-US" sz="3200" smtClean="0"/>
              <a:t>Graph Pattern Association Rules (GPARs)</a:t>
            </a: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1DD79-92F6-49F3-9959-4755DEACB36E}" type="slidenum">
              <a:rPr lang="en-US" altLang="en-US" smtClean="0">
                <a:solidFill>
                  <a:srgbClr val="FFFFFF"/>
                </a:solidFill>
              </a:rPr>
              <a:pPr/>
              <a:t>5</a:t>
            </a:fld>
            <a:endParaRPr lang="en-US" altLang="en-US" sz="1800" smtClean="0"/>
          </a:p>
        </p:txBody>
      </p:sp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842963" y="1104900"/>
            <a:ext cx="75438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8417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749300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334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906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478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3050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62250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>
                <a:solidFill>
                  <a:srgbClr val="3F3F3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en-US" sz="2400" dirty="0" smtClean="0"/>
              <a:t>graph-pattern </a:t>
            </a:r>
            <a:r>
              <a:rPr lang="en-US" altLang="en-US" sz="2400" dirty="0"/>
              <a:t>association rule (GPAR) R(x, y) </a:t>
            </a:r>
            <a:r>
              <a:rPr lang="en-US" altLang="en-US" sz="2400" dirty="0" smtClean="0"/>
              <a:t> </a:t>
            </a:r>
          </a:p>
          <a:p>
            <a:pPr algn="ctr"/>
            <a:r>
              <a:rPr lang="en-US" altLang="en-US" sz="2400" dirty="0" smtClean="0"/>
              <a:t>R(x, y):  Q(x, y) ⇒ q(x, y)</a:t>
            </a:r>
          </a:p>
          <a:p>
            <a:pPr marL="201612" lvl="1" indent="0">
              <a:buNone/>
            </a:pPr>
            <a:r>
              <a:rPr lang="en-US" altLang="en-US" sz="2000" dirty="0" smtClean="0"/>
              <a:t>If there exists a match h that identifies v</a:t>
            </a:r>
            <a:r>
              <a:rPr lang="en-US" altLang="en-US" sz="2000" baseline="-25000" dirty="0" smtClean="0"/>
              <a:t>x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y</a:t>
            </a:r>
            <a:r>
              <a:rPr lang="en-US" altLang="en-US" sz="2000" dirty="0" smtClean="0"/>
              <a:t> as matches of the </a:t>
            </a:r>
            <a:r>
              <a:rPr lang="en-US" altLang="en-US" sz="2000" dirty="0"/>
              <a:t>designated </a:t>
            </a:r>
            <a:r>
              <a:rPr lang="en-US" altLang="en-US" sz="2000" dirty="0" smtClean="0"/>
              <a:t>nodes x </a:t>
            </a:r>
            <a:r>
              <a:rPr lang="en-US" altLang="en-US" sz="2000" dirty="0"/>
              <a:t>and y in Q, respectively, then the consequent </a:t>
            </a:r>
            <a:r>
              <a:rPr lang="en-US" altLang="en-US" sz="2000" dirty="0" smtClean="0"/>
              <a:t>q(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x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y</a:t>
            </a:r>
            <a:r>
              <a:rPr lang="en-US" altLang="en-US" sz="2000" dirty="0" smtClean="0"/>
              <a:t>) will likely </a:t>
            </a:r>
            <a:r>
              <a:rPr lang="en-US" altLang="en-US" sz="2000" dirty="0"/>
              <a:t>hold. </a:t>
            </a:r>
          </a:p>
        </p:txBody>
      </p:sp>
      <p:sp>
        <p:nvSpPr>
          <p:cNvPr id="10246" name="Rounded Rectangle 98"/>
          <p:cNvSpPr>
            <a:spLocks noChangeArrowheads="1"/>
          </p:cNvSpPr>
          <p:nvPr/>
        </p:nvSpPr>
        <p:spPr bwMode="auto">
          <a:xfrm>
            <a:off x="866775" y="3703638"/>
            <a:ext cx="7150100" cy="2249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47" name="Rectangle 100"/>
          <p:cNvSpPr>
            <a:spLocks noChangeArrowheads="1"/>
          </p:cNvSpPr>
          <p:nvPr/>
        </p:nvSpPr>
        <p:spPr bwMode="auto">
          <a:xfrm>
            <a:off x="981075" y="5949950"/>
            <a:ext cx="294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R(x, </a:t>
            </a:r>
            <a:r>
              <a:rPr lang="en-US" altLang="en-US" sz="1400" b="1"/>
              <a:t>French restaurant</a:t>
            </a:r>
            <a:r>
              <a:rPr lang="en-US" altLang="en-US"/>
              <a:t>): </a:t>
            </a:r>
          </a:p>
        </p:txBody>
      </p:sp>
      <p:grpSp>
        <p:nvGrpSpPr>
          <p:cNvPr id="10248" name="Group 1"/>
          <p:cNvGrpSpPr>
            <a:grpSpLocks/>
          </p:cNvGrpSpPr>
          <p:nvPr/>
        </p:nvGrpSpPr>
        <p:grpSpPr bwMode="auto">
          <a:xfrm>
            <a:off x="865188" y="3703638"/>
            <a:ext cx="5341937" cy="2138362"/>
            <a:chOff x="865188" y="3608388"/>
            <a:chExt cx="5341937" cy="2138362"/>
          </a:xfrm>
        </p:grpSpPr>
        <p:grpSp>
          <p:nvGrpSpPr>
            <p:cNvPr id="10256" name="Group 97"/>
            <p:cNvGrpSpPr>
              <a:grpSpLocks/>
            </p:cNvGrpSpPr>
            <p:nvPr/>
          </p:nvGrpSpPr>
          <p:grpSpPr bwMode="auto">
            <a:xfrm>
              <a:off x="865188" y="3608388"/>
              <a:ext cx="5341937" cy="2138362"/>
              <a:chOff x="623888" y="3759200"/>
              <a:chExt cx="5342668" cy="2139058"/>
            </a:xfrm>
          </p:grpSpPr>
          <p:grpSp>
            <p:nvGrpSpPr>
              <p:cNvPr id="10258" name="Group 37"/>
              <p:cNvGrpSpPr>
                <a:grpSpLocks/>
              </p:cNvGrpSpPr>
              <p:nvPr/>
            </p:nvGrpSpPr>
            <p:grpSpPr bwMode="auto">
              <a:xfrm>
                <a:off x="623888" y="3759200"/>
                <a:ext cx="2488956" cy="2096013"/>
                <a:chOff x="356492" y="1872490"/>
                <a:chExt cx="2747713" cy="2449501"/>
              </a:xfrm>
            </p:grpSpPr>
            <p:pic>
              <p:nvPicPr>
                <p:cNvPr id="10278" name="Picture 3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91" y="3169611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0" name="Curved Connector 39"/>
                <p:cNvCxnSpPr>
                  <a:stCxn id="10278" idx="0"/>
                  <a:endCxn id="10287" idx="1"/>
                </p:cNvCxnSpPr>
                <p:nvPr/>
              </p:nvCxnSpPr>
              <p:spPr bwMode="auto">
                <a:xfrm rot="5400000" flipH="1" flipV="1">
                  <a:off x="712985" y="2672606"/>
                  <a:ext cx="638406" cy="355814"/>
                </a:xfrm>
                <a:prstGeom prst="curvedConnector2">
                  <a:avLst/>
                </a:prstGeom>
                <a:ln>
                  <a:headEnd type="none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urved Connector 40"/>
                <p:cNvCxnSpPr>
                  <a:stCxn id="10286" idx="0"/>
                  <a:endCxn id="10287" idx="3"/>
                </p:cNvCxnSpPr>
                <p:nvPr/>
              </p:nvCxnSpPr>
              <p:spPr bwMode="auto">
                <a:xfrm rot="16200000" flipV="1">
                  <a:off x="1434872" y="2660594"/>
                  <a:ext cx="616136" cy="357567"/>
                </a:xfrm>
                <a:prstGeom prst="curvedConnector2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81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83785" y="3016540"/>
                  <a:ext cx="34818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</a:p>
              </p:txBody>
            </p:sp>
            <p:sp>
              <p:nvSpPr>
                <p:cNvPr id="10282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97638" y="3069139"/>
                  <a:ext cx="96488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x’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1013784" y="3199409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8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919819" y="1872490"/>
                  <a:ext cx="97838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 bwMode="auto">
                <a:xfrm flipV="1">
                  <a:off x="1033065" y="3284778"/>
                  <a:ext cx="69935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10286" name="Picture 2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4735" y="3147546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87" name="Picture 4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417" y="2307343"/>
                  <a:ext cx="355170" cy="447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88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6492" y="3804633"/>
                  <a:ext cx="86922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   city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 bwMode="auto">
                <a:xfrm flipH="1">
                  <a:off x="854281" y="3414686"/>
                  <a:ext cx="0" cy="415706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9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2048146" y="3746499"/>
                  <a:ext cx="1056059" cy="575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 dirty="0"/>
                    <a:t>French</a:t>
                  </a:r>
                  <a:r>
                    <a:rPr lang="en-US" altLang="en-US" sz="1400" b="1" baseline="30000" dirty="0"/>
                    <a:t>3</a:t>
                  </a:r>
                  <a:r>
                    <a:rPr lang="en-US" altLang="en-US" sz="1200" b="1" dirty="0"/>
                    <a:t/>
                  </a:r>
                  <a:br>
                    <a:rPr lang="en-US" altLang="en-US" sz="1200" b="1" dirty="0"/>
                  </a:br>
                  <a:r>
                    <a:rPr lang="en-US" altLang="en-US" sz="1200" b="1" dirty="0"/>
                    <a:t>restaurant</a:t>
                  </a:r>
                </a:p>
              </p:txBody>
            </p:sp>
            <p:pic>
              <p:nvPicPr>
                <p:cNvPr id="10291" name="Picture 5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3472" y="3705413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53" name="Straight Arrow Connector 52"/>
                <p:cNvCxnSpPr/>
                <p:nvPr/>
              </p:nvCxnSpPr>
              <p:spPr bwMode="auto">
                <a:xfrm>
                  <a:off x="1921724" y="3397984"/>
                  <a:ext cx="0" cy="28394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 flipH="1">
                  <a:off x="1013784" y="3397984"/>
                  <a:ext cx="781740" cy="43983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961201" y="3414686"/>
                  <a:ext cx="786999" cy="391581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1062862" y="4010409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9" name="Group 58"/>
              <p:cNvGrpSpPr>
                <a:grpSpLocks/>
              </p:cNvGrpSpPr>
              <p:nvPr/>
            </p:nvGrpSpPr>
            <p:grpSpPr bwMode="auto">
              <a:xfrm>
                <a:off x="3263244" y="3802245"/>
                <a:ext cx="2488956" cy="2096013"/>
                <a:chOff x="356492" y="1872490"/>
                <a:chExt cx="2747713" cy="2449501"/>
              </a:xfrm>
            </p:grpSpPr>
            <p:pic>
              <p:nvPicPr>
                <p:cNvPr id="10262" name="Picture 3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91" y="3169611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63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13375" y="3107099"/>
                  <a:ext cx="34818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</a:p>
              </p:txBody>
            </p:sp>
            <p:sp>
              <p:nvSpPr>
                <p:cNvPr id="1026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97638" y="3069139"/>
                  <a:ext cx="96488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x’</a:t>
                  </a: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 bwMode="auto">
                <a:xfrm flipH="1" flipV="1">
                  <a:off x="1013155" y="3199213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66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919819" y="1872490"/>
                  <a:ext cx="97838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 bwMode="auto">
                <a:xfrm flipV="1">
                  <a:off x="1032436" y="3284581"/>
                  <a:ext cx="69935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10268" name="Picture 2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4735" y="3147546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69" name="Picture 6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417" y="2307343"/>
                  <a:ext cx="355170" cy="447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7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6492" y="3804633"/>
                  <a:ext cx="86922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   city</a:t>
                  </a:r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 bwMode="auto">
                <a:xfrm flipH="1">
                  <a:off x="853652" y="3414490"/>
                  <a:ext cx="0" cy="415706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72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2048146" y="3746499"/>
                  <a:ext cx="1056059" cy="575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/>
                    <a:t>French</a:t>
                  </a:r>
                  <a:r>
                    <a:rPr lang="en-US" altLang="en-US" sz="1400" b="1" baseline="30000"/>
                    <a:t>3</a:t>
                  </a:r>
                  <a:r>
                    <a:rPr lang="en-US" altLang="en-US" sz="1200" b="1"/>
                    <a:t/>
                  </a:r>
                  <a:br>
                    <a:rPr lang="en-US" altLang="en-US" sz="1200" b="1"/>
                  </a:br>
                  <a:r>
                    <a:rPr lang="en-US" altLang="en-US" sz="1200" b="1"/>
                    <a:t>restaurant</a:t>
                  </a:r>
                </a:p>
              </p:txBody>
            </p:sp>
            <p:pic>
              <p:nvPicPr>
                <p:cNvPr id="10273" name="Picture 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33472" y="3705413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74" name="Straight Arrow Connector 73"/>
                <p:cNvCxnSpPr/>
                <p:nvPr/>
              </p:nvCxnSpPr>
              <p:spPr bwMode="auto">
                <a:xfrm>
                  <a:off x="1921095" y="3397787"/>
                  <a:ext cx="0" cy="283943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 bwMode="auto">
                <a:xfrm flipH="1">
                  <a:off x="1013155" y="3397787"/>
                  <a:ext cx="781740" cy="439833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 bwMode="auto">
                <a:xfrm>
                  <a:off x="960571" y="3414490"/>
                  <a:ext cx="786999" cy="39158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 bwMode="auto">
                <a:xfrm flipH="1" flipV="1">
                  <a:off x="1062232" y="4010211"/>
                  <a:ext cx="697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60" name="Rectangle 3"/>
              <p:cNvSpPr>
                <a:spLocks noChangeArrowheads="1"/>
              </p:cNvSpPr>
              <p:nvPr/>
            </p:nvSpPr>
            <p:spPr bwMode="auto">
              <a:xfrm>
                <a:off x="5470907" y="4691814"/>
                <a:ext cx="49564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800"/>
                  <a:t>⇒</a:t>
                </a:r>
              </a:p>
            </p:txBody>
          </p:sp>
          <p:sp>
            <p:nvSpPr>
              <p:cNvPr id="10261" name="Rectangle 77"/>
              <p:cNvSpPr>
                <a:spLocks noChangeArrowheads="1"/>
              </p:cNvSpPr>
              <p:nvPr/>
            </p:nvSpPr>
            <p:spPr bwMode="auto">
              <a:xfrm>
                <a:off x="2814804" y="4603424"/>
                <a:ext cx="38504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3200" b="1"/>
                  <a:t>:</a:t>
                </a:r>
                <a:r>
                  <a:rPr lang="en-US" altLang="en-US"/>
                  <a:t> </a:t>
                </a:r>
              </a:p>
            </p:txBody>
          </p:sp>
        </p:grpSp>
        <p:cxnSp>
          <p:nvCxnSpPr>
            <p:cNvPr id="105" name="Curved Connector 104"/>
            <p:cNvCxnSpPr/>
            <p:nvPr/>
          </p:nvCxnSpPr>
          <p:spPr bwMode="auto">
            <a:xfrm rot="16200000" flipV="1">
              <a:off x="4513263" y="4297363"/>
              <a:ext cx="527050" cy="32385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49" name="Picture 3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856163"/>
            <a:ext cx="206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Curved Connector 106"/>
          <p:cNvCxnSpPr>
            <a:stCxn id="10249" idx="0"/>
            <a:endCxn id="10253" idx="1"/>
          </p:cNvCxnSpPr>
          <p:nvPr/>
        </p:nvCxnSpPr>
        <p:spPr bwMode="auto">
          <a:xfrm rot="5400000" flipH="1" flipV="1">
            <a:off x="6599238" y="4422775"/>
            <a:ext cx="546100" cy="320675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51" name="TextBox 191"/>
          <p:cNvSpPr txBox="1">
            <a:spLocks noChangeArrowheads="1"/>
          </p:cNvSpPr>
          <p:nvPr/>
        </p:nvSpPr>
        <p:spPr bwMode="auto">
          <a:xfrm>
            <a:off x="6375400" y="4725988"/>
            <a:ext cx="31591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b="1"/>
              <a:t>x</a:t>
            </a:r>
          </a:p>
        </p:txBody>
      </p:sp>
      <p:sp>
        <p:nvSpPr>
          <p:cNvPr id="10252" name="TextBox 191"/>
          <p:cNvSpPr txBox="1">
            <a:spLocks noChangeArrowheads="1"/>
          </p:cNvSpPr>
          <p:nvPr/>
        </p:nvSpPr>
        <p:spPr bwMode="auto">
          <a:xfrm>
            <a:off x="6770688" y="3746500"/>
            <a:ext cx="8858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 b="1"/>
              <a:t>French</a:t>
            </a:r>
            <a:br>
              <a:rPr lang="en-US" altLang="en-US" sz="1200" b="1"/>
            </a:br>
            <a:r>
              <a:rPr lang="en-US" altLang="en-US" sz="1200" b="1"/>
              <a:t>restaurant</a:t>
            </a:r>
          </a:p>
        </p:txBody>
      </p:sp>
      <p:pic>
        <p:nvPicPr>
          <p:cNvPr id="10253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4119563"/>
            <a:ext cx="3222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Rectangle 110"/>
          <p:cNvSpPr>
            <a:spLocks noChangeArrowheads="1"/>
          </p:cNvSpPr>
          <p:nvPr/>
        </p:nvSpPr>
        <p:spPr bwMode="auto">
          <a:xfrm>
            <a:off x="3262313" y="5937250"/>
            <a:ext cx="489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Q(x, </a:t>
            </a:r>
            <a:r>
              <a:rPr lang="en-US" altLang="en-US" sz="1400" b="1"/>
              <a:t>French restaurant</a:t>
            </a:r>
            <a:r>
              <a:rPr lang="en-US" altLang="en-US"/>
              <a:t>) ⇒ like(x, </a:t>
            </a:r>
            <a:r>
              <a:rPr lang="en-US" altLang="en-US" sz="1400" b="1"/>
              <a:t>French restaurant</a:t>
            </a:r>
            <a:r>
              <a:rPr lang="en-US" altLang="en-US"/>
              <a:t>)     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776412" y="2914650"/>
            <a:ext cx="5619750" cy="768350"/>
          </a:xfrm>
          <a:prstGeom prst="wedgeRectCallout">
            <a:avLst>
              <a:gd name="adj1" fmla="val -24184"/>
              <a:gd name="adj2" fmla="val 22538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sz="1400" dirty="0"/>
              <a:t>“if x and x′ are friends living in city </a:t>
            </a:r>
            <a:r>
              <a:rPr lang="en-US" sz="1400" b="1" dirty="0"/>
              <a:t>c</a:t>
            </a:r>
            <a:r>
              <a:rPr lang="en-US" sz="1400" dirty="0"/>
              <a:t>, there are at least 3 French restaurants in c that x and x′ both like, and if x′ visits a newly opened French restaurant y in c, then x may also visit y.”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1375396" y="4458578"/>
            <a:ext cx="423130" cy="96908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H="1">
            <a:off x="4051300" y="4501609"/>
            <a:ext cx="386221" cy="9260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01688" y="314325"/>
            <a:ext cx="7543800" cy="600075"/>
          </a:xfrm>
        </p:spPr>
        <p:txBody>
          <a:bodyPr/>
          <a:lstStyle/>
          <a:p>
            <a:r>
              <a:rPr lang="en-US" altLang="en-US" sz="3200" smtClean="0"/>
              <a:t>Support and Confidence</a:t>
            </a: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03C84E-05E7-41BF-ABB5-4253E03E37BC}" type="slidenum">
              <a:rPr lang="en-US" altLang="en-US" smtClean="0">
                <a:solidFill>
                  <a:srgbClr val="FFFFFF"/>
                </a:solidFill>
              </a:rPr>
              <a:pPr/>
              <a:t>6</a:t>
            </a:fld>
            <a:endParaRPr lang="en-US" altLang="en-US" sz="18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4083" y="1458191"/>
                <a:ext cx="310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𝑠𝑢𝑝𝑝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83" y="1458191"/>
                <a:ext cx="31097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65" r="-2745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40731" y="1019548"/>
            <a:ext cx="3852337" cy="425017"/>
            <a:chOff x="1009555" y="3363267"/>
            <a:chExt cx="3852337" cy="425017"/>
          </a:xfrm>
        </p:grpSpPr>
        <p:sp>
          <p:nvSpPr>
            <p:cNvPr id="3" name="TextBox 2"/>
            <p:cNvSpPr txBox="1"/>
            <p:nvPr/>
          </p:nvSpPr>
          <p:spPr>
            <a:xfrm>
              <a:off x="1009555" y="3418952"/>
              <a:ext cx="3852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Support</a:t>
              </a:r>
              <a:r>
                <a:rPr lang="en-US" dirty="0" smtClean="0"/>
                <a:t> of R(x, y): Q(</a:t>
              </a:r>
              <a:r>
                <a:rPr lang="en-US" dirty="0" err="1" smtClean="0"/>
                <a:t>x,y</a:t>
              </a:r>
              <a:r>
                <a:rPr lang="en-US" dirty="0" smtClean="0"/>
                <a:t>)      p(</a:t>
              </a:r>
              <a:r>
                <a:rPr lang="en-US" dirty="0" err="1" smtClean="0"/>
                <a:t>x,y</a:t>
              </a:r>
              <a:r>
                <a:rPr lang="en-US" dirty="0" smtClean="0"/>
                <a:t>) </a:t>
              </a:r>
              <a:endParaRPr lang="en-US" dirty="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677992" y="3363267"/>
              <a:ext cx="4074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dirty="0"/>
                <a:t>⇒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 bwMode="auto">
              <a:xfrm>
                <a:off x="798716" y="1954896"/>
                <a:ext cx="4335259" cy="691279"/>
              </a:xfrm>
              <a:prstGeom prst="wedgeRoundRectCallout">
                <a:avLst>
                  <a:gd name="adj1" fmla="val -26861"/>
                  <a:gd name="adj2" fmla="val -21199"/>
                  <a:gd name="adj3" fmla="val 16667"/>
                </a:avLst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en-US" dirty="0" smtClean="0"/>
                  <a:t>anti-monotonicity: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𝑠𝑢𝑏𝑝𝑎𝑡𝑡𝑒𝑟𝑛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716" y="1954896"/>
                <a:ext cx="4335259" cy="691279"/>
              </a:xfrm>
              <a:prstGeom prst="wedgeRoundRectCallout">
                <a:avLst>
                  <a:gd name="adj1" fmla="val -26861"/>
                  <a:gd name="adj2" fmla="val -21199"/>
                  <a:gd name="adj3" fmla="val 16667"/>
                </a:avLst>
              </a:prstGeom>
              <a:blipFill rotWithShape="0">
                <a:blip r:embed="rId4"/>
                <a:stretch>
                  <a:fillRect l="-281" r="-1122" b="-521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3"/>
          <p:cNvGrpSpPr>
            <a:grpSpLocks/>
          </p:cNvGrpSpPr>
          <p:nvPr/>
        </p:nvGrpSpPr>
        <p:grpSpPr bwMode="auto">
          <a:xfrm>
            <a:off x="4186238" y="2363788"/>
            <a:ext cx="4757737" cy="3906837"/>
            <a:chOff x="4148706" y="2420970"/>
            <a:chExt cx="4758889" cy="3906445"/>
          </a:xfrm>
        </p:grpSpPr>
        <p:pic>
          <p:nvPicPr>
            <p:cNvPr id="63" name="Picture 3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142" y="4141166"/>
              <a:ext cx="313775" cy="33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4" name="Curved Connector 63"/>
            <p:cNvCxnSpPr>
              <a:stCxn id="63" idx="0"/>
              <a:endCxn id="71" idx="1"/>
            </p:cNvCxnSpPr>
            <p:nvPr/>
          </p:nvCxnSpPr>
          <p:spPr bwMode="auto">
            <a:xfrm rot="5400000" flipH="1" flipV="1">
              <a:off x="4636329" y="3479642"/>
              <a:ext cx="833354" cy="490657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70" idx="0"/>
              <a:endCxn id="71" idx="3"/>
            </p:cNvCxnSpPr>
            <p:nvPr/>
          </p:nvCxnSpPr>
          <p:spPr bwMode="auto">
            <a:xfrm rot="16200000" flipV="1">
              <a:off x="5712910" y="3439950"/>
              <a:ext cx="800020" cy="536705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TextBox 191"/>
            <p:cNvSpPr txBox="1">
              <a:spLocks noChangeArrowheads="1"/>
            </p:cNvSpPr>
            <p:nvPr/>
          </p:nvSpPr>
          <p:spPr bwMode="auto">
            <a:xfrm>
              <a:off x="4195282" y="4038171"/>
              <a:ext cx="65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/>
                <a:t>u</a:t>
              </a:r>
              <a:r>
                <a:rPr lang="en-US" altLang="en-US" sz="2400" b="1" baseline="-25000"/>
                <a:t>1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5026806" y="4182918"/>
              <a:ext cx="96384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TextBox 191"/>
            <p:cNvSpPr txBox="1">
              <a:spLocks noChangeArrowheads="1"/>
            </p:cNvSpPr>
            <p:nvPr/>
          </p:nvSpPr>
          <p:spPr bwMode="auto">
            <a:xfrm>
              <a:off x="4949866" y="2420970"/>
              <a:ext cx="1349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 dirty="0"/>
                <a:t>Le </a:t>
              </a:r>
              <a:r>
                <a:rPr lang="en-US" altLang="en-US" sz="1600" b="1" dirty="0" err="1"/>
                <a:t>Bernadin</a:t>
              </a:r>
              <a:endParaRPr lang="en-US" altLang="en-US" sz="1600" b="1" dirty="0"/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flipV="1">
              <a:off x="5052212" y="4297207"/>
              <a:ext cx="965434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70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9" y="4108707"/>
              <a:ext cx="349520" cy="3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915" y="2968284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191"/>
            <p:cNvSpPr txBox="1">
              <a:spLocks noChangeArrowheads="1"/>
            </p:cNvSpPr>
            <p:nvPr/>
          </p:nvSpPr>
          <p:spPr bwMode="auto">
            <a:xfrm>
              <a:off x="5865478" y="4951608"/>
              <a:ext cx="9654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New</a:t>
              </a:r>
            </a:p>
            <a:p>
              <a:pPr algn="ctr"/>
              <a:r>
                <a:rPr lang="en-US" altLang="en-US" b="1"/>
                <a:t>York</a:t>
              </a:r>
              <a:br>
                <a:rPr lang="en-US" altLang="en-US" b="1"/>
              </a:br>
              <a:r>
                <a:rPr lang="en-US" altLang="en-US" b="1"/>
                <a:t>(city)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77508" y="4441654"/>
              <a:ext cx="0" cy="5666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TextBox 191"/>
            <p:cNvSpPr txBox="1">
              <a:spLocks noChangeArrowheads="1"/>
            </p:cNvSpPr>
            <p:nvPr/>
          </p:nvSpPr>
          <p:spPr bwMode="auto">
            <a:xfrm>
              <a:off x="4148706" y="5742640"/>
              <a:ext cx="1349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French</a:t>
              </a:r>
              <a:r>
                <a:rPr lang="en-US" altLang="en-US" sz="1600" b="1" baseline="30000"/>
                <a:t>3</a:t>
              </a:r>
              <a:r>
                <a:rPr lang="en-US" altLang="en-US" sz="1600" b="1"/>
                <a:t/>
              </a:r>
              <a:br>
                <a:rPr lang="en-US" altLang="en-US" sz="1600" b="1"/>
              </a:br>
              <a:r>
                <a:rPr lang="en-US" altLang="en-US" sz="1600" b="1"/>
                <a:t>restaurant</a:t>
              </a:r>
            </a:p>
          </p:txBody>
        </p:sp>
        <p:pic>
          <p:nvPicPr>
            <p:cNvPr id="75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4" y="5032086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6" name="Straight Arrow Connector 75"/>
            <p:cNvCxnSpPr/>
            <p:nvPr/>
          </p:nvCxnSpPr>
          <p:spPr bwMode="auto">
            <a:xfrm>
              <a:off x="6347925" y="4592452"/>
              <a:ext cx="0" cy="3873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 bwMode="auto">
            <a:xfrm flipH="1">
              <a:off x="4980757" y="4481338"/>
              <a:ext cx="1079761" cy="598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4955351" y="4474989"/>
              <a:ext cx="1084525" cy="53334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6716315" y="5311517"/>
              <a:ext cx="96384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191"/>
            <p:cNvSpPr txBox="1">
              <a:spLocks noChangeArrowheads="1"/>
            </p:cNvSpPr>
            <p:nvPr/>
          </p:nvSpPr>
          <p:spPr bwMode="auto">
            <a:xfrm>
              <a:off x="6409290" y="3999472"/>
              <a:ext cx="65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/>
                <a:t>u</a:t>
              </a:r>
              <a:r>
                <a:rPr lang="en-US" altLang="en-US" sz="2400" b="1" baseline="-25000"/>
                <a:t>2</a:t>
              </a:r>
            </a:p>
          </p:txBody>
        </p:sp>
        <p:sp>
          <p:nvSpPr>
            <p:cNvPr id="81" name="TextBox 191"/>
            <p:cNvSpPr txBox="1">
              <a:spLocks noChangeArrowheads="1"/>
            </p:cNvSpPr>
            <p:nvPr/>
          </p:nvSpPr>
          <p:spPr bwMode="auto">
            <a:xfrm>
              <a:off x="8152729" y="4016104"/>
              <a:ext cx="65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400" b="1"/>
                <a:t>u</a:t>
              </a:r>
              <a:r>
                <a:rPr lang="en-US" altLang="en-US" sz="2400" b="1" baseline="-25000"/>
                <a:t>3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 flipV="1">
              <a:off x="6933855" y="4192442"/>
              <a:ext cx="96384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 flipV="1">
              <a:off x="6959261" y="4306731"/>
              <a:ext cx="96702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endCxn id="87" idx="1"/>
            </p:cNvCxnSpPr>
            <p:nvPr/>
          </p:nvCxnSpPr>
          <p:spPr bwMode="auto">
            <a:xfrm rot="5400000" flipH="1" flipV="1">
              <a:off x="6471923" y="3430435"/>
              <a:ext cx="833353" cy="490657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endCxn id="87" idx="3"/>
            </p:cNvCxnSpPr>
            <p:nvPr/>
          </p:nvCxnSpPr>
          <p:spPr bwMode="auto">
            <a:xfrm rot="16200000" flipV="1">
              <a:off x="7496104" y="3443143"/>
              <a:ext cx="803194" cy="43508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TextBox 191"/>
            <p:cNvSpPr txBox="1">
              <a:spLocks noChangeArrowheads="1"/>
            </p:cNvSpPr>
            <p:nvPr/>
          </p:nvSpPr>
          <p:spPr bwMode="auto">
            <a:xfrm>
              <a:off x="6830945" y="2625263"/>
              <a:ext cx="13494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Per se</a:t>
              </a:r>
            </a:p>
          </p:txBody>
        </p:sp>
        <p:pic>
          <p:nvPicPr>
            <p:cNvPr id="87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4315" y="2919549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8" name="Straight Arrow Connector 87"/>
            <p:cNvCxnSpPr/>
            <p:nvPr/>
          </p:nvCxnSpPr>
          <p:spPr bwMode="auto">
            <a:xfrm flipH="1">
              <a:off x="8186695" y="4441654"/>
              <a:ext cx="0" cy="56668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TextBox 191"/>
            <p:cNvSpPr txBox="1">
              <a:spLocks noChangeArrowheads="1"/>
            </p:cNvSpPr>
            <p:nvPr/>
          </p:nvSpPr>
          <p:spPr bwMode="auto">
            <a:xfrm>
              <a:off x="7558149" y="5742640"/>
              <a:ext cx="13494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b="1"/>
                <a:t>French</a:t>
              </a:r>
              <a:r>
                <a:rPr lang="en-US" altLang="en-US" sz="1600" b="1" baseline="30000"/>
                <a:t>3</a:t>
              </a:r>
              <a:r>
                <a:rPr lang="en-US" altLang="en-US" sz="1600" b="1"/>
                <a:t/>
              </a:r>
              <a:br>
                <a:rPr lang="en-US" altLang="en-US" sz="1600" b="1"/>
              </a:br>
              <a:r>
                <a:rPr lang="en-US" altLang="en-US" sz="1600" b="1"/>
                <a:t>restaurant</a:t>
              </a:r>
            </a:p>
          </p:txBody>
        </p:sp>
        <p:pic>
          <p:nvPicPr>
            <p:cNvPr id="90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857" y="5032086"/>
              <a:ext cx="546134" cy="6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Arrow Connector 90"/>
            <p:cNvCxnSpPr/>
            <p:nvPr/>
          </p:nvCxnSpPr>
          <p:spPr bwMode="auto">
            <a:xfrm flipH="1">
              <a:off x="6668678" y="4465465"/>
              <a:ext cx="1079761" cy="598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 bwMode="auto">
            <a:xfrm>
              <a:off x="6573405" y="4530545"/>
              <a:ext cx="1084526" cy="53334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 bwMode="auto">
            <a:xfrm flipV="1">
              <a:off x="5096672" y="5311517"/>
              <a:ext cx="96384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4" name="Picture 3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097" y="4102845"/>
              <a:ext cx="313775" cy="33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Rectangle 3"/>
          <p:cNvSpPr>
            <a:spLocks noChangeArrowheads="1"/>
          </p:cNvSpPr>
          <p:nvPr/>
        </p:nvSpPr>
        <p:spPr bwMode="auto">
          <a:xfrm>
            <a:off x="3557588" y="3959225"/>
            <a:ext cx="539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3200" dirty="0"/>
              <a:t>⇒</a:t>
            </a:r>
          </a:p>
        </p:txBody>
      </p:sp>
      <p:grpSp>
        <p:nvGrpSpPr>
          <p:cNvPr id="96" name="Group 2"/>
          <p:cNvGrpSpPr>
            <a:grpSpLocks/>
          </p:cNvGrpSpPr>
          <p:nvPr/>
        </p:nvGrpSpPr>
        <p:grpSpPr bwMode="auto">
          <a:xfrm>
            <a:off x="671513" y="2701925"/>
            <a:ext cx="3201987" cy="2868613"/>
            <a:chOff x="-256074" y="2837136"/>
            <a:chExt cx="2558682" cy="2080640"/>
          </a:xfrm>
        </p:grpSpPr>
        <p:grpSp>
          <p:nvGrpSpPr>
            <p:cNvPr id="97" name="Group 58"/>
            <p:cNvGrpSpPr>
              <a:grpSpLocks/>
            </p:cNvGrpSpPr>
            <p:nvPr/>
          </p:nvGrpSpPr>
          <p:grpSpPr bwMode="auto">
            <a:xfrm>
              <a:off x="-256074" y="2837136"/>
              <a:ext cx="2558682" cy="2080640"/>
              <a:chOff x="279130" y="1809920"/>
              <a:chExt cx="2825075" cy="2432327"/>
            </a:xfrm>
          </p:grpSpPr>
          <p:pic>
            <p:nvPicPr>
              <p:cNvPr id="99" name="Picture 3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91" y="3169611"/>
                <a:ext cx="227495" cy="244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TextBox 191"/>
              <p:cNvSpPr txBox="1">
                <a:spLocks noChangeArrowheads="1"/>
              </p:cNvSpPr>
              <p:nvPr/>
            </p:nvSpPr>
            <p:spPr bwMode="auto">
              <a:xfrm>
                <a:off x="413375" y="3107099"/>
                <a:ext cx="348185" cy="44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800" b="1"/>
                  <a:t>x</a:t>
                </a:r>
              </a:p>
            </p:txBody>
          </p:sp>
          <p:sp>
            <p:nvSpPr>
              <p:cNvPr id="101" name="TextBox 191"/>
              <p:cNvSpPr txBox="1">
                <a:spLocks noChangeArrowheads="1"/>
              </p:cNvSpPr>
              <p:nvPr/>
            </p:nvSpPr>
            <p:spPr bwMode="auto">
              <a:xfrm>
                <a:off x="1997638" y="3069139"/>
                <a:ext cx="964880" cy="391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/>
                  <a:t>x’</a:t>
                </a: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 bwMode="auto">
              <a:xfrm flipH="1" flipV="1">
                <a:off x="1013061" y="3199052"/>
                <a:ext cx="697515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3" name="TextBox 191"/>
              <p:cNvSpPr txBox="1">
                <a:spLocks noChangeArrowheads="1"/>
              </p:cNvSpPr>
              <p:nvPr/>
            </p:nvSpPr>
            <p:spPr bwMode="auto">
              <a:xfrm>
                <a:off x="877430" y="1809920"/>
                <a:ext cx="978383" cy="70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/>
                  <a:t>French</a:t>
                </a:r>
                <a:br>
                  <a:rPr lang="en-US" altLang="en-US" sz="1600" b="1"/>
                </a:br>
                <a:r>
                  <a:rPr lang="en-US" altLang="en-US" sz="1600" b="1"/>
                  <a:t>restaurant</a:t>
                </a: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 bwMode="auto">
              <a:xfrm flipV="1">
                <a:off x="1032670" y="3285199"/>
                <a:ext cx="698915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05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735" y="3147546"/>
                <a:ext cx="253411" cy="249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Picture 6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417" y="2307343"/>
                <a:ext cx="355170" cy="44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TextBox 191"/>
              <p:cNvSpPr txBox="1">
                <a:spLocks noChangeArrowheads="1"/>
              </p:cNvSpPr>
              <p:nvPr/>
            </p:nvSpPr>
            <p:spPr bwMode="auto">
              <a:xfrm>
                <a:off x="279130" y="3788892"/>
                <a:ext cx="869222" cy="339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000" b="1"/>
                  <a:t>   city</a:t>
                </a:r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 bwMode="auto">
              <a:xfrm flipH="1">
                <a:off x="853389" y="3414421"/>
                <a:ext cx="0" cy="415932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9" name="TextBox 191"/>
              <p:cNvSpPr txBox="1">
                <a:spLocks noChangeArrowheads="1"/>
              </p:cNvSpPr>
              <p:nvPr/>
            </p:nvSpPr>
            <p:spPr bwMode="auto">
              <a:xfrm>
                <a:off x="2048146" y="3746499"/>
                <a:ext cx="1056059" cy="495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/>
                  <a:t>French</a:t>
                </a:r>
                <a:r>
                  <a:rPr lang="en-US" altLang="en-US" b="1" baseline="30000"/>
                  <a:t>3</a:t>
                </a:r>
                <a:r>
                  <a:rPr lang="en-US" altLang="en-US" sz="1600" b="1"/>
                  <a:t/>
                </a:r>
                <a:br>
                  <a:rPr lang="en-US" altLang="en-US" sz="1600" b="1"/>
                </a:br>
                <a:r>
                  <a:rPr lang="en-US" altLang="en-US" sz="1600" b="1"/>
                  <a:t>restaurant</a:t>
                </a:r>
              </a:p>
            </p:txBody>
          </p:sp>
          <p:pic>
            <p:nvPicPr>
              <p:cNvPr id="110" name="Picture 7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472" y="3705413"/>
                <a:ext cx="395961" cy="49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1920671" y="3398268"/>
                <a:ext cx="0" cy="28401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 bwMode="auto">
              <a:xfrm flipH="1">
                <a:off x="1013061" y="3398268"/>
                <a:ext cx="781553" cy="43881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 bwMode="auto">
              <a:xfrm>
                <a:off x="961238" y="3414421"/>
                <a:ext cx="785755" cy="391703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 bwMode="auto">
              <a:xfrm flipH="1" flipV="1">
                <a:off x="1062083" y="4010725"/>
                <a:ext cx="697515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urved Connector 97"/>
            <p:cNvCxnSpPr/>
            <p:nvPr/>
          </p:nvCxnSpPr>
          <p:spPr bwMode="auto">
            <a:xfrm rot="16200000" flipV="1">
              <a:off x="823017" y="3536667"/>
              <a:ext cx="527356" cy="323483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Rounded Rectangular Callout 4"/>
          <p:cNvSpPr/>
          <p:nvPr/>
        </p:nvSpPr>
        <p:spPr bwMode="auto">
          <a:xfrm>
            <a:off x="2327502" y="1766045"/>
            <a:ext cx="4562109" cy="432220"/>
          </a:xfrm>
          <a:prstGeom prst="wedgeRoundRectCallout">
            <a:avLst>
              <a:gd name="adj1" fmla="val -18698"/>
              <a:gd name="adj2" fmla="val -16240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 smtClean="0"/>
              <a:t># of isomorphic subgraph in single graph?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117102" y="3902000"/>
            <a:ext cx="4612650" cy="748649"/>
          </a:xfrm>
          <a:prstGeom prst="ellipse">
            <a:avLst/>
          </a:prstGeom>
          <a:noFill/>
          <a:ln w="28575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5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01688" y="314325"/>
            <a:ext cx="7543800" cy="600075"/>
          </a:xfrm>
        </p:spPr>
        <p:txBody>
          <a:bodyPr/>
          <a:lstStyle/>
          <a:p>
            <a:r>
              <a:rPr lang="en-US" altLang="en-US" sz="3200" smtClean="0"/>
              <a:t>Support and Confidence</a:t>
            </a: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03C84E-05E7-41BF-ABB5-4253E03E37BC}" type="slidenum">
              <a:rPr lang="en-US" altLang="en-US" smtClean="0">
                <a:solidFill>
                  <a:srgbClr val="FFFFFF"/>
                </a:solidFill>
              </a:rPr>
              <a:pPr/>
              <a:t>7</a:t>
            </a:fld>
            <a:endParaRPr lang="en-US" altLang="en-US" sz="18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09476" y="2060583"/>
                <a:ext cx="544014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476" y="2060583"/>
                <a:ext cx="5440144" cy="782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15314" y="13613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Confidence</a:t>
            </a:r>
            <a:r>
              <a:rPr lang="en-US" dirty="0" smtClean="0"/>
              <a:t> of R(x, y)</a:t>
            </a:r>
            <a:endParaRPr lang="en-US" dirty="0"/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3992949" y="1181283"/>
            <a:ext cx="3853079" cy="801440"/>
          </a:xfrm>
          <a:prstGeom prst="wedgeRoundRectCallout">
            <a:avLst>
              <a:gd name="adj1" fmla="val 10011"/>
              <a:gd name="adj2" fmla="val 53601"/>
              <a:gd name="adj3" fmla="val 1666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 smtClean="0"/>
              <a:t>Candidate # of x with one edge of type q but is not a match for q(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15314" y="3128906"/>
            <a:ext cx="8256658" cy="2937681"/>
            <a:chOff x="646007" y="3064187"/>
            <a:chExt cx="8256658" cy="2937681"/>
          </a:xfrm>
        </p:grpSpPr>
        <p:sp>
          <p:nvSpPr>
            <p:cNvPr id="37" name="Rounded Rectangular Callout 36"/>
            <p:cNvSpPr/>
            <p:nvPr/>
          </p:nvSpPr>
          <p:spPr bwMode="auto">
            <a:xfrm>
              <a:off x="646007" y="3064187"/>
              <a:ext cx="7995484" cy="2909165"/>
            </a:xfrm>
            <a:prstGeom prst="wedgeRoundRectCallout">
              <a:avLst>
                <a:gd name="adj1" fmla="val -44824"/>
                <a:gd name="adj2" fmla="val -15480"/>
                <a:gd name="adj3" fmla="val 16667"/>
              </a:avLst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b="1" dirty="0" smtClean="0"/>
                <a:t>Local closed world assumption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9" name="TextBox 191"/>
            <p:cNvSpPr txBox="1">
              <a:spLocks noChangeArrowheads="1"/>
            </p:cNvSpPr>
            <p:nvPr/>
          </p:nvSpPr>
          <p:spPr bwMode="auto">
            <a:xfrm>
              <a:off x="4200563" y="3578234"/>
              <a:ext cx="513553" cy="36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smtClean="0">
                  <a:solidFill>
                    <a:schemeClr val="accent3">
                      <a:lumMod val="65000"/>
                    </a:schemeClr>
                  </a:solidFill>
                </a:rPr>
                <a:t>v</a:t>
              </a:r>
              <a:r>
                <a:rPr lang="en-US" altLang="en-US" b="1" baseline="-25000" dirty="0" smtClean="0">
                  <a:solidFill>
                    <a:schemeClr val="accent3">
                      <a:lumMod val="65000"/>
                    </a:schemeClr>
                  </a:solidFill>
                </a:rPr>
                <a:t>2</a:t>
              </a:r>
              <a:endParaRPr lang="en-US" altLang="en-US" b="1" baseline="-25000" dirty="0">
                <a:solidFill>
                  <a:schemeClr val="accent3">
                    <a:lumMod val="65000"/>
                  </a:schemeClr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753315" y="3253906"/>
              <a:ext cx="2719387" cy="2747962"/>
              <a:chOff x="192553" y="3254336"/>
              <a:chExt cx="2719387" cy="2747962"/>
            </a:xfrm>
          </p:grpSpPr>
          <p:grpSp>
            <p:nvGrpSpPr>
              <p:cNvPr id="64" name="Group 1"/>
              <p:cNvGrpSpPr>
                <a:grpSpLocks/>
              </p:cNvGrpSpPr>
              <p:nvPr/>
            </p:nvGrpSpPr>
            <p:grpSpPr bwMode="auto">
              <a:xfrm>
                <a:off x="192553" y="3254336"/>
                <a:ext cx="2719387" cy="2747962"/>
                <a:chOff x="3136645" y="1877534"/>
                <a:chExt cx="2719388" cy="2747963"/>
              </a:xfrm>
            </p:grpSpPr>
            <p:sp>
              <p:nvSpPr>
                <p:cNvPr id="65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892420" y="3030059"/>
                  <a:ext cx="963613" cy="369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/>
                    <a:t>x</a:t>
                  </a:r>
                </a:p>
              </p:txBody>
            </p:sp>
            <p:grpSp>
              <p:nvGrpSpPr>
                <p:cNvPr id="66" name="Group 6173"/>
                <p:cNvGrpSpPr>
                  <a:grpSpLocks/>
                </p:cNvGrpSpPr>
                <p:nvPr/>
              </p:nvGrpSpPr>
              <p:grpSpPr bwMode="auto">
                <a:xfrm>
                  <a:off x="3136645" y="1877534"/>
                  <a:ext cx="2355850" cy="2747963"/>
                  <a:chOff x="3164706" y="1892325"/>
                  <a:chExt cx="2356706" cy="2748241"/>
                </a:xfrm>
              </p:grpSpPr>
              <p:pic>
                <p:nvPicPr>
                  <p:cNvPr id="67" name="Picture 33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80452" y="3088902"/>
                    <a:ext cx="227495" cy="244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68" name="Curved Connector 67"/>
                  <p:cNvCxnSpPr/>
                  <p:nvPr/>
                </p:nvCxnSpPr>
                <p:spPr bwMode="auto">
                  <a:xfrm rot="5400000" flipH="1" flipV="1">
                    <a:off x="3585626" y="2592437"/>
                    <a:ext cx="612837" cy="355729"/>
                  </a:xfrm>
                  <a:prstGeom prst="curvedConnector2">
                    <a:avLst/>
                  </a:prstGeom>
                  <a:ln>
                    <a:headEnd type="arrow" w="med" len="med"/>
                    <a:tailEnd type="arrow" w="med" len="med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urved Connector 68"/>
                  <p:cNvCxnSpPr/>
                  <p:nvPr/>
                </p:nvCxnSpPr>
                <p:spPr bwMode="auto">
                  <a:xfrm rot="16200000" flipV="1">
                    <a:off x="4259763" y="2597999"/>
                    <a:ext cx="590610" cy="316027"/>
                  </a:xfrm>
                  <a:prstGeom prst="curvedConnector2">
                    <a:avLst/>
                  </a:prstGeom>
                  <a:ln>
                    <a:headEnd type="arrow" w="med" len="med"/>
                    <a:tailEnd type="arrow" w="med" len="med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4706" y="2999755"/>
                    <a:ext cx="51374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en-US" b="1"/>
                      <a:t>x</a:t>
                    </a:r>
                    <a:r>
                      <a:rPr lang="en-US" altLang="en-US" b="1" baseline="-25000"/>
                      <a:t>1</a:t>
                    </a:r>
                  </a:p>
                </p:txBody>
              </p:sp>
              <p:cxnSp>
                <p:nvCxnSpPr>
                  <p:cNvPr id="71" name="Straight Arrow Connector 70"/>
                  <p:cNvCxnSpPr>
                    <a:stCxn id="67" idx="3"/>
                    <a:endCxn id="78" idx="1"/>
                  </p:cNvCxnSpPr>
                  <p:nvPr/>
                </p:nvCxnSpPr>
                <p:spPr bwMode="auto">
                  <a:xfrm flipV="1">
                    <a:off x="3807877" y="3211671"/>
                    <a:ext cx="851210" cy="0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72" name="Picture 2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25250" y="2307342"/>
                    <a:ext cx="253411" cy="2498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1150" y="3759352"/>
                    <a:ext cx="122359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en-US" sz="1400" b="1" dirty="0"/>
                      <a:t>Ecuador</a:t>
                    </a:r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 bwMode="auto">
                  <a:xfrm flipH="1">
                    <a:off x="3672891" y="3383138"/>
                    <a:ext cx="0" cy="415967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75" name="Picture 52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97401" y="3690642"/>
                    <a:ext cx="624424" cy="47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6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97814" y="4117346"/>
                    <a:ext cx="1223598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en-US" sz="1400" b="1" dirty="0"/>
                      <a:t>Shakira album</a:t>
                    </a:r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 bwMode="auto">
                  <a:xfrm>
                    <a:off x="4817894" y="3376788"/>
                    <a:ext cx="0" cy="28419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78" name="Picture 6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59853" y="3053025"/>
                    <a:ext cx="316062" cy="316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79" name="Straight Arrow Connector 78"/>
                  <p:cNvCxnSpPr/>
                  <p:nvPr/>
                </p:nvCxnSpPr>
                <p:spPr bwMode="auto">
                  <a:xfrm flipH="1">
                    <a:off x="3788820" y="2557555"/>
                    <a:ext cx="400196" cy="120186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 bwMode="auto">
                  <a:xfrm>
                    <a:off x="4263656" y="2586132"/>
                    <a:ext cx="414488" cy="1122477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2637" y="1892325"/>
                    <a:ext cx="51374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en-US" b="1"/>
                      <a:t>x</a:t>
                    </a:r>
                    <a:r>
                      <a:rPr lang="en-US" altLang="en-US" b="1" baseline="-25000"/>
                      <a:t>2</a:t>
                    </a:r>
                  </a:p>
                </p:txBody>
              </p:sp>
            </p:grpSp>
          </p:grpSp>
          <p:cxnSp>
            <p:nvCxnSpPr>
              <p:cNvPr id="100" name="Straight Arrow Connector 99"/>
              <p:cNvCxnSpPr/>
              <p:nvPr/>
            </p:nvCxnSpPr>
            <p:spPr bwMode="auto">
              <a:xfrm flipH="1">
                <a:off x="880545" y="4716898"/>
                <a:ext cx="805845" cy="39022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955757" y="3588054"/>
              <a:ext cx="4946908" cy="2257687"/>
              <a:chOff x="2799295" y="3614920"/>
              <a:chExt cx="4946908" cy="2257687"/>
            </a:xfrm>
          </p:grpSpPr>
          <p:sp>
            <p:nvSpPr>
              <p:cNvPr id="83" name="TextBox 191"/>
              <p:cNvSpPr txBox="1">
                <a:spLocks noChangeArrowheads="1"/>
              </p:cNvSpPr>
              <p:nvPr/>
            </p:nvSpPr>
            <p:spPr bwMode="auto">
              <a:xfrm>
                <a:off x="4555070" y="4352470"/>
                <a:ext cx="248366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 dirty="0" smtClean="0"/>
                  <a:t>v</a:t>
                </a:r>
                <a:endParaRPr lang="en-US" altLang="en-US" b="1" dirty="0"/>
              </a:p>
            </p:txBody>
          </p:sp>
          <p:pic>
            <p:nvPicPr>
              <p:cNvPr id="85" name="Picture 339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4890" y="4396400"/>
                <a:ext cx="227412" cy="244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6" name="Curved Connector 85"/>
              <p:cNvCxnSpPr/>
              <p:nvPr/>
            </p:nvCxnSpPr>
            <p:spPr bwMode="auto">
              <a:xfrm rot="5400000" flipH="1" flipV="1">
                <a:off x="3219982" y="3900032"/>
                <a:ext cx="612775" cy="355600"/>
              </a:xfrm>
              <a:prstGeom prst="curved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 bwMode="auto">
              <a:xfrm rot="16200000" flipV="1">
                <a:off x="3893877" y="3905588"/>
                <a:ext cx="590550" cy="315912"/>
              </a:xfrm>
              <a:prstGeom prst="curved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8" name="TextBox 191"/>
              <p:cNvSpPr txBox="1">
                <a:spLocks noChangeArrowheads="1"/>
              </p:cNvSpPr>
              <p:nvPr/>
            </p:nvSpPr>
            <p:spPr bwMode="auto">
              <a:xfrm>
                <a:off x="2799295" y="4307262"/>
                <a:ext cx="513553" cy="369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 dirty="0" smtClean="0">
                    <a:solidFill>
                      <a:schemeClr val="accent3">
                        <a:lumMod val="65000"/>
                      </a:schemeClr>
                    </a:solidFill>
                  </a:rPr>
                  <a:t>v</a:t>
                </a:r>
                <a:r>
                  <a:rPr lang="en-US" altLang="en-US" b="1" baseline="-25000" dirty="0" smtClean="0">
                    <a:solidFill>
                      <a:schemeClr val="accent3">
                        <a:lumMod val="65000"/>
                      </a:schemeClr>
                    </a:solidFill>
                  </a:rPr>
                  <a:t>1</a:t>
                </a:r>
                <a:endParaRPr lang="en-US" altLang="en-US" b="1" baseline="-25000" dirty="0">
                  <a:solidFill>
                    <a:schemeClr val="accent3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89" name="Straight Arrow Connector 88"/>
              <p:cNvCxnSpPr>
                <a:stCxn id="85" idx="3"/>
                <a:endCxn id="96" idx="1"/>
              </p:cNvCxnSpPr>
              <p:nvPr/>
            </p:nvCxnSpPr>
            <p:spPr bwMode="auto">
              <a:xfrm flipV="1">
                <a:off x="3442232" y="4519157"/>
                <a:ext cx="850901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90" name="Picture 27"/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9490" y="3614920"/>
                <a:ext cx="253319" cy="249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Box 191"/>
              <p:cNvSpPr txBox="1">
                <a:spLocks noChangeArrowheads="1"/>
              </p:cNvSpPr>
              <p:nvPr/>
            </p:nvSpPr>
            <p:spPr bwMode="auto">
              <a:xfrm>
                <a:off x="2875711" y="5066782"/>
                <a:ext cx="1223153" cy="307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400" b="1">
                    <a:solidFill>
                      <a:schemeClr val="accent3">
                        <a:lumMod val="65000"/>
                      </a:schemeClr>
                    </a:solidFill>
                  </a:rPr>
                  <a:t>Ecuador</a:t>
                </a: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 bwMode="auto">
              <a:xfrm flipH="1">
                <a:off x="3307295" y="4690606"/>
                <a:ext cx="0" cy="415925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4451882" y="4684257"/>
                <a:ext cx="0" cy="2841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96" name="Picture 6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899" y="4360527"/>
                <a:ext cx="315947" cy="31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7" name="Straight Arrow Connector 96"/>
              <p:cNvCxnSpPr/>
              <p:nvPr/>
            </p:nvCxnSpPr>
            <p:spPr bwMode="auto">
              <a:xfrm flipH="1">
                <a:off x="3423182" y="3865107"/>
                <a:ext cx="400051" cy="1201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3897846" y="3893681"/>
                <a:ext cx="414337" cy="112236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>
                <a:off x="3495745" y="4654753"/>
                <a:ext cx="805845" cy="390225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" name="TextBox 191"/>
              <p:cNvSpPr txBox="1">
                <a:spLocks noChangeArrowheads="1"/>
              </p:cNvSpPr>
              <p:nvPr/>
            </p:nvSpPr>
            <p:spPr bwMode="auto">
              <a:xfrm>
                <a:off x="3821414" y="4995781"/>
                <a:ext cx="1223153" cy="523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400" b="1" dirty="0"/>
                  <a:t>Shakira album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909151" y="4360970"/>
                <a:ext cx="1223153" cy="1149530"/>
                <a:chOff x="4909151" y="4360970"/>
                <a:chExt cx="1223153" cy="1149530"/>
              </a:xfrm>
            </p:grpSpPr>
            <p:sp>
              <p:nvSpPr>
                <p:cNvPr id="9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909151" y="4987280"/>
                  <a:ext cx="122315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400" b="1" dirty="0" smtClean="0"/>
                    <a:t>MJ’s</a:t>
                  </a:r>
                  <a:br>
                    <a:rPr lang="en-US" altLang="en-US" sz="1400" b="1" dirty="0" smtClean="0"/>
                  </a:br>
                  <a:r>
                    <a:rPr lang="en-US" altLang="en-US" sz="1400" b="1" dirty="0" smtClean="0"/>
                    <a:t>album</a:t>
                  </a:r>
                  <a:endParaRPr lang="en-US" altLang="en-US" sz="1400" b="1" dirty="0"/>
                </a:p>
              </p:txBody>
            </p:sp>
            <p:pic>
              <p:nvPicPr>
                <p:cNvPr id="102" name="Picture 3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85327" y="4423772"/>
                  <a:ext cx="227412" cy="244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5508001" y="4360970"/>
                  <a:ext cx="37561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 dirty="0" smtClean="0"/>
                    <a:t>v'</a:t>
                  </a:r>
                  <a:endParaRPr lang="en-US" altLang="en-US" b="1" dirty="0"/>
                </a:p>
              </p:txBody>
            </p:sp>
            <p:cxnSp>
              <p:nvCxnSpPr>
                <p:cNvPr id="107" name="Straight Arrow Connector 106"/>
                <p:cNvCxnSpPr/>
                <p:nvPr/>
              </p:nvCxnSpPr>
              <p:spPr bwMode="auto">
                <a:xfrm>
                  <a:off x="5478802" y="4730207"/>
                  <a:ext cx="0" cy="28416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5936502" y="4399414"/>
                <a:ext cx="1809701" cy="1224816"/>
                <a:chOff x="5672014" y="4375666"/>
                <a:chExt cx="1809701" cy="1224816"/>
              </a:xfrm>
            </p:grpSpPr>
            <p:pic>
              <p:nvPicPr>
                <p:cNvPr id="103" name="Picture 3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63486" y="4410838"/>
                  <a:ext cx="227412" cy="244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6322062" y="4375666"/>
                  <a:ext cx="57545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b="1" dirty="0" smtClean="0"/>
                    <a:t>v''</a:t>
                  </a:r>
                  <a:endParaRPr lang="en-US" altLang="en-US" b="1" dirty="0"/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 bwMode="auto">
                <a:xfrm flipH="1">
                  <a:off x="6258562" y="4705248"/>
                  <a:ext cx="0" cy="415925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6258562" y="4738648"/>
                  <a:ext cx="1223153" cy="307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400" b="1" dirty="0" smtClean="0"/>
                    <a:t>hobby</a:t>
                  </a:r>
                  <a:endParaRPr lang="en-US" altLang="en-US" sz="1400" b="1" dirty="0"/>
                </a:p>
              </p:txBody>
            </p:sp>
            <p:sp>
              <p:nvSpPr>
                <p:cNvPr id="11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5672014" y="5077262"/>
                  <a:ext cx="122315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400" b="1" dirty="0" smtClean="0"/>
                    <a:t>Pop</a:t>
                  </a:r>
                  <a:br>
                    <a:rPr lang="en-US" altLang="en-US" sz="1400" b="1" dirty="0" smtClean="0"/>
                  </a:br>
                  <a:r>
                    <a:rPr lang="en-US" altLang="en-US" sz="1400" b="1" dirty="0" smtClean="0"/>
                    <a:t>music</a:t>
                  </a:r>
                  <a:endParaRPr lang="en-US" altLang="en-US" sz="1400" b="1" dirty="0"/>
                </a:p>
              </p:txBody>
            </p:sp>
          </p:grpSp>
          <p:cxnSp>
            <p:nvCxnSpPr>
              <p:cNvPr id="111" name="Curved Connector 110"/>
              <p:cNvCxnSpPr>
                <a:stCxn id="102" idx="0"/>
                <a:endCxn id="90" idx="3"/>
              </p:cNvCxnSpPr>
              <p:nvPr/>
            </p:nvCxnSpPr>
            <p:spPr bwMode="auto">
              <a:xfrm rot="16200000" flipV="1">
                <a:off x="4413949" y="3338688"/>
                <a:ext cx="683945" cy="1486224"/>
              </a:xfrm>
              <a:prstGeom prst="curved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Curved Connector 111"/>
              <p:cNvCxnSpPr>
                <a:stCxn id="103" idx="0"/>
                <a:endCxn id="90" idx="3"/>
              </p:cNvCxnSpPr>
              <p:nvPr/>
            </p:nvCxnSpPr>
            <p:spPr bwMode="auto">
              <a:xfrm rot="16200000" flipV="1">
                <a:off x="4929866" y="2822771"/>
                <a:ext cx="694759" cy="2528871"/>
              </a:xfrm>
              <a:prstGeom prst="curved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102" idx="1"/>
                <a:endCxn id="91" idx="0"/>
              </p:cNvCxnSpPr>
              <p:nvPr/>
            </p:nvCxnSpPr>
            <p:spPr bwMode="auto">
              <a:xfrm flipH="1">
                <a:off x="3487288" y="4545914"/>
                <a:ext cx="1898039" cy="52086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 bwMode="auto">
              <a:xfrm flipH="1">
                <a:off x="3692804" y="4607610"/>
                <a:ext cx="2598076" cy="48818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3842469" y="5534053"/>
                <a:ext cx="1016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/>
                  <a:t>“positive”</a:t>
                </a:r>
                <a:endParaRPr lang="en-US" sz="1600" i="1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38322" y="5518250"/>
                <a:ext cx="1096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/>
                  <a:t>“negative”</a:t>
                </a:r>
                <a:endParaRPr lang="en-US" sz="1600" i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055298" y="5515719"/>
                <a:ext cx="1141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/>
                  <a:t>“</a:t>
                </a:r>
                <a:r>
                  <a:rPr lang="en-US" sz="1600" i="1" dirty="0" smtClean="0">
                    <a:solidFill>
                      <a:srgbClr val="7030A0"/>
                    </a:solidFill>
                  </a:rPr>
                  <a:t>unknown</a:t>
                </a:r>
                <a:r>
                  <a:rPr lang="en-US" sz="1600" i="1" dirty="0" smtClean="0"/>
                  <a:t>”</a:t>
                </a:r>
                <a:endParaRPr lang="en-US" sz="16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9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65188" y="195263"/>
            <a:ext cx="7543800" cy="787400"/>
          </a:xfrm>
        </p:spPr>
        <p:txBody>
          <a:bodyPr/>
          <a:lstStyle/>
          <a:p>
            <a:r>
              <a:rPr lang="en-US" altLang="en-US" smtClean="0"/>
              <a:t>Discover GPARs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A67102-FEDB-4893-A57D-588B13820853}" type="slidenum">
              <a:rPr lang="en-US" altLang="en-US" smtClean="0">
                <a:solidFill>
                  <a:srgbClr val="FFFFFF"/>
                </a:solidFill>
              </a:rPr>
              <a:pPr/>
              <a:t>8</a:t>
            </a:fld>
            <a:endParaRPr lang="en-US" altLang="en-US" sz="18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47038" y="2108946"/>
                <a:ext cx="368459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038" y="2108946"/>
                <a:ext cx="3684598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88405" y="3208819"/>
                <a:ext cx="6297365" cy="59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05" y="3208819"/>
                <a:ext cx="6297365" cy="5947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0285" y="406549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diversified mining problem: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5188" y="4616183"/>
            <a:ext cx="7248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 a </a:t>
            </a:r>
            <a:r>
              <a:rPr lang="en-US" dirty="0"/>
              <a:t>graph G, a predicate q(x, y), a support </a:t>
            </a:r>
            <a:r>
              <a:rPr lang="en-US" dirty="0" smtClean="0"/>
              <a:t>bound and </a:t>
            </a:r>
            <a:r>
              <a:rPr lang="en-US" dirty="0"/>
              <a:t>positive integers k and </a:t>
            </a:r>
            <a:r>
              <a:rPr lang="en-US" dirty="0" smtClean="0"/>
              <a:t>d, find a set S </a:t>
            </a:r>
            <a:r>
              <a:rPr lang="en-US" dirty="0"/>
              <a:t>of k nontrivial GPARs pertaining </a:t>
            </a:r>
            <a:r>
              <a:rPr lang="en-US" dirty="0" smtClean="0"/>
              <a:t>to q(x</a:t>
            </a:r>
            <a:r>
              <a:rPr lang="en-US" dirty="0"/>
              <a:t>, y) such that (a) </a:t>
            </a:r>
            <a:r>
              <a:rPr lang="en-US" dirty="0" smtClean="0"/>
              <a:t>F(S) </a:t>
            </a:r>
            <a:r>
              <a:rPr lang="en-US" dirty="0"/>
              <a:t>is maximized; and (b) </a:t>
            </a:r>
            <a:r>
              <a:rPr lang="en-US" dirty="0" smtClean="0"/>
              <a:t>for </a:t>
            </a:r>
            <a:r>
              <a:rPr lang="pt-BR" dirty="0" smtClean="0"/>
              <a:t>each </a:t>
            </a:r>
            <a:r>
              <a:rPr lang="pt-BR" dirty="0"/>
              <a:t>GPAR R ∈ </a:t>
            </a:r>
            <a:r>
              <a:rPr lang="pt-BR" dirty="0" smtClean="0"/>
              <a:t>S, </a:t>
            </a:r>
            <a:r>
              <a:rPr lang="pt-BR" dirty="0"/>
              <a:t>supp(R,G) ≥ </a:t>
            </a:r>
            <a:r>
              <a:rPr lang="el-GR" dirty="0" smtClean="0"/>
              <a:t>α</a:t>
            </a:r>
            <a:r>
              <a:rPr lang="pt-BR" dirty="0" smtClean="0"/>
              <a:t> </a:t>
            </a:r>
            <a:r>
              <a:rPr lang="pt-BR" dirty="0"/>
              <a:t>and r(PR, x) ≤ 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5188" y="1205318"/>
            <a:ext cx="8406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Mining GPARs for particular event – often leads to same group of entities</a:t>
            </a:r>
          </a:p>
          <a:p>
            <a:endParaRPr lang="en-US" dirty="0" smtClean="0"/>
          </a:p>
          <a:p>
            <a:r>
              <a:rPr lang="en-US" dirty="0" smtClean="0"/>
              <a:t>Difference function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88" y="27085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Bi-criteria Diversification function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750285" y="1087396"/>
            <a:ext cx="7995484" cy="4837623"/>
            <a:chOff x="509105" y="1212850"/>
            <a:chExt cx="7995484" cy="4837623"/>
          </a:xfrm>
        </p:grpSpPr>
        <p:sp>
          <p:nvSpPr>
            <p:cNvPr id="152" name="Rounded Rectangular Callout 151"/>
            <p:cNvSpPr/>
            <p:nvPr/>
          </p:nvSpPr>
          <p:spPr bwMode="auto">
            <a:xfrm>
              <a:off x="509105" y="1212850"/>
              <a:ext cx="7995484" cy="4837623"/>
            </a:xfrm>
            <a:prstGeom prst="wedgeRoundRectCallout">
              <a:avLst>
                <a:gd name="adj1" fmla="val -44824"/>
                <a:gd name="adj2" fmla="val -15480"/>
                <a:gd name="adj3" fmla="val 16667"/>
              </a:avLst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278687" y="1404781"/>
              <a:ext cx="2709415" cy="2052011"/>
              <a:chOff x="-2036262" y="1928714"/>
              <a:chExt cx="2709415" cy="2052011"/>
            </a:xfrm>
          </p:grpSpPr>
          <p:grpSp>
            <p:nvGrpSpPr>
              <p:cNvPr id="242" name="Group 6174"/>
              <p:cNvGrpSpPr>
                <a:grpSpLocks/>
              </p:cNvGrpSpPr>
              <p:nvPr/>
            </p:nvGrpSpPr>
            <p:grpSpPr bwMode="auto">
              <a:xfrm>
                <a:off x="-2036262" y="1928714"/>
                <a:ext cx="2709415" cy="2052011"/>
                <a:chOff x="276687" y="2075522"/>
                <a:chExt cx="2901914" cy="2227973"/>
              </a:xfrm>
            </p:grpSpPr>
            <p:pic>
              <p:nvPicPr>
                <p:cNvPr id="244" name="Picture 3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91" y="3169611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45" name="Curved Connector 244"/>
                <p:cNvCxnSpPr>
                  <a:stCxn id="244" idx="0"/>
                  <a:endCxn id="253" idx="1"/>
                </p:cNvCxnSpPr>
                <p:nvPr/>
              </p:nvCxnSpPr>
              <p:spPr bwMode="auto">
                <a:xfrm rot="5400000" flipH="1" flipV="1">
                  <a:off x="725242" y="2685797"/>
                  <a:ext cx="612526" cy="355633"/>
                </a:xfrm>
                <a:prstGeom prst="curvedConnector2">
                  <a:avLst/>
                </a:prstGeom>
                <a:ln>
                  <a:headEnd type="none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Curved Connector 245"/>
                <p:cNvCxnSpPr>
                  <a:stCxn id="252" idx="0"/>
                  <a:endCxn id="253" idx="3"/>
                </p:cNvCxnSpPr>
                <p:nvPr/>
              </p:nvCxnSpPr>
              <p:spPr bwMode="auto">
                <a:xfrm rot="16200000" flipV="1">
                  <a:off x="1467733" y="2694856"/>
                  <a:ext cx="590357" cy="315351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30932" y="3072190"/>
                  <a:ext cx="348185" cy="367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600" b="1"/>
                    <a:t>x</a:t>
                  </a:r>
                </a:p>
              </p:txBody>
            </p:sp>
            <p:sp>
              <p:nvSpPr>
                <p:cNvPr id="248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97638" y="3069139"/>
                  <a:ext cx="964881" cy="367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600" b="1" dirty="0" smtClean="0"/>
                    <a:t>x</a:t>
                  </a:r>
                  <a:endParaRPr lang="en-US" altLang="en-US" sz="1600" b="1" dirty="0"/>
                </a:p>
              </p:txBody>
            </p:sp>
            <p:cxnSp>
              <p:nvCxnSpPr>
                <p:cNvPr id="249" name="Straight Arrow Connector 248"/>
                <p:cNvCxnSpPr/>
                <p:nvPr/>
              </p:nvCxnSpPr>
              <p:spPr bwMode="auto">
                <a:xfrm flipH="1" flipV="1">
                  <a:off x="1012514" y="3200212"/>
                  <a:ext cx="698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5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276687" y="2075522"/>
                  <a:ext cx="2441029" cy="300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 dirty="0" smtClean="0"/>
                    <a:t>French restaurant</a:t>
                  </a:r>
                  <a:endParaRPr lang="en-US" altLang="en-US" sz="1200" b="1" dirty="0"/>
                </a:p>
              </p:txBody>
            </p:sp>
            <p:cxnSp>
              <p:nvCxnSpPr>
                <p:cNvPr id="251" name="Straight Arrow Connector 250"/>
                <p:cNvCxnSpPr/>
                <p:nvPr/>
              </p:nvCxnSpPr>
              <p:spPr bwMode="auto">
                <a:xfrm flipV="1">
                  <a:off x="1030929" y="3284215"/>
                  <a:ext cx="700908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252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4735" y="3147546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3" name="Picture 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418" y="2307342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6492" y="3804632"/>
                  <a:ext cx="869222" cy="367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600" b="1" dirty="0"/>
                    <a:t>   city</a:t>
                  </a:r>
                </a:p>
              </p:txBody>
            </p:sp>
            <p:cxnSp>
              <p:nvCxnSpPr>
                <p:cNvPr id="255" name="Straight Arrow Connector 254"/>
                <p:cNvCxnSpPr/>
                <p:nvPr/>
              </p:nvCxnSpPr>
              <p:spPr bwMode="auto">
                <a:xfrm flipH="1">
                  <a:off x="853688" y="3414887"/>
                  <a:ext cx="0" cy="415351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79041" y="3802242"/>
                  <a:ext cx="1199560" cy="501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 dirty="0" smtClean="0"/>
                    <a:t>French</a:t>
                  </a:r>
                  <a:r>
                    <a:rPr lang="en-US" altLang="en-US" sz="1200" b="1" baseline="30000" dirty="0"/>
                    <a:t>2</a:t>
                  </a:r>
                  <a:r>
                    <a:rPr lang="en-US" altLang="en-US" sz="1200" b="1" dirty="0"/>
                    <a:t/>
                  </a:r>
                  <a:br>
                    <a:rPr lang="en-US" altLang="en-US" sz="1200" b="1" dirty="0"/>
                  </a:br>
                  <a:r>
                    <a:rPr lang="en-US" altLang="en-US" sz="1200" b="1" dirty="0"/>
                    <a:t>restaurant</a:t>
                  </a:r>
                </a:p>
              </p:txBody>
            </p:sp>
            <p:pic>
              <p:nvPicPr>
                <p:cNvPr id="257" name="Picture 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7800" y="3782646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58" name="Straight Arrow Connector 257"/>
                <p:cNvCxnSpPr/>
                <p:nvPr/>
              </p:nvCxnSpPr>
              <p:spPr bwMode="auto">
                <a:xfrm>
                  <a:off x="1920587" y="3397386"/>
                  <a:ext cx="0" cy="28351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 bwMode="auto">
                <a:xfrm flipH="1">
                  <a:off x="1012514" y="3397386"/>
                  <a:ext cx="782623" cy="43985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 bwMode="auto">
                <a:xfrm>
                  <a:off x="961874" y="3414887"/>
                  <a:ext cx="786076" cy="392016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 bwMode="auto">
                <a:xfrm flipH="1" flipV="1">
                  <a:off x="1062003" y="4009912"/>
                  <a:ext cx="69860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TextBox 191"/>
              <p:cNvSpPr txBox="1">
                <a:spLocks noChangeArrowheads="1"/>
              </p:cNvSpPr>
              <p:nvPr/>
            </p:nvSpPr>
            <p:spPr bwMode="auto">
              <a:xfrm>
                <a:off x="-769483" y="2166668"/>
                <a:ext cx="4794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600" b="1" dirty="0"/>
                  <a:t>y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80324" y="3495682"/>
              <a:ext cx="7503495" cy="2507936"/>
              <a:chOff x="672902" y="3498171"/>
              <a:chExt cx="7503495" cy="2507936"/>
            </a:xfrm>
          </p:grpSpPr>
          <p:pic>
            <p:nvPicPr>
              <p:cNvPr id="177" name="Picture 3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0808" y="4524543"/>
                <a:ext cx="213857" cy="204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78" name="Curved Connector 177"/>
              <p:cNvCxnSpPr>
                <a:stCxn id="177" idx="0"/>
                <a:endCxn id="185" idx="1"/>
              </p:cNvCxnSpPr>
              <p:nvPr/>
            </p:nvCxnSpPr>
            <p:spPr bwMode="auto">
              <a:xfrm rot="5400000" flipH="1" flipV="1">
                <a:off x="1227840" y="4100769"/>
                <a:ext cx="513728" cy="334414"/>
              </a:xfrm>
              <a:prstGeom prst="curvedConnector2">
                <a:avLst/>
              </a:prstGeom>
              <a:ln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>
                <a:stCxn id="184" idx="0"/>
                <a:endCxn id="185" idx="3"/>
              </p:cNvCxnSpPr>
              <p:nvPr/>
            </p:nvCxnSpPr>
            <p:spPr bwMode="auto">
              <a:xfrm rot="16200000" flipV="1">
                <a:off x="1960513" y="4074801"/>
                <a:ext cx="493179" cy="365798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0" name="TextBox 191"/>
              <p:cNvSpPr txBox="1">
                <a:spLocks noChangeArrowheads="1"/>
              </p:cNvSpPr>
              <p:nvPr/>
            </p:nvSpPr>
            <p:spPr bwMode="auto">
              <a:xfrm>
                <a:off x="806928" y="4321065"/>
                <a:ext cx="5971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/>
                  <a:t>u</a:t>
                </a:r>
                <a:r>
                  <a:rPr lang="en-US" altLang="en-US" sz="2400" b="1" baseline="-25000" dirty="0"/>
                  <a:t>1</a:t>
                </a:r>
              </a:p>
            </p:txBody>
          </p:sp>
          <p:cxnSp>
            <p:nvCxnSpPr>
              <p:cNvPr id="181" name="Straight Arrow Connector 180"/>
              <p:cNvCxnSpPr/>
              <p:nvPr/>
            </p:nvCxnSpPr>
            <p:spPr bwMode="auto">
              <a:xfrm flipH="1" flipV="1">
                <a:off x="1466847" y="4550281"/>
                <a:ext cx="65692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2" name="TextBox 191"/>
              <p:cNvSpPr txBox="1">
                <a:spLocks noChangeArrowheads="1"/>
              </p:cNvSpPr>
              <p:nvPr/>
            </p:nvSpPr>
            <p:spPr bwMode="auto">
              <a:xfrm>
                <a:off x="1138827" y="3498300"/>
                <a:ext cx="155765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 dirty="0"/>
                  <a:t>Le </a:t>
                </a:r>
                <a:r>
                  <a:rPr lang="en-US" altLang="en-US" sz="1600" b="1" dirty="0" err="1"/>
                  <a:t>Bernadin</a:t>
                </a:r>
                <a:endParaRPr lang="en-US" altLang="en-US" sz="1600" b="1" dirty="0"/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 bwMode="auto">
              <a:xfrm flipV="1">
                <a:off x="1484163" y="4620735"/>
                <a:ext cx="658004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84" name="Picture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216" y="4504533"/>
                <a:ext cx="238220" cy="20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1625" y="3801510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TextBox 191"/>
              <p:cNvSpPr txBox="1">
                <a:spLocks noChangeArrowheads="1"/>
              </p:cNvSpPr>
              <p:nvPr/>
            </p:nvSpPr>
            <p:spPr bwMode="auto">
              <a:xfrm>
                <a:off x="2038455" y="5062676"/>
                <a:ext cx="76301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200" b="1" dirty="0"/>
                  <a:t>New</a:t>
                </a:r>
              </a:p>
              <a:p>
                <a:pPr algn="ctr"/>
                <a:r>
                  <a:rPr lang="en-US" altLang="en-US" sz="1200" b="1" dirty="0"/>
                  <a:t>York</a:t>
                </a:r>
                <a:br>
                  <a:rPr lang="en-US" altLang="en-US" sz="1200" b="1" dirty="0"/>
                </a:br>
                <a:r>
                  <a:rPr lang="en-US" altLang="en-US" sz="1200" b="1" dirty="0"/>
                  <a:t>(city)</a:t>
                </a: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 bwMode="auto">
              <a:xfrm flipH="1">
                <a:off x="1296935" y="4709781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88" name="Pictur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413" y="5073757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9" name="Straight Arrow Connector 188"/>
              <p:cNvCxnSpPr/>
              <p:nvPr/>
            </p:nvCxnSpPr>
            <p:spPr bwMode="auto">
              <a:xfrm>
                <a:off x="2367273" y="4802741"/>
                <a:ext cx="0" cy="23876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 bwMode="auto">
              <a:xfrm flipH="1">
                <a:off x="1435462" y="4734244"/>
                <a:ext cx="735925" cy="36890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 bwMode="auto">
              <a:xfrm>
                <a:off x="1418146" y="4730330"/>
                <a:ext cx="739172" cy="32878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 bwMode="auto">
              <a:xfrm flipH="1" flipV="1">
                <a:off x="2618353" y="5246015"/>
                <a:ext cx="65692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3" name="TextBox 191"/>
              <p:cNvSpPr txBox="1">
                <a:spLocks noChangeArrowheads="1"/>
              </p:cNvSpPr>
              <p:nvPr/>
            </p:nvSpPr>
            <p:spPr bwMode="auto">
              <a:xfrm>
                <a:off x="2379579" y="4321065"/>
                <a:ext cx="56122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/>
                  <a:t>u</a:t>
                </a:r>
                <a:r>
                  <a:rPr lang="en-US" altLang="en-US" sz="2400" b="1" baseline="-25000" dirty="0"/>
                  <a:t>2</a:t>
                </a:r>
              </a:p>
            </p:txBody>
          </p:sp>
          <p:sp>
            <p:nvSpPr>
              <p:cNvPr id="194" name="TextBox 191"/>
              <p:cNvSpPr txBox="1">
                <a:spLocks noChangeArrowheads="1"/>
              </p:cNvSpPr>
              <p:nvPr/>
            </p:nvSpPr>
            <p:spPr bwMode="auto">
              <a:xfrm>
                <a:off x="3576457" y="4321065"/>
                <a:ext cx="62875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/>
                  <a:t>u</a:t>
                </a:r>
                <a:r>
                  <a:rPr lang="en-US" altLang="en-US" sz="2400" b="1" baseline="-25000" dirty="0"/>
                  <a:t>3</a:t>
                </a: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 bwMode="auto">
              <a:xfrm flipH="1" flipV="1">
                <a:off x="2766621" y="4556152"/>
                <a:ext cx="656921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 bwMode="auto">
              <a:xfrm flipV="1">
                <a:off x="2783936" y="4626606"/>
                <a:ext cx="659086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>
                <a:endCxn id="200" idx="1"/>
              </p:cNvCxnSpPr>
              <p:nvPr/>
            </p:nvCxnSpPr>
            <p:spPr bwMode="auto">
              <a:xfrm rot="5400000" flipH="1" flipV="1">
                <a:off x="2478913" y="4070435"/>
                <a:ext cx="513727" cy="334414"/>
              </a:xfrm>
              <a:prstGeom prst="curvedConnector2">
                <a:avLst/>
              </a:prstGeom>
              <a:ln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>
                <a:endCxn id="200" idx="3"/>
              </p:cNvCxnSpPr>
              <p:nvPr/>
            </p:nvCxnSpPr>
            <p:spPr bwMode="auto">
              <a:xfrm rot="16200000" flipV="1">
                <a:off x="3175975" y="4080078"/>
                <a:ext cx="495135" cy="296534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9" name="TextBox 191"/>
              <p:cNvSpPr txBox="1">
                <a:spLocks noChangeArrowheads="1"/>
              </p:cNvSpPr>
              <p:nvPr/>
            </p:nvSpPr>
            <p:spPr bwMode="auto">
              <a:xfrm>
                <a:off x="2611848" y="3498171"/>
                <a:ext cx="919731" cy="20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 dirty="0"/>
                  <a:t>Per se</a:t>
                </a:r>
              </a:p>
            </p:txBody>
          </p:sp>
          <p:pic>
            <p:nvPicPr>
              <p:cNvPr id="200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247" y="3771467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1" name="Straight Arrow Connector 200"/>
              <p:cNvCxnSpPr/>
              <p:nvPr/>
            </p:nvCxnSpPr>
            <p:spPr bwMode="auto">
              <a:xfrm flipH="1">
                <a:off x="3620510" y="4709781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02" name="Pictur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163" y="5073757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3" name="Straight Arrow Connector 202"/>
              <p:cNvCxnSpPr/>
              <p:nvPr/>
            </p:nvCxnSpPr>
            <p:spPr bwMode="auto">
              <a:xfrm flipH="1">
                <a:off x="2585886" y="4724459"/>
                <a:ext cx="735925" cy="36890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 bwMode="auto">
              <a:xfrm>
                <a:off x="2635926" y="4802741"/>
                <a:ext cx="739173" cy="32878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 bwMode="auto">
              <a:xfrm flipV="1">
                <a:off x="1514465" y="5246015"/>
                <a:ext cx="65692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06" name="Picture 3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287" y="4500919"/>
                <a:ext cx="213857" cy="204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TextBox 191"/>
              <p:cNvSpPr txBox="1">
                <a:spLocks noChangeArrowheads="1"/>
              </p:cNvSpPr>
              <p:nvPr/>
            </p:nvSpPr>
            <p:spPr bwMode="auto">
              <a:xfrm>
                <a:off x="672902" y="5480900"/>
                <a:ext cx="1231118" cy="525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400" b="1" dirty="0"/>
                  <a:t>French</a:t>
                </a:r>
                <a:r>
                  <a:rPr lang="en-US" altLang="en-US" sz="1400" b="1" baseline="30000" dirty="0"/>
                  <a:t>3</a:t>
                </a:r>
                <a:r>
                  <a:rPr lang="en-US" altLang="en-US" sz="1400" b="1" dirty="0"/>
                  <a:t/>
                </a:r>
                <a:br>
                  <a:rPr lang="en-US" altLang="en-US" sz="1400" b="1" dirty="0"/>
                </a:br>
                <a:r>
                  <a:rPr lang="en-US" altLang="en-US" sz="1400" b="1" dirty="0"/>
                  <a:t>restaurant</a:t>
                </a:r>
              </a:p>
            </p:txBody>
          </p:sp>
          <p:sp>
            <p:nvSpPr>
              <p:cNvPr id="208" name="TextBox 191"/>
              <p:cNvSpPr txBox="1">
                <a:spLocks noChangeArrowheads="1"/>
              </p:cNvSpPr>
              <p:nvPr/>
            </p:nvSpPr>
            <p:spPr bwMode="auto">
              <a:xfrm>
                <a:off x="2917908" y="5469477"/>
                <a:ext cx="13606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400" b="1" dirty="0"/>
                  <a:t>French</a:t>
                </a:r>
                <a:r>
                  <a:rPr lang="en-US" altLang="en-US" sz="1400" b="1" baseline="30000" dirty="0"/>
                  <a:t>3</a:t>
                </a:r>
                <a:r>
                  <a:rPr lang="en-US" altLang="en-US" sz="1400" b="1" dirty="0"/>
                  <a:t/>
                </a:r>
                <a:br>
                  <a:rPr lang="en-US" altLang="en-US" sz="1400" b="1" dirty="0"/>
                </a:br>
                <a:r>
                  <a:rPr lang="en-US" altLang="en-US" sz="1400" b="1" dirty="0"/>
                  <a:t>restaurant</a:t>
                </a:r>
              </a:p>
            </p:txBody>
          </p:sp>
          <p:pic>
            <p:nvPicPr>
              <p:cNvPr id="209" name="Picture 3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7331" y="4524543"/>
                <a:ext cx="213857" cy="204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TextBox 191"/>
              <p:cNvSpPr txBox="1">
                <a:spLocks noChangeArrowheads="1"/>
              </p:cNvSpPr>
              <p:nvPr/>
            </p:nvSpPr>
            <p:spPr bwMode="auto">
              <a:xfrm>
                <a:off x="4633451" y="4321065"/>
                <a:ext cx="5971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 smtClean="0"/>
                  <a:t>u</a:t>
                </a:r>
                <a:r>
                  <a:rPr lang="en-US" altLang="en-US" sz="2400" b="1" baseline="-25000" dirty="0"/>
                  <a:t>4</a:t>
                </a:r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 bwMode="auto">
              <a:xfrm flipH="1" flipV="1">
                <a:off x="5293370" y="4550281"/>
                <a:ext cx="65692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2" name="TextBox 191"/>
              <p:cNvSpPr txBox="1">
                <a:spLocks noChangeArrowheads="1"/>
              </p:cNvSpPr>
              <p:nvPr/>
            </p:nvSpPr>
            <p:spPr bwMode="auto">
              <a:xfrm>
                <a:off x="4296221" y="3528794"/>
                <a:ext cx="155765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b="1" dirty="0" smtClean="0"/>
                  <a:t>Patina</a:t>
                </a:r>
                <a:endParaRPr lang="en-US" altLang="en-US" sz="1600" b="1" dirty="0"/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 bwMode="auto">
              <a:xfrm flipV="1">
                <a:off x="5310686" y="4620735"/>
                <a:ext cx="658004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14" name="Picture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7739" y="4504533"/>
                <a:ext cx="238220" cy="20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981" y="3790690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6" name="TextBox 191"/>
              <p:cNvSpPr txBox="1">
                <a:spLocks noChangeArrowheads="1"/>
              </p:cNvSpPr>
              <p:nvPr/>
            </p:nvSpPr>
            <p:spPr bwMode="auto">
              <a:xfrm>
                <a:off x="5864978" y="5062676"/>
                <a:ext cx="76301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200" b="1" dirty="0" smtClean="0"/>
                  <a:t>LA</a:t>
                </a:r>
              </a:p>
              <a:p>
                <a:pPr algn="ctr"/>
                <a:r>
                  <a:rPr lang="en-US" altLang="en-US" sz="1200" b="1" dirty="0" smtClean="0"/>
                  <a:t>(city</a:t>
                </a:r>
                <a:r>
                  <a:rPr lang="en-US" altLang="en-US" sz="1200" b="1" dirty="0"/>
                  <a:t>)</a:t>
                </a:r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 bwMode="auto">
              <a:xfrm flipH="1">
                <a:off x="5123458" y="4709781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18" name="Pictur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8936" y="5073757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9" name="Straight Arrow Connector 218"/>
              <p:cNvCxnSpPr/>
              <p:nvPr/>
            </p:nvCxnSpPr>
            <p:spPr bwMode="auto">
              <a:xfrm>
                <a:off x="6193796" y="4802741"/>
                <a:ext cx="0" cy="23876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 bwMode="auto">
              <a:xfrm flipH="1">
                <a:off x="5261985" y="4734244"/>
                <a:ext cx="735925" cy="36890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5244669" y="4730330"/>
                <a:ext cx="739172" cy="32878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 bwMode="auto">
              <a:xfrm flipH="1" flipV="1">
                <a:off x="6444876" y="5246015"/>
                <a:ext cx="65692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23" name="TextBox 191"/>
              <p:cNvSpPr txBox="1">
                <a:spLocks noChangeArrowheads="1"/>
              </p:cNvSpPr>
              <p:nvPr/>
            </p:nvSpPr>
            <p:spPr bwMode="auto">
              <a:xfrm>
                <a:off x="6206102" y="4321065"/>
                <a:ext cx="56122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 smtClean="0"/>
                  <a:t>u</a:t>
                </a:r>
                <a:r>
                  <a:rPr lang="en-US" altLang="en-US" sz="2400" b="1" baseline="-25000" dirty="0" smtClean="0"/>
                  <a:t>5</a:t>
                </a:r>
                <a:endParaRPr lang="en-US" altLang="en-US" sz="2400" b="1" baseline="-25000" dirty="0"/>
              </a:p>
            </p:txBody>
          </p:sp>
          <p:sp>
            <p:nvSpPr>
              <p:cNvPr id="224" name="TextBox 191"/>
              <p:cNvSpPr txBox="1">
                <a:spLocks noChangeArrowheads="1"/>
              </p:cNvSpPr>
              <p:nvPr/>
            </p:nvSpPr>
            <p:spPr bwMode="auto">
              <a:xfrm>
                <a:off x="7402980" y="4321065"/>
                <a:ext cx="62875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2400" b="1" dirty="0" smtClean="0"/>
                  <a:t>u</a:t>
                </a:r>
                <a:r>
                  <a:rPr lang="en-US" altLang="en-US" sz="2400" b="1" baseline="-25000" dirty="0" smtClean="0"/>
                  <a:t>6</a:t>
                </a:r>
                <a:endParaRPr lang="en-US" altLang="en-US" sz="2400" b="1" baseline="-25000" dirty="0"/>
              </a:p>
            </p:txBody>
          </p:sp>
          <p:cxnSp>
            <p:nvCxnSpPr>
              <p:cNvPr id="225" name="Straight Arrow Connector 224"/>
              <p:cNvCxnSpPr/>
              <p:nvPr/>
            </p:nvCxnSpPr>
            <p:spPr bwMode="auto">
              <a:xfrm flipH="1" flipV="1">
                <a:off x="6593144" y="4556152"/>
                <a:ext cx="656921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 bwMode="auto">
              <a:xfrm flipV="1">
                <a:off x="6610459" y="4626606"/>
                <a:ext cx="659086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 bwMode="auto">
              <a:xfrm flipH="1">
                <a:off x="7447033" y="4709781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 bwMode="auto">
              <a:xfrm flipH="1">
                <a:off x="6412409" y="4724459"/>
                <a:ext cx="735925" cy="36890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6462449" y="4802741"/>
                <a:ext cx="739173" cy="32878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 bwMode="auto">
              <a:xfrm flipV="1">
                <a:off x="5340988" y="5246015"/>
                <a:ext cx="656922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31" name="Picture 3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7810" y="4500919"/>
                <a:ext cx="213857" cy="204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TextBox 191"/>
              <p:cNvSpPr txBox="1">
                <a:spLocks noChangeArrowheads="1"/>
              </p:cNvSpPr>
              <p:nvPr/>
            </p:nvSpPr>
            <p:spPr bwMode="auto">
              <a:xfrm>
                <a:off x="4499425" y="5480900"/>
                <a:ext cx="1231118" cy="525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400" b="1" dirty="0"/>
                  <a:t>French</a:t>
                </a:r>
                <a:r>
                  <a:rPr lang="en-US" altLang="en-US" sz="1400" b="1" baseline="30000" dirty="0"/>
                  <a:t>3</a:t>
                </a:r>
                <a:r>
                  <a:rPr lang="en-US" altLang="en-US" sz="1400" b="1" dirty="0"/>
                  <a:t/>
                </a:r>
                <a:br>
                  <a:rPr lang="en-US" altLang="en-US" sz="1400" b="1" dirty="0"/>
                </a:br>
                <a:r>
                  <a:rPr lang="en-US" altLang="en-US" sz="1400" b="1" dirty="0"/>
                  <a:t>restaurant</a:t>
                </a:r>
              </a:p>
            </p:txBody>
          </p:sp>
          <p:sp>
            <p:nvSpPr>
              <p:cNvPr id="233" name="TextBox 191"/>
              <p:cNvSpPr txBox="1">
                <a:spLocks noChangeArrowheads="1"/>
              </p:cNvSpPr>
              <p:nvPr/>
            </p:nvSpPr>
            <p:spPr bwMode="auto">
              <a:xfrm>
                <a:off x="6815783" y="5087967"/>
                <a:ext cx="13606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400" b="1" dirty="0" smtClean="0"/>
                  <a:t>Asian</a:t>
                </a:r>
                <a:r>
                  <a:rPr lang="en-US" altLang="en-US" sz="1400" b="1" dirty="0"/>
                  <a:t/>
                </a:r>
                <a:br>
                  <a:rPr lang="en-US" altLang="en-US" sz="1400" b="1" dirty="0"/>
                </a:br>
                <a:r>
                  <a:rPr lang="en-US" altLang="en-US" sz="1400" b="1" dirty="0"/>
                  <a:t>restaurant</a:t>
                </a:r>
              </a:p>
            </p:txBody>
          </p:sp>
          <p:cxnSp>
            <p:nvCxnSpPr>
              <p:cNvPr id="234" name="Straight Arrow Connector 233"/>
              <p:cNvCxnSpPr/>
              <p:nvPr/>
            </p:nvCxnSpPr>
            <p:spPr bwMode="auto">
              <a:xfrm flipH="1" flipV="1">
                <a:off x="4011221" y="4550281"/>
                <a:ext cx="656921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 bwMode="auto">
              <a:xfrm flipV="1">
                <a:off x="4028536" y="4620735"/>
                <a:ext cx="659086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 bwMode="auto">
              <a:xfrm flipH="1" flipV="1">
                <a:off x="5123458" y="4151584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37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8206" y="3649572"/>
                <a:ext cx="372225" cy="41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8" name="Straight Arrow Connector 237"/>
              <p:cNvCxnSpPr/>
              <p:nvPr/>
            </p:nvCxnSpPr>
            <p:spPr bwMode="auto">
              <a:xfrm flipH="1" flipV="1">
                <a:off x="7456903" y="4084565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39" name="TextBox 191"/>
              <p:cNvSpPr txBox="1">
                <a:spLocks noChangeArrowheads="1"/>
              </p:cNvSpPr>
              <p:nvPr/>
            </p:nvSpPr>
            <p:spPr bwMode="auto">
              <a:xfrm>
                <a:off x="5601472" y="3593275"/>
                <a:ext cx="123111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400" b="1" dirty="0" smtClean="0"/>
                  <a:t>Asian</a:t>
                </a:r>
                <a:br>
                  <a:rPr lang="en-US" altLang="en-US" sz="1400" b="1" dirty="0" smtClean="0"/>
                </a:br>
                <a:r>
                  <a:rPr lang="en-US" altLang="en-US" sz="1400" b="1" dirty="0" smtClean="0"/>
                  <a:t>restaurant</a:t>
                </a:r>
                <a:endParaRPr lang="en-US" altLang="en-US" sz="1400" b="1" dirty="0"/>
              </a:p>
            </p:txBody>
          </p:sp>
          <p:cxnSp>
            <p:nvCxnSpPr>
              <p:cNvPr id="240" name="Straight Arrow Connector 239"/>
              <p:cNvCxnSpPr/>
              <p:nvPr/>
            </p:nvCxnSpPr>
            <p:spPr bwMode="auto">
              <a:xfrm flipV="1">
                <a:off x="5242933" y="4108819"/>
                <a:ext cx="731966" cy="343186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 bwMode="auto">
              <a:xfrm flipH="1" flipV="1">
                <a:off x="6193796" y="4103984"/>
                <a:ext cx="0" cy="349335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5238592" y="1394985"/>
              <a:ext cx="2511085" cy="2020881"/>
              <a:chOff x="-2039680" y="1886223"/>
              <a:chExt cx="2511085" cy="2020881"/>
            </a:xfrm>
          </p:grpSpPr>
          <p:grpSp>
            <p:nvGrpSpPr>
              <p:cNvPr id="159" name="Group 6174"/>
              <p:cNvGrpSpPr>
                <a:grpSpLocks/>
              </p:cNvGrpSpPr>
              <p:nvPr/>
            </p:nvGrpSpPr>
            <p:grpSpPr bwMode="auto">
              <a:xfrm>
                <a:off x="-2039680" y="1886223"/>
                <a:ext cx="2511085" cy="2020881"/>
                <a:chOff x="273026" y="2029388"/>
                <a:chExt cx="2689493" cy="2194174"/>
              </a:xfrm>
            </p:grpSpPr>
            <p:pic>
              <p:nvPicPr>
                <p:cNvPr id="161" name="Picture 3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91" y="3169611"/>
                  <a:ext cx="227495" cy="244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62" name="Curved Connector 161"/>
                <p:cNvCxnSpPr>
                  <a:stCxn id="168" idx="0"/>
                  <a:endCxn id="169" idx="3"/>
                </p:cNvCxnSpPr>
                <p:nvPr/>
              </p:nvCxnSpPr>
              <p:spPr bwMode="auto">
                <a:xfrm rot="16200000" flipV="1">
                  <a:off x="1467733" y="2694856"/>
                  <a:ext cx="590357" cy="315351"/>
                </a:xfrm>
                <a:prstGeom prst="curvedConnector2">
                  <a:avLst/>
                </a:prstGeom>
                <a:ln w="38100">
                  <a:solidFill>
                    <a:srgbClr val="FC3514"/>
                  </a:solidFill>
                  <a:headEnd type="none" w="med" len="med"/>
                  <a:tailEnd type="triangle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1585" y="3072190"/>
                  <a:ext cx="427531" cy="367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600" b="1" dirty="0" smtClean="0"/>
                    <a:t>X’</a:t>
                  </a:r>
                  <a:endParaRPr lang="en-US" altLang="en-US" sz="1600" b="1" dirty="0"/>
                </a:p>
              </p:txBody>
            </p:sp>
            <p:sp>
              <p:nvSpPr>
                <p:cNvPr id="164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997638" y="3069139"/>
                  <a:ext cx="964881" cy="367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600" b="1" dirty="0" smtClean="0"/>
                    <a:t>x</a:t>
                  </a:r>
                  <a:endParaRPr lang="en-US" altLang="en-US" sz="1600" b="1" dirty="0"/>
                </a:p>
              </p:txBody>
            </p:sp>
            <p:cxnSp>
              <p:nvCxnSpPr>
                <p:cNvPr id="165" name="Straight Arrow Connector 164"/>
                <p:cNvCxnSpPr/>
                <p:nvPr/>
              </p:nvCxnSpPr>
              <p:spPr bwMode="auto">
                <a:xfrm flipH="1" flipV="1">
                  <a:off x="1012514" y="3200212"/>
                  <a:ext cx="698606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66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273026" y="2029388"/>
                  <a:ext cx="2441029" cy="300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 dirty="0" smtClean="0"/>
                    <a:t>French restaurant</a:t>
                  </a:r>
                  <a:endParaRPr lang="en-US" altLang="en-US" sz="1200" b="1" dirty="0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 bwMode="auto">
                <a:xfrm flipV="1">
                  <a:off x="1030929" y="3284215"/>
                  <a:ext cx="700908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16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4735" y="3147546"/>
                  <a:ext cx="253411" cy="2498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9" name="Picture 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418" y="2307342"/>
                  <a:ext cx="395961" cy="499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56492" y="3804632"/>
                  <a:ext cx="869222" cy="367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en-US" sz="1600" b="1" dirty="0"/>
                    <a:t>   city</a:t>
                  </a:r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 bwMode="auto">
                <a:xfrm flipH="1">
                  <a:off x="853688" y="3414887"/>
                  <a:ext cx="0" cy="415351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1493541" y="3722309"/>
                  <a:ext cx="1199560" cy="501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en-US" sz="1200" b="1" dirty="0" smtClean="0"/>
                    <a:t>Asian</a:t>
                  </a:r>
                  <a:r>
                    <a:rPr lang="en-US" altLang="en-US" sz="1200" b="1" dirty="0"/>
                    <a:t/>
                  </a:r>
                  <a:br>
                    <a:rPr lang="en-US" altLang="en-US" sz="1200" b="1" dirty="0"/>
                  </a:br>
                  <a:r>
                    <a:rPr lang="en-US" altLang="en-US" sz="1200" b="1" dirty="0"/>
                    <a:t>restaurant</a:t>
                  </a:r>
                </a:p>
              </p:txBody>
            </p:sp>
            <p:cxnSp>
              <p:nvCxnSpPr>
                <p:cNvPr id="173" name="Straight Arrow Connector 172"/>
                <p:cNvCxnSpPr/>
                <p:nvPr/>
              </p:nvCxnSpPr>
              <p:spPr bwMode="auto">
                <a:xfrm>
                  <a:off x="1920587" y="3397386"/>
                  <a:ext cx="0" cy="28351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 bwMode="auto">
                <a:xfrm flipH="1">
                  <a:off x="1012514" y="3397386"/>
                  <a:ext cx="782623" cy="439852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 bwMode="auto">
                <a:xfrm>
                  <a:off x="961874" y="3414887"/>
                  <a:ext cx="786076" cy="392016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 bwMode="auto">
                <a:xfrm flipH="1" flipV="1">
                  <a:off x="1062003" y="4009912"/>
                  <a:ext cx="69860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TextBox 191"/>
              <p:cNvSpPr txBox="1">
                <a:spLocks noChangeArrowheads="1"/>
              </p:cNvSpPr>
              <p:nvPr/>
            </p:nvSpPr>
            <p:spPr bwMode="auto">
              <a:xfrm>
                <a:off x="-769483" y="2166668"/>
                <a:ext cx="4794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600" b="1" dirty="0"/>
                  <a:t>y</a:t>
                </a:r>
              </a:p>
            </p:txBody>
          </p:sp>
        </p:grpSp>
        <p:sp>
          <p:nvSpPr>
            <p:cNvPr id="156" name="Oval 155"/>
            <p:cNvSpPr/>
            <p:nvPr/>
          </p:nvSpPr>
          <p:spPr bwMode="auto">
            <a:xfrm>
              <a:off x="738931" y="4289258"/>
              <a:ext cx="3532753" cy="646068"/>
            </a:xfrm>
            <a:prstGeom prst="ellipse">
              <a:avLst/>
            </a:prstGeom>
            <a:noFill/>
            <a:ln w="28575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7124908" y="4238387"/>
              <a:ext cx="759730" cy="646068"/>
            </a:xfrm>
            <a:prstGeom prst="ellipse">
              <a:avLst/>
            </a:prstGeom>
            <a:noFill/>
            <a:ln w="28575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306113" y="1763887"/>
              <a:ext cx="2206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Diversified GPARs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5188" y="263525"/>
            <a:ext cx="7543800" cy="719138"/>
          </a:xfrm>
        </p:spPr>
        <p:txBody>
          <a:bodyPr/>
          <a:lstStyle/>
          <a:p>
            <a:r>
              <a:rPr lang="en-US" altLang="en-US" sz="4000" dirty="0" smtClean="0"/>
              <a:t>Parallel GPAR Discovery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EFDF4-DFDF-41D3-9BAE-715236520BC0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 sz="1800" smtClean="0"/>
          </a:p>
        </p:txBody>
      </p:sp>
      <p:sp>
        <p:nvSpPr>
          <p:cNvPr id="5" name="TextBox 4"/>
          <p:cNvSpPr txBox="1"/>
          <p:nvPr/>
        </p:nvSpPr>
        <p:spPr>
          <a:xfrm>
            <a:off x="542345" y="1098382"/>
            <a:ext cx="8455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parallel GPAR discovery algorithm </a:t>
            </a:r>
            <a:r>
              <a:rPr lang="en-US" dirty="0" err="1" smtClean="0"/>
              <a:t>DMine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coordinator S</a:t>
            </a:r>
            <a:r>
              <a:rPr lang="en-US" baseline="-25000" dirty="0" smtClean="0"/>
              <a:t>c</a:t>
            </a:r>
            <a:r>
              <a:rPr lang="en-US" dirty="0" smtClean="0"/>
              <a:t> divides G into  n-1 fragments, each assigned to a processor S</a:t>
            </a:r>
            <a:r>
              <a:rPr lang="en-US" baseline="-25000" dirty="0" smtClean="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discovers GPARs in parallel </a:t>
            </a:r>
            <a:r>
              <a:rPr lang="en-US" dirty="0"/>
              <a:t>by </a:t>
            </a:r>
            <a:r>
              <a:rPr lang="en-US" dirty="0" smtClean="0"/>
              <a:t>bulk synchronous processing </a:t>
            </a:r>
            <a:r>
              <a:rPr lang="en-US" dirty="0"/>
              <a:t>in d </a:t>
            </a:r>
            <a:r>
              <a:rPr lang="en-US" dirty="0" smtClean="0"/>
              <a:t>rounds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en-US" baseline="-25000" dirty="0" smtClean="0"/>
              <a:t>c </a:t>
            </a:r>
            <a:r>
              <a:rPr lang="en-US" dirty="0" smtClean="0"/>
              <a:t>posts a set M of GPARs to each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processor generates GPARs locally by extending those in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GPARs are collected and assembled by</a:t>
            </a:r>
            <a:r>
              <a:rPr lang="en-US" dirty="0"/>
              <a:t> S</a:t>
            </a:r>
            <a:r>
              <a:rPr lang="en-US" baseline="-25000" dirty="0"/>
              <a:t>c</a:t>
            </a:r>
            <a:r>
              <a:rPr lang="en-US" dirty="0" smtClean="0"/>
              <a:t> in the barrier synchronization phase; </a:t>
            </a:r>
            <a:r>
              <a:rPr lang="en-US" dirty="0"/>
              <a:t>S</a:t>
            </a:r>
            <a:r>
              <a:rPr lang="en-US" baseline="-25000" dirty="0"/>
              <a:t>c </a:t>
            </a:r>
            <a:r>
              <a:rPr lang="en-US" baseline="-25000" dirty="0" smtClean="0"/>
              <a:t> </a:t>
            </a:r>
            <a:r>
              <a:rPr lang="en-US" dirty="0" smtClean="0"/>
              <a:t>incrementally </a:t>
            </a:r>
            <a:r>
              <a:rPr lang="en-US" dirty="0"/>
              <a:t>updates </a:t>
            </a:r>
            <a:r>
              <a:rPr lang="en-US" dirty="0" smtClean="0"/>
              <a:t>top-k GPARs set L</a:t>
            </a:r>
            <a:r>
              <a:rPr lang="en-US" baseline="-25000" dirty="0" smtClean="0"/>
              <a:t>k</a:t>
            </a:r>
            <a:endParaRPr lang="en-US" baseline="-25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522661" y="4066702"/>
            <a:ext cx="1627632" cy="40233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coordinator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04884" y="5306435"/>
            <a:ext cx="1203071" cy="39608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22661" y="5306435"/>
            <a:ext cx="1203071" cy="39608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worker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27629" y="5306435"/>
            <a:ext cx="1203071" cy="39608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worker 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2923" y="521208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25" name="Straight Arrow Connector 24"/>
          <p:cNvCxnSpPr>
            <a:stCxn id="2" idx="1"/>
            <a:endCxn id="8" idx="0"/>
          </p:cNvCxnSpPr>
          <p:nvPr/>
        </p:nvCxnSpPr>
        <p:spPr bwMode="auto">
          <a:xfrm flipH="1">
            <a:off x="1906420" y="4267870"/>
            <a:ext cx="1616241" cy="10385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2" idx="3"/>
            <a:endCxn id="10" idx="0"/>
          </p:cNvCxnSpPr>
          <p:nvPr/>
        </p:nvCxnSpPr>
        <p:spPr bwMode="auto">
          <a:xfrm>
            <a:off x="5150293" y="4267870"/>
            <a:ext cx="1478872" cy="10385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2308807" y="4443645"/>
            <a:ext cx="1432895" cy="8627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012923" y="4469038"/>
            <a:ext cx="1152076" cy="8171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Straight Arrow Connector 14349"/>
          <p:cNvCxnSpPr/>
          <p:nvPr/>
        </p:nvCxnSpPr>
        <p:spPr bwMode="auto">
          <a:xfrm flipH="1">
            <a:off x="3831684" y="4469038"/>
            <a:ext cx="292512" cy="8787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9" idx="0"/>
          </p:cNvCxnSpPr>
          <p:nvPr/>
        </p:nvCxnSpPr>
        <p:spPr bwMode="auto">
          <a:xfrm flipH="1">
            <a:off x="4124197" y="4456341"/>
            <a:ext cx="278081" cy="8500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57" name="Group 14356"/>
          <p:cNvGrpSpPr/>
          <p:nvPr/>
        </p:nvGrpSpPr>
        <p:grpSpPr>
          <a:xfrm>
            <a:off x="3077069" y="3402088"/>
            <a:ext cx="2100908" cy="535295"/>
            <a:chOff x="-3481015" y="4448083"/>
            <a:chExt cx="3596213" cy="928976"/>
          </a:xfrm>
        </p:grpSpPr>
        <p:grpSp>
          <p:nvGrpSpPr>
            <p:cNvPr id="14356" name="Group 14355"/>
            <p:cNvGrpSpPr/>
            <p:nvPr/>
          </p:nvGrpSpPr>
          <p:grpSpPr>
            <a:xfrm>
              <a:off x="-3481015" y="4448083"/>
              <a:ext cx="902407" cy="848269"/>
              <a:chOff x="-2511751" y="3145229"/>
              <a:chExt cx="902407" cy="848269"/>
            </a:xfrm>
          </p:grpSpPr>
          <p:sp>
            <p:nvSpPr>
              <p:cNvPr id="14353" name="Rectangle 14352"/>
              <p:cNvSpPr/>
              <p:nvPr/>
            </p:nvSpPr>
            <p:spPr bwMode="auto">
              <a:xfrm>
                <a:off x="-2511751" y="3145229"/>
                <a:ext cx="902407" cy="84826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5" name="TextBox 14354"/>
              <p:cNvSpPr txBox="1"/>
              <p:nvPr/>
            </p:nvSpPr>
            <p:spPr>
              <a:xfrm>
                <a:off x="-2458690" y="3276975"/>
                <a:ext cx="796287" cy="69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R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-2578608" y="4448083"/>
              <a:ext cx="902407" cy="848269"/>
              <a:chOff x="-2511751" y="3145229"/>
              <a:chExt cx="902407" cy="848269"/>
            </a:xfrm>
          </p:grpSpPr>
          <p:sp>
            <p:nvSpPr>
              <p:cNvPr id="62" name="Rectangle 61"/>
              <p:cNvSpPr/>
              <p:nvPr/>
            </p:nvSpPr>
            <p:spPr bwMode="auto">
              <a:xfrm>
                <a:off x="-2511751" y="3145229"/>
                <a:ext cx="902407" cy="84826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2458690" y="3276975"/>
                <a:ext cx="796287" cy="69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R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-1785673" y="4448083"/>
              <a:ext cx="989547" cy="928976"/>
              <a:chOff x="-2598891" y="3145229"/>
              <a:chExt cx="989547" cy="928976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-2511751" y="3145229"/>
                <a:ext cx="902407" cy="84826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2598891" y="3166185"/>
                <a:ext cx="930740" cy="90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…</a:t>
                </a:r>
                <a:endParaRPr lang="en-US" sz="2800" b="1" baseline="-250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787209" y="4448083"/>
              <a:ext cx="902407" cy="848269"/>
              <a:chOff x="-2511751" y="3145229"/>
              <a:chExt cx="902407" cy="848269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-2511751" y="3145229"/>
                <a:ext cx="902407" cy="84826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2450460" y="3276975"/>
                <a:ext cx="779826" cy="69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k</a:t>
                </a:r>
                <a:endParaRPr lang="en-US" sz="2000" baseline="-25000" dirty="0"/>
              </a:p>
            </p:txBody>
          </p:sp>
        </p:grpSp>
      </p:grpSp>
      <p:grpSp>
        <p:nvGrpSpPr>
          <p:cNvPr id="14361" name="Group 14360"/>
          <p:cNvGrpSpPr/>
          <p:nvPr/>
        </p:nvGrpSpPr>
        <p:grpSpPr>
          <a:xfrm>
            <a:off x="5571632" y="3369348"/>
            <a:ext cx="1920260" cy="697354"/>
            <a:chOff x="5349509" y="3402088"/>
            <a:chExt cx="1920260" cy="697354"/>
          </a:xfrm>
        </p:grpSpPr>
        <p:sp>
          <p:nvSpPr>
            <p:cNvPr id="14352" name="TextBox 14351"/>
            <p:cNvSpPr txBox="1"/>
            <p:nvPr/>
          </p:nvSpPr>
          <p:spPr>
            <a:xfrm>
              <a:off x="5434993" y="3402088"/>
              <a:ext cx="17868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Assembled </a:t>
              </a:r>
            </a:p>
            <a:p>
              <a:pPr algn="ctr"/>
              <a:r>
                <a:rPr lang="en-US" sz="1600" dirty="0" smtClean="0"/>
                <a:t>New GPARs </a:t>
              </a:r>
              <a:r>
                <a:rPr lang="en-US" b="1" dirty="0" smtClean="0"/>
                <a:t>M</a:t>
              </a:r>
              <a:r>
                <a:rPr lang="en-US" b="1" baseline="-25000" dirty="0" smtClean="0"/>
                <a:t>i+1</a:t>
              </a:r>
              <a:endParaRPr lang="en-US" b="1" baseline="-25000" dirty="0"/>
            </a:p>
          </p:txBody>
        </p:sp>
        <p:sp>
          <p:nvSpPr>
            <p:cNvPr id="14359" name="Rounded Rectangle 14358"/>
            <p:cNvSpPr/>
            <p:nvPr/>
          </p:nvSpPr>
          <p:spPr bwMode="auto">
            <a:xfrm>
              <a:off x="5349509" y="3402088"/>
              <a:ext cx="1920260" cy="697354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60" name="Rectangle 14359"/>
          <p:cNvSpPr/>
          <p:nvPr/>
        </p:nvSpPr>
        <p:spPr>
          <a:xfrm>
            <a:off x="2103920" y="3429002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/>
              <a:t>L</a:t>
            </a:r>
            <a:r>
              <a:rPr lang="en-US" sz="2400" b="1" baseline="-25000" dirty="0"/>
              <a:t>k</a:t>
            </a:r>
          </a:p>
        </p:txBody>
      </p:sp>
      <p:sp>
        <p:nvSpPr>
          <p:cNvPr id="14362" name="TextBox 14361"/>
          <p:cNvSpPr txBox="1"/>
          <p:nvPr/>
        </p:nvSpPr>
        <p:spPr>
          <a:xfrm>
            <a:off x="970932" y="440083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Distribute M</a:t>
            </a:r>
            <a:r>
              <a:rPr lang="en-US" b="1" baseline="-25000" dirty="0" smtClean="0"/>
              <a:t>i</a:t>
            </a:r>
            <a:endParaRPr lang="en-US" b="1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025254" y="583017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Locally expand </a:t>
            </a:r>
            <a:r>
              <a:rPr lang="en-US" b="1" dirty="0"/>
              <a:t>M</a:t>
            </a:r>
            <a:r>
              <a:rPr lang="en-US" b="1" baseline="-25000" dirty="0"/>
              <a:t>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69938" y="4172994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3. </a:t>
            </a:r>
            <a:r>
              <a:rPr lang="en-US" b="1" dirty="0"/>
              <a:t>Synchronization</a:t>
            </a:r>
            <a:r>
              <a:rPr lang="en-US" b="1" dirty="0" smtClean="0"/>
              <a:t>/</a:t>
            </a:r>
            <a:br>
              <a:rPr lang="en-US" b="1" dirty="0" smtClean="0"/>
            </a:br>
            <a:r>
              <a:rPr lang="en-US" b="1" dirty="0" smtClean="0"/>
              <a:t>  Update </a:t>
            </a:r>
            <a:r>
              <a:rPr lang="en-US" b="1" dirty="0"/>
              <a:t>L</a:t>
            </a:r>
            <a:r>
              <a:rPr lang="en-US" b="1" baseline="-25000" dirty="0"/>
              <a:t>k</a:t>
            </a:r>
          </a:p>
        </p:txBody>
      </p:sp>
      <p:sp>
        <p:nvSpPr>
          <p:cNvPr id="33" name="Left Arrow 32"/>
          <p:cNvSpPr/>
          <p:nvPr/>
        </p:nvSpPr>
        <p:spPr bwMode="auto">
          <a:xfrm>
            <a:off x="5177977" y="3624477"/>
            <a:ext cx="381484" cy="1684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ABD3EF"/>
      </a:accent5>
      <a:accent6>
        <a:srgbClr val="2176B3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ABD3EF"/>
      </a:accent5>
      <a:accent6>
        <a:srgbClr val="2176B3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62369</TotalTime>
  <Pages>0</Pages>
  <Words>1612</Words>
  <Characters>0</Characters>
  <Application>Microsoft Office PowerPoint</Application>
  <DocSecurity>0</DocSecurity>
  <PresentationFormat>On-screen Show (4:3)</PresentationFormat>
  <Lines>0</Lines>
  <Paragraphs>341</Paragraphs>
  <Slides>20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Retrospect</vt:lpstr>
      <vt:lpstr>Association Rules with Graph Patterns</vt:lpstr>
      <vt:lpstr>Association in social networks</vt:lpstr>
      <vt:lpstr>Association via graph patterns</vt:lpstr>
      <vt:lpstr>Graph Pattern Association Rules (GPARs)</vt:lpstr>
      <vt:lpstr>Graph Pattern Association Rules (GPARs)</vt:lpstr>
      <vt:lpstr>Support and Confidence</vt:lpstr>
      <vt:lpstr>Support and Confidence</vt:lpstr>
      <vt:lpstr>Discover GPARs</vt:lpstr>
      <vt:lpstr>Parallel GPAR Discovery</vt:lpstr>
      <vt:lpstr>Identifying entities using GPARs</vt:lpstr>
      <vt:lpstr>Entity Identification algorithm</vt:lpstr>
      <vt:lpstr>Experimental study</vt:lpstr>
      <vt:lpstr>Scalability of discovery algorithm</vt:lpstr>
      <vt:lpstr>Scalability of Entity identification</vt:lpstr>
      <vt:lpstr>Conclusion and future work</vt:lpstr>
      <vt:lpstr> </vt:lpstr>
      <vt:lpstr>GPARs discovery examples</vt:lpstr>
      <vt:lpstr>GPARs with Different confidence measures</vt:lpstr>
      <vt:lpstr>Pattern matching semantics</vt:lpstr>
      <vt:lpstr>Discovery Algorithm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 and Analytics  A Journey of Usability and Scalability</dc:title>
  <dc:subject/>
  <dc:creator>inarc</dc:creator>
  <cp:keywords/>
  <dc:description/>
  <cp:lastModifiedBy>Yinghui</cp:lastModifiedBy>
  <cp:revision>3406</cp:revision>
  <cp:lastPrinted>2014-02-04T05:41:04Z</cp:lastPrinted>
  <dcterms:created xsi:type="dcterms:W3CDTF">2013-04-28T14:18:00Z</dcterms:created>
  <dcterms:modified xsi:type="dcterms:W3CDTF">2015-09-14T02:08:23Z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KSOProductBuildVer">
    <vt:lpwstr>2052-9.1.0.4468</vt:lpwstr>
  </property>
</Properties>
</file>