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5" r:id="rId1"/>
  </p:sldMasterIdLst>
  <p:notesMasterIdLst>
    <p:notesMasterId r:id="rId16"/>
  </p:notesMasterIdLst>
  <p:handoutMasterIdLst>
    <p:handoutMasterId r:id="rId17"/>
  </p:handoutMasterIdLst>
  <p:sldIdLst>
    <p:sldId id="272" r:id="rId2"/>
    <p:sldId id="274" r:id="rId3"/>
    <p:sldId id="273" r:id="rId4"/>
    <p:sldId id="275" r:id="rId5"/>
    <p:sldId id="276" r:id="rId6"/>
    <p:sldId id="277" r:id="rId7"/>
    <p:sldId id="278" r:id="rId8"/>
    <p:sldId id="282" r:id="rId9"/>
    <p:sldId id="283" r:id="rId10"/>
    <p:sldId id="284" r:id="rId11"/>
    <p:sldId id="281" r:id="rId12"/>
    <p:sldId id="279" r:id="rId13"/>
    <p:sldId id="285" r:id="rId14"/>
    <p:sldId id="280" r:id="rId15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9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E65454"/>
    <a:srgbClr val="FC3514"/>
    <a:srgbClr val="00CC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 autoAdjust="0"/>
    <p:restoredTop sz="87855" autoAdjust="0"/>
  </p:normalViewPr>
  <p:slideViewPr>
    <p:cSldViewPr snapToGrid="0">
      <p:cViewPr varScale="1">
        <p:scale>
          <a:sx n="65" d="100"/>
          <a:sy n="65" d="100"/>
        </p:scale>
        <p:origin x="630" y="60"/>
      </p:cViewPr>
      <p:guideLst>
        <p:guide orient="horz" pos="2161"/>
        <p:guide pos="29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5EE87527-460C-4533-8FDA-252E7D07AA33}" type="datetime1">
              <a:rPr lang="en-US" altLang="en-US"/>
              <a:pPr>
                <a:defRPr/>
              </a:pPr>
              <a:t>7/23/2015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B177BB02-2B01-4B7D-9E47-8C3A76F95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966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DE7CBAC-C657-4F73-9A54-57C98D51B6D4}" type="datetime1">
              <a:rPr lang="en-US" altLang="en-US"/>
              <a:pPr>
                <a:defRPr/>
              </a:pPr>
              <a:t>7/23/2015</a:t>
            </a:fld>
            <a:endParaRPr lang="en-US" altLang="en-US" sz="1200"/>
          </a:p>
        </p:txBody>
      </p:sp>
      <p:sp>
        <p:nvSpPr>
          <p:cNvPr id="14340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6338" y="1233488"/>
            <a:ext cx="44450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79450" y="4751388"/>
            <a:ext cx="5438775" cy="38893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dirty="0" smtClean="0"/>
              <a:t>Click to edit Master text styles</a:t>
            </a:r>
          </a:p>
          <a:p>
            <a:pPr>
              <a:defRPr/>
            </a:pPr>
            <a:r>
              <a:rPr lang="en-US" altLang="zh-CN" dirty="0" smtClean="0"/>
              <a:t>Second level</a:t>
            </a:r>
          </a:p>
          <a:p>
            <a:pPr>
              <a:defRPr/>
            </a:pPr>
            <a:r>
              <a:rPr lang="en-US" altLang="zh-CN" dirty="0" smtClean="0"/>
              <a:t>Third level</a:t>
            </a:r>
          </a:p>
          <a:p>
            <a:pPr>
              <a:defRPr/>
            </a:pPr>
            <a:r>
              <a:rPr lang="en-US" altLang="zh-CN" dirty="0" smtClean="0"/>
              <a:t>Fourth level</a:t>
            </a:r>
          </a:p>
          <a:p>
            <a:pPr>
              <a:defRPr/>
            </a:pPr>
            <a:r>
              <a:rPr lang="en-US" altLang="zh-CN" dirty="0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FE4C8834-6E76-4367-BD48-E689F483B6B4}" type="slidenum">
              <a:rPr lang="en-US" altLang="en-US"/>
              <a:pPr>
                <a:defRPr/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241832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4751388"/>
            <a:ext cx="5438775" cy="38893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宋体" panose="02010600030101010101" pitchFamily="2" charset="-122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420966-3B6E-4592-BC20-DCE30C43AD1D}" type="datetime1">
              <a:rPr lang="en-US" altLang="en-US"/>
              <a:pPr/>
              <a:t>7/23/2015</a:t>
            </a:fld>
            <a:endParaRPr lang="en-US" altLang="en-US" sz="120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8EF96A-3A27-4FA4-AE7C-DF01FBF5A6DF}" type="slidenum">
              <a:rPr lang="en-US" altLang="en-US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8208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39775"/>
            <a:ext cx="4933950" cy="3702050"/>
          </a:xfrm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904875" y="4687888"/>
            <a:ext cx="4984750" cy="44434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47" tIns="43973" rIns="87947" bIns="43973"/>
          <a:lstStyle/>
          <a:p>
            <a:r>
              <a:rPr lang="en-US" altLang="zh-CN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pregel: inspired by Valiant’s Bulk Synchronous Parallel model (1990). </a:t>
            </a:r>
          </a:p>
          <a:p>
            <a:pPr>
              <a:buFontTx/>
              <a:buAutoNum type="arabicPeriod"/>
            </a:pPr>
            <a:r>
              <a:rPr lang="en-GB" altLang="zh-CN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Partition graphs into clusters following a specific strategy</a:t>
            </a:r>
          </a:p>
          <a:p>
            <a:pPr>
              <a:buFontTx/>
              <a:buAutoNum type="arabicPeriod"/>
            </a:pPr>
            <a:r>
              <a:rPr lang="en-GB" altLang="zh-CN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Selects a master node and assign each cluster to a slave node.</a:t>
            </a:r>
          </a:p>
          <a:p>
            <a:pPr>
              <a:buFontTx/>
              <a:buAutoNum type="arabicPeriod"/>
            </a:pPr>
            <a:r>
              <a:rPr lang="en-GB" altLang="zh-CN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Using effective partition strategy and sophisticate query plans, the method can be efficient over large graphs. </a:t>
            </a:r>
          </a:p>
          <a:p>
            <a:pPr>
              <a:buFontTx/>
              <a:buAutoNum type="arabicPeriod"/>
            </a:pPr>
            <a:endParaRPr lang="en-GB" altLang="zh-CN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GB" altLang="zh-CN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Question: Can we achieve performance guarantees regardless of how the graph is partitioned, and via some simple query framework that can only benefit from query plans if specified?</a:t>
            </a:r>
          </a:p>
          <a:p>
            <a:pPr>
              <a:buFontTx/>
              <a:buAutoNum type="arabicPeriod"/>
            </a:pPr>
            <a:endParaRPr lang="en-GB" altLang="zh-CN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buFontTx/>
              <a:buAutoNum type="arabicPeriod"/>
            </a:pPr>
            <a:endParaRPr lang="en-US" altLang="zh-CN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灯片编号占位符 3"/>
          <p:cNvSpPr txBox="1">
            <a:spLocks noGrp="1" noChangeArrowheads="1"/>
          </p:cNvSpPr>
          <p:nvPr/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64" tIns="47632" rIns="95264" bIns="47632" anchor="b"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C0E74C9-F4B1-4AF9-B78E-2533737A69BD}" type="slidenum">
              <a:rPr lang="zh-CN" altLang="en-US" sz="1300"/>
              <a:pPr algn="r" eaLnBrk="1" hangingPunct="1"/>
              <a:t>4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52439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“</a:t>
            </a:r>
            <a:r>
              <a:rPr lang="en-US" dirty="0" err="1" smtClean="0"/>
              <a:t>wh</a:t>
            </a:r>
            <a:r>
              <a:rPr lang="en-US" dirty="0" smtClean="0"/>
              <a:t>” nodes in knowledge</a:t>
            </a:r>
            <a:r>
              <a:rPr lang="en-US" baseline="0" dirty="0" smtClean="0"/>
              <a:t> querying for </a:t>
            </a:r>
            <a:r>
              <a:rPr lang="en-US" baseline="0" smtClean="0"/>
              <a:t>knowledge graphs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E7CBAC-C657-4F73-9A54-57C98D51B6D4}" type="datetime1">
              <a:rPr lang="en-US" altLang="en-US" smtClean="0"/>
              <a:pPr>
                <a:defRPr/>
              </a:pPr>
              <a:t>7/23/2015</a:t>
            </a:fld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C8834-6E76-4367-BD48-E689F483B6B4}" type="slidenum">
              <a:rPr lang="en-US" altLang="en-US" smtClean="0"/>
              <a:pPr>
                <a:defRPr/>
              </a:pPr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98849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“</a:t>
            </a:r>
            <a:r>
              <a:rPr lang="en-US" dirty="0" err="1" smtClean="0"/>
              <a:t>wh</a:t>
            </a:r>
            <a:r>
              <a:rPr lang="en-US" dirty="0" smtClean="0"/>
              <a:t>” nodes in knowledge</a:t>
            </a:r>
            <a:r>
              <a:rPr lang="en-US" baseline="0" dirty="0" smtClean="0"/>
              <a:t> querying for </a:t>
            </a:r>
            <a:r>
              <a:rPr lang="en-US" baseline="0" smtClean="0"/>
              <a:t>knowledge graphs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E7CBAC-C657-4F73-9A54-57C98D51B6D4}" type="datetime1">
              <a:rPr lang="en-US" altLang="en-US" smtClean="0"/>
              <a:pPr>
                <a:defRPr/>
              </a:pPr>
              <a:t>7/23/2015</a:t>
            </a:fld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C8834-6E76-4367-BD48-E689F483B6B4}" type="slidenum">
              <a:rPr lang="en-US" altLang="en-US" smtClean="0"/>
              <a:pPr>
                <a:defRPr/>
              </a:pPr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462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7B9AFD-48BF-4F6A-A187-D028869DD2D2}" type="datetime1">
              <a:rPr lang="en-US" altLang="en-US"/>
              <a:pPr>
                <a:defRPr/>
              </a:pPr>
              <a:t>7/23/2015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DCC786-F9B4-4B08-B2D0-BC1E927EDF2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2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691050-5E36-43D5-9A3A-264608A789DC}" type="datetime1">
              <a:rPr lang="en-US" altLang="en-US"/>
              <a:pPr>
                <a:defRPr/>
              </a:pPr>
              <a:t>7/23/2015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937AA-050F-44F7-9AEF-6A1FE3836D7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42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0175" y="111125"/>
            <a:ext cx="1885950" cy="5757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325" y="111125"/>
            <a:ext cx="5505450" cy="5757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B2BFF3-BA11-4104-9364-662D00FADD71}" type="datetime1">
              <a:rPr lang="en-US" altLang="en-US"/>
              <a:pPr>
                <a:defRPr/>
              </a:pPr>
              <a:t>7/23/2015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9DEC03-7231-4E4F-AFFB-135652D4E2D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1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64825"/>
            <a:ext cx="7543800" cy="11017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6D9CB7-2673-46DA-8018-DA218BE57D7C}" type="datetime1">
              <a:rPr lang="en-US" altLang="en-US"/>
              <a:pPr>
                <a:defRPr/>
              </a:pPr>
              <a:t>7/23/2015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DF5AF0-A6A1-4215-96D2-5895980EEBFD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201F6C-7391-4A27-B216-AEDBFF01E259}" type="datetime1">
              <a:rPr lang="en-US" altLang="en-US"/>
              <a:pPr>
                <a:defRPr/>
              </a:pPr>
              <a:t>7/23/2015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A44D66-7810-4A6E-A30C-D674B6EEF73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6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C98E3D-35EE-4AB1-9C92-7EAE3AE5B09A}" type="datetime1">
              <a:rPr lang="en-US" altLang="en-US"/>
              <a:pPr>
                <a:defRPr/>
              </a:pPr>
              <a:t>7/23/2015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F7C3A7-2A72-4194-9301-5BB61024203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27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325" y="1465263"/>
            <a:ext cx="3695700" cy="4403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1465263"/>
            <a:ext cx="3695700" cy="4403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FF9747-FDEA-4438-AB70-F1C4E31384BA}" type="datetime1">
              <a:rPr lang="en-US" altLang="en-US"/>
              <a:pPr>
                <a:defRPr/>
              </a:pPr>
              <a:t>7/23/2015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9BEF76-B4B3-4690-B78E-96E4F886D25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0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3D8525-5AF3-47D5-A721-458F5C6E4DFC}" type="datetime1">
              <a:rPr lang="en-US" altLang="en-US"/>
              <a:pPr>
                <a:defRPr/>
              </a:pPr>
              <a:t>7/23/2015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F1A300-7F20-492F-B362-9678C8A9B6E8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3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952824-09A5-4EC0-956D-DE2797641688}" type="datetime1">
              <a:rPr lang="en-US" altLang="en-US"/>
              <a:pPr>
                <a:defRPr/>
              </a:pPr>
              <a:t>7/23/2015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3C9764-F492-43B0-BF2C-CAB8562C507A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0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9AC8EF-95C6-46CF-B26F-8D1E48A253B9}" type="datetime1">
              <a:rPr lang="en-US" altLang="en-US"/>
              <a:pPr>
                <a:defRPr/>
              </a:pPr>
              <a:t>7/23/2015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8DFA5D-3431-4FE8-897F-4763D1367418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D723BF-ACC8-4906-96DA-BE67846FD8D2}" type="datetime1">
              <a:rPr lang="en-US" altLang="en-US"/>
              <a:pPr>
                <a:defRPr/>
              </a:pPr>
              <a:t>7/23/2015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BBC6F0-67A3-4561-B985-BDF5949AC497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3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0CCA54-35F9-4D76-A3FA-81B1F07FBF47}" type="datetime1">
              <a:rPr lang="en-US" altLang="en-US"/>
              <a:pPr>
                <a:defRPr/>
              </a:pPr>
              <a:t>7/23/2015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405C67-DA46-4793-82EC-C5E72E7D363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6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sz="1800" smtClean="0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sz="1800" smtClean="0"/>
          </a:p>
        </p:txBody>
      </p:sp>
      <p:sp>
        <p:nvSpPr>
          <p:cNvPr id="102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2325" y="111125"/>
            <a:ext cx="75438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 Light" panose="020F0302020204030204" pitchFamily="34" charset="0"/>
              </a:rPr>
              <a:t>Click to edit Master title style</a:t>
            </a:r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1212850"/>
            <a:ext cx="754380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3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12B526-5FB0-4CA6-99AB-2B91BA5BD89D}" type="datetime1">
              <a:rPr lang="en-US" altLang="en-US"/>
              <a:pPr>
                <a:defRPr/>
              </a:pPr>
              <a:t>7/23/2015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03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5425" y="6459538"/>
            <a:ext cx="3616325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2B6307-75ED-4028-9CFC-381BB8DC0F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Straight Connector 9"/>
          <p:cNvSpPr>
            <a:spLocks noChangeShapeType="1"/>
          </p:cNvSpPr>
          <p:nvPr/>
        </p:nvSpPr>
        <p:spPr bwMode="auto">
          <a:xfrm>
            <a:off x="822325" y="1004888"/>
            <a:ext cx="7475538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>
          <a:solidFill>
            <a:srgbClr val="3F3F3F"/>
          </a:solidFill>
          <a:latin typeface="+mj-lt"/>
          <a:ea typeface="+mj-ea"/>
          <a:cs typeface="宋体" charset="0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  <a:sym typeface="Calibri Light" panose="020F0302020204030204" pitchFamily="34" charset="0"/>
        </a:defRPr>
      </a:lvl5pPr>
      <a:lvl6pPr marL="1371600" indent="-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92075" indent="-92075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3F3F3F"/>
          </a:solidFill>
          <a:latin typeface="+mn-lt"/>
          <a:ea typeface="+mn-ea"/>
          <a:cs typeface="宋体" charset="0"/>
          <a:sym typeface="Calibri" panose="020F0502020204030204" pitchFamily="34" charset="0"/>
        </a:defRPr>
      </a:lvl1pPr>
      <a:lvl2pPr marL="384175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kern="1200">
          <a:solidFill>
            <a:srgbClr val="3F3F3F"/>
          </a:solidFill>
          <a:latin typeface="+mn-lt"/>
          <a:ea typeface="+mn-ea"/>
          <a:cs typeface="宋体" charset="0"/>
          <a:sym typeface="Calibri" panose="020F0502020204030204" pitchFamily="34" charset="0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sz="1400" kern="1200">
          <a:solidFill>
            <a:srgbClr val="3F3F3F"/>
          </a:solidFill>
          <a:latin typeface="+mn-lt"/>
          <a:ea typeface="+mn-ea"/>
          <a:cs typeface="宋体" charset="0"/>
          <a:sym typeface="Calibri" panose="020F0502020204030204" pitchFamily="34" charset="0"/>
        </a:defRPr>
      </a:lvl3pPr>
      <a:lvl4pPr marL="749300" indent="-18097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sz="1400" kern="1200">
          <a:solidFill>
            <a:srgbClr val="3F3F3F"/>
          </a:solidFill>
          <a:latin typeface="+mn-lt"/>
          <a:ea typeface="+mn-ea"/>
          <a:cs typeface="宋体" charset="0"/>
          <a:sym typeface="Calibri" panose="020F0502020204030204" pitchFamily="34" charset="0"/>
        </a:defRPr>
      </a:lvl4pPr>
      <a:lvl5pPr marL="93345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sz="1400" kern="1200">
          <a:solidFill>
            <a:srgbClr val="3F3F3F"/>
          </a:solidFill>
          <a:latin typeface="+mn-lt"/>
          <a:ea typeface="+mn-ea"/>
          <a:cs typeface="宋体" charset="0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0" y="6334125"/>
            <a:ext cx="9140825" cy="63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6388" name="Straight Connector 8"/>
          <p:cNvSpPr>
            <a:spLocks noChangeShapeType="1"/>
          </p:cNvSpPr>
          <p:nvPr/>
        </p:nvSpPr>
        <p:spPr bwMode="auto">
          <a:xfrm>
            <a:off x="904875" y="4343400"/>
            <a:ext cx="7407275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Straight Connector 9"/>
          <p:cNvSpPr>
            <a:spLocks noChangeShapeType="1"/>
          </p:cNvSpPr>
          <p:nvPr/>
        </p:nvSpPr>
        <p:spPr bwMode="auto">
          <a:xfrm flipV="1">
            <a:off x="130175" y="6153150"/>
            <a:ext cx="6350" cy="6350"/>
          </a:xfrm>
          <a:prstGeom prst="line">
            <a:avLst/>
          </a:prstGeom>
          <a:noFill/>
          <a:ln w="12700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it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823913" y="758825"/>
            <a:ext cx="8081962" cy="3565525"/>
          </a:xfrm>
        </p:spPr>
        <p:txBody>
          <a:bodyPr/>
          <a:lstStyle/>
          <a:p>
            <a:pPr marL="0" indent="0" eaLnBrk="1" hangingPunct="1"/>
            <a:r>
              <a:rPr lang="en-US" altLang="zh-CN" sz="3200" dirty="0" smtClean="0">
                <a:solidFill>
                  <a:srgbClr val="262626"/>
                </a:solidFill>
              </a:rPr>
              <a:t>Distributed Graph Simulation:</a:t>
            </a:r>
            <a:br>
              <a:rPr lang="en-US" altLang="zh-CN" sz="3200" dirty="0" smtClean="0">
                <a:solidFill>
                  <a:srgbClr val="262626"/>
                </a:solidFill>
              </a:rPr>
            </a:br>
            <a:r>
              <a:rPr lang="en-US" altLang="zh-CN" sz="3200" dirty="0" smtClean="0">
                <a:solidFill>
                  <a:srgbClr val="262626"/>
                </a:solidFill>
              </a:rPr>
              <a:t>Impossibility and Possibility</a:t>
            </a:r>
            <a:endParaRPr lang="en-US" altLang="zh-CN" sz="1800" dirty="0" smtClean="0">
              <a:solidFill>
                <a:srgbClr val="262626"/>
              </a:solidFill>
            </a:endParaRPr>
          </a:p>
        </p:txBody>
      </p:sp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0"/>
            <a:ext cx="2903537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F165C9-5336-4C26-9B75-3EAD60F1AADA}" type="slidenum">
              <a:rPr lang="en-US" altLang="en-US">
                <a:solidFill>
                  <a:srgbClr val="FFFFFF"/>
                </a:solidFill>
              </a:rPr>
              <a:pPr/>
              <a:t>1</a:t>
            </a:fld>
            <a:endParaRPr lang="en-US" altLang="en-US" sz="1800"/>
          </a:p>
        </p:txBody>
      </p:sp>
      <p:sp>
        <p:nvSpPr>
          <p:cNvPr id="15" name="Subtitle 4"/>
          <p:cNvSpPr txBox="1">
            <a:spLocks noChangeArrowheads="1"/>
          </p:cNvSpPr>
          <p:nvPr/>
        </p:nvSpPr>
        <p:spPr bwMode="auto">
          <a:xfrm>
            <a:off x="5004397" y="4475140"/>
            <a:ext cx="1536441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alibri Light" panose="020F0302020204030204" pitchFamily="34" charset="0"/>
              </a:rPr>
              <a:t>Yinghui Wu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71420" y="4837831"/>
            <a:ext cx="2242179" cy="595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altLang="zh-CN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Washington</a:t>
            </a:r>
            <a:r>
              <a:rPr lang="zh-CN" altLang="en-US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State</a:t>
            </a:r>
            <a:r>
              <a:rPr lang="zh-CN" altLang="en-US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University</a:t>
            </a:r>
            <a:endParaRPr lang="en-US" dirty="0">
              <a:solidFill>
                <a:schemeClr val="tx2"/>
              </a:solidFill>
              <a:latin typeface="Calibri Light" panose="020F0302020204030204" pitchFamily="34" charset="0"/>
              <a:ea typeface="+mn-ea"/>
            </a:endParaRPr>
          </a:p>
        </p:txBody>
      </p:sp>
      <p:sp>
        <p:nvSpPr>
          <p:cNvPr id="18" name="Subtitle 4"/>
          <p:cNvSpPr txBox="1">
            <a:spLocks noChangeArrowheads="1"/>
          </p:cNvSpPr>
          <p:nvPr/>
        </p:nvSpPr>
        <p:spPr bwMode="auto">
          <a:xfrm>
            <a:off x="1178735" y="4475140"/>
            <a:ext cx="147691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zh-CN" sz="2400" dirty="0" err="1" smtClean="0">
                <a:solidFill>
                  <a:schemeClr val="tx2"/>
                </a:solidFill>
                <a:latin typeface="Calibri Light" panose="020F0302020204030204" pitchFamily="34" charset="0"/>
              </a:rPr>
              <a:t>Wenfei</a:t>
            </a:r>
            <a:r>
              <a:rPr lang="en-US" altLang="zh-CN" sz="2400" dirty="0" smtClean="0">
                <a:solidFill>
                  <a:schemeClr val="tx2"/>
                </a:solidFill>
                <a:latin typeface="Calibri Light" panose="020F0302020204030204" pitchFamily="34" charset="0"/>
              </a:rPr>
              <a:t> Fan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78735" y="4837831"/>
            <a:ext cx="1909489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University 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of Edinburgh</a:t>
            </a:r>
            <a:endParaRPr lang="en-US" dirty="0">
              <a:solidFill>
                <a:schemeClr val="tx2"/>
              </a:solidFill>
              <a:latin typeface="Calibri Light" panose="020F0302020204030204" pitchFamily="34" charset="0"/>
              <a:ea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90995" y="4837831"/>
            <a:ext cx="217089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Southwest </a:t>
            </a:r>
            <a:r>
              <a:rPr lang="en-US" dirty="0" err="1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Jiaotong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 University</a:t>
            </a:r>
            <a:endParaRPr lang="en-US" dirty="0">
              <a:solidFill>
                <a:schemeClr val="tx2"/>
              </a:solidFill>
              <a:latin typeface="Calibri Light" panose="020F0302020204030204" pitchFamily="34" charset="0"/>
              <a:ea typeface="+mn-ea"/>
            </a:endParaRPr>
          </a:p>
        </p:txBody>
      </p:sp>
      <p:sp>
        <p:nvSpPr>
          <p:cNvPr id="21" name="Subtitle 4"/>
          <p:cNvSpPr txBox="1">
            <a:spLocks noChangeArrowheads="1"/>
          </p:cNvSpPr>
          <p:nvPr/>
        </p:nvSpPr>
        <p:spPr bwMode="auto">
          <a:xfrm>
            <a:off x="3206836" y="4498975"/>
            <a:ext cx="1536441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alibri Light" panose="020F0302020204030204" pitchFamily="34" charset="0"/>
              </a:rPr>
              <a:t>Xin Wang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79" y="5426097"/>
            <a:ext cx="722228" cy="7270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01" y="5391569"/>
            <a:ext cx="796131" cy="796131"/>
          </a:xfrm>
          <a:prstGeom prst="rect">
            <a:avLst/>
          </a:prstGeom>
        </p:spPr>
      </p:pic>
      <p:sp>
        <p:nvSpPr>
          <p:cNvPr id="24" name="Subtitle 4"/>
          <p:cNvSpPr txBox="1">
            <a:spLocks noChangeArrowheads="1"/>
          </p:cNvSpPr>
          <p:nvPr/>
        </p:nvSpPr>
        <p:spPr bwMode="auto">
          <a:xfrm>
            <a:off x="6904955" y="4475140"/>
            <a:ext cx="1536441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alibri Light" panose="020F0302020204030204" pitchFamily="34" charset="0"/>
              </a:rPr>
              <a:t>Dong Deng</a:t>
            </a:r>
          </a:p>
          <a:p>
            <a:pPr marL="0" indent="0" eaLnBrk="1" hangingPunct="1">
              <a:buFont typeface="Calibri" panose="020F0502020204030204" pitchFamily="34" charset="0"/>
              <a:buNone/>
            </a:pPr>
            <a:endParaRPr lang="en-US" altLang="zh-CN" sz="2400" dirty="0" smtClean="0">
              <a:solidFill>
                <a:schemeClr val="tx2"/>
              </a:solidFill>
              <a:latin typeface="Calibri Light" panose="020F03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06504" y="4837831"/>
            <a:ext cx="1333343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Tsinghua University</a:t>
            </a:r>
            <a:endParaRPr lang="en-US" dirty="0">
              <a:solidFill>
                <a:schemeClr val="tx2"/>
              </a:solidFill>
              <a:latin typeface="Calibri Light" panose="020F0302020204030204" pitchFamily="34" charset="0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29" y="5450767"/>
            <a:ext cx="677735" cy="677735"/>
          </a:xfrm>
          <a:prstGeom prst="rect">
            <a:avLst/>
          </a:prstGeom>
        </p:spPr>
      </p:pic>
      <p:pic>
        <p:nvPicPr>
          <p:cNvPr id="3" name="Picture 2" descr="WashingtonStateCougars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17" y="5350933"/>
            <a:ext cx="768349" cy="76834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183358"/>
            <a:ext cx="7543800" cy="747975"/>
          </a:xfrm>
        </p:spPr>
        <p:txBody>
          <a:bodyPr/>
          <a:lstStyle/>
          <a:p>
            <a:r>
              <a:rPr lang="en-US" sz="3200" dirty="0" smtClean="0"/>
              <a:t>Parallel scalable algorithms: DAG patterns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10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596" y="1165224"/>
            <a:ext cx="8204879" cy="4930776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Step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1: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partial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evaluation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at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each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fragment</a:t>
            </a:r>
            <a:endParaRPr lang="en-US" altLang="en-US" dirty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Step 2: each site sends </a:t>
            </a:r>
            <a:r>
              <a:rPr lang="en-US" altLang="en-US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msgs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following the topological ranks of query nodes</a:t>
            </a:r>
          </a:p>
          <a:p>
            <a:pPr lvl="1"/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waits until all Boolean variables for the nodes at same rank to be collected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s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end </a:t>
            </a:r>
            <a:r>
              <a:rPr lang="en-US" altLang="en-US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msgs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in a single batch to reduce # of </a:t>
            </a:r>
            <a:r>
              <a:rPr lang="en-US" altLang="en-US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msgs</a:t>
            </a:r>
            <a:endParaRPr lang="en-US" altLang="en-US" dirty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Step 3: coordinator collects partial answers and returns their union as Q(G)</a:t>
            </a:r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marL="201612" lvl="1" indent="0">
              <a:buNone/>
            </a:pPr>
            <a:endParaRPr lang="en-GB" altLang="en-US" sz="1900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086" y="3386667"/>
            <a:ext cx="5025201" cy="2388827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948054" y="3248212"/>
            <a:ext cx="2245090" cy="2607287"/>
            <a:chOff x="5761958" y="1229132"/>
            <a:chExt cx="1669894" cy="1939296"/>
          </a:xfrm>
        </p:grpSpPr>
        <p:grpSp>
          <p:nvGrpSpPr>
            <p:cNvPr id="5" name="Group 4"/>
            <p:cNvGrpSpPr/>
            <p:nvPr/>
          </p:nvGrpSpPr>
          <p:grpSpPr>
            <a:xfrm>
              <a:off x="5867586" y="1229132"/>
              <a:ext cx="1488066" cy="1420814"/>
              <a:chOff x="1200382" y="963914"/>
              <a:chExt cx="2743979" cy="250891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4250" y="2545525"/>
                <a:ext cx="528780" cy="54262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6644" y="1369512"/>
                <a:ext cx="411382" cy="466226"/>
              </a:xfrm>
              <a:prstGeom prst="rect">
                <a:avLst/>
              </a:prstGeom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3041316" y="1946926"/>
                <a:ext cx="509603" cy="542949"/>
                <a:chOff x="1961034" y="1677360"/>
                <a:chExt cx="551764" cy="612353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1034" y="1677360"/>
                  <a:ext cx="492480" cy="492480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3360" y="1970274"/>
                  <a:ext cx="319438" cy="319439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2202592" y="963914"/>
                <a:ext cx="785205" cy="4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YB1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4526" y="1932145"/>
                <a:ext cx="411382" cy="46622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200382" y="2012106"/>
                <a:ext cx="612890" cy="4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YF</a:t>
                </a:r>
                <a:endParaRPr lang="en-US" sz="16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70477" y="3028163"/>
                <a:ext cx="623608" cy="4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SP</a:t>
                </a:r>
                <a:endParaRPr lang="en-US" sz="16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519177" y="2026616"/>
                <a:ext cx="425184" cy="4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F</a:t>
                </a:r>
                <a:endParaRPr lang="en-US" sz="1600" dirty="0"/>
              </a:p>
            </p:txBody>
          </p:sp>
          <p:cxnSp>
            <p:nvCxnSpPr>
              <p:cNvPr id="14" name="Curved Connector 13"/>
              <p:cNvCxnSpPr>
                <a:stCxn id="7" idx="1"/>
                <a:endCxn id="10" idx="0"/>
              </p:cNvCxnSpPr>
              <p:nvPr/>
            </p:nvCxnSpPr>
            <p:spPr bwMode="auto">
              <a:xfrm rot="10800000" flipV="1">
                <a:off x="1930220" y="1602624"/>
                <a:ext cx="436425" cy="329520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Curved Connector 14"/>
              <p:cNvCxnSpPr>
                <a:stCxn id="7" idx="3"/>
                <a:endCxn id="19" idx="0"/>
              </p:cNvCxnSpPr>
              <p:nvPr/>
            </p:nvCxnSpPr>
            <p:spPr bwMode="auto">
              <a:xfrm>
                <a:off x="2778026" y="1602626"/>
                <a:ext cx="490715" cy="344301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Curved Connector 15"/>
              <p:cNvCxnSpPr>
                <a:stCxn id="10" idx="2"/>
                <a:endCxn id="6" idx="1"/>
              </p:cNvCxnSpPr>
              <p:nvPr/>
            </p:nvCxnSpPr>
            <p:spPr bwMode="auto">
              <a:xfrm rot="16200000" flipH="1">
                <a:off x="1948001" y="2380587"/>
                <a:ext cx="418465" cy="454031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Curved Connector 16"/>
              <p:cNvCxnSpPr>
                <a:stCxn id="19" idx="2"/>
                <a:endCxn id="6" idx="3"/>
              </p:cNvCxnSpPr>
              <p:nvPr/>
            </p:nvCxnSpPr>
            <p:spPr bwMode="auto">
              <a:xfrm rot="5400000">
                <a:off x="2874262" y="2422357"/>
                <a:ext cx="433247" cy="355711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99" y="2897733"/>
              <a:ext cx="223093" cy="26402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61555" y="2916612"/>
              <a:ext cx="570297" cy="25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YB2</a:t>
              </a:r>
              <a:endParaRPr lang="en-US" sz="1600" dirty="0"/>
            </a:p>
          </p:txBody>
        </p:sp>
        <p:cxnSp>
          <p:nvCxnSpPr>
            <p:cNvPr id="29" name="Straight Arrow Connector 28"/>
            <p:cNvCxnSpPr>
              <a:stCxn id="12" idx="2"/>
            </p:cNvCxnSpPr>
            <p:nvPr/>
          </p:nvCxnSpPr>
          <p:spPr bwMode="auto">
            <a:xfrm>
              <a:off x="6616994" y="2649946"/>
              <a:ext cx="391525" cy="2287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>
              <a:stCxn id="25" idx="1"/>
            </p:cNvCxnSpPr>
            <p:nvPr/>
          </p:nvCxnSpPr>
          <p:spPr bwMode="auto">
            <a:xfrm flipH="1" flipV="1">
              <a:off x="6340593" y="3019778"/>
              <a:ext cx="463706" cy="99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1958" y="2890206"/>
              <a:ext cx="223093" cy="26402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819214" y="2909085"/>
              <a:ext cx="570297" cy="25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YB3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74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64825"/>
            <a:ext cx="7543800" cy="951175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11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179127"/>
            <a:ext cx="8382000" cy="216693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43997" y="3417357"/>
            <a:ext cx="7467069" cy="3440643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Partial evaluation</a:t>
            </a:r>
          </a:p>
          <a:p>
            <a:pPr lvl="1"/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bounds on response time and network traffic</a:t>
            </a:r>
          </a:p>
          <a:p>
            <a:pPr lvl="1"/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redundant local computation</a:t>
            </a:r>
          </a:p>
          <a:p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Message passing</a:t>
            </a:r>
          </a:p>
          <a:p>
            <a:pPr lvl="1"/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unbounded data shipment and is hard to have provable bounds on response time</a:t>
            </a:r>
          </a:p>
          <a:p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Local evaluation can be optimized with carefully designed routing/scheduling</a:t>
            </a:r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marL="201612" lvl="1" indent="0">
              <a:buNone/>
            </a:pPr>
            <a:endParaRPr lang="en-GB" altLang="en-US" sz="1900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32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188" y="111123"/>
            <a:ext cx="7543800" cy="814851"/>
          </a:xfrm>
        </p:spPr>
        <p:txBody>
          <a:bodyPr/>
          <a:lstStyle/>
          <a:p>
            <a:r>
              <a:rPr lang="en-US" sz="3200" dirty="0" smtClean="0"/>
              <a:t>Experimental evaluation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12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0264" y="1165225"/>
            <a:ext cx="7427912" cy="4179888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Dataset</a:t>
            </a:r>
          </a:p>
          <a:p>
            <a:pPr lvl="1">
              <a:defRPr/>
            </a:pP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Real-life graphs: Yahoo (18 million nodes and edges), Citation (4.4 million nodes and edges)</a:t>
            </a:r>
          </a:p>
          <a:p>
            <a:pPr lvl="1">
              <a:defRPr/>
            </a:pP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Synthetic graphs</a:t>
            </a:r>
          </a:p>
          <a:p>
            <a:pPr lvl="1">
              <a:defRPr/>
            </a:pPr>
            <a:endParaRPr lang="en-US" altLang="zh-CN" dirty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Algorithms</a:t>
            </a:r>
          </a:p>
          <a:p>
            <a:pPr lvl="1">
              <a:defRPr/>
            </a:pP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Partition bounded algorithm </a:t>
            </a:r>
            <a:r>
              <a:rPr lang="en-US" altLang="zh-CN" sz="1600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dGPM</a:t>
            </a:r>
            <a:endParaRPr lang="en-US" altLang="zh-CN" sz="1600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S</a:t>
            </a: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calable parallel algorithm </a:t>
            </a:r>
            <a:r>
              <a:rPr lang="en-US" altLang="zh-CN" sz="1600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dGPM</a:t>
            </a:r>
            <a:r>
              <a:rPr lang="en-US" altLang="zh-CN" sz="1100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d</a:t>
            </a: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for DAG patterns </a:t>
            </a:r>
          </a:p>
          <a:p>
            <a:pPr lvl="1">
              <a:defRPr/>
            </a:pP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Above algorithms without optimizations (incremental update)</a:t>
            </a:r>
          </a:p>
          <a:p>
            <a:pPr lvl="1">
              <a:defRPr/>
            </a:pP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Centralized graph simulation</a:t>
            </a:r>
          </a:p>
          <a:p>
            <a:pPr lvl="1">
              <a:defRPr/>
            </a:pP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Baseline: </a:t>
            </a:r>
            <a:r>
              <a:rPr lang="en-US" altLang="zh-CN" sz="1600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disHHK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[</a:t>
            </a:r>
            <a:r>
              <a:rPr lang="en-US" altLang="zh-CN" sz="1600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S.Ma</a:t>
            </a: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, WWW ’12]</a:t>
            </a:r>
          </a:p>
          <a:p>
            <a:pPr lvl="1">
              <a:defRPr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>
              <a:defRPr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>
              <a:defRPr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>
              <a:defRPr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>
              <a:defRPr/>
            </a:pPr>
            <a:endParaRPr lang="en-US" altLang="zh-CN" dirty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>
              <a:buFont typeface="Calibri" panose="020F0502020204030204" pitchFamily="34" charset="0"/>
              <a:buNone/>
              <a:defRPr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1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02381"/>
            <a:ext cx="7543800" cy="660969"/>
          </a:xfrm>
        </p:spPr>
        <p:txBody>
          <a:bodyPr/>
          <a:lstStyle/>
          <a:p>
            <a:r>
              <a:rPr lang="en-US" sz="2800" dirty="0" smtClean="0"/>
              <a:t>Efficiency of distributed graph simulation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13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48" y="1292778"/>
            <a:ext cx="3665867" cy="2239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095" y="3514744"/>
            <a:ext cx="4003524" cy="23804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9238" y="2249714"/>
            <a:ext cx="1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esponse 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876" y="4542972"/>
            <a:ext cx="163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shipment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3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188" y="111123"/>
            <a:ext cx="7543800" cy="814851"/>
          </a:xfrm>
        </p:spPr>
        <p:txBody>
          <a:bodyPr/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0264" y="1165225"/>
            <a:ext cx="7427912" cy="4179888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Take away</a:t>
            </a:r>
          </a:p>
          <a:p>
            <a:pPr lvl="1">
              <a:defRPr/>
            </a:pP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Impossible to find distributed simulation algorithms that are parallel scalable in response time or data shipment</a:t>
            </a:r>
          </a:p>
          <a:p>
            <a:pPr lvl="1">
              <a:defRPr/>
            </a:pP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Provide algorithms that are partition bounded: time and data shipment are not a function in the size of data graph</a:t>
            </a:r>
          </a:p>
          <a:p>
            <a:pPr lvl="1">
              <a:defRPr/>
            </a:pP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These algorithm scale well with big graphs</a:t>
            </a:r>
          </a:p>
          <a:p>
            <a:pPr lvl="1">
              <a:defRPr/>
            </a:pPr>
            <a:endParaRPr lang="en-US" altLang="zh-CN" sz="1600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Future work</a:t>
            </a:r>
          </a:p>
          <a:p>
            <a:pPr lvl="1">
              <a:defRPr/>
            </a:pP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Parallel scalability for other queries, e.g., </a:t>
            </a:r>
            <a:r>
              <a:rPr lang="en-US" altLang="zh-CN" sz="1600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subgraph</a:t>
            </a: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isomorphism </a:t>
            </a:r>
          </a:p>
          <a:p>
            <a:pPr lvl="1">
              <a:defRPr/>
            </a:pP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Combining partial evaluation and message passing and compare with </a:t>
            </a:r>
            <a:r>
              <a:rPr lang="en-US" altLang="zh-CN" sz="1600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MapReduce</a:t>
            </a: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and </a:t>
            </a:r>
            <a:r>
              <a:rPr lang="en-US" altLang="zh-CN" sz="1600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GraphLab</a:t>
            </a:r>
            <a:endParaRPr lang="en-US" altLang="zh-CN" sz="1600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>
              <a:defRPr/>
            </a:pP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Combining distributed processing with optimizations: compression, view-based evaluation and top-k query evaluation</a:t>
            </a:r>
          </a:p>
          <a:p>
            <a:pPr lvl="1">
              <a:defRPr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>
              <a:defRPr/>
            </a:pPr>
            <a:endParaRPr lang="en-US" altLang="zh-CN" dirty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>
              <a:buFont typeface="Calibri" panose="020F0502020204030204" pitchFamily="34" charset="0"/>
              <a:buNone/>
              <a:defRPr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022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226243"/>
            <a:ext cx="7543800" cy="716437"/>
          </a:xfrm>
        </p:spPr>
        <p:txBody>
          <a:bodyPr/>
          <a:lstStyle/>
          <a:p>
            <a:r>
              <a:rPr lang="en-US" sz="3600" dirty="0" smtClean="0"/>
              <a:t>Finding potential customers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2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5687" y="1908283"/>
            <a:ext cx="3546831" cy="2272982"/>
            <a:chOff x="98299" y="1197728"/>
            <a:chExt cx="4845251" cy="29734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846" y="3148519"/>
              <a:ext cx="528780" cy="54262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644" y="1603326"/>
              <a:ext cx="411382" cy="466226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3028466" y="2451472"/>
              <a:ext cx="522454" cy="469113"/>
              <a:chOff x="1947120" y="2246399"/>
              <a:chExt cx="565678" cy="529079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7120" y="2246399"/>
                <a:ext cx="492480" cy="492481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3360" y="2456040"/>
                <a:ext cx="319438" cy="319438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681818" y="1197728"/>
              <a:ext cx="1826756" cy="523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 smtClean="0"/>
                <a:t>Youtube</a:t>
              </a:r>
              <a:r>
                <a:rPr lang="en-US" sz="1000" dirty="0" smtClean="0"/>
                <a:t> users (YB)</a:t>
              </a:r>
            </a:p>
            <a:p>
              <a:pPr algn="ctr"/>
              <a:r>
                <a:rPr lang="en-US" sz="1000" dirty="0" smtClean="0"/>
                <a:t>Interest = “beer ads”</a:t>
              </a:r>
              <a:endParaRPr lang="en-US" sz="1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76" y="2436691"/>
              <a:ext cx="411382" cy="46622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8299" y="2307441"/>
              <a:ext cx="1763251" cy="72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 smtClean="0"/>
                <a:t>Youtube</a:t>
              </a:r>
              <a:r>
                <a:rPr lang="en-US" sz="1000" dirty="0" smtClean="0"/>
                <a:t> users (YF)</a:t>
              </a:r>
            </a:p>
            <a:p>
              <a:pPr algn="ctr"/>
              <a:r>
                <a:rPr lang="en-US" sz="1000" dirty="0" smtClean="0"/>
                <a:t>Interest = “2014</a:t>
              </a:r>
            </a:p>
            <a:p>
              <a:pPr algn="ctr"/>
              <a:r>
                <a:rPr lang="en-US" sz="1000" dirty="0" smtClean="0"/>
                <a:t>FIFA </a:t>
              </a:r>
              <a:r>
                <a:rPr lang="en-US" sz="1000" dirty="0" err="1" smtClean="0"/>
                <a:t>worldcup</a:t>
              </a:r>
              <a:r>
                <a:rPr lang="en-US" sz="1000" dirty="0" smtClean="0"/>
                <a:t>”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80124" y="3647769"/>
              <a:ext cx="1664708" cy="523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Sports (SP)</a:t>
              </a:r>
            </a:p>
            <a:p>
              <a:pPr algn="ctr"/>
              <a:r>
                <a:rPr lang="en-US" sz="1000" dirty="0" smtClean="0"/>
                <a:t>Interest = “soccer”</a:t>
              </a:r>
              <a:endParaRPr 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5269" y="2408097"/>
              <a:ext cx="1498281" cy="523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Food (F)</a:t>
              </a:r>
            </a:p>
            <a:p>
              <a:pPr algn="ctr"/>
              <a:r>
                <a:rPr lang="en-US" sz="1000" dirty="0" smtClean="0"/>
                <a:t>Interest = “beer”</a:t>
              </a:r>
              <a:endParaRPr lang="en-US" sz="1000" dirty="0"/>
            </a:p>
          </p:txBody>
        </p:sp>
        <p:cxnSp>
          <p:nvCxnSpPr>
            <p:cNvPr id="17" name="Curved Connector 16"/>
            <p:cNvCxnSpPr>
              <a:stCxn id="7" idx="1"/>
              <a:endCxn id="12" idx="0"/>
            </p:cNvCxnSpPr>
            <p:nvPr/>
          </p:nvCxnSpPr>
          <p:spPr bwMode="auto">
            <a:xfrm rot="10800000" flipV="1">
              <a:off x="1917368" y="1836438"/>
              <a:ext cx="449276" cy="600251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Curved Connector 17"/>
            <p:cNvCxnSpPr>
              <a:stCxn id="7" idx="3"/>
              <a:endCxn id="8" idx="0"/>
            </p:cNvCxnSpPr>
            <p:nvPr/>
          </p:nvCxnSpPr>
          <p:spPr bwMode="auto">
            <a:xfrm>
              <a:off x="2778027" y="1836440"/>
              <a:ext cx="477864" cy="615032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Curved Connector 18"/>
            <p:cNvCxnSpPr>
              <a:stCxn id="6" idx="1"/>
              <a:endCxn id="12" idx="2"/>
            </p:cNvCxnSpPr>
            <p:nvPr/>
          </p:nvCxnSpPr>
          <p:spPr bwMode="auto">
            <a:xfrm rot="10800000">
              <a:off x="1917370" y="2902919"/>
              <a:ext cx="415478" cy="516913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Curved Connector 19"/>
            <p:cNvCxnSpPr>
              <a:stCxn id="8" idx="2"/>
              <a:endCxn id="6" idx="3"/>
            </p:cNvCxnSpPr>
            <p:nvPr/>
          </p:nvCxnSpPr>
          <p:spPr bwMode="auto">
            <a:xfrm rot="5400000">
              <a:off x="2792912" y="2956850"/>
              <a:ext cx="531695" cy="394264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>
              <a:stCxn id="12" idx="3"/>
              <a:endCxn id="8" idx="1"/>
            </p:cNvCxnSpPr>
            <p:nvPr/>
          </p:nvCxnSpPr>
          <p:spPr bwMode="auto">
            <a:xfrm flipV="1">
              <a:off x="2123059" y="2669803"/>
              <a:ext cx="90540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" name="Group 118"/>
          <p:cNvGrpSpPr/>
          <p:nvPr/>
        </p:nvGrpSpPr>
        <p:grpSpPr>
          <a:xfrm>
            <a:off x="4221672" y="2102719"/>
            <a:ext cx="4831134" cy="3444564"/>
            <a:chOff x="1049579" y="1301390"/>
            <a:chExt cx="5458522" cy="3891888"/>
          </a:xfrm>
        </p:grpSpPr>
        <p:sp>
          <p:nvSpPr>
            <p:cNvPr id="120" name="Oval 119"/>
            <p:cNvSpPr/>
            <p:nvPr/>
          </p:nvSpPr>
          <p:spPr bwMode="auto">
            <a:xfrm rot="1277044">
              <a:off x="3565338" y="1301390"/>
              <a:ext cx="2942763" cy="1647774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1049579" y="1450616"/>
              <a:ext cx="5348056" cy="3742662"/>
              <a:chOff x="1049579" y="1450616"/>
              <a:chExt cx="5348056" cy="3742662"/>
            </a:xfrm>
          </p:grpSpPr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497" y="2354635"/>
                <a:ext cx="301141" cy="356395"/>
              </a:xfrm>
              <a:prstGeom prst="rect">
                <a:avLst/>
              </a:prstGeom>
            </p:spPr>
          </p:pic>
          <p:grpSp>
            <p:nvGrpSpPr>
              <p:cNvPr id="123" name="Group 122"/>
              <p:cNvGrpSpPr/>
              <p:nvPr/>
            </p:nvGrpSpPr>
            <p:grpSpPr>
              <a:xfrm>
                <a:off x="2106999" y="1753702"/>
                <a:ext cx="382448" cy="358602"/>
                <a:chOff x="3370028" y="3922574"/>
                <a:chExt cx="382448" cy="358602"/>
              </a:xfrm>
            </p:grpSpPr>
            <p:pic>
              <p:nvPicPr>
                <p:cNvPr id="181" name="Picture 18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0028" y="3922574"/>
                  <a:ext cx="332960" cy="333796"/>
                </a:xfrm>
                <a:prstGeom prst="rect">
                  <a:avLst/>
                </a:prstGeom>
              </p:spPr>
            </p:pic>
            <p:pic>
              <p:nvPicPr>
                <p:cNvPr id="182" name="Picture 181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6508" y="4064666"/>
                  <a:ext cx="215968" cy="216510"/>
                </a:xfrm>
                <a:prstGeom prst="rect">
                  <a:avLst/>
                </a:prstGeom>
              </p:spPr>
            </p:pic>
          </p:grpSp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6036" y="2939632"/>
                <a:ext cx="387079" cy="414794"/>
              </a:xfrm>
              <a:prstGeom prst="rect">
                <a:avLst/>
              </a:prstGeom>
            </p:spPr>
          </p:pic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9808" y="2354635"/>
                <a:ext cx="301141" cy="356395"/>
              </a:xfrm>
              <a:prstGeom prst="rect">
                <a:avLst/>
              </a:prstGeom>
            </p:spPr>
          </p:pic>
          <p:grpSp>
            <p:nvGrpSpPr>
              <p:cNvPr id="126" name="Group 125"/>
              <p:cNvGrpSpPr/>
              <p:nvPr/>
            </p:nvGrpSpPr>
            <p:grpSpPr>
              <a:xfrm>
                <a:off x="3953146" y="1638172"/>
                <a:ext cx="382448" cy="358602"/>
                <a:chOff x="3370028" y="3922574"/>
                <a:chExt cx="382448" cy="358602"/>
              </a:xfrm>
            </p:grpSpPr>
            <p:pic>
              <p:nvPicPr>
                <p:cNvPr id="179" name="Picture 17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0028" y="3922574"/>
                  <a:ext cx="332960" cy="333796"/>
                </a:xfrm>
                <a:prstGeom prst="rect">
                  <a:avLst/>
                </a:prstGeom>
              </p:spPr>
            </p:pic>
            <p:pic>
              <p:nvPicPr>
                <p:cNvPr id="180" name="Picture 17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6508" y="4064666"/>
                  <a:ext cx="215968" cy="216510"/>
                </a:xfrm>
                <a:prstGeom prst="rect">
                  <a:avLst/>
                </a:prstGeom>
              </p:spPr>
            </p:pic>
          </p:grpSp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5084" y="2323523"/>
                <a:ext cx="387079" cy="414794"/>
              </a:xfrm>
              <a:prstGeom prst="rect">
                <a:avLst/>
              </a:prstGeom>
            </p:spPr>
          </p:pic>
          <p:pic>
            <p:nvPicPr>
              <p:cNvPr id="128" name="Picture 12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7137" y="1639276"/>
                <a:ext cx="301141" cy="356395"/>
              </a:xfrm>
              <a:prstGeom prst="rect">
                <a:avLst/>
              </a:prstGeom>
            </p:spPr>
          </p:pic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399" y="2352723"/>
                <a:ext cx="301141" cy="356395"/>
              </a:xfrm>
              <a:prstGeom prst="rect">
                <a:avLst/>
              </a:prstGeom>
            </p:spPr>
          </p:pic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686" y="3759111"/>
                <a:ext cx="387079" cy="414794"/>
              </a:xfrm>
              <a:prstGeom prst="rect">
                <a:avLst/>
              </a:prstGeom>
            </p:spPr>
          </p:pic>
          <p:grpSp>
            <p:nvGrpSpPr>
              <p:cNvPr id="131" name="Group 130"/>
              <p:cNvGrpSpPr/>
              <p:nvPr/>
            </p:nvGrpSpPr>
            <p:grpSpPr>
              <a:xfrm>
                <a:off x="3563106" y="3543306"/>
                <a:ext cx="382448" cy="358602"/>
                <a:chOff x="3370028" y="3922574"/>
                <a:chExt cx="382448" cy="358602"/>
              </a:xfrm>
            </p:grpSpPr>
            <p:pic>
              <p:nvPicPr>
                <p:cNvPr id="177" name="Picture 17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0028" y="3922574"/>
                  <a:ext cx="332960" cy="333796"/>
                </a:xfrm>
                <a:prstGeom prst="rect">
                  <a:avLst/>
                </a:prstGeom>
              </p:spPr>
            </p:pic>
            <p:pic>
              <p:nvPicPr>
                <p:cNvPr id="178" name="Picture 177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6508" y="4064666"/>
                  <a:ext cx="215968" cy="216510"/>
                </a:xfrm>
                <a:prstGeom prst="rect">
                  <a:avLst/>
                </a:prstGeom>
              </p:spPr>
            </p:pic>
          </p:grpSp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1002" y="3773070"/>
                <a:ext cx="301141" cy="356395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2291" y="4384773"/>
                <a:ext cx="301141" cy="356395"/>
              </a:xfrm>
              <a:prstGeom prst="rect">
                <a:avLst/>
              </a:prstGeom>
            </p:spPr>
          </p:pic>
          <p:grpSp>
            <p:nvGrpSpPr>
              <p:cNvPr id="134" name="Group 133"/>
              <p:cNvGrpSpPr/>
              <p:nvPr/>
            </p:nvGrpSpPr>
            <p:grpSpPr>
              <a:xfrm>
                <a:off x="4972322" y="4407586"/>
                <a:ext cx="382448" cy="358602"/>
                <a:chOff x="3370028" y="3922574"/>
                <a:chExt cx="382448" cy="358602"/>
              </a:xfrm>
            </p:grpSpPr>
            <p:pic>
              <p:nvPicPr>
                <p:cNvPr id="175" name="Picture 17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0028" y="3922574"/>
                  <a:ext cx="332960" cy="333796"/>
                </a:xfrm>
                <a:prstGeom prst="rect">
                  <a:avLst/>
                </a:prstGeom>
              </p:spPr>
            </p:pic>
            <p:pic>
              <p:nvPicPr>
                <p:cNvPr id="176" name="Picture 175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6508" y="4064666"/>
                  <a:ext cx="215968" cy="216510"/>
                </a:xfrm>
                <a:prstGeom prst="rect">
                  <a:avLst/>
                </a:prstGeom>
              </p:spPr>
            </p:pic>
          </p:grpSp>
          <p:cxnSp>
            <p:nvCxnSpPr>
              <p:cNvPr id="135" name="Curved Connector 134"/>
              <p:cNvCxnSpPr>
                <a:stCxn id="122" idx="0"/>
                <a:endCxn id="181" idx="1"/>
              </p:cNvCxnSpPr>
              <p:nvPr/>
            </p:nvCxnSpPr>
            <p:spPr bwMode="auto">
              <a:xfrm rot="5400000" flipH="1" flipV="1">
                <a:off x="1644516" y="1892153"/>
                <a:ext cx="434035" cy="490931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Curved Connector 135"/>
              <p:cNvCxnSpPr>
                <a:stCxn id="125" idx="0"/>
                <a:endCxn id="181" idx="3"/>
              </p:cNvCxnSpPr>
              <p:nvPr/>
            </p:nvCxnSpPr>
            <p:spPr bwMode="auto">
              <a:xfrm rot="16200000" flipV="1">
                <a:off x="2493152" y="1867408"/>
                <a:ext cx="434035" cy="540420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Curved Connector 136"/>
              <p:cNvCxnSpPr>
                <a:stCxn id="124" idx="1"/>
                <a:endCxn id="122" idx="2"/>
              </p:cNvCxnSpPr>
              <p:nvPr/>
            </p:nvCxnSpPr>
            <p:spPr bwMode="auto">
              <a:xfrm rot="10800000">
                <a:off x="1616068" y="2711031"/>
                <a:ext cx="519968" cy="435999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Curved Connector 137"/>
              <p:cNvCxnSpPr>
                <a:stCxn id="124" idx="3"/>
                <a:endCxn id="125" idx="2"/>
              </p:cNvCxnSpPr>
              <p:nvPr/>
            </p:nvCxnSpPr>
            <p:spPr bwMode="auto">
              <a:xfrm flipV="1">
                <a:off x="2523115" y="2711030"/>
                <a:ext cx="457264" cy="435999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Curved Connector 138"/>
              <p:cNvCxnSpPr>
                <a:stCxn id="181" idx="0"/>
                <a:endCxn id="179" idx="0"/>
              </p:cNvCxnSpPr>
              <p:nvPr/>
            </p:nvCxnSpPr>
            <p:spPr bwMode="auto">
              <a:xfrm rot="5400000" flipH="1" flipV="1">
                <a:off x="3138787" y="772864"/>
                <a:ext cx="115530" cy="1846147"/>
              </a:xfrm>
              <a:prstGeom prst="curvedConnector3">
                <a:avLst>
                  <a:gd name="adj1" fmla="val 297871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Curved Connector 139"/>
              <p:cNvCxnSpPr>
                <a:stCxn id="128" idx="0"/>
                <a:endCxn id="179" idx="0"/>
              </p:cNvCxnSpPr>
              <p:nvPr/>
            </p:nvCxnSpPr>
            <p:spPr bwMode="auto">
              <a:xfrm rot="16200000" flipV="1">
                <a:off x="4618115" y="1139683"/>
                <a:ext cx="1104" cy="998082"/>
              </a:xfrm>
              <a:prstGeom prst="curvedConnector3">
                <a:avLst>
                  <a:gd name="adj1" fmla="val 20806522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Curved Connector 140"/>
              <p:cNvCxnSpPr>
                <a:stCxn id="128" idx="3"/>
                <a:endCxn id="129" idx="0"/>
              </p:cNvCxnSpPr>
              <p:nvPr/>
            </p:nvCxnSpPr>
            <p:spPr bwMode="auto">
              <a:xfrm>
                <a:off x="5268278" y="1817474"/>
                <a:ext cx="583692" cy="535249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" name="Curved Connector 141"/>
              <p:cNvCxnSpPr/>
              <p:nvPr/>
            </p:nvCxnSpPr>
            <p:spPr bwMode="auto">
              <a:xfrm rot="10800000">
                <a:off x="4227610" y="2027362"/>
                <a:ext cx="474515" cy="378584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Curved Connector 142"/>
              <p:cNvCxnSpPr/>
              <p:nvPr/>
            </p:nvCxnSpPr>
            <p:spPr bwMode="auto">
              <a:xfrm>
                <a:off x="4325003" y="2002503"/>
                <a:ext cx="470180" cy="327852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" name="Curved Connector 143"/>
              <p:cNvCxnSpPr>
                <a:stCxn id="130" idx="3"/>
                <a:endCxn id="129" idx="2"/>
              </p:cNvCxnSpPr>
              <p:nvPr/>
            </p:nvCxnSpPr>
            <p:spPr bwMode="auto">
              <a:xfrm flipV="1">
                <a:off x="5494765" y="2709118"/>
                <a:ext cx="357205" cy="1257390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Straight Arrow Connector 144"/>
              <p:cNvCxnSpPr>
                <a:stCxn id="122" idx="3"/>
                <a:endCxn id="125" idx="1"/>
              </p:cNvCxnSpPr>
              <p:nvPr/>
            </p:nvCxnSpPr>
            <p:spPr bwMode="auto">
              <a:xfrm>
                <a:off x="1766638" y="2532833"/>
                <a:ext cx="106317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Arrow Connector 145"/>
              <p:cNvCxnSpPr>
                <a:stCxn id="129" idx="1"/>
                <a:endCxn id="127" idx="3"/>
              </p:cNvCxnSpPr>
              <p:nvPr/>
            </p:nvCxnSpPr>
            <p:spPr bwMode="auto">
              <a:xfrm flipH="1" flipV="1">
                <a:off x="5082163" y="2530920"/>
                <a:ext cx="619236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Arrow Connector 146"/>
              <p:cNvCxnSpPr>
                <a:stCxn id="128" idx="1"/>
              </p:cNvCxnSpPr>
              <p:nvPr/>
            </p:nvCxnSpPr>
            <p:spPr bwMode="auto">
              <a:xfrm flipH="1" flipV="1">
                <a:off x="4396392" y="1807511"/>
                <a:ext cx="570745" cy="996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Curved Connector 147"/>
              <p:cNvCxnSpPr>
                <a:stCxn id="124" idx="3"/>
                <a:endCxn id="133" idx="0"/>
              </p:cNvCxnSpPr>
              <p:nvPr/>
            </p:nvCxnSpPr>
            <p:spPr bwMode="auto">
              <a:xfrm>
                <a:off x="2523115" y="3147029"/>
                <a:ext cx="1039747" cy="1237744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Curved Connector 148"/>
              <p:cNvCxnSpPr>
                <a:stCxn id="133" idx="1"/>
                <a:endCxn id="124" idx="2"/>
              </p:cNvCxnSpPr>
              <p:nvPr/>
            </p:nvCxnSpPr>
            <p:spPr bwMode="auto">
              <a:xfrm rot="10800000">
                <a:off x="2329577" y="3354427"/>
                <a:ext cx="1082715" cy="1208545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Curved Connector 149"/>
              <p:cNvCxnSpPr>
                <a:stCxn id="133" idx="0"/>
                <a:endCxn id="132" idx="1"/>
              </p:cNvCxnSpPr>
              <p:nvPr/>
            </p:nvCxnSpPr>
            <p:spPr bwMode="auto">
              <a:xfrm rot="5400000" flipH="1" flipV="1">
                <a:off x="3665180" y="3848951"/>
                <a:ext cx="433505" cy="638140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Curved Connector 150"/>
              <p:cNvCxnSpPr>
                <a:stCxn id="132" idx="2"/>
                <a:endCxn id="133" idx="3"/>
              </p:cNvCxnSpPr>
              <p:nvPr/>
            </p:nvCxnSpPr>
            <p:spPr bwMode="auto">
              <a:xfrm rot="5400000">
                <a:off x="3815750" y="4027148"/>
                <a:ext cx="433506" cy="638141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" name="Straight Arrow Connector 151"/>
              <p:cNvCxnSpPr>
                <a:stCxn id="132" idx="3"/>
                <a:endCxn id="175" idx="1"/>
              </p:cNvCxnSpPr>
              <p:nvPr/>
            </p:nvCxnSpPr>
            <p:spPr bwMode="auto">
              <a:xfrm>
                <a:off x="4502143" y="3951268"/>
                <a:ext cx="470179" cy="62321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Curved Connector 152"/>
              <p:cNvCxnSpPr>
                <a:stCxn id="133" idx="2"/>
                <a:endCxn id="175" idx="2"/>
              </p:cNvCxnSpPr>
              <p:nvPr/>
            </p:nvCxnSpPr>
            <p:spPr bwMode="auto">
              <a:xfrm rot="16200000" flipH="1">
                <a:off x="4350725" y="3953305"/>
                <a:ext cx="214" cy="1575940"/>
              </a:xfrm>
              <a:prstGeom prst="curvedConnector3">
                <a:avLst>
                  <a:gd name="adj1" fmla="val 10692243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Curved Connector 153"/>
              <p:cNvCxnSpPr>
                <a:stCxn id="175" idx="3"/>
                <a:endCxn id="130" idx="3"/>
              </p:cNvCxnSpPr>
              <p:nvPr/>
            </p:nvCxnSpPr>
            <p:spPr bwMode="auto">
              <a:xfrm flipV="1">
                <a:off x="5305282" y="3966508"/>
                <a:ext cx="189483" cy="607976"/>
              </a:xfrm>
              <a:prstGeom prst="curvedConnector3">
                <a:avLst>
                  <a:gd name="adj1" fmla="val 220644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Curved Connector 154"/>
              <p:cNvCxnSpPr>
                <a:stCxn id="125" idx="3"/>
                <a:endCxn id="177" idx="0"/>
              </p:cNvCxnSpPr>
              <p:nvPr/>
            </p:nvCxnSpPr>
            <p:spPr bwMode="auto">
              <a:xfrm>
                <a:off x="3130949" y="2532833"/>
                <a:ext cx="598637" cy="1010473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Curved Connector 155"/>
              <p:cNvCxnSpPr>
                <a:stCxn id="177" idx="1"/>
                <a:endCxn id="124" idx="2"/>
              </p:cNvCxnSpPr>
              <p:nvPr/>
            </p:nvCxnSpPr>
            <p:spPr bwMode="auto">
              <a:xfrm rot="10800000">
                <a:off x="2329576" y="3354426"/>
                <a:ext cx="1233530" cy="355778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Curved Connector 156"/>
              <p:cNvCxnSpPr>
                <a:stCxn id="124" idx="3"/>
                <a:endCxn id="177" idx="0"/>
              </p:cNvCxnSpPr>
              <p:nvPr/>
            </p:nvCxnSpPr>
            <p:spPr bwMode="auto">
              <a:xfrm>
                <a:off x="2523115" y="3147029"/>
                <a:ext cx="1206471" cy="396277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8" name="TextBox 157"/>
              <p:cNvSpPr txBox="1"/>
              <p:nvPr/>
            </p:nvSpPr>
            <p:spPr>
              <a:xfrm>
                <a:off x="1893402" y="1562621"/>
                <a:ext cx="394817" cy="382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</a:t>
                </a:r>
                <a:r>
                  <a:rPr lang="en-US" sz="1200" baseline="-25000" dirty="0" smtClean="0"/>
                  <a:t>1</a:t>
                </a:r>
                <a:endParaRPr lang="en-US" sz="1200" baseline="-25000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3660003" y="1488817"/>
                <a:ext cx="394817" cy="382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</a:t>
                </a:r>
                <a:r>
                  <a:rPr lang="en-US" sz="1200" baseline="-25000" dirty="0" smtClean="0"/>
                  <a:t>4</a:t>
                </a:r>
                <a:endParaRPr lang="en-US" sz="1200" baseline="-25000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3768385" y="3354340"/>
                <a:ext cx="394817" cy="382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</a:t>
                </a:r>
                <a:r>
                  <a:rPr lang="en-US" sz="1200" baseline="-25000" dirty="0"/>
                  <a:t>2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049579" y="2336476"/>
                <a:ext cx="558770" cy="382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yb</a:t>
                </a:r>
                <a:r>
                  <a:rPr lang="en-US" sz="1200" baseline="-25000" dirty="0"/>
                  <a:t>1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060989" y="2653106"/>
                <a:ext cx="558770" cy="382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sp</a:t>
                </a:r>
                <a:r>
                  <a:rPr lang="en-US" sz="1200" baseline="-25000" dirty="0" smtClean="0"/>
                  <a:t>1</a:t>
                </a:r>
                <a:endParaRPr lang="en-US" sz="1200" baseline="-250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082970" y="4166588"/>
                <a:ext cx="501165" cy="382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yf</a:t>
                </a:r>
                <a:r>
                  <a:rPr lang="en-US" sz="1200" baseline="-25000" dirty="0"/>
                  <a:t>2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4722288" y="4516903"/>
                <a:ext cx="394817" cy="382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</a:t>
                </a:r>
                <a:r>
                  <a:rPr lang="en-US" sz="1200" baseline="-25000" dirty="0"/>
                  <a:t>3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006666" y="3435672"/>
                <a:ext cx="558770" cy="382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sp</a:t>
                </a:r>
                <a:r>
                  <a:rPr lang="en-US" sz="1200" baseline="-25000" dirty="0" smtClean="0"/>
                  <a:t>2</a:t>
                </a:r>
                <a:endParaRPr lang="en-US" sz="1200" baseline="-250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4158186" y="3440864"/>
                <a:ext cx="558770" cy="382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yb</a:t>
                </a:r>
                <a:r>
                  <a:rPr lang="en-US" sz="1200" baseline="-25000" dirty="0" smtClean="0"/>
                  <a:t>2</a:t>
                </a:r>
                <a:endParaRPr lang="en-US" sz="1200" baseline="-250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896470" y="2303487"/>
                <a:ext cx="501165" cy="382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yf</a:t>
                </a:r>
                <a:r>
                  <a:rPr lang="en-US" sz="1200" baseline="-25000" dirty="0" smtClean="0"/>
                  <a:t>3</a:t>
                </a:r>
                <a:endParaRPr lang="en-US" sz="1200" baseline="-250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146408" y="1450616"/>
                <a:ext cx="558770" cy="382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yb</a:t>
                </a:r>
                <a:r>
                  <a:rPr lang="en-US" sz="1200" baseline="-25000" dirty="0" smtClean="0"/>
                  <a:t>3</a:t>
                </a:r>
                <a:endParaRPr lang="en-US" sz="1200" baseline="-2500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4839430" y="2099420"/>
                <a:ext cx="558770" cy="382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sp</a:t>
                </a:r>
                <a:r>
                  <a:rPr lang="en-US" sz="1200" baseline="-25000" dirty="0"/>
                  <a:t>3</a:t>
                </a: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511334" y="2118636"/>
                <a:ext cx="501165" cy="382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yf</a:t>
                </a:r>
                <a:r>
                  <a:rPr lang="en-US" sz="1200" baseline="-25000" dirty="0" smtClean="0"/>
                  <a:t>1</a:t>
                </a:r>
                <a:endParaRPr lang="en-US" sz="1200" baseline="-25000" dirty="0"/>
              </a:p>
            </p:txBody>
          </p:sp>
          <p:cxnSp>
            <p:nvCxnSpPr>
              <p:cNvPr id="171" name="Curved Connector 170"/>
              <p:cNvCxnSpPr>
                <a:stCxn id="127" idx="1"/>
                <a:endCxn id="125" idx="3"/>
              </p:cNvCxnSpPr>
              <p:nvPr/>
            </p:nvCxnSpPr>
            <p:spPr bwMode="auto">
              <a:xfrm rot="10800000" flipV="1">
                <a:off x="3130950" y="2530919"/>
                <a:ext cx="1564135" cy="1913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Curved Connector 171"/>
              <p:cNvCxnSpPr>
                <a:stCxn id="132" idx="3"/>
                <a:endCxn id="127" idx="2"/>
              </p:cNvCxnSpPr>
              <p:nvPr/>
            </p:nvCxnSpPr>
            <p:spPr bwMode="auto">
              <a:xfrm flipV="1">
                <a:off x="4502143" y="2738317"/>
                <a:ext cx="386481" cy="1212951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3" name="Oval 172"/>
              <p:cNvSpPr/>
              <p:nvPr/>
            </p:nvSpPr>
            <p:spPr bwMode="auto">
              <a:xfrm>
                <a:off x="1049579" y="1562620"/>
                <a:ext cx="2485704" cy="1973663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 bwMode="auto">
              <a:xfrm>
                <a:off x="2643059" y="3310049"/>
                <a:ext cx="3395574" cy="188322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857439" y="1102316"/>
            <a:ext cx="424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“find me </a:t>
            </a:r>
            <a:r>
              <a:rPr lang="en-US" sz="1200" dirty="0" err="1" smtClean="0"/>
              <a:t>Youtube</a:t>
            </a:r>
            <a:r>
              <a:rPr lang="en-US" sz="1200" dirty="0" smtClean="0"/>
              <a:t> users who like beer ads connected with a community of those who like </a:t>
            </a:r>
            <a:r>
              <a:rPr lang="en-US" sz="1200" dirty="0" err="1" smtClean="0"/>
              <a:t>worldcup</a:t>
            </a:r>
            <a:r>
              <a:rPr lang="en-US" sz="1200" dirty="0" smtClean="0"/>
              <a:t> videos, soccer fans and beer lovers” </a:t>
            </a:r>
            <a:endParaRPr lang="en-US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940488" y="5655548"/>
            <a:ext cx="251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distributed social network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789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226243"/>
            <a:ext cx="7543800" cy="716437"/>
          </a:xfrm>
        </p:spPr>
        <p:txBody>
          <a:bodyPr/>
          <a:lstStyle/>
          <a:p>
            <a:r>
              <a:rPr lang="en-US" sz="3600" dirty="0" smtClean="0"/>
              <a:t>Searching distributed graphs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3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0264" y="1165225"/>
            <a:ext cx="7427912" cy="4179888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 </a:t>
            </a:r>
            <a:r>
              <a:rPr lang="en-GB" altLang="en-US" sz="2100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Real life graphs are distributed </a:t>
            </a:r>
            <a:r>
              <a:rPr lang="en-GB" altLang="en-US" sz="21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: </a:t>
            </a:r>
            <a:r>
              <a:rPr lang="en-GB" altLang="en-US" sz="2100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Computational </a:t>
            </a:r>
            <a:r>
              <a:rPr lang="en-GB" altLang="en-US" sz="21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or Natural</a:t>
            </a:r>
            <a:endParaRPr lang="en-US" altLang="zh-CN" sz="2100" dirty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Geo-distributed data </a:t>
            </a:r>
            <a:r>
              <a:rPr lang="en-GB" altLang="en-US" dirty="0" err="1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centers</a:t>
            </a:r>
            <a:endParaRPr lang="en-GB" altLang="en-US" dirty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Decentralization social networks</a:t>
            </a:r>
          </a:p>
          <a:p>
            <a:pPr lvl="1"/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Distributed knowledge bases: entity and personal information</a:t>
            </a:r>
          </a:p>
          <a:p>
            <a:pPr marL="0" indent="0">
              <a:buNone/>
              <a:defRPr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Distributed graph querying</a:t>
            </a:r>
          </a:p>
          <a:p>
            <a:pPr lvl="1">
              <a:defRPr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given a pattern Q and a graph G fragmented into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Kunstler Script" panose="030304020206070D0D06" pitchFamily="66" charset="0"/>
                <a:ea typeface="Meiryo UI" pitchFamily="34" charset="-128"/>
                <a:cs typeface="Meiryo UI" pitchFamily="34" charset="-128"/>
              </a:rPr>
              <a:t>F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= (F</a:t>
            </a:r>
            <a:r>
              <a:rPr lang="en-US" altLang="zh-CN" baseline="-250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1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,…F</a:t>
            </a:r>
            <a:r>
              <a:rPr lang="en-US" altLang="zh-CN" baseline="-250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n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) (F</a:t>
            </a:r>
            <a:r>
              <a:rPr lang="en-US" altLang="zh-CN" baseline="-250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i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distributed to site S</a:t>
            </a:r>
            <a:r>
              <a:rPr lang="en-US" altLang="zh-CN" baseline="-250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i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), compute answer Q(G)</a:t>
            </a:r>
          </a:p>
          <a:p>
            <a:pPr lvl="1">
              <a:defRPr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applications: social analysis,  multi-source knowledge management</a:t>
            </a:r>
          </a:p>
          <a:p>
            <a:pPr>
              <a:defRPr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>
              <a:buFont typeface="Calibri" panose="020F0502020204030204" pitchFamily="34" charset="0"/>
              <a:buNone/>
              <a:defRPr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16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altLang="en-US" sz="3600" dirty="0" smtClean="0"/>
              <a:t>Distributed Querying Methods</a:t>
            </a:r>
            <a:endParaRPr lang="zh-CN" altLang="en-US" sz="3600" dirty="0" smtClean="0"/>
          </a:p>
        </p:txBody>
      </p:sp>
      <p:sp>
        <p:nvSpPr>
          <p:cNvPr id="69635" name="内容占位符 2"/>
          <p:cNvSpPr>
            <a:spLocks noGrp="1"/>
          </p:cNvSpPr>
          <p:nvPr>
            <p:ph idx="4294967295"/>
          </p:nvPr>
        </p:nvSpPr>
        <p:spPr>
          <a:xfrm>
            <a:off x="868363" y="1152525"/>
            <a:ext cx="7737475" cy="1350963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Graph exploration/Message passing</a:t>
            </a:r>
          </a:p>
          <a:p>
            <a:pPr lvl="1"/>
            <a:r>
              <a:rPr lang="en-GB" altLang="en-US" sz="14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Master node and slave node (Trinity (Microsoft), </a:t>
            </a:r>
            <a:r>
              <a:rPr lang="en-GB" altLang="en-US" sz="1400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Pregel</a:t>
            </a:r>
            <a:r>
              <a:rPr lang="en-GB" altLang="en-US" sz="14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(Google))</a:t>
            </a:r>
          </a:p>
          <a:p>
            <a:pPr lvl="1"/>
            <a:r>
              <a:rPr lang="en-GB" altLang="en-US" sz="14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Predefined graph partition and query execution plan</a:t>
            </a:r>
          </a:p>
          <a:p>
            <a:pPr lvl="1"/>
            <a:r>
              <a:rPr lang="en-GB" altLang="en-US" sz="14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Vertex centric/Local scheduling: </a:t>
            </a:r>
            <a:r>
              <a:rPr lang="en-GB" altLang="en-US" sz="1400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GraphLab</a:t>
            </a:r>
            <a:r>
              <a:rPr lang="en-GB" altLang="en-US" sz="14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(CMU) </a:t>
            </a:r>
          </a:p>
          <a:p>
            <a:pPr lvl="1"/>
            <a:endParaRPr lang="en-GB" altLang="en-US" sz="1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Ideally we want a distributed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algorithm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to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take 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l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ess response time with more sites, independent with entire data graph </a:t>
            </a:r>
          </a:p>
          <a:p>
            <a:pPr lvl="1">
              <a:defRPr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data shipment cost decided by query size and number of sites only</a:t>
            </a:r>
            <a:endParaRPr lang="en-GB" altLang="en-US" sz="1400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GB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GB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965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145876-8E1A-4AF6-A80F-30A08B8EF2E0}" type="slidenum">
              <a:rPr lang="en-US" altLang="en-US">
                <a:solidFill>
                  <a:srgbClr val="FFFFFF"/>
                </a:solidFill>
              </a:rPr>
              <a:pPr/>
              <a:t>4</a:t>
            </a:fld>
            <a:endParaRPr lang="en-US" altLang="en-US" sz="1800"/>
          </a:p>
        </p:txBody>
      </p:sp>
      <p:grpSp>
        <p:nvGrpSpPr>
          <p:cNvPr id="4" name="Group 3"/>
          <p:cNvGrpSpPr/>
          <p:nvPr/>
        </p:nvGrpSpPr>
        <p:grpSpPr>
          <a:xfrm>
            <a:off x="1171575" y="2651125"/>
            <a:ext cx="6545263" cy="3282950"/>
            <a:chOff x="1209675" y="2625725"/>
            <a:chExt cx="6545263" cy="3282950"/>
          </a:xfrm>
        </p:grpSpPr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1209675" y="3779838"/>
              <a:ext cx="115728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FF0000"/>
                  </a:solidFill>
                </a:rPr>
                <a:t>intermediate</a:t>
              </a:r>
            </a:p>
            <a:p>
              <a:pPr algn="ctr" eaLnBrk="1" hangingPunct="1"/>
              <a:r>
                <a:rPr lang="en-US" altLang="zh-CN" sz="1400">
                  <a:solidFill>
                    <a:srgbClr val="FF0000"/>
                  </a:solidFill>
                </a:rPr>
                <a:t>results</a:t>
              </a:r>
              <a:endParaRPr lang="zh-CN" altLang="en-US" sz="1400">
                <a:solidFill>
                  <a:srgbClr val="FF0000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06588" y="2625725"/>
              <a:ext cx="5848350" cy="3282950"/>
              <a:chOff x="1785938" y="2514600"/>
              <a:chExt cx="5848350" cy="328295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785938" y="2514600"/>
                <a:ext cx="5848350" cy="3282950"/>
                <a:chOff x="1785938" y="2514600"/>
                <a:chExt cx="5848350" cy="3282950"/>
              </a:xfrm>
            </p:grpSpPr>
            <p:sp>
              <p:nvSpPr>
                <p:cNvPr id="6963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803650" y="4356100"/>
                  <a:ext cx="1452563" cy="365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master node</a:t>
                  </a:r>
                  <a:endParaRPr lang="zh-CN" altLang="en-US"/>
                </a:p>
              </p:txBody>
            </p:sp>
            <p:sp>
              <p:nvSpPr>
                <p:cNvPr id="1025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37025" y="2514600"/>
                  <a:ext cx="762000" cy="369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query</a:t>
                  </a:r>
                  <a:endParaRPr lang="zh-CN" altLang="en-US"/>
                </a:p>
              </p:txBody>
            </p:sp>
            <p:sp>
              <p:nvSpPr>
                <p:cNvPr id="1025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841750" y="5427663"/>
                  <a:ext cx="1389063" cy="369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query result</a:t>
                  </a:r>
                  <a:endParaRPr lang="zh-CN" altLang="en-US"/>
                </a:p>
              </p:txBody>
            </p:sp>
            <p:sp>
              <p:nvSpPr>
                <p:cNvPr id="10253" name="AutoShape 13"/>
                <p:cNvSpPr>
                  <a:spLocks noChangeArrowheads="1"/>
                </p:cNvSpPr>
                <p:nvPr/>
              </p:nvSpPr>
              <p:spPr bwMode="auto">
                <a:xfrm>
                  <a:off x="3041650" y="3035300"/>
                  <a:ext cx="2952750" cy="144463"/>
                </a:xfrm>
                <a:prstGeom prst="leftRightArrow">
                  <a:avLst>
                    <a:gd name="adj1" fmla="val 50000"/>
                    <a:gd name="adj2" fmla="val 408790"/>
                  </a:avLst>
                </a:prstGeom>
                <a:solidFill>
                  <a:srgbClr val="7D9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254" name="AutoShape 14"/>
                <p:cNvSpPr>
                  <a:spLocks noChangeArrowheads="1"/>
                </p:cNvSpPr>
                <p:nvPr/>
              </p:nvSpPr>
              <p:spPr bwMode="auto">
                <a:xfrm>
                  <a:off x="3014663" y="4786313"/>
                  <a:ext cx="2952750" cy="144462"/>
                </a:xfrm>
                <a:prstGeom prst="leftRightArrow">
                  <a:avLst>
                    <a:gd name="adj1" fmla="val 50000"/>
                    <a:gd name="adj2" fmla="val 408793"/>
                  </a:avLst>
                </a:prstGeom>
                <a:solidFill>
                  <a:srgbClr val="7D9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255" name="AutoShape 15"/>
                <p:cNvSpPr>
                  <a:spLocks noChangeArrowheads="1"/>
                </p:cNvSpPr>
                <p:nvPr/>
              </p:nvSpPr>
              <p:spPr bwMode="auto">
                <a:xfrm rot="-5400000">
                  <a:off x="1987550" y="3840163"/>
                  <a:ext cx="865188" cy="144462"/>
                </a:xfrm>
                <a:prstGeom prst="leftRightArrow">
                  <a:avLst>
                    <a:gd name="adj1" fmla="val 50000"/>
                    <a:gd name="adj2" fmla="val 119781"/>
                  </a:avLst>
                </a:prstGeom>
                <a:solidFill>
                  <a:srgbClr val="7D9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256" name="AutoShape 16"/>
                <p:cNvSpPr>
                  <a:spLocks noChangeArrowheads="1"/>
                </p:cNvSpPr>
                <p:nvPr/>
              </p:nvSpPr>
              <p:spPr bwMode="auto">
                <a:xfrm rot="-5400000">
                  <a:off x="6168232" y="3852068"/>
                  <a:ext cx="863600" cy="144463"/>
                </a:xfrm>
                <a:prstGeom prst="leftRightArrow">
                  <a:avLst>
                    <a:gd name="adj1" fmla="val 50000"/>
                    <a:gd name="adj2" fmla="val 119560"/>
                  </a:avLst>
                </a:prstGeom>
                <a:solidFill>
                  <a:srgbClr val="7D9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25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651125" y="3779838"/>
                  <a:ext cx="1009650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400">
                      <a:solidFill>
                        <a:srgbClr val="FF0000"/>
                      </a:solidFill>
                    </a:rPr>
                    <a:t>query plan</a:t>
                  </a:r>
                </a:p>
              </p:txBody>
            </p:sp>
            <p:sp>
              <p:nvSpPr>
                <p:cNvPr id="10260" name="AutoShape 20"/>
                <p:cNvSpPr>
                  <a:spLocks noChangeArrowheads="1"/>
                </p:cNvSpPr>
                <p:nvPr/>
              </p:nvSpPr>
              <p:spPr bwMode="auto">
                <a:xfrm>
                  <a:off x="4427538" y="2970213"/>
                  <a:ext cx="217487" cy="504825"/>
                </a:xfrm>
                <a:prstGeom prst="downArrow">
                  <a:avLst>
                    <a:gd name="adj1" fmla="val 50000"/>
                    <a:gd name="adj2" fmla="val 580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261" name="AutoShape 21"/>
                <p:cNvSpPr>
                  <a:spLocks noChangeArrowheads="1"/>
                </p:cNvSpPr>
                <p:nvPr/>
              </p:nvSpPr>
              <p:spPr bwMode="auto">
                <a:xfrm>
                  <a:off x="4443413" y="4716463"/>
                  <a:ext cx="217487" cy="720725"/>
                </a:xfrm>
                <a:prstGeom prst="downArrow">
                  <a:avLst>
                    <a:gd name="adj1" fmla="val 50000"/>
                    <a:gd name="adj2" fmla="val 8284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262" name="AutoShape 22"/>
                <p:cNvSpPr>
                  <a:spLocks noChangeArrowheads="1"/>
                </p:cNvSpPr>
                <p:nvPr/>
              </p:nvSpPr>
              <p:spPr bwMode="auto">
                <a:xfrm rot="-1560000">
                  <a:off x="4883150" y="3563938"/>
                  <a:ext cx="1204913" cy="144462"/>
                </a:xfrm>
                <a:prstGeom prst="leftRightArrow">
                  <a:avLst>
                    <a:gd name="adj1" fmla="val 50000"/>
                    <a:gd name="adj2" fmla="val 166814"/>
                  </a:avLst>
                </a:prstGeom>
                <a:solidFill>
                  <a:srgbClr val="7D9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263" name="AutoShape 23"/>
                <p:cNvSpPr>
                  <a:spLocks noChangeArrowheads="1"/>
                </p:cNvSpPr>
                <p:nvPr/>
              </p:nvSpPr>
              <p:spPr bwMode="auto">
                <a:xfrm rot="1620000">
                  <a:off x="4883150" y="4211638"/>
                  <a:ext cx="1204913" cy="144462"/>
                </a:xfrm>
                <a:prstGeom prst="leftRightArrow">
                  <a:avLst>
                    <a:gd name="adj1" fmla="val 50000"/>
                    <a:gd name="adj2" fmla="val 166814"/>
                  </a:avLst>
                </a:prstGeom>
                <a:solidFill>
                  <a:srgbClr val="7D9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264" name="AutoShape 24"/>
                <p:cNvSpPr>
                  <a:spLocks noChangeArrowheads="1"/>
                </p:cNvSpPr>
                <p:nvPr/>
              </p:nvSpPr>
              <p:spPr bwMode="auto">
                <a:xfrm rot="1620000">
                  <a:off x="2938463" y="3573463"/>
                  <a:ext cx="1204912" cy="144462"/>
                </a:xfrm>
                <a:prstGeom prst="leftRightArrow">
                  <a:avLst>
                    <a:gd name="adj1" fmla="val 50000"/>
                    <a:gd name="adj2" fmla="val 166814"/>
                  </a:avLst>
                </a:prstGeom>
                <a:solidFill>
                  <a:srgbClr val="7D9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265" name="AutoShape 25"/>
                <p:cNvSpPr>
                  <a:spLocks noChangeArrowheads="1"/>
                </p:cNvSpPr>
                <p:nvPr/>
              </p:nvSpPr>
              <p:spPr bwMode="auto">
                <a:xfrm rot="-1560000">
                  <a:off x="2938463" y="4283075"/>
                  <a:ext cx="1204912" cy="144463"/>
                </a:xfrm>
                <a:prstGeom prst="leftRightArrow">
                  <a:avLst>
                    <a:gd name="adj1" fmla="val 50000"/>
                    <a:gd name="adj2" fmla="val 166813"/>
                  </a:avLst>
                </a:prstGeom>
                <a:solidFill>
                  <a:srgbClr val="7D9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965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785938" y="5076825"/>
                  <a:ext cx="1365250" cy="647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dirty="0"/>
                    <a:t>slave node</a:t>
                  </a:r>
                </a:p>
                <a:p>
                  <a:pPr eaLnBrk="1" hangingPunct="1"/>
                  <a:r>
                    <a:rPr lang="en-US" altLang="zh-CN" dirty="0"/>
                    <a:t>(fragments)</a:t>
                  </a:r>
                  <a:endParaRPr lang="zh-CN" altLang="en-US" dirty="0"/>
                </a:p>
              </p:txBody>
            </p:sp>
            <p:sp>
              <p:nvSpPr>
                <p:cNvPr id="6965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7069138" y="3582988"/>
                  <a:ext cx="565150" cy="6397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600"/>
                    <a:t>...</a:t>
                  </a:r>
                </a:p>
              </p:txBody>
            </p:sp>
            <p:pic>
              <p:nvPicPr>
                <p:cNvPr id="69655" name="Picture 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60575" y="2633663"/>
                  <a:ext cx="815975" cy="8175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9656" name="Picture 3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91250" y="2633663"/>
                  <a:ext cx="817563" cy="8175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9657" name="Picture 3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3063" y="3527425"/>
                  <a:ext cx="815975" cy="8175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9658" name="Picture 3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60575" y="4318000"/>
                  <a:ext cx="815975" cy="8175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9659" name="Picture 3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91250" y="4346575"/>
                  <a:ext cx="817563" cy="8175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0" name="矩形标注 115"/>
              <p:cNvSpPr>
                <a:spLocks noChangeArrowheads="1"/>
              </p:cNvSpPr>
              <p:nvPr/>
            </p:nvSpPr>
            <p:spPr bwMode="auto">
              <a:xfrm>
                <a:off x="3306764" y="3751864"/>
                <a:ext cx="2349500" cy="403225"/>
              </a:xfrm>
              <a:prstGeom prst="wedgeRectCallout">
                <a:avLst>
                  <a:gd name="adj1" fmla="val 15477"/>
                  <a:gd name="adj2" fmla="val 24019"/>
                </a:avLst>
              </a:prstGeom>
              <a:solidFill>
                <a:srgbClr val="FFFF00"/>
              </a:solidFill>
              <a:ln w="158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GB" altLang="en-US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Unbounded </a:t>
                </a:r>
                <a:r>
                  <a:rPr lang="en-GB" altLang="en-US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cost</a:t>
                </a:r>
                <a:endParaRPr lang="en-GB" altLang="en-US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59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226243"/>
            <a:ext cx="7543800" cy="716437"/>
          </a:xfrm>
        </p:spPr>
        <p:txBody>
          <a:bodyPr/>
          <a:lstStyle/>
          <a:p>
            <a:r>
              <a:rPr lang="en-US" sz="3600" dirty="0" smtClean="0"/>
              <a:t>Distributed graph simulation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5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22325" y="1027248"/>
            <a:ext cx="7578724" cy="4179888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altLang="en-US" sz="2100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r>
              <a:rPr lang="en-GB" altLang="en-US" sz="21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Graph simulation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a graph G matches a pattern P if there exists a matching relation S 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for each pair (u, v) in S,  v is a node match of u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for each edge (u, u’), there exists an edge (v, v’) and (u’, v’) is in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S</a:t>
            </a:r>
            <a:endParaRPr lang="en-GB" altLang="en-US" sz="2100" dirty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marL="0" indent="0">
              <a:buNone/>
            </a:pPr>
            <a:endParaRPr lang="en-GB" altLang="en-US" sz="2100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r>
              <a:rPr lang="en-GB" altLang="en-US" sz="21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Distributed graph simulation</a:t>
            </a:r>
          </a:p>
          <a:p>
            <a:pPr lvl="1"/>
            <a:r>
              <a:rPr lang="en-GB" altLang="en-US" sz="19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Distributed data graph with in-nodes and virtual nodes</a:t>
            </a:r>
          </a:p>
          <a:p>
            <a:pPr lvl="1"/>
            <a:r>
              <a:rPr lang="en-GB" altLang="en-US" sz="17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Given distributed data graph G and query Q, find match set </a:t>
            </a:r>
          </a:p>
          <a:p>
            <a:pPr marL="201612" lvl="1" indent="0">
              <a:buNone/>
            </a:pPr>
            <a:r>
              <a:rPr lang="en-GB" altLang="en-US" sz="17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   Q(G) induced by S</a:t>
            </a:r>
          </a:p>
          <a:p>
            <a:pPr lvl="1"/>
            <a:endParaRPr lang="en-GB" altLang="en-US" sz="1900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7424738" y="3793370"/>
            <a:ext cx="242731" cy="242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424737" y="4733106"/>
            <a:ext cx="242731" cy="2427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Straight Arrow Connector 7"/>
          <p:cNvCxnSpPr>
            <a:stCxn id="4" idx="4"/>
            <a:endCxn id="6" idx="0"/>
          </p:cNvCxnSpPr>
          <p:nvPr/>
        </p:nvCxnSpPr>
        <p:spPr bwMode="auto">
          <a:xfrm flipH="1">
            <a:off x="7546103" y="4036101"/>
            <a:ext cx="1" cy="697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Oval 8"/>
          <p:cNvSpPr/>
          <p:nvPr/>
        </p:nvSpPr>
        <p:spPr bwMode="auto">
          <a:xfrm>
            <a:off x="6759563" y="3117192"/>
            <a:ext cx="1752600" cy="10347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867074" y="4593574"/>
            <a:ext cx="1358055" cy="75153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Oval 10"/>
          <p:cNvSpPr/>
          <p:nvPr/>
        </p:nvSpPr>
        <p:spPr bwMode="auto">
          <a:xfrm rot="21009075">
            <a:off x="7674132" y="3255169"/>
            <a:ext cx="242731" cy="2427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Straight Arrow Connector 12"/>
          <p:cNvCxnSpPr>
            <a:stCxn id="11" idx="3"/>
            <a:endCxn id="4" idx="0"/>
          </p:cNvCxnSpPr>
          <p:nvPr/>
        </p:nvCxnSpPr>
        <p:spPr bwMode="auto">
          <a:xfrm flipH="1">
            <a:off x="7546104" y="3475767"/>
            <a:ext cx="179519" cy="317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7611403" y="3602714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virtual </a:t>
            </a:r>
          </a:p>
          <a:p>
            <a:pPr algn="ctr"/>
            <a:r>
              <a:rPr lang="en-US" sz="1400" dirty="0" smtClean="0"/>
              <a:t>node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120748" y="4961480"/>
            <a:ext cx="98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in-node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881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188" y="153725"/>
            <a:ext cx="7543800" cy="811475"/>
          </a:xfrm>
        </p:spPr>
        <p:txBody>
          <a:bodyPr/>
          <a:lstStyle/>
          <a:p>
            <a:r>
              <a:rPr lang="en-US" sz="4000" dirty="0" smtClean="0"/>
              <a:t>Undoable: Parallel Scalability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6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0264" y="1165225"/>
            <a:ext cx="7578724" cy="41798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A distributed graph simulation algorithm A is parallel scalable in</a:t>
            </a:r>
          </a:p>
          <a:p>
            <a:pPr lvl="1"/>
            <a:r>
              <a:rPr lang="en-GB" altLang="en-US" sz="19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response time if its running time is bounded by a polynomial in |Q| and |</a:t>
            </a:r>
            <a:r>
              <a:rPr lang="en-GB" altLang="en-US" sz="1900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Fm</a:t>
            </a:r>
            <a:r>
              <a:rPr lang="en-GB" altLang="en-US" sz="19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|, (</a:t>
            </a:r>
            <a:r>
              <a:rPr lang="en-GB" altLang="en-US" sz="1900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Fm</a:t>
            </a:r>
            <a:r>
              <a:rPr lang="en-GB" altLang="en-US" sz="19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is the largest fragment)</a:t>
            </a:r>
          </a:p>
          <a:p>
            <a:pPr lvl="1"/>
            <a:r>
              <a:rPr lang="en-GB" altLang="en-US" sz="1900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data shipment if ships at most a polynomial amount of data in |Q| and |F|</a:t>
            </a:r>
          </a:p>
          <a:p>
            <a:pPr marL="201612" lvl="1" indent="0">
              <a:buNone/>
            </a:pPr>
            <a:endParaRPr lang="en-GB" altLang="en-US" sz="1600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Impossibility Theorems</a:t>
            </a:r>
            <a:endParaRPr lang="en-GB" altLang="en-US" dirty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Intuition of proof:  simulation lacks data locality</a:t>
            </a:r>
          </a:p>
          <a:p>
            <a:pPr lvl="1"/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holds for computational models where each site makes local decisions</a:t>
            </a:r>
          </a:p>
          <a:p>
            <a:pPr lvl="1"/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h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olds for vertex-centric processing systems (</a:t>
            </a:r>
            <a:r>
              <a:rPr lang="en-GB" altLang="en-US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Pregel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, </a:t>
            </a:r>
            <a:r>
              <a:rPr lang="en-GB" altLang="en-US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GraphLab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, etc.)</a:t>
            </a:r>
          </a:p>
          <a:p>
            <a:pPr lvl="1"/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marL="201612" lvl="1" indent="0">
              <a:buNone/>
            </a:pPr>
            <a:endParaRPr lang="en-GB" altLang="en-US" sz="1900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425576" y="2899569"/>
            <a:ext cx="6388100" cy="1092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There exists no algorithm for distributed graph simulation that is parallel scalable in either response time or data shipment, even for Boolean pattern queries</a:t>
            </a:r>
          </a:p>
        </p:txBody>
      </p:sp>
    </p:spTree>
    <p:extLst>
      <p:ext uri="{BB962C8B-B14F-4D97-AF65-F5344CB8AC3E}">
        <p14:creationId xmlns:p14="http://schemas.microsoft.com/office/powerpoint/2010/main" val="372654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64825"/>
            <a:ext cx="7543800" cy="874975"/>
          </a:xfrm>
        </p:spPr>
        <p:txBody>
          <a:bodyPr/>
          <a:lstStyle/>
          <a:p>
            <a:r>
              <a:rPr lang="en-US" sz="3600" dirty="0" smtClean="0"/>
              <a:t>Doable: Partition </a:t>
            </a:r>
            <a:r>
              <a:rPr lang="en-US" sz="3600" dirty="0" err="1" smtClean="0"/>
              <a:t>Boundedness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7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0264" y="1165224"/>
            <a:ext cx="7578724" cy="4219575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A distributed graph simulation algorithm A is partition bounded in</a:t>
            </a:r>
          </a:p>
          <a:p>
            <a:pPr lvl="1"/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response time if its running time is bounded by a polynomial in |Q|,|</a:t>
            </a:r>
            <a:r>
              <a:rPr lang="en-GB" altLang="en-US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Fm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|, (</a:t>
            </a:r>
            <a:r>
              <a:rPr lang="en-GB" altLang="en-US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Fm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is the largest fragment) and |</a:t>
            </a:r>
            <a:r>
              <a:rPr lang="en-GB" altLang="en-US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Vf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| (or |</a:t>
            </a:r>
            <a:r>
              <a:rPr lang="en-GB" altLang="en-US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Ef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|) (size of virtual nodes/edges)</a:t>
            </a:r>
          </a:p>
          <a:p>
            <a:pPr lvl="1"/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data shipment if ships at most a polynomial amount of data in |Q| and |</a:t>
            </a:r>
            <a:r>
              <a:rPr lang="en-GB" altLang="en-US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Ef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|(or |</a:t>
            </a:r>
            <a:r>
              <a:rPr lang="en-GB" altLang="en-US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Vf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|)</a:t>
            </a:r>
          </a:p>
          <a:p>
            <a:pPr lvl="1"/>
            <a:endParaRPr lang="en-GB" altLang="en-US" sz="1400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Positive results</a:t>
            </a:r>
          </a:p>
          <a:p>
            <a:pPr lvl="1"/>
            <a:endParaRPr lang="en-GB" altLang="en-US" dirty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endParaRPr lang="en-GB" altLang="en-US" dirty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in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O(|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Vf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||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Vq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|(|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Vq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|+|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Vm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|)(|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Eq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|+|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Em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|)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)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time</a:t>
            </a:r>
          </a:p>
          <a:p>
            <a:pPr lvl="1"/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Ships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at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most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O(|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Ef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||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Vq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|)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amount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of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data</a:t>
            </a:r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marL="201612" lvl="1" indent="0">
              <a:buNone/>
            </a:pPr>
            <a:endParaRPr lang="en-GB" altLang="en-US" sz="1900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442510" y="3441437"/>
            <a:ext cx="6388100" cy="7918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Distributed graph simulation has a partition bounded algorithm, in both 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response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time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and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data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shipment</a:t>
            </a:r>
            <a:endParaRPr lang="en-GB" altLang="en-US" dirty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284959"/>
            <a:ext cx="7543800" cy="697175"/>
          </a:xfrm>
        </p:spPr>
        <p:txBody>
          <a:bodyPr/>
          <a:lstStyle/>
          <a:p>
            <a:r>
              <a:rPr lang="en-US" sz="3200" dirty="0" smtClean="0"/>
              <a:t>Distributed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pattern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matching: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framework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8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0264" y="1165224"/>
            <a:ext cx="7578724" cy="4219575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A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mixed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strategy: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GB" altLang="zh-CN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p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artial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evaluation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+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message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passing</a:t>
            </a:r>
          </a:p>
          <a:p>
            <a:pPr lvl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l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ocal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evaluation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to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generate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partial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results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a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synchronous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message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passing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to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direct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partial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results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among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fragments</a:t>
            </a:r>
          </a:p>
          <a:p>
            <a:pPr lvl="1"/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marL="201612" lvl="1" indent="0">
              <a:buNone/>
            </a:pPr>
            <a:endParaRPr lang="en-GB" altLang="en-US" sz="1900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35" y="2438400"/>
            <a:ext cx="4886788" cy="351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64826"/>
            <a:ext cx="7543800" cy="866508"/>
          </a:xfrm>
        </p:spPr>
        <p:txBody>
          <a:bodyPr/>
          <a:lstStyle/>
          <a:p>
            <a:r>
              <a:rPr lang="en-US" sz="3600" dirty="0" smtClean="0"/>
              <a:t>Partition bounded algorithm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9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0264" y="1165224"/>
            <a:ext cx="4012669" cy="493077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Step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1: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partial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evaluation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at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each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fragment</a:t>
            </a:r>
          </a:p>
          <a:p>
            <a:pPr lvl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introduce Boolean variables to indicate if match or not</a:t>
            </a:r>
          </a:p>
          <a:p>
            <a:pPr lvl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k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eeps track of unevaluated </a:t>
            </a:r>
          </a:p>
          <a:p>
            <a:pPr marL="201612" lvl="1" indent="0">
              <a:buNone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 in-nodes and virtual nodes </a:t>
            </a:r>
          </a:p>
          <a:p>
            <a:endParaRPr lang="en-US" altLang="en-US" dirty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Step 2: each site refines partial answers upon receiving new </a:t>
            </a:r>
            <a:r>
              <a:rPr lang="en-US" altLang="en-US" dirty="0" err="1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msgs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 (in parallel and asynchronously)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s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hips partial answers to other sites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i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ncremental update optimization</a:t>
            </a:r>
          </a:p>
          <a:p>
            <a:endParaRPr lang="en-US" altLang="en-US" dirty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ea typeface="Meiryo UI" pitchFamily="34" charset="-128"/>
                <a:cs typeface="Meiryo UI" pitchFamily="34" charset="-128"/>
              </a:rPr>
              <a:t>Step 3: coordinator collects partial answers and returns their union as Q(G)</a:t>
            </a:r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lvl="1"/>
            <a:endParaRPr lang="en-GB" altLang="en-US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  <a:p>
            <a:pPr marL="201612" lvl="1" indent="0">
              <a:buNone/>
            </a:pPr>
            <a:endParaRPr lang="en-GB" altLang="en-US" sz="1900" dirty="0" smtClean="0">
              <a:solidFill>
                <a:schemeClr val="tx2">
                  <a:lumMod val="50000"/>
                </a:schemeClr>
              </a:solidFill>
              <a:ea typeface="Meiryo UI" pitchFamily="34" charset="-128"/>
              <a:cs typeface="Meiryo UI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87" y="3627573"/>
            <a:ext cx="266529" cy="31543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970356" y="3095710"/>
            <a:ext cx="338490" cy="317385"/>
            <a:chOff x="3370028" y="3922574"/>
            <a:chExt cx="382448" cy="358602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028" y="3922574"/>
              <a:ext cx="332960" cy="333796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6508" y="4064666"/>
              <a:ext cx="215968" cy="21651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56" y="4145332"/>
            <a:ext cx="342589" cy="367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87" y="3627573"/>
            <a:ext cx="266529" cy="31543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604312" y="2993459"/>
            <a:ext cx="338490" cy="317385"/>
            <a:chOff x="3370028" y="3922574"/>
            <a:chExt cx="382448" cy="35860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028" y="3922574"/>
              <a:ext cx="332960" cy="333796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6508" y="4064666"/>
              <a:ext cx="215968" cy="21651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74" y="3600037"/>
            <a:ext cx="342589" cy="367119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259102" y="4679622"/>
            <a:ext cx="338490" cy="317385"/>
            <a:chOff x="3370028" y="3922574"/>
            <a:chExt cx="382448" cy="358602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028" y="3922574"/>
              <a:ext cx="332960" cy="333796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6508" y="4064666"/>
              <a:ext cx="215968" cy="21651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621" y="5424372"/>
            <a:ext cx="266529" cy="315432"/>
          </a:xfrm>
          <a:prstGeom prst="rect">
            <a:avLst/>
          </a:prstGeom>
        </p:spPr>
      </p:pic>
      <p:cxnSp>
        <p:nvCxnSpPr>
          <p:cNvPr id="21" name="Curved Connector 20"/>
          <p:cNvCxnSpPr>
            <a:stCxn id="8" idx="0"/>
            <a:endCxn id="67" idx="1"/>
          </p:cNvCxnSpPr>
          <p:nvPr/>
        </p:nvCxnSpPr>
        <p:spPr bwMode="auto">
          <a:xfrm rot="5400000" flipH="1" flipV="1">
            <a:off x="5561030" y="3218248"/>
            <a:ext cx="384148" cy="43450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urved Connector 21"/>
          <p:cNvCxnSpPr>
            <a:stCxn id="11" idx="0"/>
            <a:endCxn id="67" idx="3"/>
          </p:cNvCxnSpPr>
          <p:nvPr/>
        </p:nvCxnSpPr>
        <p:spPr bwMode="auto">
          <a:xfrm rot="16200000" flipV="1">
            <a:off x="6312126" y="3196347"/>
            <a:ext cx="384148" cy="47830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urved Connector 22"/>
          <p:cNvCxnSpPr>
            <a:stCxn id="10" idx="1"/>
            <a:endCxn id="8" idx="2"/>
          </p:cNvCxnSpPr>
          <p:nvPr/>
        </p:nvCxnSpPr>
        <p:spPr bwMode="auto">
          <a:xfrm rot="10800000">
            <a:off x="5535851" y="3943006"/>
            <a:ext cx="460204" cy="38588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urved Connector 23"/>
          <p:cNvCxnSpPr>
            <a:stCxn id="10" idx="3"/>
            <a:endCxn id="11" idx="2"/>
          </p:cNvCxnSpPr>
          <p:nvPr/>
        </p:nvCxnSpPr>
        <p:spPr bwMode="auto">
          <a:xfrm flipV="1">
            <a:off x="6338645" y="3943005"/>
            <a:ext cx="404707" cy="38588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>
            <a:stCxn id="67" idx="0"/>
            <a:endCxn id="65" idx="0"/>
          </p:cNvCxnSpPr>
          <p:nvPr/>
        </p:nvCxnSpPr>
        <p:spPr bwMode="auto">
          <a:xfrm rot="5400000" flipH="1" flipV="1">
            <a:off x="6883553" y="2227607"/>
            <a:ext cx="102251" cy="1633956"/>
          </a:xfrm>
          <a:prstGeom prst="curvedConnector3">
            <a:avLst>
              <a:gd name="adj1" fmla="val 2978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8" idx="3"/>
            <a:endCxn id="11" idx="1"/>
          </p:cNvCxnSpPr>
          <p:nvPr/>
        </p:nvCxnSpPr>
        <p:spPr bwMode="auto">
          <a:xfrm>
            <a:off x="5669115" y="3785290"/>
            <a:ext cx="9409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urved Connector 33"/>
          <p:cNvCxnSpPr>
            <a:stCxn id="10" idx="3"/>
            <a:endCxn id="19" idx="0"/>
          </p:cNvCxnSpPr>
          <p:nvPr/>
        </p:nvCxnSpPr>
        <p:spPr bwMode="auto">
          <a:xfrm>
            <a:off x="6338645" y="4328892"/>
            <a:ext cx="920241" cy="1095481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Curved Connector 34"/>
          <p:cNvCxnSpPr>
            <a:stCxn id="19" idx="1"/>
            <a:endCxn id="10" idx="2"/>
          </p:cNvCxnSpPr>
          <p:nvPr/>
        </p:nvCxnSpPr>
        <p:spPr bwMode="auto">
          <a:xfrm rot="10800000">
            <a:off x="6167352" y="4512452"/>
            <a:ext cx="958271" cy="106963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urved Connector 40"/>
          <p:cNvCxnSpPr>
            <a:stCxn id="11" idx="3"/>
            <a:endCxn id="63" idx="0"/>
          </p:cNvCxnSpPr>
          <p:nvPr/>
        </p:nvCxnSpPr>
        <p:spPr bwMode="auto">
          <a:xfrm>
            <a:off x="6876616" y="3785290"/>
            <a:ext cx="529831" cy="89433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urved Connector 41"/>
          <p:cNvCxnSpPr>
            <a:stCxn id="63" idx="1"/>
            <a:endCxn id="10" idx="2"/>
          </p:cNvCxnSpPr>
          <p:nvPr/>
        </p:nvCxnSpPr>
        <p:spPr bwMode="auto">
          <a:xfrm rot="10800000">
            <a:off x="6167351" y="4512451"/>
            <a:ext cx="1091751" cy="31488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urved Connector 42"/>
          <p:cNvCxnSpPr>
            <a:stCxn id="10" idx="3"/>
            <a:endCxn id="63" idx="0"/>
          </p:cNvCxnSpPr>
          <p:nvPr/>
        </p:nvCxnSpPr>
        <p:spPr bwMode="auto">
          <a:xfrm>
            <a:off x="6338645" y="4328892"/>
            <a:ext cx="1067803" cy="35073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5781309" y="2926591"/>
            <a:ext cx="349438" cy="3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7344862" y="2861270"/>
            <a:ext cx="349438" cy="3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</a:t>
            </a:r>
            <a:r>
              <a:rPr lang="en-US" sz="1200" baseline="-25000" dirty="0" smtClean="0"/>
              <a:t>4</a:t>
            </a:r>
            <a:endParaRPr lang="en-US" sz="12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7440787" y="4512375"/>
            <a:ext cx="349438" cy="3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</a:t>
            </a:r>
            <a:r>
              <a:rPr lang="en-US" sz="1200" baseline="-25000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34473" y="3611502"/>
            <a:ext cx="494546" cy="3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yb</a:t>
            </a:r>
            <a:r>
              <a:rPr lang="en-US" sz="1200" baseline="-25000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29634" y="3891739"/>
            <a:ext cx="494546" cy="3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6834152" y="5231265"/>
            <a:ext cx="443562" cy="3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yf</a:t>
            </a:r>
            <a:r>
              <a:rPr lang="en-US" sz="1200" baseline="-25000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88729" y="3401692"/>
            <a:ext cx="494546" cy="3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</a:t>
            </a:r>
            <a:r>
              <a:rPr lang="en-US" sz="1200" baseline="-25000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28218" y="3418699"/>
            <a:ext cx="443562" cy="3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yf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57" name="Curved Connector 56"/>
          <p:cNvCxnSpPr>
            <a:stCxn id="13" idx="1"/>
            <a:endCxn id="11" idx="3"/>
          </p:cNvCxnSpPr>
          <p:nvPr/>
        </p:nvCxnSpPr>
        <p:spPr bwMode="auto">
          <a:xfrm rot="10800000" flipV="1">
            <a:off x="6876617" y="3783596"/>
            <a:ext cx="1384358" cy="16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58"/>
          <p:cNvSpPr/>
          <p:nvPr/>
        </p:nvSpPr>
        <p:spPr bwMode="auto">
          <a:xfrm>
            <a:off x="5034473" y="2926591"/>
            <a:ext cx="2200004" cy="1746815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842933" y="1232326"/>
            <a:ext cx="3945467" cy="1308207"/>
            <a:chOff x="4842933" y="1232326"/>
            <a:chExt cx="3945467" cy="1308207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3733" y="1232326"/>
              <a:ext cx="3843867" cy="1308207"/>
            </a:xfrm>
            <a:prstGeom prst="rect">
              <a:avLst/>
            </a:prstGeom>
          </p:spPr>
        </p:pic>
        <p:sp>
          <p:nvSpPr>
            <p:cNvPr id="71" name="Rectangle 70"/>
            <p:cNvSpPr/>
            <p:nvPr/>
          </p:nvSpPr>
          <p:spPr bwMode="auto">
            <a:xfrm>
              <a:off x="4842933" y="1405467"/>
              <a:ext cx="3945467" cy="372533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3334" y="1439333"/>
            <a:ext cx="4572000" cy="11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|1.1"/>
</p:tagLst>
</file>

<file path=ppt/theme/theme1.xml><?xml version="1.0" encoding="utf-8"?>
<a:theme xmlns:a="http://schemas.openxmlformats.org/drawingml/2006/main" name="Retrospect">
  <a:themeElements>
    <a:clrScheme name="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FFFFFF"/>
      </a:accent3>
      <a:accent4>
        <a:srgbClr val="000000"/>
      </a:accent4>
      <a:accent5>
        <a:srgbClr val="ABD3EF"/>
      </a:accent5>
      <a:accent6>
        <a:srgbClr val="2176B3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FFFFFF"/>
      </a:accent3>
      <a:accent4>
        <a:srgbClr val="000000"/>
      </a:accent4>
      <a:accent5>
        <a:srgbClr val="ABD3EF"/>
      </a:accent5>
      <a:accent6>
        <a:srgbClr val="2176B3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116463</TotalTime>
  <Pages>0</Pages>
  <Words>1088</Words>
  <Characters>0</Characters>
  <Application>Microsoft Office PowerPoint</Application>
  <DocSecurity>0</DocSecurity>
  <PresentationFormat>On-screen Show (4:3)</PresentationFormat>
  <Lines>0</Lines>
  <Paragraphs>218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Meiryo UI</vt:lpstr>
      <vt:lpstr>ＭＳ Ｐゴシック</vt:lpstr>
      <vt:lpstr>宋体</vt:lpstr>
      <vt:lpstr>Arial</vt:lpstr>
      <vt:lpstr>Calibri</vt:lpstr>
      <vt:lpstr>Calibri Light</vt:lpstr>
      <vt:lpstr>Kunstler Script</vt:lpstr>
      <vt:lpstr>Times New Roman</vt:lpstr>
      <vt:lpstr>Retrospect</vt:lpstr>
      <vt:lpstr>Distributed Graph Simulation: Impossibility and Possibility</vt:lpstr>
      <vt:lpstr>Finding potential customers</vt:lpstr>
      <vt:lpstr>Searching distributed graphs</vt:lpstr>
      <vt:lpstr>Distributed Querying Methods</vt:lpstr>
      <vt:lpstr>Distributed graph simulation</vt:lpstr>
      <vt:lpstr>Undoable: Parallel Scalability</vt:lpstr>
      <vt:lpstr>Doable: Partition Boundedness</vt:lpstr>
      <vt:lpstr>Distributed pattern matching: framework</vt:lpstr>
      <vt:lpstr>Partition bounded algorithm</vt:lpstr>
      <vt:lpstr>Parallel scalable algorithms: DAG patterns</vt:lpstr>
      <vt:lpstr>A big picture</vt:lpstr>
      <vt:lpstr>Experimental evaluation</vt:lpstr>
      <vt:lpstr>Efficiency of distributed graph simulation</vt:lpstr>
      <vt:lpstr>Conclusion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Search and Analytics  A Journey of Usability and Scalability</dc:title>
  <dc:creator>inarc</dc:creator>
  <cp:lastModifiedBy>Yinghui</cp:lastModifiedBy>
  <cp:revision>3881</cp:revision>
  <cp:lastPrinted>2014-04-26T17:59:53Z</cp:lastPrinted>
  <dcterms:created xsi:type="dcterms:W3CDTF">2013-04-28T14:18:00Z</dcterms:created>
  <dcterms:modified xsi:type="dcterms:W3CDTF">2015-07-24T01:01:28Z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  <property fmtid="{D5CDD505-2E9C-101B-9397-08002B2CF9AE}" pid="3" name="KSOProductBuildVer">
    <vt:lpwstr>2052-9.1.0.4468</vt:lpwstr>
  </property>
</Properties>
</file>