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5" r:id="rId1"/>
  </p:sldMasterIdLst>
  <p:notesMasterIdLst>
    <p:notesMasterId r:id="rId21"/>
  </p:notesMasterIdLst>
  <p:handoutMasterIdLst>
    <p:handoutMasterId r:id="rId22"/>
  </p:handoutMasterIdLst>
  <p:sldIdLst>
    <p:sldId id="272" r:id="rId2"/>
    <p:sldId id="274" r:id="rId3"/>
    <p:sldId id="291" r:id="rId4"/>
    <p:sldId id="273" r:id="rId5"/>
    <p:sldId id="275" r:id="rId6"/>
    <p:sldId id="276" r:id="rId7"/>
    <p:sldId id="278" r:id="rId8"/>
    <p:sldId id="279" r:id="rId9"/>
    <p:sldId id="283" r:id="rId10"/>
    <p:sldId id="284" r:id="rId11"/>
    <p:sldId id="280" r:id="rId12"/>
    <p:sldId id="288" r:id="rId13"/>
    <p:sldId id="292" r:id="rId14"/>
    <p:sldId id="286" r:id="rId15"/>
    <p:sldId id="289" r:id="rId16"/>
    <p:sldId id="290" r:id="rId17"/>
    <p:sldId id="293" r:id="rId18"/>
    <p:sldId id="287" r:id="rId19"/>
    <p:sldId id="294" r:id="rId20"/>
  </p:sldIdLst>
  <p:sldSz cx="9144000" cy="6858000" type="screen4x3"/>
  <p:notesSz cx="6797675" cy="987425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1">
          <p15:clr>
            <a:srgbClr val="A4A3A4"/>
          </p15:clr>
        </p15:guide>
        <p15:guide id="2" pos="29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99FF"/>
    <a:srgbClr val="00CC00"/>
    <a:srgbClr val="FF0000"/>
    <a:srgbClr val="E65454"/>
    <a:srgbClr val="FC351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71" autoAdjust="0"/>
    <p:restoredTop sz="75708" autoAdjust="0"/>
  </p:normalViewPr>
  <p:slideViewPr>
    <p:cSldViewPr snapToGrid="0">
      <p:cViewPr>
        <p:scale>
          <a:sx n="75" d="100"/>
          <a:sy n="75" d="100"/>
        </p:scale>
        <p:origin x="-1782" y="180"/>
      </p:cViewPr>
      <p:guideLst>
        <p:guide orient="horz" pos="2161"/>
        <p:guide pos="2977"/>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en-US" altLang="en-US"/>
          </a:p>
        </p:txBody>
      </p:sp>
      <p:sp>
        <p:nvSpPr>
          <p:cNvPr id="3" name="Date Placeholder 2"/>
          <p:cNvSpPr>
            <a:spLocks noGrp="1"/>
          </p:cNvSpPr>
          <p:nvPr>
            <p:ph type="dt" sz="quarter" idx="1"/>
          </p:nvPr>
        </p:nvSpPr>
        <p:spPr>
          <a:xfrm>
            <a:off x="3849688" y="0"/>
            <a:ext cx="2946400" cy="495300"/>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5EE87527-460C-4533-8FDA-252E7D07AA33}" type="datetime1">
              <a:rPr lang="en-US" altLang="en-US"/>
              <a:pPr>
                <a:defRPr/>
              </a:pPr>
              <a:t>9/4/2014</a:t>
            </a:fld>
            <a:endParaRPr lang="en-US" altLang="en-US"/>
          </a:p>
        </p:txBody>
      </p:sp>
      <p:sp>
        <p:nvSpPr>
          <p:cNvPr id="4" name="Footer Placeholder 3"/>
          <p:cNvSpPr>
            <a:spLocks noGrp="1"/>
          </p:cNvSpPr>
          <p:nvPr>
            <p:ph type="ftr" sz="quarter" idx="2"/>
          </p:nvPr>
        </p:nvSpPr>
        <p:spPr>
          <a:xfrm>
            <a:off x="0" y="9378950"/>
            <a:ext cx="2946400" cy="495300"/>
          </a:xfrm>
          <a:prstGeom prst="rect">
            <a:avLst/>
          </a:prstGeom>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en-US" altLang="en-US"/>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B177BB02-2B01-4B7D-9E47-8C3A76F952DE}" type="slidenum">
              <a:rPr lang="en-US" altLang="en-US"/>
              <a:pPr>
                <a:defRPr/>
              </a:pPr>
              <a:t>‹#›</a:t>
            </a:fld>
            <a:endParaRPr lang="en-US" altLang="en-US"/>
          </a:p>
        </p:txBody>
      </p:sp>
    </p:spTree>
    <p:extLst>
      <p:ext uri="{BB962C8B-B14F-4D97-AF65-F5344CB8AC3E}">
        <p14:creationId xmlns:p14="http://schemas.microsoft.com/office/powerpoint/2010/main" xmlns="" val="3933966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46400" cy="4953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en-US" altLang="en-US"/>
          </a:p>
        </p:txBody>
      </p:sp>
      <p:sp>
        <p:nvSpPr>
          <p:cNvPr id="2051" name="Date Placeholder 2"/>
          <p:cNvSpPr>
            <a:spLocks noGrp="1" noChangeArrowheads="1"/>
          </p:cNvSpPr>
          <p:nvPr>
            <p:ph type="dt" idx="1"/>
          </p:nvPr>
        </p:nvSpPr>
        <p:spPr bwMode="auto">
          <a:xfrm>
            <a:off x="3849688" y="0"/>
            <a:ext cx="2946400" cy="4953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mtClean="0"/>
            </a:lvl1pPr>
          </a:lstStyle>
          <a:p>
            <a:pPr>
              <a:defRPr/>
            </a:pPr>
            <a:fld id="{8DE7CBAC-C657-4F73-9A54-57C98D51B6D4}" type="datetime1">
              <a:rPr lang="en-US" altLang="en-US"/>
              <a:pPr>
                <a:defRPr/>
              </a:pPr>
              <a:t>9/4/2014</a:t>
            </a:fld>
            <a:endParaRPr lang="en-US" altLang="en-US" sz="1200"/>
          </a:p>
        </p:txBody>
      </p:sp>
      <p:sp>
        <p:nvSpPr>
          <p:cNvPr id="14340" name="Slide Image Placeholder 3"/>
          <p:cNvSpPr>
            <a:spLocks noGrp="1" noRot="1" noChangeAspect="1" noChangeArrowheads="1"/>
          </p:cNvSpPr>
          <p:nvPr>
            <p:ph type="sldImg" idx="2"/>
          </p:nvPr>
        </p:nvSpPr>
        <p:spPr bwMode="auto">
          <a:xfrm>
            <a:off x="1176338" y="1233488"/>
            <a:ext cx="44450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bevel/>
                <a:headEnd/>
                <a:tailEnd/>
              </a14:hiddenLine>
            </a:ext>
          </a:extLst>
        </p:spPr>
      </p:sp>
      <p:sp>
        <p:nvSpPr>
          <p:cNvPr id="2053" name="Notes Placeholder 4"/>
          <p:cNvSpPr>
            <a:spLocks noGrp="1" noRot="1" noChangeAspect="1" noChangeArrowheads="1"/>
          </p:cNvSpPr>
          <p:nvPr/>
        </p:nvSpPr>
        <p:spPr bwMode="auto">
          <a:xfrm>
            <a:off x="679450" y="4751388"/>
            <a:ext cx="5438775" cy="3889375"/>
          </a:xfrm>
          <a:prstGeom prst="rect">
            <a:avLst/>
          </a:prstGeom>
          <a:noFill/>
          <a:ln>
            <a:noFill/>
          </a:ln>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en-US" altLang="zh-CN" dirty="0" smtClean="0"/>
              <a:t>Click to edit Master text styles</a:t>
            </a:r>
          </a:p>
          <a:p>
            <a:pPr>
              <a:defRPr/>
            </a:pPr>
            <a:r>
              <a:rPr lang="en-US" altLang="zh-CN" dirty="0" smtClean="0"/>
              <a:t>Second level</a:t>
            </a:r>
          </a:p>
          <a:p>
            <a:pPr>
              <a:defRPr/>
            </a:pPr>
            <a:r>
              <a:rPr lang="en-US" altLang="zh-CN" dirty="0" smtClean="0"/>
              <a:t>Third level</a:t>
            </a:r>
          </a:p>
          <a:p>
            <a:pPr>
              <a:defRPr/>
            </a:pPr>
            <a:r>
              <a:rPr lang="en-US" altLang="zh-CN" dirty="0" smtClean="0"/>
              <a:t>Fourth level</a:t>
            </a:r>
          </a:p>
          <a:p>
            <a:pPr>
              <a:defRPr/>
            </a:pPr>
            <a:r>
              <a:rPr lang="en-US" altLang="zh-CN" dirty="0" smtClean="0"/>
              <a:t>Fifth level</a:t>
            </a:r>
          </a:p>
        </p:txBody>
      </p:sp>
      <p:sp>
        <p:nvSpPr>
          <p:cNvPr id="2054" name="Footer Placeholder 5"/>
          <p:cNvSpPr>
            <a:spLocks noGrp="1" noChangeArrowheads="1"/>
          </p:cNvSpPr>
          <p:nvPr>
            <p:ph type="ftr" sz="quarter" idx="4"/>
          </p:nvPr>
        </p:nvSpPr>
        <p:spPr bwMode="auto">
          <a:xfrm>
            <a:off x="0" y="9378950"/>
            <a:ext cx="2946400" cy="4953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en-US" altLang="en-US"/>
          </a:p>
        </p:txBody>
      </p:sp>
      <p:sp>
        <p:nvSpPr>
          <p:cNvPr id="2055" name="Slide Number Placeholder 6"/>
          <p:cNvSpPr>
            <a:spLocks noGrp="1" noChangeArrowheads="1"/>
          </p:cNvSpPr>
          <p:nvPr>
            <p:ph type="sldNum" sz="quarter" idx="5"/>
          </p:nvPr>
        </p:nvSpPr>
        <p:spPr bwMode="auto">
          <a:xfrm>
            <a:off x="3849688" y="9378950"/>
            <a:ext cx="2946400" cy="4953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lvl1pPr>
          </a:lstStyle>
          <a:p>
            <a:pPr>
              <a:defRPr/>
            </a:pPr>
            <a:fld id="{FE4C8834-6E76-4367-BD48-E689F483B6B4}" type="slidenum">
              <a:rPr lang="en-US" altLang="en-US"/>
              <a:pPr>
                <a:defRPr/>
              </a:pPr>
              <a:t>‹#›</a:t>
            </a:fld>
            <a:endParaRPr lang="en-US" altLang="en-US" sz="1200"/>
          </a:p>
        </p:txBody>
      </p:sp>
    </p:spTree>
    <p:extLst>
      <p:ext uri="{BB962C8B-B14F-4D97-AF65-F5344CB8AC3E}">
        <p14:creationId xmlns:p14="http://schemas.microsoft.com/office/powerpoint/2010/main" xmlns="" val="2924183269"/>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宋体" charset="0"/>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宋体" charset="0"/>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宋体" charset="0"/>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宋体" charset="0"/>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p:sp>
      <p:sp>
        <p:nvSpPr>
          <p:cNvPr id="17411" name="Notes Placeholder 2"/>
          <p:cNvSpPr>
            <a:spLocks noGrp="1"/>
          </p:cNvSpPr>
          <p:nvPr>
            <p:ph type="body" idx="1"/>
          </p:nvPr>
        </p:nvSpPr>
        <p:spPr bwMode="auto">
          <a:xfrm>
            <a:off x="679450" y="4751388"/>
            <a:ext cx="5438775" cy="38893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smtClean="0">
              <a:ea typeface="宋体" panose="02010600030101010101" pitchFamily="2" charset="-122"/>
            </a:endParaRPr>
          </a:p>
        </p:txBody>
      </p:sp>
      <p:sp>
        <p:nvSpPr>
          <p:cNvPr id="17412" name="Date Placeholder 3"/>
          <p:cNvSpPr>
            <a:spLocks noGrp="1"/>
          </p:cNvSpPr>
          <p:nvPr>
            <p:ph type="dt" sz="quarter"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420966-3B6E-4592-BC20-DCE30C43AD1D}" type="datetime1">
              <a:rPr lang="en-US" altLang="en-US"/>
              <a:pPr/>
              <a:t>9/4/2014</a:t>
            </a:fld>
            <a:endParaRPr lang="en-US" altLang="en-US" sz="1200"/>
          </a:p>
        </p:txBody>
      </p:sp>
      <p:sp>
        <p:nvSpPr>
          <p:cNvPr id="17413" name="Slide Number Placeholder 4"/>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8EF96A-3A27-4FA4-AE7C-DF01FBF5A6DF}" type="slidenum">
              <a:rPr lang="en-US" altLang="en-US"/>
              <a:pPr/>
              <a:t>1</a:t>
            </a:fld>
            <a:endParaRPr lang="en-US" altLang="en-US" sz="1200"/>
          </a:p>
        </p:txBody>
      </p:sp>
    </p:spTree>
    <p:extLst>
      <p:ext uri="{BB962C8B-B14F-4D97-AF65-F5344CB8AC3E}">
        <p14:creationId xmlns:p14="http://schemas.microsoft.com/office/powerpoint/2010/main" xmlns="" val="782080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51388"/>
            <a:ext cx="5438775" cy="3889375"/>
          </a:xfrm>
          <a:prstGeom prst="rect">
            <a:avLst/>
          </a:prstGeom>
        </p:spPr>
        <p:txBody>
          <a:bodyPr/>
          <a:lstStyle/>
          <a:p>
            <a:r>
              <a:rPr lang="en-US" altLang="zh-CN" sz="1200" i="0" kern="1200" baseline="0" dirty="0" smtClean="0">
                <a:solidFill>
                  <a:schemeClr val="tx1"/>
                </a:solidFill>
                <a:latin typeface="Arial" panose="020B0604020202020204" pitchFamily="34" charset="0"/>
                <a:ea typeface="+mn-ea"/>
                <a:cs typeface="宋体" charset="0"/>
              </a:rPr>
              <a:t>The topological rank r(v) of a node v in G is defined as (a)</a:t>
            </a:r>
          </a:p>
          <a:p>
            <a:r>
              <a:rPr lang="en-US" altLang="zh-CN" sz="1200" i="0" kern="1200" baseline="0" dirty="0" smtClean="0">
                <a:solidFill>
                  <a:schemeClr val="tx1"/>
                </a:solidFill>
                <a:latin typeface="Arial" panose="020B0604020202020204" pitchFamily="34" charset="0"/>
                <a:ea typeface="+mn-ea"/>
                <a:cs typeface="宋体" charset="0"/>
              </a:rPr>
              <a:t>r(v) = 0 if </a:t>
            </a:r>
            <a:r>
              <a:rPr lang="en-US" altLang="zh-CN" sz="1200" i="0" kern="1200" baseline="0" dirty="0" err="1" smtClean="0">
                <a:solidFill>
                  <a:schemeClr val="tx1"/>
                </a:solidFill>
                <a:latin typeface="Arial" panose="020B0604020202020204" pitchFamily="34" charset="0"/>
                <a:ea typeface="+mn-ea"/>
                <a:cs typeface="宋体" charset="0"/>
              </a:rPr>
              <a:t>v_SCC</a:t>
            </a:r>
            <a:r>
              <a:rPr lang="en-US" altLang="zh-CN" sz="1200" i="0" kern="1200" baseline="0" dirty="0" smtClean="0">
                <a:solidFill>
                  <a:schemeClr val="tx1"/>
                </a:solidFill>
                <a:latin typeface="Arial" panose="020B0604020202020204" pitchFamily="34" charset="0"/>
                <a:ea typeface="+mn-ea"/>
                <a:cs typeface="宋体" charset="0"/>
              </a:rPr>
              <a:t> is a leaf in G_SCC (i.e., with </a:t>
            </a:r>
            <a:r>
              <a:rPr lang="en-US" altLang="zh-CN" sz="1200" i="0" kern="1200" baseline="0" dirty="0" err="1" smtClean="0">
                <a:solidFill>
                  <a:schemeClr val="tx1"/>
                </a:solidFill>
                <a:latin typeface="Arial" panose="020B0604020202020204" pitchFamily="34" charset="0"/>
                <a:ea typeface="+mn-ea"/>
                <a:cs typeface="宋体" charset="0"/>
              </a:rPr>
              <a:t>outdegree</a:t>
            </a:r>
            <a:r>
              <a:rPr lang="en-US" altLang="zh-CN" sz="1200" i="0" kern="1200" baseline="0" dirty="0" smtClean="0">
                <a:solidFill>
                  <a:schemeClr val="tx1"/>
                </a:solidFill>
                <a:latin typeface="Arial" panose="020B0604020202020204" pitchFamily="34" charset="0"/>
                <a:ea typeface="+mn-ea"/>
                <a:cs typeface="宋体" charset="0"/>
              </a:rPr>
              <a:t> 0), and</a:t>
            </a:r>
          </a:p>
          <a:p>
            <a:r>
              <a:rPr lang="pt-BR" altLang="zh-CN" sz="1200" i="0" kern="1200" baseline="0" dirty="0" smtClean="0">
                <a:solidFill>
                  <a:schemeClr val="tx1"/>
                </a:solidFill>
                <a:latin typeface="Arial" panose="020B0604020202020204" pitchFamily="34" charset="0"/>
                <a:ea typeface="+mn-ea"/>
                <a:cs typeface="宋体" charset="0"/>
              </a:rPr>
              <a:t>otherwise, (b) r(v) = max{(1+r(v</a:t>
            </a:r>
            <a:r>
              <a:rPr lang="en-US" altLang="zh-CN" sz="1200" i="0" kern="1200" baseline="0" dirty="0" smtClean="0">
                <a:solidFill>
                  <a:schemeClr val="tx1"/>
                </a:solidFill>
                <a:latin typeface="Arial" panose="020B0604020202020204" pitchFamily="34" charset="0"/>
                <a:ea typeface="+mn-ea"/>
                <a:cs typeface="宋体" charset="0"/>
              </a:rPr>
              <a:t>′)) | (</a:t>
            </a:r>
            <a:r>
              <a:rPr lang="en-US" altLang="zh-CN" sz="1200" i="0" kern="1200" baseline="0" dirty="0" err="1" smtClean="0">
                <a:solidFill>
                  <a:schemeClr val="tx1"/>
                </a:solidFill>
                <a:latin typeface="Arial" panose="020B0604020202020204" pitchFamily="34" charset="0"/>
                <a:ea typeface="+mn-ea"/>
                <a:cs typeface="宋体" charset="0"/>
              </a:rPr>
              <a:t>v_SCC</a:t>
            </a:r>
            <a:r>
              <a:rPr lang="en-US" altLang="zh-CN" sz="1200" i="0" kern="1200" baseline="0" dirty="0" smtClean="0">
                <a:solidFill>
                  <a:schemeClr val="tx1"/>
                </a:solidFill>
                <a:latin typeface="Arial" panose="020B0604020202020204" pitchFamily="34" charset="0"/>
                <a:ea typeface="+mn-ea"/>
                <a:cs typeface="宋体" charset="0"/>
              </a:rPr>
              <a:t>; </a:t>
            </a:r>
            <a:r>
              <a:rPr lang="en-US" altLang="zh-CN" sz="1200" i="0" kern="1200" baseline="0" dirty="0" err="1" smtClean="0">
                <a:solidFill>
                  <a:schemeClr val="tx1"/>
                </a:solidFill>
                <a:latin typeface="Arial" panose="020B0604020202020204" pitchFamily="34" charset="0"/>
                <a:ea typeface="+mn-ea"/>
                <a:cs typeface="宋体" charset="0"/>
              </a:rPr>
              <a:t>v_SCC</a:t>
            </a:r>
            <a:r>
              <a:rPr lang="en-US" altLang="zh-CN" sz="1200" i="0" kern="1200" baseline="0" dirty="0" smtClean="0">
                <a:solidFill>
                  <a:schemeClr val="tx1"/>
                </a:solidFill>
                <a:latin typeface="Arial" panose="020B0604020202020204" pitchFamily="34" charset="0"/>
                <a:ea typeface="+mn-ea"/>
                <a:cs typeface="宋体" charset="0"/>
              </a:rPr>
              <a:t>) ∈ E_SCC}.</a:t>
            </a:r>
          </a:p>
          <a:p>
            <a:endParaRPr lang="en-US" sz="1200" i="0" kern="1200" baseline="0" dirty="0" smtClean="0">
              <a:solidFill>
                <a:schemeClr val="tx1"/>
              </a:solidFill>
              <a:latin typeface="Arial" panose="020B0604020202020204" pitchFamily="34" charset="0"/>
              <a:ea typeface="+mn-ea"/>
            </a:endParaRPr>
          </a:p>
          <a:p>
            <a:r>
              <a:rPr lang="en-US" sz="1200" i="0" kern="1200" baseline="0" dirty="0" smtClean="0">
                <a:solidFill>
                  <a:schemeClr val="tx1"/>
                </a:solidFill>
                <a:latin typeface="Arial" panose="020B0604020202020204" pitchFamily="34" charset="0"/>
                <a:ea typeface="+mn-ea"/>
              </a:rPr>
              <a:t>Now let’s look at how the topological rank is defined. Given such a pattern Q, its dag graph contains only 3 nodes and 2 edges. </a:t>
            </a:r>
            <a:endParaRPr lang="en-US" i="0" dirty="0"/>
          </a:p>
        </p:txBody>
      </p:sp>
      <p:sp>
        <p:nvSpPr>
          <p:cNvPr id="4" name="Date Placeholder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Slide Number Placeholder 4"/>
          <p:cNvSpPr>
            <a:spLocks noGrp="1"/>
          </p:cNvSpPr>
          <p:nvPr>
            <p:ph type="sldNum" sz="quarter" idx="11"/>
          </p:nvPr>
        </p:nvSpPr>
        <p:spPr/>
        <p:txBody>
          <a:bodyPr/>
          <a:lstStyle/>
          <a:p>
            <a:pPr>
              <a:defRPr/>
            </a:pPr>
            <a:fld id="{FE4C8834-6E76-4367-BD48-E689F483B6B4}" type="slidenum">
              <a:rPr lang="en-US" altLang="en-US" smtClean="0"/>
              <a:pPr>
                <a:defRPr/>
              </a:pPr>
              <a:t>10</a:t>
            </a:fld>
            <a:endParaRPr lang="en-US" altLang="en-US" sz="1200"/>
          </a:p>
        </p:txBody>
      </p:sp>
    </p:spTree>
    <p:extLst>
      <p:ext uri="{BB962C8B-B14F-4D97-AF65-F5344CB8AC3E}">
        <p14:creationId xmlns:p14="http://schemas.microsoft.com/office/powerpoint/2010/main" xmlns="" val="291705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51388"/>
            <a:ext cx="5438775" cy="3889375"/>
          </a:xfrm>
          <a:prstGeom prst="rect">
            <a:avLst/>
          </a:prstGeom>
        </p:spPr>
        <p:txBody>
          <a:bodyPr/>
          <a:lstStyle/>
          <a:p>
            <a:r>
              <a:rPr lang="en-US" dirty="0" smtClean="0"/>
              <a:t>Start propagation</a:t>
            </a:r>
            <a:r>
              <a:rPr lang="en-US" baseline="0" dirty="0" smtClean="0"/>
              <a:t> from ST3 and ST4. whose </a:t>
            </a:r>
            <a:r>
              <a:rPr lang="en-US" baseline="0" dirty="0" err="1" smtClean="0"/>
              <a:t>scc</a:t>
            </a:r>
            <a:r>
              <a:rPr lang="en-US" baseline="0" dirty="0" smtClean="0"/>
              <a:t> node contains a single node. </a:t>
            </a:r>
          </a:p>
          <a:p>
            <a:r>
              <a:rPr lang="en-US" baseline="0" dirty="0" smtClean="0"/>
              <a:t>Then the propagation reaches nodes whose corresponding pattern nodes form a strongly connected component. Now we use a procedure to verify whether those matches are true matches or not.  </a:t>
            </a:r>
          </a:p>
          <a:p>
            <a:r>
              <a:rPr lang="en-US" dirty="0" smtClean="0"/>
              <a:t>PM2 has</a:t>
            </a:r>
            <a:r>
              <a:rPr lang="en-US" baseline="0" dirty="0" smtClean="0"/>
              <a:t> one more match than PM3.</a:t>
            </a:r>
            <a:endParaRPr lang="en-US" dirty="0"/>
          </a:p>
        </p:txBody>
      </p:sp>
      <p:sp>
        <p:nvSpPr>
          <p:cNvPr id="4" name="Date Placeholder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Slide Number Placeholder 4"/>
          <p:cNvSpPr>
            <a:spLocks noGrp="1"/>
          </p:cNvSpPr>
          <p:nvPr>
            <p:ph type="sldNum" sz="quarter" idx="11"/>
          </p:nvPr>
        </p:nvSpPr>
        <p:spPr/>
        <p:txBody>
          <a:bodyPr/>
          <a:lstStyle/>
          <a:p>
            <a:pPr>
              <a:defRPr/>
            </a:pPr>
            <a:fld id="{FE4C8834-6E76-4367-BD48-E689F483B6B4}" type="slidenum">
              <a:rPr lang="en-US" altLang="en-US" smtClean="0"/>
              <a:pPr>
                <a:defRPr/>
              </a:pPr>
              <a:t>11</a:t>
            </a:fld>
            <a:endParaRPr lang="en-US" altLang="en-US" sz="1200"/>
          </a:p>
        </p:txBody>
      </p:sp>
    </p:spTree>
    <p:extLst>
      <p:ext uri="{BB962C8B-B14F-4D97-AF65-F5344CB8AC3E}">
        <p14:creationId xmlns:p14="http://schemas.microsoft.com/office/powerpoint/2010/main" xmlns="" val="245576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691063"/>
            <a:ext cx="5438775" cy="4443412"/>
          </a:xfrm>
          <a:prstGeom prst="rect">
            <a:avLst/>
          </a:prstGeom>
        </p:spPr>
        <p:txBody>
          <a:bodyPr>
            <a:normAutofit/>
          </a:bodyPr>
          <a:lstStyle/>
          <a:p>
            <a:pPr marL="0" marR="0" indent="0" algn="l" defTabSz="0" rtl="0" eaLnBrk="0" fontAlgn="base" latinLnBrk="0" hangingPunct="0">
              <a:lnSpc>
                <a:spcPct val="100000"/>
              </a:lnSpc>
              <a:spcBef>
                <a:spcPct val="30000"/>
              </a:spcBef>
              <a:spcAft>
                <a:spcPct val="0"/>
              </a:spcAft>
              <a:buClrTx/>
              <a:buSzTx/>
              <a:buFontTx/>
              <a:buNone/>
              <a:tabLst/>
              <a:defRPr/>
            </a:pPr>
            <a:r>
              <a:rPr lang="en-US" altLang="zh-CN" dirty="0" smtClean="0"/>
              <a:t>2-approximable</a:t>
            </a:r>
            <a:r>
              <a:rPr lang="en-US" altLang="zh-CN" baseline="0" dirty="0" smtClean="0"/>
              <a:t> algorithm:</a:t>
            </a:r>
            <a:endParaRPr lang="en-US" altLang="zh-CN" dirty="0" smtClean="0"/>
          </a:p>
          <a:p>
            <a:pPr marL="0" marR="0" indent="0" algn="l" defTabSz="0" rtl="0" eaLnBrk="0" fontAlgn="base" latinLnBrk="0" hangingPunct="0">
              <a:lnSpc>
                <a:spcPct val="100000"/>
              </a:lnSpc>
              <a:spcBef>
                <a:spcPct val="30000"/>
              </a:spcBef>
              <a:spcAft>
                <a:spcPct val="0"/>
              </a:spcAft>
              <a:buClrTx/>
              <a:buSzTx/>
              <a:buFontTx/>
              <a:buNone/>
              <a:tabLst/>
              <a:defRPr/>
            </a:pPr>
            <a:r>
              <a:rPr lang="en-US" altLang="zh-CN" dirty="0" smtClean="0"/>
              <a:t>1) Compute all the matches, </a:t>
            </a:r>
            <a:r>
              <a:rPr lang="el-GR" altLang="zh-CN" dirty="0" smtClean="0"/>
              <a:t>δ</a:t>
            </a:r>
            <a:r>
              <a:rPr lang="en-US" altLang="zh-CN" dirty="0" smtClean="0"/>
              <a:t>r()</a:t>
            </a:r>
            <a:r>
              <a:rPr lang="zh-CN" altLang="en-US" dirty="0" smtClean="0"/>
              <a:t> </a:t>
            </a:r>
            <a:r>
              <a:rPr lang="en-US" altLang="zh-CN" dirty="0" smtClean="0"/>
              <a:t>and </a:t>
            </a:r>
            <a:r>
              <a:rPr lang="el-GR" altLang="zh-CN" dirty="0" smtClean="0"/>
              <a:t>δ</a:t>
            </a:r>
            <a:r>
              <a:rPr lang="en-US" altLang="zh-CN" dirty="0" smtClean="0"/>
              <a:t>d();</a:t>
            </a:r>
          </a:p>
          <a:p>
            <a:r>
              <a:rPr lang="en-US" altLang="zh-CN" dirty="0" smtClean="0"/>
              <a:t>2) Iteratively find two matches v1, v2, </a:t>
            </a:r>
          </a:p>
          <a:p>
            <a:r>
              <a:rPr lang="en-US" altLang="zh-CN" dirty="0" smtClean="0"/>
              <a:t>such that F’(v1, v2) is maximized;</a:t>
            </a:r>
          </a:p>
          <a:p>
            <a:r>
              <a:rPr lang="en-US" altLang="zh-CN" dirty="0" smtClean="0"/>
              <a:t>If</a:t>
            </a:r>
            <a:r>
              <a:rPr lang="en-US" altLang="zh-CN" baseline="0" dirty="0" smtClean="0"/>
              <a:t> k is odd, then in the last round, we randomly </a:t>
            </a:r>
            <a:r>
              <a:rPr lang="en-US" altLang="zh-CN" baseline="0" dirty="0" smtClean="0"/>
              <a:t>pick a match</a:t>
            </a:r>
            <a:endParaRPr lang="en-US" altLang="zh-CN" baseline="0" dirty="0" smtClean="0"/>
          </a:p>
        </p:txBody>
      </p:sp>
      <p:sp>
        <p:nvSpPr>
          <p:cNvPr id="4" name="日期占位符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灯片编号占位符 4"/>
          <p:cNvSpPr>
            <a:spLocks noGrp="1"/>
          </p:cNvSpPr>
          <p:nvPr>
            <p:ph type="sldNum" sz="quarter" idx="11"/>
          </p:nvPr>
        </p:nvSpPr>
        <p:spPr/>
        <p:txBody>
          <a:bodyPr/>
          <a:lstStyle/>
          <a:p>
            <a:pPr>
              <a:defRPr/>
            </a:pPr>
            <a:fld id="{FE4C8834-6E76-4367-BD48-E689F483B6B4}" type="slidenum">
              <a:rPr lang="en-US" altLang="en-US" smtClean="0"/>
              <a:pPr>
                <a:defRPr/>
              </a:pPr>
              <a:t>12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691063"/>
            <a:ext cx="5438775" cy="4443412"/>
          </a:xfrm>
          <a:prstGeom prst="rect">
            <a:avLst/>
          </a:prstGeom>
        </p:spPr>
        <p:txBody>
          <a:bodyPr>
            <a:normAutofit/>
          </a:bodyPr>
          <a:lstStyle/>
          <a:p>
            <a:r>
              <a:rPr lang="en-US" altLang="zh-CN" dirty="0" smtClean="0"/>
              <a:t>Early termination heuristic</a:t>
            </a:r>
          </a:p>
          <a:p>
            <a:endParaRPr lang="en-US" altLang="zh-CN" dirty="0" smtClean="0"/>
          </a:p>
          <a:p>
            <a:pPr marL="228600" indent="-228600">
              <a:buAutoNum type="arabicPeriod"/>
            </a:pPr>
            <a:r>
              <a:rPr lang="en-US" altLang="zh-CN" dirty="0" smtClean="0"/>
              <a:t>We start</a:t>
            </a:r>
            <a:r>
              <a:rPr lang="en-US" altLang="zh-CN" baseline="0" dirty="0" smtClean="0"/>
              <a:t> propagation from S3 and S4;</a:t>
            </a:r>
          </a:p>
          <a:p>
            <a:pPr marL="228600" indent="-228600">
              <a:buAutoNum type="arabicPeriod"/>
            </a:pPr>
            <a:r>
              <a:rPr lang="en-US" altLang="zh-CN" baseline="0" dirty="0" smtClean="0"/>
              <a:t>When the propagation reaches match candidates, we compute function F’(), and pick the best matches. </a:t>
            </a:r>
          </a:p>
          <a:p>
            <a:pPr marL="228600" indent="-228600">
              <a:buAutoNum type="arabicPeriod"/>
            </a:pPr>
            <a:r>
              <a:rPr lang="en-US" altLang="zh-CN" baseline="0" dirty="0" smtClean="0"/>
              <a:t>Once termination condition is reached, the algorithm terminates, and returns best matches.</a:t>
            </a:r>
          </a:p>
        </p:txBody>
      </p:sp>
      <p:sp>
        <p:nvSpPr>
          <p:cNvPr id="4" name="日期占位符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灯片编号占位符 4"/>
          <p:cNvSpPr>
            <a:spLocks noGrp="1"/>
          </p:cNvSpPr>
          <p:nvPr>
            <p:ph type="sldNum" sz="quarter" idx="11"/>
          </p:nvPr>
        </p:nvSpPr>
        <p:spPr/>
        <p:txBody>
          <a:bodyPr/>
          <a:lstStyle/>
          <a:p>
            <a:pPr>
              <a:defRPr/>
            </a:pPr>
            <a:fld id="{FE4C8834-6E76-4367-BD48-E689F483B6B4}" type="slidenum">
              <a:rPr lang="en-US" altLang="en-US" smtClean="0"/>
              <a:pPr>
                <a:defRPr/>
              </a:pPr>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51388"/>
            <a:ext cx="5438775" cy="3889375"/>
          </a:xfrm>
          <a:prstGeom prst="rect">
            <a:avLst/>
          </a:prstGeom>
        </p:spPr>
        <p:txBody>
          <a:bodyPr/>
          <a:lstStyle/>
          <a:p>
            <a:r>
              <a:rPr lang="en-US" dirty="0" smtClean="0"/>
              <a:t>The “</a:t>
            </a:r>
            <a:r>
              <a:rPr lang="en-US" dirty="0" err="1" smtClean="0"/>
              <a:t>wh</a:t>
            </a:r>
            <a:r>
              <a:rPr lang="en-US" dirty="0" smtClean="0"/>
              <a:t>” nodes in knowledge</a:t>
            </a:r>
            <a:r>
              <a:rPr lang="en-US" baseline="0" dirty="0" smtClean="0"/>
              <a:t> querying for </a:t>
            </a:r>
            <a:r>
              <a:rPr lang="en-US" baseline="0" smtClean="0"/>
              <a:t>knowledge graphs</a:t>
            </a:r>
            <a:endParaRPr lang="en-US"/>
          </a:p>
        </p:txBody>
      </p:sp>
      <p:sp>
        <p:nvSpPr>
          <p:cNvPr id="4" name="Date Placeholder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Slide Number Placeholder 4"/>
          <p:cNvSpPr>
            <a:spLocks noGrp="1"/>
          </p:cNvSpPr>
          <p:nvPr>
            <p:ph type="sldNum" sz="quarter" idx="11"/>
          </p:nvPr>
        </p:nvSpPr>
        <p:spPr/>
        <p:txBody>
          <a:bodyPr/>
          <a:lstStyle/>
          <a:p>
            <a:pPr>
              <a:defRPr/>
            </a:pPr>
            <a:fld id="{FE4C8834-6E76-4367-BD48-E689F483B6B4}" type="slidenum">
              <a:rPr lang="en-US" altLang="en-US" smtClean="0"/>
              <a:pPr>
                <a:defRPr/>
              </a:pPr>
              <a:t>14</a:t>
            </a:fld>
            <a:endParaRPr lang="en-US" altLang="en-US" sz="1200"/>
          </a:p>
        </p:txBody>
      </p:sp>
    </p:spTree>
    <p:extLst>
      <p:ext uri="{BB962C8B-B14F-4D97-AF65-F5344CB8AC3E}">
        <p14:creationId xmlns:p14="http://schemas.microsoft.com/office/powerpoint/2010/main" xmlns="" val="798849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691063"/>
            <a:ext cx="5438775" cy="4443412"/>
          </a:xfrm>
          <a:prstGeom prst="rect">
            <a:avLst/>
          </a:prstGeom>
        </p:spPr>
        <p:txBody>
          <a:bodyPr>
            <a:normAutofit/>
          </a:bodyPr>
          <a:lstStyle/>
          <a:p>
            <a:r>
              <a:rPr lang="en-US" altLang="zh-CN" dirty="0" err="1" smtClean="0"/>
              <a:t>Nopt</a:t>
            </a:r>
            <a:r>
              <a:rPr lang="en-US" altLang="zh-CN" dirty="0" smtClean="0"/>
              <a:t> algorithm is the</a:t>
            </a:r>
            <a:r>
              <a:rPr lang="en-US" altLang="zh-CN" baseline="0" dirty="0" smtClean="0"/>
              <a:t> naive algorithm, randomly pick initial propagation nodes.</a:t>
            </a:r>
          </a:p>
          <a:p>
            <a:r>
              <a:rPr lang="en-US" altLang="zh-CN" baseline="0" dirty="0" smtClean="0"/>
              <a:t>We find </a:t>
            </a:r>
            <a:r>
              <a:rPr lang="en-US" altLang="zh-CN" baseline="0" dirty="0" smtClean="0"/>
              <a:t>that </a:t>
            </a:r>
            <a:r>
              <a:rPr lang="en-US" altLang="zh-CN" baseline="0" dirty="0" smtClean="0"/>
              <a:t>when our algorithms terminate, </a:t>
            </a:r>
            <a:r>
              <a:rPr lang="en-US" altLang="zh-CN" baseline="0" dirty="0" err="1" smtClean="0"/>
              <a:t>topK</a:t>
            </a:r>
            <a:r>
              <a:rPr lang="en-US" altLang="zh-CN" baseline="0" dirty="0" smtClean="0"/>
              <a:t> finds about 45% matches of brute force algorithm Match, and with opt has better performance than without opt.</a:t>
            </a:r>
          </a:p>
          <a:p>
            <a:r>
              <a:rPr lang="en-US" altLang="zh-CN" baseline="0" dirty="0" smtClean="0"/>
              <a:t>In </a:t>
            </a:r>
            <a:r>
              <a:rPr lang="en-US" altLang="zh-CN" baseline="0" dirty="0" err="1" smtClean="0"/>
              <a:t>addtion</a:t>
            </a:r>
            <a:r>
              <a:rPr lang="en-US" altLang="zh-CN" baseline="0" dirty="0" smtClean="0"/>
              <a:t>, </a:t>
            </a:r>
            <a:r>
              <a:rPr lang="en-US" altLang="zh-CN" baseline="0" dirty="0" err="1" smtClean="0"/>
              <a:t>Topk</a:t>
            </a:r>
            <a:r>
              <a:rPr lang="en-US" altLang="zh-CN" baseline="0" dirty="0" smtClean="0"/>
              <a:t> takes 52% of the time used by Match, which is consistent with the number of matches found.</a:t>
            </a:r>
          </a:p>
          <a:p>
            <a:endParaRPr lang="zh-CN" altLang="en-US" dirty="0"/>
          </a:p>
        </p:txBody>
      </p:sp>
      <p:sp>
        <p:nvSpPr>
          <p:cNvPr id="4" name="日期占位符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灯片编号占位符 4"/>
          <p:cNvSpPr>
            <a:spLocks noGrp="1"/>
          </p:cNvSpPr>
          <p:nvPr>
            <p:ph type="sldNum" sz="quarter" idx="11"/>
          </p:nvPr>
        </p:nvSpPr>
        <p:spPr/>
        <p:txBody>
          <a:bodyPr/>
          <a:lstStyle/>
          <a:p>
            <a:pPr>
              <a:defRPr/>
            </a:pPr>
            <a:fld id="{FE4C8834-6E76-4367-BD48-E689F483B6B4}" type="slidenum">
              <a:rPr lang="en-US" altLang="en-US" smtClean="0"/>
              <a:pPr>
                <a:defRPr/>
              </a:pPr>
              <a:t>15</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691063"/>
            <a:ext cx="5438775" cy="4443412"/>
          </a:xfrm>
          <a:prstGeom prst="rect">
            <a:avLst/>
          </a:prstGeom>
        </p:spPr>
        <p:txBody>
          <a:bodyPr>
            <a:normAutofit/>
          </a:bodyPr>
          <a:lstStyle/>
          <a:p>
            <a:r>
              <a:rPr lang="en-US" altLang="zh-CN" dirty="0" smtClean="0"/>
              <a:t>On </a:t>
            </a:r>
            <a:r>
              <a:rPr lang="en-US" altLang="zh-CN" dirty="0" err="1" smtClean="0"/>
              <a:t>amazon</a:t>
            </a:r>
            <a:r>
              <a:rPr lang="en-US" altLang="zh-CN" dirty="0" smtClean="0"/>
              <a:t>, we find that </a:t>
            </a:r>
            <a:r>
              <a:rPr lang="en-US" altLang="zh-CN" dirty="0" err="1" smtClean="0"/>
              <a:t>TopKDiv</a:t>
            </a:r>
            <a:r>
              <a:rPr lang="en-US" altLang="zh-CN" baseline="0" dirty="0" smtClean="0"/>
              <a:t> finds matches with higher F() value, that’s it finds matches nearer optimal results.</a:t>
            </a:r>
          </a:p>
          <a:p>
            <a:r>
              <a:rPr lang="en-US" altLang="zh-CN" baseline="0" dirty="0" smtClean="0"/>
              <a:t>While </a:t>
            </a:r>
            <a:r>
              <a:rPr lang="en-US" altLang="zh-CN" baseline="0" dirty="0" err="1" smtClean="0"/>
              <a:t>TopKDH</a:t>
            </a:r>
            <a:r>
              <a:rPr lang="en-US" altLang="zh-CN" baseline="0" dirty="0" smtClean="0"/>
              <a:t> has lower F(), but we also find that TOPKDH uses much less time to find matches, only about 50% of the time. </a:t>
            </a:r>
            <a:endParaRPr lang="zh-CN" altLang="en-US" dirty="0"/>
          </a:p>
        </p:txBody>
      </p:sp>
      <p:sp>
        <p:nvSpPr>
          <p:cNvPr id="4" name="日期占位符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灯片编号占位符 4"/>
          <p:cNvSpPr>
            <a:spLocks noGrp="1"/>
          </p:cNvSpPr>
          <p:nvPr>
            <p:ph type="sldNum" sz="quarter" idx="11"/>
          </p:nvPr>
        </p:nvSpPr>
        <p:spPr/>
        <p:txBody>
          <a:bodyPr/>
          <a:lstStyle/>
          <a:p>
            <a:pPr>
              <a:defRPr/>
            </a:pPr>
            <a:fld id="{FE4C8834-6E76-4367-BD48-E689F483B6B4}" type="slidenum">
              <a:rPr lang="en-US" altLang="en-US" smtClean="0"/>
              <a:pPr>
                <a:defRPr/>
              </a:pPr>
              <a:t>16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691063"/>
            <a:ext cx="5438775" cy="4443412"/>
          </a:xfrm>
          <a:prstGeom prst="rect">
            <a:avLst/>
          </a:prstGeom>
        </p:spPr>
        <p:txBody>
          <a:bodyPr>
            <a:normAutofit/>
          </a:bodyPr>
          <a:lstStyle/>
          <a:p>
            <a:r>
              <a:rPr lang="en-US" altLang="zh-CN" dirty="0" smtClean="0"/>
              <a:t>We investigated</a:t>
            </a:r>
            <a:r>
              <a:rPr lang="en-US" altLang="zh-CN" baseline="0" dirty="0" smtClean="0"/>
              <a:t> our query results and found </a:t>
            </a:r>
            <a:r>
              <a:rPr lang="en-US" altLang="zh-CN" dirty="0" smtClean="0"/>
              <a:t>two sets of matches on </a:t>
            </a:r>
            <a:r>
              <a:rPr lang="en-US" altLang="zh-CN" dirty="0" err="1" smtClean="0"/>
              <a:t>Youtube</a:t>
            </a:r>
            <a:r>
              <a:rPr lang="en-US" altLang="zh-CN" dirty="0" smtClean="0"/>
              <a:t> graph.</a:t>
            </a:r>
            <a:r>
              <a:rPr lang="en-US" altLang="zh-CN" baseline="0" dirty="0" smtClean="0"/>
              <a:t> </a:t>
            </a:r>
            <a:endParaRPr lang="zh-CN" altLang="en-US" dirty="0"/>
          </a:p>
        </p:txBody>
      </p:sp>
      <p:sp>
        <p:nvSpPr>
          <p:cNvPr id="4" name="日期占位符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灯片编号占位符 4"/>
          <p:cNvSpPr>
            <a:spLocks noGrp="1"/>
          </p:cNvSpPr>
          <p:nvPr>
            <p:ph type="sldNum" sz="quarter" idx="11"/>
          </p:nvPr>
        </p:nvSpPr>
        <p:spPr/>
        <p:txBody>
          <a:bodyPr/>
          <a:lstStyle/>
          <a:p>
            <a:pPr>
              <a:defRPr/>
            </a:pPr>
            <a:fld id="{FE4C8834-6E76-4367-BD48-E689F483B6B4}" type="slidenum">
              <a:rPr lang="en-US" altLang="en-US" smtClean="0"/>
              <a:pPr>
                <a:defRPr/>
              </a:pPr>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51388"/>
            <a:ext cx="5438775" cy="3889375"/>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Slide Number Placeholder 4"/>
          <p:cNvSpPr>
            <a:spLocks noGrp="1"/>
          </p:cNvSpPr>
          <p:nvPr>
            <p:ph type="sldNum" sz="quarter" idx="11"/>
          </p:nvPr>
        </p:nvSpPr>
        <p:spPr/>
        <p:txBody>
          <a:bodyPr/>
          <a:lstStyle/>
          <a:p>
            <a:pPr>
              <a:defRPr/>
            </a:pPr>
            <a:fld id="{FE4C8834-6E76-4367-BD48-E689F483B6B4}" type="slidenum">
              <a:rPr lang="en-US" altLang="en-US" smtClean="0"/>
              <a:pPr>
                <a:defRPr/>
              </a:pPr>
              <a:t>18</a:t>
            </a:fld>
            <a:endParaRPr lang="en-US" altLang="en-US" sz="1200"/>
          </a:p>
        </p:txBody>
      </p:sp>
    </p:spTree>
    <p:extLst>
      <p:ext uri="{BB962C8B-B14F-4D97-AF65-F5344CB8AC3E}">
        <p14:creationId xmlns:p14="http://schemas.microsoft.com/office/powerpoint/2010/main" xmlns="" val="105462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691063"/>
            <a:ext cx="5438775" cy="4443412"/>
          </a:xfrm>
          <a:prstGeom prst="rect">
            <a:avLst/>
          </a:prstGeom>
        </p:spPr>
        <p:txBody>
          <a:bodyPr>
            <a:normAutofit/>
          </a:bodyPr>
          <a:lstStyle/>
          <a:p>
            <a:r>
              <a:rPr lang="en-US" altLang="zh-CN" sz="1200" kern="1200" baseline="0" dirty="0" smtClean="0">
                <a:solidFill>
                  <a:schemeClr val="tx1"/>
                </a:solidFill>
                <a:latin typeface="Arial" panose="020B0604020202020204" pitchFamily="34" charset="0"/>
                <a:ea typeface="+mn-ea"/>
                <a:cs typeface="宋体" charset="0"/>
              </a:rPr>
              <a:t>Graph pattern matching is one of the most fundamental techniques for social network analysis, its typical applications include </a:t>
            </a:r>
            <a:r>
              <a:rPr lang="en-US" altLang="zh-CN" dirty="0" smtClean="0"/>
              <a:t>social relationship search, social role analysis, expert search, etc.</a:t>
            </a:r>
            <a:endParaRPr lang="en-US" altLang="zh-CN" sz="1200" kern="1200" baseline="0" dirty="0" smtClean="0">
              <a:solidFill>
                <a:schemeClr val="tx1"/>
              </a:solidFill>
              <a:latin typeface="Arial" panose="020B0604020202020204" pitchFamily="34" charset="0"/>
              <a:ea typeface="+mn-ea"/>
              <a:cs typeface="宋体" charset="0"/>
            </a:endParaRPr>
          </a:p>
          <a:p>
            <a:endParaRPr lang="en-US" altLang="zh-CN" sz="1200" kern="1200" baseline="0" dirty="0" smtClean="0">
              <a:solidFill>
                <a:schemeClr val="tx1"/>
              </a:solidFill>
              <a:latin typeface="Arial" panose="020B0604020202020204" pitchFamily="34" charset="0"/>
              <a:ea typeface="+mn-ea"/>
              <a:cs typeface="宋体" charset="0"/>
            </a:endParaRPr>
          </a:p>
          <a:p>
            <a:r>
              <a:rPr lang="en-US" altLang="zh-CN" sz="1200" kern="1200" baseline="0" dirty="0" smtClean="0">
                <a:solidFill>
                  <a:schemeClr val="tx1"/>
                </a:solidFill>
                <a:latin typeface="Arial" panose="020B0604020202020204" pitchFamily="34" charset="0"/>
                <a:ea typeface="+mn-ea"/>
                <a:cs typeface="宋体" charset="0"/>
              </a:rPr>
              <a:t>While as social graphs are typically very Large: with billions of nodes and edges, (e.g., </a:t>
            </a:r>
            <a:r>
              <a:rPr lang="en-US" altLang="zh-CN" sz="1200" kern="1200" baseline="0" dirty="0" err="1" smtClean="0">
                <a:solidFill>
                  <a:schemeClr val="tx1"/>
                </a:solidFill>
                <a:latin typeface="Arial" panose="020B0604020202020204" pitchFamily="34" charset="0"/>
                <a:ea typeface="+mn-ea"/>
                <a:cs typeface="宋体" charset="0"/>
              </a:rPr>
              <a:t>Facebook</a:t>
            </a:r>
            <a:r>
              <a:rPr lang="en-US" altLang="zh-CN" sz="1200" kern="1200" baseline="0" dirty="0" smtClean="0">
                <a:solidFill>
                  <a:schemeClr val="tx1"/>
                </a:solidFill>
                <a:latin typeface="Arial" panose="020B0604020202020204" pitchFamily="34" charset="0"/>
                <a:ea typeface="+mn-ea"/>
                <a:cs typeface="宋体" charset="0"/>
              </a:rPr>
              <a:t>, Twitter, </a:t>
            </a:r>
            <a:r>
              <a:rPr lang="en-US" altLang="zh-CN" sz="1200" kern="1200" baseline="0" dirty="0" err="1" smtClean="0">
                <a:solidFill>
                  <a:schemeClr val="tx1"/>
                </a:solidFill>
                <a:latin typeface="Arial" panose="020B0604020202020204" pitchFamily="34" charset="0"/>
                <a:ea typeface="+mn-ea"/>
                <a:cs typeface="宋体" charset="0"/>
              </a:rPr>
              <a:t>Linkedin</a:t>
            </a:r>
            <a:r>
              <a:rPr lang="en-US" altLang="zh-CN" sz="1200" kern="1200" baseline="0" dirty="0" smtClean="0">
                <a:solidFill>
                  <a:schemeClr val="tx1"/>
                </a:solidFill>
                <a:latin typeface="Arial" panose="020B0604020202020204" pitchFamily="34" charset="0"/>
                <a:ea typeface="+mn-ea"/>
                <a:cs typeface="宋体" charset="0"/>
              </a:rPr>
              <a:t>), hence it is often very challenging to conduct graph pattern matching on large graphs. </a:t>
            </a:r>
            <a:endParaRPr lang="en-US" altLang="zh-CN" sz="1200" b="1" kern="1200" baseline="0" dirty="0" smtClean="0">
              <a:solidFill>
                <a:schemeClr val="tx1"/>
              </a:solidFill>
              <a:latin typeface="Arial" panose="020B0604020202020204" pitchFamily="34" charset="0"/>
              <a:ea typeface="+mn-ea"/>
              <a:cs typeface="宋体" charset="0"/>
            </a:endParaRPr>
          </a:p>
          <a:p>
            <a:endParaRPr lang="en-US" altLang="zh-CN" sz="1200" kern="1200" baseline="0" dirty="0" smtClean="0">
              <a:solidFill>
                <a:schemeClr val="tx1"/>
              </a:solidFill>
              <a:latin typeface="Arial" panose="020B0604020202020204" pitchFamily="34" charset="0"/>
              <a:ea typeface="+mn-ea"/>
              <a:cs typeface="宋体" charset="0"/>
            </a:endParaRPr>
          </a:p>
          <a:p>
            <a:r>
              <a:rPr lang="en-US" altLang="zh-CN" sz="1200" kern="1200" baseline="0" dirty="0" smtClean="0">
                <a:solidFill>
                  <a:schemeClr val="tx1"/>
                </a:solidFill>
                <a:latin typeface="Arial" panose="020B0604020202020204" pitchFamily="34" charset="0"/>
                <a:ea typeface="+mn-ea"/>
                <a:cs typeface="宋体" charset="0"/>
              </a:rPr>
              <a:t>Specifically, there are three main Challenges: (1) The first one is that graph pattern matching is computationally expensive, </a:t>
            </a:r>
            <a:r>
              <a:rPr lang="en-US" altLang="zh-CN" sz="1200" kern="1200" baseline="0" dirty="0" err="1" smtClean="0">
                <a:solidFill>
                  <a:schemeClr val="tx1"/>
                </a:solidFill>
                <a:latin typeface="Arial" panose="020B0604020202020204" pitchFamily="34" charset="0"/>
                <a:ea typeface="+mn-ea"/>
                <a:cs typeface="宋体" charset="0"/>
              </a:rPr>
              <a:t>e.g</a:t>
            </a:r>
            <a:r>
              <a:rPr lang="en-US" altLang="zh-CN" sz="1200" kern="1200" baseline="0" dirty="0" smtClean="0">
                <a:solidFill>
                  <a:schemeClr val="tx1"/>
                </a:solidFill>
                <a:latin typeface="Arial" panose="020B0604020202020204" pitchFamily="34" charset="0"/>
                <a:ea typeface="+mn-ea"/>
                <a:cs typeface="宋体" charset="0"/>
              </a:rPr>
              <a:t>, it is </a:t>
            </a:r>
            <a:r>
              <a:rPr lang="en-US" altLang="zh-CN" sz="1200" i="1" kern="1200" baseline="0" dirty="0" smtClean="0">
                <a:solidFill>
                  <a:schemeClr val="tx1"/>
                </a:solidFill>
                <a:latin typeface="Arial" panose="020B0604020202020204" pitchFamily="34" charset="0"/>
                <a:ea typeface="+mn-ea"/>
                <a:cs typeface="宋体" charset="0"/>
              </a:rPr>
              <a:t>O(|G||Q|+|G|2) </a:t>
            </a:r>
            <a:r>
              <a:rPr lang="en-US" altLang="zh-CN" sz="1200" kern="1200" baseline="0" dirty="0" smtClean="0">
                <a:solidFill>
                  <a:schemeClr val="tx1"/>
                </a:solidFill>
                <a:latin typeface="Arial" panose="020B0604020202020204" pitchFamily="34" charset="0"/>
                <a:ea typeface="+mn-ea"/>
                <a:cs typeface="宋体" charset="0"/>
              </a:rPr>
              <a:t>time for graph pattern matching via simulation, and exponential time for graph pattern matching with </a:t>
            </a:r>
            <a:r>
              <a:rPr lang="en-US" altLang="zh-CN" sz="1200" kern="1200" baseline="0" dirty="0" err="1" smtClean="0">
                <a:solidFill>
                  <a:schemeClr val="tx1"/>
                </a:solidFill>
                <a:latin typeface="Arial" panose="020B0604020202020204" pitchFamily="34" charset="0"/>
                <a:ea typeface="+mn-ea"/>
                <a:cs typeface="宋体" charset="0"/>
              </a:rPr>
              <a:t>subgraph</a:t>
            </a:r>
            <a:r>
              <a:rPr lang="en-US" altLang="zh-CN" sz="1200" kern="1200" baseline="0" dirty="0" smtClean="0">
                <a:solidFill>
                  <a:schemeClr val="tx1"/>
                </a:solidFill>
                <a:latin typeface="Arial" panose="020B0604020202020204" pitchFamily="34" charset="0"/>
                <a:ea typeface="+mn-ea"/>
                <a:cs typeface="宋体" charset="0"/>
              </a:rPr>
              <a:t> isomorphism; (2) secondly, it returns too many matches, e.g., there are </a:t>
            </a:r>
            <a:r>
              <a:rPr lang="en-US" altLang="zh-CN" sz="1200" i="1" kern="1200" baseline="0" dirty="0" smtClean="0">
                <a:solidFill>
                  <a:schemeClr val="tx1"/>
                </a:solidFill>
                <a:latin typeface="Arial" panose="020B0604020202020204" pitchFamily="34" charset="0"/>
                <a:ea typeface="+mn-ea"/>
                <a:cs typeface="宋体" charset="0"/>
              </a:rPr>
              <a:t>O(|G||Q|) </a:t>
            </a:r>
            <a:r>
              <a:rPr lang="en-US" altLang="zh-CN" sz="1200" i="0" kern="1200" baseline="0" dirty="0" smtClean="0">
                <a:solidFill>
                  <a:schemeClr val="tx1"/>
                </a:solidFill>
                <a:latin typeface="Arial" panose="020B0604020202020204" pitchFamily="34" charset="0"/>
                <a:ea typeface="+mn-ea"/>
                <a:cs typeface="宋体" charset="0"/>
              </a:rPr>
              <a:t>matches for graph simulation</a:t>
            </a:r>
            <a:r>
              <a:rPr lang="en-US" altLang="zh-CN" sz="1200" i="1" kern="1200" baseline="0" dirty="0" smtClean="0">
                <a:solidFill>
                  <a:schemeClr val="tx1"/>
                </a:solidFill>
                <a:latin typeface="Arial" panose="020B0604020202020204" pitchFamily="34" charset="0"/>
                <a:ea typeface="+mn-ea"/>
                <a:cs typeface="宋体" charset="0"/>
              </a:rPr>
              <a:t>, </a:t>
            </a:r>
            <a:r>
              <a:rPr lang="en-US" altLang="zh-CN" sz="1200" i="0" kern="1200" baseline="0" dirty="0" smtClean="0">
                <a:solidFill>
                  <a:schemeClr val="tx1"/>
                </a:solidFill>
                <a:latin typeface="Arial" panose="020B0604020202020204" pitchFamily="34" charset="0"/>
                <a:ea typeface="+mn-ea"/>
                <a:cs typeface="宋体" charset="0"/>
              </a:rPr>
              <a:t>and exponential many matches for </a:t>
            </a:r>
            <a:r>
              <a:rPr lang="en-US" altLang="zh-CN" sz="1200" i="0" kern="1200" baseline="0" dirty="0" err="1" smtClean="0">
                <a:solidFill>
                  <a:schemeClr val="tx1"/>
                </a:solidFill>
                <a:latin typeface="Arial" panose="020B0604020202020204" pitchFamily="34" charset="0"/>
                <a:ea typeface="+mn-ea"/>
                <a:cs typeface="宋体" charset="0"/>
              </a:rPr>
              <a:t>subgraph</a:t>
            </a:r>
            <a:r>
              <a:rPr lang="en-US" altLang="zh-CN" sz="1200" i="0" kern="1200" baseline="0" dirty="0" smtClean="0">
                <a:solidFill>
                  <a:schemeClr val="tx1"/>
                </a:solidFill>
                <a:latin typeface="Arial" panose="020B0604020202020204" pitchFamily="34" charset="0"/>
                <a:ea typeface="+mn-ea"/>
                <a:cs typeface="宋体" charset="0"/>
              </a:rPr>
              <a:t> isomorphism</a:t>
            </a:r>
            <a:r>
              <a:rPr lang="en-US" altLang="zh-CN" sz="1200" i="1" kern="1200" baseline="0" dirty="0" smtClean="0">
                <a:solidFill>
                  <a:schemeClr val="tx1"/>
                </a:solidFill>
                <a:latin typeface="Arial" panose="020B0604020202020204" pitchFamily="34" charset="0"/>
                <a:ea typeface="+mn-ea"/>
                <a:cs typeface="宋体" charset="0"/>
              </a:rPr>
              <a:t>; </a:t>
            </a:r>
            <a:r>
              <a:rPr lang="en-US" altLang="zh-CN" sz="1200" i="0" kern="1200" baseline="0" dirty="0" smtClean="0">
                <a:solidFill>
                  <a:schemeClr val="tx1"/>
                </a:solidFill>
                <a:latin typeface="Arial" panose="020B0604020202020204" pitchFamily="34" charset="0"/>
                <a:ea typeface="+mn-ea"/>
                <a:cs typeface="宋体" charset="0"/>
              </a:rPr>
              <a:t>(3) thirdly, one may often want to </a:t>
            </a:r>
            <a:r>
              <a:rPr lang="en-US" altLang="zh-CN" sz="1200" kern="1200" baseline="0" dirty="0" smtClean="0">
                <a:solidFill>
                  <a:schemeClr val="tx1"/>
                </a:solidFill>
                <a:latin typeface="Arial" panose="020B0604020202020204" pitchFamily="34" charset="0"/>
                <a:ea typeface="+mn-ea"/>
                <a:cs typeface="宋体" charset="0"/>
              </a:rPr>
              <a:t>find matches of a specific pattern (query) node </a:t>
            </a:r>
            <a:r>
              <a:rPr lang="en-US" altLang="zh-CN" sz="1200" i="1" kern="1200" baseline="0" dirty="0" err="1" smtClean="0">
                <a:solidFill>
                  <a:schemeClr val="tx1"/>
                </a:solidFill>
                <a:latin typeface="Arial" panose="020B0604020202020204" pitchFamily="34" charset="0"/>
                <a:ea typeface="+mn-ea"/>
                <a:cs typeface="宋体" charset="0"/>
              </a:rPr>
              <a:t>uo</a:t>
            </a:r>
            <a:r>
              <a:rPr lang="en-US" altLang="zh-CN" sz="1200" i="1" kern="1200" baseline="0" dirty="0" smtClean="0">
                <a:solidFill>
                  <a:schemeClr val="tx1"/>
                </a:solidFill>
                <a:latin typeface="Arial" panose="020B0604020202020204" pitchFamily="34" charset="0"/>
                <a:ea typeface="+mn-ea"/>
                <a:cs typeface="宋体" charset="0"/>
              </a:rPr>
              <a:t> as “query focus”, </a:t>
            </a:r>
            <a:r>
              <a:rPr lang="en-US" altLang="zh-CN" sz="1200" kern="1200" baseline="0" dirty="0" smtClean="0">
                <a:solidFill>
                  <a:schemeClr val="tx1"/>
                </a:solidFill>
                <a:latin typeface="Arial" panose="020B0604020202020204" pitchFamily="34" charset="0"/>
                <a:ea typeface="+mn-ea"/>
                <a:cs typeface="宋体" charset="0"/>
              </a:rPr>
              <a:t>rather than the entire set (match set) </a:t>
            </a:r>
            <a:r>
              <a:rPr lang="en-US" altLang="zh-CN" sz="1200" i="1" kern="1200" baseline="0" dirty="0" smtClean="0">
                <a:solidFill>
                  <a:schemeClr val="tx1"/>
                </a:solidFill>
                <a:latin typeface="Arial" panose="020B0604020202020204" pitchFamily="34" charset="0"/>
                <a:ea typeface="+mn-ea"/>
                <a:cs typeface="宋体" charset="0"/>
              </a:rPr>
              <a:t>M(Q;G) </a:t>
            </a:r>
            <a:r>
              <a:rPr lang="en-US" altLang="zh-CN" sz="1200" i="0" kern="1200" baseline="0" dirty="0" smtClean="0">
                <a:solidFill>
                  <a:schemeClr val="tx1"/>
                </a:solidFill>
                <a:latin typeface="Arial" panose="020B0604020202020204" pitchFamily="34" charset="0"/>
                <a:ea typeface="+mn-ea"/>
                <a:cs typeface="宋体" charset="0"/>
              </a:rPr>
              <a:t>of </a:t>
            </a:r>
            <a:r>
              <a:rPr lang="en-US" altLang="zh-CN" sz="1200" kern="1200" baseline="0" dirty="0" smtClean="0">
                <a:solidFill>
                  <a:schemeClr val="tx1"/>
                </a:solidFill>
                <a:latin typeface="Arial" panose="020B0604020202020204" pitchFamily="34" charset="0"/>
                <a:ea typeface="+mn-ea"/>
                <a:cs typeface="宋体" charset="0"/>
              </a:rPr>
              <a:t>matches of </a:t>
            </a:r>
            <a:r>
              <a:rPr lang="en-US" altLang="zh-CN" sz="1200" i="1" kern="1200" baseline="0" dirty="0" smtClean="0">
                <a:solidFill>
                  <a:schemeClr val="tx1"/>
                </a:solidFill>
                <a:latin typeface="Arial" panose="020B0604020202020204" pitchFamily="34" charset="0"/>
                <a:ea typeface="+mn-ea"/>
                <a:cs typeface="宋体" charset="0"/>
              </a:rPr>
              <a:t>Q.</a:t>
            </a:r>
            <a:endParaRPr lang="en-US" altLang="zh-CN" sz="1200" kern="1200" baseline="0" dirty="0" smtClean="0">
              <a:solidFill>
                <a:schemeClr val="tx1"/>
              </a:solidFill>
              <a:latin typeface="Arial" panose="020B0604020202020204" pitchFamily="34" charset="0"/>
              <a:ea typeface="+mn-ea"/>
              <a:cs typeface="宋体" charset="0"/>
            </a:endParaRPr>
          </a:p>
          <a:p>
            <a:endParaRPr lang="en-US" altLang="zh-CN" sz="1200" i="1" u="none" kern="1200" baseline="0" dirty="0" smtClean="0">
              <a:solidFill>
                <a:schemeClr val="tx1"/>
              </a:solidFill>
              <a:latin typeface="Arial" panose="020B0604020202020204" pitchFamily="34" charset="0"/>
              <a:ea typeface="+mn-ea"/>
              <a:cs typeface="宋体" charset="0"/>
            </a:endParaRPr>
          </a:p>
          <a:p>
            <a:r>
              <a:rPr lang="en-US" altLang="zh-CN" sz="1200" i="1" u="none" kern="1200" baseline="0" dirty="0" smtClean="0">
                <a:solidFill>
                  <a:schemeClr val="tx1"/>
                </a:solidFill>
                <a:latin typeface="Arial" panose="020B0604020202020204" pitchFamily="34" charset="0"/>
                <a:ea typeface="+mn-ea"/>
                <a:cs typeface="宋体" charset="0"/>
              </a:rPr>
              <a:t>Real-life social networks often consist of nodes and edges with multiple types. For example, nodes in Twitter represent users or blogs, and edges indicate different relationships, e.g., edge from user u1 to user u2 indicates that u1 follows u2, while edge from user u1 to blog B denotes </a:t>
            </a:r>
            <a:r>
              <a:rPr lang="nl-NL" altLang="zh-CN" sz="1200" i="1" u="none" kern="1200" baseline="0" dirty="0" smtClean="0">
                <a:solidFill>
                  <a:schemeClr val="tx1"/>
                </a:solidFill>
                <a:latin typeface="Arial" panose="020B0604020202020204" pitchFamily="34" charset="0"/>
                <a:ea typeface="+mn-ea"/>
                <a:cs typeface="宋体" charset="0"/>
              </a:rPr>
              <a:t>that u1 tweets blog B</a:t>
            </a:r>
            <a:endParaRPr lang="zh-CN" altLang="en-US" i="1" u="none" dirty="0"/>
          </a:p>
        </p:txBody>
      </p:sp>
      <p:sp>
        <p:nvSpPr>
          <p:cNvPr id="4" name="日期占位符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灯片编号占位符 4"/>
          <p:cNvSpPr>
            <a:spLocks noGrp="1"/>
          </p:cNvSpPr>
          <p:nvPr>
            <p:ph type="sldNum" sz="quarter" idx="11"/>
          </p:nvPr>
        </p:nvSpPr>
        <p:spPr/>
        <p:txBody>
          <a:bodyPr/>
          <a:lstStyle/>
          <a:p>
            <a:pPr>
              <a:defRPr/>
            </a:pPr>
            <a:fld id="{FE4C8834-6E76-4367-BD48-E689F483B6B4}" type="slidenum">
              <a:rPr lang="en-US" altLang="en-US" smtClean="0"/>
              <a:pPr>
                <a:defRPr/>
              </a:pPr>
              <a:t>2</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51388"/>
            <a:ext cx="5438775" cy="3889375"/>
          </a:xfrm>
          <a:prstGeom prst="rect">
            <a:avLst/>
          </a:prstGeom>
        </p:spPr>
        <p:txBody>
          <a:bodyPr/>
          <a:lstStyle/>
          <a:p>
            <a:r>
              <a:rPr lang="en-US" altLang="zh-CN" dirty="0" smtClean="0">
                <a:solidFill>
                  <a:schemeClr val="tx2">
                    <a:lumMod val="50000"/>
                  </a:schemeClr>
                </a:solidFill>
                <a:ea typeface="Meiryo UI" pitchFamily="34" charset="-128"/>
                <a:cs typeface="Meiryo UI" pitchFamily="34" charset="-128"/>
              </a:rPr>
              <a:t>We study the top-k graph pattern matching problem, which</a:t>
            </a:r>
            <a:r>
              <a:rPr lang="en-US" altLang="zh-CN" baseline="0" dirty="0" smtClean="0">
                <a:solidFill>
                  <a:schemeClr val="tx2">
                    <a:lumMod val="50000"/>
                  </a:schemeClr>
                </a:solidFill>
                <a:ea typeface="Meiryo UI" pitchFamily="34" charset="-128"/>
                <a:cs typeface="Meiryo UI" pitchFamily="34" charset="-128"/>
              </a:rPr>
              <a:t> are hard to solve. </a:t>
            </a:r>
            <a:endParaRPr lang="en-US" altLang="zh-CN" dirty="0" smtClean="0">
              <a:solidFill>
                <a:schemeClr val="tx2">
                  <a:lumMod val="50000"/>
                </a:schemeClr>
              </a:solidFill>
              <a:ea typeface="Meiryo UI" pitchFamily="34" charset="-128"/>
              <a:cs typeface="Meiryo UI" pitchFamily="34" charset="-128"/>
            </a:endParaRPr>
          </a:p>
          <a:p>
            <a:r>
              <a:rPr lang="en-US" altLang="zh-CN" dirty="0" smtClean="0">
                <a:solidFill>
                  <a:schemeClr val="tx2">
                    <a:lumMod val="50000"/>
                  </a:schemeClr>
                </a:solidFill>
                <a:ea typeface="Meiryo UI" pitchFamily="34" charset="-128"/>
                <a:cs typeface="Meiryo UI" pitchFamily="34" charset="-128"/>
              </a:rPr>
              <a:t>Let’s see the hardness of the problems. </a:t>
            </a:r>
          </a:p>
          <a:p>
            <a:r>
              <a:rPr lang="en-US" altLang="zh-CN" dirty="0" smtClean="0">
                <a:solidFill>
                  <a:schemeClr val="tx2">
                    <a:lumMod val="50000"/>
                  </a:schemeClr>
                </a:solidFill>
                <a:ea typeface="Meiryo UI" pitchFamily="34" charset="-128"/>
                <a:cs typeface="Meiryo UI" pitchFamily="34" charset="-128"/>
              </a:rPr>
              <a:t>For top-k graph pattern matching, it is in Quadratic time. </a:t>
            </a:r>
          </a:p>
          <a:p>
            <a:endParaRPr lang="en-US" altLang="zh-CN" dirty="0" smtClean="0">
              <a:solidFill>
                <a:schemeClr val="tx2">
                  <a:lumMod val="50000"/>
                </a:schemeClr>
              </a:solidFill>
              <a:ea typeface="Meiryo UI" pitchFamily="34" charset="-128"/>
              <a:cs typeface="Meiryo UI" pitchFamily="34" charset="-128"/>
            </a:endParaRPr>
          </a:p>
          <a:p>
            <a:r>
              <a:rPr lang="en-US" altLang="zh-CN" dirty="0" smtClean="0">
                <a:solidFill>
                  <a:schemeClr val="tx2">
                    <a:lumMod val="50000"/>
                  </a:schemeClr>
                </a:solidFill>
                <a:ea typeface="Meiryo UI" pitchFamily="34" charset="-128"/>
                <a:cs typeface="Meiryo UI" pitchFamily="34" charset="-128"/>
              </a:rPr>
              <a:t>While </a:t>
            </a:r>
            <a:r>
              <a:rPr lang="en-US" altLang="zh-CN" dirty="0" smtClean="0">
                <a:solidFill>
                  <a:schemeClr val="tx2">
                    <a:lumMod val="50000"/>
                  </a:schemeClr>
                </a:solidFill>
                <a:ea typeface="Meiryo UI" pitchFamily="34" charset="-128"/>
                <a:cs typeface="Meiryo UI" pitchFamily="34" charset="-128"/>
              </a:rPr>
              <a:t>Diversified </a:t>
            </a:r>
            <a:r>
              <a:rPr lang="en-US" altLang="zh-CN" dirty="0" smtClean="0">
                <a:solidFill>
                  <a:schemeClr val="tx2">
                    <a:lumMod val="50000"/>
                  </a:schemeClr>
                </a:solidFill>
                <a:ea typeface="Meiryo UI" pitchFamily="34" charset="-128"/>
                <a:cs typeface="Meiryo UI" pitchFamily="34" charset="-128"/>
              </a:rPr>
              <a:t>top-k problem is hard,</a:t>
            </a:r>
            <a:r>
              <a:rPr lang="en-US" altLang="zh-CN" baseline="0" dirty="0" smtClean="0">
                <a:solidFill>
                  <a:schemeClr val="tx2">
                    <a:lumMod val="50000"/>
                  </a:schemeClr>
                </a:solidFill>
                <a:ea typeface="Meiryo UI" pitchFamily="34" charset="-128"/>
                <a:cs typeface="Meiryo UI" pitchFamily="34" charset="-128"/>
              </a:rPr>
              <a:t> </a:t>
            </a:r>
            <a:r>
              <a:rPr lang="en-US" altLang="zh-CN" dirty="0" smtClean="0">
                <a:solidFill>
                  <a:schemeClr val="tx2">
                    <a:lumMod val="50000"/>
                  </a:schemeClr>
                </a:solidFill>
                <a:ea typeface="Meiryo UI" pitchFamily="34" charset="-128"/>
                <a:cs typeface="Meiryo UI" pitchFamily="34" charset="-128"/>
              </a:rPr>
              <a:t>NP-complete (reduced from K-diverse set)</a:t>
            </a:r>
          </a:p>
          <a:p>
            <a:r>
              <a:rPr lang="en-US" dirty="0" smtClean="0">
                <a:solidFill>
                  <a:schemeClr val="tx2">
                    <a:lumMod val="50000"/>
                  </a:schemeClr>
                </a:solidFill>
                <a:ea typeface="Meiryo UI" pitchFamily="34" charset="-128"/>
                <a:cs typeface="Meiryo UI" pitchFamily="34" charset="-128"/>
              </a:rPr>
              <a:t>When letting \lambda = 1, it is special</a:t>
            </a:r>
            <a:r>
              <a:rPr lang="en-US" baseline="0" dirty="0" smtClean="0">
                <a:solidFill>
                  <a:schemeClr val="tx2">
                    <a:lumMod val="50000"/>
                  </a:schemeClr>
                </a:solidFill>
                <a:ea typeface="Meiryo UI" pitchFamily="34" charset="-128"/>
                <a:cs typeface="Meiryo UI" pitchFamily="34" charset="-128"/>
              </a:rPr>
              <a:t> case includes K-diverse set instance, which is already NP-complete.</a:t>
            </a:r>
          </a:p>
          <a:p>
            <a:endParaRPr lang="en-US" baseline="0" dirty="0" smtClean="0">
              <a:solidFill>
                <a:schemeClr val="tx2">
                  <a:lumMod val="50000"/>
                </a:schemeClr>
              </a:solidFill>
              <a:ea typeface="Meiryo UI" pitchFamily="34" charset="-128"/>
              <a:cs typeface="Meiryo UI" pitchFamily="34" charset="-128"/>
            </a:endParaRPr>
          </a:p>
          <a:p>
            <a:r>
              <a:rPr lang="en-US" dirty="0" smtClean="0"/>
              <a:t>Hence,</a:t>
            </a:r>
            <a:r>
              <a:rPr lang="en-US" baseline="0" dirty="0" smtClean="0"/>
              <a:t> we develop approximation algorithm with </a:t>
            </a:r>
            <a:r>
              <a:rPr lang="en-US" dirty="0" smtClean="0"/>
              <a:t>Approximation ratio 2, where 2-approximable</a:t>
            </a:r>
            <a:r>
              <a:rPr lang="en-US" baseline="0" dirty="0" smtClean="0"/>
              <a:t> is proved by reduction </a:t>
            </a:r>
            <a:r>
              <a:rPr lang="en-US" dirty="0" smtClean="0"/>
              <a:t>from </a:t>
            </a:r>
            <a:r>
              <a:rPr lang="en-US" altLang="zh-CN" sz="1200" i="1" kern="1200" baseline="0" dirty="0" smtClean="0">
                <a:solidFill>
                  <a:schemeClr val="tx1"/>
                </a:solidFill>
                <a:latin typeface="Arial" panose="020B0604020202020204" pitchFamily="34" charset="0"/>
                <a:ea typeface="+mn-ea"/>
                <a:cs typeface="宋体" charset="0"/>
              </a:rPr>
              <a:t>Maximum Dispersion problem. </a:t>
            </a:r>
          </a:p>
          <a:p>
            <a:r>
              <a:rPr lang="en-US" sz="1200" i="0" kern="1200" baseline="0" dirty="0" smtClean="0">
                <a:solidFill>
                  <a:schemeClr val="tx1"/>
                </a:solidFill>
                <a:latin typeface="Arial" panose="020B0604020202020204" pitchFamily="34" charset="0"/>
                <a:ea typeface="+mn-ea"/>
              </a:rPr>
              <a:t>We also develop heuristic algorithm with early termination property</a:t>
            </a:r>
            <a:r>
              <a:rPr lang="en-US" sz="1200" i="1" kern="1200" baseline="0" dirty="0" smtClean="0">
                <a:solidFill>
                  <a:schemeClr val="tx1"/>
                </a:solidFill>
                <a:latin typeface="Arial" panose="020B0604020202020204" pitchFamily="34" charset="0"/>
                <a:ea typeface="+mn-ea"/>
              </a:rPr>
              <a:t>. </a:t>
            </a:r>
          </a:p>
          <a:p>
            <a:endParaRPr lang="en-US" sz="1200" i="1" kern="1200" baseline="0" dirty="0" smtClean="0">
              <a:solidFill>
                <a:schemeClr val="tx1"/>
              </a:solidFill>
              <a:latin typeface="Arial" panose="020B0604020202020204" pitchFamily="34" charset="0"/>
              <a:ea typeface="+mn-ea"/>
            </a:endParaRPr>
          </a:p>
          <a:p>
            <a:r>
              <a:rPr lang="en-US" altLang="zh-CN" sz="1200" kern="1200" baseline="0" dirty="0" smtClean="0">
                <a:solidFill>
                  <a:schemeClr val="tx1"/>
                </a:solidFill>
                <a:latin typeface="Arial" panose="020B0604020202020204" pitchFamily="34" charset="0"/>
                <a:ea typeface="+mn-ea"/>
                <a:cs typeface="宋体" charset="0"/>
              </a:rPr>
              <a:t>The problem MAXDISP is to find a </a:t>
            </a:r>
            <a:r>
              <a:rPr lang="en-US" altLang="zh-CN" sz="1200" kern="1200" baseline="0" dirty="0" err="1" smtClean="0">
                <a:solidFill>
                  <a:schemeClr val="tx1"/>
                </a:solidFill>
                <a:latin typeface="Arial" panose="020B0604020202020204" pitchFamily="34" charset="0"/>
                <a:ea typeface="+mn-ea"/>
                <a:cs typeface="宋体" charset="0"/>
              </a:rPr>
              <a:t>subgraph</a:t>
            </a:r>
            <a:r>
              <a:rPr lang="en-US" altLang="zh-CN" sz="1200" kern="1200" baseline="0" dirty="0" smtClean="0">
                <a:solidFill>
                  <a:schemeClr val="tx1"/>
                </a:solidFill>
                <a:latin typeface="Arial" panose="020B0604020202020204" pitchFamily="34" charset="0"/>
                <a:ea typeface="+mn-ea"/>
                <a:cs typeface="宋体" charset="0"/>
              </a:rPr>
              <a:t> </a:t>
            </a:r>
            <a:r>
              <a:rPr lang="en-US" altLang="zh-CN" sz="1200" i="1" kern="1200" baseline="0" dirty="0" err="1" smtClean="0">
                <a:solidFill>
                  <a:schemeClr val="tx1"/>
                </a:solidFill>
                <a:latin typeface="Arial" panose="020B0604020202020204" pitchFamily="34" charset="0"/>
                <a:ea typeface="+mn-ea"/>
                <a:cs typeface="宋体" charset="0"/>
              </a:rPr>
              <a:t>G’c</a:t>
            </a:r>
            <a:r>
              <a:rPr lang="en-US" altLang="zh-CN" sz="1200" i="1" kern="1200" baseline="0" dirty="0" smtClean="0">
                <a:solidFill>
                  <a:schemeClr val="tx1"/>
                </a:solidFill>
                <a:latin typeface="Arial" panose="020B0604020202020204" pitchFamily="34" charset="0"/>
                <a:ea typeface="+mn-ea"/>
                <a:cs typeface="宋体" charset="0"/>
              </a:rPr>
              <a:t> induced by a k-node set </a:t>
            </a:r>
            <a:r>
              <a:rPr lang="en-US" altLang="zh-CN" sz="1200" i="1" kern="1200" baseline="0" dirty="0" err="1" smtClean="0">
                <a:solidFill>
                  <a:schemeClr val="tx1"/>
                </a:solidFill>
                <a:latin typeface="Arial" panose="020B0604020202020204" pitchFamily="34" charset="0"/>
                <a:ea typeface="+mn-ea"/>
                <a:cs typeface="宋体" charset="0"/>
              </a:rPr>
              <a:t>Vc</a:t>
            </a:r>
            <a:r>
              <a:rPr lang="en-US" altLang="zh-CN" sz="1200" i="1" kern="1200" baseline="0" dirty="0" smtClean="0">
                <a:solidFill>
                  <a:schemeClr val="tx1"/>
                </a:solidFill>
                <a:latin typeface="Arial" panose="020B0604020202020204" pitchFamily="34" charset="0"/>
                <a:ea typeface="+mn-ea"/>
                <a:cs typeface="宋体" charset="0"/>
              </a:rPr>
              <a:t> from a weighted complete graph </a:t>
            </a:r>
            <a:r>
              <a:rPr lang="en-US" altLang="zh-CN" sz="1200" i="1" kern="1200" baseline="0" dirty="0" err="1" smtClean="0">
                <a:solidFill>
                  <a:schemeClr val="tx1"/>
                </a:solidFill>
                <a:latin typeface="Arial" panose="020B0604020202020204" pitchFamily="34" charset="0"/>
                <a:ea typeface="+mn-ea"/>
                <a:cs typeface="宋体" charset="0"/>
              </a:rPr>
              <a:t>Gc</a:t>
            </a:r>
            <a:r>
              <a:rPr lang="en-US" altLang="zh-CN" sz="1200" i="1" kern="1200" baseline="0" dirty="0" smtClean="0">
                <a:solidFill>
                  <a:schemeClr val="tx1"/>
                </a:solidFill>
                <a:latin typeface="Arial" panose="020B0604020202020204" pitchFamily="34" charset="0"/>
                <a:ea typeface="+mn-ea"/>
                <a:cs typeface="宋体" charset="0"/>
              </a:rPr>
              <a:t>, with </a:t>
            </a:r>
            <a:r>
              <a:rPr lang="en-US" altLang="zh-CN" sz="1200" kern="1200" baseline="0" dirty="0" smtClean="0">
                <a:solidFill>
                  <a:schemeClr val="tx1"/>
                </a:solidFill>
                <a:latin typeface="Arial" panose="020B0604020202020204" pitchFamily="34" charset="0"/>
                <a:ea typeface="+mn-ea"/>
                <a:cs typeface="宋体" charset="0"/>
              </a:rPr>
              <a:t>the maximum sum of node and edge weights.</a:t>
            </a:r>
            <a:endParaRPr lang="en-US" dirty="0"/>
          </a:p>
        </p:txBody>
      </p:sp>
      <p:sp>
        <p:nvSpPr>
          <p:cNvPr id="4" name="Date Placeholder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Slide Number Placeholder 4"/>
          <p:cNvSpPr>
            <a:spLocks noGrp="1"/>
          </p:cNvSpPr>
          <p:nvPr>
            <p:ph type="sldNum" sz="quarter" idx="11"/>
          </p:nvPr>
        </p:nvSpPr>
        <p:spPr/>
        <p:txBody>
          <a:bodyPr/>
          <a:lstStyle/>
          <a:p>
            <a:pPr>
              <a:defRPr/>
            </a:pPr>
            <a:fld id="{FE4C8834-6E76-4367-BD48-E689F483B6B4}" type="slidenum">
              <a:rPr lang="en-US" altLang="en-US" smtClean="0"/>
              <a:pPr>
                <a:defRPr/>
              </a:pPr>
              <a:t>3</a:t>
            </a:fld>
            <a:endParaRPr lang="en-US" altLang="en-US" sz="1200"/>
          </a:p>
        </p:txBody>
      </p:sp>
    </p:spTree>
    <p:extLst>
      <p:ext uri="{BB962C8B-B14F-4D97-AF65-F5344CB8AC3E}">
        <p14:creationId xmlns:p14="http://schemas.microsoft.com/office/powerpoint/2010/main" xmlns="" val="233773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691063"/>
            <a:ext cx="5438775" cy="4443412"/>
          </a:xfrm>
          <a:prstGeom prst="rect">
            <a:avLst/>
          </a:prstGeom>
        </p:spPr>
        <p:txBody>
          <a:bodyPr>
            <a:normAutofit/>
          </a:bodyPr>
          <a:lstStyle/>
          <a:p>
            <a:r>
              <a:rPr lang="en-US" altLang="zh-CN" sz="1200" kern="1200" baseline="0" dirty="0" smtClean="0">
                <a:solidFill>
                  <a:schemeClr val="tx1"/>
                </a:solidFill>
                <a:latin typeface="Arial" panose="020B0604020202020204" pitchFamily="34" charset="0"/>
                <a:ea typeface="+mn-ea"/>
                <a:cs typeface="宋体" charset="0"/>
              </a:rPr>
              <a:t>Since </a:t>
            </a:r>
            <a:r>
              <a:rPr lang="en-US" altLang="zh-CN" sz="1200" kern="1200" baseline="0" dirty="0" smtClean="0">
                <a:solidFill>
                  <a:schemeClr val="tx1"/>
                </a:solidFill>
                <a:latin typeface="Arial" panose="020B0604020202020204" pitchFamily="34" charset="0"/>
                <a:ea typeface="+mn-ea"/>
                <a:cs typeface="宋体" charset="0"/>
              </a:rPr>
              <a:t>graph pattern matching has many semantics, e.g., </a:t>
            </a:r>
            <a:r>
              <a:rPr lang="en-US" altLang="zh-CN" sz="1200" kern="1200" baseline="0" dirty="0" err="1" smtClean="0">
                <a:solidFill>
                  <a:schemeClr val="tx1"/>
                </a:solidFill>
                <a:latin typeface="Arial" panose="020B0604020202020204" pitchFamily="34" charset="0"/>
                <a:ea typeface="+mn-ea"/>
                <a:cs typeface="宋体" charset="0"/>
              </a:rPr>
              <a:t>subgraph</a:t>
            </a:r>
            <a:r>
              <a:rPr lang="en-US" altLang="zh-CN" sz="1200" kern="1200" baseline="0" dirty="0" smtClean="0">
                <a:solidFill>
                  <a:schemeClr val="tx1"/>
                </a:solidFill>
                <a:latin typeface="Arial" panose="020B0604020202020204" pitchFamily="34" charset="0"/>
                <a:ea typeface="+mn-ea"/>
                <a:cs typeface="宋体" charset="0"/>
              </a:rPr>
              <a:t> isomorphism and graph simulation, in our work, we advocate to use graph simulation as it is more sensitive to find meaningful matches compared with other semantics and in addition, it has lower time complexity. </a:t>
            </a:r>
          </a:p>
          <a:p>
            <a:endParaRPr lang="en-US" altLang="zh-CN" sz="1200" kern="1200" baseline="0" dirty="0" smtClean="0">
              <a:solidFill>
                <a:schemeClr val="tx1"/>
              </a:solidFill>
              <a:latin typeface="Arial" panose="020B0604020202020204" pitchFamily="34" charset="0"/>
              <a:ea typeface="+mn-ea"/>
              <a:cs typeface="宋体" charset="0"/>
            </a:endParaRPr>
          </a:p>
          <a:p>
            <a:r>
              <a:rPr lang="en-US" altLang="zh-CN" sz="1200" kern="1200" baseline="0" dirty="0" smtClean="0">
                <a:solidFill>
                  <a:schemeClr val="tx1"/>
                </a:solidFill>
                <a:latin typeface="Arial" panose="020B0604020202020204" pitchFamily="34" charset="0"/>
                <a:ea typeface="+mn-ea"/>
                <a:cs typeface="宋体" charset="0"/>
              </a:rPr>
              <a:t>Below let’s look at one example. </a:t>
            </a:r>
          </a:p>
          <a:p>
            <a:endParaRPr lang="en-US" altLang="zh-CN" sz="1200" kern="1200" baseline="0" dirty="0" smtClean="0">
              <a:solidFill>
                <a:schemeClr val="tx1"/>
              </a:solidFill>
              <a:latin typeface="Arial" panose="020B0604020202020204" pitchFamily="34" charset="0"/>
              <a:ea typeface="+mn-ea"/>
              <a:cs typeface="宋体" charset="0"/>
            </a:endParaRPr>
          </a:p>
          <a:p>
            <a:r>
              <a:rPr lang="en-US" altLang="zh-CN" sz="1200" kern="1200" baseline="0" dirty="0" smtClean="0">
                <a:solidFill>
                  <a:schemeClr val="tx1"/>
                </a:solidFill>
                <a:latin typeface="Arial" panose="020B0604020202020204" pitchFamily="34" charset="0"/>
                <a:ea typeface="+mn-ea"/>
                <a:cs typeface="宋体" charset="0"/>
              </a:rPr>
              <a:t>When graph simulation is used, the match result is a binary relation, where PM has matches, PM1 to PM4, and ….</a:t>
            </a:r>
          </a:p>
          <a:p>
            <a:endParaRPr lang="en-US" altLang="zh-CN" sz="1200" kern="1200" baseline="0" dirty="0" smtClean="0">
              <a:solidFill>
                <a:schemeClr val="tx1"/>
              </a:solidFill>
              <a:latin typeface="Arial" panose="020B0604020202020204" pitchFamily="34" charset="0"/>
              <a:ea typeface="+mn-ea"/>
              <a:cs typeface="宋体" charset="0"/>
            </a:endParaRPr>
          </a:p>
          <a:p>
            <a:r>
              <a:rPr lang="en-US" altLang="zh-CN" sz="1200" kern="1200" baseline="0" dirty="0" smtClean="0">
                <a:solidFill>
                  <a:schemeClr val="tx1"/>
                </a:solidFill>
                <a:latin typeface="Arial" panose="020B0604020202020204" pitchFamily="34" charset="0"/>
                <a:ea typeface="+mn-ea"/>
                <a:cs typeface="宋体" charset="0"/>
              </a:rPr>
              <a:t>A company issues a graph search query to find PMs who </a:t>
            </a:r>
          </a:p>
          <a:p>
            <a:r>
              <a:rPr lang="en-US" altLang="zh-CN" sz="1200" kern="1200" baseline="0" dirty="0" smtClean="0">
                <a:solidFill>
                  <a:schemeClr val="tx1"/>
                </a:solidFill>
                <a:latin typeface="Arial" panose="020B0604020202020204" pitchFamily="34" charset="0"/>
                <a:ea typeface="+mn-ea"/>
                <a:cs typeface="宋体" charset="0"/>
              </a:rPr>
              <a:t>supervised both DBs and PRGs, and moreover, (1) the DB</a:t>
            </a:r>
          </a:p>
          <a:p>
            <a:r>
              <a:rPr lang="en-US" altLang="zh-CN" sz="1200" kern="1200" baseline="0" dirty="0" smtClean="0">
                <a:solidFill>
                  <a:schemeClr val="tx1"/>
                </a:solidFill>
                <a:latin typeface="Arial" panose="020B0604020202020204" pitchFamily="34" charset="0"/>
                <a:ea typeface="+mn-ea"/>
                <a:cs typeface="宋体" charset="0"/>
              </a:rPr>
              <a:t>worked under the PRG directly or indirectly, and vice versa;</a:t>
            </a:r>
          </a:p>
          <a:p>
            <a:r>
              <a:rPr lang="en-US" altLang="zh-CN" sz="1200" kern="1200" baseline="0" dirty="0" smtClean="0">
                <a:solidFill>
                  <a:schemeClr val="tx1"/>
                </a:solidFill>
                <a:latin typeface="Arial" panose="020B0604020202020204" pitchFamily="34" charset="0"/>
                <a:ea typeface="+mn-ea"/>
                <a:cs typeface="宋体" charset="0"/>
              </a:rPr>
              <a:t>and (2) both the DB and the PRG supervised an ST.</a:t>
            </a:r>
          </a:p>
          <a:p>
            <a:r>
              <a:rPr lang="en-US" altLang="zh-CN" sz="1200" kern="1200" baseline="0" dirty="0" smtClean="0">
                <a:solidFill>
                  <a:schemeClr val="tx1"/>
                </a:solidFill>
                <a:latin typeface="Arial" panose="020B0604020202020204" pitchFamily="34" charset="0"/>
                <a:ea typeface="+mn-ea"/>
                <a:cs typeface="宋体" charset="0"/>
              </a:rPr>
              <a:t>The requirements for the PMs are expressed as a graph pattern</a:t>
            </a:r>
          </a:p>
          <a:p>
            <a:r>
              <a:rPr lang="en-US" altLang="zh-CN" sz="1200" i="1" kern="1200" baseline="0" dirty="0" smtClean="0">
                <a:solidFill>
                  <a:schemeClr val="tx1"/>
                </a:solidFill>
                <a:latin typeface="Arial" panose="020B0604020202020204" pitchFamily="34" charset="0"/>
                <a:ea typeface="+mn-ea"/>
                <a:cs typeface="宋体" charset="0"/>
              </a:rPr>
              <a:t>Q </a:t>
            </a:r>
            <a:r>
              <a:rPr lang="en-US" altLang="zh-CN" sz="1200" i="0" kern="1200" baseline="0" dirty="0" smtClean="0">
                <a:solidFill>
                  <a:schemeClr val="tx1"/>
                </a:solidFill>
                <a:latin typeface="Arial" panose="020B0604020202020204" pitchFamily="34" charset="0"/>
                <a:ea typeface="+mn-ea"/>
                <a:cs typeface="宋体" charset="0"/>
              </a:rPr>
              <a:t>shown in Fig. 1 (a). Here PM is the “focus” of the</a:t>
            </a:r>
          </a:p>
          <a:p>
            <a:r>
              <a:rPr lang="en-US" altLang="zh-CN" sz="1200" kern="1200" baseline="0" dirty="0" smtClean="0">
                <a:solidFill>
                  <a:schemeClr val="tx1"/>
                </a:solidFill>
                <a:latin typeface="Arial" panose="020B0604020202020204" pitchFamily="34" charset="0"/>
                <a:ea typeface="+mn-ea"/>
                <a:cs typeface="宋体" charset="0"/>
              </a:rPr>
              <a:t>query, </a:t>
            </a:r>
            <a:r>
              <a:rPr lang="en-US" altLang="zh-CN" sz="1200" i="1" kern="1200" baseline="0" dirty="0" smtClean="0">
                <a:solidFill>
                  <a:schemeClr val="tx1"/>
                </a:solidFill>
                <a:latin typeface="Arial" panose="020B0604020202020204" pitchFamily="34" charset="0"/>
                <a:ea typeface="+mn-ea"/>
                <a:cs typeface="宋体" charset="0"/>
              </a:rPr>
              <a:t>i.e., </a:t>
            </a:r>
            <a:r>
              <a:rPr lang="en-US" altLang="zh-CN" sz="1200" i="0" kern="1200" baseline="0" dirty="0" smtClean="0">
                <a:solidFill>
                  <a:schemeClr val="tx1"/>
                </a:solidFill>
                <a:latin typeface="Arial" panose="020B0604020202020204" pitchFamily="34" charset="0"/>
                <a:ea typeface="+mn-ea"/>
                <a:cs typeface="宋体" charset="0"/>
              </a:rPr>
              <a:t>only the matches of PM are asked for. This is</a:t>
            </a:r>
          </a:p>
          <a:p>
            <a:r>
              <a:rPr lang="en-US" altLang="zh-CN" sz="1200" kern="1200" baseline="0" dirty="0" smtClean="0">
                <a:solidFill>
                  <a:schemeClr val="tx1"/>
                </a:solidFill>
                <a:latin typeface="Arial" panose="020B0604020202020204" pitchFamily="34" charset="0"/>
                <a:ea typeface="+mn-ea"/>
                <a:cs typeface="宋体" charset="0"/>
              </a:rPr>
              <a:t>indicated by labeling PM with ‘</a:t>
            </a:r>
            <a:r>
              <a:rPr lang="en-US" altLang="zh-CN" sz="1200" i="1" kern="1200" baseline="0" dirty="0" smtClean="0">
                <a:solidFill>
                  <a:schemeClr val="tx1"/>
                </a:solidFill>
                <a:latin typeface="Arial" panose="020B0604020202020204" pitchFamily="34" charset="0"/>
                <a:ea typeface="+mn-ea"/>
                <a:cs typeface="宋体" charset="0"/>
              </a:rPr>
              <a:t>∗’ </a:t>
            </a:r>
            <a:r>
              <a:rPr lang="en-US" altLang="zh-CN" sz="1200" i="0" kern="1200" baseline="0" dirty="0" smtClean="0">
                <a:solidFill>
                  <a:schemeClr val="tx1"/>
                </a:solidFill>
                <a:latin typeface="Arial" panose="020B0604020202020204" pitchFamily="34" charset="0"/>
                <a:ea typeface="+mn-ea"/>
                <a:cs typeface="宋体" charset="0"/>
              </a:rPr>
              <a:t>as the “output node” of </a:t>
            </a:r>
            <a:r>
              <a:rPr lang="en-US" altLang="zh-CN" sz="1200" i="1" kern="1200" baseline="0" dirty="0" smtClean="0">
                <a:solidFill>
                  <a:schemeClr val="tx1"/>
                </a:solidFill>
                <a:latin typeface="Arial" panose="020B0604020202020204" pitchFamily="34" charset="0"/>
                <a:ea typeface="+mn-ea"/>
                <a:cs typeface="宋体" charset="0"/>
              </a:rPr>
              <a:t>Q.</a:t>
            </a:r>
            <a:endParaRPr lang="zh-CN" altLang="en-US" dirty="0"/>
          </a:p>
        </p:txBody>
      </p:sp>
      <p:sp>
        <p:nvSpPr>
          <p:cNvPr id="4" name="日期占位符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灯片编号占位符 4"/>
          <p:cNvSpPr>
            <a:spLocks noGrp="1"/>
          </p:cNvSpPr>
          <p:nvPr>
            <p:ph type="sldNum" sz="quarter" idx="11"/>
          </p:nvPr>
        </p:nvSpPr>
        <p:spPr/>
        <p:txBody>
          <a:bodyPr/>
          <a:lstStyle/>
          <a:p>
            <a:pPr>
              <a:defRPr/>
            </a:pPr>
            <a:fld id="{FE4C8834-6E76-4367-BD48-E689F483B6B4}" type="slidenum">
              <a:rPr lang="en-US" altLang="en-US" smtClean="0"/>
              <a:pPr>
                <a:defRPr/>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51388"/>
            <a:ext cx="5438775" cy="3889375"/>
          </a:xfrm>
          <a:prstGeom prst="rect">
            <a:avLst/>
          </a:prstGeom>
        </p:spPr>
        <p:txBody>
          <a:bodyPr/>
          <a:lstStyle/>
          <a:p>
            <a:r>
              <a:rPr lang="en-US" dirty="0" smtClean="0"/>
              <a:t>Let’s recall the definition</a:t>
            </a:r>
            <a:r>
              <a:rPr lang="en-US" baseline="0" dirty="0" smtClean="0"/>
              <a:t> of graph simulation</a:t>
            </a:r>
          </a:p>
          <a:p>
            <a:endParaRPr lang="en-US" baseline="0" dirty="0" smtClean="0"/>
          </a:p>
          <a:p>
            <a:r>
              <a:rPr lang="en-US" baseline="0" dirty="0" smtClean="0"/>
              <a:t>Based on the traditional definition, we revise it by extending a pattern with a designated output node </a:t>
            </a:r>
            <a:r>
              <a:rPr lang="en-US" baseline="0" dirty="0" err="1" smtClean="0"/>
              <a:t>uo</a:t>
            </a:r>
            <a:r>
              <a:rPr lang="en-US" baseline="0" dirty="0" smtClean="0"/>
              <a:t>, with the extension we find matches of </a:t>
            </a:r>
            <a:r>
              <a:rPr lang="en-US" baseline="0" dirty="0" err="1" smtClean="0"/>
              <a:t>uo</a:t>
            </a:r>
            <a:r>
              <a:rPr lang="en-US" baseline="0" dirty="0" smtClean="0"/>
              <a:t> only, rather than the entire matching relation. Moreover, multiple output nodes can be assigned on the pattern. </a:t>
            </a:r>
            <a:endParaRPr lang="en-US" dirty="0"/>
          </a:p>
        </p:txBody>
      </p:sp>
      <p:sp>
        <p:nvSpPr>
          <p:cNvPr id="4" name="Date Placeholder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Slide Number Placeholder 4"/>
          <p:cNvSpPr>
            <a:spLocks noGrp="1"/>
          </p:cNvSpPr>
          <p:nvPr>
            <p:ph type="sldNum" sz="quarter" idx="11"/>
          </p:nvPr>
        </p:nvSpPr>
        <p:spPr/>
        <p:txBody>
          <a:bodyPr/>
          <a:lstStyle/>
          <a:p>
            <a:pPr>
              <a:defRPr/>
            </a:pPr>
            <a:fld id="{FE4C8834-6E76-4367-BD48-E689F483B6B4}" type="slidenum">
              <a:rPr lang="en-US" altLang="en-US" smtClean="0"/>
              <a:pPr>
                <a:defRPr/>
              </a:pPr>
              <a:t>5</a:t>
            </a:fld>
            <a:endParaRPr lang="en-US" altLang="en-US" sz="1200"/>
          </a:p>
        </p:txBody>
      </p:sp>
    </p:spTree>
    <p:extLst>
      <p:ext uri="{BB962C8B-B14F-4D97-AF65-F5344CB8AC3E}">
        <p14:creationId xmlns:p14="http://schemas.microsoft.com/office/powerpoint/2010/main" xmlns="" val="307651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51388"/>
            <a:ext cx="5438775" cy="3889375"/>
          </a:xfrm>
          <a:prstGeom prst="rect">
            <a:avLst/>
          </a:prstGeom>
        </p:spPr>
        <p:txBody>
          <a:bodyPr/>
          <a:lstStyle/>
          <a:p>
            <a:r>
              <a:rPr lang="en-US" dirty="0" smtClean="0"/>
              <a:t>We</a:t>
            </a:r>
            <a:r>
              <a:rPr lang="en-US" baseline="0" dirty="0" smtClean="0"/>
              <a:t> first study top-k matching problem.</a:t>
            </a:r>
          </a:p>
          <a:p>
            <a:endParaRPr lang="en-US" dirty="0" smtClean="0"/>
          </a:p>
          <a:p>
            <a:r>
              <a:rPr lang="en-US" dirty="0" smtClean="0"/>
              <a:t>As there</a:t>
            </a:r>
            <a:r>
              <a:rPr lang="en-US" baseline="0" dirty="0" smtClean="0"/>
              <a:t> may exist a large number of matches of output node and users are often interested in best k matches, then, we should define certain function to rank matches. To this end, we propose a ranking function based on “social impact”. </a:t>
            </a:r>
            <a:endParaRPr lang="en-US" dirty="0" smtClean="0"/>
          </a:p>
          <a:p>
            <a:endParaRPr lang="en-US" dirty="0" smtClean="0"/>
          </a:p>
          <a:p>
            <a:r>
              <a:rPr lang="en-US" dirty="0" smtClean="0"/>
              <a:t>Specifically,</a:t>
            </a:r>
            <a:r>
              <a:rPr lang="en-US" baseline="0" dirty="0" smtClean="0"/>
              <a:t> we mea</a:t>
            </a:r>
            <a:r>
              <a:rPr lang="en-US" dirty="0" smtClean="0"/>
              <a:t>sure how relevant a match v to the</a:t>
            </a:r>
            <a:r>
              <a:rPr lang="en-US" baseline="0" dirty="0" smtClean="0"/>
              <a:t> query node u, by </a:t>
            </a:r>
            <a:r>
              <a:rPr lang="en-US" altLang="zh-CN" baseline="0" dirty="0" smtClean="0"/>
              <a:t>it</a:t>
            </a:r>
            <a:r>
              <a:rPr lang="en-US" baseline="0" dirty="0" smtClean="0"/>
              <a:t>s relevant set, which includes all the descendants of v as matches of descendants of u. </a:t>
            </a:r>
            <a:endParaRPr lang="en-US" dirty="0" smtClean="0"/>
          </a:p>
          <a:p>
            <a:r>
              <a:rPr lang="en-US" dirty="0" smtClean="0"/>
              <a:t>As observed in our example, PM2 has its</a:t>
            </a:r>
            <a:r>
              <a:rPr lang="en-US" baseline="0" dirty="0" smtClean="0"/>
              <a:t> relevant set with 8 descendants as matches of descendants of PM. </a:t>
            </a:r>
            <a:endParaRPr lang="en-US" dirty="0"/>
          </a:p>
        </p:txBody>
      </p:sp>
      <p:sp>
        <p:nvSpPr>
          <p:cNvPr id="4" name="Date Placeholder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Slide Number Placeholder 4"/>
          <p:cNvSpPr>
            <a:spLocks noGrp="1"/>
          </p:cNvSpPr>
          <p:nvPr>
            <p:ph type="sldNum" sz="quarter" idx="11"/>
          </p:nvPr>
        </p:nvSpPr>
        <p:spPr/>
        <p:txBody>
          <a:bodyPr/>
          <a:lstStyle/>
          <a:p>
            <a:pPr>
              <a:defRPr/>
            </a:pPr>
            <a:fld id="{FE4C8834-6E76-4367-BD48-E689F483B6B4}" type="slidenum">
              <a:rPr lang="en-US" altLang="en-US" smtClean="0"/>
              <a:pPr>
                <a:defRPr/>
              </a:pPr>
              <a:t>6</a:t>
            </a:fld>
            <a:endParaRPr lang="en-US" altLang="en-US" sz="1200"/>
          </a:p>
        </p:txBody>
      </p:sp>
    </p:spTree>
    <p:extLst>
      <p:ext uri="{BB962C8B-B14F-4D97-AF65-F5344CB8AC3E}">
        <p14:creationId xmlns:p14="http://schemas.microsoft.com/office/powerpoint/2010/main" xmlns="" val="1268445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51388"/>
            <a:ext cx="5438775" cy="3889375"/>
          </a:xfrm>
          <a:prstGeom prst="rect">
            <a:avLst/>
          </a:prstGeom>
        </p:spPr>
        <p:txBody>
          <a:bodyPr/>
          <a:lstStyle/>
          <a:p>
            <a:r>
              <a:rPr lang="en-US" dirty="0" smtClean="0"/>
              <a:t>Since it is very important to diversify</a:t>
            </a:r>
            <a:r>
              <a:rPr lang="en-US" baseline="0" dirty="0" smtClean="0"/>
              <a:t> search results, we define a diversity function based on </a:t>
            </a:r>
            <a:r>
              <a:rPr lang="en-US" baseline="0" dirty="0" err="1" smtClean="0"/>
              <a:t>jaccard</a:t>
            </a:r>
            <a:r>
              <a:rPr lang="en-US" baseline="0" dirty="0" smtClean="0"/>
              <a:t> distance </a:t>
            </a:r>
            <a:r>
              <a:rPr lang="en-US" altLang="zh-CN" sz="1200" kern="1200" baseline="0" dirty="0" smtClean="0">
                <a:solidFill>
                  <a:schemeClr val="tx1"/>
                </a:solidFill>
                <a:latin typeface="Arial" panose="020B0604020202020204" pitchFamily="34" charset="0"/>
                <a:ea typeface="+mn-ea"/>
                <a:cs typeface="宋体" charset="0"/>
              </a:rPr>
              <a:t>to measure the “</a:t>
            </a:r>
            <a:r>
              <a:rPr lang="en-US" altLang="zh-CN" sz="1200" kern="1200" baseline="0" dirty="0" err="1" smtClean="0">
                <a:solidFill>
                  <a:schemeClr val="tx1"/>
                </a:solidFill>
                <a:latin typeface="Arial" panose="020B0604020202020204" pitchFamily="34" charset="0"/>
                <a:ea typeface="+mn-ea"/>
                <a:cs typeface="宋体" charset="0"/>
              </a:rPr>
              <a:t>dissimilarity”of</a:t>
            </a:r>
            <a:r>
              <a:rPr lang="en-US" altLang="zh-CN" sz="1200" kern="1200" baseline="0" dirty="0" smtClean="0">
                <a:solidFill>
                  <a:schemeClr val="tx1"/>
                </a:solidFill>
                <a:latin typeface="Arial" panose="020B0604020202020204" pitchFamily="34" charset="0"/>
                <a:ea typeface="+mn-ea"/>
                <a:cs typeface="宋体" charset="0"/>
              </a:rPr>
              <a:t> two matches. </a:t>
            </a:r>
          </a:p>
          <a:p>
            <a:endParaRPr lang="en-US" sz="1200" kern="1200" baseline="0" dirty="0" smtClean="0">
              <a:solidFill>
                <a:schemeClr val="tx1"/>
              </a:solidFill>
              <a:latin typeface="Arial" panose="020B0604020202020204" pitchFamily="34" charset="0"/>
              <a:ea typeface="+mn-ea"/>
            </a:endParaRPr>
          </a:p>
          <a:p>
            <a:r>
              <a:rPr lang="en-US" altLang="zh-CN" sz="1200" i="0" kern="1200" baseline="0" dirty="0" smtClean="0">
                <a:solidFill>
                  <a:schemeClr val="tx1"/>
                </a:solidFill>
                <a:latin typeface="Arial" panose="020B0604020202020204" pitchFamily="34" charset="0"/>
                <a:ea typeface="+mn-ea"/>
                <a:cs typeface="宋体" charset="0"/>
              </a:rPr>
              <a:t>Then based on both relevance and diversity, we define the diversification function on a match set S of the output node </a:t>
            </a:r>
            <a:r>
              <a:rPr lang="en-US" altLang="zh-CN" sz="1200" i="0" kern="1200" baseline="0" dirty="0" err="1" smtClean="0">
                <a:solidFill>
                  <a:schemeClr val="tx1"/>
                </a:solidFill>
                <a:latin typeface="Arial" panose="020B0604020202020204" pitchFamily="34" charset="0"/>
                <a:ea typeface="+mn-ea"/>
                <a:cs typeface="宋体" charset="0"/>
              </a:rPr>
              <a:t>uo</a:t>
            </a:r>
            <a:r>
              <a:rPr lang="en-US" altLang="zh-CN" sz="1200" i="0" kern="1200" baseline="0" dirty="0" smtClean="0">
                <a:solidFill>
                  <a:schemeClr val="tx1"/>
                </a:solidFill>
                <a:latin typeface="Arial" panose="020B0604020202020204" pitchFamily="34" charset="0"/>
                <a:ea typeface="+mn-ea"/>
                <a:cs typeface="宋体" charset="0"/>
              </a:rPr>
              <a:t>. The function F(S) is defined as, where the parameter \</a:t>
            </a:r>
            <a:r>
              <a:rPr lang="en-US" altLang="zh-CN" sz="1200" i="0" kern="1200" baseline="0" dirty="0" err="1" smtClean="0">
                <a:solidFill>
                  <a:schemeClr val="tx1"/>
                </a:solidFill>
                <a:latin typeface="Arial" panose="020B0604020202020204" pitchFamily="34" charset="0"/>
                <a:ea typeface="+mn-ea"/>
                <a:cs typeface="宋体" charset="0"/>
              </a:rPr>
              <a:t>delta_r</a:t>
            </a:r>
            <a:r>
              <a:rPr lang="en-US" altLang="zh-CN" sz="1200" i="0" kern="1200" baseline="0" dirty="0" smtClean="0">
                <a:solidFill>
                  <a:schemeClr val="tx1"/>
                </a:solidFill>
                <a:latin typeface="Arial" panose="020B0604020202020204" pitchFamily="34" charset="0"/>
                <a:ea typeface="+mn-ea"/>
                <a:cs typeface="宋体" charset="0"/>
              </a:rPr>
              <a:t>’(</a:t>
            </a:r>
            <a:r>
              <a:rPr lang="en-US" altLang="zh-CN" sz="1200" i="0" kern="1200" baseline="0" dirty="0" err="1" smtClean="0">
                <a:solidFill>
                  <a:schemeClr val="tx1"/>
                </a:solidFill>
                <a:latin typeface="Arial" panose="020B0604020202020204" pitchFamily="34" charset="0"/>
                <a:ea typeface="+mn-ea"/>
                <a:cs typeface="宋体" charset="0"/>
              </a:rPr>
              <a:t>uo</a:t>
            </a:r>
            <a:r>
              <a:rPr lang="en-US" altLang="zh-CN" sz="1200" i="0" kern="1200" baseline="0" dirty="0" smtClean="0">
                <a:solidFill>
                  <a:schemeClr val="tx1"/>
                </a:solidFill>
                <a:latin typeface="Arial" panose="020B0604020202020204" pitchFamily="34" charset="0"/>
                <a:ea typeface="+mn-ea"/>
                <a:cs typeface="宋体" charset="0"/>
              </a:rPr>
              <a:t>, vi) is the normalized function, by dividing \</a:t>
            </a:r>
            <a:r>
              <a:rPr lang="en-US" altLang="zh-CN" sz="1200" i="0" kern="1200" baseline="0" dirty="0" err="1" smtClean="0">
                <a:solidFill>
                  <a:schemeClr val="tx1"/>
                </a:solidFill>
                <a:latin typeface="Arial" panose="020B0604020202020204" pitchFamily="34" charset="0"/>
                <a:ea typeface="+mn-ea"/>
                <a:cs typeface="宋体" charset="0"/>
              </a:rPr>
              <a:t>delta_r</a:t>
            </a:r>
            <a:r>
              <a:rPr lang="en-US" altLang="zh-CN" sz="1200" i="0" kern="1200" baseline="0" dirty="0" smtClean="0">
                <a:solidFill>
                  <a:schemeClr val="tx1"/>
                </a:solidFill>
                <a:latin typeface="Arial" panose="020B0604020202020204" pitchFamily="34" charset="0"/>
                <a:ea typeface="+mn-ea"/>
                <a:cs typeface="宋体" charset="0"/>
              </a:rPr>
              <a:t>(</a:t>
            </a:r>
            <a:r>
              <a:rPr lang="en-US" altLang="zh-CN" sz="1200" i="0" kern="1200" baseline="0" dirty="0" err="1" smtClean="0">
                <a:solidFill>
                  <a:schemeClr val="tx1"/>
                </a:solidFill>
                <a:latin typeface="Arial" panose="020B0604020202020204" pitchFamily="34" charset="0"/>
                <a:ea typeface="+mn-ea"/>
                <a:cs typeface="宋体" charset="0"/>
              </a:rPr>
              <a:t>uo,vi</a:t>
            </a:r>
            <a:r>
              <a:rPr lang="en-US" altLang="zh-CN" sz="1200" i="0" kern="1200" baseline="0" dirty="0" smtClean="0">
                <a:solidFill>
                  <a:schemeClr val="tx1"/>
                </a:solidFill>
                <a:latin typeface="Arial" panose="020B0604020202020204" pitchFamily="34" charset="0"/>
                <a:ea typeface="+mn-ea"/>
                <a:cs typeface="宋体" charset="0"/>
              </a:rPr>
              <a:t>) with C_{</a:t>
            </a:r>
            <a:r>
              <a:rPr lang="en-US" altLang="zh-CN" sz="1200" i="0" kern="1200" baseline="0" dirty="0" err="1" smtClean="0">
                <a:solidFill>
                  <a:schemeClr val="tx1"/>
                </a:solidFill>
                <a:latin typeface="Arial" panose="020B0604020202020204" pitchFamily="34" charset="0"/>
                <a:ea typeface="+mn-ea"/>
                <a:cs typeface="宋体" charset="0"/>
              </a:rPr>
              <a:t>u_o</a:t>
            </a:r>
            <a:r>
              <a:rPr lang="en-US" altLang="zh-CN" sz="1200" i="0" kern="1200" baseline="0" dirty="0" smtClean="0">
                <a:solidFill>
                  <a:schemeClr val="tx1"/>
                </a:solidFill>
                <a:latin typeface="Arial" panose="020B0604020202020204" pitchFamily="34" charset="0"/>
                <a:ea typeface="+mn-ea"/>
                <a:cs typeface="宋体" charset="0"/>
              </a:rPr>
              <a:t>}, which includes all the candidates. Parameter \lambda is used to tune importance of relevance or dissimilarity. </a:t>
            </a:r>
          </a:p>
          <a:p>
            <a:endParaRPr lang="en-US" i="0" dirty="0" smtClean="0"/>
          </a:p>
          <a:p>
            <a:r>
              <a:rPr lang="en-US" i="0" dirty="0" smtClean="0"/>
              <a:t>It is worth</a:t>
            </a:r>
            <a:r>
              <a:rPr lang="en-US" i="0" baseline="0" dirty="0" smtClean="0"/>
              <a:t> mentioning that users can use other relevance and diversity metrics to define diversification function. </a:t>
            </a:r>
            <a:endParaRPr lang="en-US" i="0" dirty="0" smtClean="0"/>
          </a:p>
          <a:p>
            <a:endParaRPr lang="en-US" i="0" dirty="0" smtClean="0"/>
          </a:p>
          <a:p>
            <a:r>
              <a:rPr lang="en-US" altLang="zh-CN" sz="1200" kern="1200" baseline="0" dirty="0" smtClean="0">
                <a:solidFill>
                  <a:schemeClr val="tx1"/>
                </a:solidFill>
                <a:latin typeface="Arial" panose="020B0604020202020204" pitchFamily="34" charset="0"/>
                <a:ea typeface="+mn-ea"/>
                <a:cs typeface="宋体" charset="0"/>
              </a:rPr>
              <a:t>The diversity metric is scaled down with </a:t>
            </a:r>
            <a:r>
              <a:rPr lang="en-US" altLang="zh-CN" sz="1200" i="0" kern="1200" baseline="0" dirty="0" smtClean="0">
                <a:solidFill>
                  <a:schemeClr val="tx1"/>
                </a:solidFill>
                <a:latin typeface="Arial" panose="020B0604020202020204" pitchFamily="34" charset="0"/>
                <a:ea typeface="+mn-ea"/>
                <a:cs typeface="宋体" charset="0"/>
              </a:rPr>
              <a:t>2*\lambda/(k−1), since there are k*(k−1)/2 numbers for the difference sum, while only k numbers for the relevance sum</a:t>
            </a:r>
          </a:p>
          <a:p>
            <a:endParaRPr lang="en-US" sz="1200" i="0" kern="1200" baseline="0" dirty="0" smtClean="0">
              <a:solidFill>
                <a:schemeClr val="tx1"/>
              </a:solidFill>
              <a:latin typeface="Arial" panose="020B0604020202020204" pitchFamily="34" charset="0"/>
              <a:ea typeface="+mn-ea"/>
            </a:endParaRPr>
          </a:p>
          <a:p>
            <a:r>
              <a:rPr lang="en-US" sz="1200" i="0" kern="1200" baseline="0" dirty="0" smtClean="0">
                <a:solidFill>
                  <a:schemeClr val="tx1"/>
                </a:solidFill>
                <a:latin typeface="Arial" panose="020B0604020202020204" pitchFamily="34" charset="0"/>
                <a:ea typeface="+mn-ea"/>
              </a:rPr>
              <a:t>We can generalize relevance and </a:t>
            </a:r>
            <a:r>
              <a:rPr lang="en-US" sz="1200" i="0" kern="1200" baseline="0" dirty="0" err="1" smtClean="0">
                <a:solidFill>
                  <a:schemeClr val="tx1"/>
                </a:solidFill>
                <a:latin typeface="Arial" panose="020B0604020202020204" pitchFamily="34" charset="0"/>
                <a:ea typeface="+mn-ea"/>
              </a:rPr>
              <a:t>diveristy</a:t>
            </a:r>
            <a:r>
              <a:rPr lang="en-US" sz="1200" i="0" kern="1200" baseline="0" dirty="0" smtClean="0">
                <a:solidFill>
                  <a:schemeClr val="tx1"/>
                </a:solidFill>
                <a:latin typeface="Arial" panose="020B0604020202020204" pitchFamily="34" charset="0"/>
                <a:ea typeface="+mn-ea"/>
              </a:rPr>
              <a:t> functions by using </a:t>
            </a:r>
            <a:r>
              <a:rPr lang="en-US" altLang="zh-CN" dirty="0" smtClean="0">
                <a:solidFill>
                  <a:schemeClr val="tx2">
                    <a:lumMod val="50000"/>
                  </a:schemeClr>
                </a:solidFill>
                <a:ea typeface="Meiryo UI" pitchFamily="34" charset="-128"/>
                <a:cs typeface="Meiryo UI" pitchFamily="34" charset="-128"/>
              </a:rPr>
              <a:t>common neighbors, </a:t>
            </a:r>
            <a:r>
              <a:rPr lang="en-US" altLang="zh-CN" dirty="0" err="1" smtClean="0">
                <a:solidFill>
                  <a:schemeClr val="tx2">
                    <a:lumMod val="50000"/>
                  </a:schemeClr>
                </a:solidFill>
                <a:ea typeface="Meiryo UI" pitchFamily="34" charset="-128"/>
                <a:cs typeface="Meiryo UI" pitchFamily="34" charset="-128"/>
              </a:rPr>
              <a:t>Jaccard</a:t>
            </a:r>
            <a:r>
              <a:rPr lang="en-US" altLang="zh-CN" dirty="0" smtClean="0">
                <a:solidFill>
                  <a:schemeClr val="tx2">
                    <a:lumMod val="50000"/>
                  </a:schemeClr>
                </a:solidFill>
                <a:ea typeface="Meiryo UI" pitchFamily="34" charset="-128"/>
                <a:cs typeface="Meiryo UI" pitchFamily="34" charset="-128"/>
              </a:rPr>
              <a:t> coefficient and neighborhood diversity, distance-based diversity.</a:t>
            </a:r>
            <a:endParaRPr lang="en-US" i="0" dirty="0"/>
          </a:p>
        </p:txBody>
      </p:sp>
      <p:sp>
        <p:nvSpPr>
          <p:cNvPr id="4" name="Date Placeholder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Slide Number Placeholder 4"/>
          <p:cNvSpPr>
            <a:spLocks noGrp="1"/>
          </p:cNvSpPr>
          <p:nvPr>
            <p:ph type="sldNum" sz="quarter" idx="11"/>
          </p:nvPr>
        </p:nvSpPr>
        <p:spPr/>
        <p:txBody>
          <a:bodyPr/>
          <a:lstStyle/>
          <a:p>
            <a:pPr>
              <a:defRPr/>
            </a:pPr>
            <a:fld id="{FE4C8834-6E76-4367-BD48-E689F483B6B4}" type="slidenum">
              <a:rPr lang="en-US" altLang="en-US" smtClean="0"/>
              <a:pPr>
                <a:defRPr/>
              </a:pPr>
              <a:t>7</a:t>
            </a:fld>
            <a:endParaRPr lang="en-US" altLang="en-US" sz="1200"/>
          </a:p>
        </p:txBody>
      </p:sp>
    </p:spTree>
    <p:extLst>
      <p:ext uri="{BB962C8B-B14F-4D97-AF65-F5344CB8AC3E}">
        <p14:creationId xmlns:p14="http://schemas.microsoft.com/office/powerpoint/2010/main" xmlns="" val="419807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51388"/>
            <a:ext cx="5438775" cy="3889375"/>
          </a:xfrm>
          <a:prstGeom prst="rect">
            <a:avLst/>
          </a:prstGeom>
        </p:spPr>
        <p:txBody>
          <a:bodyPr/>
          <a:lstStyle/>
          <a:p>
            <a:r>
              <a:rPr lang="en-US" dirty="0" smtClean="0"/>
              <a:t>We now introduce </a:t>
            </a:r>
            <a:r>
              <a:rPr lang="en-US" dirty="0" err="1" smtClean="0"/>
              <a:t>topk</a:t>
            </a:r>
            <a:r>
              <a:rPr lang="en-US" dirty="0" smtClean="0"/>
              <a:t> matching algorithm for acyclic patterns. Specifically, the a</a:t>
            </a:r>
            <a:r>
              <a:rPr lang="en-US" baseline="0" dirty="0" smtClean="0"/>
              <a:t>lgorithm works </a:t>
            </a:r>
            <a:r>
              <a:rPr lang="en-US" baseline="0" dirty="0" smtClean="0"/>
              <a:t>following the steps. </a:t>
            </a:r>
            <a:endParaRPr lang="en-US" baseline="0" dirty="0" smtClean="0"/>
          </a:p>
          <a:p>
            <a:endParaRPr lang="en-US" dirty="0" smtClean="0"/>
          </a:p>
          <a:p>
            <a:r>
              <a:rPr lang="en-US" dirty="0" smtClean="0"/>
              <a:t>The naive solution works like this: 1) find all matches, 2) ranking,</a:t>
            </a:r>
            <a:r>
              <a:rPr lang="en-US" baseline="0" dirty="0" smtClean="0"/>
              <a:t> 3) pick top-k</a:t>
            </a:r>
          </a:p>
          <a:p>
            <a:r>
              <a:rPr lang="en-US" baseline="0" dirty="0" smtClean="0"/>
              <a:t>We develop new algorithms which has “early termination” property.</a:t>
            </a:r>
            <a:endParaRPr lang="en-US" dirty="0"/>
          </a:p>
        </p:txBody>
      </p:sp>
      <p:sp>
        <p:nvSpPr>
          <p:cNvPr id="4" name="Date Placeholder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Slide Number Placeholder 4"/>
          <p:cNvSpPr>
            <a:spLocks noGrp="1"/>
          </p:cNvSpPr>
          <p:nvPr>
            <p:ph type="sldNum" sz="quarter" idx="11"/>
          </p:nvPr>
        </p:nvSpPr>
        <p:spPr/>
        <p:txBody>
          <a:bodyPr/>
          <a:lstStyle/>
          <a:p>
            <a:pPr>
              <a:defRPr/>
            </a:pPr>
            <a:fld id="{FE4C8834-6E76-4367-BD48-E689F483B6B4}" type="slidenum">
              <a:rPr lang="en-US" altLang="en-US" smtClean="0"/>
              <a:pPr>
                <a:defRPr/>
              </a:pPr>
              <a:t>8</a:t>
            </a:fld>
            <a:endParaRPr lang="en-US" altLang="en-US" sz="1200"/>
          </a:p>
        </p:txBody>
      </p:sp>
    </p:spTree>
    <p:extLst>
      <p:ext uri="{BB962C8B-B14F-4D97-AF65-F5344CB8AC3E}">
        <p14:creationId xmlns:p14="http://schemas.microsoft.com/office/powerpoint/2010/main" xmlns="" val="39555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691063"/>
            <a:ext cx="5438775" cy="4443412"/>
          </a:xfrm>
          <a:prstGeom prst="rect">
            <a:avLst/>
          </a:prstGeom>
        </p:spPr>
        <p:txBody>
          <a:bodyPr>
            <a:normAutofit/>
          </a:bodyPr>
          <a:lstStyle/>
          <a:p>
            <a:r>
              <a:rPr lang="en-US" altLang="zh-CN" dirty="0" smtClean="0"/>
              <a:t>PM1,</a:t>
            </a:r>
            <a:r>
              <a:rPr lang="en-US" altLang="zh-CN" baseline="0" dirty="0" smtClean="0"/>
              <a:t> </a:t>
            </a:r>
            <a:r>
              <a:rPr lang="en-US" altLang="zh-CN" dirty="0" smtClean="0"/>
              <a:t>PM3 and PM4 do</a:t>
            </a:r>
            <a:r>
              <a:rPr lang="en-US" altLang="zh-CN" baseline="0" dirty="0" smtClean="0"/>
              <a:t> not need to check. </a:t>
            </a:r>
            <a:endParaRPr lang="zh-CN" altLang="en-US" dirty="0"/>
          </a:p>
        </p:txBody>
      </p:sp>
      <p:sp>
        <p:nvSpPr>
          <p:cNvPr id="4" name="日期占位符 3"/>
          <p:cNvSpPr>
            <a:spLocks noGrp="1"/>
          </p:cNvSpPr>
          <p:nvPr>
            <p:ph type="dt" idx="10"/>
          </p:nvPr>
        </p:nvSpPr>
        <p:spPr/>
        <p:txBody>
          <a:bodyPr/>
          <a:lstStyle/>
          <a:p>
            <a:pPr>
              <a:defRPr/>
            </a:pPr>
            <a:fld id="{8DE7CBAC-C657-4F73-9A54-57C98D51B6D4}" type="datetime1">
              <a:rPr lang="en-US" altLang="en-US" smtClean="0"/>
              <a:pPr>
                <a:defRPr/>
              </a:pPr>
              <a:t>9/4/2014</a:t>
            </a:fld>
            <a:endParaRPr lang="en-US" altLang="en-US" sz="1200"/>
          </a:p>
        </p:txBody>
      </p:sp>
      <p:sp>
        <p:nvSpPr>
          <p:cNvPr id="5" name="灯片编号占位符 4"/>
          <p:cNvSpPr>
            <a:spLocks noGrp="1"/>
          </p:cNvSpPr>
          <p:nvPr>
            <p:ph type="sldNum" sz="quarter" idx="11"/>
          </p:nvPr>
        </p:nvSpPr>
        <p:spPr/>
        <p:txBody>
          <a:bodyPr/>
          <a:lstStyle/>
          <a:p>
            <a:pPr>
              <a:defRPr/>
            </a:pPr>
            <a:fld id="{FE4C8834-6E76-4367-BD48-E689F483B6B4}" type="slidenum">
              <a:rPr lang="en-US" altLang="en-US" smtClean="0"/>
              <a:pPr>
                <a:defRPr/>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noChangeArrowheads="1"/>
          </p:cNvSpPr>
          <p:nvPr>
            <p:ph type="dt" sz="half" idx="10"/>
          </p:nvPr>
        </p:nvSpPr>
        <p:spPr/>
        <p:txBody>
          <a:bodyPr/>
          <a:lstStyle>
            <a:lvl1pPr>
              <a:defRPr smtClean="0"/>
            </a:lvl1pPr>
          </a:lstStyle>
          <a:p>
            <a:pPr>
              <a:defRPr/>
            </a:pPr>
            <a:fld id="{947B9AFD-48BF-4F6A-A187-D028869DD2D2}" type="datetime1">
              <a:rPr lang="en-US" altLang="en-US"/>
              <a:pPr>
                <a:defRPr/>
              </a:pPr>
              <a:t>9/4/2014</a:t>
            </a:fld>
            <a:endParaRPr lang="en-US" altLang="en-US" sz="1800">
              <a:solidFill>
                <a:schemeClr val="tx1"/>
              </a:solidFill>
            </a:endParaRPr>
          </a:p>
        </p:txBody>
      </p:sp>
      <p:sp>
        <p:nvSpPr>
          <p:cNvPr id="5"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smtClean="0"/>
            </a:lvl1pPr>
          </a:lstStyle>
          <a:p>
            <a:pPr>
              <a:defRPr/>
            </a:pPr>
            <a:fld id="{6BDCC786-F9B4-4B08-B2D0-BC1E927EDF29}"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43092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p:txBody>
          <a:bodyPr/>
          <a:lstStyle>
            <a:lvl1pPr>
              <a:defRPr smtClean="0"/>
            </a:lvl1pPr>
          </a:lstStyle>
          <a:p>
            <a:pPr>
              <a:defRPr/>
            </a:pPr>
            <a:fld id="{26691050-5E36-43D5-9A3A-264608A789DC}" type="datetime1">
              <a:rPr lang="en-US" altLang="en-US"/>
              <a:pPr>
                <a:defRPr/>
              </a:pPr>
              <a:t>9/4/2014</a:t>
            </a:fld>
            <a:endParaRPr lang="en-US" altLang="en-US" sz="1800">
              <a:solidFill>
                <a:schemeClr val="tx1"/>
              </a:solidFill>
            </a:endParaRPr>
          </a:p>
        </p:txBody>
      </p:sp>
      <p:sp>
        <p:nvSpPr>
          <p:cNvPr id="5"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smtClean="0"/>
            </a:lvl1pPr>
          </a:lstStyle>
          <a:p>
            <a:pPr>
              <a:defRPr/>
            </a:pPr>
            <a:fld id="{C0F937AA-050F-44F7-9AEF-6A1FE3836D79}"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65342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0175" y="111125"/>
            <a:ext cx="1885950" cy="57578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22325" y="111125"/>
            <a:ext cx="5505450" cy="5757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p:txBody>
          <a:bodyPr/>
          <a:lstStyle>
            <a:lvl1pPr>
              <a:defRPr smtClean="0"/>
            </a:lvl1pPr>
          </a:lstStyle>
          <a:p>
            <a:pPr>
              <a:defRPr/>
            </a:pPr>
            <a:fld id="{68B2BFF3-BA11-4104-9364-662D00FADD71}" type="datetime1">
              <a:rPr lang="en-US" altLang="en-US"/>
              <a:pPr>
                <a:defRPr/>
              </a:pPr>
              <a:t>9/4/2014</a:t>
            </a:fld>
            <a:endParaRPr lang="en-US" altLang="en-US" sz="1800">
              <a:solidFill>
                <a:schemeClr val="tx1"/>
              </a:solidFill>
            </a:endParaRPr>
          </a:p>
        </p:txBody>
      </p:sp>
      <p:sp>
        <p:nvSpPr>
          <p:cNvPr id="5"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smtClean="0"/>
            </a:lvl1pPr>
          </a:lstStyle>
          <a:p>
            <a:pPr>
              <a:defRPr/>
            </a:pPr>
            <a:fld id="{AA9DEC03-7231-4E4F-AFFB-135652D4E2DB}"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3681512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22325" y="64825"/>
            <a:ext cx="7543800" cy="1101725"/>
          </a:xfrm>
        </p:spPr>
        <p:txBody>
          <a:bodyPr/>
          <a:lstStyle/>
          <a:p>
            <a:r>
              <a:rPr lang="en-US" dirty="0" smtClean="0"/>
              <a:t>Click to edit Master title style</a:t>
            </a:r>
            <a:endParaRPr lang="en-US" dirty="0"/>
          </a:p>
        </p:txBody>
      </p:sp>
      <p:sp>
        <p:nvSpPr>
          <p:cNvPr id="3" name="Date Placeholder 3"/>
          <p:cNvSpPr>
            <a:spLocks noGrp="1" noChangeArrowheads="1"/>
          </p:cNvSpPr>
          <p:nvPr>
            <p:ph type="dt" sz="half" idx="10"/>
          </p:nvPr>
        </p:nvSpPr>
        <p:spPr/>
        <p:txBody>
          <a:bodyPr/>
          <a:lstStyle>
            <a:lvl1pPr>
              <a:defRPr smtClean="0"/>
            </a:lvl1pPr>
          </a:lstStyle>
          <a:p>
            <a:pPr>
              <a:defRPr/>
            </a:pPr>
            <a:fld id="{0C6D9CB7-2673-46DA-8018-DA218BE57D7C}" type="datetime1">
              <a:rPr lang="en-US" altLang="en-US"/>
              <a:pPr>
                <a:defRPr/>
              </a:pPr>
              <a:t>9/4/2014</a:t>
            </a:fld>
            <a:endParaRPr lang="en-US" altLang="en-US" sz="1800">
              <a:solidFill>
                <a:schemeClr val="tx1"/>
              </a:solidFill>
            </a:endParaRPr>
          </a:p>
        </p:txBody>
      </p:sp>
      <p:sp>
        <p:nvSpPr>
          <p:cNvPr id="4"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5" name="Slide Number Placeholder 5"/>
          <p:cNvSpPr>
            <a:spLocks noGrp="1" noChangeArrowheads="1"/>
          </p:cNvSpPr>
          <p:nvPr>
            <p:ph type="sldNum" sz="quarter" idx="12"/>
          </p:nvPr>
        </p:nvSpPr>
        <p:spPr/>
        <p:txBody>
          <a:bodyPr/>
          <a:lstStyle>
            <a:lvl1pPr>
              <a:defRPr smtClean="0"/>
            </a:lvl1pPr>
          </a:lstStyle>
          <a:p>
            <a:pPr>
              <a:defRPr/>
            </a:pPr>
            <a:fld id="{B1DF5AF0-A6A1-4215-96D2-5895980EEBFD}"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15427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p:txBody>
          <a:bodyPr/>
          <a:lstStyle>
            <a:lvl1pPr>
              <a:defRPr smtClean="0"/>
            </a:lvl1pPr>
          </a:lstStyle>
          <a:p>
            <a:pPr>
              <a:defRPr/>
            </a:pPr>
            <a:fld id="{D4201F6C-7391-4A27-B216-AEDBFF01E259}" type="datetime1">
              <a:rPr lang="en-US" altLang="en-US"/>
              <a:pPr>
                <a:defRPr/>
              </a:pPr>
              <a:t>9/4/2014</a:t>
            </a:fld>
            <a:endParaRPr lang="en-US" altLang="en-US" sz="1800">
              <a:solidFill>
                <a:schemeClr val="tx1"/>
              </a:solidFill>
            </a:endParaRPr>
          </a:p>
        </p:txBody>
      </p:sp>
      <p:sp>
        <p:nvSpPr>
          <p:cNvPr id="5"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smtClean="0"/>
            </a:lvl1pPr>
          </a:lstStyle>
          <a:p>
            <a:pPr>
              <a:defRPr/>
            </a:pPr>
            <a:fld id="{3AA44D66-7810-4A6E-A30C-D674B6EEF731}"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304026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noChangeArrowheads="1"/>
          </p:cNvSpPr>
          <p:nvPr>
            <p:ph type="dt" sz="half" idx="10"/>
          </p:nvPr>
        </p:nvSpPr>
        <p:spPr/>
        <p:txBody>
          <a:bodyPr/>
          <a:lstStyle>
            <a:lvl1pPr>
              <a:defRPr smtClean="0"/>
            </a:lvl1pPr>
          </a:lstStyle>
          <a:p>
            <a:pPr>
              <a:defRPr/>
            </a:pPr>
            <a:fld id="{CBC98E3D-35EE-4AB1-9C92-7EAE3AE5B09A}" type="datetime1">
              <a:rPr lang="en-US" altLang="en-US"/>
              <a:pPr>
                <a:defRPr/>
              </a:pPr>
              <a:t>9/4/2014</a:t>
            </a:fld>
            <a:endParaRPr lang="en-US" altLang="en-US" sz="1800">
              <a:solidFill>
                <a:schemeClr val="tx1"/>
              </a:solidFill>
            </a:endParaRPr>
          </a:p>
        </p:txBody>
      </p:sp>
      <p:sp>
        <p:nvSpPr>
          <p:cNvPr id="5"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smtClean="0"/>
            </a:lvl1pPr>
          </a:lstStyle>
          <a:p>
            <a:pPr>
              <a:defRPr/>
            </a:pPr>
            <a:fld id="{E0F7C3A7-2A72-4194-9301-5BB610242032}"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311727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2325" y="1465263"/>
            <a:ext cx="3695700" cy="4403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0425" y="1465263"/>
            <a:ext cx="3695700" cy="4403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noChangeArrowheads="1"/>
          </p:cNvSpPr>
          <p:nvPr>
            <p:ph type="dt" sz="half" idx="10"/>
          </p:nvPr>
        </p:nvSpPr>
        <p:spPr/>
        <p:txBody>
          <a:bodyPr/>
          <a:lstStyle>
            <a:lvl1pPr>
              <a:defRPr smtClean="0"/>
            </a:lvl1pPr>
          </a:lstStyle>
          <a:p>
            <a:pPr>
              <a:defRPr/>
            </a:pPr>
            <a:fld id="{C2FF9747-FDEA-4438-AB70-F1C4E31384BA}" type="datetime1">
              <a:rPr lang="en-US" altLang="en-US"/>
              <a:pPr>
                <a:defRPr/>
              </a:pPr>
              <a:t>9/4/2014</a:t>
            </a:fld>
            <a:endParaRPr lang="en-US" altLang="en-US" sz="1800">
              <a:solidFill>
                <a:schemeClr val="tx1"/>
              </a:solidFill>
            </a:endParaRPr>
          </a:p>
        </p:txBody>
      </p:sp>
      <p:sp>
        <p:nvSpPr>
          <p:cNvPr id="6"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7" name="Slide Number Placeholder 5"/>
          <p:cNvSpPr>
            <a:spLocks noGrp="1" noChangeArrowheads="1"/>
          </p:cNvSpPr>
          <p:nvPr>
            <p:ph type="sldNum" sz="quarter" idx="12"/>
          </p:nvPr>
        </p:nvSpPr>
        <p:spPr/>
        <p:txBody>
          <a:bodyPr/>
          <a:lstStyle>
            <a:lvl1pPr>
              <a:defRPr smtClean="0"/>
            </a:lvl1pPr>
          </a:lstStyle>
          <a:p>
            <a:pPr>
              <a:defRPr/>
            </a:pPr>
            <a:fld id="{229BEF76-B4B3-4690-B78E-96E4F886D251}"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397110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noChangeArrowheads="1"/>
          </p:cNvSpPr>
          <p:nvPr>
            <p:ph type="dt" sz="half" idx="10"/>
          </p:nvPr>
        </p:nvSpPr>
        <p:spPr/>
        <p:txBody>
          <a:bodyPr/>
          <a:lstStyle>
            <a:lvl1pPr>
              <a:defRPr smtClean="0"/>
            </a:lvl1pPr>
          </a:lstStyle>
          <a:p>
            <a:pPr>
              <a:defRPr/>
            </a:pPr>
            <a:fld id="{353D8525-5AF3-47D5-A721-458F5C6E4DFC}" type="datetime1">
              <a:rPr lang="en-US" altLang="en-US"/>
              <a:pPr>
                <a:defRPr/>
              </a:pPr>
              <a:t>9/4/2014</a:t>
            </a:fld>
            <a:endParaRPr lang="en-US" altLang="en-US" sz="1800">
              <a:solidFill>
                <a:schemeClr val="tx1"/>
              </a:solidFill>
            </a:endParaRPr>
          </a:p>
        </p:txBody>
      </p:sp>
      <p:sp>
        <p:nvSpPr>
          <p:cNvPr id="8"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9" name="Slide Number Placeholder 5"/>
          <p:cNvSpPr>
            <a:spLocks noGrp="1" noChangeArrowheads="1"/>
          </p:cNvSpPr>
          <p:nvPr>
            <p:ph type="sldNum" sz="quarter" idx="12"/>
          </p:nvPr>
        </p:nvSpPr>
        <p:spPr/>
        <p:txBody>
          <a:bodyPr/>
          <a:lstStyle>
            <a:lvl1pPr>
              <a:defRPr smtClean="0"/>
            </a:lvl1pPr>
          </a:lstStyle>
          <a:p>
            <a:pPr>
              <a:defRPr/>
            </a:pPr>
            <a:fld id="{4BF1A300-7F20-492F-B362-9678C8A9B6E8}"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48763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noChangeArrowheads="1"/>
          </p:cNvSpPr>
          <p:nvPr>
            <p:ph type="dt" sz="half" idx="10"/>
          </p:nvPr>
        </p:nvSpPr>
        <p:spPr/>
        <p:txBody>
          <a:bodyPr/>
          <a:lstStyle>
            <a:lvl1pPr>
              <a:defRPr smtClean="0"/>
            </a:lvl1pPr>
          </a:lstStyle>
          <a:p>
            <a:pPr>
              <a:defRPr/>
            </a:pPr>
            <a:fld id="{2F952824-09A5-4EC0-956D-DE2797641688}" type="datetime1">
              <a:rPr lang="en-US" altLang="en-US"/>
              <a:pPr>
                <a:defRPr/>
              </a:pPr>
              <a:t>9/4/2014</a:t>
            </a:fld>
            <a:endParaRPr lang="en-US" altLang="en-US" sz="1800">
              <a:solidFill>
                <a:schemeClr val="tx1"/>
              </a:solidFill>
            </a:endParaRPr>
          </a:p>
        </p:txBody>
      </p:sp>
      <p:sp>
        <p:nvSpPr>
          <p:cNvPr id="4"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5" name="Slide Number Placeholder 5"/>
          <p:cNvSpPr>
            <a:spLocks noGrp="1" noChangeArrowheads="1"/>
          </p:cNvSpPr>
          <p:nvPr>
            <p:ph type="sldNum" sz="quarter" idx="12"/>
          </p:nvPr>
        </p:nvSpPr>
        <p:spPr/>
        <p:txBody>
          <a:bodyPr/>
          <a:lstStyle>
            <a:lvl1pPr>
              <a:defRPr smtClean="0"/>
            </a:lvl1pPr>
          </a:lstStyle>
          <a:p>
            <a:pPr>
              <a:defRPr/>
            </a:pPr>
            <a:fld id="{553C9764-F492-43B0-BF2C-CAB8562C507A}"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219640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smtClean="0"/>
            </a:lvl1pPr>
          </a:lstStyle>
          <a:p>
            <a:pPr>
              <a:defRPr/>
            </a:pPr>
            <a:fld id="{C39AC8EF-95C6-46CF-B26F-8D1E48A253B9}" type="datetime1">
              <a:rPr lang="en-US" altLang="en-US"/>
              <a:pPr>
                <a:defRPr/>
              </a:pPr>
              <a:t>9/4/2014</a:t>
            </a:fld>
            <a:endParaRPr lang="en-US" altLang="en-US" sz="1800">
              <a:solidFill>
                <a:schemeClr val="tx1"/>
              </a:solidFill>
            </a:endParaRPr>
          </a:p>
        </p:txBody>
      </p:sp>
      <p:sp>
        <p:nvSpPr>
          <p:cNvPr id="3"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4" name="Slide Number Placeholder 5"/>
          <p:cNvSpPr>
            <a:spLocks noGrp="1" noChangeArrowheads="1"/>
          </p:cNvSpPr>
          <p:nvPr>
            <p:ph type="sldNum" sz="quarter" idx="12"/>
          </p:nvPr>
        </p:nvSpPr>
        <p:spPr/>
        <p:txBody>
          <a:bodyPr/>
          <a:lstStyle>
            <a:lvl1pPr>
              <a:defRPr smtClean="0"/>
            </a:lvl1pPr>
          </a:lstStyle>
          <a:p>
            <a:pPr>
              <a:defRPr/>
            </a:pPr>
            <a:fld id="{A28DFA5D-3431-4FE8-897F-4763D1367418}"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391591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noChangeArrowheads="1"/>
          </p:cNvSpPr>
          <p:nvPr>
            <p:ph type="dt" sz="half" idx="10"/>
          </p:nvPr>
        </p:nvSpPr>
        <p:spPr/>
        <p:txBody>
          <a:bodyPr/>
          <a:lstStyle>
            <a:lvl1pPr>
              <a:defRPr smtClean="0"/>
            </a:lvl1pPr>
          </a:lstStyle>
          <a:p>
            <a:pPr>
              <a:defRPr/>
            </a:pPr>
            <a:fld id="{83D723BF-ACC8-4906-96DA-BE67846FD8D2}" type="datetime1">
              <a:rPr lang="en-US" altLang="en-US"/>
              <a:pPr>
                <a:defRPr/>
              </a:pPr>
              <a:t>9/4/2014</a:t>
            </a:fld>
            <a:endParaRPr lang="en-US" altLang="en-US" sz="1800">
              <a:solidFill>
                <a:schemeClr val="tx1"/>
              </a:solidFill>
            </a:endParaRPr>
          </a:p>
        </p:txBody>
      </p:sp>
      <p:sp>
        <p:nvSpPr>
          <p:cNvPr id="6"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7" name="Slide Number Placeholder 5"/>
          <p:cNvSpPr>
            <a:spLocks noGrp="1" noChangeArrowheads="1"/>
          </p:cNvSpPr>
          <p:nvPr>
            <p:ph type="sldNum" sz="quarter" idx="12"/>
          </p:nvPr>
        </p:nvSpPr>
        <p:spPr/>
        <p:txBody>
          <a:bodyPr/>
          <a:lstStyle>
            <a:lvl1pPr>
              <a:defRPr smtClean="0"/>
            </a:lvl1pPr>
          </a:lstStyle>
          <a:p>
            <a:pPr>
              <a:defRPr/>
            </a:pPr>
            <a:fld id="{52BBC6F0-67A3-4561-B985-BDF5949AC497}"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422173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dirty="0" smtClean="0"/>
              <a:t>Click to edit Master title style</a:t>
            </a:r>
            <a:endParaRPr lang="en-US" dirty="0"/>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panose="020F0502020204030204" pitchFamily="34" charset="0"/>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noChangeArrowheads="1"/>
          </p:cNvSpPr>
          <p:nvPr>
            <p:ph type="dt" sz="half" idx="10"/>
          </p:nvPr>
        </p:nvSpPr>
        <p:spPr/>
        <p:txBody>
          <a:bodyPr/>
          <a:lstStyle>
            <a:lvl1pPr>
              <a:defRPr smtClean="0"/>
            </a:lvl1pPr>
          </a:lstStyle>
          <a:p>
            <a:pPr>
              <a:defRPr/>
            </a:pPr>
            <a:fld id="{D90CCA54-35F9-4D76-A3FA-81B1F07FBF47}" type="datetime1">
              <a:rPr lang="en-US" altLang="en-US"/>
              <a:pPr>
                <a:defRPr/>
              </a:pPr>
              <a:t>9/4/2014</a:t>
            </a:fld>
            <a:endParaRPr lang="en-US" altLang="en-US" sz="1800">
              <a:solidFill>
                <a:schemeClr val="tx1"/>
              </a:solidFill>
            </a:endParaRPr>
          </a:p>
        </p:txBody>
      </p:sp>
      <p:sp>
        <p:nvSpPr>
          <p:cNvPr id="6" name="Footer Placeholder 4"/>
          <p:cNvSpPr>
            <a:spLocks noGrp="1" noChangeArrowheads="1"/>
          </p:cNvSpPr>
          <p:nvPr>
            <p:ph type="ftr" sz="quarter" idx="11"/>
          </p:nvPr>
        </p:nvSpPr>
        <p:spPr/>
        <p:txBody>
          <a:bodyPr/>
          <a:lstStyle>
            <a:lvl1pPr>
              <a:defRPr smtClean="0"/>
            </a:lvl1pPr>
          </a:lstStyle>
          <a:p>
            <a:pPr>
              <a:defRPr/>
            </a:pPr>
            <a:endParaRPr lang="en-US" altLang="en-US"/>
          </a:p>
        </p:txBody>
      </p:sp>
      <p:sp>
        <p:nvSpPr>
          <p:cNvPr id="7" name="Slide Number Placeholder 5"/>
          <p:cNvSpPr>
            <a:spLocks noGrp="1" noChangeArrowheads="1"/>
          </p:cNvSpPr>
          <p:nvPr>
            <p:ph type="sldNum" sz="quarter" idx="12"/>
          </p:nvPr>
        </p:nvSpPr>
        <p:spPr/>
        <p:txBody>
          <a:bodyPr/>
          <a:lstStyle>
            <a:lvl1pPr>
              <a:defRPr smtClean="0"/>
            </a:lvl1pPr>
          </a:lstStyle>
          <a:p>
            <a:pPr>
              <a:defRPr/>
            </a:pPr>
            <a:fld id="{F1405C67-DA46-4793-82EC-C5E72E7D3632}"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xmlns="" val="136226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6400800"/>
            <a:ext cx="9144000" cy="45720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en-US" altLang="en-US" sz="1800" smtClean="0"/>
          </a:p>
        </p:txBody>
      </p:sp>
      <p:sp>
        <p:nvSpPr>
          <p:cNvPr id="1027" name="Rectangle 8"/>
          <p:cNvSpPr>
            <a:spLocks noChangeArrowheads="1"/>
          </p:cNvSpPr>
          <p:nvPr/>
        </p:nvSpPr>
        <p:spPr bwMode="auto">
          <a:xfrm>
            <a:off x="0" y="6334125"/>
            <a:ext cx="9144000" cy="666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en-US" altLang="en-US" sz="1800" smtClean="0"/>
          </a:p>
        </p:txBody>
      </p:sp>
      <p:sp>
        <p:nvSpPr>
          <p:cNvPr id="1028" name="Title Placeholder 1"/>
          <p:cNvSpPr>
            <a:spLocks noGrp="1" noChangeArrowheads="1"/>
          </p:cNvSpPr>
          <p:nvPr>
            <p:ph type="title" idx="4294967295"/>
          </p:nvPr>
        </p:nvSpPr>
        <p:spPr bwMode="auto">
          <a:xfrm>
            <a:off x="822325" y="111125"/>
            <a:ext cx="7543800"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sym typeface="Calibri Light" panose="020F0302020204030204" pitchFamily="34" charset="0"/>
              </a:rPr>
              <a:t>Click to edit Master title style</a:t>
            </a:r>
          </a:p>
        </p:txBody>
      </p:sp>
      <p:sp>
        <p:nvSpPr>
          <p:cNvPr id="1029" name="Text Placeholder 2"/>
          <p:cNvSpPr>
            <a:spLocks noGrp="1" noChangeArrowheads="1"/>
          </p:cNvSpPr>
          <p:nvPr>
            <p:ph type="body" idx="1"/>
          </p:nvPr>
        </p:nvSpPr>
        <p:spPr bwMode="auto">
          <a:xfrm>
            <a:off x="822325" y="1212850"/>
            <a:ext cx="7543800" cy="4403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zh-CN" smtClean="0">
                <a:sym typeface="Calibri" panose="020F0502020204030204" pitchFamily="34" charset="0"/>
              </a:rPr>
              <a:t>Click to edit Master text styles</a:t>
            </a:r>
          </a:p>
          <a:p>
            <a:pPr lvl="1"/>
            <a:r>
              <a:rPr lang="en-US" altLang="zh-CN" smtClean="0">
                <a:sym typeface="Calibri" panose="020F0502020204030204" pitchFamily="34" charset="0"/>
              </a:rPr>
              <a:t>Second level</a:t>
            </a:r>
          </a:p>
          <a:p>
            <a:pPr lvl="2"/>
            <a:r>
              <a:rPr lang="en-US" altLang="zh-CN" smtClean="0">
                <a:sym typeface="Calibri" panose="020F0502020204030204" pitchFamily="34" charset="0"/>
              </a:rPr>
              <a:t>Third level</a:t>
            </a:r>
          </a:p>
          <a:p>
            <a:pPr lvl="3"/>
            <a:r>
              <a:rPr lang="en-US" altLang="zh-CN" smtClean="0">
                <a:sym typeface="Calibri" panose="020F0502020204030204" pitchFamily="34" charset="0"/>
              </a:rPr>
              <a:t>Fourth level</a:t>
            </a:r>
          </a:p>
          <a:p>
            <a:pPr lvl="4"/>
            <a:r>
              <a:rPr lang="en-US" altLang="zh-CN" smtClean="0">
                <a:sym typeface="Calibri" panose="020F0502020204030204" pitchFamily="34" charset="0"/>
              </a:rPr>
              <a:t>Fifth level</a:t>
            </a:r>
          </a:p>
        </p:txBody>
      </p:sp>
      <p:sp>
        <p:nvSpPr>
          <p:cNvPr id="1030" name="Date Placeholder 3"/>
          <p:cNvSpPr>
            <a:spLocks noGrp="1" noChangeArrowheads="1"/>
          </p:cNvSpPr>
          <p:nvPr>
            <p:ph type="dt" sz="half" idx="2"/>
          </p:nvPr>
        </p:nvSpPr>
        <p:spPr bwMode="auto">
          <a:xfrm>
            <a:off x="822325" y="6459538"/>
            <a:ext cx="1854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900" smtClean="0">
                <a:solidFill>
                  <a:srgbClr val="FFFFFF"/>
                </a:solidFill>
              </a:defRPr>
            </a:lvl1pPr>
          </a:lstStyle>
          <a:p>
            <a:pPr>
              <a:defRPr/>
            </a:pPr>
            <a:fld id="{2D12B526-5FB0-4CA6-99AB-2B91BA5BD89D}" type="datetime1">
              <a:rPr lang="en-US" altLang="en-US"/>
              <a:pPr>
                <a:defRPr/>
              </a:pPr>
              <a:t>9/4/2014</a:t>
            </a:fld>
            <a:endParaRPr lang="en-US" altLang="en-US" sz="1800">
              <a:solidFill>
                <a:schemeClr val="tx1"/>
              </a:solidFill>
            </a:endParaRPr>
          </a:p>
        </p:txBody>
      </p:sp>
      <p:sp>
        <p:nvSpPr>
          <p:cNvPr id="1031" name="Footer Placeholder 4"/>
          <p:cNvSpPr>
            <a:spLocks noGrp="1" noChangeArrowheads="1"/>
          </p:cNvSpPr>
          <p:nvPr>
            <p:ph type="ftr" sz="quarter" idx="3"/>
          </p:nvPr>
        </p:nvSpPr>
        <p:spPr bwMode="auto">
          <a:xfrm>
            <a:off x="2765425" y="6459538"/>
            <a:ext cx="3616325"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900" smtClean="0">
                <a:solidFill>
                  <a:srgbClr val="FFFFFF"/>
                </a:solidFill>
              </a:defRPr>
            </a:lvl1pPr>
          </a:lstStyle>
          <a:p>
            <a:pPr>
              <a:defRPr/>
            </a:pPr>
            <a:endParaRPr lang="en-US" altLang="en-US"/>
          </a:p>
        </p:txBody>
      </p:sp>
      <p:sp>
        <p:nvSpPr>
          <p:cNvPr id="1032" name="Slide Number Placeholder 5"/>
          <p:cNvSpPr>
            <a:spLocks noGrp="1" noChangeArrowheads="1"/>
          </p:cNvSpPr>
          <p:nvPr>
            <p:ph type="sldNum" sz="quarter" idx="4"/>
          </p:nvPr>
        </p:nvSpPr>
        <p:spPr bwMode="auto">
          <a:xfrm>
            <a:off x="7424738" y="6459538"/>
            <a:ext cx="98425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000" smtClean="0">
                <a:solidFill>
                  <a:srgbClr val="FFFFFF"/>
                </a:solidFill>
              </a:defRPr>
            </a:lvl1pPr>
          </a:lstStyle>
          <a:p>
            <a:pPr>
              <a:defRPr/>
            </a:pPr>
            <a:fld id="{112B6307-75ED-4028-9CFC-381BB8DC0F88}" type="slidenum">
              <a:rPr lang="en-US" altLang="en-US"/>
              <a:pPr>
                <a:defRPr/>
              </a:pPr>
              <a:t>‹#›</a:t>
            </a:fld>
            <a:endParaRPr lang="en-US" altLang="en-US"/>
          </a:p>
        </p:txBody>
      </p:sp>
      <p:sp>
        <p:nvSpPr>
          <p:cNvPr id="1033" name="Straight Connector 9"/>
          <p:cNvSpPr>
            <a:spLocks noChangeShapeType="1"/>
          </p:cNvSpPr>
          <p:nvPr/>
        </p:nvSpPr>
        <p:spPr bwMode="auto">
          <a:xfrm>
            <a:off x="822325" y="1004888"/>
            <a:ext cx="7475538" cy="0"/>
          </a:xfrm>
          <a:prstGeom prst="line">
            <a:avLst/>
          </a:prstGeom>
          <a:noFill/>
          <a:ln w="6350">
            <a:solidFill>
              <a:srgbClr val="7F7F7F"/>
            </a:solidFill>
            <a:bevel/>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Lst>
  <p:timing>
    <p:tnLst>
      <p:par>
        <p:cTn id="1" dur="indefinite" restart="never" nodeType="tmRoot"/>
      </p:par>
    </p:tnLst>
  </p:timing>
  <p:hf hdr="0" ftr="0" dt="0"/>
  <p:txStyles>
    <p:titleStyle>
      <a:lvl1pPr marL="914400" indent="-914400" algn="l" rtl="0" eaLnBrk="0" fontAlgn="base" hangingPunct="0">
        <a:lnSpc>
          <a:spcPct val="85000"/>
        </a:lnSpc>
        <a:spcBef>
          <a:spcPct val="0"/>
        </a:spcBef>
        <a:spcAft>
          <a:spcPct val="0"/>
        </a:spcAft>
        <a:defRPr sz="4800" kern="1200">
          <a:solidFill>
            <a:srgbClr val="3F3F3F"/>
          </a:solidFill>
          <a:latin typeface="+mj-lt"/>
          <a:ea typeface="+mj-ea"/>
          <a:cs typeface="宋体" charset="0"/>
          <a:sym typeface="Calibri Light" panose="020F0302020204030204" pitchFamily="34" charset="0"/>
        </a:defRPr>
      </a:lvl1pPr>
      <a:lvl2pPr marL="914400" indent="-914400" algn="l" rtl="0" eaLnBrk="0" fontAlgn="base" hangingPunct="0">
        <a:lnSpc>
          <a:spcPct val="85000"/>
        </a:lnSpc>
        <a:spcBef>
          <a:spcPct val="0"/>
        </a:spcBef>
        <a:spcAft>
          <a:spcPct val="0"/>
        </a:spcAft>
        <a:defRPr sz="4800">
          <a:solidFill>
            <a:srgbClr val="3F3F3F"/>
          </a:solidFill>
          <a:latin typeface="Calibri Light" panose="020F0302020204030204" pitchFamily="34" charset="0"/>
          <a:ea typeface="宋体" panose="02010600030101010101" pitchFamily="2" charset="-122"/>
          <a:cs typeface="宋体" charset="0"/>
          <a:sym typeface="Calibri Light" panose="020F0302020204030204" pitchFamily="34" charset="0"/>
        </a:defRPr>
      </a:lvl2pPr>
      <a:lvl3pPr marL="914400" indent="-914400" algn="l" rtl="0" eaLnBrk="0" fontAlgn="base" hangingPunct="0">
        <a:lnSpc>
          <a:spcPct val="85000"/>
        </a:lnSpc>
        <a:spcBef>
          <a:spcPct val="0"/>
        </a:spcBef>
        <a:spcAft>
          <a:spcPct val="0"/>
        </a:spcAft>
        <a:defRPr sz="4800">
          <a:solidFill>
            <a:srgbClr val="3F3F3F"/>
          </a:solidFill>
          <a:latin typeface="Calibri Light" panose="020F0302020204030204" pitchFamily="34" charset="0"/>
          <a:ea typeface="宋体" panose="02010600030101010101" pitchFamily="2" charset="-122"/>
          <a:cs typeface="宋体" charset="0"/>
          <a:sym typeface="Calibri Light" panose="020F0302020204030204" pitchFamily="34" charset="0"/>
        </a:defRPr>
      </a:lvl3pPr>
      <a:lvl4pPr marL="914400" indent="-914400" algn="l" rtl="0" eaLnBrk="0" fontAlgn="base" hangingPunct="0">
        <a:lnSpc>
          <a:spcPct val="85000"/>
        </a:lnSpc>
        <a:spcBef>
          <a:spcPct val="0"/>
        </a:spcBef>
        <a:spcAft>
          <a:spcPct val="0"/>
        </a:spcAft>
        <a:defRPr sz="4800">
          <a:solidFill>
            <a:srgbClr val="3F3F3F"/>
          </a:solidFill>
          <a:latin typeface="Calibri Light" panose="020F0302020204030204" pitchFamily="34" charset="0"/>
          <a:ea typeface="宋体" panose="02010600030101010101" pitchFamily="2" charset="-122"/>
          <a:cs typeface="宋体" charset="0"/>
          <a:sym typeface="Calibri Light" panose="020F0302020204030204" pitchFamily="34" charset="0"/>
        </a:defRPr>
      </a:lvl4pPr>
      <a:lvl5pPr marL="914400" indent="-914400" algn="l" rtl="0" eaLnBrk="0" fontAlgn="base" hangingPunct="0">
        <a:lnSpc>
          <a:spcPct val="85000"/>
        </a:lnSpc>
        <a:spcBef>
          <a:spcPct val="0"/>
        </a:spcBef>
        <a:spcAft>
          <a:spcPct val="0"/>
        </a:spcAft>
        <a:defRPr sz="4800">
          <a:solidFill>
            <a:srgbClr val="3F3F3F"/>
          </a:solidFill>
          <a:latin typeface="Calibri Light" panose="020F0302020204030204" pitchFamily="34" charset="0"/>
          <a:ea typeface="宋体" panose="02010600030101010101" pitchFamily="2" charset="-122"/>
          <a:cs typeface="宋体" charset="0"/>
          <a:sym typeface="Calibri Light" panose="020F0302020204030204" pitchFamily="34" charset="0"/>
        </a:defRPr>
      </a:lvl5pPr>
      <a:lvl6pPr marL="1371600" indent="-914400" algn="l" rtl="0" fontAlgn="base">
        <a:lnSpc>
          <a:spcPct val="85000"/>
        </a:lnSpc>
        <a:spcBef>
          <a:spcPct val="0"/>
        </a:spcBef>
        <a:spcAft>
          <a:spcPct val="0"/>
        </a:spcAft>
        <a:defRPr sz="4800">
          <a:solidFill>
            <a:srgbClr val="3F3F3F"/>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85000"/>
        </a:lnSpc>
        <a:spcBef>
          <a:spcPct val="0"/>
        </a:spcBef>
        <a:spcAft>
          <a:spcPct val="0"/>
        </a:spcAft>
        <a:defRPr sz="4800">
          <a:solidFill>
            <a:srgbClr val="3F3F3F"/>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85000"/>
        </a:lnSpc>
        <a:spcBef>
          <a:spcPct val="0"/>
        </a:spcBef>
        <a:spcAft>
          <a:spcPct val="0"/>
        </a:spcAft>
        <a:defRPr sz="4800">
          <a:solidFill>
            <a:srgbClr val="3F3F3F"/>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85000"/>
        </a:lnSpc>
        <a:spcBef>
          <a:spcPct val="0"/>
        </a:spcBef>
        <a:spcAft>
          <a:spcPct val="0"/>
        </a:spcAft>
        <a:defRPr sz="4800">
          <a:solidFill>
            <a:srgbClr val="3F3F3F"/>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1.png"/><Relationship Id="rId7" Type="http://schemas.openxmlformats.org/officeDocument/2006/relationships/image" Target="../media/image10.png"/><Relationship Id="rId12"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4.jpeg"/><Relationship Id="rId11" Type="http://schemas.openxmlformats.org/officeDocument/2006/relationships/image" Target="../media/image27.jpeg"/><Relationship Id="rId5" Type="http://schemas.openxmlformats.org/officeDocument/2006/relationships/image" Target="../media/image23.jpe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9.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1.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9.jpe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11.png"/><Relationship Id="rId5" Type="http://schemas.openxmlformats.org/officeDocument/2006/relationships/image" Target="../media/image8.jpe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3175" y="6400800"/>
            <a:ext cx="9140825" cy="457200"/>
          </a:xfrm>
          <a:prstGeom prst="rect">
            <a:avLst/>
          </a:prstGeom>
          <a:solidFill>
            <a:schemeClr val="accent2"/>
          </a:solidFill>
          <a:ln>
            <a:noFill/>
          </a:ln>
          <a:extLst>
            <a:ext uri="{91240B29-F687-4f45-9708-019B960494DF}">
              <a14:hiddenLine xmlns:a14="http://schemas.microsoft.com/office/drawing/2010/main" xmlns="" w="15875">
                <a:solidFill>
                  <a:srgbClr val="000000"/>
                </a:solidFill>
                <a:bevel/>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en-US"/>
          </a:p>
        </p:txBody>
      </p:sp>
      <p:sp>
        <p:nvSpPr>
          <p:cNvPr id="16387" name="Rectangle 7"/>
          <p:cNvSpPr>
            <a:spLocks noChangeArrowheads="1"/>
          </p:cNvSpPr>
          <p:nvPr/>
        </p:nvSpPr>
        <p:spPr bwMode="auto">
          <a:xfrm>
            <a:off x="0" y="6334125"/>
            <a:ext cx="9140825" cy="63500"/>
          </a:xfrm>
          <a:prstGeom prst="rect">
            <a:avLst/>
          </a:prstGeom>
          <a:solidFill>
            <a:schemeClr val="accent1"/>
          </a:solidFill>
          <a:ln>
            <a:noFill/>
          </a:ln>
          <a:extLst>
            <a:ext uri="{91240B29-F687-4f45-9708-019B960494DF}">
              <a14:hiddenLine xmlns:a14="http://schemas.microsoft.com/office/drawing/2010/main" xmlns="" w="15875">
                <a:solidFill>
                  <a:srgbClr val="000000"/>
                </a:solidFill>
                <a:bevel/>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en-US"/>
          </a:p>
        </p:txBody>
      </p:sp>
      <p:sp>
        <p:nvSpPr>
          <p:cNvPr id="16388" name="Straight Connector 8"/>
          <p:cNvSpPr>
            <a:spLocks noChangeShapeType="1"/>
          </p:cNvSpPr>
          <p:nvPr/>
        </p:nvSpPr>
        <p:spPr bwMode="auto">
          <a:xfrm>
            <a:off x="904875" y="4343400"/>
            <a:ext cx="7407275" cy="0"/>
          </a:xfrm>
          <a:prstGeom prst="line">
            <a:avLst/>
          </a:prstGeom>
          <a:noFill/>
          <a:ln w="6350">
            <a:solidFill>
              <a:srgbClr val="7F7F7F"/>
            </a:solidFill>
            <a:bevel/>
            <a:headEnd/>
            <a:tailEnd/>
          </a:ln>
          <a:extLst>
            <a:ext uri="{909E8E84-426E-40dd-AFC4-6F175D3DCCD1}">
              <a14:hiddenFill xmlns:a14="http://schemas.microsoft.com/office/drawing/2010/main" xmlns="">
                <a:noFill/>
              </a14:hiddenFill>
            </a:ext>
          </a:extLst>
        </p:spPr>
        <p:txBody>
          <a:bodyPr/>
          <a:lstStyle/>
          <a:p>
            <a:endParaRPr lang="en-US"/>
          </a:p>
        </p:txBody>
      </p:sp>
      <p:sp>
        <p:nvSpPr>
          <p:cNvPr id="16389" name="Straight Connector 9"/>
          <p:cNvSpPr>
            <a:spLocks noChangeShapeType="1"/>
          </p:cNvSpPr>
          <p:nvPr/>
        </p:nvSpPr>
        <p:spPr bwMode="auto">
          <a:xfrm flipV="1">
            <a:off x="130175" y="6153150"/>
            <a:ext cx="6350" cy="6350"/>
          </a:xfrm>
          <a:prstGeom prst="line">
            <a:avLst/>
          </a:prstGeom>
          <a:noFill/>
          <a:ln w="12700">
            <a:solidFill>
              <a:schemeClr val="accent1"/>
            </a:solidFill>
            <a:bevel/>
            <a:headEnd/>
            <a:tailEnd/>
          </a:ln>
          <a:extLst>
            <a:ext uri="{909E8E84-426E-40dd-AFC4-6F175D3DCCD1}">
              <a14:hiddenFill xmlns:a14="http://schemas.microsoft.com/office/drawing/2010/main" xmlns="">
                <a:noFill/>
              </a14:hiddenFill>
            </a:ext>
          </a:extLst>
        </p:spPr>
        <p:txBody>
          <a:bodyPr/>
          <a:lstStyle/>
          <a:p>
            <a:endParaRPr lang="en-US"/>
          </a:p>
        </p:txBody>
      </p:sp>
      <p:sp>
        <p:nvSpPr>
          <p:cNvPr id="16390" name="Title 3"/>
          <p:cNvSpPr>
            <a:spLocks noGrp="1" noChangeArrowheads="1"/>
          </p:cNvSpPr>
          <p:nvPr>
            <p:ph type="ctrTitle" idx="4294967295"/>
          </p:nvPr>
        </p:nvSpPr>
        <p:spPr>
          <a:xfrm>
            <a:off x="823913" y="758825"/>
            <a:ext cx="8081962" cy="3565525"/>
          </a:xfrm>
        </p:spPr>
        <p:txBody>
          <a:bodyPr/>
          <a:lstStyle/>
          <a:p>
            <a:pPr marL="0" indent="0" eaLnBrk="1" hangingPunct="1"/>
            <a:r>
              <a:rPr lang="en-US" altLang="zh-CN" sz="3200" dirty="0" smtClean="0">
                <a:solidFill>
                  <a:srgbClr val="262626"/>
                </a:solidFill>
              </a:rPr>
              <a:t>Diversified Top-k Graph Pattern Matching</a:t>
            </a:r>
            <a:endParaRPr lang="en-US" altLang="zh-CN" sz="1800" dirty="0" smtClean="0">
              <a:solidFill>
                <a:srgbClr val="262626"/>
              </a:solidFill>
            </a:endParaRPr>
          </a:p>
        </p:txBody>
      </p:sp>
      <p:pic>
        <p:nvPicPr>
          <p:cNvPr id="1639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40463" y="0"/>
            <a:ext cx="2903537" cy="217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8"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F165C9-5336-4C26-9B75-3EAD60F1AADA}" type="slidenum">
              <a:rPr lang="en-US" altLang="en-US">
                <a:solidFill>
                  <a:srgbClr val="FFFFFF"/>
                </a:solidFill>
              </a:rPr>
              <a:pPr/>
              <a:t>1</a:t>
            </a:fld>
            <a:endParaRPr lang="en-US" altLang="en-US" sz="1800"/>
          </a:p>
        </p:txBody>
      </p:sp>
      <p:sp>
        <p:nvSpPr>
          <p:cNvPr id="15" name="Subtitle 4"/>
          <p:cNvSpPr txBox="1">
            <a:spLocks noChangeArrowheads="1"/>
          </p:cNvSpPr>
          <p:nvPr/>
        </p:nvSpPr>
        <p:spPr bwMode="auto">
          <a:xfrm>
            <a:off x="6620520" y="4482947"/>
            <a:ext cx="1536441"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Calibri" panose="020F0502020204030204" pitchFamily="34" charset="0"/>
              <a:buNone/>
            </a:pPr>
            <a:r>
              <a:rPr lang="en-US" altLang="zh-CN" sz="2400" dirty="0" smtClean="0">
                <a:solidFill>
                  <a:schemeClr val="tx2"/>
                </a:solidFill>
                <a:latin typeface="Calibri Light" panose="020F0302020204030204" pitchFamily="34" charset="0"/>
              </a:rPr>
              <a:t>Yinghui Wu</a:t>
            </a:r>
          </a:p>
        </p:txBody>
      </p:sp>
      <p:pic>
        <p:nvPicPr>
          <p:cNvPr id="16" name="Picture 1"/>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7050881" y="5244833"/>
            <a:ext cx="669925" cy="66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ectangle 16"/>
          <p:cNvSpPr/>
          <p:nvPr/>
        </p:nvSpPr>
        <p:spPr>
          <a:xfrm>
            <a:off x="6432528" y="4853441"/>
            <a:ext cx="1912423" cy="341632"/>
          </a:xfrm>
          <a:prstGeom prst="rect">
            <a:avLst/>
          </a:prstGeom>
        </p:spPr>
        <p:txBody>
          <a:bodyPr wrap="square">
            <a:spAutoFit/>
          </a:bodyPr>
          <a:lstStyle/>
          <a:p>
            <a:pPr eaLnBrk="1" hangingPunct="1">
              <a:lnSpc>
                <a:spcPct val="90000"/>
              </a:lnSpc>
              <a:spcBef>
                <a:spcPts val="1200"/>
              </a:spcBef>
              <a:spcAft>
                <a:spcPts val="200"/>
              </a:spcAft>
              <a:buClr>
                <a:schemeClr val="accent1"/>
              </a:buClr>
              <a:buSzPct val="100000"/>
              <a:defRPr/>
            </a:pPr>
            <a:r>
              <a:rPr lang="en-US" dirty="0" smtClean="0">
                <a:solidFill>
                  <a:schemeClr val="tx2"/>
                </a:solidFill>
                <a:latin typeface="Calibri Light" panose="020F0302020204030204" pitchFamily="34" charset="0"/>
                <a:ea typeface="+mn-ea"/>
              </a:rPr>
              <a:t>UC Santa Barbara</a:t>
            </a:r>
            <a:endParaRPr lang="en-US" dirty="0">
              <a:solidFill>
                <a:schemeClr val="tx2"/>
              </a:solidFill>
              <a:latin typeface="Calibri Light" panose="020F0302020204030204" pitchFamily="34" charset="0"/>
              <a:ea typeface="+mn-ea"/>
            </a:endParaRPr>
          </a:p>
        </p:txBody>
      </p:sp>
      <p:sp>
        <p:nvSpPr>
          <p:cNvPr id="18" name="Subtitle 4"/>
          <p:cNvSpPr txBox="1">
            <a:spLocks noChangeArrowheads="1"/>
          </p:cNvSpPr>
          <p:nvPr/>
        </p:nvSpPr>
        <p:spPr bwMode="auto">
          <a:xfrm>
            <a:off x="1143385" y="4482947"/>
            <a:ext cx="147691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Calibri" panose="020F0502020204030204" pitchFamily="34" charset="0"/>
              <a:buNone/>
            </a:pPr>
            <a:r>
              <a:rPr lang="en-US" altLang="zh-CN" sz="2400" dirty="0" err="1" smtClean="0">
                <a:solidFill>
                  <a:schemeClr val="tx2"/>
                </a:solidFill>
                <a:latin typeface="Calibri Light" panose="020F0302020204030204" pitchFamily="34" charset="0"/>
              </a:rPr>
              <a:t>Wenfei</a:t>
            </a:r>
            <a:r>
              <a:rPr lang="en-US" altLang="zh-CN" sz="2400" dirty="0" smtClean="0">
                <a:solidFill>
                  <a:schemeClr val="tx2"/>
                </a:solidFill>
                <a:latin typeface="Calibri Light" panose="020F0302020204030204" pitchFamily="34" charset="0"/>
              </a:rPr>
              <a:t> Fan</a:t>
            </a:r>
          </a:p>
        </p:txBody>
      </p:sp>
      <p:sp>
        <p:nvSpPr>
          <p:cNvPr id="19" name="Rectangle 18"/>
          <p:cNvSpPr/>
          <p:nvPr/>
        </p:nvSpPr>
        <p:spPr>
          <a:xfrm>
            <a:off x="646740" y="4851133"/>
            <a:ext cx="2701091" cy="346249"/>
          </a:xfrm>
          <a:prstGeom prst="rect">
            <a:avLst/>
          </a:prstGeom>
        </p:spPr>
        <p:txBody>
          <a:bodyPr wrap="square">
            <a:spAutoFit/>
          </a:bodyPr>
          <a:lstStyle/>
          <a:p>
            <a:pPr eaLnBrk="1" hangingPunct="1">
              <a:lnSpc>
                <a:spcPct val="90000"/>
              </a:lnSpc>
              <a:spcBef>
                <a:spcPts val="1200"/>
              </a:spcBef>
              <a:spcAft>
                <a:spcPts val="200"/>
              </a:spcAft>
              <a:buClr>
                <a:schemeClr val="accent1"/>
              </a:buClr>
              <a:buSzPct val="100000"/>
              <a:defRPr/>
            </a:pPr>
            <a:r>
              <a:rPr lang="en-US" dirty="0">
                <a:solidFill>
                  <a:schemeClr val="tx2"/>
                </a:solidFill>
                <a:latin typeface="Calibri Light" panose="020F0302020204030204" pitchFamily="34" charset="0"/>
                <a:ea typeface="+mn-ea"/>
              </a:rPr>
              <a:t>University of </a:t>
            </a:r>
            <a:r>
              <a:rPr lang="en-US" dirty="0" smtClean="0">
                <a:solidFill>
                  <a:schemeClr val="tx2"/>
                </a:solidFill>
                <a:latin typeface="Calibri Light" panose="020F0302020204030204" pitchFamily="34" charset="0"/>
                <a:ea typeface="+mn-ea"/>
              </a:rPr>
              <a:t>Edinburgh</a:t>
            </a:r>
            <a:endParaRPr lang="en-US" dirty="0">
              <a:solidFill>
                <a:schemeClr val="tx2"/>
              </a:solidFill>
              <a:latin typeface="Calibri Light" panose="020F0302020204030204" pitchFamily="34" charset="0"/>
              <a:ea typeface="+mn-ea"/>
            </a:endParaRPr>
          </a:p>
        </p:txBody>
      </p:sp>
      <p:sp>
        <p:nvSpPr>
          <p:cNvPr id="20" name="Rectangle 19"/>
          <p:cNvSpPr/>
          <p:nvPr/>
        </p:nvSpPr>
        <p:spPr>
          <a:xfrm>
            <a:off x="2531804" y="4853441"/>
            <a:ext cx="4077216" cy="341632"/>
          </a:xfrm>
          <a:prstGeom prst="rect">
            <a:avLst/>
          </a:prstGeom>
        </p:spPr>
        <p:txBody>
          <a:bodyPr wrap="square">
            <a:spAutoFit/>
          </a:bodyPr>
          <a:lstStyle/>
          <a:p>
            <a:pPr algn="ctr" eaLnBrk="1" hangingPunct="1">
              <a:lnSpc>
                <a:spcPct val="90000"/>
              </a:lnSpc>
              <a:spcBef>
                <a:spcPts val="1200"/>
              </a:spcBef>
              <a:spcAft>
                <a:spcPts val="200"/>
              </a:spcAft>
              <a:buClr>
                <a:schemeClr val="accent1"/>
              </a:buClr>
              <a:buSzPct val="100000"/>
              <a:defRPr/>
            </a:pPr>
            <a:r>
              <a:rPr lang="en-US" dirty="0" smtClean="0">
                <a:solidFill>
                  <a:schemeClr val="tx2"/>
                </a:solidFill>
                <a:latin typeface="Calibri Light" panose="020F0302020204030204" pitchFamily="34" charset="0"/>
                <a:ea typeface="+mn-ea"/>
              </a:rPr>
              <a:t>Southwest </a:t>
            </a:r>
            <a:r>
              <a:rPr lang="en-US" dirty="0" err="1" smtClean="0">
                <a:solidFill>
                  <a:schemeClr val="tx2"/>
                </a:solidFill>
                <a:latin typeface="Calibri Light" panose="020F0302020204030204" pitchFamily="34" charset="0"/>
                <a:ea typeface="+mn-ea"/>
              </a:rPr>
              <a:t>Jiaotong</a:t>
            </a:r>
            <a:r>
              <a:rPr lang="en-US" dirty="0" smtClean="0">
                <a:solidFill>
                  <a:schemeClr val="tx2"/>
                </a:solidFill>
                <a:latin typeface="Calibri Light" panose="020F0302020204030204" pitchFamily="34" charset="0"/>
                <a:ea typeface="+mn-ea"/>
              </a:rPr>
              <a:t> University</a:t>
            </a:r>
            <a:endParaRPr lang="en-US" dirty="0">
              <a:solidFill>
                <a:schemeClr val="tx2"/>
              </a:solidFill>
              <a:latin typeface="Calibri Light" panose="020F0302020204030204" pitchFamily="34" charset="0"/>
              <a:ea typeface="+mn-ea"/>
            </a:endParaRPr>
          </a:p>
        </p:txBody>
      </p:sp>
      <p:sp>
        <p:nvSpPr>
          <p:cNvPr id="21" name="Subtitle 4"/>
          <p:cNvSpPr txBox="1">
            <a:spLocks noChangeArrowheads="1"/>
          </p:cNvSpPr>
          <p:nvPr/>
        </p:nvSpPr>
        <p:spPr bwMode="auto">
          <a:xfrm>
            <a:off x="4013455" y="4482947"/>
            <a:ext cx="1536441"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Calibri" panose="020F0502020204030204" pitchFamily="34" charset="0"/>
              <a:buNone/>
            </a:pPr>
            <a:r>
              <a:rPr lang="en-US" altLang="zh-CN" sz="2400" b="1" dirty="0" smtClean="0">
                <a:solidFill>
                  <a:schemeClr val="tx2"/>
                </a:solidFill>
                <a:latin typeface="Calibri Light" panose="020F0302020204030204" pitchFamily="34" charset="0"/>
              </a:rPr>
              <a:t>Xin Wang</a:t>
            </a:r>
          </a:p>
        </p:txBody>
      </p:sp>
      <p:pic>
        <p:nvPicPr>
          <p:cNvPr id="22" name="Picture 2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520726" y="5244833"/>
            <a:ext cx="722228" cy="727075"/>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172346" y="5205016"/>
            <a:ext cx="796131" cy="796131"/>
          </a:xfrm>
          <a:prstGeom prst="rect">
            <a:avLst/>
          </a:prstGeom>
        </p:spPr>
      </p:pic>
    </p:spTree>
  </p:cSld>
  <p:clrMapOvr>
    <a:masterClrMapping/>
  </p:clrMapOvr>
  <p:transition advTm="1087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830264" y="1165225"/>
            <a:ext cx="7427912" cy="4179888"/>
          </a:xfrm>
          <a:prstGeom prst="rect">
            <a:avLst/>
          </a:prstGeom>
        </p:spPr>
        <p:txBody>
          <a:bodyPr>
            <a:normAutofit/>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smtClean="0">
                <a:solidFill>
                  <a:schemeClr val="tx2">
                    <a:lumMod val="50000"/>
                  </a:schemeClr>
                </a:solidFill>
                <a:ea typeface="Meiryo UI" pitchFamily="34" charset="-128"/>
                <a:cs typeface="Meiryo UI" pitchFamily="34" charset="-128"/>
              </a:rPr>
              <a:t>Finding Top-k matches for cyclic patterns</a:t>
            </a:r>
          </a:p>
          <a:p>
            <a:pPr lvl="1">
              <a:defRPr/>
            </a:pPr>
            <a:r>
              <a:rPr lang="en-US" altLang="zh-CN" dirty="0" smtClean="0"/>
              <a:t>Computes topological rank r(u) of query nodes u in Q;</a:t>
            </a:r>
          </a:p>
          <a:p>
            <a:pPr lvl="1">
              <a:defRPr/>
            </a:pPr>
            <a:r>
              <a:rPr lang="en-US" altLang="zh-CN" dirty="0" smtClean="0">
                <a:solidFill>
                  <a:schemeClr val="tx2">
                    <a:lumMod val="50000"/>
                  </a:schemeClr>
                </a:solidFill>
                <a:ea typeface="Meiryo UI" pitchFamily="34" charset="-128"/>
                <a:cs typeface="Meiryo UI" pitchFamily="34" charset="-128"/>
              </a:rPr>
              <a:t>Iteratively updates vectors of candidates by propagating the partial answers if the corresponding </a:t>
            </a:r>
            <a:r>
              <a:rPr lang="en-US" altLang="zh-CN" dirty="0" err="1" smtClean="0">
                <a:solidFill>
                  <a:schemeClr val="tx2">
                    <a:lumMod val="50000"/>
                  </a:schemeClr>
                </a:solidFill>
                <a:ea typeface="Meiryo UI" pitchFamily="34" charset="-128"/>
                <a:cs typeface="Meiryo UI" pitchFamily="34" charset="-128"/>
              </a:rPr>
              <a:t>u</a:t>
            </a:r>
            <a:r>
              <a:rPr lang="en-US" altLang="zh-CN" sz="1100" dirty="0" err="1" smtClean="0">
                <a:solidFill>
                  <a:schemeClr val="tx2">
                    <a:lumMod val="50000"/>
                  </a:schemeClr>
                </a:solidFill>
                <a:ea typeface="Meiryo UI" pitchFamily="34" charset="-128"/>
                <a:cs typeface="Meiryo UI" pitchFamily="34" charset="-128"/>
              </a:rPr>
              <a:t>scc</a:t>
            </a:r>
            <a:r>
              <a:rPr lang="en-US" altLang="zh-CN" dirty="0" smtClean="0">
                <a:solidFill>
                  <a:schemeClr val="tx2">
                    <a:lumMod val="50000"/>
                  </a:schemeClr>
                </a:solidFill>
                <a:ea typeface="Meiryo UI" pitchFamily="34" charset="-128"/>
                <a:cs typeface="Meiryo UI" pitchFamily="34" charset="-128"/>
              </a:rPr>
              <a:t> contains only one node; </a:t>
            </a:r>
          </a:p>
          <a:p>
            <a:pPr lvl="1">
              <a:defRPr/>
            </a:pPr>
            <a:r>
              <a:rPr lang="en-US" altLang="zh-CN" dirty="0" smtClean="0">
                <a:solidFill>
                  <a:schemeClr val="tx2">
                    <a:lumMod val="50000"/>
                  </a:schemeClr>
                </a:solidFill>
                <a:ea typeface="Meiryo UI" pitchFamily="34" charset="-128"/>
                <a:cs typeface="Meiryo UI" pitchFamily="34" charset="-128"/>
              </a:rPr>
              <a:t>Otherwise, employs Procedure </a:t>
            </a:r>
            <a:r>
              <a:rPr lang="en-US" altLang="zh-CN" dirty="0" err="1" smtClean="0"/>
              <a:t>SccProcess</a:t>
            </a:r>
            <a:r>
              <a:rPr lang="en-US" altLang="zh-CN" dirty="0" smtClean="0"/>
              <a:t> to verify matches.</a:t>
            </a: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a:solidFill>
                <a:schemeClr val="tx2">
                  <a:lumMod val="50000"/>
                </a:schemeClr>
              </a:solidFill>
              <a:ea typeface="Meiryo UI" pitchFamily="34" charset="-128"/>
              <a:cs typeface="Meiryo UI" pitchFamily="34" charset="-128"/>
            </a:endParaRPr>
          </a:p>
          <a:p>
            <a:pPr lvl="1">
              <a:buFont typeface="Calibri" panose="020F0502020204030204" pitchFamily="34" charset="0"/>
              <a:buNone/>
              <a:defRPr/>
            </a:pPr>
            <a:endParaRPr lang="en-US" altLang="zh-CN" dirty="0" smtClean="0">
              <a:solidFill>
                <a:schemeClr val="tx2">
                  <a:lumMod val="50000"/>
                </a:schemeClr>
              </a:solidFill>
              <a:ea typeface="Meiryo UI" pitchFamily="34" charset="-128"/>
              <a:cs typeface="Meiryo UI" pitchFamily="34" charset="-128"/>
            </a:endParaRPr>
          </a:p>
        </p:txBody>
      </p:sp>
      <p:sp>
        <p:nvSpPr>
          <p:cNvPr id="2" name="Title 1"/>
          <p:cNvSpPr>
            <a:spLocks noGrp="1"/>
          </p:cNvSpPr>
          <p:nvPr>
            <p:ph type="title"/>
          </p:nvPr>
        </p:nvSpPr>
        <p:spPr>
          <a:xfrm>
            <a:off x="865188" y="111123"/>
            <a:ext cx="7543800" cy="814851"/>
          </a:xfrm>
        </p:spPr>
        <p:txBody>
          <a:bodyPr/>
          <a:lstStyle/>
          <a:p>
            <a:pPr lvl="0"/>
            <a:r>
              <a:rPr lang="en-US" sz="3200" dirty="0" smtClean="0"/>
              <a:t>Finding Top-k Matches (for Cyclic Patterns)</a:t>
            </a:r>
            <a:endParaRPr lang="en-US" sz="32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10</a:t>
            </a:fld>
            <a:endParaRPr lang="en-US" altLang="en-US" sz="1800">
              <a:solidFill>
                <a:schemeClr val="tx1"/>
              </a:solidFill>
            </a:endParaRPr>
          </a:p>
        </p:txBody>
      </p:sp>
      <p:grpSp>
        <p:nvGrpSpPr>
          <p:cNvPr id="80" name="Group 148"/>
          <p:cNvGrpSpPr/>
          <p:nvPr/>
        </p:nvGrpSpPr>
        <p:grpSpPr>
          <a:xfrm>
            <a:off x="746931" y="3176158"/>
            <a:ext cx="2473004" cy="2558295"/>
            <a:chOff x="553034" y="1442135"/>
            <a:chExt cx="2473004" cy="2558295"/>
          </a:xfrm>
        </p:grpSpPr>
        <p:pic>
          <p:nvPicPr>
            <p:cNvPr id="81"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83577" y="1851543"/>
              <a:ext cx="417708" cy="417708"/>
            </a:xfrm>
            <a:prstGeom prst="rect">
              <a:avLst/>
            </a:prstGeom>
          </p:spPr>
        </p:pic>
        <p:pic>
          <p:nvPicPr>
            <p:cNvPr id="82"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0739" y="2471088"/>
              <a:ext cx="542018" cy="542018"/>
            </a:xfrm>
            <a:prstGeom prst="rect">
              <a:avLst/>
            </a:prstGeom>
          </p:spPr>
        </p:pic>
        <p:sp>
          <p:nvSpPr>
            <p:cNvPr id="83" name="TextBox 82"/>
            <p:cNvSpPr txBox="1"/>
            <p:nvPr/>
          </p:nvSpPr>
          <p:spPr>
            <a:xfrm>
              <a:off x="1346731" y="1442135"/>
              <a:ext cx="819456" cy="430887"/>
            </a:xfrm>
            <a:prstGeom prst="rect">
              <a:avLst/>
            </a:prstGeom>
            <a:noFill/>
          </p:spPr>
          <p:txBody>
            <a:bodyPr wrap="none" rtlCol="0">
              <a:spAutoFit/>
            </a:bodyPr>
            <a:lstStyle/>
            <a:p>
              <a:pPr algn="ctr"/>
              <a:r>
                <a:rPr lang="en-US" sz="1100" b="1" dirty="0" smtClean="0"/>
                <a:t>Project </a:t>
              </a:r>
            </a:p>
            <a:p>
              <a:pPr algn="ctr"/>
              <a:r>
                <a:rPr lang="en-US" sz="1100" b="1" dirty="0" smtClean="0"/>
                <a:t>Manager*</a:t>
              </a:r>
            </a:p>
          </p:txBody>
        </p:sp>
        <p:sp>
          <p:nvSpPr>
            <p:cNvPr id="84" name="TextBox 83"/>
            <p:cNvSpPr txBox="1"/>
            <p:nvPr/>
          </p:nvSpPr>
          <p:spPr>
            <a:xfrm>
              <a:off x="553034" y="2894647"/>
              <a:ext cx="934871" cy="253916"/>
            </a:xfrm>
            <a:prstGeom prst="rect">
              <a:avLst/>
            </a:prstGeom>
            <a:noFill/>
          </p:spPr>
          <p:txBody>
            <a:bodyPr wrap="none" rtlCol="0">
              <a:spAutoFit/>
            </a:bodyPr>
            <a:lstStyle/>
            <a:p>
              <a:r>
                <a:rPr lang="en-US" sz="1050" dirty="0" smtClean="0"/>
                <a:t>Programmer</a:t>
              </a:r>
              <a:endParaRPr lang="en-US" sz="1200" baseline="-25000" dirty="0"/>
            </a:p>
          </p:txBody>
        </p:sp>
        <p:pic>
          <p:nvPicPr>
            <p:cNvPr id="85"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316440" y="2528165"/>
              <a:ext cx="400727" cy="400727"/>
            </a:xfrm>
            <a:prstGeom prst="rect">
              <a:avLst/>
            </a:prstGeom>
          </p:spPr>
        </p:pic>
        <p:sp>
          <p:nvSpPr>
            <p:cNvPr id="86" name="TextBox 85"/>
            <p:cNvSpPr txBox="1"/>
            <p:nvPr/>
          </p:nvSpPr>
          <p:spPr>
            <a:xfrm>
              <a:off x="2083151" y="2881078"/>
              <a:ext cx="942887" cy="253916"/>
            </a:xfrm>
            <a:prstGeom prst="rect">
              <a:avLst/>
            </a:prstGeom>
            <a:noFill/>
          </p:spPr>
          <p:txBody>
            <a:bodyPr wrap="none" rtlCol="0">
              <a:spAutoFit/>
            </a:bodyPr>
            <a:lstStyle/>
            <a:p>
              <a:r>
                <a:rPr lang="en-US" sz="1050" dirty="0" smtClean="0"/>
                <a:t>DB manager</a:t>
              </a:r>
              <a:endParaRPr lang="en-US" sz="1050" baseline="-25000" dirty="0"/>
            </a:p>
          </p:txBody>
        </p:sp>
        <p:pic>
          <p:nvPicPr>
            <p:cNvPr id="87"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578350" y="3341743"/>
              <a:ext cx="443402" cy="443402"/>
            </a:xfrm>
            <a:prstGeom prst="rect">
              <a:avLst/>
            </a:prstGeom>
          </p:spPr>
        </p:pic>
        <p:sp>
          <p:nvSpPr>
            <p:cNvPr id="88" name="TextBox 87"/>
            <p:cNvSpPr txBox="1"/>
            <p:nvPr/>
          </p:nvSpPr>
          <p:spPr>
            <a:xfrm>
              <a:off x="1532189" y="3746514"/>
              <a:ext cx="566181" cy="253916"/>
            </a:xfrm>
            <a:prstGeom prst="rect">
              <a:avLst/>
            </a:prstGeom>
            <a:noFill/>
          </p:spPr>
          <p:txBody>
            <a:bodyPr wrap="none" rtlCol="0">
              <a:spAutoFit/>
            </a:bodyPr>
            <a:lstStyle/>
            <a:p>
              <a:r>
                <a:rPr lang="en-US" sz="1050" dirty="0" smtClean="0"/>
                <a:t>Tester</a:t>
              </a:r>
              <a:endParaRPr lang="en-US" sz="1200" baseline="-25000" dirty="0"/>
            </a:p>
          </p:txBody>
        </p:sp>
        <p:cxnSp>
          <p:nvCxnSpPr>
            <p:cNvPr id="89" name="Curved Connector 12"/>
            <p:cNvCxnSpPr>
              <a:stCxn id="81" idx="1"/>
              <a:endCxn id="82" idx="0"/>
            </p:cNvCxnSpPr>
            <p:nvPr/>
          </p:nvCxnSpPr>
          <p:spPr bwMode="auto">
            <a:xfrm rot="10800000" flipV="1">
              <a:off x="1031749" y="2060396"/>
              <a:ext cx="551829" cy="410691"/>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0" name="Curved Connector 13"/>
            <p:cNvCxnSpPr>
              <a:stCxn id="81" idx="3"/>
              <a:endCxn id="85" idx="0"/>
            </p:cNvCxnSpPr>
            <p:nvPr/>
          </p:nvCxnSpPr>
          <p:spPr bwMode="auto">
            <a:xfrm>
              <a:off x="2001285" y="2060397"/>
              <a:ext cx="515519" cy="467768"/>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1" name="Curved Connector 14"/>
            <p:cNvCxnSpPr>
              <a:stCxn id="84" idx="2"/>
              <a:endCxn id="87" idx="1"/>
            </p:cNvCxnSpPr>
            <p:nvPr/>
          </p:nvCxnSpPr>
          <p:spPr bwMode="auto">
            <a:xfrm rot="16200000" flipH="1">
              <a:off x="1091970" y="3077063"/>
              <a:ext cx="414881" cy="557880"/>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2" name="Curved Connector 15"/>
            <p:cNvCxnSpPr>
              <a:stCxn id="86" idx="2"/>
              <a:endCxn id="87" idx="3"/>
            </p:cNvCxnSpPr>
            <p:nvPr/>
          </p:nvCxnSpPr>
          <p:spPr bwMode="auto">
            <a:xfrm rot="5400000">
              <a:off x="2073949" y="3082798"/>
              <a:ext cx="428450" cy="532843"/>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3" name="Straight Arrow Connector 16"/>
            <p:cNvCxnSpPr/>
            <p:nvPr/>
          </p:nvCxnSpPr>
          <p:spPr bwMode="auto">
            <a:xfrm>
              <a:off x="1346183" y="2688981"/>
              <a:ext cx="888068" cy="4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4" name="Straight Arrow Connector 17"/>
            <p:cNvCxnSpPr/>
            <p:nvPr/>
          </p:nvCxnSpPr>
          <p:spPr bwMode="auto">
            <a:xfrm flipH="1">
              <a:off x="1335561" y="2835776"/>
              <a:ext cx="888068" cy="4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24" name="组合 123"/>
          <p:cNvGrpSpPr/>
          <p:nvPr/>
        </p:nvGrpSpPr>
        <p:grpSpPr>
          <a:xfrm>
            <a:off x="4189350" y="3041575"/>
            <a:ext cx="2857500" cy="3149600"/>
            <a:chOff x="4165600" y="3314700"/>
            <a:chExt cx="2857500" cy="3149600"/>
          </a:xfrm>
        </p:grpSpPr>
        <p:grpSp>
          <p:nvGrpSpPr>
            <p:cNvPr id="123" name="组合 122"/>
            <p:cNvGrpSpPr/>
            <p:nvPr/>
          </p:nvGrpSpPr>
          <p:grpSpPr>
            <a:xfrm>
              <a:off x="4165600" y="3314700"/>
              <a:ext cx="2857500" cy="3149600"/>
              <a:chOff x="4165600" y="3314700"/>
              <a:chExt cx="2857500" cy="3149600"/>
            </a:xfrm>
          </p:grpSpPr>
          <p:sp>
            <p:nvSpPr>
              <p:cNvPr id="121" name="椭圆 120"/>
              <p:cNvSpPr/>
              <p:nvPr/>
            </p:nvSpPr>
            <p:spPr bwMode="auto">
              <a:xfrm>
                <a:off x="4978400" y="5600700"/>
                <a:ext cx="1143000" cy="863600"/>
              </a:xfrm>
              <a:prstGeom prst="ellipse">
                <a:avLst/>
              </a:prstGeom>
              <a:solidFill>
                <a:schemeClr val="accent1">
                  <a:alpha val="1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0" name="椭圆 119"/>
              <p:cNvSpPr/>
              <p:nvPr/>
            </p:nvSpPr>
            <p:spPr bwMode="auto">
              <a:xfrm>
                <a:off x="4965700" y="3314700"/>
                <a:ext cx="1143000" cy="863600"/>
              </a:xfrm>
              <a:prstGeom prst="ellipse">
                <a:avLst/>
              </a:prstGeom>
              <a:solidFill>
                <a:schemeClr val="accent1">
                  <a:alpha val="1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1" name="椭圆 110"/>
              <p:cNvSpPr/>
              <p:nvPr/>
            </p:nvSpPr>
            <p:spPr bwMode="auto">
              <a:xfrm>
                <a:off x="4165600" y="4457700"/>
                <a:ext cx="2857500" cy="863600"/>
              </a:xfrm>
              <a:prstGeom prst="ellipse">
                <a:avLst/>
              </a:prstGeom>
              <a:solidFill>
                <a:schemeClr val="accent1">
                  <a:alpha val="1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97"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60524" y="3731691"/>
                <a:ext cx="417708" cy="417708"/>
              </a:xfrm>
              <a:prstGeom prst="rect">
                <a:avLst/>
              </a:prstGeom>
            </p:spPr>
          </p:pic>
          <p:pic>
            <p:nvPicPr>
              <p:cNvPr id="98"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37686" y="4541736"/>
                <a:ext cx="542018" cy="542018"/>
              </a:xfrm>
              <a:prstGeom prst="rect">
                <a:avLst/>
              </a:prstGeom>
            </p:spPr>
          </p:pic>
          <p:sp>
            <p:nvSpPr>
              <p:cNvPr id="99" name="TextBox 98"/>
              <p:cNvSpPr txBox="1"/>
              <p:nvPr/>
            </p:nvSpPr>
            <p:spPr>
              <a:xfrm>
                <a:off x="5123678" y="3322283"/>
                <a:ext cx="819456" cy="430887"/>
              </a:xfrm>
              <a:prstGeom prst="rect">
                <a:avLst/>
              </a:prstGeom>
              <a:noFill/>
            </p:spPr>
            <p:txBody>
              <a:bodyPr wrap="none" rtlCol="0">
                <a:spAutoFit/>
              </a:bodyPr>
              <a:lstStyle/>
              <a:p>
                <a:pPr algn="ctr"/>
                <a:r>
                  <a:rPr lang="en-US" sz="1100" b="1" dirty="0" smtClean="0"/>
                  <a:t>Project </a:t>
                </a:r>
              </a:p>
              <a:p>
                <a:pPr algn="ctr"/>
                <a:r>
                  <a:rPr lang="en-US" sz="1100" b="1" dirty="0" smtClean="0"/>
                  <a:t>Manager*</a:t>
                </a:r>
              </a:p>
            </p:txBody>
          </p:sp>
          <p:sp>
            <p:nvSpPr>
              <p:cNvPr id="100" name="TextBox 99"/>
              <p:cNvSpPr txBox="1"/>
              <p:nvPr/>
            </p:nvSpPr>
            <p:spPr>
              <a:xfrm>
                <a:off x="4329981" y="4965295"/>
                <a:ext cx="934871" cy="253916"/>
              </a:xfrm>
              <a:prstGeom prst="rect">
                <a:avLst/>
              </a:prstGeom>
              <a:noFill/>
            </p:spPr>
            <p:txBody>
              <a:bodyPr wrap="none" rtlCol="0">
                <a:spAutoFit/>
              </a:bodyPr>
              <a:lstStyle/>
              <a:p>
                <a:r>
                  <a:rPr lang="en-US" sz="1050" dirty="0" smtClean="0"/>
                  <a:t>Programmer</a:t>
                </a:r>
                <a:endParaRPr lang="en-US" sz="1200" baseline="-25000" dirty="0"/>
              </a:p>
            </p:txBody>
          </p:sp>
          <p:pic>
            <p:nvPicPr>
              <p:cNvPr id="101"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093387" y="4598813"/>
                <a:ext cx="400727" cy="400727"/>
              </a:xfrm>
              <a:prstGeom prst="rect">
                <a:avLst/>
              </a:prstGeom>
            </p:spPr>
          </p:pic>
          <p:sp>
            <p:nvSpPr>
              <p:cNvPr id="102" name="TextBox 101"/>
              <p:cNvSpPr txBox="1"/>
              <p:nvPr/>
            </p:nvSpPr>
            <p:spPr>
              <a:xfrm>
                <a:off x="5860098" y="4951726"/>
                <a:ext cx="942887" cy="253916"/>
              </a:xfrm>
              <a:prstGeom prst="rect">
                <a:avLst/>
              </a:prstGeom>
              <a:noFill/>
            </p:spPr>
            <p:txBody>
              <a:bodyPr wrap="none" rtlCol="0">
                <a:spAutoFit/>
              </a:bodyPr>
              <a:lstStyle/>
              <a:p>
                <a:r>
                  <a:rPr lang="en-US" sz="1050" dirty="0" smtClean="0"/>
                  <a:t>DB manager</a:t>
                </a:r>
                <a:endParaRPr lang="en-US" sz="1050" baseline="-25000" dirty="0"/>
              </a:p>
            </p:txBody>
          </p:sp>
          <p:pic>
            <p:nvPicPr>
              <p:cNvPr id="103"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355297" y="5717191"/>
                <a:ext cx="443402" cy="443402"/>
              </a:xfrm>
              <a:prstGeom prst="rect">
                <a:avLst/>
              </a:prstGeom>
            </p:spPr>
          </p:pic>
          <p:sp>
            <p:nvSpPr>
              <p:cNvPr id="104" name="TextBox 103"/>
              <p:cNvSpPr txBox="1"/>
              <p:nvPr/>
            </p:nvSpPr>
            <p:spPr>
              <a:xfrm>
                <a:off x="5309136" y="6121962"/>
                <a:ext cx="566181" cy="253916"/>
              </a:xfrm>
              <a:prstGeom prst="rect">
                <a:avLst/>
              </a:prstGeom>
              <a:noFill/>
            </p:spPr>
            <p:txBody>
              <a:bodyPr wrap="none" rtlCol="0">
                <a:spAutoFit/>
              </a:bodyPr>
              <a:lstStyle/>
              <a:p>
                <a:r>
                  <a:rPr lang="en-US" sz="1050" dirty="0" smtClean="0"/>
                  <a:t>Tester</a:t>
                </a:r>
                <a:endParaRPr lang="en-US" sz="1200" baseline="-25000" dirty="0"/>
              </a:p>
            </p:txBody>
          </p:sp>
        </p:grpSp>
        <p:cxnSp>
          <p:nvCxnSpPr>
            <p:cNvPr id="113" name="直接箭头连接符 112"/>
            <p:cNvCxnSpPr>
              <a:stCxn id="97" idx="2"/>
            </p:cNvCxnSpPr>
            <p:nvPr/>
          </p:nvCxnSpPr>
          <p:spPr bwMode="auto">
            <a:xfrm rot="16200000" flipH="1">
              <a:off x="5419458" y="4299318"/>
              <a:ext cx="300684" cy="84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6" name="直接箭头连接符 115"/>
            <p:cNvCxnSpPr/>
            <p:nvPr/>
          </p:nvCxnSpPr>
          <p:spPr bwMode="auto">
            <a:xfrm rot="16200000" flipH="1">
              <a:off x="5427079" y="5465179"/>
              <a:ext cx="300684" cy="84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17" name="TextBox 116"/>
          <p:cNvSpPr txBox="1"/>
          <p:nvPr/>
        </p:nvSpPr>
        <p:spPr>
          <a:xfrm>
            <a:off x="6272150" y="3308275"/>
            <a:ext cx="1152880" cy="369332"/>
          </a:xfrm>
          <a:prstGeom prst="rect">
            <a:avLst/>
          </a:prstGeom>
          <a:noFill/>
        </p:spPr>
        <p:txBody>
          <a:bodyPr wrap="none" rtlCol="0">
            <a:spAutoFit/>
          </a:bodyPr>
          <a:lstStyle/>
          <a:p>
            <a:r>
              <a:rPr lang="en-US" altLang="zh-CN" dirty="0" smtClean="0"/>
              <a:t>r(PM) = 2</a:t>
            </a:r>
            <a:endParaRPr lang="zh-CN" altLang="en-US" dirty="0"/>
          </a:p>
        </p:txBody>
      </p:sp>
      <p:sp>
        <p:nvSpPr>
          <p:cNvPr id="118" name="TextBox 117"/>
          <p:cNvSpPr txBox="1"/>
          <p:nvPr/>
        </p:nvSpPr>
        <p:spPr>
          <a:xfrm>
            <a:off x="6234050" y="5581575"/>
            <a:ext cx="1101584" cy="369332"/>
          </a:xfrm>
          <a:prstGeom prst="rect">
            <a:avLst/>
          </a:prstGeom>
          <a:noFill/>
        </p:spPr>
        <p:txBody>
          <a:bodyPr wrap="none" rtlCol="0">
            <a:spAutoFit/>
          </a:bodyPr>
          <a:lstStyle/>
          <a:p>
            <a:r>
              <a:rPr lang="en-US" altLang="zh-CN" dirty="0" smtClean="0"/>
              <a:t>r(ST) = 0</a:t>
            </a:r>
            <a:endParaRPr lang="zh-CN" altLang="en-US" dirty="0"/>
          </a:p>
        </p:txBody>
      </p:sp>
      <p:sp>
        <p:nvSpPr>
          <p:cNvPr id="119" name="TextBox 118"/>
          <p:cNvSpPr txBox="1"/>
          <p:nvPr/>
        </p:nvSpPr>
        <p:spPr>
          <a:xfrm>
            <a:off x="7186550" y="4375075"/>
            <a:ext cx="1146468" cy="369332"/>
          </a:xfrm>
          <a:prstGeom prst="rect">
            <a:avLst/>
          </a:prstGeom>
          <a:noFill/>
        </p:spPr>
        <p:txBody>
          <a:bodyPr wrap="none" rtlCol="0">
            <a:spAutoFit/>
          </a:bodyPr>
          <a:lstStyle/>
          <a:p>
            <a:r>
              <a:rPr lang="en-US" altLang="zh-CN" dirty="0" smtClean="0"/>
              <a:t>r(</a:t>
            </a:r>
            <a:r>
              <a:rPr lang="en-US" altLang="zh-CN" dirty="0" err="1" smtClean="0"/>
              <a:t>u</a:t>
            </a:r>
            <a:r>
              <a:rPr lang="en-US" altLang="zh-CN" sz="1100" dirty="0" err="1" smtClean="0"/>
              <a:t>scc</a:t>
            </a:r>
            <a:r>
              <a:rPr lang="en-US" altLang="zh-CN" dirty="0" smtClean="0"/>
              <a:t>) = 1</a:t>
            </a:r>
            <a:endParaRPr lang="zh-CN" altLang="en-US" dirty="0"/>
          </a:p>
        </p:txBody>
      </p:sp>
      <p:sp>
        <p:nvSpPr>
          <p:cNvPr id="122" name="虚尾箭头 121"/>
          <p:cNvSpPr/>
          <p:nvPr/>
        </p:nvSpPr>
        <p:spPr bwMode="auto">
          <a:xfrm>
            <a:off x="3300350" y="4311575"/>
            <a:ext cx="723900" cy="533400"/>
          </a:xfrm>
          <a:prstGeom prst="striped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109330158"/>
      </p:ext>
    </p:extLst>
  </p:cSld>
  <p:clrMapOvr>
    <a:masterClrMapping/>
  </p:clrMapOvr>
  <p:transition advTm="10366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
                                        </p:tgtEl>
                                        <p:attrNameLst>
                                          <p:attrName>style.visibility</p:attrName>
                                        </p:attrNameLst>
                                      </p:cBhvr>
                                      <p:to>
                                        <p:strVal val="visible"/>
                                      </p:to>
                                    </p:set>
                                    <p:anim calcmode="lin" valueType="num">
                                      <p:cBhvr additive="base">
                                        <p:cTn id="13" dur="500" fill="hold"/>
                                        <p:tgtEl>
                                          <p:spTgt spid="122"/>
                                        </p:tgtEl>
                                        <p:attrNameLst>
                                          <p:attrName>ppt_x</p:attrName>
                                        </p:attrNameLst>
                                      </p:cBhvr>
                                      <p:tavLst>
                                        <p:tav tm="0">
                                          <p:val>
                                            <p:strVal val="0-#ppt_w/2"/>
                                          </p:val>
                                        </p:tav>
                                        <p:tav tm="100000">
                                          <p:val>
                                            <p:strVal val="#ppt_x"/>
                                          </p:val>
                                        </p:tav>
                                      </p:tavLst>
                                    </p:anim>
                                    <p:anim calcmode="lin" valueType="num">
                                      <p:cBhvr additive="base">
                                        <p:cTn id="14" dur="500" fill="hold"/>
                                        <p:tgtEl>
                                          <p:spTgt spid="1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4"/>
                                        </p:tgtEl>
                                        <p:attrNameLst>
                                          <p:attrName>style.visibility</p:attrName>
                                        </p:attrNameLst>
                                      </p:cBhvr>
                                      <p:to>
                                        <p:strVal val="visible"/>
                                      </p:to>
                                    </p:set>
                                    <p:anim calcmode="lin" valueType="num">
                                      <p:cBhvr additive="base">
                                        <p:cTn id="19" dur="500" fill="hold"/>
                                        <p:tgtEl>
                                          <p:spTgt spid="124"/>
                                        </p:tgtEl>
                                        <p:attrNameLst>
                                          <p:attrName>ppt_x</p:attrName>
                                        </p:attrNameLst>
                                      </p:cBhvr>
                                      <p:tavLst>
                                        <p:tav tm="0">
                                          <p:val>
                                            <p:strVal val="0-#ppt_w/2"/>
                                          </p:val>
                                        </p:tav>
                                        <p:tav tm="100000">
                                          <p:val>
                                            <p:strVal val="#ppt_x"/>
                                          </p:val>
                                        </p:tav>
                                      </p:tavLst>
                                    </p:anim>
                                    <p:anim calcmode="lin" valueType="num">
                                      <p:cBhvr additive="base">
                                        <p:cTn id="20" dur="5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checkerboard(across)">
                                      <p:cBhvr>
                                        <p:cTn id="25" dur="500"/>
                                        <p:tgtEl>
                                          <p:spTgt spid="11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19"/>
                                        </p:tgtEl>
                                        <p:attrNameLst>
                                          <p:attrName>style.visibility</p:attrName>
                                        </p:attrNameLst>
                                      </p:cBhvr>
                                      <p:to>
                                        <p:strVal val="visible"/>
                                      </p:to>
                                    </p:set>
                                    <p:animEffect transition="in" filter="checkerboard(across)">
                                      <p:cBhvr>
                                        <p:cTn id="30" dur="500"/>
                                        <p:tgtEl>
                                          <p:spTgt spid="11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checkerboard(across)">
                                      <p:cBhvr>
                                        <p:cTn id="3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 name="表格 101"/>
          <p:cNvGraphicFramePr>
            <a:graphicFrameLocks noGrp="1"/>
          </p:cNvGraphicFramePr>
          <p:nvPr/>
        </p:nvGraphicFramePr>
        <p:xfrm>
          <a:off x="4044951" y="3248660"/>
          <a:ext cx="3536949" cy="3048000"/>
        </p:xfrm>
        <a:graphic>
          <a:graphicData uri="http://schemas.openxmlformats.org/drawingml/2006/table">
            <a:tbl>
              <a:tblPr firstRow="1" bandRow="1">
                <a:tableStyleId>{5C22544A-7EE6-4342-B048-85BDC9FD1C3A}</a:tableStyleId>
              </a:tblPr>
              <a:tblGrid>
                <a:gridCol w="596820"/>
                <a:gridCol w="2940129"/>
              </a:tblGrid>
              <a:tr h="256858">
                <a:tc>
                  <a:txBody>
                    <a:bodyPr/>
                    <a:lstStyle/>
                    <a:p>
                      <a:pPr algn="ctr"/>
                      <a:r>
                        <a:rPr lang="en-US" altLang="zh-CN" sz="1400" dirty="0" smtClean="0"/>
                        <a:t>v</a:t>
                      </a:r>
                      <a:endParaRPr lang="zh-CN" altLang="en-US" sz="1400" dirty="0"/>
                    </a:p>
                  </a:txBody>
                  <a:tcPr/>
                </a:tc>
                <a:tc>
                  <a:txBody>
                    <a:bodyPr/>
                    <a:lstStyle/>
                    <a:p>
                      <a:pPr algn="ctr"/>
                      <a:r>
                        <a:rPr lang="en-US" altLang="zh-CN" sz="1400" dirty="0" err="1" smtClean="0"/>
                        <a:t>v.T</a:t>
                      </a:r>
                      <a:r>
                        <a:rPr lang="en-US" altLang="zh-CN" sz="1400" dirty="0" smtClean="0"/>
                        <a:t>  = &lt;v.bf, </a:t>
                      </a:r>
                      <a:r>
                        <a:rPr lang="en-US" altLang="zh-CN" sz="1400" dirty="0" err="1" smtClean="0"/>
                        <a:t>v.R</a:t>
                      </a:r>
                      <a:r>
                        <a:rPr lang="en-US" altLang="zh-CN" sz="1400" dirty="0" smtClean="0"/>
                        <a:t>, </a:t>
                      </a:r>
                      <a:r>
                        <a:rPr lang="en-US" altLang="zh-CN" sz="1400" dirty="0" err="1" smtClean="0"/>
                        <a:t>v.l</a:t>
                      </a:r>
                      <a:r>
                        <a:rPr lang="en-US" altLang="zh-CN" sz="1400" dirty="0" smtClean="0"/>
                        <a:t>, </a:t>
                      </a:r>
                      <a:r>
                        <a:rPr lang="en-US" altLang="zh-CN" sz="1400" dirty="0" err="1" smtClean="0"/>
                        <a:t>v.h</a:t>
                      </a:r>
                      <a:r>
                        <a:rPr lang="en-US" altLang="zh-CN" sz="1400" dirty="0" smtClean="0"/>
                        <a:t>&gt;</a:t>
                      </a:r>
                      <a:endParaRPr lang="zh-CN" altLang="en-US" sz="1400" dirty="0"/>
                    </a:p>
                  </a:txBody>
                  <a:tcPr/>
                </a:tc>
              </a:tr>
              <a:tr h="256858">
                <a:tc>
                  <a:txBody>
                    <a:bodyPr/>
                    <a:lstStyle/>
                    <a:p>
                      <a:pPr algn="ctr"/>
                      <a:r>
                        <a:rPr lang="en-US" altLang="zh-CN" sz="1400" dirty="0" smtClean="0"/>
                        <a:t>PM</a:t>
                      </a:r>
                      <a:r>
                        <a:rPr lang="en-US" altLang="zh-CN" sz="1000" dirty="0" smtClean="0"/>
                        <a:t>1</a:t>
                      </a:r>
                      <a:endParaRPr lang="zh-CN" altLang="en-US" sz="1400" dirty="0"/>
                    </a:p>
                  </a:txBody>
                  <a:tcPr/>
                </a:tc>
                <a:tc>
                  <a:txBody>
                    <a:bodyPr/>
                    <a:lstStyle/>
                    <a:p>
                      <a:r>
                        <a:rPr lang="en-US" altLang="zh-CN" sz="1400" dirty="0" smtClean="0"/>
                        <a:t>&lt;X</a:t>
                      </a:r>
                      <a:r>
                        <a:rPr lang="en-US" altLang="zh-CN" sz="1000" dirty="0" smtClean="0"/>
                        <a:t>PM1</a:t>
                      </a:r>
                      <a:r>
                        <a:rPr lang="en-US" altLang="zh-CN" sz="1400" dirty="0" smtClean="0"/>
                        <a:t> = X</a:t>
                      </a:r>
                      <a:r>
                        <a:rPr lang="en-US" altLang="zh-CN" sz="1000" dirty="0" smtClean="0"/>
                        <a:t>PRG1</a:t>
                      </a:r>
                      <a:r>
                        <a:rPr lang="en-US" altLang="zh-CN" sz="1400" dirty="0" smtClean="0"/>
                        <a:t> </a:t>
                      </a:r>
                      <a:r>
                        <a:rPr lang="en-US" altLang="zh-CN" sz="1400" dirty="0" smtClean="0">
                          <a:latin typeface="Times New Roman"/>
                          <a:cs typeface="Times New Roman"/>
                        </a:rPr>
                        <a:t>˄</a:t>
                      </a:r>
                      <a:r>
                        <a:rPr lang="en-US" altLang="zh-CN" sz="1400" baseline="0" dirty="0" smtClean="0"/>
                        <a:t> X</a:t>
                      </a:r>
                      <a:r>
                        <a:rPr lang="en-US" altLang="zh-CN" sz="1000" baseline="0" dirty="0" smtClean="0"/>
                        <a:t>DB1</a:t>
                      </a:r>
                      <a:r>
                        <a:rPr lang="en-US" altLang="zh-CN" sz="1400" dirty="0" smtClean="0"/>
                        <a:t>&gt;, </a:t>
                      </a:r>
                      <a:r>
                        <a:rPr lang="az-Cyrl-AZ" altLang="zh-CN" sz="1400" dirty="0" smtClean="0">
                          <a:latin typeface="Times New Roman"/>
                          <a:cs typeface="Times New Roman"/>
                        </a:rPr>
                        <a:t>Ф</a:t>
                      </a:r>
                      <a:r>
                        <a:rPr lang="en-US" altLang="zh-CN" sz="1400" dirty="0" smtClean="0"/>
                        <a:t>,  0,</a:t>
                      </a:r>
                      <a:r>
                        <a:rPr lang="en-US" altLang="zh-CN" sz="1400" baseline="0" dirty="0" smtClean="0"/>
                        <a:t> 4&gt;</a:t>
                      </a:r>
                      <a:endParaRPr lang="zh-CN" altLang="en-US" sz="1400" dirty="0"/>
                    </a:p>
                  </a:txBody>
                  <a:tcPr/>
                </a:tc>
              </a:tr>
              <a:tr h="256858">
                <a:tc>
                  <a:txBody>
                    <a:bodyPr/>
                    <a:lstStyle/>
                    <a:p>
                      <a:pPr algn="ctr"/>
                      <a:r>
                        <a:rPr lang="en-US" altLang="zh-CN" sz="1400" dirty="0" smtClean="0"/>
                        <a:t>PM</a:t>
                      </a:r>
                      <a:r>
                        <a:rPr lang="en-US" altLang="zh-CN" sz="1000" dirty="0" smtClean="0"/>
                        <a:t>2</a:t>
                      </a:r>
                      <a:endParaRPr lang="zh-CN" altLang="en-US" sz="1400" dirty="0"/>
                    </a:p>
                  </a:txBody>
                  <a:tcPr/>
                </a:tc>
                <a:tc>
                  <a:txBody>
                    <a:bodyPr/>
                    <a:lstStyle/>
                    <a:p>
                      <a:r>
                        <a:rPr lang="en-US" altLang="zh-CN" sz="1400" dirty="0" smtClean="0"/>
                        <a:t>&lt;X</a:t>
                      </a:r>
                      <a:r>
                        <a:rPr lang="en-US" altLang="zh-CN" sz="1000" dirty="0" smtClean="0"/>
                        <a:t>PM2 </a:t>
                      </a:r>
                      <a:r>
                        <a:rPr lang="en-US" altLang="zh-CN" sz="1400" dirty="0" smtClean="0"/>
                        <a:t>= (X</a:t>
                      </a:r>
                      <a:r>
                        <a:rPr lang="en-US" altLang="zh-CN" sz="1000" dirty="0" smtClean="0"/>
                        <a:t>PRG3</a:t>
                      </a:r>
                      <a:r>
                        <a:rPr lang="en-US" altLang="zh-CN" sz="1400" dirty="0" smtClean="0"/>
                        <a:t> V X</a:t>
                      </a:r>
                      <a:r>
                        <a:rPr lang="en-US" altLang="zh-CN" sz="1000" dirty="0" smtClean="0"/>
                        <a:t>PRG4</a:t>
                      </a:r>
                      <a:r>
                        <a:rPr lang="en-US" altLang="zh-CN" sz="1400" dirty="0" smtClean="0"/>
                        <a:t>) </a:t>
                      </a:r>
                      <a:r>
                        <a:rPr lang="en-US" altLang="zh-CN" sz="1400" dirty="0" smtClean="0">
                          <a:latin typeface="Times New Roman"/>
                          <a:cs typeface="Times New Roman"/>
                        </a:rPr>
                        <a:t>˄</a:t>
                      </a:r>
                      <a:r>
                        <a:rPr lang="en-US" altLang="zh-CN" sz="1400" dirty="0" smtClean="0"/>
                        <a:t> X</a:t>
                      </a:r>
                      <a:r>
                        <a:rPr lang="en-US" altLang="zh-CN" sz="1000" dirty="0" smtClean="0"/>
                        <a:t>DB2</a:t>
                      </a:r>
                      <a:r>
                        <a:rPr lang="en-US" altLang="zh-CN" sz="1400" dirty="0" smtClean="0"/>
                        <a:t>, </a:t>
                      </a:r>
                      <a:r>
                        <a:rPr lang="az-Cyrl-AZ" altLang="zh-CN" sz="1400" dirty="0" smtClean="0">
                          <a:latin typeface="Times New Roman"/>
                          <a:cs typeface="Times New Roman"/>
                        </a:rPr>
                        <a:t>Ф</a:t>
                      </a:r>
                      <a:r>
                        <a:rPr lang="en-US" altLang="zh-CN" sz="1400" dirty="0" smtClean="0"/>
                        <a:t>,</a:t>
                      </a:r>
                      <a:r>
                        <a:rPr lang="en-US" altLang="zh-CN" sz="1400" baseline="0" dirty="0" smtClean="0"/>
                        <a:t> 0, 8</a:t>
                      </a:r>
                      <a:r>
                        <a:rPr lang="en-US" altLang="zh-CN" sz="1400" dirty="0" smtClean="0"/>
                        <a:t>&gt;</a:t>
                      </a:r>
                      <a:endParaRPr lang="zh-CN" altLang="en-US" sz="1400" dirty="0"/>
                    </a:p>
                  </a:txBody>
                  <a:tcPr/>
                </a:tc>
              </a:tr>
              <a:tr h="256858">
                <a:tc>
                  <a:txBody>
                    <a:bodyPr/>
                    <a:lstStyle/>
                    <a:p>
                      <a:pPr algn="ctr"/>
                      <a:r>
                        <a:rPr lang="en-US" altLang="zh-CN" sz="1400" dirty="0" smtClean="0"/>
                        <a:t>PM</a:t>
                      </a:r>
                      <a:r>
                        <a:rPr lang="en-US" altLang="zh-CN" sz="1000" dirty="0" smtClean="0"/>
                        <a:t>3</a:t>
                      </a:r>
                      <a:endParaRPr lang="zh-CN" altLang="en-US" sz="1400" dirty="0"/>
                    </a:p>
                  </a:txBody>
                  <a:tcPr/>
                </a:tc>
                <a:tc>
                  <a:txBody>
                    <a:bodyPr/>
                    <a:lstStyle/>
                    <a:p>
                      <a:r>
                        <a:rPr lang="en-US" altLang="zh-CN" sz="1400" dirty="0" smtClean="0"/>
                        <a:t>&lt;X</a:t>
                      </a:r>
                      <a:r>
                        <a:rPr lang="en-US" altLang="zh-CN" sz="1000" dirty="0" smtClean="0"/>
                        <a:t>PM3</a:t>
                      </a:r>
                      <a:r>
                        <a:rPr lang="en-US" altLang="zh-CN" sz="1400" dirty="0" smtClean="0"/>
                        <a:t> = (X</a:t>
                      </a:r>
                      <a:r>
                        <a:rPr lang="en-US" altLang="zh-CN" sz="1000" dirty="0" smtClean="0"/>
                        <a:t>PRG3</a:t>
                      </a:r>
                      <a:r>
                        <a:rPr lang="en-US" altLang="zh-CN" sz="1400" dirty="0" smtClean="0"/>
                        <a:t> </a:t>
                      </a:r>
                      <a:r>
                        <a:rPr lang="en-US" altLang="zh-CN" sz="1400" dirty="0" smtClean="0">
                          <a:latin typeface="Times New Roman"/>
                          <a:cs typeface="Times New Roman"/>
                        </a:rPr>
                        <a:t>˄</a:t>
                      </a:r>
                      <a:r>
                        <a:rPr lang="en-US" altLang="zh-CN" sz="1400" dirty="0" smtClean="0"/>
                        <a:t> X</a:t>
                      </a:r>
                      <a:r>
                        <a:rPr lang="en-US" altLang="zh-CN" sz="1000" dirty="0" smtClean="0"/>
                        <a:t>DB2</a:t>
                      </a:r>
                      <a:r>
                        <a:rPr lang="en-US" altLang="zh-CN" sz="1400" dirty="0" smtClean="0"/>
                        <a:t>), </a:t>
                      </a:r>
                      <a:r>
                        <a:rPr lang="az-Cyrl-AZ" altLang="zh-CN" sz="1400" dirty="0" smtClean="0">
                          <a:latin typeface="Times New Roman"/>
                          <a:cs typeface="Times New Roman"/>
                        </a:rPr>
                        <a:t>Ф</a:t>
                      </a:r>
                      <a:r>
                        <a:rPr lang="en-US" altLang="zh-CN" sz="1400" dirty="0" smtClean="0"/>
                        <a:t>, 0, 6&gt;</a:t>
                      </a:r>
                      <a:endParaRPr lang="zh-CN" altLang="en-US" sz="1400" dirty="0"/>
                    </a:p>
                  </a:txBody>
                  <a:tcPr/>
                </a:tc>
              </a:tr>
              <a:tr h="256858">
                <a:tc>
                  <a:txBody>
                    <a:bodyPr/>
                    <a:lstStyle/>
                    <a:p>
                      <a:pPr algn="ctr"/>
                      <a:r>
                        <a:rPr lang="en-US" altLang="zh-CN" sz="1400" dirty="0" smtClean="0"/>
                        <a:t>PM</a:t>
                      </a:r>
                      <a:r>
                        <a:rPr lang="en-US" altLang="zh-CN" sz="1000" dirty="0" smtClean="0"/>
                        <a:t>4</a:t>
                      </a:r>
                      <a:endParaRPr lang="zh-CN" altLang="en-US" sz="1400" dirty="0"/>
                    </a:p>
                  </a:txBody>
                  <a:tcPr/>
                </a:tc>
                <a:tc>
                  <a:txBody>
                    <a:bodyPr/>
                    <a:lstStyle/>
                    <a:p>
                      <a:r>
                        <a:rPr lang="en-US" altLang="zh-CN" sz="1400" dirty="0" smtClean="0"/>
                        <a:t>&lt;X</a:t>
                      </a:r>
                      <a:r>
                        <a:rPr lang="en-US" altLang="zh-CN" sz="1000" dirty="0" smtClean="0"/>
                        <a:t>PM4</a:t>
                      </a:r>
                      <a:r>
                        <a:rPr lang="en-US" altLang="zh-CN" sz="1400" dirty="0" smtClean="0"/>
                        <a:t> = (X</a:t>
                      </a:r>
                      <a:r>
                        <a:rPr lang="en-US" altLang="zh-CN" sz="1000" dirty="0" smtClean="0"/>
                        <a:t>PRG3</a:t>
                      </a:r>
                      <a:r>
                        <a:rPr lang="en-US" altLang="zh-CN" sz="1400" dirty="0" smtClean="0"/>
                        <a:t> </a:t>
                      </a:r>
                      <a:r>
                        <a:rPr lang="en-US" altLang="zh-CN" sz="1400" dirty="0" smtClean="0">
                          <a:latin typeface="Times New Roman"/>
                          <a:cs typeface="Times New Roman"/>
                        </a:rPr>
                        <a:t>˄</a:t>
                      </a:r>
                      <a:r>
                        <a:rPr lang="en-US" altLang="zh-CN" sz="1400" dirty="0" smtClean="0"/>
                        <a:t> X</a:t>
                      </a:r>
                      <a:r>
                        <a:rPr lang="en-US" altLang="zh-CN" sz="1000" dirty="0" smtClean="0"/>
                        <a:t>DB3</a:t>
                      </a:r>
                      <a:r>
                        <a:rPr lang="en-US" altLang="zh-CN" sz="1400" dirty="0" smtClean="0"/>
                        <a:t>), </a:t>
                      </a:r>
                      <a:r>
                        <a:rPr lang="az-Cyrl-AZ" altLang="zh-CN" sz="1400" dirty="0" smtClean="0">
                          <a:latin typeface="Times New Roman"/>
                          <a:cs typeface="Times New Roman"/>
                        </a:rPr>
                        <a:t>Ф</a:t>
                      </a:r>
                      <a:r>
                        <a:rPr lang="en-US" altLang="zh-CN" sz="1400" dirty="0" smtClean="0"/>
                        <a:t>, 0, 6&gt;</a:t>
                      </a:r>
                      <a:endParaRPr lang="zh-CN" altLang="en-US" sz="1400" dirty="0"/>
                    </a:p>
                  </a:txBody>
                  <a:tcPr/>
                </a:tc>
              </a:tr>
              <a:tr h="256858">
                <a:tc>
                  <a:txBody>
                    <a:bodyPr/>
                    <a:lstStyle/>
                    <a:p>
                      <a:pPr algn="ctr"/>
                      <a:r>
                        <a:rPr lang="en-US" altLang="zh-CN" sz="1400" dirty="0" smtClean="0"/>
                        <a:t>PRG</a:t>
                      </a:r>
                      <a:r>
                        <a:rPr lang="en-US" altLang="zh-CN" sz="1000" dirty="0" smtClean="0"/>
                        <a:t>2</a:t>
                      </a:r>
                      <a:endParaRPr lang="zh-CN" altLang="en-US" sz="1400" dirty="0"/>
                    </a:p>
                  </a:txBody>
                  <a:tcPr/>
                </a:tc>
                <a:tc>
                  <a:txBody>
                    <a:bodyPr/>
                    <a:lstStyle/>
                    <a:p>
                      <a:r>
                        <a:rPr lang="en-US" altLang="zh-CN" sz="1400" dirty="0" smtClean="0"/>
                        <a:t>&lt;X</a:t>
                      </a:r>
                      <a:r>
                        <a:rPr lang="en-US" altLang="zh-CN" sz="1000" dirty="0" smtClean="0"/>
                        <a:t>PRG1</a:t>
                      </a:r>
                      <a:r>
                        <a:rPr lang="en-US" altLang="zh-CN" sz="1400" dirty="0" smtClean="0"/>
                        <a:t> </a:t>
                      </a:r>
                      <a:r>
                        <a:rPr lang="en-US" altLang="zh-CN" sz="1400" smtClean="0"/>
                        <a:t>= X</a:t>
                      </a:r>
                      <a:r>
                        <a:rPr lang="en-US" altLang="zh-CN" sz="1000" smtClean="0"/>
                        <a:t>DB3</a:t>
                      </a:r>
                      <a:r>
                        <a:rPr lang="en-US" altLang="zh-CN" sz="1400" smtClean="0">
                          <a:latin typeface="Times New Roman"/>
                          <a:cs typeface="Times New Roman"/>
                        </a:rPr>
                        <a:t> ˄</a:t>
                      </a:r>
                      <a:r>
                        <a:rPr lang="en-US" altLang="zh-CN" sz="1400" smtClean="0"/>
                        <a:t> true,</a:t>
                      </a:r>
                      <a:r>
                        <a:rPr lang="en-US" altLang="zh-CN" sz="1400" baseline="0" smtClean="0"/>
                        <a:t> </a:t>
                      </a:r>
                      <a:r>
                        <a:rPr lang="az-Cyrl-AZ" altLang="zh-CN" sz="1400" smtClean="0">
                          <a:latin typeface="Times New Roman"/>
                          <a:cs typeface="Times New Roman"/>
                        </a:rPr>
                        <a:t>Ф</a:t>
                      </a:r>
                      <a:r>
                        <a:rPr lang="en-US" altLang="zh-CN" sz="1400" dirty="0" smtClean="0"/>
                        <a:t>, 0</a:t>
                      </a:r>
                      <a:r>
                        <a:rPr lang="en-US" altLang="zh-CN" sz="1400" smtClean="0"/>
                        <a:t>, 6&gt;</a:t>
                      </a:r>
                      <a:endParaRPr lang="zh-CN" altLang="en-US" sz="1400" dirty="0"/>
                    </a:p>
                  </a:txBody>
                  <a:tcPr/>
                </a:tc>
              </a:tr>
              <a:tr h="256858">
                <a:tc>
                  <a:txBody>
                    <a:bodyPr/>
                    <a:lstStyle/>
                    <a:p>
                      <a:pPr algn="ctr"/>
                      <a:r>
                        <a:rPr lang="en-US" altLang="zh-CN" sz="1400" dirty="0" smtClean="0"/>
                        <a:t>PRG</a:t>
                      </a:r>
                      <a:r>
                        <a:rPr lang="en-US" altLang="zh-CN" sz="1000" dirty="0" smtClean="0"/>
                        <a:t>3</a:t>
                      </a:r>
                      <a:endParaRPr lang="zh-CN" altLang="en-US" sz="1400" dirty="0"/>
                    </a:p>
                  </a:txBody>
                  <a:tcPr/>
                </a:tc>
                <a:tc>
                  <a:txBody>
                    <a:bodyPr/>
                    <a:lstStyle/>
                    <a:p>
                      <a:r>
                        <a:rPr lang="en-US" altLang="zh-CN" sz="1400" dirty="0" smtClean="0"/>
                        <a:t>&lt;X</a:t>
                      </a:r>
                      <a:r>
                        <a:rPr lang="en-US" altLang="zh-CN" sz="1000" dirty="0" smtClean="0"/>
                        <a:t>PRG1</a:t>
                      </a:r>
                      <a:r>
                        <a:rPr lang="en-US" altLang="zh-CN" sz="1400" dirty="0" smtClean="0"/>
                        <a:t> = X</a:t>
                      </a:r>
                      <a:r>
                        <a:rPr lang="en-US" altLang="zh-CN" sz="1000" dirty="0" smtClean="0"/>
                        <a:t>DB2</a:t>
                      </a:r>
                      <a:r>
                        <a:rPr lang="en-US" altLang="zh-CN" sz="1400" dirty="0" smtClean="0">
                          <a:latin typeface="Times New Roman"/>
                          <a:cs typeface="Times New Roman"/>
                        </a:rPr>
                        <a:t> ˄ </a:t>
                      </a:r>
                      <a:r>
                        <a:rPr lang="en-US" altLang="zh-CN" sz="1400" kern="1200" dirty="0" smtClean="0">
                          <a:solidFill>
                            <a:schemeClr val="dk1"/>
                          </a:solidFill>
                          <a:latin typeface="+mn-lt"/>
                          <a:ea typeface="+mn-ea"/>
                          <a:cs typeface="+mn-cs"/>
                        </a:rPr>
                        <a:t>true, </a:t>
                      </a:r>
                      <a:r>
                        <a:rPr lang="az-Cyrl-AZ" altLang="zh-CN" sz="1400" dirty="0" smtClean="0">
                          <a:latin typeface="Times New Roman"/>
                          <a:cs typeface="Times New Roman"/>
                        </a:rPr>
                        <a:t>Ф</a:t>
                      </a:r>
                      <a:r>
                        <a:rPr lang="en-US" altLang="zh-CN" sz="1400" dirty="0" smtClean="0"/>
                        <a:t>, 0, 6&gt;</a:t>
                      </a:r>
                      <a:endParaRPr lang="zh-CN" altLang="en-US" sz="1400" dirty="0"/>
                    </a:p>
                  </a:txBody>
                  <a:tcPr/>
                </a:tc>
              </a:tr>
              <a:tr h="2568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PRG</a:t>
                      </a:r>
                      <a:r>
                        <a:rPr lang="en-US" altLang="zh-CN" sz="1000" dirty="0" smtClean="0"/>
                        <a:t>4</a:t>
                      </a:r>
                      <a:endParaRPr lang="zh-CN" altLang="en-US" sz="1000" dirty="0" smtClean="0"/>
                    </a:p>
                  </a:txBody>
                  <a:tcPr/>
                </a:tc>
                <a:tc>
                  <a:txBody>
                    <a:bodyPr/>
                    <a:lstStyle/>
                    <a:p>
                      <a:r>
                        <a:rPr lang="en-US" altLang="zh-CN" sz="1400" dirty="0" smtClean="0"/>
                        <a:t>&lt;X</a:t>
                      </a:r>
                      <a:r>
                        <a:rPr lang="en-US" altLang="zh-CN" sz="1000" dirty="0" smtClean="0"/>
                        <a:t>PRG4</a:t>
                      </a:r>
                      <a:r>
                        <a:rPr lang="en-US" altLang="zh-CN" sz="1400" dirty="0" smtClean="0"/>
                        <a:t> = X</a:t>
                      </a:r>
                      <a:r>
                        <a:rPr lang="en-US" altLang="zh-CN" sz="1000" dirty="0" smtClean="0"/>
                        <a:t>DB2</a:t>
                      </a:r>
                      <a:r>
                        <a:rPr lang="en-US" altLang="zh-CN" sz="1400" dirty="0" smtClean="0"/>
                        <a:t> </a:t>
                      </a:r>
                      <a:r>
                        <a:rPr lang="en-US" altLang="zh-CN" sz="1400" dirty="0" smtClean="0">
                          <a:latin typeface="Times New Roman"/>
                          <a:cs typeface="Times New Roman"/>
                        </a:rPr>
                        <a:t>˄ </a:t>
                      </a:r>
                      <a:r>
                        <a:rPr lang="en-US" altLang="zh-CN" sz="1400" dirty="0" smtClean="0"/>
                        <a:t>true, </a:t>
                      </a:r>
                      <a:r>
                        <a:rPr lang="az-Cyrl-AZ" altLang="zh-CN" sz="1400" dirty="0" smtClean="0">
                          <a:latin typeface="Times New Roman"/>
                          <a:cs typeface="Times New Roman"/>
                        </a:rPr>
                        <a:t>Ф</a:t>
                      </a:r>
                      <a:r>
                        <a:rPr lang="en-US" altLang="zh-CN" sz="1400" dirty="0" smtClean="0"/>
                        <a:t>, 0, 7&gt;</a:t>
                      </a:r>
                      <a:endParaRPr lang="zh-CN" altLang="en-US" sz="1400" dirty="0"/>
                    </a:p>
                  </a:txBody>
                  <a:tcPr/>
                </a:tc>
              </a:tr>
              <a:tr h="256858">
                <a:tc>
                  <a:txBody>
                    <a:bodyPr/>
                    <a:lstStyle/>
                    <a:p>
                      <a:pPr algn="ctr"/>
                      <a:r>
                        <a:rPr lang="en-US" altLang="zh-CN" sz="1400" dirty="0" smtClean="0"/>
                        <a:t>DB</a:t>
                      </a:r>
                      <a:r>
                        <a:rPr lang="en-US" altLang="zh-CN" sz="1000" dirty="0" smtClean="0"/>
                        <a:t>2</a:t>
                      </a:r>
                      <a:r>
                        <a:rPr lang="en-US" altLang="zh-CN" sz="1400" dirty="0" smtClean="0"/>
                        <a:t> </a:t>
                      </a:r>
                      <a:endParaRPr lang="zh-CN" altLang="en-US" sz="1400" dirty="0"/>
                    </a:p>
                  </a:txBody>
                  <a:tcPr/>
                </a:tc>
                <a:tc>
                  <a:txBody>
                    <a:bodyPr/>
                    <a:lstStyle/>
                    <a:p>
                      <a:r>
                        <a:rPr lang="en-US" altLang="zh-CN" sz="1400" dirty="0" smtClean="0"/>
                        <a:t>&lt;X</a:t>
                      </a:r>
                      <a:r>
                        <a:rPr lang="en-US" altLang="zh-CN" sz="1000" dirty="0" smtClean="0"/>
                        <a:t>DB2</a:t>
                      </a:r>
                      <a:r>
                        <a:rPr lang="en-US" altLang="zh-CN" sz="1400" dirty="0" smtClean="0"/>
                        <a:t> = X</a:t>
                      </a:r>
                      <a:r>
                        <a:rPr lang="en-US" altLang="zh-CN" sz="1000" dirty="0" smtClean="0"/>
                        <a:t>PRG2</a:t>
                      </a:r>
                      <a:r>
                        <a:rPr lang="en-US" altLang="zh-CN" sz="1400" dirty="0" smtClean="0"/>
                        <a:t> </a:t>
                      </a:r>
                      <a:r>
                        <a:rPr lang="en-US" altLang="zh-CN" sz="1400" dirty="0" smtClean="0">
                          <a:latin typeface="Times New Roman"/>
                          <a:cs typeface="Times New Roman"/>
                        </a:rPr>
                        <a:t>˄</a:t>
                      </a:r>
                      <a:r>
                        <a:rPr lang="en-US" altLang="zh-CN" sz="1400" dirty="0" smtClean="0"/>
                        <a:t> true,</a:t>
                      </a:r>
                      <a:r>
                        <a:rPr lang="en-US" altLang="zh-CN" sz="1400" baseline="0" dirty="0" smtClean="0"/>
                        <a:t> </a:t>
                      </a:r>
                      <a:r>
                        <a:rPr lang="az-Cyrl-AZ" altLang="zh-CN" sz="1400" dirty="0" smtClean="0">
                          <a:latin typeface="Times New Roman"/>
                          <a:cs typeface="Times New Roman"/>
                        </a:rPr>
                        <a:t>Ф</a:t>
                      </a:r>
                      <a:r>
                        <a:rPr lang="en-US" altLang="zh-CN" sz="1400" baseline="0" dirty="0" smtClean="0"/>
                        <a:t>, 0, 6</a:t>
                      </a:r>
                      <a:r>
                        <a:rPr lang="en-US" altLang="zh-CN" sz="1400" dirty="0" smtClean="0"/>
                        <a:t>&gt;</a:t>
                      </a:r>
                      <a:endParaRPr lang="zh-CN" altLang="en-US" sz="1400" dirty="0"/>
                    </a:p>
                  </a:txBody>
                  <a:tcPr/>
                </a:tc>
              </a:tr>
              <a:tr h="256858">
                <a:tc>
                  <a:txBody>
                    <a:bodyPr/>
                    <a:lstStyle/>
                    <a:p>
                      <a:pPr algn="ctr"/>
                      <a:r>
                        <a:rPr lang="en-US" altLang="zh-CN" sz="1400" dirty="0" smtClean="0"/>
                        <a:t>DB</a:t>
                      </a:r>
                      <a:r>
                        <a:rPr lang="en-US" altLang="zh-CN" sz="1000" dirty="0" smtClean="0"/>
                        <a:t>3</a:t>
                      </a:r>
                      <a:endParaRPr lang="zh-CN" altLang="en-US" sz="1400" dirty="0"/>
                    </a:p>
                  </a:txBody>
                  <a:tcPr/>
                </a:tc>
                <a:tc>
                  <a:txBody>
                    <a:bodyPr/>
                    <a:lstStyle/>
                    <a:p>
                      <a:r>
                        <a:rPr lang="en-US" altLang="zh-CN" sz="1400" dirty="0" smtClean="0"/>
                        <a:t>&lt;X</a:t>
                      </a:r>
                      <a:r>
                        <a:rPr lang="en-US" altLang="zh-CN" sz="1000" dirty="0" smtClean="0"/>
                        <a:t>DB3</a:t>
                      </a:r>
                      <a:r>
                        <a:rPr lang="en-US" altLang="zh-CN" sz="1400" dirty="0" smtClean="0"/>
                        <a:t> = X</a:t>
                      </a:r>
                      <a:r>
                        <a:rPr lang="en-US" altLang="zh-CN" sz="1000" dirty="0" smtClean="0"/>
                        <a:t>PRG3</a:t>
                      </a:r>
                      <a:r>
                        <a:rPr lang="en-US" altLang="zh-CN" sz="1400" dirty="0" smtClean="0"/>
                        <a:t> </a:t>
                      </a:r>
                      <a:r>
                        <a:rPr lang="en-US" altLang="zh-CN" sz="1400" dirty="0" smtClean="0">
                          <a:latin typeface="Times New Roman"/>
                          <a:cs typeface="Times New Roman"/>
                        </a:rPr>
                        <a:t>˄ </a:t>
                      </a:r>
                      <a:r>
                        <a:rPr lang="en-US" altLang="zh-CN" sz="1400" dirty="0" smtClean="0"/>
                        <a:t>true,</a:t>
                      </a:r>
                      <a:r>
                        <a:rPr lang="en-US" altLang="zh-CN" sz="1400" baseline="0" dirty="0" smtClean="0"/>
                        <a:t> </a:t>
                      </a:r>
                      <a:r>
                        <a:rPr lang="az-Cyrl-AZ" altLang="zh-CN" sz="1400" dirty="0" smtClean="0">
                          <a:latin typeface="Times New Roman"/>
                          <a:cs typeface="Times New Roman"/>
                        </a:rPr>
                        <a:t>Ф</a:t>
                      </a:r>
                      <a:r>
                        <a:rPr lang="en-US" altLang="zh-CN" sz="1400" baseline="0" dirty="0" smtClean="0"/>
                        <a:t>, 0, 6</a:t>
                      </a:r>
                      <a:r>
                        <a:rPr lang="en-US" altLang="zh-CN" sz="1400" dirty="0" smtClean="0"/>
                        <a:t>&gt;</a:t>
                      </a:r>
                      <a:endParaRPr lang="zh-CN" altLang="en-US" sz="1400" dirty="0"/>
                    </a:p>
                  </a:txBody>
                  <a:tcPr/>
                </a:tc>
              </a:tr>
            </a:tbl>
          </a:graphicData>
        </a:graphic>
      </p:graphicFrame>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11</a:t>
            </a:fld>
            <a:endParaRPr lang="en-US" altLang="en-US" sz="1800">
              <a:solidFill>
                <a:schemeClr val="tx1"/>
              </a:solidFill>
            </a:endParaRPr>
          </a:p>
        </p:txBody>
      </p:sp>
      <p:sp>
        <p:nvSpPr>
          <p:cNvPr id="4" name="内容占位符 2"/>
          <p:cNvSpPr txBox="1">
            <a:spLocks/>
          </p:cNvSpPr>
          <p:nvPr/>
        </p:nvSpPr>
        <p:spPr>
          <a:xfrm>
            <a:off x="830264" y="1165225"/>
            <a:ext cx="7427912" cy="4179888"/>
          </a:xfrm>
          <a:prstGeom prst="rect">
            <a:avLst/>
          </a:prstGeom>
        </p:spPr>
        <p:txBody>
          <a:bodyPr>
            <a:normAutofit/>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a:solidFill>
                <a:schemeClr val="tx2">
                  <a:lumMod val="50000"/>
                </a:schemeClr>
              </a:solidFill>
              <a:ea typeface="Meiryo UI" pitchFamily="34" charset="-128"/>
              <a:cs typeface="Meiryo UI" pitchFamily="34" charset="-128"/>
            </a:endParaRPr>
          </a:p>
          <a:p>
            <a:pPr lvl="1">
              <a:buFont typeface="Calibri" panose="020F0502020204030204" pitchFamily="34" charset="0"/>
              <a:buNone/>
              <a:defRPr/>
            </a:pPr>
            <a:endParaRPr lang="en-US" altLang="zh-CN" dirty="0" smtClean="0">
              <a:solidFill>
                <a:schemeClr val="tx2">
                  <a:lumMod val="50000"/>
                </a:schemeClr>
              </a:solidFill>
              <a:ea typeface="Meiryo UI" pitchFamily="34" charset="-128"/>
              <a:cs typeface="Meiryo UI" pitchFamily="34" charset="-128"/>
            </a:endParaRPr>
          </a:p>
        </p:txBody>
      </p:sp>
      <p:pic>
        <p:nvPicPr>
          <p:cNvPr id="17" name="Picture 1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90416" y="1240866"/>
            <a:ext cx="404969" cy="365754"/>
          </a:xfrm>
          <a:prstGeom prst="rect">
            <a:avLst/>
          </a:prstGeom>
        </p:spPr>
      </p:pic>
      <p:pic>
        <p:nvPicPr>
          <p:cNvPr id="18" name="Picture 1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906056" y="1872611"/>
            <a:ext cx="525488" cy="474603"/>
          </a:xfrm>
          <a:prstGeom prst="rect">
            <a:avLst/>
          </a:prstGeom>
        </p:spPr>
      </p:pic>
      <p:pic>
        <p:nvPicPr>
          <p:cNvPr id="19" name="Picture 2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953860" y="2607990"/>
            <a:ext cx="429880" cy="388252"/>
          </a:xfrm>
          <a:prstGeom prst="rect">
            <a:avLst/>
          </a:prstGeom>
        </p:spPr>
      </p:pic>
      <p:pic>
        <p:nvPicPr>
          <p:cNvPr id="20" name="Picture 2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818050" y="1934471"/>
            <a:ext cx="388506" cy="350885"/>
          </a:xfrm>
          <a:prstGeom prst="rect">
            <a:avLst/>
          </a:prstGeom>
        </p:spPr>
      </p:pic>
      <p:pic>
        <p:nvPicPr>
          <p:cNvPr id="21" name="Picture 2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797363" y="2607990"/>
            <a:ext cx="429880" cy="388252"/>
          </a:xfrm>
          <a:prstGeom prst="rect">
            <a:avLst/>
          </a:prstGeom>
        </p:spPr>
      </p:pic>
      <p:pic>
        <p:nvPicPr>
          <p:cNvPr id="22" name="Picture 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248570" y="1982356"/>
            <a:ext cx="282467" cy="255114"/>
          </a:xfrm>
          <a:prstGeom prst="rect">
            <a:avLst/>
          </a:prstGeom>
        </p:spPr>
      </p:pic>
      <p:pic>
        <p:nvPicPr>
          <p:cNvPr id="23" name="Picture 2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239371" y="2665909"/>
            <a:ext cx="300866" cy="272415"/>
          </a:xfrm>
          <a:prstGeom prst="rect">
            <a:avLst/>
          </a:prstGeom>
        </p:spPr>
      </p:pic>
      <p:pic>
        <p:nvPicPr>
          <p:cNvPr id="24" name="Picture 2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66420" y="1240866"/>
            <a:ext cx="404969" cy="365754"/>
          </a:xfrm>
          <a:prstGeom prst="rect">
            <a:avLst/>
          </a:prstGeom>
        </p:spPr>
      </p:pic>
      <p:pic>
        <p:nvPicPr>
          <p:cNvPr id="25" name="Picture 2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146658" y="1240866"/>
            <a:ext cx="404969" cy="365754"/>
          </a:xfrm>
          <a:prstGeom prst="rect">
            <a:avLst/>
          </a:prstGeom>
        </p:spPr>
      </p:pic>
      <p:pic>
        <p:nvPicPr>
          <p:cNvPr id="26" name="Picture 3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01439" y="1240866"/>
            <a:ext cx="404969" cy="365754"/>
          </a:xfrm>
          <a:prstGeom prst="rect">
            <a:avLst/>
          </a:prstGeom>
        </p:spPr>
      </p:pic>
      <p:pic>
        <p:nvPicPr>
          <p:cNvPr id="27" name="Picture 2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593062" y="1872611"/>
            <a:ext cx="525488" cy="474603"/>
          </a:xfrm>
          <a:prstGeom prst="rect">
            <a:avLst/>
          </a:prstGeom>
        </p:spPr>
      </p:pic>
      <p:pic>
        <p:nvPicPr>
          <p:cNvPr id="28" name="Picture 3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640866" y="2607990"/>
            <a:ext cx="429880" cy="388252"/>
          </a:xfrm>
          <a:prstGeom prst="rect">
            <a:avLst/>
          </a:prstGeom>
        </p:spPr>
      </p:pic>
      <p:pic>
        <p:nvPicPr>
          <p:cNvPr id="29" name="Picture 2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84369" y="1934471"/>
            <a:ext cx="388506" cy="350885"/>
          </a:xfrm>
          <a:prstGeom prst="rect">
            <a:avLst/>
          </a:prstGeom>
        </p:spPr>
      </p:pic>
      <p:pic>
        <p:nvPicPr>
          <p:cNvPr id="30" name="Picture 3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6528189" y="2665909"/>
            <a:ext cx="300866" cy="272415"/>
          </a:xfrm>
          <a:prstGeom prst="rect">
            <a:avLst/>
          </a:prstGeom>
        </p:spPr>
      </p:pic>
      <p:pic>
        <p:nvPicPr>
          <p:cNvPr id="31" name="Picture 2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38695" y="1872611"/>
            <a:ext cx="525488" cy="474603"/>
          </a:xfrm>
          <a:prstGeom prst="rect">
            <a:avLst/>
          </a:prstGeom>
        </p:spPr>
      </p:pic>
      <p:pic>
        <p:nvPicPr>
          <p:cNvPr id="32" name="Picture 3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38695" y="2564815"/>
            <a:ext cx="525488" cy="474603"/>
          </a:xfrm>
          <a:prstGeom prst="rect">
            <a:avLst/>
          </a:prstGeom>
        </p:spPr>
      </p:pic>
      <p:pic>
        <p:nvPicPr>
          <p:cNvPr id="33" name="Picture 2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150689" y="1934471"/>
            <a:ext cx="388506" cy="350885"/>
          </a:xfrm>
          <a:prstGeom prst="rect">
            <a:avLst/>
          </a:prstGeom>
        </p:spPr>
      </p:pic>
      <p:pic>
        <p:nvPicPr>
          <p:cNvPr id="34" name="Picture 3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130002" y="2607990"/>
            <a:ext cx="429880" cy="388252"/>
          </a:xfrm>
          <a:prstGeom prst="rect">
            <a:avLst/>
          </a:prstGeom>
        </p:spPr>
      </p:pic>
      <p:cxnSp>
        <p:nvCxnSpPr>
          <p:cNvPr id="35" name="Straight Arrow Connector 43"/>
          <p:cNvCxnSpPr>
            <a:stCxn id="17" idx="2"/>
            <a:endCxn id="22" idx="0"/>
          </p:cNvCxnSpPr>
          <p:nvPr/>
        </p:nvCxnSpPr>
        <p:spPr bwMode="auto">
          <a:xfrm flipH="1">
            <a:off x="3389804" y="1606620"/>
            <a:ext cx="1103097" cy="3757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6" name="Straight Arrow Connector 44"/>
          <p:cNvCxnSpPr>
            <a:stCxn id="17" idx="2"/>
            <a:endCxn id="18" idx="0"/>
          </p:cNvCxnSpPr>
          <p:nvPr/>
        </p:nvCxnSpPr>
        <p:spPr bwMode="auto">
          <a:xfrm flipH="1">
            <a:off x="4168800" y="1606620"/>
            <a:ext cx="324101"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Straight Arrow Connector 48"/>
          <p:cNvCxnSpPr>
            <a:stCxn id="17" idx="2"/>
            <a:endCxn id="20" idx="0"/>
          </p:cNvCxnSpPr>
          <p:nvPr/>
        </p:nvCxnSpPr>
        <p:spPr bwMode="auto">
          <a:xfrm>
            <a:off x="4492901" y="1606620"/>
            <a:ext cx="519403"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8" name="Straight Arrow Connector 52"/>
          <p:cNvCxnSpPr>
            <a:stCxn id="22" idx="2"/>
          </p:cNvCxnSpPr>
          <p:nvPr/>
        </p:nvCxnSpPr>
        <p:spPr bwMode="auto">
          <a:xfrm>
            <a:off x="3389804" y="2237470"/>
            <a:ext cx="0" cy="3705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55"/>
          <p:cNvCxnSpPr>
            <a:stCxn id="18" idx="2"/>
            <a:endCxn id="19" idx="0"/>
          </p:cNvCxnSpPr>
          <p:nvPr/>
        </p:nvCxnSpPr>
        <p:spPr bwMode="auto">
          <a:xfrm>
            <a:off x="4168800" y="2347214"/>
            <a:ext cx="0"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58"/>
          <p:cNvCxnSpPr>
            <a:stCxn id="20" idx="2"/>
            <a:endCxn id="21" idx="0"/>
          </p:cNvCxnSpPr>
          <p:nvPr/>
        </p:nvCxnSpPr>
        <p:spPr bwMode="auto">
          <a:xfrm flipH="1">
            <a:off x="5012303" y="2285356"/>
            <a:ext cx="1" cy="322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62"/>
          <p:cNvCxnSpPr>
            <a:stCxn id="27" idx="2"/>
            <a:endCxn id="28" idx="0"/>
          </p:cNvCxnSpPr>
          <p:nvPr/>
        </p:nvCxnSpPr>
        <p:spPr bwMode="auto">
          <a:xfrm>
            <a:off x="5855806" y="2347214"/>
            <a:ext cx="0"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65"/>
          <p:cNvCxnSpPr>
            <a:stCxn id="33" idx="2"/>
            <a:endCxn id="34" idx="0"/>
          </p:cNvCxnSpPr>
          <p:nvPr/>
        </p:nvCxnSpPr>
        <p:spPr bwMode="auto">
          <a:xfrm flipH="1">
            <a:off x="8344942" y="2285356"/>
            <a:ext cx="1" cy="322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68"/>
          <p:cNvCxnSpPr>
            <a:stCxn id="24" idx="2"/>
            <a:endCxn id="27" idx="0"/>
          </p:cNvCxnSpPr>
          <p:nvPr/>
        </p:nvCxnSpPr>
        <p:spPr bwMode="auto">
          <a:xfrm flipH="1">
            <a:off x="5855806" y="1606620"/>
            <a:ext cx="713098"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71"/>
          <p:cNvCxnSpPr>
            <a:stCxn id="24" idx="2"/>
            <a:endCxn id="29" idx="0"/>
          </p:cNvCxnSpPr>
          <p:nvPr/>
        </p:nvCxnSpPr>
        <p:spPr bwMode="auto">
          <a:xfrm>
            <a:off x="6568904" y="1606620"/>
            <a:ext cx="109719"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72"/>
          <p:cNvCxnSpPr>
            <a:stCxn id="25" idx="2"/>
            <a:endCxn id="29" idx="0"/>
          </p:cNvCxnSpPr>
          <p:nvPr/>
        </p:nvCxnSpPr>
        <p:spPr bwMode="auto">
          <a:xfrm flipH="1">
            <a:off x="6678623" y="1606620"/>
            <a:ext cx="670519"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 name="Straight Arrow Connector 73"/>
          <p:cNvCxnSpPr>
            <a:stCxn id="25" idx="2"/>
            <a:endCxn id="31" idx="0"/>
          </p:cNvCxnSpPr>
          <p:nvPr/>
        </p:nvCxnSpPr>
        <p:spPr bwMode="auto">
          <a:xfrm>
            <a:off x="7349142" y="1606620"/>
            <a:ext cx="152296"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 name="Straight Arrow Connector 74"/>
          <p:cNvCxnSpPr>
            <a:stCxn id="26" idx="2"/>
            <a:endCxn id="31" idx="0"/>
          </p:cNvCxnSpPr>
          <p:nvPr/>
        </p:nvCxnSpPr>
        <p:spPr bwMode="auto">
          <a:xfrm flipH="1">
            <a:off x="7501439" y="1606620"/>
            <a:ext cx="502485"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8" name="Straight Arrow Connector 75"/>
          <p:cNvCxnSpPr>
            <a:stCxn id="31" idx="2"/>
            <a:endCxn id="34" idx="0"/>
          </p:cNvCxnSpPr>
          <p:nvPr/>
        </p:nvCxnSpPr>
        <p:spPr bwMode="auto">
          <a:xfrm>
            <a:off x="7501439" y="2347214"/>
            <a:ext cx="843503"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84"/>
          <p:cNvCxnSpPr>
            <a:stCxn id="24" idx="2"/>
            <a:endCxn id="31" idx="0"/>
          </p:cNvCxnSpPr>
          <p:nvPr/>
        </p:nvCxnSpPr>
        <p:spPr bwMode="auto">
          <a:xfrm>
            <a:off x="6568904" y="1606620"/>
            <a:ext cx="932535"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85"/>
          <p:cNvCxnSpPr>
            <a:stCxn id="26" idx="2"/>
            <a:endCxn id="33" idx="0"/>
          </p:cNvCxnSpPr>
          <p:nvPr/>
        </p:nvCxnSpPr>
        <p:spPr bwMode="auto">
          <a:xfrm>
            <a:off x="8003924" y="1606620"/>
            <a:ext cx="341019"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Straight Arrow Connector 86"/>
          <p:cNvCxnSpPr>
            <a:stCxn id="29" idx="2"/>
            <a:endCxn id="28" idx="0"/>
          </p:cNvCxnSpPr>
          <p:nvPr/>
        </p:nvCxnSpPr>
        <p:spPr bwMode="auto">
          <a:xfrm flipH="1">
            <a:off x="5855806" y="2285356"/>
            <a:ext cx="822817" cy="322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Arrow Connector 87"/>
          <p:cNvCxnSpPr>
            <a:stCxn id="29" idx="2"/>
            <a:endCxn id="32" idx="0"/>
          </p:cNvCxnSpPr>
          <p:nvPr/>
        </p:nvCxnSpPr>
        <p:spPr bwMode="auto">
          <a:xfrm>
            <a:off x="6678623" y="2285356"/>
            <a:ext cx="822816" cy="2794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98"/>
          <p:cNvCxnSpPr>
            <a:stCxn id="32" idx="0"/>
            <a:endCxn id="33" idx="2"/>
          </p:cNvCxnSpPr>
          <p:nvPr/>
        </p:nvCxnSpPr>
        <p:spPr bwMode="auto">
          <a:xfrm flipV="1">
            <a:off x="7501439" y="2285356"/>
            <a:ext cx="843504" cy="2794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Straight Arrow Connector 99"/>
          <p:cNvCxnSpPr>
            <a:stCxn id="27" idx="2"/>
            <a:endCxn id="21" idx="0"/>
          </p:cNvCxnSpPr>
          <p:nvPr/>
        </p:nvCxnSpPr>
        <p:spPr bwMode="auto">
          <a:xfrm flipH="1">
            <a:off x="5012303" y="2347214"/>
            <a:ext cx="843503"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Straight Arrow Connector 100"/>
          <p:cNvCxnSpPr>
            <a:stCxn id="32" idx="1"/>
            <a:endCxn id="30" idx="3"/>
          </p:cNvCxnSpPr>
          <p:nvPr/>
        </p:nvCxnSpPr>
        <p:spPr bwMode="auto">
          <a:xfrm flipH="1">
            <a:off x="6829055" y="2802116"/>
            <a:ext cx="4096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Arrow Connector 107"/>
          <p:cNvCxnSpPr>
            <a:stCxn id="32" idx="3"/>
            <a:endCxn id="34" idx="1"/>
          </p:cNvCxnSpPr>
          <p:nvPr/>
        </p:nvCxnSpPr>
        <p:spPr bwMode="auto">
          <a:xfrm>
            <a:off x="7764183" y="2802116"/>
            <a:ext cx="36581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Arrow Connector 108"/>
          <p:cNvCxnSpPr/>
          <p:nvPr/>
        </p:nvCxnSpPr>
        <p:spPr bwMode="auto">
          <a:xfrm flipH="1" flipV="1">
            <a:off x="4382782" y="2078640"/>
            <a:ext cx="38650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Straight Arrow Connector 109"/>
          <p:cNvCxnSpPr/>
          <p:nvPr/>
        </p:nvCxnSpPr>
        <p:spPr bwMode="auto">
          <a:xfrm>
            <a:off x="4408411" y="2127711"/>
            <a:ext cx="4096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Straight Arrow Connector 115"/>
          <p:cNvCxnSpPr>
            <a:stCxn id="33" idx="1"/>
            <a:endCxn id="31" idx="3"/>
          </p:cNvCxnSpPr>
          <p:nvPr/>
        </p:nvCxnSpPr>
        <p:spPr bwMode="auto">
          <a:xfrm flipH="1" flipV="1">
            <a:off x="7764183" y="2109913"/>
            <a:ext cx="38650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Arrow Connector 118"/>
          <p:cNvCxnSpPr>
            <a:stCxn id="31" idx="1"/>
            <a:endCxn id="29" idx="3"/>
          </p:cNvCxnSpPr>
          <p:nvPr/>
        </p:nvCxnSpPr>
        <p:spPr bwMode="auto">
          <a:xfrm flipH="1">
            <a:off x="6872876" y="2109913"/>
            <a:ext cx="365819"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Straight Arrow Connector 121"/>
          <p:cNvCxnSpPr>
            <a:stCxn id="27" idx="3"/>
            <a:endCxn id="29" idx="1"/>
          </p:cNvCxnSpPr>
          <p:nvPr/>
        </p:nvCxnSpPr>
        <p:spPr bwMode="auto">
          <a:xfrm>
            <a:off x="6118550" y="2109913"/>
            <a:ext cx="365819"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 name="Straight Arrow Connector 124"/>
          <p:cNvCxnSpPr>
            <a:stCxn id="18" idx="2"/>
            <a:endCxn id="23" idx="0"/>
          </p:cNvCxnSpPr>
          <p:nvPr/>
        </p:nvCxnSpPr>
        <p:spPr bwMode="auto">
          <a:xfrm flipH="1">
            <a:off x="3389804" y="2347214"/>
            <a:ext cx="778996" cy="318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3" name="TextBox 62"/>
          <p:cNvSpPr txBox="1"/>
          <p:nvPr/>
        </p:nvSpPr>
        <p:spPr>
          <a:xfrm>
            <a:off x="4264793" y="1043894"/>
            <a:ext cx="412152" cy="215596"/>
          </a:xfrm>
          <a:prstGeom prst="rect">
            <a:avLst/>
          </a:prstGeom>
          <a:noFill/>
        </p:spPr>
        <p:txBody>
          <a:bodyPr wrap="none" rtlCol="0">
            <a:spAutoFit/>
          </a:bodyPr>
          <a:lstStyle/>
          <a:p>
            <a:pPr algn="ctr"/>
            <a:r>
              <a:rPr lang="en-US" sz="1000" dirty="0" smtClean="0"/>
              <a:t>PM</a:t>
            </a:r>
            <a:r>
              <a:rPr lang="en-US" sz="1000" baseline="-25000" dirty="0" smtClean="0"/>
              <a:t>1</a:t>
            </a:r>
          </a:p>
        </p:txBody>
      </p:sp>
      <p:sp>
        <p:nvSpPr>
          <p:cNvPr id="64" name="TextBox 63"/>
          <p:cNvSpPr txBox="1"/>
          <p:nvPr/>
        </p:nvSpPr>
        <p:spPr>
          <a:xfrm>
            <a:off x="2895600" y="1991766"/>
            <a:ext cx="343771" cy="215596"/>
          </a:xfrm>
          <a:prstGeom prst="rect">
            <a:avLst/>
          </a:prstGeom>
          <a:noFill/>
        </p:spPr>
        <p:txBody>
          <a:bodyPr wrap="none" rtlCol="0">
            <a:spAutoFit/>
          </a:bodyPr>
          <a:lstStyle/>
          <a:p>
            <a:pPr algn="ctr"/>
            <a:r>
              <a:rPr lang="en-US" sz="1000" dirty="0" smtClean="0"/>
              <a:t>BA</a:t>
            </a:r>
            <a:endParaRPr lang="en-US" sz="1000" baseline="-25000" dirty="0" smtClean="0"/>
          </a:p>
        </p:txBody>
      </p:sp>
      <p:sp>
        <p:nvSpPr>
          <p:cNvPr id="65" name="TextBox 64"/>
          <p:cNvSpPr txBox="1"/>
          <p:nvPr/>
        </p:nvSpPr>
        <p:spPr>
          <a:xfrm>
            <a:off x="6301460" y="1043894"/>
            <a:ext cx="412152" cy="215596"/>
          </a:xfrm>
          <a:prstGeom prst="rect">
            <a:avLst/>
          </a:prstGeom>
          <a:noFill/>
        </p:spPr>
        <p:txBody>
          <a:bodyPr wrap="none" rtlCol="0">
            <a:spAutoFit/>
          </a:bodyPr>
          <a:lstStyle/>
          <a:p>
            <a:pPr algn="ctr"/>
            <a:r>
              <a:rPr lang="en-US" sz="1000" dirty="0" smtClean="0"/>
              <a:t>PM</a:t>
            </a:r>
            <a:r>
              <a:rPr lang="en-US" sz="1000" baseline="-25000" dirty="0" smtClean="0"/>
              <a:t>2</a:t>
            </a:r>
          </a:p>
        </p:txBody>
      </p:sp>
      <p:sp>
        <p:nvSpPr>
          <p:cNvPr id="66" name="TextBox 65"/>
          <p:cNvSpPr txBox="1"/>
          <p:nvPr/>
        </p:nvSpPr>
        <p:spPr>
          <a:xfrm>
            <a:off x="7089287" y="1043894"/>
            <a:ext cx="412152" cy="215596"/>
          </a:xfrm>
          <a:prstGeom prst="rect">
            <a:avLst/>
          </a:prstGeom>
          <a:noFill/>
        </p:spPr>
        <p:txBody>
          <a:bodyPr wrap="none" rtlCol="0">
            <a:spAutoFit/>
          </a:bodyPr>
          <a:lstStyle/>
          <a:p>
            <a:pPr algn="ctr"/>
            <a:r>
              <a:rPr lang="en-US" sz="1000" dirty="0" smtClean="0"/>
              <a:t>PM</a:t>
            </a:r>
            <a:r>
              <a:rPr lang="en-US" sz="1000" baseline="-25000" dirty="0" smtClean="0"/>
              <a:t>3</a:t>
            </a:r>
          </a:p>
        </p:txBody>
      </p:sp>
      <p:sp>
        <p:nvSpPr>
          <p:cNvPr id="67" name="TextBox 66"/>
          <p:cNvSpPr txBox="1"/>
          <p:nvPr/>
        </p:nvSpPr>
        <p:spPr>
          <a:xfrm>
            <a:off x="7751633" y="1043894"/>
            <a:ext cx="412152" cy="215596"/>
          </a:xfrm>
          <a:prstGeom prst="rect">
            <a:avLst/>
          </a:prstGeom>
          <a:noFill/>
        </p:spPr>
        <p:txBody>
          <a:bodyPr wrap="none" rtlCol="0">
            <a:spAutoFit/>
          </a:bodyPr>
          <a:lstStyle/>
          <a:p>
            <a:pPr algn="ctr"/>
            <a:r>
              <a:rPr lang="en-US" sz="1000" dirty="0" smtClean="0"/>
              <a:t>PM</a:t>
            </a:r>
            <a:r>
              <a:rPr lang="en-US" sz="1000" baseline="-25000" dirty="0" smtClean="0"/>
              <a:t>4</a:t>
            </a:r>
          </a:p>
        </p:txBody>
      </p:sp>
      <p:sp>
        <p:nvSpPr>
          <p:cNvPr id="68" name="TextBox 67"/>
          <p:cNvSpPr txBox="1"/>
          <p:nvPr/>
        </p:nvSpPr>
        <p:spPr>
          <a:xfrm>
            <a:off x="3691416" y="1838983"/>
            <a:ext cx="494521" cy="215596"/>
          </a:xfrm>
          <a:prstGeom prst="rect">
            <a:avLst/>
          </a:prstGeom>
          <a:noFill/>
        </p:spPr>
        <p:txBody>
          <a:bodyPr wrap="none" rtlCol="0">
            <a:spAutoFit/>
          </a:bodyPr>
          <a:lstStyle/>
          <a:p>
            <a:pPr algn="ctr"/>
            <a:r>
              <a:rPr lang="en-US" sz="1000" dirty="0" smtClean="0"/>
              <a:t>PRG</a:t>
            </a:r>
            <a:r>
              <a:rPr lang="en-US" sz="1000" baseline="-25000" dirty="0" smtClean="0"/>
              <a:t>1</a:t>
            </a:r>
          </a:p>
        </p:txBody>
      </p:sp>
      <p:sp>
        <p:nvSpPr>
          <p:cNvPr id="69" name="TextBox 68"/>
          <p:cNvSpPr txBox="1"/>
          <p:nvPr/>
        </p:nvSpPr>
        <p:spPr>
          <a:xfrm>
            <a:off x="4535872" y="1838983"/>
            <a:ext cx="398165" cy="215596"/>
          </a:xfrm>
          <a:prstGeom prst="rect">
            <a:avLst/>
          </a:prstGeom>
          <a:noFill/>
        </p:spPr>
        <p:txBody>
          <a:bodyPr wrap="none" rtlCol="0">
            <a:spAutoFit/>
          </a:bodyPr>
          <a:lstStyle/>
          <a:p>
            <a:pPr algn="ctr"/>
            <a:r>
              <a:rPr lang="en-US" sz="1000" dirty="0" smtClean="0"/>
              <a:t>DB</a:t>
            </a:r>
            <a:r>
              <a:rPr lang="en-US" sz="1000" baseline="-25000" dirty="0" smtClean="0"/>
              <a:t>1</a:t>
            </a:r>
          </a:p>
        </p:txBody>
      </p:sp>
      <p:sp>
        <p:nvSpPr>
          <p:cNvPr id="70" name="TextBox 69"/>
          <p:cNvSpPr txBox="1"/>
          <p:nvPr/>
        </p:nvSpPr>
        <p:spPr>
          <a:xfrm>
            <a:off x="6195833" y="1838983"/>
            <a:ext cx="398165" cy="215596"/>
          </a:xfrm>
          <a:prstGeom prst="rect">
            <a:avLst/>
          </a:prstGeom>
          <a:noFill/>
        </p:spPr>
        <p:txBody>
          <a:bodyPr wrap="none" rtlCol="0">
            <a:spAutoFit/>
          </a:bodyPr>
          <a:lstStyle/>
          <a:p>
            <a:pPr algn="ctr"/>
            <a:r>
              <a:rPr lang="en-US" sz="1000" dirty="0" smtClean="0"/>
              <a:t>DB</a:t>
            </a:r>
            <a:r>
              <a:rPr lang="en-US" sz="1000" baseline="-25000" dirty="0"/>
              <a:t>2</a:t>
            </a:r>
            <a:endParaRPr lang="en-US" sz="1000" baseline="-25000" dirty="0" smtClean="0"/>
          </a:p>
        </p:txBody>
      </p:sp>
      <p:sp>
        <p:nvSpPr>
          <p:cNvPr id="71" name="TextBox 70"/>
          <p:cNvSpPr txBox="1"/>
          <p:nvPr/>
        </p:nvSpPr>
        <p:spPr>
          <a:xfrm>
            <a:off x="7044467" y="1838983"/>
            <a:ext cx="494521" cy="215596"/>
          </a:xfrm>
          <a:prstGeom prst="rect">
            <a:avLst/>
          </a:prstGeom>
          <a:noFill/>
        </p:spPr>
        <p:txBody>
          <a:bodyPr wrap="none" rtlCol="0">
            <a:spAutoFit/>
          </a:bodyPr>
          <a:lstStyle/>
          <a:p>
            <a:pPr algn="ctr"/>
            <a:r>
              <a:rPr lang="en-US" sz="1000" dirty="0" smtClean="0"/>
              <a:t>PRG</a:t>
            </a:r>
            <a:r>
              <a:rPr lang="en-US" sz="1000" baseline="-25000" dirty="0"/>
              <a:t>3</a:t>
            </a:r>
            <a:endParaRPr lang="en-US" sz="1000" baseline="-25000" dirty="0" smtClean="0"/>
          </a:p>
        </p:txBody>
      </p:sp>
      <p:sp>
        <p:nvSpPr>
          <p:cNvPr id="72" name="TextBox 71"/>
          <p:cNvSpPr txBox="1"/>
          <p:nvPr/>
        </p:nvSpPr>
        <p:spPr>
          <a:xfrm>
            <a:off x="7887945" y="1838983"/>
            <a:ext cx="398165" cy="215596"/>
          </a:xfrm>
          <a:prstGeom prst="rect">
            <a:avLst/>
          </a:prstGeom>
          <a:noFill/>
        </p:spPr>
        <p:txBody>
          <a:bodyPr wrap="none" rtlCol="0">
            <a:spAutoFit/>
          </a:bodyPr>
          <a:lstStyle/>
          <a:p>
            <a:pPr algn="ctr"/>
            <a:r>
              <a:rPr lang="en-US" sz="1000" dirty="0" smtClean="0"/>
              <a:t>DB</a:t>
            </a:r>
            <a:r>
              <a:rPr lang="en-US" sz="1000" baseline="-25000" dirty="0" smtClean="0"/>
              <a:t>3</a:t>
            </a:r>
          </a:p>
        </p:txBody>
      </p:sp>
      <p:sp>
        <p:nvSpPr>
          <p:cNvPr id="73" name="TextBox 72"/>
          <p:cNvSpPr txBox="1"/>
          <p:nvPr/>
        </p:nvSpPr>
        <p:spPr>
          <a:xfrm>
            <a:off x="5415293" y="1838983"/>
            <a:ext cx="494521" cy="215596"/>
          </a:xfrm>
          <a:prstGeom prst="rect">
            <a:avLst/>
          </a:prstGeom>
          <a:noFill/>
        </p:spPr>
        <p:txBody>
          <a:bodyPr wrap="none" rtlCol="0">
            <a:spAutoFit/>
          </a:bodyPr>
          <a:lstStyle/>
          <a:p>
            <a:pPr algn="ctr"/>
            <a:r>
              <a:rPr lang="en-US" sz="1000" dirty="0" smtClean="0"/>
              <a:t>PRG</a:t>
            </a:r>
            <a:r>
              <a:rPr lang="en-US" sz="1000" baseline="-25000" dirty="0" smtClean="0"/>
              <a:t>4</a:t>
            </a:r>
          </a:p>
        </p:txBody>
      </p:sp>
      <p:sp>
        <p:nvSpPr>
          <p:cNvPr id="74" name="TextBox 73"/>
          <p:cNvSpPr txBox="1"/>
          <p:nvPr/>
        </p:nvSpPr>
        <p:spPr>
          <a:xfrm>
            <a:off x="7347290" y="2946704"/>
            <a:ext cx="494521" cy="215596"/>
          </a:xfrm>
          <a:prstGeom prst="rect">
            <a:avLst/>
          </a:prstGeom>
          <a:noFill/>
        </p:spPr>
        <p:txBody>
          <a:bodyPr wrap="none" rtlCol="0">
            <a:spAutoFit/>
          </a:bodyPr>
          <a:lstStyle/>
          <a:p>
            <a:pPr algn="ctr"/>
            <a:r>
              <a:rPr lang="en-US" sz="1000" dirty="0" smtClean="0"/>
              <a:t>PRG</a:t>
            </a:r>
            <a:r>
              <a:rPr lang="en-US" sz="1000" baseline="-25000" dirty="0" smtClean="0"/>
              <a:t>2</a:t>
            </a:r>
          </a:p>
        </p:txBody>
      </p:sp>
      <p:sp>
        <p:nvSpPr>
          <p:cNvPr id="75" name="TextBox 74"/>
          <p:cNvSpPr txBox="1"/>
          <p:nvPr/>
        </p:nvSpPr>
        <p:spPr>
          <a:xfrm>
            <a:off x="3170133" y="2946704"/>
            <a:ext cx="405935" cy="215596"/>
          </a:xfrm>
          <a:prstGeom prst="rect">
            <a:avLst/>
          </a:prstGeom>
          <a:noFill/>
        </p:spPr>
        <p:txBody>
          <a:bodyPr wrap="none" rtlCol="0">
            <a:spAutoFit/>
          </a:bodyPr>
          <a:lstStyle/>
          <a:p>
            <a:pPr algn="ctr"/>
            <a:r>
              <a:rPr lang="en-US" sz="1000" dirty="0" smtClean="0"/>
              <a:t>UD</a:t>
            </a:r>
            <a:r>
              <a:rPr lang="en-US" sz="1000" baseline="-25000" dirty="0" smtClean="0"/>
              <a:t>1</a:t>
            </a:r>
          </a:p>
        </p:txBody>
      </p:sp>
      <p:sp>
        <p:nvSpPr>
          <p:cNvPr id="76" name="TextBox 75"/>
          <p:cNvSpPr txBox="1"/>
          <p:nvPr/>
        </p:nvSpPr>
        <p:spPr>
          <a:xfrm>
            <a:off x="6471254" y="2946704"/>
            <a:ext cx="405935" cy="215596"/>
          </a:xfrm>
          <a:prstGeom prst="rect">
            <a:avLst/>
          </a:prstGeom>
          <a:noFill/>
        </p:spPr>
        <p:txBody>
          <a:bodyPr wrap="none" rtlCol="0">
            <a:spAutoFit/>
          </a:bodyPr>
          <a:lstStyle/>
          <a:p>
            <a:pPr algn="ctr"/>
            <a:r>
              <a:rPr lang="en-US" sz="1000" dirty="0" smtClean="0"/>
              <a:t>UD</a:t>
            </a:r>
            <a:r>
              <a:rPr lang="en-US" sz="1000" baseline="-25000" dirty="0" smtClean="0"/>
              <a:t>2</a:t>
            </a:r>
          </a:p>
        </p:txBody>
      </p:sp>
      <p:sp>
        <p:nvSpPr>
          <p:cNvPr id="77" name="TextBox 76"/>
          <p:cNvSpPr txBox="1"/>
          <p:nvPr/>
        </p:nvSpPr>
        <p:spPr>
          <a:xfrm>
            <a:off x="3997679" y="2946704"/>
            <a:ext cx="384177" cy="215596"/>
          </a:xfrm>
          <a:prstGeom prst="rect">
            <a:avLst/>
          </a:prstGeom>
          <a:noFill/>
        </p:spPr>
        <p:txBody>
          <a:bodyPr wrap="none" rtlCol="0">
            <a:spAutoFit/>
          </a:bodyPr>
          <a:lstStyle/>
          <a:p>
            <a:pPr algn="ctr"/>
            <a:r>
              <a:rPr lang="en-US" sz="1000" dirty="0" smtClean="0"/>
              <a:t>ST</a:t>
            </a:r>
            <a:r>
              <a:rPr lang="en-US" sz="1000" baseline="-25000" dirty="0" smtClean="0"/>
              <a:t>1</a:t>
            </a:r>
          </a:p>
        </p:txBody>
      </p:sp>
      <p:sp>
        <p:nvSpPr>
          <p:cNvPr id="78" name="TextBox 77"/>
          <p:cNvSpPr txBox="1"/>
          <p:nvPr/>
        </p:nvSpPr>
        <p:spPr>
          <a:xfrm>
            <a:off x="4856863" y="2946704"/>
            <a:ext cx="384177" cy="215596"/>
          </a:xfrm>
          <a:prstGeom prst="rect">
            <a:avLst/>
          </a:prstGeom>
          <a:noFill/>
        </p:spPr>
        <p:txBody>
          <a:bodyPr wrap="none" rtlCol="0">
            <a:spAutoFit/>
          </a:bodyPr>
          <a:lstStyle/>
          <a:p>
            <a:pPr algn="ctr"/>
            <a:r>
              <a:rPr lang="en-US" sz="1000" dirty="0" smtClean="0"/>
              <a:t>ST</a:t>
            </a:r>
            <a:r>
              <a:rPr lang="en-US" sz="1000" baseline="-25000" dirty="0" smtClean="0"/>
              <a:t>2</a:t>
            </a:r>
          </a:p>
        </p:txBody>
      </p:sp>
      <p:sp>
        <p:nvSpPr>
          <p:cNvPr id="79" name="TextBox 78"/>
          <p:cNvSpPr txBox="1"/>
          <p:nvPr/>
        </p:nvSpPr>
        <p:spPr>
          <a:xfrm>
            <a:off x="5675233" y="2946704"/>
            <a:ext cx="384177" cy="215596"/>
          </a:xfrm>
          <a:prstGeom prst="rect">
            <a:avLst/>
          </a:prstGeom>
          <a:noFill/>
        </p:spPr>
        <p:txBody>
          <a:bodyPr wrap="none" rtlCol="0">
            <a:spAutoFit/>
          </a:bodyPr>
          <a:lstStyle/>
          <a:p>
            <a:pPr algn="ctr"/>
            <a:r>
              <a:rPr lang="en-US" sz="1000" dirty="0" smtClean="0"/>
              <a:t>ST</a:t>
            </a:r>
            <a:r>
              <a:rPr lang="en-US" sz="1000" baseline="-25000" dirty="0" smtClean="0"/>
              <a:t>3</a:t>
            </a:r>
          </a:p>
        </p:txBody>
      </p:sp>
      <p:sp>
        <p:nvSpPr>
          <p:cNvPr id="80" name="TextBox 79"/>
          <p:cNvSpPr txBox="1"/>
          <p:nvPr/>
        </p:nvSpPr>
        <p:spPr>
          <a:xfrm>
            <a:off x="8187501" y="2946704"/>
            <a:ext cx="384177" cy="215596"/>
          </a:xfrm>
          <a:prstGeom prst="rect">
            <a:avLst/>
          </a:prstGeom>
          <a:noFill/>
        </p:spPr>
        <p:txBody>
          <a:bodyPr wrap="none" rtlCol="0">
            <a:spAutoFit/>
          </a:bodyPr>
          <a:lstStyle/>
          <a:p>
            <a:pPr algn="ctr"/>
            <a:r>
              <a:rPr lang="en-US" sz="1000" dirty="0" smtClean="0"/>
              <a:t>ST</a:t>
            </a:r>
            <a:r>
              <a:rPr lang="en-US" sz="1000" baseline="-25000" dirty="0" smtClean="0"/>
              <a:t>4</a:t>
            </a:r>
          </a:p>
        </p:txBody>
      </p:sp>
      <p:sp>
        <p:nvSpPr>
          <p:cNvPr id="81" name="Title 1"/>
          <p:cNvSpPr txBox="1">
            <a:spLocks/>
          </p:cNvSpPr>
          <p:nvPr/>
        </p:nvSpPr>
        <p:spPr bwMode="auto">
          <a:xfrm>
            <a:off x="865188" y="111123"/>
            <a:ext cx="7543800" cy="814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914400" indent="-914400">
              <a:lnSpc>
                <a:spcPct val="85000"/>
              </a:lnSpc>
            </a:pPr>
            <a:r>
              <a:rPr kumimoji="0" lang="en-US" sz="3200" b="0" i="0" u="none" strike="noStrike" kern="1200" cap="none" spc="0" normalizeH="0" baseline="0" noProof="0" dirty="0" smtClean="0">
                <a:ln>
                  <a:noFill/>
                </a:ln>
                <a:solidFill>
                  <a:srgbClr val="3F3F3F"/>
                </a:solidFill>
                <a:effectLst/>
                <a:uLnTx/>
                <a:uFillTx/>
                <a:latin typeface="+mj-lt"/>
                <a:ea typeface="+mj-ea"/>
                <a:cs typeface="宋体" charset="0"/>
                <a:sym typeface="Calibri Light" panose="020F0302020204030204" pitchFamily="34" charset="0"/>
              </a:rPr>
              <a:t>Finding Top-k Matches </a:t>
            </a:r>
            <a:r>
              <a:rPr lang="en-US" sz="3200" dirty="0" smtClean="0">
                <a:solidFill>
                  <a:srgbClr val="3F3F3F"/>
                </a:solidFill>
                <a:latin typeface="+mj-lt"/>
                <a:ea typeface="+mj-ea"/>
                <a:cs typeface="宋体" charset="0"/>
                <a:sym typeface="Calibri Light" panose="020F0302020204030204" pitchFamily="34" charset="0"/>
              </a:rPr>
              <a:t>(for Cyclic Patterns)</a:t>
            </a:r>
          </a:p>
        </p:txBody>
      </p:sp>
      <p:grpSp>
        <p:nvGrpSpPr>
          <p:cNvPr id="82" name="Group 148"/>
          <p:cNvGrpSpPr/>
          <p:nvPr/>
        </p:nvGrpSpPr>
        <p:grpSpPr>
          <a:xfrm>
            <a:off x="952500" y="1079500"/>
            <a:ext cx="1836566" cy="2014662"/>
            <a:chOff x="553034" y="1442135"/>
            <a:chExt cx="2473004" cy="2558295"/>
          </a:xfrm>
        </p:grpSpPr>
        <p:pic>
          <p:nvPicPr>
            <p:cNvPr id="83" name="Picture 3"/>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583577" y="1851543"/>
              <a:ext cx="417708" cy="417708"/>
            </a:xfrm>
            <a:prstGeom prst="rect">
              <a:avLst/>
            </a:prstGeom>
          </p:spPr>
        </p:pic>
        <p:pic>
          <p:nvPicPr>
            <p:cNvPr id="84" name="Picture 4"/>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760739" y="2471088"/>
              <a:ext cx="542018" cy="542018"/>
            </a:xfrm>
            <a:prstGeom prst="rect">
              <a:avLst/>
            </a:prstGeom>
          </p:spPr>
        </p:pic>
        <p:sp>
          <p:nvSpPr>
            <p:cNvPr id="85" name="TextBox 84"/>
            <p:cNvSpPr txBox="1"/>
            <p:nvPr/>
          </p:nvSpPr>
          <p:spPr>
            <a:xfrm>
              <a:off x="1346731" y="1442135"/>
              <a:ext cx="819456" cy="430887"/>
            </a:xfrm>
            <a:prstGeom prst="rect">
              <a:avLst/>
            </a:prstGeom>
            <a:noFill/>
          </p:spPr>
          <p:txBody>
            <a:bodyPr wrap="none" rtlCol="0">
              <a:spAutoFit/>
            </a:bodyPr>
            <a:lstStyle/>
            <a:p>
              <a:pPr algn="ctr"/>
              <a:r>
                <a:rPr lang="en-US" sz="1100" b="1" dirty="0" smtClean="0"/>
                <a:t>Project </a:t>
              </a:r>
            </a:p>
            <a:p>
              <a:pPr algn="ctr"/>
              <a:r>
                <a:rPr lang="en-US" sz="1100" b="1" dirty="0" smtClean="0"/>
                <a:t>Manager*</a:t>
              </a:r>
            </a:p>
          </p:txBody>
        </p:sp>
        <p:sp>
          <p:nvSpPr>
            <p:cNvPr id="86" name="TextBox 85"/>
            <p:cNvSpPr txBox="1"/>
            <p:nvPr/>
          </p:nvSpPr>
          <p:spPr>
            <a:xfrm>
              <a:off x="553034" y="2894647"/>
              <a:ext cx="934871" cy="253916"/>
            </a:xfrm>
            <a:prstGeom prst="rect">
              <a:avLst/>
            </a:prstGeom>
            <a:noFill/>
          </p:spPr>
          <p:txBody>
            <a:bodyPr wrap="none" rtlCol="0">
              <a:spAutoFit/>
            </a:bodyPr>
            <a:lstStyle/>
            <a:p>
              <a:r>
                <a:rPr lang="en-US" sz="1050" dirty="0" smtClean="0"/>
                <a:t>Programmer</a:t>
              </a:r>
              <a:endParaRPr lang="en-US" sz="1200" baseline="-25000" dirty="0"/>
            </a:p>
          </p:txBody>
        </p:sp>
        <p:pic>
          <p:nvPicPr>
            <p:cNvPr id="87" name="Picture 8"/>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2316440" y="2528165"/>
              <a:ext cx="400727" cy="400727"/>
            </a:xfrm>
            <a:prstGeom prst="rect">
              <a:avLst/>
            </a:prstGeom>
          </p:spPr>
        </p:pic>
        <p:sp>
          <p:nvSpPr>
            <p:cNvPr id="88" name="TextBox 87"/>
            <p:cNvSpPr txBox="1"/>
            <p:nvPr/>
          </p:nvSpPr>
          <p:spPr>
            <a:xfrm>
              <a:off x="2083151" y="2881078"/>
              <a:ext cx="942887" cy="253916"/>
            </a:xfrm>
            <a:prstGeom prst="rect">
              <a:avLst/>
            </a:prstGeom>
            <a:noFill/>
          </p:spPr>
          <p:txBody>
            <a:bodyPr wrap="none" rtlCol="0">
              <a:spAutoFit/>
            </a:bodyPr>
            <a:lstStyle/>
            <a:p>
              <a:r>
                <a:rPr lang="en-US" sz="1050" dirty="0" smtClean="0"/>
                <a:t>DB manager</a:t>
              </a:r>
              <a:endParaRPr lang="en-US" sz="1050" baseline="-25000" dirty="0"/>
            </a:p>
          </p:txBody>
        </p:sp>
        <p:pic>
          <p:nvPicPr>
            <p:cNvPr id="89" name="Picture 10"/>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1578350" y="3341743"/>
              <a:ext cx="443402" cy="443402"/>
            </a:xfrm>
            <a:prstGeom prst="rect">
              <a:avLst/>
            </a:prstGeom>
          </p:spPr>
        </p:pic>
        <p:sp>
          <p:nvSpPr>
            <p:cNvPr id="90" name="TextBox 89"/>
            <p:cNvSpPr txBox="1"/>
            <p:nvPr/>
          </p:nvSpPr>
          <p:spPr>
            <a:xfrm>
              <a:off x="1532189" y="3746514"/>
              <a:ext cx="566181" cy="253916"/>
            </a:xfrm>
            <a:prstGeom prst="rect">
              <a:avLst/>
            </a:prstGeom>
            <a:noFill/>
          </p:spPr>
          <p:txBody>
            <a:bodyPr wrap="none" rtlCol="0">
              <a:spAutoFit/>
            </a:bodyPr>
            <a:lstStyle/>
            <a:p>
              <a:r>
                <a:rPr lang="en-US" sz="1050" dirty="0" smtClean="0"/>
                <a:t>Tester</a:t>
              </a:r>
              <a:endParaRPr lang="en-US" sz="1200" baseline="-25000" dirty="0"/>
            </a:p>
          </p:txBody>
        </p:sp>
        <p:cxnSp>
          <p:nvCxnSpPr>
            <p:cNvPr id="91" name="Curved Connector 12"/>
            <p:cNvCxnSpPr>
              <a:stCxn id="83" idx="1"/>
              <a:endCxn id="84" idx="0"/>
            </p:cNvCxnSpPr>
            <p:nvPr/>
          </p:nvCxnSpPr>
          <p:spPr bwMode="auto">
            <a:xfrm rot="10800000" flipV="1">
              <a:off x="1031749" y="2060396"/>
              <a:ext cx="551829" cy="410691"/>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2" name="Curved Connector 13"/>
            <p:cNvCxnSpPr>
              <a:stCxn id="83" idx="3"/>
              <a:endCxn id="87" idx="0"/>
            </p:cNvCxnSpPr>
            <p:nvPr/>
          </p:nvCxnSpPr>
          <p:spPr bwMode="auto">
            <a:xfrm>
              <a:off x="2001285" y="2060397"/>
              <a:ext cx="515519" cy="467768"/>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3" name="Curved Connector 14"/>
            <p:cNvCxnSpPr>
              <a:stCxn id="86" idx="2"/>
              <a:endCxn id="89" idx="1"/>
            </p:cNvCxnSpPr>
            <p:nvPr/>
          </p:nvCxnSpPr>
          <p:spPr bwMode="auto">
            <a:xfrm rot="16200000" flipH="1">
              <a:off x="1091970" y="3077063"/>
              <a:ext cx="414881" cy="557880"/>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4" name="Curved Connector 15"/>
            <p:cNvCxnSpPr>
              <a:stCxn id="88" idx="2"/>
              <a:endCxn id="89" idx="3"/>
            </p:cNvCxnSpPr>
            <p:nvPr/>
          </p:nvCxnSpPr>
          <p:spPr bwMode="auto">
            <a:xfrm rot="5400000">
              <a:off x="2073949" y="3082798"/>
              <a:ext cx="428450" cy="532843"/>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5" name="Straight Arrow Connector 16"/>
            <p:cNvCxnSpPr/>
            <p:nvPr/>
          </p:nvCxnSpPr>
          <p:spPr bwMode="auto">
            <a:xfrm>
              <a:off x="1346183" y="2688981"/>
              <a:ext cx="888068" cy="4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6" name="Straight Arrow Connector 17"/>
            <p:cNvCxnSpPr/>
            <p:nvPr/>
          </p:nvCxnSpPr>
          <p:spPr bwMode="auto">
            <a:xfrm flipH="1">
              <a:off x="1335561" y="2835776"/>
              <a:ext cx="888068" cy="4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01" name="矩形 100"/>
          <p:cNvSpPr/>
          <p:nvPr/>
        </p:nvSpPr>
        <p:spPr bwMode="auto">
          <a:xfrm>
            <a:off x="4000500" y="6029324"/>
            <a:ext cx="3571875" cy="209551"/>
          </a:xfrm>
          <a:prstGeom prst="rect">
            <a:avLst/>
          </a:prstGeom>
          <a:no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 name="TextBox 103"/>
          <p:cNvSpPr txBox="1"/>
          <p:nvPr/>
        </p:nvSpPr>
        <p:spPr>
          <a:xfrm>
            <a:off x="3038475" y="5981700"/>
            <a:ext cx="889987" cy="307777"/>
          </a:xfrm>
          <a:prstGeom prst="rect">
            <a:avLst/>
          </a:prstGeom>
          <a:noFill/>
        </p:spPr>
        <p:txBody>
          <a:bodyPr wrap="none" rtlCol="0">
            <a:spAutoFit/>
          </a:bodyPr>
          <a:lstStyle/>
          <a:p>
            <a:r>
              <a:rPr lang="en-US" altLang="zh-CN" sz="1400" dirty="0" smtClean="0">
                <a:solidFill>
                  <a:schemeClr val="dk1"/>
                </a:solidFill>
                <a:latin typeface="+mn-lt"/>
                <a:ea typeface="+mn-ea"/>
              </a:rPr>
              <a:t>X</a:t>
            </a:r>
            <a:r>
              <a:rPr lang="en-US" altLang="zh-CN" sz="1000" dirty="0" smtClean="0">
                <a:solidFill>
                  <a:schemeClr val="dk1"/>
                </a:solidFill>
                <a:latin typeface="+mn-lt"/>
                <a:ea typeface="+mn-ea"/>
              </a:rPr>
              <a:t>DB3</a:t>
            </a:r>
            <a:r>
              <a:rPr lang="en-US" altLang="zh-CN" sz="1400" dirty="0" smtClean="0">
                <a:solidFill>
                  <a:schemeClr val="dk1"/>
                </a:solidFill>
                <a:latin typeface="+mn-lt"/>
                <a:ea typeface="+mn-ea"/>
              </a:rPr>
              <a:t>=true</a:t>
            </a:r>
            <a:endParaRPr lang="zh-CN" altLang="en-US" sz="1400" dirty="0" smtClean="0">
              <a:solidFill>
                <a:schemeClr val="dk1"/>
              </a:solidFill>
              <a:latin typeface="+mn-lt"/>
              <a:ea typeface="+mn-ea"/>
            </a:endParaRPr>
          </a:p>
        </p:txBody>
      </p:sp>
      <p:sp>
        <p:nvSpPr>
          <p:cNvPr id="105" name="TextBox 104"/>
          <p:cNvSpPr txBox="1"/>
          <p:nvPr/>
        </p:nvSpPr>
        <p:spPr>
          <a:xfrm>
            <a:off x="3038475" y="4772025"/>
            <a:ext cx="955711" cy="307777"/>
          </a:xfrm>
          <a:prstGeom prst="rect">
            <a:avLst/>
          </a:prstGeom>
          <a:noFill/>
        </p:spPr>
        <p:txBody>
          <a:bodyPr wrap="none" rtlCol="0">
            <a:spAutoFit/>
          </a:bodyPr>
          <a:lstStyle/>
          <a:p>
            <a:r>
              <a:rPr lang="en-US" altLang="zh-CN" sz="1400" dirty="0" smtClean="0">
                <a:solidFill>
                  <a:schemeClr val="dk1"/>
                </a:solidFill>
                <a:latin typeface="+mn-lt"/>
                <a:ea typeface="+mn-ea"/>
              </a:rPr>
              <a:t>X</a:t>
            </a:r>
            <a:r>
              <a:rPr lang="en-US" altLang="zh-CN" sz="1000" dirty="0" smtClean="0">
                <a:solidFill>
                  <a:schemeClr val="dk1"/>
                </a:solidFill>
                <a:latin typeface="+mn-lt"/>
                <a:ea typeface="+mn-ea"/>
              </a:rPr>
              <a:t>PRG2</a:t>
            </a:r>
            <a:r>
              <a:rPr lang="en-US" altLang="zh-CN" sz="1400" dirty="0" smtClean="0">
                <a:solidFill>
                  <a:schemeClr val="dk1"/>
                </a:solidFill>
                <a:latin typeface="+mn-lt"/>
                <a:ea typeface="+mn-ea"/>
              </a:rPr>
              <a:t>=true</a:t>
            </a:r>
            <a:endParaRPr lang="zh-CN" altLang="en-US" sz="1400" dirty="0" smtClean="0">
              <a:solidFill>
                <a:schemeClr val="dk1"/>
              </a:solidFill>
              <a:latin typeface="+mn-lt"/>
              <a:ea typeface="+mn-ea"/>
            </a:endParaRPr>
          </a:p>
        </p:txBody>
      </p:sp>
      <p:sp>
        <p:nvSpPr>
          <p:cNvPr id="107" name="矩形 106"/>
          <p:cNvSpPr/>
          <p:nvPr/>
        </p:nvSpPr>
        <p:spPr bwMode="auto">
          <a:xfrm>
            <a:off x="4000500" y="4829174"/>
            <a:ext cx="3571875" cy="209551"/>
          </a:xfrm>
          <a:prstGeom prst="rect">
            <a:avLst/>
          </a:prstGeom>
          <a:no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8" name="矩形 107"/>
          <p:cNvSpPr/>
          <p:nvPr/>
        </p:nvSpPr>
        <p:spPr bwMode="auto">
          <a:xfrm>
            <a:off x="4000500" y="5734049"/>
            <a:ext cx="3571875" cy="209551"/>
          </a:xfrm>
          <a:prstGeom prst="rect">
            <a:avLst/>
          </a:prstGeom>
          <a:no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9" name="TextBox 108"/>
          <p:cNvSpPr txBox="1"/>
          <p:nvPr/>
        </p:nvSpPr>
        <p:spPr>
          <a:xfrm>
            <a:off x="3038475" y="5686425"/>
            <a:ext cx="889987" cy="307777"/>
          </a:xfrm>
          <a:prstGeom prst="rect">
            <a:avLst/>
          </a:prstGeom>
          <a:noFill/>
        </p:spPr>
        <p:txBody>
          <a:bodyPr wrap="none" rtlCol="0">
            <a:spAutoFit/>
          </a:bodyPr>
          <a:lstStyle/>
          <a:p>
            <a:r>
              <a:rPr lang="en-US" altLang="zh-CN" sz="1400" dirty="0" smtClean="0">
                <a:solidFill>
                  <a:schemeClr val="dk1"/>
                </a:solidFill>
                <a:latin typeface="+mn-lt"/>
                <a:ea typeface="+mn-ea"/>
              </a:rPr>
              <a:t>X</a:t>
            </a:r>
            <a:r>
              <a:rPr lang="en-US" altLang="zh-CN" sz="1000" dirty="0" smtClean="0">
                <a:solidFill>
                  <a:schemeClr val="dk1"/>
                </a:solidFill>
                <a:latin typeface="+mn-lt"/>
                <a:ea typeface="+mn-ea"/>
              </a:rPr>
              <a:t>DB2</a:t>
            </a:r>
            <a:r>
              <a:rPr lang="en-US" altLang="zh-CN" sz="1400" dirty="0" smtClean="0">
                <a:solidFill>
                  <a:schemeClr val="dk1"/>
                </a:solidFill>
                <a:latin typeface="+mn-lt"/>
                <a:ea typeface="+mn-ea"/>
              </a:rPr>
              <a:t>=true</a:t>
            </a:r>
            <a:endParaRPr lang="zh-CN" altLang="en-US" sz="1400" dirty="0" smtClean="0">
              <a:solidFill>
                <a:schemeClr val="dk1"/>
              </a:solidFill>
              <a:latin typeface="+mn-lt"/>
              <a:ea typeface="+mn-ea"/>
            </a:endParaRPr>
          </a:p>
        </p:txBody>
      </p:sp>
      <p:sp>
        <p:nvSpPr>
          <p:cNvPr id="110" name="矩形 109"/>
          <p:cNvSpPr/>
          <p:nvPr/>
        </p:nvSpPr>
        <p:spPr bwMode="auto">
          <a:xfrm>
            <a:off x="4000500" y="5114925"/>
            <a:ext cx="3571875" cy="219075"/>
          </a:xfrm>
          <a:prstGeom prst="rect">
            <a:avLst/>
          </a:prstGeom>
          <a:no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4" name="TextBox 113"/>
          <p:cNvSpPr txBox="1"/>
          <p:nvPr/>
        </p:nvSpPr>
        <p:spPr>
          <a:xfrm>
            <a:off x="3038475" y="5095875"/>
            <a:ext cx="955711" cy="307777"/>
          </a:xfrm>
          <a:prstGeom prst="rect">
            <a:avLst/>
          </a:prstGeom>
          <a:noFill/>
        </p:spPr>
        <p:txBody>
          <a:bodyPr wrap="none" rtlCol="0">
            <a:spAutoFit/>
          </a:bodyPr>
          <a:lstStyle/>
          <a:p>
            <a:r>
              <a:rPr lang="en-US" altLang="zh-CN" sz="1400" dirty="0" smtClean="0">
                <a:solidFill>
                  <a:schemeClr val="dk1"/>
                </a:solidFill>
                <a:latin typeface="+mn-lt"/>
                <a:ea typeface="+mn-ea"/>
              </a:rPr>
              <a:t>X</a:t>
            </a:r>
            <a:r>
              <a:rPr lang="en-US" altLang="zh-CN" sz="1000" dirty="0" smtClean="0">
                <a:solidFill>
                  <a:schemeClr val="dk1"/>
                </a:solidFill>
                <a:latin typeface="+mn-lt"/>
                <a:ea typeface="+mn-ea"/>
              </a:rPr>
              <a:t>PRG3</a:t>
            </a:r>
            <a:r>
              <a:rPr lang="en-US" altLang="zh-CN" sz="1400" dirty="0" smtClean="0">
                <a:solidFill>
                  <a:schemeClr val="dk1"/>
                </a:solidFill>
                <a:latin typeface="+mn-lt"/>
                <a:ea typeface="+mn-ea"/>
              </a:rPr>
              <a:t>=true</a:t>
            </a:r>
            <a:endParaRPr lang="zh-CN" altLang="en-US" sz="1400" dirty="0" smtClean="0">
              <a:solidFill>
                <a:schemeClr val="dk1"/>
              </a:solidFill>
              <a:latin typeface="+mn-lt"/>
              <a:ea typeface="+mn-ea"/>
            </a:endParaRPr>
          </a:p>
        </p:txBody>
      </p:sp>
      <p:sp>
        <p:nvSpPr>
          <p:cNvPr id="115" name="TextBox 114"/>
          <p:cNvSpPr txBox="1"/>
          <p:nvPr/>
        </p:nvSpPr>
        <p:spPr>
          <a:xfrm>
            <a:off x="3038475" y="5391150"/>
            <a:ext cx="955711" cy="307777"/>
          </a:xfrm>
          <a:prstGeom prst="rect">
            <a:avLst/>
          </a:prstGeom>
          <a:noFill/>
        </p:spPr>
        <p:txBody>
          <a:bodyPr wrap="none" rtlCol="0">
            <a:spAutoFit/>
          </a:bodyPr>
          <a:lstStyle/>
          <a:p>
            <a:r>
              <a:rPr lang="en-US" altLang="zh-CN" sz="1400" dirty="0" smtClean="0">
                <a:solidFill>
                  <a:schemeClr val="dk1"/>
                </a:solidFill>
                <a:latin typeface="+mn-lt"/>
                <a:ea typeface="+mn-ea"/>
              </a:rPr>
              <a:t>X</a:t>
            </a:r>
            <a:r>
              <a:rPr lang="en-US" altLang="zh-CN" sz="1000" dirty="0" smtClean="0">
                <a:solidFill>
                  <a:schemeClr val="dk1"/>
                </a:solidFill>
                <a:latin typeface="+mn-lt"/>
                <a:ea typeface="+mn-ea"/>
              </a:rPr>
              <a:t>PRG4</a:t>
            </a:r>
            <a:r>
              <a:rPr lang="en-US" altLang="zh-CN" sz="1400" dirty="0" smtClean="0">
                <a:solidFill>
                  <a:schemeClr val="dk1"/>
                </a:solidFill>
                <a:latin typeface="+mn-lt"/>
                <a:ea typeface="+mn-ea"/>
              </a:rPr>
              <a:t>=true</a:t>
            </a:r>
            <a:endParaRPr lang="zh-CN" altLang="en-US" sz="1400" dirty="0" smtClean="0">
              <a:solidFill>
                <a:schemeClr val="dk1"/>
              </a:solidFill>
              <a:latin typeface="+mn-lt"/>
              <a:ea typeface="+mn-ea"/>
            </a:endParaRPr>
          </a:p>
        </p:txBody>
      </p:sp>
      <p:sp>
        <p:nvSpPr>
          <p:cNvPr id="116" name="TextBox 115"/>
          <p:cNvSpPr txBox="1"/>
          <p:nvPr/>
        </p:nvSpPr>
        <p:spPr>
          <a:xfrm>
            <a:off x="3038475" y="3876675"/>
            <a:ext cx="915635" cy="307777"/>
          </a:xfrm>
          <a:prstGeom prst="rect">
            <a:avLst/>
          </a:prstGeom>
          <a:noFill/>
        </p:spPr>
        <p:txBody>
          <a:bodyPr wrap="none" rtlCol="0">
            <a:spAutoFit/>
          </a:bodyPr>
          <a:lstStyle/>
          <a:p>
            <a:r>
              <a:rPr lang="en-US" altLang="zh-CN" sz="1400" dirty="0" smtClean="0">
                <a:solidFill>
                  <a:schemeClr val="dk1"/>
                </a:solidFill>
                <a:latin typeface="+mn-lt"/>
                <a:ea typeface="+mn-ea"/>
              </a:rPr>
              <a:t>X</a:t>
            </a:r>
            <a:r>
              <a:rPr lang="en-US" altLang="zh-CN" sz="1000" dirty="0" smtClean="0">
                <a:solidFill>
                  <a:schemeClr val="dk1"/>
                </a:solidFill>
                <a:latin typeface="+mn-lt"/>
                <a:ea typeface="+mn-ea"/>
              </a:rPr>
              <a:t>PM2</a:t>
            </a:r>
            <a:r>
              <a:rPr lang="en-US" altLang="zh-CN" sz="1400" dirty="0" smtClean="0">
                <a:solidFill>
                  <a:schemeClr val="dk1"/>
                </a:solidFill>
                <a:latin typeface="+mn-lt"/>
                <a:ea typeface="+mn-ea"/>
              </a:rPr>
              <a:t>=true</a:t>
            </a:r>
            <a:endParaRPr lang="zh-CN" altLang="en-US" sz="1400" dirty="0" smtClean="0">
              <a:solidFill>
                <a:schemeClr val="dk1"/>
              </a:solidFill>
              <a:latin typeface="+mn-lt"/>
              <a:ea typeface="+mn-ea"/>
            </a:endParaRPr>
          </a:p>
        </p:txBody>
      </p:sp>
      <p:sp>
        <p:nvSpPr>
          <p:cNvPr id="117" name="矩形 116"/>
          <p:cNvSpPr/>
          <p:nvPr/>
        </p:nvSpPr>
        <p:spPr bwMode="auto">
          <a:xfrm>
            <a:off x="4000500" y="3905248"/>
            <a:ext cx="3571875" cy="819151"/>
          </a:xfrm>
          <a:prstGeom prst="rect">
            <a:avLst/>
          </a:prstGeom>
          <a:noFill/>
          <a:ln w="254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8" name="TextBox 117"/>
          <p:cNvSpPr txBox="1"/>
          <p:nvPr/>
        </p:nvSpPr>
        <p:spPr>
          <a:xfrm>
            <a:off x="3038475" y="4143375"/>
            <a:ext cx="915635" cy="307777"/>
          </a:xfrm>
          <a:prstGeom prst="rect">
            <a:avLst/>
          </a:prstGeom>
          <a:noFill/>
        </p:spPr>
        <p:txBody>
          <a:bodyPr wrap="none" rtlCol="0">
            <a:spAutoFit/>
          </a:bodyPr>
          <a:lstStyle/>
          <a:p>
            <a:r>
              <a:rPr lang="en-US" altLang="zh-CN" sz="1400" dirty="0" smtClean="0">
                <a:solidFill>
                  <a:schemeClr val="dk1"/>
                </a:solidFill>
                <a:latin typeface="+mn-lt"/>
                <a:ea typeface="+mn-ea"/>
              </a:rPr>
              <a:t>X</a:t>
            </a:r>
            <a:r>
              <a:rPr lang="en-US" altLang="zh-CN" sz="1000" dirty="0" smtClean="0">
                <a:solidFill>
                  <a:schemeClr val="dk1"/>
                </a:solidFill>
                <a:latin typeface="+mn-lt"/>
                <a:ea typeface="+mn-ea"/>
              </a:rPr>
              <a:t>PM3</a:t>
            </a:r>
            <a:r>
              <a:rPr lang="en-US" altLang="zh-CN" sz="1400" dirty="0" smtClean="0">
                <a:solidFill>
                  <a:schemeClr val="dk1"/>
                </a:solidFill>
                <a:latin typeface="+mn-lt"/>
                <a:ea typeface="+mn-ea"/>
              </a:rPr>
              <a:t>=true</a:t>
            </a:r>
            <a:endParaRPr lang="zh-CN" altLang="en-US" sz="1400" dirty="0" smtClean="0">
              <a:solidFill>
                <a:schemeClr val="dk1"/>
              </a:solidFill>
              <a:latin typeface="+mn-lt"/>
              <a:ea typeface="+mn-ea"/>
            </a:endParaRPr>
          </a:p>
        </p:txBody>
      </p:sp>
      <p:sp>
        <p:nvSpPr>
          <p:cNvPr id="97" name="矩形 96"/>
          <p:cNvSpPr/>
          <p:nvPr/>
        </p:nvSpPr>
        <p:spPr bwMode="auto">
          <a:xfrm>
            <a:off x="4000500" y="5419725"/>
            <a:ext cx="3571875" cy="219075"/>
          </a:xfrm>
          <a:prstGeom prst="rect">
            <a:avLst/>
          </a:prstGeom>
          <a:noFill/>
          <a:ln w="254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8" name="TextBox 97"/>
          <p:cNvSpPr txBox="1"/>
          <p:nvPr/>
        </p:nvSpPr>
        <p:spPr>
          <a:xfrm>
            <a:off x="3038475" y="4410075"/>
            <a:ext cx="915635" cy="307777"/>
          </a:xfrm>
          <a:prstGeom prst="rect">
            <a:avLst/>
          </a:prstGeom>
          <a:noFill/>
        </p:spPr>
        <p:txBody>
          <a:bodyPr wrap="none" rtlCol="0">
            <a:spAutoFit/>
          </a:bodyPr>
          <a:lstStyle/>
          <a:p>
            <a:r>
              <a:rPr lang="en-US" altLang="zh-CN" sz="1400" dirty="0" smtClean="0">
                <a:solidFill>
                  <a:schemeClr val="dk1"/>
                </a:solidFill>
                <a:latin typeface="+mn-lt"/>
                <a:ea typeface="+mn-ea"/>
              </a:rPr>
              <a:t>X</a:t>
            </a:r>
            <a:r>
              <a:rPr lang="en-US" altLang="zh-CN" sz="1000" dirty="0" smtClean="0">
                <a:solidFill>
                  <a:schemeClr val="dk1"/>
                </a:solidFill>
                <a:latin typeface="+mn-lt"/>
                <a:ea typeface="+mn-ea"/>
              </a:rPr>
              <a:t>PM3</a:t>
            </a:r>
            <a:r>
              <a:rPr lang="en-US" altLang="zh-CN" sz="1400" dirty="0" smtClean="0">
                <a:solidFill>
                  <a:schemeClr val="dk1"/>
                </a:solidFill>
                <a:latin typeface="+mn-lt"/>
                <a:ea typeface="+mn-ea"/>
              </a:rPr>
              <a:t>=true</a:t>
            </a:r>
            <a:endParaRPr lang="zh-CN" altLang="en-US" sz="1400" dirty="0" smtClean="0">
              <a:solidFill>
                <a:schemeClr val="dk1"/>
              </a:solidFill>
              <a:latin typeface="+mn-lt"/>
              <a:ea typeface="+mn-ea"/>
            </a:endParaRPr>
          </a:p>
        </p:txBody>
      </p:sp>
      <p:sp>
        <p:nvSpPr>
          <p:cNvPr id="99" name="圆角矩形标注 98"/>
          <p:cNvSpPr/>
          <p:nvPr/>
        </p:nvSpPr>
        <p:spPr bwMode="auto">
          <a:xfrm>
            <a:off x="304800" y="3886200"/>
            <a:ext cx="2314575" cy="885825"/>
          </a:xfrm>
          <a:prstGeom prst="wedgeRoundRectCallout">
            <a:avLst>
              <a:gd name="adj1" fmla="val 62561"/>
              <a:gd name="adj2" fmla="val -6639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1200" dirty="0" smtClean="0">
                <a:solidFill>
                  <a:schemeClr val="bg1"/>
                </a:solidFill>
              </a:rPr>
              <a:t>PM2 and PM3 are top-2 matches, since we can determine their relevance sets are largest two sets. </a:t>
            </a:r>
            <a:endPar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
        <p:nvSpPr>
          <p:cNvPr id="100" name="圆角矩形标注 99"/>
          <p:cNvSpPr/>
          <p:nvPr/>
        </p:nvSpPr>
        <p:spPr bwMode="auto">
          <a:xfrm>
            <a:off x="323850" y="4972051"/>
            <a:ext cx="2381250" cy="1066799"/>
          </a:xfrm>
          <a:prstGeom prst="wedgeRoundRectCallout">
            <a:avLst>
              <a:gd name="adj1" fmla="val 56001"/>
              <a:gd name="adj2" fmla="val -728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sz="1200" dirty="0" smtClean="0">
                <a:solidFill>
                  <a:schemeClr val="bg1"/>
                </a:solidFill>
              </a:rPr>
              <a:t>The algorithm can terminate early, although PM2 has another descendant ST2 which is also a true match of ST and PM1 is not verified at all.</a:t>
            </a:r>
            <a:endParaRPr lang="zh-CN" altLang="en-US" sz="1200" dirty="0" smtClean="0">
              <a:solidFill>
                <a:schemeClr val="bg1"/>
              </a:solidFill>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03" name="圆角矩形标注 102"/>
          <p:cNvSpPr/>
          <p:nvPr/>
        </p:nvSpPr>
        <p:spPr bwMode="auto">
          <a:xfrm>
            <a:off x="276226" y="3143250"/>
            <a:ext cx="2324100" cy="581025"/>
          </a:xfrm>
          <a:prstGeom prst="wedgeRoundRectCallout">
            <a:avLst>
              <a:gd name="adj1" fmla="val 60918"/>
              <a:gd name="adj2" fmla="val 22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1200" dirty="0" smtClean="0">
                <a:solidFill>
                  <a:schemeClr val="bg1"/>
                </a:solidFill>
              </a:rPr>
              <a:t>Start propagation from ST3 and ST4</a:t>
            </a:r>
            <a:endPar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50407485"/>
      </p:ext>
    </p:extLst>
  </p:cSld>
  <p:clrMapOvr>
    <a:masterClrMapping/>
  </p:clrMapOvr>
  <p:transition advTm="928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blinds(horizontal)">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checkerboard(across)">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 calcmode="lin" valueType="num">
                                      <p:cBhvr additive="base">
                                        <p:cTn id="17" dur="500" fill="hold"/>
                                        <p:tgtEl>
                                          <p:spTgt spid="101"/>
                                        </p:tgtEl>
                                        <p:attrNameLst>
                                          <p:attrName>ppt_x</p:attrName>
                                        </p:attrNameLst>
                                      </p:cBhvr>
                                      <p:tavLst>
                                        <p:tav tm="0">
                                          <p:val>
                                            <p:strVal val="#ppt_x"/>
                                          </p:val>
                                        </p:tav>
                                        <p:tav tm="100000">
                                          <p:val>
                                            <p:strVal val="#ppt_x"/>
                                          </p:val>
                                        </p:tav>
                                      </p:tavLst>
                                    </p:anim>
                                    <p:anim calcmode="lin" valueType="num">
                                      <p:cBhvr additive="base">
                                        <p:cTn id="18" dur="500" fill="hold"/>
                                        <p:tgtEl>
                                          <p:spTgt spid="10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4"/>
                                        </p:tgtEl>
                                        <p:attrNameLst>
                                          <p:attrName>style.visibility</p:attrName>
                                        </p:attrNameLst>
                                      </p:cBhvr>
                                      <p:to>
                                        <p:strVal val="visible"/>
                                      </p:to>
                                    </p:set>
                                    <p:anim calcmode="lin" valueType="num">
                                      <p:cBhvr additive="base">
                                        <p:cTn id="21" dur="500" fill="hold"/>
                                        <p:tgtEl>
                                          <p:spTgt spid="104"/>
                                        </p:tgtEl>
                                        <p:attrNameLst>
                                          <p:attrName>ppt_x</p:attrName>
                                        </p:attrNameLst>
                                      </p:cBhvr>
                                      <p:tavLst>
                                        <p:tav tm="0">
                                          <p:val>
                                            <p:strVal val="#ppt_x"/>
                                          </p:val>
                                        </p:tav>
                                        <p:tav tm="100000">
                                          <p:val>
                                            <p:strVal val="#ppt_x"/>
                                          </p:val>
                                        </p:tav>
                                      </p:tavLst>
                                    </p:anim>
                                    <p:anim calcmode="lin" valueType="num">
                                      <p:cBhvr additive="base">
                                        <p:cTn id="22"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anim calcmode="lin" valueType="num">
                                      <p:cBhvr additive="base">
                                        <p:cTn id="27" dur="500" fill="hold"/>
                                        <p:tgtEl>
                                          <p:spTgt spid="107"/>
                                        </p:tgtEl>
                                        <p:attrNameLst>
                                          <p:attrName>ppt_x</p:attrName>
                                        </p:attrNameLst>
                                      </p:cBhvr>
                                      <p:tavLst>
                                        <p:tav tm="0">
                                          <p:val>
                                            <p:strVal val="#ppt_x"/>
                                          </p:val>
                                        </p:tav>
                                        <p:tav tm="100000">
                                          <p:val>
                                            <p:strVal val="#ppt_x"/>
                                          </p:val>
                                        </p:tav>
                                      </p:tavLst>
                                    </p:anim>
                                    <p:anim calcmode="lin" valueType="num">
                                      <p:cBhvr additive="base">
                                        <p:cTn id="28" dur="500" fill="hold"/>
                                        <p:tgtEl>
                                          <p:spTgt spid="10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anim calcmode="lin" valueType="num">
                                      <p:cBhvr additive="base">
                                        <p:cTn id="31" dur="500" fill="hold"/>
                                        <p:tgtEl>
                                          <p:spTgt spid="105"/>
                                        </p:tgtEl>
                                        <p:attrNameLst>
                                          <p:attrName>ppt_x</p:attrName>
                                        </p:attrNameLst>
                                      </p:cBhvr>
                                      <p:tavLst>
                                        <p:tav tm="0">
                                          <p:val>
                                            <p:strVal val="#ppt_x"/>
                                          </p:val>
                                        </p:tav>
                                        <p:tav tm="100000">
                                          <p:val>
                                            <p:strVal val="#ppt_x"/>
                                          </p:val>
                                        </p:tav>
                                      </p:tavLst>
                                    </p:anim>
                                    <p:anim calcmode="lin" valueType="num">
                                      <p:cBhvr additive="base">
                                        <p:cTn id="32"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8"/>
                                        </p:tgtEl>
                                        <p:attrNameLst>
                                          <p:attrName>style.visibility</p:attrName>
                                        </p:attrNameLst>
                                      </p:cBhvr>
                                      <p:to>
                                        <p:strVal val="visible"/>
                                      </p:to>
                                    </p:set>
                                    <p:anim calcmode="lin" valueType="num">
                                      <p:cBhvr additive="base">
                                        <p:cTn id="37" dur="500" fill="hold"/>
                                        <p:tgtEl>
                                          <p:spTgt spid="108"/>
                                        </p:tgtEl>
                                        <p:attrNameLst>
                                          <p:attrName>ppt_x</p:attrName>
                                        </p:attrNameLst>
                                      </p:cBhvr>
                                      <p:tavLst>
                                        <p:tav tm="0">
                                          <p:val>
                                            <p:strVal val="#ppt_x"/>
                                          </p:val>
                                        </p:tav>
                                        <p:tav tm="100000">
                                          <p:val>
                                            <p:strVal val="#ppt_x"/>
                                          </p:val>
                                        </p:tav>
                                      </p:tavLst>
                                    </p:anim>
                                    <p:anim calcmode="lin" valueType="num">
                                      <p:cBhvr additive="base">
                                        <p:cTn id="38" dur="500" fill="hold"/>
                                        <p:tgtEl>
                                          <p:spTgt spid="10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9"/>
                                        </p:tgtEl>
                                        <p:attrNameLst>
                                          <p:attrName>style.visibility</p:attrName>
                                        </p:attrNameLst>
                                      </p:cBhvr>
                                      <p:to>
                                        <p:strVal val="visible"/>
                                      </p:to>
                                    </p:set>
                                    <p:anim calcmode="lin" valueType="num">
                                      <p:cBhvr additive="base">
                                        <p:cTn id="41" dur="500" fill="hold"/>
                                        <p:tgtEl>
                                          <p:spTgt spid="109"/>
                                        </p:tgtEl>
                                        <p:attrNameLst>
                                          <p:attrName>ppt_x</p:attrName>
                                        </p:attrNameLst>
                                      </p:cBhvr>
                                      <p:tavLst>
                                        <p:tav tm="0">
                                          <p:val>
                                            <p:strVal val="#ppt_x"/>
                                          </p:val>
                                        </p:tav>
                                        <p:tav tm="100000">
                                          <p:val>
                                            <p:strVal val="#ppt_x"/>
                                          </p:val>
                                        </p:tav>
                                      </p:tavLst>
                                    </p:anim>
                                    <p:anim calcmode="lin" valueType="num">
                                      <p:cBhvr additive="base">
                                        <p:cTn id="4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4"/>
                                        </p:tgtEl>
                                        <p:attrNameLst>
                                          <p:attrName>style.visibility</p:attrName>
                                        </p:attrNameLst>
                                      </p:cBhvr>
                                      <p:to>
                                        <p:strVal val="visible"/>
                                      </p:to>
                                    </p:set>
                                    <p:anim calcmode="lin" valueType="num">
                                      <p:cBhvr additive="base">
                                        <p:cTn id="51" dur="500" fill="hold"/>
                                        <p:tgtEl>
                                          <p:spTgt spid="114"/>
                                        </p:tgtEl>
                                        <p:attrNameLst>
                                          <p:attrName>ppt_x</p:attrName>
                                        </p:attrNameLst>
                                      </p:cBhvr>
                                      <p:tavLst>
                                        <p:tav tm="0">
                                          <p:val>
                                            <p:strVal val="#ppt_x"/>
                                          </p:val>
                                        </p:tav>
                                        <p:tav tm="100000">
                                          <p:val>
                                            <p:strVal val="#ppt_x"/>
                                          </p:val>
                                        </p:tav>
                                      </p:tavLst>
                                    </p:anim>
                                    <p:anim calcmode="lin" valueType="num">
                                      <p:cBhvr additive="base">
                                        <p:cTn id="52"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6" presetClass="emph" presetSubtype="0" fill="hold" grpId="1" nodeType="clickEffect">
                                  <p:stCondLst>
                                    <p:cond delay="0"/>
                                  </p:stCondLst>
                                  <p:childTnLst>
                                    <p:animScale>
                                      <p:cBhvr>
                                        <p:cTn id="56" dur="2000" fill="hold"/>
                                        <p:tgtEl>
                                          <p:spTgt spid="101"/>
                                        </p:tgtEl>
                                      </p:cBhvr>
                                      <p:by x="110000" y="110000"/>
                                    </p:animScale>
                                  </p:childTnLst>
                                </p:cTn>
                              </p:par>
                            </p:childTnLst>
                          </p:cTn>
                        </p:par>
                      </p:childTnLst>
                    </p:cTn>
                  </p:par>
                  <p:par>
                    <p:cTn id="57" fill="hold">
                      <p:stCondLst>
                        <p:cond delay="indefinite"/>
                      </p:stCondLst>
                      <p:childTnLst>
                        <p:par>
                          <p:cTn id="58" fill="hold">
                            <p:stCondLst>
                              <p:cond delay="0"/>
                            </p:stCondLst>
                            <p:childTnLst>
                              <p:par>
                                <p:cTn id="59" presetID="6" presetClass="emph" presetSubtype="0" fill="hold" grpId="0" nodeType="clickEffect">
                                  <p:stCondLst>
                                    <p:cond delay="0"/>
                                  </p:stCondLst>
                                  <p:childTnLst>
                                    <p:animScale>
                                      <p:cBhvr>
                                        <p:cTn id="60" dur="2000" fill="hold"/>
                                        <p:tgtEl>
                                          <p:spTgt spid="70"/>
                                        </p:tgtEl>
                                      </p:cBhvr>
                                      <p:by x="150000" y="150000"/>
                                    </p:animScale>
                                  </p:childTnLst>
                                </p:cTn>
                              </p:par>
                              <p:par>
                                <p:cTn id="61" presetID="6" presetClass="emph" presetSubtype="0" fill="hold" grpId="0" nodeType="withEffect">
                                  <p:stCondLst>
                                    <p:cond delay="0"/>
                                  </p:stCondLst>
                                  <p:childTnLst>
                                    <p:animScale>
                                      <p:cBhvr>
                                        <p:cTn id="62" dur="2000" fill="hold"/>
                                        <p:tgtEl>
                                          <p:spTgt spid="71"/>
                                        </p:tgtEl>
                                      </p:cBhvr>
                                      <p:by x="150000" y="150000"/>
                                    </p:animScale>
                                  </p:childTnLst>
                                </p:cTn>
                              </p:par>
                              <p:par>
                                <p:cTn id="63" presetID="6" presetClass="emph" presetSubtype="0" fill="hold" grpId="0" nodeType="withEffect">
                                  <p:stCondLst>
                                    <p:cond delay="0"/>
                                  </p:stCondLst>
                                  <p:childTnLst>
                                    <p:animScale>
                                      <p:cBhvr>
                                        <p:cTn id="64" dur="2000" fill="hold"/>
                                        <p:tgtEl>
                                          <p:spTgt spid="72"/>
                                        </p:tgtEl>
                                      </p:cBhvr>
                                      <p:by x="150000" y="150000"/>
                                    </p:animScale>
                                  </p:childTnLst>
                                </p:cTn>
                              </p:par>
                              <p:par>
                                <p:cTn id="65" presetID="6" presetClass="emph" presetSubtype="0" fill="hold" grpId="0" nodeType="withEffect">
                                  <p:stCondLst>
                                    <p:cond delay="0"/>
                                  </p:stCondLst>
                                  <p:childTnLst>
                                    <p:animScale>
                                      <p:cBhvr>
                                        <p:cTn id="66" dur="2000" fill="hold"/>
                                        <p:tgtEl>
                                          <p:spTgt spid="74"/>
                                        </p:tgtEl>
                                      </p:cBhvr>
                                      <p:by x="150000" y="150000"/>
                                    </p:animScale>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5"/>
                                        </p:tgtEl>
                                        <p:attrNameLst>
                                          <p:attrName>style.visibility</p:attrName>
                                        </p:attrNameLst>
                                      </p:cBhvr>
                                      <p:to>
                                        <p:strVal val="visible"/>
                                      </p:to>
                                    </p:set>
                                    <p:anim calcmode="lin" valueType="num">
                                      <p:cBhvr additive="base">
                                        <p:cTn id="71" dur="500" fill="hold"/>
                                        <p:tgtEl>
                                          <p:spTgt spid="115"/>
                                        </p:tgtEl>
                                        <p:attrNameLst>
                                          <p:attrName>ppt_x</p:attrName>
                                        </p:attrNameLst>
                                      </p:cBhvr>
                                      <p:tavLst>
                                        <p:tav tm="0">
                                          <p:val>
                                            <p:strVal val="#ppt_x"/>
                                          </p:val>
                                        </p:tav>
                                        <p:tav tm="100000">
                                          <p:val>
                                            <p:strVal val="#ppt_x"/>
                                          </p:val>
                                        </p:tav>
                                      </p:tavLst>
                                    </p:anim>
                                    <p:anim calcmode="lin" valueType="num">
                                      <p:cBhvr additive="base">
                                        <p:cTn id="72" dur="500" fill="hold"/>
                                        <p:tgtEl>
                                          <p:spTgt spid="1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additive="base">
                                        <p:cTn id="75" dur="500" fill="hold"/>
                                        <p:tgtEl>
                                          <p:spTgt spid="97"/>
                                        </p:tgtEl>
                                        <p:attrNameLst>
                                          <p:attrName>ppt_x</p:attrName>
                                        </p:attrNameLst>
                                      </p:cBhvr>
                                      <p:tavLst>
                                        <p:tav tm="0">
                                          <p:val>
                                            <p:strVal val="#ppt_x"/>
                                          </p:val>
                                        </p:tav>
                                        <p:tav tm="100000">
                                          <p:val>
                                            <p:strVal val="#ppt_x"/>
                                          </p:val>
                                        </p:tav>
                                      </p:tavLst>
                                    </p:anim>
                                    <p:anim calcmode="lin" valueType="num">
                                      <p:cBhvr additive="base">
                                        <p:cTn id="7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17"/>
                                        </p:tgtEl>
                                        <p:attrNameLst>
                                          <p:attrName>style.visibility</p:attrName>
                                        </p:attrNameLst>
                                      </p:cBhvr>
                                      <p:to>
                                        <p:strVal val="visible"/>
                                      </p:to>
                                    </p:set>
                                    <p:anim calcmode="lin" valueType="num">
                                      <p:cBhvr additive="base">
                                        <p:cTn id="81" dur="500" fill="hold"/>
                                        <p:tgtEl>
                                          <p:spTgt spid="117"/>
                                        </p:tgtEl>
                                        <p:attrNameLst>
                                          <p:attrName>ppt_x</p:attrName>
                                        </p:attrNameLst>
                                      </p:cBhvr>
                                      <p:tavLst>
                                        <p:tav tm="0">
                                          <p:val>
                                            <p:strVal val="#ppt_x"/>
                                          </p:val>
                                        </p:tav>
                                        <p:tav tm="100000">
                                          <p:val>
                                            <p:strVal val="#ppt_x"/>
                                          </p:val>
                                        </p:tav>
                                      </p:tavLst>
                                    </p:anim>
                                    <p:anim calcmode="lin" valueType="num">
                                      <p:cBhvr additive="base">
                                        <p:cTn id="82" dur="500" fill="hold"/>
                                        <p:tgtEl>
                                          <p:spTgt spid="11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16"/>
                                        </p:tgtEl>
                                        <p:attrNameLst>
                                          <p:attrName>style.visibility</p:attrName>
                                        </p:attrNameLst>
                                      </p:cBhvr>
                                      <p:to>
                                        <p:strVal val="visible"/>
                                      </p:to>
                                    </p:set>
                                    <p:anim calcmode="lin" valueType="num">
                                      <p:cBhvr additive="base">
                                        <p:cTn id="85" dur="500" fill="hold"/>
                                        <p:tgtEl>
                                          <p:spTgt spid="116"/>
                                        </p:tgtEl>
                                        <p:attrNameLst>
                                          <p:attrName>ppt_x</p:attrName>
                                        </p:attrNameLst>
                                      </p:cBhvr>
                                      <p:tavLst>
                                        <p:tav tm="0">
                                          <p:val>
                                            <p:strVal val="#ppt_x"/>
                                          </p:val>
                                        </p:tav>
                                        <p:tav tm="100000">
                                          <p:val>
                                            <p:strVal val="#ppt_x"/>
                                          </p:val>
                                        </p:tav>
                                      </p:tavLst>
                                    </p:anim>
                                    <p:anim calcmode="lin" valueType="num">
                                      <p:cBhvr additive="base">
                                        <p:cTn id="86" dur="500" fill="hold"/>
                                        <p:tgtEl>
                                          <p:spTgt spid="1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8"/>
                                        </p:tgtEl>
                                        <p:attrNameLst>
                                          <p:attrName>style.visibility</p:attrName>
                                        </p:attrNameLst>
                                      </p:cBhvr>
                                      <p:to>
                                        <p:strVal val="visible"/>
                                      </p:to>
                                    </p:set>
                                    <p:anim calcmode="lin" valueType="num">
                                      <p:cBhvr additive="base">
                                        <p:cTn id="89" dur="500" fill="hold"/>
                                        <p:tgtEl>
                                          <p:spTgt spid="118"/>
                                        </p:tgtEl>
                                        <p:attrNameLst>
                                          <p:attrName>ppt_x</p:attrName>
                                        </p:attrNameLst>
                                      </p:cBhvr>
                                      <p:tavLst>
                                        <p:tav tm="0">
                                          <p:val>
                                            <p:strVal val="#ppt_x"/>
                                          </p:val>
                                        </p:tav>
                                        <p:tav tm="100000">
                                          <p:val>
                                            <p:strVal val="#ppt_x"/>
                                          </p:val>
                                        </p:tav>
                                      </p:tavLst>
                                    </p:anim>
                                    <p:anim calcmode="lin" valueType="num">
                                      <p:cBhvr additive="base">
                                        <p:cTn id="90" dur="500" fill="hold"/>
                                        <p:tgtEl>
                                          <p:spTgt spid="1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anim calcmode="lin" valueType="num">
                                      <p:cBhvr additive="base">
                                        <p:cTn id="93" dur="500" fill="hold"/>
                                        <p:tgtEl>
                                          <p:spTgt spid="98"/>
                                        </p:tgtEl>
                                        <p:attrNameLst>
                                          <p:attrName>ppt_x</p:attrName>
                                        </p:attrNameLst>
                                      </p:cBhvr>
                                      <p:tavLst>
                                        <p:tav tm="0">
                                          <p:val>
                                            <p:strVal val="#ppt_x"/>
                                          </p:val>
                                        </p:tav>
                                        <p:tav tm="100000">
                                          <p:val>
                                            <p:strVal val="#ppt_x"/>
                                          </p:val>
                                        </p:tav>
                                      </p:tavLst>
                                    </p:anim>
                                    <p:anim calcmode="lin" valueType="num">
                                      <p:cBhvr additive="base">
                                        <p:cTn id="9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8" presetClass="emph" presetSubtype="0" fill="hold" nodeType="clickEffect">
                                  <p:stCondLst>
                                    <p:cond delay="0"/>
                                  </p:stCondLst>
                                  <p:childTnLst>
                                    <p:animRot by="21600000">
                                      <p:cBhvr>
                                        <p:cTn id="98" dur="2000" fill="hold"/>
                                        <p:tgtEl>
                                          <p:spTgt spid="27"/>
                                        </p:tgtEl>
                                        <p:attrNameLst>
                                          <p:attrName>r</p:attrName>
                                        </p:attrNameLst>
                                      </p:cBhvr>
                                    </p:animRot>
                                  </p:childTnLst>
                                </p:cTn>
                              </p:par>
                              <p:par>
                                <p:cTn id="99" presetID="8" presetClass="emph" presetSubtype="0" fill="hold" nodeType="withEffect">
                                  <p:stCondLst>
                                    <p:cond delay="0"/>
                                  </p:stCondLst>
                                  <p:childTnLst>
                                    <p:animRot by="21600000">
                                      <p:cBhvr>
                                        <p:cTn id="100" dur="2000" fill="hold"/>
                                        <p:tgtEl>
                                          <p:spTgt spid="29"/>
                                        </p:tgtEl>
                                        <p:attrNameLst>
                                          <p:attrName>r</p:attrName>
                                        </p:attrNameLst>
                                      </p:cBhvr>
                                    </p:animRot>
                                  </p:childTnLst>
                                </p:cTn>
                              </p:par>
                              <p:par>
                                <p:cTn id="101" presetID="8" presetClass="emph" presetSubtype="0" fill="hold" nodeType="withEffect">
                                  <p:stCondLst>
                                    <p:cond delay="0"/>
                                  </p:stCondLst>
                                  <p:childTnLst>
                                    <p:animRot by="21600000">
                                      <p:cBhvr>
                                        <p:cTn id="102" dur="2000" fill="hold"/>
                                        <p:tgtEl>
                                          <p:spTgt spid="31"/>
                                        </p:tgtEl>
                                        <p:attrNameLst>
                                          <p:attrName>r</p:attrName>
                                        </p:attrNameLst>
                                      </p:cBhvr>
                                    </p:animRot>
                                  </p:childTnLst>
                                </p:cTn>
                              </p:par>
                              <p:par>
                                <p:cTn id="103" presetID="8" presetClass="emph" presetSubtype="0" fill="hold" nodeType="withEffect">
                                  <p:stCondLst>
                                    <p:cond delay="0"/>
                                  </p:stCondLst>
                                  <p:childTnLst>
                                    <p:animRot by="21600000">
                                      <p:cBhvr>
                                        <p:cTn id="104" dur="2000" fill="hold"/>
                                        <p:tgtEl>
                                          <p:spTgt spid="33"/>
                                        </p:tgtEl>
                                        <p:attrNameLst>
                                          <p:attrName>r</p:attrName>
                                        </p:attrNameLst>
                                      </p:cBhvr>
                                    </p:animRot>
                                  </p:childTnLst>
                                </p:cTn>
                              </p:par>
                              <p:par>
                                <p:cTn id="105" presetID="8" presetClass="emph" presetSubtype="0" fill="hold" nodeType="withEffect">
                                  <p:stCondLst>
                                    <p:cond delay="0"/>
                                  </p:stCondLst>
                                  <p:childTnLst>
                                    <p:animRot by="21600000">
                                      <p:cBhvr>
                                        <p:cTn id="106" dur="2000" fill="hold"/>
                                        <p:tgtEl>
                                          <p:spTgt spid="34"/>
                                        </p:tgtEl>
                                        <p:attrNameLst>
                                          <p:attrName>r</p:attrName>
                                        </p:attrNameLst>
                                      </p:cBhvr>
                                    </p:animRot>
                                  </p:childTnLst>
                                </p:cTn>
                              </p:par>
                              <p:par>
                                <p:cTn id="107" presetID="8" presetClass="emph" presetSubtype="0" fill="hold" nodeType="withEffect">
                                  <p:stCondLst>
                                    <p:cond delay="0"/>
                                  </p:stCondLst>
                                  <p:childTnLst>
                                    <p:animRot by="21600000">
                                      <p:cBhvr>
                                        <p:cTn id="108" dur="2000" fill="hold"/>
                                        <p:tgtEl>
                                          <p:spTgt spid="32"/>
                                        </p:tgtEl>
                                        <p:attrNameLst>
                                          <p:attrName>r</p:attrName>
                                        </p:attrNameLst>
                                      </p:cBhvr>
                                    </p:animRot>
                                  </p:childTnLst>
                                </p:cTn>
                              </p:par>
                              <p:par>
                                <p:cTn id="109" presetID="8" presetClass="emph" presetSubtype="0" fill="hold" nodeType="withEffect">
                                  <p:stCondLst>
                                    <p:cond delay="0"/>
                                  </p:stCondLst>
                                  <p:childTnLst>
                                    <p:animRot by="21600000">
                                      <p:cBhvr>
                                        <p:cTn id="110" dur="2000" fill="hold"/>
                                        <p:tgtEl>
                                          <p:spTgt spid="28"/>
                                        </p:tgtEl>
                                        <p:attrNameLst>
                                          <p:attrName>r</p:attrName>
                                        </p:attrNameLst>
                                      </p:cBhvr>
                                    </p:animRot>
                                  </p:childTnLst>
                                </p:cTn>
                              </p:par>
                            </p:childTnLst>
                          </p:cTn>
                        </p:par>
                      </p:childTnLst>
                    </p:cTn>
                  </p:par>
                  <p:par>
                    <p:cTn id="111" fill="hold">
                      <p:stCondLst>
                        <p:cond delay="indefinite"/>
                      </p:stCondLst>
                      <p:childTnLst>
                        <p:par>
                          <p:cTn id="112" fill="hold">
                            <p:stCondLst>
                              <p:cond delay="0"/>
                            </p:stCondLst>
                            <p:childTnLst>
                              <p:par>
                                <p:cTn id="113" presetID="8" presetClass="emph" presetSubtype="0" fill="hold" nodeType="clickEffect">
                                  <p:stCondLst>
                                    <p:cond delay="0"/>
                                  </p:stCondLst>
                                  <p:childTnLst>
                                    <p:animRot by="21600000">
                                      <p:cBhvr>
                                        <p:cTn id="114" dur="2000" fill="hold"/>
                                        <p:tgtEl>
                                          <p:spTgt spid="24"/>
                                        </p:tgtEl>
                                        <p:attrNameLst>
                                          <p:attrName>r</p:attrName>
                                        </p:attrNameLst>
                                      </p:cBhvr>
                                    </p:animRot>
                                  </p:childTnLst>
                                </p:cTn>
                              </p:par>
                              <p:par>
                                <p:cTn id="115" presetID="8" presetClass="emph" presetSubtype="0" fill="hold" nodeType="withEffect">
                                  <p:stCondLst>
                                    <p:cond delay="0"/>
                                  </p:stCondLst>
                                  <p:childTnLst>
                                    <p:animRot by="21600000">
                                      <p:cBhvr>
                                        <p:cTn id="116" dur="2000" fill="hold"/>
                                        <p:tgtEl>
                                          <p:spTgt spid="25"/>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99"/>
                                        </p:tgtEl>
                                        <p:attrNameLst>
                                          <p:attrName>style.visibility</p:attrName>
                                        </p:attrNameLst>
                                      </p:cBhvr>
                                      <p:to>
                                        <p:strVal val="visible"/>
                                      </p:to>
                                    </p:set>
                                    <p:animEffect transition="in" filter="blinds(horizontal)">
                                      <p:cBhvr>
                                        <p:cTn id="121" dur="500"/>
                                        <p:tgtEl>
                                          <p:spTgt spid="99"/>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100"/>
                                        </p:tgtEl>
                                        <p:attrNameLst>
                                          <p:attrName>style.visibility</p:attrName>
                                        </p:attrNameLst>
                                      </p:cBhvr>
                                      <p:to>
                                        <p:strVal val="visible"/>
                                      </p:to>
                                    </p:set>
                                    <p:animEffect transition="in" filter="blinds(horizontal)">
                                      <p:cBhvr>
                                        <p:cTn id="12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4" grpId="0"/>
      <p:bldP spid="101" grpId="0" animBg="1"/>
      <p:bldP spid="101" grpId="1" animBg="1"/>
      <p:bldP spid="104" grpId="0"/>
      <p:bldP spid="105" grpId="0"/>
      <p:bldP spid="107" grpId="0" animBg="1"/>
      <p:bldP spid="108" grpId="0" animBg="1"/>
      <p:bldP spid="109" grpId="0"/>
      <p:bldP spid="110" grpId="0" animBg="1"/>
      <p:bldP spid="114" grpId="0"/>
      <p:bldP spid="115" grpId="0"/>
      <p:bldP spid="116" grpId="0"/>
      <p:bldP spid="117" grpId="0" animBg="1"/>
      <p:bldP spid="118" grpId="0"/>
      <p:bldP spid="97" grpId="0" animBg="1"/>
      <p:bldP spid="98" grpId="0"/>
      <p:bldP spid="99" grpId="0" animBg="1"/>
      <p:bldP spid="100" grpId="0" animBg="1"/>
      <p:bldP spid="1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264228" y="1150416"/>
            <a:ext cx="8682063" cy="1864633"/>
          </a:xfrm>
          <a:prstGeom prst="rect">
            <a:avLst/>
          </a:prstGeom>
          <a:solidFill>
            <a:srgbClr val="00B050"/>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bwMode="auto">
          <a:xfrm>
            <a:off x="297180" y="3198759"/>
            <a:ext cx="4221480" cy="2516241"/>
          </a:xfrm>
          <a:prstGeom prst="rect">
            <a:avLst/>
          </a:prstGeom>
          <a:solidFill>
            <a:srgbClr val="FFC000"/>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11" name="表格 10"/>
          <p:cNvGraphicFramePr>
            <a:graphicFrameLocks noGrp="1"/>
          </p:cNvGraphicFramePr>
          <p:nvPr/>
        </p:nvGraphicFramePr>
        <p:xfrm>
          <a:off x="441960" y="3786644"/>
          <a:ext cx="3838574" cy="1524000"/>
        </p:xfrm>
        <a:graphic>
          <a:graphicData uri="http://schemas.openxmlformats.org/drawingml/2006/table">
            <a:tbl>
              <a:tblPr firstRow="1" bandRow="1">
                <a:tableStyleId>{5C22544A-7EE6-4342-B048-85BDC9FD1C3A}</a:tableStyleId>
              </a:tblPr>
              <a:tblGrid>
                <a:gridCol w="611150"/>
                <a:gridCol w="810289"/>
                <a:gridCol w="826459"/>
                <a:gridCol w="809625"/>
                <a:gridCol w="781051"/>
              </a:tblGrid>
              <a:tr h="0">
                <a:tc>
                  <a:txBody>
                    <a:bodyPr/>
                    <a:lstStyle/>
                    <a:p>
                      <a:r>
                        <a:rPr lang="en-US" altLang="zh-CN" sz="1400" dirty="0" smtClean="0"/>
                        <a:t>F()</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PM</a:t>
                      </a:r>
                      <a:r>
                        <a:rPr lang="en-US" altLang="zh-CN" sz="1000" dirty="0" smtClean="0"/>
                        <a:t>1</a:t>
                      </a:r>
                      <a:endParaRPr lang="zh-CN"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PM</a:t>
                      </a:r>
                      <a:r>
                        <a:rPr lang="en-US" altLang="zh-CN" sz="1000" dirty="0" smtClean="0"/>
                        <a:t>2</a:t>
                      </a:r>
                      <a:endParaRPr lang="zh-CN"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PM</a:t>
                      </a:r>
                      <a:r>
                        <a:rPr lang="en-US" altLang="zh-CN" sz="1000" dirty="0" smtClean="0"/>
                        <a:t>3</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PM</a:t>
                      </a:r>
                      <a:r>
                        <a:rPr lang="en-US" altLang="zh-CN" sz="1000" dirty="0" smtClean="0"/>
                        <a:t>4</a:t>
                      </a:r>
                      <a:endParaRPr lang="zh-CN" altLang="en-US" sz="1000" dirty="0" smtClean="0"/>
                    </a:p>
                  </a:txBody>
                  <a:tcPr/>
                </a:tc>
              </a:tr>
              <a:tr h="0">
                <a:tc>
                  <a:txBody>
                    <a:bodyPr/>
                    <a:lstStyle/>
                    <a:p>
                      <a:r>
                        <a:rPr lang="en-US" altLang="zh-CN" sz="1400" dirty="0" smtClean="0"/>
                        <a:t>PM</a:t>
                      </a:r>
                      <a:r>
                        <a:rPr lang="en-US" altLang="zh-CN" sz="1000" dirty="0" smtClean="0"/>
                        <a:t>1</a:t>
                      </a:r>
                      <a:endParaRPr lang="zh-CN" altLang="en-US" sz="1400" dirty="0"/>
                    </a:p>
                  </a:txBody>
                  <a:tcPr/>
                </a:tc>
                <a:tc>
                  <a:txBody>
                    <a:bodyPr/>
                    <a:lstStyle/>
                    <a:p>
                      <a:pPr algn="ctr"/>
                      <a:endParaRPr lang="zh-CN" altLang="en-US" sz="1400" dirty="0"/>
                    </a:p>
                  </a:txBody>
                  <a:tcPr/>
                </a:tc>
                <a:tc>
                  <a:txBody>
                    <a:bodyPr/>
                    <a:lstStyle/>
                    <a:p>
                      <a:pPr algn="ctr"/>
                      <a:r>
                        <a:rPr lang="en-US" altLang="zh-CN" sz="1400" dirty="0" smtClean="0"/>
                        <a:t>1.45</a:t>
                      </a:r>
                      <a:endParaRPr lang="zh-CN" altLang="en-US" sz="1400" dirty="0"/>
                    </a:p>
                  </a:txBody>
                  <a:tcPr/>
                </a:tc>
                <a:tc>
                  <a:txBody>
                    <a:bodyPr/>
                    <a:lstStyle/>
                    <a:p>
                      <a:pPr algn="ctr"/>
                      <a:r>
                        <a:rPr lang="en-US" altLang="zh-CN" sz="1400" dirty="0" smtClean="0"/>
                        <a:t>1.45</a:t>
                      </a:r>
                      <a:endParaRPr lang="zh-CN" altLang="en-US" sz="1400" dirty="0"/>
                    </a:p>
                  </a:txBody>
                  <a:tcPr/>
                </a:tc>
                <a:tc>
                  <a:txBody>
                    <a:bodyPr/>
                    <a:lstStyle/>
                    <a:p>
                      <a:pPr algn="ctr"/>
                      <a:r>
                        <a:rPr lang="en-US" altLang="zh-CN" sz="1400" dirty="0" smtClean="0"/>
                        <a:t>1.45</a:t>
                      </a:r>
                      <a:endParaRPr lang="zh-CN" altLang="en-US" sz="1400" dirty="0"/>
                    </a:p>
                  </a:txBody>
                  <a:tcPr/>
                </a:tc>
              </a:tr>
              <a:tr h="0">
                <a:tc>
                  <a:txBody>
                    <a:bodyPr/>
                    <a:lstStyle/>
                    <a:p>
                      <a:r>
                        <a:rPr lang="en-US" altLang="zh-CN" sz="1400" dirty="0" smtClean="0"/>
                        <a:t>PM</a:t>
                      </a:r>
                      <a:r>
                        <a:rPr lang="en-US" altLang="zh-CN" sz="1000" dirty="0" smtClean="0"/>
                        <a:t>2</a:t>
                      </a:r>
                      <a:endParaRPr lang="zh-CN" altLang="en-US" sz="1400" dirty="0"/>
                    </a:p>
                  </a:txBody>
                  <a:tcPr/>
                </a:tc>
                <a:tc>
                  <a:txBody>
                    <a:bodyPr/>
                    <a:lstStyle/>
                    <a:p>
                      <a:pPr algn="ctr"/>
                      <a:r>
                        <a:rPr lang="en-US" altLang="zh-CN" sz="1400" dirty="0" smtClean="0"/>
                        <a:t>1.45</a:t>
                      </a:r>
                      <a:endParaRPr lang="zh-CN" altLang="en-US" sz="1400" dirty="0"/>
                    </a:p>
                  </a:txBody>
                  <a:tcPr/>
                </a:tc>
                <a:tc>
                  <a:txBody>
                    <a:bodyPr/>
                    <a:lstStyle/>
                    <a:p>
                      <a:pPr algn="ctr"/>
                      <a:endParaRPr lang="zh-CN" altLang="en-US" sz="1400" dirty="0"/>
                    </a:p>
                  </a:txBody>
                  <a:tcPr/>
                </a:tc>
                <a:tc>
                  <a:txBody>
                    <a:bodyPr/>
                    <a:lstStyle/>
                    <a:p>
                      <a:pPr algn="ctr"/>
                      <a:r>
                        <a:rPr lang="en-US" altLang="zh-CN" sz="1400" dirty="0" smtClean="0"/>
                        <a:t>0.89</a:t>
                      </a:r>
                      <a:endParaRPr lang="zh-CN" altLang="en-US" sz="1400" dirty="0"/>
                    </a:p>
                  </a:txBody>
                  <a:tcPr/>
                </a:tc>
                <a:tc>
                  <a:txBody>
                    <a:bodyPr/>
                    <a:lstStyle/>
                    <a:p>
                      <a:pPr algn="ctr"/>
                      <a:r>
                        <a:rPr lang="en-US" altLang="zh-CN" sz="1400" dirty="0" smtClean="0"/>
                        <a:t>0.89</a:t>
                      </a:r>
                      <a:endParaRPr lang="zh-CN" altLang="en-US" sz="1400" dirty="0"/>
                    </a:p>
                  </a:txBody>
                  <a:tcPr/>
                </a:tc>
              </a:tr>
              <a:tr h="0">
                <a:tc>
                  <a:txBody>
                    <a:bodyPr/>
                    <a:lstStyle/>
                    <a:p>
                      <a:r>
                        <a:rPr lang="en-US" altLang="zh-CN" sz="1400" dirty="0" smtClean="0"/>
                        <a:t>PM</a:t>
                      </a:r>
                      <a:r>
                        <a:rPr lang="en-US" altLang="zh-CN" sz="1000" dirty="0" smtClean="0"/>
                        <a:t>3</a:t>
                      </a:r>
                      <a:endParaRPr lang="zh-CN" altLang="en-US" sz="1400" dirty="0"/>
                    </a:p>
                  </a:txBody>
                  <a:tcPr/>
                </a:tc>
                <a:tc>
                  <a:txBody>
                    <a:bodyPr/>
                    <a:lstStyle/>
                    <a:p>
                      <a:pPr algn="ctr"/>
                      <a:r>
                        <a:rPr lang="en-US" altLang="zh-CN" sz="1400" dirty="0" smtClean="0"/>
                        <a:t>1.45</a:t>
                      </a:r>
                      <a:endParaRPr lang="zh-CN" altLang="en-US" sz="1400" dirty="0"/>
                    </a:p>
                  </a:txBody>
                  <a:tcPr/>
                </a:tc>
                <a:tc>
                  <a:txBody>
                    <a:bodyPr/>
                    <a:lstStyle/>
                    <a:p>
                      <a:pPr algn="ctr"/>
                      <a:r>
                        <a:rPr lang="en-US" altLang="zh-CN" sz="1400" dirty="0" smtClean="0"/>
                        <a:t>0.89</a:t>
                      </a:r>
                      <a:endParaRPr lang="zh-CN" altLang="en-US" sz="1400" dirty="0"/>
                    </a:p>
                  </a:txBody>
                  <a:tcPr/>
                </a:tc>
                <a:tc>
                  <a:txBody>
                    <a:bodyPr/>
                    <a:lstStyle/>
                    <a:p>
                      <a:pPr algn="ctr"/>
                      <a:endParaRPr lang="zh-CN" altLang="en-US" sz="1400" dirty="0"/>
                    </a:p>
                  </a:txBody>
                  <a:tcPr/>
                </a:tc>
                <a:tc>
                  <a:txBody>
                    <a:bodyPr/>
                    <a:lstStyle/>
                    <a:p>
                      <a:pPr algn="ctr"/>
                      <a:r>
                        <a:rPr lang="en-US" altLang="zh-CN" sz="1400" dirty="0" smtClean="0"/>
                        <a:t>0.55</a:t>
                      </a:r>
                      <a:endParaRPr lang="zh-CN" altLang="en-US" sz="1400" dirty="0"/>
                    </a:p>
                  </a:txBody>
                  <a:tcPr/>
                </a:tc>
              </a:tr>
              <a:tr h="0">
                <a:tc>
                  <a:txBody>
                    <a:bodyPr/>
                    <a:lstStyle/>
                    <a:p>
                      <a:r>
                        <a:rPr lang="en-US" altLang="zh-CN" sz="1400" dirty="0" smtClean="0"/>
                        <a:t>PM</a:t>
                      </a:r>
                      <a:r>
                        <a:rPr lang="en-US" altLang="zh-CN" sz="1000" dirty="0" smtClean="0"/>
                        <a:t>4</a:t>
                      </a:r>
                      <a:endParaRPr lang="zh-CN" altLang="en-US" sz="1400" dirty="0"/>
                    </a:p>
                  </a:txBody>
                  <a:tcPr/>
                </a:tc>
                <a:tc>
                  <a:txBody>
                    <a:bodyPr/>
                    <a:lstStyle/>
                    <a:p>
                      <a:pPr algn="ctr"/>
                      <a:r>
                        <a:rPr lang="en-US" altLang="zh-CN" sz="1400" dirty="0" smtClean="0"/>
                        <a:t>1.45</a:t>
                      </a:r>
                      <a:endParaRPr lang="zh-CN" altLang="en-US" sz="1400" dirty="0"/>
                    </a:p>
                  </a:txBody>
                  <a:tcPr/>
                </a:tc>
                <a:tc>
                  <a:txBody>
                    <a:bodyPr/>
                    <a:lstStyle/>
                    <a:p>
                      <a:pPr algn="ctr"/>
                      <a:r>
                        <a:rPr lang="en-US" altLang="zh-CN" sz="1400" dirty="0" smtClean="0"/>
                        <a:t>0.89</a:t>
                      </a:r>
                      <a:endParaRPr lang="zh-CN" altLang="en-US" sz="1400" dirty="0"/>
                    </a:p>
                  </a:txBody>
                  <a:tcPr/>
                </a:tc>
                <a:tc>
                  <a:txBody>
                    <a:bodyPr/>
                    <a:lstStyle/>
                    <a:p>
                      <a:pPr algn="ctr"/>
                      <a:r>
                        <a:rPr lang="en-US" altLang="zh-CN" sz="1400" dirty="0" smtClean="0"/>
                        <a:t>0.55</a:t>
                      </a:r>
                      <a:endParaRPr lang="zh-CN" altLang="en-US" sz="1400" dirty="0"/>
                    </a:p>
                  </a:txBody>
                  <a:tcPr/>
                </a:tc>
                <a:tc>
                  <a:txBody>
                    <a:bodyPr/>
                    <a:lstStyle/>
                    <a:p>
                      <a:pPr algn="ctr"/>
                      <a:endParaRPr lang="zh-CN" altLang="en-US" sz="1400" dirty="0"/>
                    </a:p>
                  </a:txBody>
                  <a:tcPr/>
                </a:tc>
              </a:tr>
            </a:tbl>
          </a:graphicData>
        </a:graphic>
      </p:graphicFrame>
      <p:sp>
        <p:nvSpPr>
          <p:cNvPr id="3" name="灯片编号占位符 2"/>
          <p:cNvSpPr>
            <a:spLocks noGrp="1"/>
          </p:cNvSpPr>
          <p:nvPr>
            <p:ph type="sldNum" sz="quarter" idx="12"/>
          </p:nvPr>
        </p:nvSpPr>
        <p:spPr/>
        <p:txBody>
          <a:bodyPr/>
          <a:lstStyle/>
          <a:p>
            <a:pPr>
              <a:defRPr/>
            </a:pPr>
            <a:fld id="{B1DF5AF0-A6A1-4215-96D2-5895980EEBFD}" type="slidenum">
              <a:rPr lang="en-US" altLang="en-US" smtClean="0"/>
              <a:pPr>
                <a:defRPr/>
              </a:pPr>
              <a:t>12</a:t>
            </a:fld>
            <a:endParaRPr lang="en-US" altLang="en-US" sz="1800">
              <a:solidFill>
                <a:schemeClr val="tx1"/>
              </a:solidFill>
            </a:endParaRPr>
          </a:p>
        </p:txBody>
      </p:sp>
      <p:sp>
        <p:nvSpPr>
          <p:cNvPr id="5" name="Title 1"/>
          <p:cNvSpPr>
            <a:spLocks noGrp="1"/>
          </p:cNvSpPr>
          <p:nvPr>
            <p:ph type="title"/>
          </p:nvPr>
        </p:nvSpPr>
        <p:spPr>
          <a:xfrm>
            <a:off x="865188" y="111123"/>
            <a:ext cx="7543800" cy="814851"/>
          </a:xfrm>
        </p:spPr>
        <p:txBody>
          <a:bodyPr/>
          <a:lstStyle/>
          <a:p>
            <a:r>
              <a:rPr lang="en-US" sz="3200" dirty="0" smtClean="0"/>
              <a:t>Finding Top-k Diversified Matches</a:t>
            </a:r>
            <a:endParaRPr lang="en-US" sz="3200" dirty="0"/>
          </a:p>
        </p:txBody>
      </p:sp>
      <p:graphicFrame>
        <p:nvGraphicFramePr>
          <p:cNvPr id="6" name="表格 5"/>
          <p:cNvGraphicFramePr>
            <a:graphicFrameLocks noGrp="1"/>
          </p:cNvGraphicFramePr>
          <p:nvPr/>
        </p:nvGraphicFramePr>
        <p:xfrm>
          <a:off x="453084" y="1297583"/>
          <a:ext cx="4238625" cy="1524000"/>
        </p:xfrm>
        <a:graphic>
          <a:graphicData uri="http://schemas.openxmlformats.org/drawingml/2006/table">
            <a:tbl>
              <a:tblPr firstRow="1" bandRow="1">
                <a:tableStyleId>{5C22544A-7EE6-4342-B048-85BDC9FD1C3A}</a:tableStyleId>
              </a:tblPr>
              <a:tblGrid>
                <a:gridCol w="519573"/>
                <a:gridCol w="3237087"/>
                <a:gridCol w="481965"/>
              </a:tblGrid>
              <a:tr h="0">
                <a:tc>
                  <a:txBody>
                    <a:bodyPr/>
                    <a:lstStyle/>
                    <a:p>
                      <a:r>
                        <a:rPr lang="en-US" altLang="zh-CN" sz="1400" dirty="0" smtClean="0"/>
                        <a:t>V</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R(</a:t>
                      </a:r>
                      <a:r>
                        <a:rPr lang="en-US" altLang="zh-CN" sz="1400" dirty="0" err="1" smtClean="0"/>
                        <a:t>u</a:t>
                      </a:r>
                      <a:r>
                        <a:rPr lang="en-US" altLang="zh-CN" sz="1000" dirty="0" err="1" smtClean="0"/>
                        <a:t>o</a:t>
                      </a:r>
                      <a:r>
                        <a:rPr lang="en-US" altLang="zh-CN" sz="1400" dirty="0" smtClean="0"/>
                        <a:t>, v)</a:t>
                      </a:r>
                      <a:endParaRPr lang="zh-CN"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altLang="zh-CN" sz="1000" dirty="0" smtClean="0"/>
                        <a:t>δ</a:t>
                      </a:r>
                      <a:r>
                        <a:rPr lang="en-US" altLang="zh-CN" sz="1000" dirty="0" smtClean="0"/>
                        <a:t>r ()</a:t>
                      </a:r>
                      <a:endParaRPr lang="zh-CN" altLang="en-US" sz="1000" dirty="0" smtClean="0"/>
                    </a:p>
                  </a:txBody>
                  <a:tcPr/>
                </a:tc>
              </a:tr>
              <a:tr h="0">
                <a:tc>
                  <a:txBody>
                    <a:bodyPr/>
                    <a:lstStyle/>
                    <a:p>
                      <a:r>
                        <a:rPr lang="en-US" altLang="zh-CN" sz="1400" dirty="0" smtClean="0"/>
                        <a:t>PM</a:t>
                      </a:r>
                      <a:r>
                        <a:rPr lang="en-US" altLang="zh-CN" sz="1000" dirty="0" smtClean="0"/>
                        <a:t>1</a:t>
                      </a:r>
                      <a:endParaRPr lang="zh-CN" altLang="en-US" sz="1400" dirty="0"/>
                    </a:p>
                  </a:txBody>
                  <a:tcPr/>
                </a:tc>
                <a:tc>
                  <a:txBody>
                    <a:bodyPr/>
                    <a:lstStyle/>
                    <a:p>
                      <a:r>
                        <a:rPr lang="en-US" altLang="zh-CN" sz="1400" dirty="0" smtClean="0"/>
                        <a:t>{PRG</a:t>
                      </a:r>
                      <a:r>
                        <a:rPr lang="en-US" altLang="zh-CN" sz="1000" dirty="0" smtClean="0"/>
                        <a:t>1</a:t>
                      </a:r>
                      <a:r>
                        <a:rPr lang="en-US" altLang="zh-CN" sz="1400" dirty="0" smtClean="0"/>
                        <a:t>, DB</a:t>
                      </a:r>
                      <a:r>
                        <a:rPr lang="en-US" altLang="zh-CN" sz="1000" dirty="0" smtClean="0"/>
                        <a:t>1</a:t>
                      </a:r>
                      <a:r>
                        <a:rPr lang="en-US" altLang="zh-CN" sz="1400" dirty="0" smtClean="0"/>
                        <a:t>, ST</a:t>
                      </a:r>
                      <a:r>
                        <a:rPr lang="en-US" altLang="zh-CN" sz="1000" dirty="0" smtClean="0"/>
                        <a:t>1</a:t>
                      </a:r>
                      <a:r>
                        <a:rPr lang="en-US" altLang="zh-CN" sz="1400" dirty="0" smtClean="0"/>
                        <a:t>, ST</a:t>
                      </a:r>
                      <a:r>
                        <a:rPr lang="en-US" altLang="zh-CN" sz="1000" dirty="0" smtClean="0"/>
                        <a:t>2</a:t>
                      </a:r>
                      <a:r>
                        <a:rPr lang="en-US" altLang="zh-CN" sz="1400" dirty="0" smtClean="0"/>
                        <a:t>}</a:t>
                      </a:r>
                      <a:endParaRPr lang="zh-CN" altLang="en-US" sz="1400" dirty="0"/>
                    </a:p>
                  </a:txBody>
                  <a:tcPr/>
                </a:tc>
                <a:tc>
                  <a:txBody>
                    <a:bodyPr/>
                    <a:lstStyle/>
                    <a:p>
                      <a:r>
                        <a:rPr lang="en-US" altLang="zh-CN" sz="1400" dirty="0" smtClean="0"/>
                        <a:t>4</a:t>
                      </a:r>
                      <a:endParaRPr lang="zh-CN" altLang="en-US" sz="1400" dirty="0"/>
                    </a:p>
                  </a:txBody>
                  <a:tcPr/>
                </a:tc>
              </a:tr>
              <a:tr h="121649">
                <a:tc>
                  <a:txBody>
                    <a:bodyPr/>
                    <a:lstStyle/>
                    <a:p>
                      <a:r>
                        <a:rPr lang="en-US" altLang="zh-CN" sz="1400" dirty="0" smtClean="0"/>
                        <a:t>PM</a:t>
                      </a:r>
                      <a:r>
                        <a:rPr lang="en-US" altLang="zh-CN" sz="1000" dirty="0" smtClean="0"/>
                        <a:t>2</a:t>
                      </a:r>
                      <a:endParaRPr lang="zh-CN" altLang="en-US" sz="1400" dirty="0"/>
                    </a:p>
                  </a:txBody>
                  <a:tcPr/>
                </a:tc>
                <a:tc>
                  <a:txBody>
                    <a:bodyPr/>
                    <a:lstStyle/>
                    <a:p>
                      <a:r>
                        <a:rPr lang="en-US" altLang="zh-CN" sz="1400" dirty="0" smtClean="0"/>
                        <a:t>{PRG</a:t>
                      </a:r>
                      <a:r>
                        <a:rPr lang="en-US" altLang="zh-CN" sz="1000" dirty="0" smtClean="0"/>
                        <a:t>4</a:t>
                      </a:r>
                      <a:r>
                        <a:rPr lang="en-US" altLang="zh-CN" sz="1400" dirty="0" smtClean="0"/>
                        <a:t>, PRG</a:t>
                      </a:r>
                      <a:r>
                        <a:rPr lang="en-US" altLang="zh-CN" sz="1000" dirty="0" smtClean="0"/>
                        <a:t>3</a:t>
                      </a:r>
                      <a:r>
                        <a:rPr lang="en-US" altLang="zh-CN" sz="1400" dirty="0" smtClean="0"/>
                        <a:t>, PRG</a:t>
                      </a:r>
                      <a:r>
                        <a:rPr lang="en-US" altLang="zh-CN" sz="1000" dirty="0" smtClean="0"/>
                        <a:t>2</a:t>
                      </a:r>
                      <a:r>
                        <a:rPr lang="en-US" altLang="zh-CN" sz="1400" dirty="0" smtClean="0"/>
                        <a:t>, DB</a:t>
                      </a:r>
                      <a:r>
                        <a:rPr lang="en-US" altLang="zh-CN" sz="1000" dirty="0" smtClean="0"/>
                        <a:t>2</a:t>
                      </a:r>
                      <a:r>
                        <a:rPr lang="en-US" altLang="zh-CN" sz="1400" dirty="0" smtClean="0"/>
                        <a:t>, DB</a:t>
                      </a:r>
                      <a:r>
                        <a:rPr lang="en-US" altLang="zh-CN" sz="1000" dirty="0" smtClean="0"/>
                        <a:t>3</a:t>
                      </a:r>
                      <a:r>
                        <a:rPr lang="en-US" altLang="zh-CN" sz="1400" dirty="0" smtClean="0"/>
                        <a:t>, ST</a:t>
                      </a:r>
                      <a:r>
                        <a:rPr lang="en-US" altLang="zh-CN" sz="1000" dirty="0" smtClean="0"/>
                        <a:t>2</a:t>
                      </a:r>
                      <a:r>
                        <a:rPr lang="en-US" altLang="zh-CN" sz="1400" dirty="0" smtClean="0"/>
                        <a:t>, ST</a:t>
                      </a:r>
                      <a:r>
                        <a:rPr lang="en-US" altLang="zh-CN" sz="1000" dirty="0" smtClean="0"/>
                        <a:t>3</a:t>
                      </a:r>
                      <a:r>
                        <a:rPr lang="en-US" altLang="zh-CN" sz="1400" dirty="0" smtClean="0"/>
                        <a:t>, ST</a:t>
                      </a:r>
                      <a:r>
                        <a:rPr lang="en-US" altLang="zh-CN" sz="1000" dirty="0" smtClean="0"/>
                        <a:t>4</a:t>
                      </a:r>
                      <a:r>
                        <a:rPr lang="en-US" altLang="zh-CN" sz="1400" dirty="0" smtClean="0"/>
                        <a:t>}</a:t>
                      </a:r>
                      <a:endParaRPr lang="zh-CN" altLang="en-US" sz="1400" dirty="0"/>
                    </a:p>
                  </a:txBody>
                  <a:tcPr/>
                </a:tc>
                <a:tc>
                  <a:txBody>
                    <a:bodyPr/>
                    <a:lstStyle/>
                    <a:p>
                      <a:r>
                        <a:rPr lang="en-US" altLang="zh-CN" sz="1400" dirty="0" smtClean="0"/>
                        <a:t>8</a:t>
                      </a:r>
                      <a:endParaRPr lang="zh-CN" altLang="en-US" sz="1400" dirty="0"/>
                    </a:p>
                  </a:txBody>
                  <a:tcPr/>
                </a:tc>
              </a:tr>
              <a:tr h="0">
                <a:tc>
                  <a:txBody>
                    <a:bodyPr/>
                    <a:lstStyle/>
                    <a:p>
                      <a:r>
                        <a:rPr lang="en-US" altLang="zh-CN" sz="1400" dirty="0" smtClean="0"/>
                        <a:t>PM</a:t>
                      </a:r>
                      <a:r>
                        <a:rPr lang="en-US" altLang="zh-CN" sz="1000" dirty="0" smtClean="0"/>
                        <a:t>3</a:t>
                      </a:r>
                      <a:endParaRPr lang="zh-CN" altLang="en-US" sz="1400" dirty="0"/>
                    </a:p>
                  </a:txBody>
                  <a:tcPr/>
                </a:tc>
                <a:tc>
                  <a:txBody>
                    <a:bodyPr/>
                    <a:lstStyle/>
                    <a:p>
                      <a:r>
                        <a:rPr lang="en-US" altLang="zh-CN" sz="1400" dirty="0" smtClean="0"/>
                        <a:t>{PRG</a:t>
                      </a:r>
                      <a:r>
                        <a:rPr lang="en-US" altLang="zh-CN" sz="1000" dirty="0" smtClean="0"/>
                        <a:t>3</a:t>
                      </a:r>
                      <a:r>
                        <a:rPr lang="en-US" altLang="zh-CN" sz="1400" dirty="0" smtClean="0"/>
                        <a:t>, PRG</a:t>
                      </a:r>
                      <a:r>
                        <a:rPr lang="en-US" altLang="zh-CN" sz="1000" dirty="0" smtClean="0"/>
                        <a:t>2</a:t>
                      </a:r>
                      <a:r>
                        <a:rPr lang="en-US" altLang="zh-CN" sz="1400" dirty="0" smtClean="0"/>
                        <a:t>,</a:t>
                      </a:r>
                      <a:r>
                        <a:rPr lang="en-US" altLang="zh-CN" sz="1400" baseline="0" dirty="0" smtClean="0"/>
                        <a:t> DB</a:t>
                      </a:r>
                      <a:r>
                        <a:rPr lang="en-US" altLang="zh-CN" sz="1000" baseline="0" dirty="0" smtClean="0"/>
                        <a:t>2</a:t>
                      </a:r>
                      <a:r>
                        <a:rPr lang="en-US" altLang="zh-CN" sz="1400" baseline="0" dirty="0" smtClean="0"/>
                        <a:t>, DB</a:t>
                      </a:r>
                      <a:r>
                        <a:rPr lang="en-US" altLang="zh-CN" sz="1000" baseline="0" dirty="0" smtClean="0"/>
                        <a:t>3</a:t>
                      </a:r>
                      <a:r>
                        <a:rPr lang="en-US" altLang="zh-CN" sz="1400" baseline="0" dirty="0" smtClean="0"/>
                        <a:t>, ST</a:t>
                      </a:r>
                      <a:r>
                        <a:rPr lang="en-US" altLang="zh-CN" sz="1000" baseline="0" dirty="0" smtClean="0"/>
                        <a:t>3</a:t>
                      </a:r>
                      <a:r>
                        <a:rPr lang="en-US" altLang="zh-CN" sz="1400" baseline="0" dirty="0" smtClean="0"/>
                        <a:t>, ST</a:t>
                      </a:r>
                      <a:r>
                        <a:rPr lang="en-US" altLang="zh-CN" sz="1000" baseline="0" dirty="0" smtClean="0"/>
                        <a:t>4</a:t>
                      </a:r>
                      <a:r>
                        <a:rPr lang="en-US" altLang="zh-CN" sz="1400" dirty="0" smtClean="0"/>
                        <a:t>}</a:t>
                      </a:r>
                      <a:endParaRPr lang="zh-CN" altLang="en-US" sz="1400" dirty="0"/>
                    </a:p>
                  </a:txBody>
                  <a:tcPr/>
                </a:tc>
                <a:tc>
                  <a:txBody>
                    <a:bodyPr/>
                    <a:lstStyle/>
                    <a:p>
                      <a:r>
                        <a:rPr lang="en-US" altLang="zh-CN" sz="1400" dirty="0" smtClean="0"/>
                        <a:t>6</a:t>
                      </a:r>
                      <a:endParaRPr lang="zh-CN" altLang="en-US" sz="1400" dirty="0"/>
                    </a:p>
                  </a:txBody>
                  <a:tcPr/>
                </a:tc>
              </a:tr>
              <a:tr h="0">
                <a:tc>
                  <a:txBody>
                    <a:bodyPr/>
                    <a:lstStyle/>
                    <a:p>
                      <a:r>
                        <a:rPr lang="en-US" altLang="zh-CN" sz="1400" dirty="0" smtClean="0"/>
                        <a:t>PM</a:t>
                      </a:r>
                      <a:r>
                        <a:rPr lang="en-US" altLang="zh-CN" sz="1000" dirty="0" smtClean="0"/>
                        <a:t>4</a:t>
                      </a:r>
                      <a:endParaRPr lang="zh-CN" altLang="en-US" sz="1400" dirty="0"/>
                    </a:p>
                  </a:txBody>
                  <a:tcPr/>
                </a:tc>
                <a:tc>
                  <a:txBody>
                    <a:bodyPr/>
                    <a:lstStyle/>
                    <a:p>
                      <a:r>
                        <a:rPr lang="en-US" altLang="zh-CN" sz="1400" dirty="0" smtClean="0"/>
                        <a:t>{PRG</a:t>
                      </a:r>
                      <a:r>
                        <a:rPr lang="en-US" altLang="zh-CN" sz="1000" dirty="0" smtClean="0"/>
                        <a:t>3</a:t>
                      </a:r>
                      <a:r>
                        <a:rPr lang="en-US" altLang="zh-CN" sz="1400" dirty="0" smtClean="0"/>
                        <a:t>, PRG</a:t>
                      </a:r>
                      <a:r>
                        <a:rPr lang="en-US" altLang="zh-CN" sz="1000" dirty="0" smtClean="0"/>
                        <a:t>2</a:t>
                      </a:r>
                      <a:r>
                        <a:rPr lang="en-US" altLang="zh-CN" sz="1400" dirty="0" smtClean="0"/>
                        <a:t>,</a:t>
                      </a:r>
                      <a:r>
                        <a:rPr lang="en-US" altLang="zh-CN" sz="1400" baseline="0" dirty="0" smtClean="0"/>
                        <a:t> DB</a:t>
                      </a:r>
                      <a:r>
                        <a:rPr lang="en-US" altLang="zh-CN" sz="1000" baseline="0" dirty="0" smtClean="0"/>
                        <a:t>2</a:t>
                      </a:r>
                      <a:r>
                        <a:rPr lang="en-US" altLang="zh-CN" sz="1400" baseline="0" dirty="0" smtClean="0"/>
                        <a:t>, DB</a:t>
                      </a:r>
                      <a:r>
                        <a:rPr lang="en-US" altLang="zh-CN" sz="1000" baseline="0" dirty="0" smtClean="0"/>
                        <a:t>3</a:t>
                      </a:r>
                      <a:r>
                        <a:rPr lang="en-US" altLang="zh-CN" sz="1400" baseline="0" dirty="0" smtClean="0"/>
                        <a:t>, ST</a:t>
                      </a:r>
                      <a:r>
                        <a:rPr lang="en-US" altLang="zh-CN" sz="1000" baseline="0" dirty="0" smtClean="0"/>
                        <a:t>3</a:t>
                      </a:r>
                      <a:r>
                        <a:rPr lang="en-US" altLang="zh-CN" sz="1400" baseline="0" dirty="0" smtClean="0"/>
                        <a:t>, ST</a:t>
                      </a:r>
                      <a:r>
                        <a:rPr lang="en-US" altLang="zh-CN" sz="1000" baseline="0" dirty="0" smtClean="0"/>
                        <a:t>4</a:t>
                      </a:r>
                      <a:r>
                        <a:rPr lang="en-US" altLang="zh-CN" sz="1400" dirty="0" smtClean="0"/>
                        <a:t>}</a:t>
                      </a:r>
                      <a:endParaRPr lang="zh-CN" altLang="en-US" sz="1400" dirty="0"/>
                    </a:p>
                  </a:txBody>
                  <a:tcPr/>
                </a:tc>
                <a:tc>
                  <a:txBody>
                    <a:bodyPr/>
                    <a:lstStyle/>
                    <a:p>
                      <a:r>
                        <a:rPr lang="en-US" altLang="zh-CN" sz="1400" dirty="0" smtClean="0"/>
                        <a:t>6</a:t>
                      </a:r>
                      <a:endParaRPr lang="zh-CN" altLang="en-US" sz="1400" dirty="0"/>
                    </a:p>
                  </a:txBody>
                  <a:tcPr/>
                </a:tc>
              </a:tr>
            </a:tbl>
          </a:graphicData>
        </a:graphic>
      </p:graphicFrame>
      <p:graphicFrame>
        <p:nvGraphicFramePr>
          <p:cNvPr id="7" name="表格 6"/>
          <p:cNvGraphicFramePr>
            <a:graphicFrameLocks noGrp="1"/>
          </p:cNvGraphicFramePr>
          <p:nvPr/>
        </p:nvGraphicFramePr>
        <p:xfrm>
          <a:off x="4948886" y="1297583"/>
          <a:ext cx="3838574" cy="1524000"/>
        </p:xfrm>
        <a:graphic>
          <a:graphicData uri="http://schemas.openxmlformats.org/drawingml/2006/table">
            <a:tbl>
              <a:tblPr firstRow="1" bandRow="1">
                <a:tableStyleId>{5C22544A-7EE6-4342-B048-85BDC9FD1C3A}</a:tableStyleId>
              </a:tblPr>
              <a:tblGrid>
                <a:gridCol w="611150"/>
                <a:gridCol w="810289"/>
                <a:gridCol w="826459"/>
                <a:gridCol w="809625"/>
                <a:gridCol w="781051"/>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altLang="zh-CN" sz="1400" dirty="0" smtClean="0"/>
                        <a:t>δ</a:t>
                      </a:r>
                      <a:r>
                        <a:rPr lang="en-US" altLang="zh-CN" sz="1400" dirty="0" smtClean="0"/>
                        <a:t>d ()</a:t>
                      </a:r>
                      <a:endParaRPr lang="zh-CN"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PM</a:t>
                      </a:r>
                      <a:r>
                        <a:rPr lang="en-US" altLang="zh-CN" sz="1000" dirty="0" smtClean="0"/>
                        <a:t>1</a:t>
                      </a:r>
                      <a:endParaRPr lang="zh-CN"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PM</a:t>
                      </a:r>
                      <a:r>
                        <a:rPr lang="en-US" altLang="zh-CN" sz="1000" dirty="0" smtClean="0"/>
                        <a:t>2</a:t>
                      </a:r>
                      <a:endParaRPr lang="zh-CN"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PM</a:t>
                      </a:r>
                      <a:r>
                        <a:rPr lang="en-US" altLang="zh-CN" sz="1000" dirty="0" smtClean="0"/>
                        <a:t>3</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PM</a:t>
                      </a:r>
                      <a:r>
                        <a:rPr lang="en-US" altLang="zh-CN" sz="1000" dirty="0" smtClean="0"/>
                        <a:t>4</a:t>
                      </a:r>
                      <a:endParaRPr lang="zh-CN" altLang="en-US" sz="1000" dirty="0" smtClean="0"/>
                    </a:p>
                  </a:txBody>
                  <a:tcPr/>
                </a:tc>
              </a:tr>
              <a:tr h="0">
                <a:tc>
                  <a:txBody>
                    <a:bodyPr/>
                    <a:lstStyle/>
                    <a:p>
                      <a:r>
                        <a:rPr lang="en-US" altLang="zh-CN" sz="1400" dirty="0" smtClean="0"/>
                        <a:t>PM</a:t>
                      </a:r>
                      <a:r>
                        <a:rPr lang="en-US" altLang="zh-CN" sz="1000" dirty="0" smtClean="0"/>
                        <a:t>1</a:t>
                      </a:r>
                      <a:endParaRPr lang="zh-CN" altLang="en-US" sz="1400" dirty="0"/>
                    </a:p>
                  </a:txBody>
                  <a:tcPr/>
                </a:tc>
                <a:tc>
                  <a:txBody>
                    <a:bodyPr/>
                    <a:lstStyle/>
                    <a:p>
                      <a:pPr algn="ctr"/>
                      <a:r>
                        <a:rPr lang="en-US" altLang="zh-CN" sz="1400" dirty="0" smtClean="0"/>
                        <a:t>0</a:t>
                      </a:r>
                      <a:endParaRPr lang="zh-CN" altLang="en-US" sz="1400" dirty="0"/>
                    </a:p>
                  </a:txBody>
                  <a:tcPr/>
                </a:tc>
                <a:tc>
                  <a:txBody>
                    <a:bodyPr/>
                    <a:lstStyle/>
                    <a:p>
                      <a:pPr algn="ctr"/>
                      <a:r>
                        <a:rPr lang="en-US" altLang="zh-CN" sz="1400" dirty="0" smtClean="0"/>
                        <a:t>10/11</a:t>
                      </a:r>
                      <a:endParaRPr lang="zh-CN" altLang="en-US" sz="1400" dirty="0"/>
                    </a:p>
                  </a:txBody>
                  <a:tcPr/>
                </a:tc>
                <a:tc>
                  <a:txBody>
                    <a:bodyPr/>
                    <a:lstStyle/>
                    <a:p>
                      <a:pPr algn="ctr"/>
                      <a:r>
                        <a:rPr lang="en-US" altLang="zh-CN" sz="1400" dirty="0" smtClean="0"/>
                        <a:t>1</a:t>
                      </a:r>
                      <a:endParaRPr lang="zh-CN" altLang="en-US" sz="1400" dirty="0"/>
                    </a:p>
                  </a:txBody>
                  <a:tcPr/>
                </a:tc>
                <a:tc>
                  <a:txBody>
                    <a:bodyPr/>
                    <a:lstStyle/>
                    <a:p>
                      <a:pPr algn="ctr"/>
                      <a:r>
                        <a:rPr lang="en-US" altLang="zh-CN" sz="1400" dirty="0" smtClean="0"/>
                        <a:t>1</a:t>
                      </a:r>
                      <a:endParaRPr lang="zh-CN" altLang="en-US" sz="1400" dirty="0"/>
                    </a:p>
                  </a:txBody>
                  <a:tcPr/>
                </a:tc>
              </a:tr>
              <a:tr h="0">
                <a:tc>
                  <a:txBody>
                    <a:bodyPr/>
                    <a:lstStyle/>
                    <a:p>
                      <a:r>
                        <a:rPr lang="en-US" altLang="zh-CN" sz="1400" dirty="0" smtClean="0"/>
                        <a:t>PM</a:t>
                      </a:r>
                      <a:r>
                        <a:rPr lang="en-US" altLang="zh-CN" sz="1000" dirty="0" smtClean="0"/>
                        <a:t>2</a:t>
                      </a:r>
                      <a:endParaRPr lang="zh-CN" altLang="en-US" sz="1400" dirty="0"/>
                    </a:p>
                  </a:txBody>
                  <a:tcPr/>
                </a:tc>
                <a:tc>
                  <a:txBody>
                    <a:bodyPr/>
                    <a:lstStyle/>
                    <a:p>
                      <a:pPr algn="ctr"/>
                      <a:r>
                        <a:rPr lang="en-US" altLang="zh-CN" sz="1400" dirty="0" smtClean="0"/>
                        <a:t>10/11</a:t>
                      </a:r>
                      <a:endParaRPr lang="zh-CN" altLang="en-US" sz="1400" dirty="0"/>
                    </a:p>
                  </a:txBody>
                  <a:tcPr/>
                </a:tc>
                <a:tc>
                  <a:txBody>
                    <a:bodyPr/>
                    <a:lstStyle/>
                    <a:p>
                      <a:pPr algn="ctr"/>
                      <a:r>
                        <a:rPr lang="en-US" altLang="zh-CN" sz="1400" dirty="0" smtClean="0"/>
                        <a:t>0</a:t>
                      </a:r>
                      <a:endParaRPr lang="zh-CN" altLang="en-US" sz="1400" dirty="0"/>
                    </a:p>
                  </a:txBody>
                  <a:tcPr/>
                </a:tc>
                <a:tc>
                  <a:txBody>
                    <a:bodyPr/>
                    <a:lstStyle/>
                    <a:p>
                      <a:pPr algn="ctr"/>
                      <a:r>
                        <a:rPr lang="en-US" altLang="zh-CN" sz="1400" dirty="0" smtClean="0"/>
                        <a:t>1/4</a:t>
                      </a:r>
                      <a:endParaRPr lang="zh-CN" altLang="en-US" sz="1400" dirty="0"/>
                    </a:p>
                  </a:txBody>
                  <a:tcPr/>
                </a:tc>
                <a:tc>
                  <a:txBody>
                    <a:bodyPr/>
                    <a:lstStyle/>
                    <a:p>
                      <a:pPr algn="ctr"/>
                      <a:r>
                        <a:rPr lang="en-US" altLang="zh-CN" sz="1400" dirty="0" smtClean="0"/>
                        <a:t>1/4</a:t>
                      </a:r>
                      <a:endParaRPr lang="zh-CN" altLang="en-US" sz="1400" dirty="0"/>
                    </a:p>
                  </a:txBody>
                  <a:tcPr/>
                </a:tc>
              </a:tr>
              <a:tr h="0">
                <a:tc>
                  <a:txBody>
                    <a:bodyPr/>
                    <a:lstStyle/>
                    <a:p>
                      <a:r>
                        <a:rPr lang="en-US" altLang="zh-CN" sz="1400" dirty="0" smtClean="0"/>
                        <a:t>PM</a:t>
                      </a:r>
                      <a:r>
                        <a:rPr lang="en-US" altLang="zh-CN" sz="1000" dirty="0" smtClean="0"/>
                        <a:t>3</a:t>
                      </a:r>
                      <a:endParaRPr lang="zh-CN" altLang="en-US" sz="1400" dirty="0"/>
                    </a:p>
                  </a:txBody>
                  <a:tcPr/>
                </a:tc>
                <a:tc>
                  <a:txBody>
                    <a:bodyPr/>
                    <a:lstStyle/>
                    <a:p>
                      <a:pPr algn="ctr"/>
                      <a:r>
                        <a:rPr lang="en-US" altLang="zh-CN" sz="1400" dirty="0" smtClean="0"/>
                        <a:t>1</a:t>
                      </a:r>
                      <a:endParaRPr lang="zh-CN" altLang="en-US" sz="1400" dirty="0"/>
                    </a:p>
                  </a:txBody>
                  <a:tcPr/>
                </a:tc>
                <a:tc>
                  <a:txBody>
                    <a:bodyPr/>
                    <a:lstStyle/>
                    <a:p>
                      <a:pPr algn="ctr"/>
                      <a:r>
                        <a:rPr lang="en-US" altLang="zh-CN" sz="1400" dirty="0" smtClean="0"/>
                        <a:t>1/4</a:t>
                      </a:r>
                      <a:endParaRPr lang="zh-CN" altLang="en-US" sz="1400" dirty="0"/>
                    </a:p>
                  </a:txBody>
                  <a:tcPr/>
                </a:tc>
                <a:tc>
                  <a:txBody>
                    <a:bodyPr/>
                    <a:lstStyle/>
                    <a:p>
                      <a:pPr algn="ctr"/>
                      <a:r>
                        <a:rPr lang="en-US" altLang="zh-CN" sz="1400" dirty="0" smtClean="0"/>
                        <a:t>0</a:t>
                      </a:r>
                      <a:endParaRPr lang="zh-CN" altLang="en-US" sz="1400" dirty="0"/>
                    </a:p>
                  </a:txBody>
                  <a:tcPr/>
                </a:tc>
                <a:tc>
                  <a:txBody>
                    <a:bodyPr/>
                    <a:lstStyle/>
                    <a:p>
                      <a:pPr algn="ctr"/>
                      <a:r>
                        <a:rPr lang="en-US" altLang="zh-CN" sz="1400" dirty="0" smtClean="0"/>
                        <a:t>0</a:t>
                      </a:r>
                      <a:endParaRPr lang="zh-CN" altLang="en-US" sz="1400" dirty="0"/>
                    </a:p>
                  </a:txBody>
                  <a:tcPr/>
                </a:tc>
              </a:tr>
              <a:tr h="0">
                <a:tc>
                  <a:txBody>
                    <a:bodyPr/>
                    <a:lstStyle/>
                    <a:p>
                      <a:r>
                        <a:rPr lang="en-US" altLang="zh-CN" sz="1400" dirty="0" smtClean="0"/>
                        <a:t>PM</a:t>
                      </a:r>
                      <a:r>
                        <a:rPr lang="en-US" altLang="zh-CN" sz="1000" dirty="0" smtClean="0"/>
                        <a:t>4</a:t>
                      </a:r>
                      <a:endParaRPr lang="zh-CN" altLang="en-US" sz="1400" dirty="0"/>
                    </a:p>
                  </a:txBody>
                  <a:tcPr/>
                </a:tc>
                <a:tc>
                  <a:txBody>
                    <a:bodyPr/>
                    <a:lstStyle/>
                    <a:p>
                      <a:pPr algn="ctr"/>
                      <a:r>
                        <a:rPr lang="en-US" altLang="zh-CN" sz="1400" dirty="0" smtClean="0"/>
                        <a:t>1</a:t>
                      </a:r>
                      <a:endParaRPr lang="zh-CN" altLang="en-US" sz="1400" dirty="0"/>
                    </a:p>
                  </a:txBody>
                  <a:tcPr/>
                </a:tc>
                <a:tc>
                  <a:txBody>
                    <a:bodyPr/>
                    <a:lstStyle/>
                    <a:p>
                      <a:pPr algn="ctr"/>
                      <a:r>
                        <a:rPr lang="en-US" altLang="zh-CN" sz="1400" dirty="0" smtClean="0"/>
                        <a:t>1/4</a:t>
                      </a:r>
                      <a:endParaRPr lang="zh-CN" altLang="en-US" sz="1400" dirty="0"/>
                    </a:p>
                  </a:txBody>
                  <a:tcPr/>
                </a:tc>
                <a:tc>
                  <a:txBody>
                    <a:bodyPr/>
                    <a:lstStyle/>
                    <a:p>
                      <a:pPr algn="ctr"/>
                      <a:r>
                        <a:rPr lang="en-US" altLang="zh-CN" sz="1400" dirty="0" smtClean="0"/>
                        <a:t>0</a:t>
                      </a:r>
                      <a:endParaRPr lang="zh-CN" altLang="en-US" sz="1400" dirty="0"/>
                    </a:p>
                  </a:txBody>
                  <a:tcPr/>
                </a:tc>
                <a:tc>
                  <a:txBody>
                    <a:bodyPr/>
                    <a:lstStyle/>
                    <a:p>
                      <a:pPr algn="ctr"/>
                      <a:r>
                        <a:rPr lang="en-US" altLang="zh-CN" sz="1400" dirty="0" smtClean="0"/>
                        <a:t>0</a:t>
                      </a:r>
                      <a:endParaRPr lang="zh-CN" altLang="en-US" sz="1400" dirty="0"/>
                    </a:p>
                  </a:txBody>
                  <a:tcPr/>
                </a:tc>
              </a:tr>
            </a:tbl>
          </a:graphicData>
        </a:graphic>
      </p:graphicFrame>
      <p:sp>
        <p:nvSpPr>
          <p:cNvPr id="8" name="TextBox 7"/>
          <p:cNvSpPr txBox="1"/>
          <p:nvPr/>
        </p:nvSpPr>
        <p:spPr>
          <a:xfrm>
            <a:off x="358140" y="3186637"/>
            <a:ext cx="3436454" cy="523220"/>
          </a:xfrm>
          <a:prstGeom prst="rect">
            <a:avLst/>
          </a:prstGeom>
          <a:noFill/>
        </p:spPr>
        <p:txBody>
          <a:bodyPr wrap="none" rtlCol="0">
            <a:spAutoFit/>
          </a:bodyPr>
          <a:lstStyle/>
          <a:p>
            <a:r>
              <a:rPr lang="en-US" altLang="zh-CN" sz="1400" dirty="0" smtClean="0">
                <a:solidFill>
                  <a:srgbClr val="FF0000"/>
                </a:solidFill>
              </a:rPr>
              <a:t>PM</a:t>
            </a:r>
            <a:r>
              <a:rPr lang="en-US" altLang="zh-CN" sz="1000" dirty="0" smtClean="0">
                <a:solidFill>
                  <a:srgbClr val="FF0000"/>
                </a:solidFill>
              </a:rPr>
              <a:t>1</a:t>
            </a:r>
            <a:r>
              <a:rPr lang="en-US" altLang="zh-CN" sz="1400" dirty="0" smtClean="0"/>
              <a:t> and </a:t>
            </a:r>
            <a:r>
              <a:rPr lang="en-US" altLang="zh-CN" sz="1400" dirty="0" smtClean="0">
                <a:solidFill>
                  <a:srgbClr val="FF0000"/>
                </a:solidFill>
              </a:rPr>
              <a:t>PM</a:t>
            </a:r>
            <a:r>
              <a:rPr lang="en-US" altLang="zh-CN" sz="1000" dirty="0" smtClean="0">
                <a:solidFill>
                  <a:srgbClr val="FF0000"/>
                </a:solidFill>
              </a:rPr>
              <a:t>3</a:t>
            </a:r>
            <a:r>
              <a:rPr lang="en-US" altLang="zh-CN" sz="1400" dirty="0" smtClean="0"/>
              <a:t> are picked by </a:t>
            </a:r>
            <a:r>
              <a:rPr lang="en-US" altLang="zh-CN" sz="1400" dirty="0" err="1" smtClean="0"/>
              <a:t>TopKDiv</a:t>
            </a:r>
            <a:r>
              <a:rPr lang="en-US" altLang="zh-CN" sz="1400" dirty="0" smtClean="0"/>
              <a:t> as </a:t>
            </a:r>
          </a:p>
          <a:p>
            <a:r>
              <a:rPr lang="en-US" altLang="zh-CN" sz="1400" dirty="0" smtClean="0"/>
              <a:t>top-2 diversified matches.</a:t>
            </a:r>
          </a:p>
        </p:txBody>
      </p:sp>
      <p:sp>
        <p:nvSpPr>
          <p:cNvPr id="9" name="矩形 8"/>
          <p:cNvSpPr/>
          <p:nvPr/>
        </p:nvSpPr>
        <p:spPr>
          <a:xfrm>
            <a:off x="345471" y="5423655"/>
            <a:ext cx="2576346" cy="246221"/>
          </a:xfrm>
          <a:prstGeom prst="rect">
            <a:avLst/>
          </a:prstGeom>
        </p:spPr>
        <p:txBody>
          <a:bodyPr wrap="none">
            <a:spAutoFit/>
          </a:bodyPr>
          <a:lstStyle/>
          <a:p>
            <a:r>
              <a:rPr lang="en-US" altLang="zh-CN" sz="1000" dirty="0" smtClean="0"/>
              <a:t>F’(PM1, PM3)=0.5*(4/11+6/11) + 1 = 1.45 </a:t>
            </a:r>
            <a:endParaRPr lang="zh-CN" altLang="en-US" sz="1000" dirty="0"/>
          </a:p>
        </p:txBody>
      </p:sp>
      <p:grpSp>
        <p:nvGrpSpPr>
          <p:cNvPr id="90" name="组合 89"/>
          <p:cNvGrpSpPr/>
          <p:nvPr/>
        </p:nvGrpSpPr>
        <p:grpSpPr>
          <a:xfrm>
            <a:off x="4767002" y="3287389"/>
            <a:ext cx="4148398" cy="2419316"/>
            <a:chOff x="4830502" y="3287389"/>
            <a:chExt cx="4148398" cy="2419316"/>
          </a:xfrm>
        </p:grpSpPr>
        <p:pic>
          <p:nvPicPr>
            <p:cNvPr id="21" name="Picture 1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490069" y="3512340"/>
              <a:ext cx="417708" cy="417708"/>
            </a:xfrm>
            <a:prstGeom prst="rect">
              <a:avLst/>
            </a:prstGeom>
          </p:spPr>
        </p:pic>
        <p:pic>
          <p:nvPicPr>
            <p:cNvPr id="22" name="Picture 1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093618" y="4233822"/>
              <a:ext cx="542018" cy="542018"/>
            </a:xfrm>
            <a:prstGeom prst="rect">
              <a:avLst/>
            </a:prstGeom>
          </p:spPr>
        </p:pic>
        <p:pic>
          <p:nvPicPr>
            <p:cNvPr id="23" name="Picture 2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142926" y="5073658"/>
              <a:ext cx="443402" cy="443402"/>
            </a:xfrm>
            <a:prstGeom prst="rect">
              <a:avLst/>
            </a:prstGeom>
          </p:spPr>
        </p:pic>
        <p:pic>
          <p:nvPicPr>
            <p:cNvPr id="24" name="Picture 2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034300" y="4304468"/>
              <a:ext cx="400727" cy="400727"/>
            </a:xfrm>
            <a:prstGeom prst="rect">
              <a:avLst/>
            </a:prstGeom>
          </p:spPr>
        </p:pic>
        <p:pic>
          <p:nvPicPr>
            <p:cNvPr id="25" name="Picture 2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012962" y="5073658"/>
              <a:ext cx="443402" cy="443402"/>
            </a:xfrm>
            <a:prstGeom prst="rect">
              <a:avLst/>
            </a:prstGeom>
          </p:spPr>
        </p:pic>
        <p:pic>
          <p:nvPicPr>
            <p:cNvPr id="29" name="Picture 2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09055" y="3512340"/>
              <a:ext cx="417708" cy="417708"/>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819498" y="5073658"/>
              <a:ext cx="443402" cy="443402"/>
            </a:xfrm>
            <a:prstGeom prst="rect">
              <a:avLst/>
            </a:prstGeom>
          </p:spPr>
        </p:pic>
        <p:pic>
          <p:nvPicPr>
            <p:cNvPr id="33" name="Picture 2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825934" y="4304468"/>
              <a:ext cx="400727" cy="400727"/>
            </a:xfrm>
            <a:prstGeom prst="rect">
              <a:avLst/>
            </a:prstGeom>
          </p:spPr>
        </p:pic>
        <p:pic>
          <p:nvPicPr>
            <p:cNvPr id="35" name="Picture 2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03987" y="4233822"/>
              <a:ext cx="542018" cy="542018"/>
            </a:xfrm>
            <a:prstGeom prst="rect">
              <a:avLst/>
            </a:prstGeom>
          </p:spPr>
        </p:pic>
        <p:pic>
          <p:nvPicPr>
            <p:cNvPr id="36" name="Picture 3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03987" y="5024350"/>
              <a:ext cx="542018" cy="542018"/>
            </a:xfrm>
            <a:prstGeom prst="rect">
              <a:avLst/>
            </a:prstGeom>
          </p:spPr>
        </p:pic>
        <p:pic>
          <p:nvPicPr>
            <p:cNvPr id="37" name="Picture 2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544669" y="4304468"/>
              <a:ext cx="400727" cy="400727"/>
            </a:xfrm>
            <a:prstGeom prst="rect">
              <a:avLst/>
            </a:prstGeom>
          </p:spPr>
        </p:pic>
        <p:pic>
          <p:nvPicPr>
            <p:cNvPr id="38" name="Picture 3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523331" y="5073658"/>
              <a:ext cx="443402" cy="443402"/>
            </a:xfrm>
            <a:prstGeom prst="rect">
              <a:avLst/>
            </a:prstGeom>
          </p:spPr>
        </p:pic>
        <p:cxnSp>
          <p:nvCxnSpPr>
            <p:cNvPr id="40" name="Straight Arrow Connector 44"/>
            <p:cNvCxnSpPr>
              <a:stCxn id="21" idx="2"/>
              <a:endCxn id="22" idx="0"/>
            </p:cNvCxnSpPr>
            <p:nvPr/>
          </p:nvCxnSpPr>
          <p:spPr bwMode="auto">
            <a:xfrm flipH="1">
              <a:off x="5364627" y="3930048"/>
              <a:ext cx="334296" cy="303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48"/>
            <p:cNvCxnSpPr>
              <a:stCxn id="21" idx="2"/>
              <a:endCxn id="24" idx="0"/>
            </p:cNvCxnSpPr>
            <p:nvPr/>
          </p:nvCxnSpPr>
          <p:spPr bwMode="auto">
            <a:xfrm>
              <a:off x="5698923" y="3930048"/>
              <a:ext cx="535741" cy="37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55"/>
            <p:cNvCxnSpPr>
              <a:stCxn id="22" idx="2"/>
              <a:endCxn id="23" idx="0"/>
            </p:cNvCxnSpPr>
            <p:nvPr/>
          </p:nvCxnSpPr>
          <p:spPr bwMode="auto">
            <a:xfrm>
              <a:off x="5364627" y="4775840"/>
              <a:ext cx="0" cy="297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58"/>
            <p:cNvCxnSpPr>
              <a:stCxn id="24" idx="2"/>
              <a:endCxn id="25" idx="0"/>
            </p:cNvCxnSpPr>
            <p:nvPr/>
          </p:nvCxnSpPr>
          <p:spPr bwMode="auto">
            <a:xfrm flipH="1">
              <a:off x="6234663" y="4705195"/>
              <a:ext cx="1" cy="3684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 name="Straight Arrow Connector 65"/>
            <p:cNvCxnSpPr>
              <a:stCxn id="37" idx="2"/>
              <a:endCxn id="38" idx="0"/>
            </p:cNvCxnSpPr>
            <p:nvPr/>
          </p:nvCxnSpPr>
          <p:spPr bwMode="auto">
            <a:xfrm flipH="1">
              <a:off x="8745032" y="4705195"/>
              <a:ext cx="1" cy="3684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72"/>
            <p:cNvCxnSpPr>
              <a:stCxn id="29" idx="2"/>
              <a:endCxn id="33" idx="0"/>
            </p:cNvCxnSpPr>
            <p:nvPr/>
          </p:nvCxnSpPr>
          <p:spPr bwMode="auto">
            <a:xfrm flipH="1">
              <a:off x="7026298" y="3930048"/>
              <a:ext cx="691611" cy="37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73"/>
            <p:cNvCxnSpPr>
              <a:stCxn id="29" idx="2"/>
              <a:endCxn id="35" idx="0"/>
            </p:cNvCxnSpPr>
            <p:nvPr/>
          </p:nvCxnSpPr>
          <p:spPr bwMode="auto">
            <a:xfrm>
              <a:off x="7717909" y="3930048"/>
              <a:ext cx="157087" cy="303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Arrow Connector 75"/>
            <p:cNvCxnSpPr>
              <a:stCxn id="35" idx="2"/>
              <a:endCxn id="38" idx="0"/>
            </p:cNvCxnSpPr>
            <p:nvPr/>
          </p:nvCxnSpPr>
          <p:spPr bwMode="auto">
            <a:xfrm>
              <a:off x="7874996" y="4775840"/>
              <a:ext cx="870036" cy="297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Straight Arrow Connector 86"/>
            <p:cNvCxnSpPr>
              <a:stCxn id="33" idx="2"/>
              <a:endCxn id="32" idx="0"/>
            </p:cNvCxnSpPr>
            <p:nvPr/>
          </p:nvCxnSpPr>
          <p:spPr bwMode="auto">
            <a:xfrm rot="16200000" flipH="1">
              <a:off x="6849517" y="4881975"/>
              <a:ext cx="368463" cy="149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Arrow Connector 87"/>
            <p:cNvCxnSpPr>
              <a:stCxn id="33" idx="2"/>
              <a:endCxn id="36" idx="0"/>
            </p:cNvCxnSpPr>
            <p:nvPr/>
          </p:nvCxnSpPr>
          <p:spPr bwMode="auto">
            <a:xfrm>
              <a:off x="7026298" y="4705195"/>
              <a:ext cx="848698" cy="3191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Arrow Connector 98"/>
            <p:cNvCxnSpPr>
              <a:stCxn id="36" idx="0"/>
              <a:endCxn id="37" idx="2"/>
            </p:cNvCxnSpPr>
            <p:nvPr/>
          </p:nvCxnSpPr>
          <p:spPr bwMode="auto">
            <a:xfrm flipV="1">
              <a:off x="7874996" y="4705195"/>
              <a:ext cx="870037" cy="3191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Arrow Connector 107"/>
            <p:cNvCxnSpPr>
              <a:stCxn id="36" idx="3"/>
              <a:endCxn id="38" idx="1"/>
            </p:cNvCxnSpPr>
            <p:nvPr/>
          </p:nvCxnSpPr>
          <p:spPr bwMode="auto">
            <a:xfrm>
              <a:off x="8146005" y="5295359"/>
              <a:ext cx="37732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Straight Arrow Connector 108"/>
            <p:cNvCxnSpPr/>
            <p:nvPr/>
          </p:nvCxnSpPr>
          <p:spPr bwMode="auto">
            <a:xfrm flipH="1" flipV="1">
              <a:off x="5585340" y="4469116"/>
              <a:ext cx="398664"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 name="Straight Arrow Connector 109"/>
            <p:cNvCxnSpPr/>
            <p:nvPr/>
          </p:nvCxnSpPr>
          <p:spPr bwMode="auto">
            <a:xfrm>
              <a:off x="5611775" y="4525157"/>
              <a:ext cx="42252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3" name="Straight Arrow Connector 115"/>
            <p:cNvCxnSpPr>
              <a:stCxn id="37" idx="1"/>
              <a:endCxn id="35" idx="3"/>
            </p:cNvCxnSpPr>
            <p:nvPr/>
          </p:nvCxnSpPr>
          <p:spPr bwMode="auto">
            <a:xfrm flipH="1" flipV="1">
              <a:off x="8146005" y="4504831"/>
              <a:ext cx="398664"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4" name="Straight Arrow Connector 118"/>
            <p:cNvCxnSpPr>
              <a:stCxn id="35" idx="1"/>
              <a:endCxn id="33" idx="3"/>
            </p:cNvCxnSpPr>
            <p:nvPr/>
          </p:nvCxnSpPr>
          <p:spPr bwMode="auto">
            <a:xfrm flipH="1">
              <a:off x="7226661" y="4504831"/>
              <a:ext cx="37732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7" name="TextBox 66"/>
            <p:cNvSpPr txBox="1"/>
            <p:nvPr/>
          </p:nvSpPr>
          <p:spPr>
            <a:xfrm>
              <a:off x="5463640" y="3287389"/>
              <a:ext cx="425116" cy="246221"/>
            </a:xfrm>
            <a:prstGeom prst="rect">
              <a:avLst/>
            </a:prstGeom>
            <a:noFill/>
          </p:spPr>
          <p:txBody>
            <a:bodyPr wrap="none" rtlCol="0">
              <a:spAutoFit/>
            </a:bodyPr>
            <a:lstStyle/>
            <a:p>
              <a:pPr algn="ctr"/>
              <a:r>
                <a:rPr lang="en-US" sz="1000" dirty="0" smtClean="0"/>
                <a:t>PM</a:t>
              </a:r>
              <a:r>
                <a:rPr lang="en-US" sz="1000" baseline="-25000" dirty="0" smtClean="0"/>
                <a:t>1</a:t>
              </a:r>
            </a:p>
          </p:txBody>
        </p:sp>
        <p:sp>
          <p:nvSpPr>
            <p:cNvPr id="70" name="TextBox 69"/>
            <p:cNvSpPr txBox="1"/>
            <p:nvPr/>
          </p:nvSpPr>
          <p:spPr>
            <a:xfrm>
              <a:off x="7449880" y="3287389"/>
              <a:ext cx="425116" cy="246221"/>
            </a:xfrm>
            <a:prstGeom prst="rect">
              <a:avLst/>
            </a:prstGeom>
            <a:noFill/>
          </p:spPr>
          <p:txBody>
            <a:bodyPr wrap="none" rtlCol="0">
              <a:spAutoFit/>
            </a:bodyPr>
            <a:lstStyle/>
            <a:p>
              <a:pPr algn="ctr"/>
              <a:r>
                <a:rPr lang="en-US" sz="1000" dirty="0" smtClean="0"/>
                <a:t>PM</a:t>
              </a:r>
              <a:r>
                <a:rPr lang="en-US" sz="1000" baseline="-25000" dirty="0" smtClean="0"/>
                <a:t>3</a:t>
              </a:r>
            </a:p>
          </p:txBody>
        </p:sp>
        <p:sp>
          <p:nvSpPr>
            <p:cNvPr id="72" name="TextBox 71"/>
            <p:cNvSpPr txBox="1"/>
            <p:nvPr/>
          </p:nvSpPr>
          <p:spPr>
            <a:xfrm>
              <a:off x="4830502" y="4182717"/>
              <a:ext cx="510076" cy="246221"/>
            </a:xfrm>
            <a:prstGeom prst="rect">
              <a:avLst/>
            </a:prstGeom>
            <a:noFill/>
          </p:spPr>
          <p:txBody>
            <a:bodyPr wrap="none" rtlCol="0">
              <a:spAutoFit/>
            </a:bodyPr>
            <a:lstStyle/>
            <a:p>
              <a:pPr algn="ctr"/>
              <a:r>
                <a:rPr lang="en-US" sz="1000" dirty="0" smtClean="0"/>
                <a:t>PRG</a:t>
              </a:r>
              <a:r>
                <a:rPr lang="en-US" sz="1000" baseline="-25000" dirty="0" smtClean="0"/>
                <a:t>1</a:t>
              </a:r>
            </a:p>
          </p:txBody>
        </p:sp>
        <p:sp>
          <p:nvSpPr>
            <p:cNvPr id="73" name="TextBox 72"/>
            <p:cNvSpPr txBox="1"/>
            <p:nvPr/>
          </p:nvSpPr>
          <p:spPr>
            <a:xfrm>
              <a:off x="5743246" y="4195417"/>
              <a:ext cx="410690" cy="246221"/>
            </a:xfrm>
            <a:prstGeom prst="rect">
              <a:avLst/>
            </a:prstGeom>
            <a:noFill/>
          </p:spPr>
          <p:txBody>
            <a:bodyPr wrap="none" rtlCol="0">
              <a:spAutoFit/>
            </a:bodyPr>
            <a:lstStyle/>
            <a:p>
              <a:pPr algn="ctr"/>
              <a:r>
                <a:rPr lang="en-US" sz="1000" dirty="0" smtClean="0"/>
                <a:t>DB</a:t>
              </a:r>
              <a:r>
                <a:rPr lang="en-US" sz="1000" baseline="-25000" dirty="0" smtClean="0"/>
                <a:t>1</a:t>
              </a:r>
            </a:p>
          </p:txBody>
        </p:sp>
        <p:sp>
          <p:nvSpPr>
            <p:cNvPr id="74" name="TextBox 73"/>
            <p:cNvSpPr txBox="1"/>
            <p:nvPr/>
          </p:nvSpPr>
          <p:spPr>
            <a:xfrm>
              <a:off x="6528322" y="4195417"/>
              <a:ext cx="410690" cy="246221"/>
            </a:xfrm>
            <a:prstGeom prst="rect">
              <a:avLst/>
            </a:prstGeom>
            <a:noFill/>
          </p:spPr>
          <p:txBody>
            <a:bodyPr wrap="none" rtlCol="0">
              <a:spAutoFit/>
            </a:bodyPr>
            <a:lstStyle/>
            <a:p>
              <a:pPr algn="ctr"/>
              <a:r>
                <a:rPr lang="en-US" sz="1000" dirty="0" smtClean="0"/>
                <a:t>DB</a:t>
              </a:r>
              <a:r>
                <a:rPr lang="en-US" sz="1000" baseline="-25000" dirty="0"/>
                <a:t>2</a:t>
              </a:r>
              <a:endParaRPr lang="en-US" sz="1000" baseline="-25000" dirty="0" smtClean="0"/>
            </a:p>
          </p:txBody>
        </p:sp>
        <p:sp>
          <p:nvSpPr>
            <p:cNvPr id="75" name="TextBox 74"/>
            <p:cNvSpPr txBox="1"/>
            <p:nvPr/>
          </p:nvSpPr>
          <p:spPr>
            <a:xfrm>
              <a:off x="7124250" y="4081117"/>
              <a:ext cx="510076" cy="246221"/>
            </a:xfrm>
            <a:prstGeom prst="rect">
              <a:avLst/>
            </a:prstGeom>
            <a:noFill/>
          </p:spPr>
          <p:txBody>
            <a:bodyPr wrap="none" rtlCol="0">
              <a:spAutoFit/>
            </a:bodyPr>
            <a:lstStyle/>
            <a:p>
              <a:pPr algn="ctr"/>
              <a:r>
                <a:rPr lang="en-US" sz="1000" dirty="0" smtClean="0"/>
                <a:t>PRG</a:t>
              </a:r>
              <a:r>
                <a:rPr lang="en-US" sz="1000" baseline="-25000" dirty="0"/>
                <a:t>3</a:t>
              </a:r>
              <a:endParaRPr lang="en-US" sz="1000" baseline="-25000" dirty="0" smtClean="0"/>
            </a:p>
          </p:txBody>
        </p:sp>
        <p:sp>
          <p:nvSpPr>
            <p:cNvPr id="76" name="TextBox 75"/>
            <p:cNvSpPr txBox="1"/>
            <p:nvPr/>
          </p:nvSpPr>
          <p:spPr>
            <a:xfrm>
              <a:off x="8273660" y="4195417"/>
              <a:ext cx="410690" cy="246221"/>
            </a:xfrm>
            <a:prstGeom prst="rect">
              <a:avLst/>
            </a:prstGeom>
            <a:noFill/>
          </p:spPr>
          <p:txBody>
            <a:bodyPr wrap="none" rtlCol="0">
              <a:spAutoFit/>
            </a:bodyPr>
            <a:lstStyle/>
            <a:p>
              <a:pPr algn="ctr"/>
              <a:r>
                <a:rPr lang="en-US" sz="1000" dirty="0" smtClean="0"/>
                <a:t>DB</a:t>
              </a:r>
              <a:r>
                <a:rPr lang="en-US" sz="1000" baseline="-25000" dirty="0" smtClean="0"/>
                <a:t>3</a:t>
              </a:r>
            </a:p>
          </p:txBody>
        </p:sp>
        <p:sp>
          <p:nvSpPr>
            <p:cNvPr id="78" name="TextBox 77"/>
            <p:cNvSpPr txBox="1"/>
            <p:nvPr/>
          </p:nvSpPr>
          <p:spPr>
            <a:xfrm>
              <a:off x="7715998" y="5460484"/>
              <a:ext cx="510076" cy="246221"/>
            </a:xfrm>
            <a:prstGeom prst="rect">
              <a:avLst/>
            </a:prstGeom>
            <a:noFill/>
          </p:spPr>
          <p:txBody>
            <a:bodyPr wrap="none" rtlCol="0">
              <a:spAutoFit/>
            </a:bodyPr>
            <a:lstStyle/>
            <a:p>
              <a:pPr algn="ctr"/>
              <a:r>
                <a:rPr lang="en-US" sz="1000" dirty="0" smtClean="0"/>
                <a:t>PRG</a:t>
              </a:r>
              <a:r>
                <a:rPr lang="en-US" sz="1000" baseline="-25000" dirty="0" smtClean="0"/>
                <a:t>2</a:t>
              </a:r>
            </a:p>
          </p:txBody>
        </p:sp>
        <p:sp>
          <p:nvSpPr>
            <p:cNvPr id="81" name="TextBox 80"/>
            <p:cNvSpPr txBox="1"/>
            <p:nvPr/>
          </p:nvSpPr>
          <p:spPr>
            <a:xfrm>
              <a:off x="5188123" y="5460484"/>
              <a:ext cx="396262" cy="246221"/>
            </a:xfrm>
            <a:prstGeom prst="rect">
              <a:avLst/>
            </a:prstGeom>
            <a:noFill/>
          </p:spPr>
          <p:txBody>
            <a:bodyPr wrap="none" rtlCol="0">
              <a:spAutoFit/>
            </a:bodyPr>
            <a:lstStyle/>
            <a:p>
              <a:pPr algn="ctr"/>
              <a:r>
                <a:rPr lang="en-US" sz="1000" dirty="0" smtClean="0"/>
                <a:t>ST</a:t>
              </a:r>
              <a:r>
                <a:rPr lang="en-US" sz="1000" baseline="-25000" dirty="0" smtClean="0"/>
                <a:t>1</a:t>
              </a:r>
            </a:p>
          </p:txBody>
        </p:sp>
        <p:sp>
          <p:nvSpPr>
            <p:cNvPr id="82" name="TextBox 81"/>
            <p:cNvSpPr txBox="1"/>
            <p:nvPr/>
          </p:nvSpPr>
          <p:spPr>
            <a:xfrm>
              <a:off x="6074334" y="5460484"/>
              <a:ext cx="396262" cy="246221"/>
            </a:xfrm>
            <a:prstGeom prst="rect">
              <a:avLst/>
            </a:prstGeom>
            <a:noFill/>
          </p:spPr>
          <p:txBody>
            <a:bodyPr wrap="none" rtlCol="0">
              <a:spAutoFit/>
            </a:bodyPr>
            <a:lstStyle/>
            <a:p>
              <a:pPr algn="ctr"/>
              <a:r>
                <a:rPr lang="en-US" sz="1000" dirty="0" smtClean="0"/>
                <a:t>ST</a:t>
              </a:r>
              <a:r>
                <a:rPr lang="en-US" sz="1000" baseline="-25000" dirty="0" smtClean="0"/>
                <a:t>2</a:t>
              </a:r>
            </a:p>
          </p:txBody>
        </p:sp>
        <p:sp>
          <p:nvSpPr>
            <p:cNvPr id="83" name="TextBox 82"/>
            <p:cNvSpPr txBox="1"/>
            <p:nvPr/>
          </p:nvSpPr>
          <p:spPr>
            <a:xfrm>
              <a:off x="6854946" y="5460484"/>
              <a:ext cx="396262" cy="246221"/>
            </a:xfrm>
            <a:prstGeom prst="rect">
              <a:avLst/>
            </a:prstGeom>
            <a:noFill/>
          </p:spPr>
          <p:txBody>
            <a:bodyPr wrap="none" rtlCol="0">
              <a:spAutoFit/>
            </a:bodyPr>
            <a:lstStyle/>
            <a:p>
              <a:pPr algn="ctr"/>
              <a:r>
                <a:rPr lang="en-US" sz="1000" dirty="0" smtClean="0"/>
                <a:t>ST</a:t>
              </a:r>
              <a:r>
                <a:rPr lang="en-US" sz="1000" baseline="-25000" dirty="0" smtClean="0"/>
                <a:t>3</a:t>
              </a:r>
            </a:p>
          </p:txBody>
        </p:sp>
        <p:sp>
          <p:nvSpPr>
            <p:cNvPr id="84" name="TextBox 83"/>
            <p:cNvSpPr txBox="1"/>
            <p:nvPr/>
          </p:nvSpPr>
          <p:spPr>
            <a:xfrm>
              <a:off x="8582638" y="5460484"/>
              <a:ext cx="396262" cy="246221"/>
            </a:xfrm>
            <a:prstGeom prst="rect">
              <a:avLst/>
            </a:prstGeom>
            <a:noFill/>
          </p:spPr>
          <p:txBody>
            <a:bodyPr wrap="none" rtlCol="0">
              <a:spAutoFit/>
            </a:bodyPr>
            <a:lstStyle/>
            <a:p>
              <a:pPr algn="ctr"/>
              <a:r>
                <a:rPr lang="en-US" sz="1000" dirty="0" smtClean="0"/>
                <a:t>ST</a:t>
              </a:r>
              <a:r>
                <a:rPr lang="en-US" sz="1000" baseline="-25000" dirty="0" smtClean="0"/>
                <a:t>4</a:t>
              </a:r>
            </a:p>
          </p:txBody>
        </p:sp>
      </p:grpSp>
      <p:sp>
        <p:nvSpPr>
          <p:cNvPr id="89" name="圆角矩形标注 88"/>
          <p:cNvSpPr/>
          <p:nvPr/>
        </p:nvSpPr>
        <p:spPr bwMode="auto">
          <a:xfrm>
            <a:off x="1790700" y="5943600"/>
            <a:ext cx="4356100" cy="914400"/>
          </a:xfrm>
          <a:prstGeom prst="wedgeRoundRectCallout">
            <a:avLst>
              <a:gd name="adj1" fmla="val 46223"/>
              <a:gd name="adj2" fmla="val -8088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sz="1600" dirty="0" smtClean="0">
                <a:solidFill>
                  <a:schemeClr val="bg1"/>
                </a:solidFill>
              </a:rPr>
              <a:t>PM1 and PM3 have no descendant matches in common, and influence a large part of the matches.</a:t>
            </a:r>
            <a:endParaRPr lang="zh-CN" altLang="en-US" sz="1600" dirty="0" smtClean="0">
              <a:solidFill>
                <a:schemeClr val="bg1"/>
              </a:solidFill>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transition advTm="5820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blinds(horizontal)">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additive="base">
                                        <p:cTn id="37" dur="500" fill="hold"/>
                                        <p:tgtEl>
                                          <p:spTgt spid="89"/>
                                        </p:tgtEl>
                                        <p:attrNameLst>
                                          <p:attrName>ppt_x</p:attrName>
                                        </p:attrNameLst>
                                      </p:cBhvr>
                                      <p:tavLst>
                                        <p:tav tm="0">
                                          <p:val>
                                            <p:strVal val="#ppt_x"/>
                                          </p:val>
                                        </p:tav>
                                        <p:tav tm="100000">
                                          <p:val>
                                            <p:strVal val="#ppt_x"/>
                                          </p:val>
                                        </p:tav>
                                      </p:tavLst>
                                    </p:anim>
                                    <p:anim calcmode="lin" valueType="num">
                                      <p:cBhvr additive="base">
                                        <p:cTn id="3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B1DF5AF0-A6A1-4215-96D2-5895980EEBFD}" type="slidenum">
              <a:rPr lang="en-US" altLang="en-US" smtClean="0"/>
              <a:pPr>
                <a:defRPr/>
              </a:pPr>
              <a:t>13</a:t>
            </a:fld>
            <a:endParaRPr lang="en-US" altLang="en-US" sz="1800">
              <a:solidFill>
                <a:schemeClr val="tx1"/>
              </a:solidFill>
            </a:endParaRPr>
          </a:p>
        </p:txBody>
      </p:sp>
      <p:sp>
        <p:nvSpPr>
          <p:cNvPr id="4" name="矩形 3"/>
          <p:cNvSpPr/>
          <p:nvPr/>
        </p:nvSpPr>
        <p:spPr bwMode="auto">
          <a:xfrm>
            <a:off x="4777740" y="3198759"/>
            <a:ext cx="4267200" cy="3253740"/>
          </a:xfrm>
          <a:prstGeom prst="rect">
            <a:avLst/>
          </a:prstGeom>
          <a:solidFill>
            <a:srgbClr val="FFFF00"/>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TextBox 4"/>
          <p:cNvSpPr txBox="1"/>
          <p:nvPr/>
        </p:nvSpPr>
        <p:spPr>
          <a:xfrm>
            <a:off x="4769502" y="3186637"/>
            <a:ext cx="3436454" cy="523220"/>
          </a:xfrm>
          <a:prstGeom prst="rect">
            <a:avLst/>
          </a:prstGeom>
          <a:noFill/>
        </p:spPr>
        <p:txBody>
          <a:bodyPr wrap="none" rtlCol="0">
            <a:spAutoFit/>
          </a:bodyPr>
          <a:lstStyle/>
          <a:p>
            <a:r>
              <a:rPr lang="en-US" altLang="zh-CN" sz="1400" dirty="0" smtClean="0">
                <a:solidFill>
                  <a:srgbClr val="FF0000"/>
                </a:solidFill>
              </a:rPr>
              <a:t>PM</a:t>
            </a:r>
            <a:r>
              <a:rPr lang="en-US" altLang="zh-CN" sz="1000" dirty="0" smtClean="0">
                <a:solidFill>
                  <a:srgbClr val="FF0000"/>
                </a:solidFill>
              </a:rPr>
              <a:t>2</a:t>
            </a:r>
            <a:r>
              <a:rPr lang="en-US" altLang="zh-CN" sz="1400" dirty="0" smtClean="0"/>
              <a:t> and </a:t>
            </a:r>
            <a:r>
              <a:rPr lang="en-US" altLang="zh-CN" sz="1400" dirty="0" smtClean="0">
                <a:solidFill>
                  <a:srgbClr val="FF0000"/>
                </a:solidFill>
              </a:rPr>
              <a:t>PM</a:t>
            </a:r>
            <a:r>
              <a:rPr lang="en-US" altLang="zh-CN" sz="1000" dirty="0" smtClean="0">
                <a:solidFill>
                  <a:srgbClr val="FF0000"/>
                </a:solidFill>
              </a:rPr>
              <a:t>3</a:t>
            </a:r>
            <a:r>
              <a:rPr lang="en-US" altLang="zh-CN" sz="1400" dirty="0" smtClean="0"/>
              <a:t> are picked by </a:t>
            </a:r>
            <a:r>
              <a:rPr lang="en-US" altLang="zh-CN" sz="1400" dirty="0" err="1" smtClean="0"/>
              <a:t>TopKDH</a:t>
            </a:r>
            <a:r>
              <a:rPr lang="en-US" altLang="zh-CN" sz="1400" dirty="0" smtClean="0"/>
              <a:t> as </a:t>
            </a:r>
          </a:p>
          <a:p>
            <a:r>
              <a:rPr lang="en-US" altLang="zh-CN" sz="1400" dirty="0" smtClean="0"/>
              <a:t>top-2 diversified matches.</a:t>
            </a:r>
          </a:p>
        </p:txBody>
      </p:sp>
      <p:graphicFrame>
        <p:nvGraphicFramePr>
          <p:cNvPr id="6" name="表格 5"/>
          <p:cNvGraphicFramePr>
            <a:graphicFrameLocks noGrp="1"/>
          </p:cNvGraphicFramePr>
          <p:nvPr/>
        </p:nvGraphicFramePr>
        <p:xfrm>
          <a:off x="4892042" y="3817078"/>
          <a:ext cx="4069078" cy="2164080"/>
        </p:xfrm>
        <a:graphic>
          <a:graphicData uri="http://schemas.openxmlformats.org/drawingml/2006/table">
            <a:tbl>
              <a:tblPr firstRow="1" bandRow="1">
                <a:tableStyleId>{5C22544A-7EE6-4342-B048-85BDC9FD1C3A}</a:tableStyleId>
              </a:tblPr>
              <a:tblGrid>
                <a:gridCol w="570960"/>
                <a:gridCol w="3498118"/>
              </a:tblGrid>
              <a:tr h="256858">
                <a:tc>
                  <a:txBody>
                    <a:bodyPr/>
                    <a:lstStyle/>
                    <a:p>
                      <a:pPr algn="ctr"/>
                      <a:r>
                        <a:rPr lang="en-US" altLang="zh-CN" sz="1400" dirty="0" smtClean="0"/>
                        <a:t>v</a:t>
                      </a:r>
                      <a:endParaRPr lang="zh-CN" altLang="en-US" sz="1400" dirty="0"/>
                    </a:p>
                  </a:txBody>
                  <a:tcPr/>
                </a:tc>
                <a:tc>
                  <a:txBody>
                    <a:bodyPr/>
                    <a:lstStyle/>
                    <a:p>
                      <a:pPr algn="ctr"/>
                      <a:r>
                        <a:rPr lang="en-US" altLang="zh-CN" sz="1400" dirty="0" err="1" smtClean="0"/>
                        <a:t>v.T</a:t>
                      </a:r>
                      <a:r>
                        <a:rPr lang="en-US" altLang="zh-CN" sz="1400" dirty="0" smtClean="0"/>
                        <a:t>  = &lt;v.bf, </a:t>
                      </a:r>
                      <a:r>
                        <a:rPr lang="en-US" altLang="zh-CN" sz="1400" dirty="0" err="1" smtClean="0"/>
                        <a:t>v.R</a:t>
                      </a:r>
                      <a:r>
                        <a:rPr lang="en-US" altLang="zh-CN" sz="1400" dirty="0" smtClean="0"/>
                        <a:t>, </a:t>
                      </a:r>
                      <a:r>
                        <a:rPr lang="en-US" altLang="zh-CN" sz="1400" dirty="0" err="1" smtClean="0"/>
                        <a:t>v.l</a:t>
                      </a:r>
                      <a:r>
                        <a:rPr lang="en-US" altLang="zh-CN" sz="1400" dirty="0" smtClean="0"/>
                        <a:t>, </a:t>
                      </a:r>
                      <a:r>
                        <a:rPr lang="en-US" altLang="zh-CN" sz="1400" dirty="0" err="1" smtClean="0"/>
                        <a:t>v.h</a:t>
                      </a:r>
                      <a:r>
                        <a:rPr lang="en-US" altLang="zh-CN" sz="1400" dirty="0" smtClean="0"/>
                        <a:t>&gt;</a:t>
                      </a:r>
                      <a:endParaRPr lang="zh-CN" altLang="en-US" sz="1400" dirty="0"/>
                    </a:p>
                  </a:txBody>
                  <a:tcPr/>
                </a:tc>
              </a:tr>
              <a:tr h="256858">
                <a:tc>
                  <a:txBody>
                    <a:bodyPr/>
                    <a:lstStyle/>
                    <a:p>
                      <a:pPr algn="ctr"/>
                      <a:r>
                        <a:rPr lang="en-US" altLang="zh-CN" sz="1400" dirty="0" smtClean="0"/>
                        <a:t>PM</a:t>
                      </a:r>
                      <a:r>
                        <a:rPr lang="en-US" altLang="zh-CN" sz="1000" dirty="0" smtClean="0"/>
                        <a:t>1</a:t>
                      </a:r>
                      <a:endParaRPr lang="zh-CN" altLang="en-US" sz="1400" dirty="0"/>
                    </a:p>
                  </a:txBody>
                  <a:tcPr/>
                </a:tc>
                <a:tc>
                  <a:txBody>
                    <a:bodyPr/>
                    <a:lstStyle/>
                    <a:p>
                      <a:r>
                        <a:rPr lang="en-US" altLang="zh-CN" sz="1400" dirty="0" smtClean="0"/>
                        <a:t>&lt;X</a:t>
                      </a:r>
                      <a:r>
                        <a:rPr lang="en-US" altLang="zh-CN" sz="1000" dirty="0" smtClean="0"/>
                        <a:t>PM1</a:t>
                      </a:r>
                      <a:r>
                        <a:rPr lang="en-US" altLang="zh-CN" sz="1400" dirty="0" smtClean="0"/>
                        <a:t> = X</a:t>
                      </a:r>
                      <a:r>
                        <a:rPr lang="en-US" altLang="zh-CN" sz="1000" dirty="0" smtClean="0"/>
                        <a:t>PRG1</a:t>
                      </a:r>
                      <a:r>
                        <a:rPr lang="en-US" altLang="zh-CN" sz="1400" dirty="0" smtClean="0"/>
                        <a:t> </a:t>
                      </a:r>
                      <a:r>
                        <a:rPr lang="en-US" altLang="zh-CN" sz="1400" dirty="0" smtClean="0">
                          <a:latin typeface="Times New Roman"/>
                          <a:cs typeface="Times New Roman"/>
                        </a:rPr>
                        <a:t>˄</a:t>
                      </a:r>
                      <a:r>
                        <a:rPr lang="en-US" altLang="zh-CN" sz="1400" baseline="0" dirty="0" smtClean="0"/>
                        <a:t> X</a:t>
                      </a:r>
                      <a:r>
                        <a:rPr lang="en-US" altLang="zh-CN" sz="1000" baseline="0" dirty="0" smtClean="0"/>
                        <a:t>DB1</a:t>
                      </a:r>
                      <a:r>
                        <a:rPr lang="en-US" altLang="zh-CN" sz="1400" dirty="0" smtClean="0"/>
                        <a:t>&gt;, </a:t>
                      </a:r>
                      <a:r>
                        <a:rPr lang="az-Cyrl-AZ" altLang="zh-CN" sz="1400" dirty="0" smtClean="0">
                          <a:latin typeface="Times New Roman"/>
                          <a:cs typeface="Times New Roman"/>
                        </a:rPr>
                        <a:t>Ф</a:t>
                      </a:r>
                      <a:r>
                        <a:rPr lang="en-US" altLang="zh-CN" sz="1400" dirty="0" smtClean="0"/>
                        <a:t>,  0,</a:t>
                      </a:r>
                      <a:r>
                        <a:rPr lang="en-US" altLang="zh-CN" sz="1400" baseline="0" dirty="0" smtClean="0"/>
                        <a:t> 4&gt;</a:t>
                      </a:r>
                      <a:endParaRPr lang="zh-CN" altLang="en-US" sz="1400" dirty="0"/>
                    </a:p>
                  </a:txBody>
                  <a:tcPr/>
                </a:tc>
              </a:tr>
              <a:tr h="256858">
                <a:tc>
                  <a:txBody>
                    <a:bodyPr/>
                    <a:lstStyle/>
                    <a:p>
                      <a:pPr algn="ctr"/>
                      <a:r>
                        <a:rPr lang="en-US" altLang="zh-CN" sz="1400" dirty="0" smtClean="0"/>
                        <a:t>PM</a:t>
                      </a:r>
                      <a:r>
                        <a:rPr lang="en-US" altLang="zh-CN" sz="1000" dirty="0" smtClean="0"/>
                        <a:t>2</a:t>
                      </a:r>
                      <a:endParaRPr lang="zh-CN" altLang="en-US" sz="1400" dirty="0"/>
                    </a:p>
                  </a:txBody>
                  <a:tcPr/>
                </a:tc>
                <a:tc>
                  <a:txBody>
                    <a:bodyPr/>
                    <a:lstStyle/>
                    <a:p>
                      <a:r>
                        <a:rPr lang="en-US" altLang="zh-CN" sz="1400" dirty="0" smtClean="0"/>
                        <a:t>&lt;X</a:t>
                      </a:r>
                      <a:r>
                        <a:rPr lang="en-US" altLang="zh-CN" sz="1000" dirty="0" smtClean="0"/>
                        <a:t>PM2 </a:t>
                      </a:r>
                      <a:r>
                        <a:rPr lang="en-US" altLang="zh-CN" sz="1400" dirty="0" smtClean="0"/>
                        <a:t>= (X</a:t>
                      </a:r>
                      <a:r>
                        <a:rPr lang="en-US" altLang="zh-CN" sz="1000" dirty="0" smtClean="0"/>
                        <a:t>PRG3</a:t>
                      </a:r>
                      <a:r>
                        <a:rPr lang="en-US" altLang="zh-CN" sz="1400" dirty="0" smtClean="0"/>
                        <a:t> V X</a:t>
                      </a:r>
                      <a:r>
                        <a:rPr lang="en-US" altLang="zh-CN" sz="1000" dirty="0" smtClean="0"/>
                        <a:t>PRG4</a:t>
                      </a:r>
                      <a:r>
                        <a:rPr lang="en-US" altLang="zh-CN" sz="1400" dirty="0" smtClean="0"/>
                        <a:t>) </a:t>
                      </a:r>
                      <a:r>
                        <a:rPr lang="en-US" altLang="zh-CN" sz="1400" dirty="0" smtClean="0">
                          <a:latin typeface="Times New Roman"/>
                          <a:cs typeface="Times New Roman"/>
                        </a:rPr>
                        <a:t>˄</a:t>
                      </a:r>
                      <a:r>
                        <a:rPr lang="en-US" altLang="zh-CN" sz="1400" dirty="0" smtClean="0"/>
                        <a:t> X</a:t>
                      </a:r>
                      <a:r>
                        <a:rPr lang="en-US" altLang="zh-CN" sz="1000" dirty="0" smtClean="0"/>
                        <a:t>DB2</a:t>
                      </a:r>
                      <a:r>
                        <a:rPr lang="en-US" altLang="zh-CN" sz="1400" dirty="0" smtClean="0"/>
                        <a:t>, {PRG</a:t>
                      </a:r>
                      <a:r>
                        <a:rPr lang="en-US" altLang="zh-CN" sz="1000" dirty="0" smtClean="0"/>
                        <a:t>4</a:t>
                      </a:r>
                      <a:r>
                        <a:rPr lang="en-US" altLang="zh-CN" sz="1400" dirty="0" smtClean="0"/>
                        <a:t>, PRG</a:t>
                      </a:r>
                      <a:r>
                        <a:rPr lang="en-US" altLang="zh-CN" sz="1000" dirty="0" smtClean="0"/>
                        <a:t>3</a:t>
                      </a:r>
                      <a:r>
                        <a:rPr lang="en-US" altLang="zh-CN" sz="1400" dirty="0" smtClean="0"/>
                        <a:t>, PRG</a:t>
                      </a:r>
                      <a:r>
                        <a:rPr lang="en-US" altLang="zh-CN" sz="1000" dirty="0" smtClean="0"/>
                        <a:t>2</a:t>
                      </a:r>
                      <a:r>
                        <a:rPr lang="en-US" altLang="zh-CN" sz="1400" dirty="0" smtClean="0"/>
                        <a:t>,</a:t>
                      </a:r>
                      <a:r>
                        <a:rPr lang="en-US" altLang="zh-CN" sz="1400" baseline="0" dirty="0" smtClean="0"/>
                        <a:t> DB</a:t>
                      </a:r>
                      <a:r>
                        <a:rPr lang="en-US" altLang="zh-CN" sz="1000" baseline="0" dirty="0" smtClean="0"/>
                        <a:t>2</a:t>
                      </a:r>
                      <a:r>
                        <a:rPr lang="en-US" altLang="zh-CN" sz="1400" baseline="0" dirty="0" smtClean="0"/>
                        <a:t>, DB</a:t>
                      </a:r>
                      <a:r>
                        <a:rPr lang="en-US" altLang="zh-CN" sz="1000" baseline="0" dirty="0" smtClean="0"/>
                        <a:t>3</a:t>
                      </a:r>
                      <a:r>
                        <a:rPr lang="en-US" altLang="zh-CN" sz="1400" baseline="0" dirty="0" smtClean="0"/>
                        <a:t>, ST</a:t>
                      </a:r>
                      <a:r>
                        <a:rPr lang="en-US" altLang="zh-CN" sz="1000" baseline="0" dirty="0" smtClean="0"/>
                        <a:t>3</a:t>
                      </a:r>
                      <a:r>
                        <a:rPr lang="en-US" altLang="zh-CN" sz="1400" baseline="0" dirty="0" smtClean="0"/>
                        <a:t>, ST</a:t>
                      </a:r>
                      <a:r>
                        <a:rPr lang="en-US" altLang="zh-CN" sz="1000" baseline="0" dirty="0" smtClean="0"/>
                        <a:t>4</a:t>
                      </a:r>
                      <a:r>
                        <a:rPr lang="en-US" altLang="zh-CN" sz="1400" dirty="0" smtClean="0"/>
                        <a:t>}</a:t>
                      </a:r>
                      <a:r>
                        <a:rPr lang="en-US" altLang="zh-CN" sz="1400" baseline="0" dirty="0" smtClean="0"/>
                        <a:t> , 7, 8</a:t>
                      </a:r>
                      <a:r>
                        <a:rPr lang="en-US" altLang="zh-CN" sz="1400" dirty="0" smtClean="0"/>
                        <a:t>&gt;</a:t>
                      </a:r>
                      <a:endParaRPr lang="zh-CN" altLang="en-US" sz="1400" dirty="0"/>
                    </a:p>
                  </a:txBody>
                  <a:tcPr/>
                </a:tc>
              </a:tr>
              <a:tr h="256858">
                <a:tc>
                  <a:txBody>
                    <a:bodyPr/>
                    <a:lstStyle/>
                    <a:p>
                      <a:pPr algn="ctr"/>
                      <a:r>
                        <a:rPr lang="en-US" altLang="zh-CN" sz="1400" dirty="0" smtClean="0"/>
                        <a:t>PM</a:t>
                      </a:r>
                      <a:r>
                        <a:rPr lang="en-US" altLang="zh-CN" sz="1000" dirty="0" smtClean="0"/>
                        <a:t>3</a:t>
                      </a:r>
                      <a:endParaRPr lang="zh-CN" altLang="en-US" sz="1400" dirty="0"/>
                    </a:p>
                  </a:txBody>
                  <a:tcPr/>
                </a:tc>
                <a:tc>
                  <a:txBody>
                    <a:bodyPr/>
                    <a:lstStyle/>
                    <a:p>
                      <a:r>
                        <a:rPr lang="en-US" altLang="zh-CN" sz="1400" dirty="0" smtClean="0"/>
                        <a:t>&lt;X</a:t>
                      </a:r>
                      <a:r>
                        <a:rPr lang="en-US" altLang="zh-CN" sz="1000" dirty="0" smtClean="0"/>
                        <a:t>PM3</a:t>
                      </a:r>
                      <a:r>
                        <a:rPr lang="en-US" altLang="zh-CN" sz="1400" dirty="0" smtClean="0"/>
                        <a:t> = (X</a:t>
                      </a:r>
                      <a:r>
                        <a:rPr lang="en-US" altLang="zh-CN" sz="1000" dirty="0" smtClean="0"/>
                        <a:t>PRG3</a:t>
                      </a:r>
                      <a:r>
                        <a:rPr lang="en-US" altLang="zh-CN" sz="1400" dirty="0" smtClean="0"/>
                        <a:t> </a:t>
                      </a:r>
                      <a:r>
                        <a:rPr lang="en-US" altLang="zh-CN" sz="1400" dirty="0" smtClean="0">
                          <a:latin typeface="Times New Roman"/>
                          <a:cs typeface="Times New Roman"/>
                        </a:rPr>
                        <a:t>˄</a:t>
                      </a:r>
                      <a:r>
                        <a:rPr lang="en-US" altLang="zh-CN" sz="1400" dirty="0" smtClean="0"/>
                        <a:t> X</a:t>
                      </a:r>
                      <a:r>
                        <a:rPr lang="en-US" altLang="zh-CN" sz="1000" dirty="0" smtClean="0"/>
                        <a:t>DB2</a:t>
                      </a:r>
                      <a:r>
                        <a:rPr lang="en-US" altLang="zh-CN" sz="1400" dirty="0" smtClean="0"/>
                        <a:t>), {PRG</a:t>
                      </a:r>
                      <a:r>
                        <a:rPr lang="en-US" altLang="zh-CN" sz="1000" dirty="0" smtClean="0"/>
                        <a:t>3</a:t>
                      </a:r>
                      <a:r>
                        <a:rPr lang="en-US" altLang="zh-CN" sz="1400" dirty="0" smtClean="0"/>
                        <a:t>, PRG</a:t>
                      </a:r>
                      <a:r>
                        <a:rPr lang="en-US" altLang="zh-CN" sz="1000" dirty="0" smtClean="0"/>
                        <a:t>2</a:t>
                      </a:r>
                      <a:r>
                        <a:rPr lang="en-US" altLang="zh-CN" sz="1400" dirty="0" smtClean="0"/>
                        <a:t>,</a:t>
                      </a:r>
                      <a:r>
                        <a:rPr lang="en-US" altLang="zh-CN" sz="1400" baseline="0" dirty="0" smtClean="0"/>
                        <a:t> DB</a:t>
                      </a:r>
                      <a:r>
                        <a:rPr lang="en-US" altLang="zh-CN" sz="1000" baseline="0" dirty="0" smtClean="0"/>
                        <a:t>2</a:t>
                      </a:r>
                      <a:r>
                        <a:rPr lang="en-US" altLang="zh-CN" sz="1400" baseline="0" dirty="0" smtClean="0"/>
                        <a:t>, DB</a:t>
                      </a:r>
                      <a:r>
                        <a:rPr lang="en-US" altLang="zh-CN" sz="1000" baseline="0" dirty="0" smtClean="0"/>
                        <a:t>3</a:t>
                      </a:r>
                      <a:r>
                        <a:rPr lang="en-US" altLang="zh-CN" sz="1400" baseline="0" dirty="0" smtClean="0"/>
                        <a:t>, ST</a:t>
                      </a:r>
                      <a:r>
                        <a:rPr lang="en-US" altLang="zh-CN" sz="1000" baseline="0" dirty="0" smtClean="0"/>
                        <a:t>3</a:t>
                      </a:r>
                      <a:r>
                        <a:rPr lang="en-US" altLang="zh-CN" sz="1400" baseline="0" dirty="0" smtClean="0"/>
                        <a:t>, ST</a:t>
                      </a:r>
                      <a:r>
                        <a:rPr lang="en-US" altLang="zh-CN" sz="1000" baseline="0" dirty="0" smtClean="0"/>
                        <a:t>4</a:t>
                      </a:r>
                      <a:r>
                        <a:rPr lang="en-US" altLang="zh-CN" sz="1400" dirty="0" smtClean="0"/>
                        <a:t>}, 6, 6&gt;</a:t>
                      </a:r>
                      <a:endParaRPr lang="zh-CN" altLang="en-US" sz="1400" dirty="0"/>
                    </a:p>
                  </a:txBody>
                  <a:tcPr/>
                </a:tc>
              </a:tr>
              <a:tr h="256858">
                <a:tc>
                  <a:txBody>
                    <a:bodyPr/>
                    <a:lstStyle/>
                    <a:p>
                      <a:pPr algn="ctr"/>
                      <a:r>
                        <a:rPr lang="en-US" altLang="zh-CN" sz="1400" dirty="0" smtClean="0"/>
                        <a:t>PM</a:t>
                      </a:r>
                      <a:r>
                        <a:rPr lang="en-US" altLang="zh-CN" sz="1000" dirty="0" smtClean="0"/>
                        <a:t>4</a:t>
                      </a:r>
                      <a:endParaRPr lang="zh-CN" altLang="en-US" sz="1400" dirty="0"/>
                    </a:p>
                  </a:txBody>
                  <a:tcPr/>
                </a:tc>
                <a:tc>
                  <a:txBody>
                    <a:bodyPr/>
                    <a:lstStyle/>
                    <a:p>
                      <a:r>
                        <a:rPr lang="en-US" altLang="zh-CN" sz="1400" dirty="0" smtClean="0"/>
                        <a:t>&lt;X</a:t>
                      </a:r>
                      <a:r>
                        <a:rPr lang="en-US" altLang="zh-CN" sz="1000" dirty="0" smtClean="0"/>
                        <a:t>PM4</a:t>
                      </a:r>
                      <a:r>
                        <a:rPr lang="en-US" altLang="zh-CN" sz="1400" dirty="0" smtClean="0"/>
                        <a:t> = (X</a:t>
                      </a:r>
                      <a:r>
                        <a:rPr lang="en-US" altLang="zh-CN" sz="1000" dirty="0" smtClean="0"/>
                        <a:t>PRG3</a:t>
                      </a:r>
                      <a:r>
                        <a:rPr lang="en-US" altLang="zh-CN" sz="1400" dirty="0" smtClean="0"/>
                        <a:t> </a:t>
                      </a:r>
                      <a:r>
                        <a:rPr lang="en-US" altLang="zh-CN" sz="1400" dirty="0" smtClean="0">
                          <a:latin typeface="Times New Roman"/>
                          <a:cs typeface="Times New Roman"/>
                        </a:rPr>
                        <a:t>˄</a:t>
                      </a:r>
                      <a:r>
                        <a:rPr lang="en-US" altLang="zh-CN" sz="1400" dirty="0" smtClean="0"/>
                        <a:t> X</a:t>
                      </a:r>
                      <a:r>
                        <a:rPr lang="en-US" altLang="zh-CN" sz="1000" dirty="0" smtClean="0"/>
                        <a:t>DB3</a:t>
                      </a:r>
                      <a:r>
                        <a:rPr lang="en-US" altLang="zh-CN" sz="1400" dirty="0" smtClean="0"/>
                        <a:t>), {PRG</a:t>
                      </a:r>
                      <a:r>
                        <a:rPr lang="en-US" altLang="zh-CN" sz="1000" dirty="0" smtClean="0"/>
                        <a:t>3</a:t>
                      </a:r>
                      <a:r>
                        <a:rPr lang="en-US" altLang="zh-CN" sz="1400" dirty="0" smtClean="0"/>
                        <a:t>, PRG</a:t>
                      </a:r>
                      <a:r>
                        <a:rPr lang="en-US" altLang="zh-CN" sz="1000" dirty="0" smtClean="0"/>
                        <a:t>2</a:t>
                      </a:r>
                      <a:r>
                        <a:rPr lang="en-US" altLang="zh-CN" sz="1400" dirty="0" smtClean="0"/>
                        <a:t>,</a:t>
                      </a:r>
                      <a:r>
                        <a:rPr lang="en-US" altLang="zh-CN" sz="1400" baseline="0" dirty="0" smtClean="0"/>
                        <a:t> DB</a:t>
                      </a:r>
                      <a:r>
                        <a:rPr lang="en-US" altLang="zh-CN" sz="1000" baseline="0" dirty="0" smtClean="0"/>
                        <a:t>2</a:t>
                      </a:r>
                      <a:r>
                        <a:rPr lang="en-US" altLang="zh-CN" sz="1400" baseline="0" dirty="0" smtClean="0"/>
                        <a:t>, DB</a:t>
                      </a:r>
                      <a:r>
                        <a:rPr lang="en-US" altLang="zh-CN" sz="1000" baseline="0" dirty="0" smtClean="0"/>
                        <a:t>3</a:t>
                      </a:r>
                      <a:r>
                        <a:rPr lang="en-US" altLang="zh-CN" sz="1400" baseline="0" dirty="0" smtClean="0"/>
                        <a:t>, ST</a:t>
                      </a:r>
                      <a:r>
                        <a:rPr lang="en-US" altLang="zh-CN" sz="1000" baseline="0" dirty="0" smtClean="0"/>
                        <a:t>3</a:t>
                      </a:r>
                      <a:r>
                        <a:rPr lang="en-US" altLang="zh-CN" sz="1400" baseline="0" dirty="0" smtClean="0"/>
                        <a:t>, ST</a:t>
                      </a:r>
                      <a:r>
                        <a:rPr lang="en-US" altLang="zh-CN" sz="1000" baseline="0" dirty="0" smtClean="0"/>
                        <a:t>4</a:t>
                      </a:r>
                      <a:r>
                        <a:rPr lang="en-US" altLang="zh-CN" sz="1400" dirty="0" smtClean="0"/>
                        <a:t>}, 6, 6&gt;</a:t>
                      </a:r>
                      <a:endParaRPr lang="zh-CN" altLang="en-US" sz="1400" dirty="0"/>
                    </a:p>
                  </a:txBody>
                  <a:tcPr/>
                </a:tc>
              </a:tr>
            </a:tbl>
          </a:graphicData>
        </a:graphic>
      </p:graphicFrame>
      <p:sp>
        <p:nvSpPr>
          <p:cNvPr id="7" name="矩形 6"/>
          <p:cNvSpPr/>
          <p:nvPr/>
        </p:nvSpPr>
        <p:spPr>
          <a:xfrm>
            <a:off x="4798022" y="6095039"/>
            <a:ext cx="3648756" cy="246221"/>
          </a:xfrm>
          <a:prstGeom prst="rect">
            <a:avLst/>
          </a:prstGeom>
        </p:spPr>
        <p:txBody>
          <a:bodyPr wrap="none">
            <a:spAutoFit/>
          </a:bodyPr>
          <a:lstStyle/>
          <a:p>
            <a:r>
              <a:rPr lang="en-US" altLang="zh-CN" sz="1000" dirty="0" smtClean="0"/>
              <a:t>F’’(PM2, PM3)=(1-0.1) * (7/11+6/11) + 2*0.1*/(2-1) * 1/7 = 1.1</a:t>
            </a:r>
            <a:endParaRPr lang="zh-CN" altLang="en-US" sz="1000" dirty="0"/>
          </a:p>
        </p:txBody>
      </p:sp>
      <p:sp>
        <p:nvSpPr>
          <p:cNvPr id="8" name="Title 1"/>
          <p:cNvSpPr>
            <a:spLocks noGrp="1"/>
          </p:cNvSpPr>
          <p:nvPr>
            <p:ph type="title"/>
          </p:nvPr>
        </p:nvSpPr>
        <p:spPr>
          <a:xfrm>
            <a:off x="865188" y="111123"/>
            <a:ext cx="7543800" cy="814851"/>
          </a:xfrm>
        </p:spPr>
        <p:txBody>
          <a:bodyPr/>
          <a:lstStyle/>
          <a:p>
            <a:r>
              <a:rPr lang="en-US" sz="3200" dirty="0" smtClean="0"/>
              <a:t>Finding Top-k Diversified Matches</a:t>
            </a:r>
            <a:endParaRPr lang="en-US" sz="3200" dirty="0"/>
          </a:p>
        </p:txBody>
      </p:sp>
      <p:pic>
        <p:nvPicPr>
          <p:cNvPr id="9" name="Picture 1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99816" y="1240866"/>
            <a:ext cx="404969" cy="365754"/>
          </a:xfrm>
          <a:prstGeom prst="rect">
            <a:avLst/>
          </a:prstGeom>
        </p:spPr>
      </p:pic>
      <p:pic>
        <p:nvPicPr>
          <p:cNvPr id="10" name="Picture 1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915456" y="1872611"/>
            <a:ext cx="525488" cy="474603"/>
          </a:xfrm>
          <a:prstGeom prst="rect">
            <a:avLst/>
          </a:prstGeom>
        </p:spPr>
      </p:pic>
      <p:pic>
        <p:nvPicPr>
          <p:cNvPr id="11" name="Picture 2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963260" y="2607990"/>
            <a:ext cx="429880" cy="388252"/>
          </a:xfrm>
          <a:prstGeom prst="rect">
            <a:avLst/>
          </a:prstGeom>
        </p:spPr>
      </p:pic>
      <p:pic>
        <p:nvPicPr>
          <p:cNvPr id="12" name="Picture 2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827450" y="1934471"/>
            <a:ext cx="388506" cy="350885"/>
          </a:xfrm>
          <a:prstGeom prst="rect">
            <a:avLst/>
          </a:prstGeom>
        </p:spPr>
      </p:pic>
      <p:pic>
        <p:nvPicPr>
          <p:cNvPr id="13" name="Picture 2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806763" y="2607990"/>
            <a:ext cx="429880" cy="388252"/>
          </a:xfrm>
          <a:prstGeom prst="rect">
            <a:avLst/>
          </a:prstGeom>
        </p:spPr>
      </p:pic>
      <p:pic>
        <p:nvPicPr>
          <p:cNvPr id="14" name="Picture 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2257970" y="1982356"/>
            <a:ext cx="282467" cy="255114"/>
          </a:xfrm>
          <a:prstGeom prst="rect">
            <a:avLst/>
          </a:prstGeom>
        </p:spPr>
      </p:pic>
      <p:pic>
        <p:nvPicPr>
          <p:cNvPr id="15" name="Picture 2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248771" y="2665909"/>
            <a:ext cx="300866" cy="272415"/>
          </a:xfrm>
          <a:prstGeom prst="rect">
            <a:avLst/>
          </a:prstGeom>
        </p:spPr>
      </p:pic>
      <p:pic>
        <p:nvPicPr>
          <p:cNvPr id="16" name="Picture 2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75820" y="1240866"/>
            <a:ext cx="404969" cy="365754"/>
          </a:xfrm>
          <a:prstGeom prst="rect">
            <a:avLst/>
          </a:prstGeom>
        </p:spPr>
      </p:pic>
      <p:pic>
        <p:nvPicPr>
          <p:cNvPr id="17" name="Picture 2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56058" y="1240866"/>
            <a:ext cx="404969" cy="365754"/>
          </a:xfrm>
          <a:prstGeom prst="rect">
            <a:avLst/>
          </a:prstGeom>
        </p:spPr>
      </p:pic>
      <p:pic>
        <p:nvPicPr>
          <p:cNvPr id="18" name="Picture 3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0839" y="1240866"/>
            <a:ext cx="404969" cy="365754"/>
          </a:xfrm>
          <a:prstGeom prst="rect">
            <a:avLst/>
          </a:prstGeom>
        </p:spPr>
      </p:pic>
      <p:pic>
        <p:nvPicPr>
          <p:cNvPr id="19" name="Picture 2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02462" y="1872611"/>
            <a:ext cx="525488" cy="474603"/>
          </a:xfrm>
          <a:prstGeom prst="rect">
            <a:avLst/>
          </a:prstGeom>
        </p:spPr>
      </p:pic>
      <p:pic>
        <p:nvPicPr>
          <p:cNvPr id="20" name="Picture 3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650266" y="2607990"/>
            <a:ext cx="429880" cy="388252"/>
          </a:xfrm>
          <a:prstGeom prst="rect">
            <a:avLst/>
          </a:prstGeom>
        </p:spPr>
      </p:pic>
      <p:pic>
        <p:nvPicPr>
          <p:cNvPr id="21" name="Picture 2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493769" y="1934471"/>
            <a:ext cx="388506" cy="350885"/>
          </a:xfrm>
          <a:prstGeom prst="rect">
            <a:avLst/>
          </a:prstGeom>
        </p:spPr>
      </p:pic>
      <p:pic>
        <p:nvPicPr>
          <p:cNvPr id="22" name="Picture 3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537589" y="2665909"/>
            <a:ext cx="300866" cy="272415"/>
          </a:xfrm>
          <a:prstGeom prst="rect">
            <a:avLst/>
          </a:prstGeom>
        </p:spPr>
      </p:pic>
      <p:pic>
        <p:nvPicPr>
          <p:cNvPr id="23" name="Picture 2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248095" y="1872611"/>
            <a:ext cx="525488" cy="474603"/>
          </a:xfrm>
          <a:prstGeom prst="rect">
            <a:avLst/>
          </a:prstGeom>
        </p:spPr>
      </p:pic>
      <p:pic>
        <p:nvPicPr>
          <p:cNvPr id="24" name="Picture 3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248095" y="2564815"/>
            <a:ext cx="525488" cy="474603"/>
          </a:xfrm>
          <a:prstGeom prst="rect">
            <a:avLst/>
          </a:prstGeom>
        </p:spPr>
      </p:pic>
      <p:pic>
        <p:nvPicPr>
          <p:cNvPr id="25" name="Picture 2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160089" y="1934471"/>
            <a:ext cx="388506" cy="350885"/>
          </a:xfrm>
          <a:prstGeom prst="rect">
            <a:avLst/>
          </a:prstGeom>
        </p:spPr>
      </p:pic>
      <p:pic>
        <p:nvPicPr>
          <p:cNvPr id="26" name="Picture 3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139402" y="2607990"/>
            <a:ext cx="429880" cy="388252"/>
          </a:xfrm>
          <a:prstGeom prst="rect">
            <a:avLst/>
          </a:prstGeom>
        </p:spPr>
      </p:pic>
      <p:cxnSp>
        <p:nvCxnSpPr>
          <p:cNvPr id="27" name="Straight Arrow Connector 43"/>
          <p:cNvCxnSpPr>
            <a:stCxn id="9" idx="2"/>
            <a:endCxn id="14" idx="0"/>
          </p:cNvCxnSpPr>
          <p:nvPr/>
        </p:nvCxnSpPr>
        <p:spPr bwMode="auto">
          <a:xfrm flipH="1">
            <a:off x="2399204" y="1606620"/>
            <a:ext cx="1103097" cy="3757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Straight Arrow Connector 44"/>
          <p:cNvCxnSpPr>
            <a:stCxn id="9" idx="2"/>
            <a:endCxn id="10" idx="0"/>
          </p:cNvCxnSpPr>
          <p:nvPr/>
        </p:nvCxnSpPr>
        <p:spPr bwMode="auto">
          <a:xfrm flipH="1">
            <a:off x="3178200" y="1606620"/>
            <a:ext cx="324101"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Arrow Connector 48"/>
          <p:cNvCxnSpPr>
            <a:stCxn id="9" idx="2"/>
            <a:endCxn id="12" idx="0"/>
          </p:cNvCxnSpPr>
          <p:nvPr/>
        </p:nvCxnSpPr>
        <p:spPr bwMode="auto">
          <a:xfrm>
            <a:off x="3502301" y="1606620"/>
            <a:ext cx="519403"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Straight Arrow Connector 52"/>
          <p:cNvCxnSpPr>
            <a:stCxn id="14" idx="2"/>
          </p:cNvCxnSpPr>
          <p:nvPr/>
        </p:nvCxnSpPr>
        <p:spPr bwMode="auto">
          <a:xfrm>
            <a:off x="2399204" y="2237470"/>
            <a:ext cx="0" cy="3705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55"/>
          <p:cNvCxnSpPr>
            <a:stCxn id="10" idx="2"/>
            <a:endCxn id="11" idx="0"/>
          </p:cNvCxnSpPr>
          <p:nvPr/>
        </p:nvCxnSpPr>
        <p:spPr bwMode="auto">
          <a:xfrm>
            <a:off x="3178200" y="2347214"/>
            <a:ext cx="0"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Straight Arrow Connector 58"/>
          <p:cNvCxnSpPr>
            <a:stCxn id="12" idx="2"/>
            <a:endCxn id="13" idx="0"/>
          </p:cNvCxnSpPr>
          <p:nvPr/>
        </p:nvCxnSpPr>
        <p:spPr bwMode="auto">
          <a:xfrm flipH="1">
            <a:off x="4021703" y="2285356"/>
            <a:ext cx="1" cy="322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Straight Arrow Connector 62"/>
          <p:cNvCxnSpPr>
            <a:stCxn id="19" idx="2"/>
            <a:endCxn id="20" idx="0"/>
          </p:cNvCxnSpPr>
          <p:nvPr/>
        </p:nvCxnSpPr>
        <p:spPr bwMode="auto">
          <a:xfrm>
            <a:off x="4865206" y="2347214"/>
            <a:ext cx="0"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 name="Straight Arrow Connector 65"/>
          <p:cNvCxnSpPr>
            <a:stCxn id="25" idx="2"/>
            <a:endCxn id="26" idx="0"/>
          </p:cNvCxnSpPr>
          <p:nvPr/>
        </p:nvCxnSpPr>
        <p:spPr bwMode="auto">
          <a:xfrm flipH="1">
            <a:off x="7354342" y="2285356"/>
            <a:ext cx="1" cy="322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Arrow Connector 68"/>
          <p:cNvCxnSpPr>
            <a:stCxn id="16" idx="2"/>
            <a:endCxn id="19" idx="0"/>
          </p:cNvCxnSpPr>
          <p:nvPr/>
        </p:nvCxnSpPr>
        <p:spPr bwMode="auto">
          <a:xfrm flipH="1">
            <a:off x="4865206" y="1606620"/>
            <a:ext cx="713098"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6" name="Straight Arrow Connector 71"/>
          <p:cNvCxnSpPr>
            <a:stCxn id="16" idx="2"/>
            <a:endCxn id="21" idx="0"/>
          </p:cNvCxnSpPr>
          <p:nvPr/>
        </p:nvCxnSpPr>
        <p:spPr bwMode="auto">
          <a:xfrm>
            <a:off x="5578304" y="1606620"/>
            <a:ext cx="109719"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Straight Arrow Connector 72"/>
          <p:cNvCxnSpPr>
            <a:stCxn id="17" idx="2"/>
            <a:endCxn id="21" idx="0"/>
          </p:cNvCxnSpPr>
          <p:nvPr/>
        </p:nvCxnSpPr>
        <p:spPr bwMode="auto">
          <a:xfrm flipH="1">
            <a:off x="5688023" y="1606620"/>
            <a:ext cx="670519"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8" name="Straight Arrow Connector 73"/>
          <p:cNvCxnSpPr>
            <a:stCxn id="17" idx="2"/>
            <a:endCxn id="23" idx="0"/>
          </p:cNvCxnSpPr>
          <p:nvPr/>
        </p:nvCxnSpPr>
        <p:spPr bwMode="auto">
          <a:xfrm>
            <a:off x="6358542" y="1606620"/>
            <a:ext cx="152296"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74"/>
          <p:cNvCxnSpPr>
            <a:stCxn id="18" idx="2"/>
            <a:endCxn id="23" idx="0"/>
          </p:cNvCxnSpPr>
          <p:nvPr/>
        </p:nvCxnSpPr>
        <p:spPr bwMode="auto">
          <a:xfrm flipH="1">
            <a:off x="6510839" y="1606620"/>
            <a:ext cx="502485"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75"/>
          <p:cNvCxnSpPr>
            <a:stCxn id="23" idx="2"/>
            <a:endCxn id="26" idx="0"/>
          </p:cNvCxnSpPr>
          <p:nvPr/>
        </p:nvCxnSpPr>
        <p:spPr bwMode="auto">
          <a:xfrm>
            <a:off x="6510839" y="2347214"/>
            <a:ext cx="843503"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84"/>
          <p:cNvCxnSpPr>
            <a:stCxn id="16" idx="2"/>
            <a:endCxn id="23" idx="0"/>
          </p:cNvCxnSpPr>
          <p:nvPr/>
        </p:nvCxnSpPr>
        <p:spPr bwMode="auto">
          <a:xfrm>
            <a:off x="5578304" y="1606620"/>
            <a:ext cx="932535"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85"/>
          <p:cNvCxnSpPr>
            <a:stCxn id="18" idx="2"/>
            <a:endCxn id="25" idx="0"/>
          </p:cNvCxnSpPr>
          <p:nvPr/>
        </p:nvCxnSpPr>
        <p:spPr bwMode="auto">
          <a:xfrm>
            <a:off x="7013324" y="1606620"/>
            <a:ext cx="341019"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86"/>
          <p:cNvCxnSpPr>
            <a:stCxn id="21" idx="2"/>
            <a:endCxn id="20" idx="0"/>
          </p:cNvCxnSpPr>
          <p:nvPr/>
        </p:nvCxnSpPr>
        <p:spPr bwMode="auto">
          <a:xfrm flipH="1">
            <a:off x="4865206" y="2285356"/>
            <a:ext cx="822817" cy="322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87"/>
          <p:cNvCxnSpPr>
            <a:stCxn id="21" idx="2"/>
            <a:endCxn id="24" idx="0"/>
          </p:cNvCxnSpPr>
          <p:nvPr/>
        </p:nvCxnSpPr>
        <p:spPr bwMode="auto">
          <a:xfrm>
            <a:off x="5688023" y="2285356"/>
            <a:ext cx="822816" cy="2794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98"/>
          <p:cNvCxnSpPr>
            <a:stCxn id="24" idx="0"/>
            <a:endCxn id="25" idx="2"/>
          </p:cNvCxnSpPr>
          <p:nvPr/>
        </p:nvCxnSpPr>
        <p:spPr bwMode="auto">
          <a:xfrm flipV="1">
            <a:off x="6510839" y="2285356"/>
            <a:ext cx="843504" cy="2794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 name="Straight Arrow Connector 99"/>
          <p:cNvCxnSpPr>
            <a:stCxn id="19" idx="2"/>
            <a:endCxn id="13" idx="0"/>
          </p:cNvCxnSpPr>
          <p:nvPr/>
        </p:nvCxnSpPr>
        <p:spPr bwMode="auto">
          <a:xfrm flipH="1">
            <a:off x="4021703" y="2347214"/>
            <a:ext cx="843503"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 name="Straight Arrow Connector 100"/>
          <p:cNvCxnSpPr>
            <a:stCxn id="24" idx="1"/>
            <a:endCxn id="22" idx="3"/>
          </p:cNvCxnSpPr>
          <p:nvPr/>
        </p:nvCxnSpPr>
        <p:spPr bwMode="auto">
          <a:xfrm flipH="1">
            <a:off x="5838455" y="2802116"/>
            <a:ext cx="4096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8" name="Straight Arrow Connector 107"/>
          <p:cNvCxnSpPr>
            <a:stCxn id="24" idx="3"/>
            <a:endCxn id="26" idx="1"/>
          </p:cNvCxnSpPr>
          <p:nvPr/>
        </p:nvCxnSpPr>
        <p:spPr bwMode="auto">
          <a:xfrm>
            <a:off x="6773583" y="2802116"/>
            <a:ext cx="36581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108"/>
          <p:cNvCxnSpPr/>
          <p:nvPr/>
        </p:nvCxnSpPr>
        <p:spPr bwMode="auto">
          <a:xfrm flipH="1" flipV="1">
            <a:off x="3392182" y="2078640"/>
            <a:ext cx="38650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109"/>
          <p:cNvCxnSpPr/>
          <p:nvPr/>
        </p:nvCxnSpPr>
        <p:spPr bwMode="auto">
          <a:xfrm>
            <a:off x="3417811" y="2127711"/>
            <a:ext cx="4096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Straight Arrow Connector 115"/>
          <p:cNvCxnSpPr>
            <a:stCxn id="25" idx="1"/>
            <a:endCxn id="23" idx="3"/>
          </p:cNvCxnSpPr>
          <p:nvPr/>
        </p:nvCxnSpPr>
        <p:spPr bwMode="auto">
          <a:xfrm flipH="1" flipV="1">
            <a:off x="6773583" y="2109913"/>
            <a:ext cx="38650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Arrow Connector 118"/>
          <p:cNvCxnSpPr>
            <a:stCxn id="23" idx="1"/>
            <a:endCxn id="21" idx="3"/>
          </p:cNvCxnSpPr>
          <p:nvPr/>
        </p:nvCxnSpPr>
        <p:spPr bwMode="auto">
          <a:xfrm flipH="1">
            <a:off x="5882276" y="2109913"/>
            <a:ext cx="365819"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121"/>
          <p:cNvCxnSpPr>
            <a:stCxn id="19" idx="3"/>
            <a:endCxn id="21" idx="1"/>
          </p:cNvCxnSpPr>
          <p:nvPr/>
        </p:nvCxnSpPr>
        <p:spPr bwMode="auto">
          <a:xfrm>
            <a:off x="5127950" y="2109913"/>
            <a:ext cx="365819"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Straight Arrow Connector 124"/>
          <p:cNvCxnSpPr>
            <a:stCxn id="10" idx="2"/>
            <a:endCxn id="15" idx="0"/>
          </p:cNvCxnSpPr>
          <p:nvPr/>
        </p:nvCxnSpPr>
        <p:spPr bwMode="auto">
          <a:xfrm flipH="1">
            <a:off x="2399204" y="2347214"/>
            <a:ext cx="778996" cy="318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5" name="TextBox 54"/>
          <p:cNvSpPr txBox="1"/>
          <p:nvPr/>
        </p:nvSpPr>
        <p:spPr>
          <a:xfrm>
            <a:off x="3274193" y="1043894"/>
            <a:ext cx="412152" cy="215596"/>
          </a:xfrm>
          <a:prstGeom prst="rect">
            <a:avLst/>
          </a:prstGeom>
          <a:noFill/>
        </p:spPr>
        <p:txBody>
          <a:bodyPr wrap="none" rtlCol="0">
            <a:spAutoFit/>
          </a:bodyPr>
          <a:lstStyle/>
          <a:p>
            <a:pPr algn="ctr"/>
            <a:r>
              <a:rPr lang="en-US" sz="1000" dirty="0" smtClean="0"/>
              <a:t>PM</a:t>
            </a:r>
            <a:r>
              <a:rPr lang="en-US" sz="1000" baseline="-25000" dirty="0" smtClean="0"/>
              <a:t>1</a:t>
            </a:r>
          </a:p>
        </p:txBody>
      </p:sp>
      <p:sp>
        <p:nvSpPr>
          <p:cNvPr id="56" name="TextBox 55"/>
          <p:cNvSpPr txBox="1"/>
          <p:nvPr/>
        </p:nvSpPr>
        <p:spPr>
          <a:xfrm>
            <a:off x="1905000" y="1991766"/>
            <a:ext cx="343771" cy="215596"/>
          </a:xfrm>
          <a:prstGeom prst="rect">
            <a:avLst/>
          </a:prstGeom>
          <a:noFill/>
        </p:spPr>
        <p:txBody>
          <a:bodyPr wrap="none" rtlCol="0">
            <a:spAutoFit/>
          </a:bodyPr>
          <a:lstStyle/>
          <a:p>
            <a:pPr algn="ctr"/>
            <a:r>
              <a:rPr lang="en-US" sz="1000" dirty="0" smtClean="0"/>
              <a:t>BA</a:t>
            </a:r>
            <a:endParaRPr lang="en-US" sz="1000" baseline="-25000" dirty="0" smtClean="0"/>
          </a:p>
        </p:txBody>
      </p:sp>
      <p:sp>
        <p:nvSpPr>
          <p:cNvPr id="57" name="TextBox 56"/>
          <p:cNvSpPr txBox="1"/>
          <p:nvPr/>
        </p:nvSpPr>
        <p:spPr>
          <a:xfrm>
            <a:off x="5310860" y="1043894"/>
            <a:ext cx="412152" cy="215596"/>
          </a:xfrm>
          <a:prstGeom prst="rect">
            <a:avLst/>
          </a:prstGeom>
          <a:noFill/>
        </p:spPr>
        <p:txBody>
          <a:bodyPr wrap="none" rtlCol="0">
            <a:spAutoFit/>
          </a:bodyPr>
          <a:lstStyle/>
          <a:p>
            <a:pPr algn="ctr"/>
            <a:r>
              <a:rPr lang="en-US" sz="1000" dirty="0" smtClean="0"/>
              <a:t>PM</a:t>
            </a:r>
            <a:r>
              <a:rPr lang="en-US" sz="1000" baseline="-25000" dirty="0" smtClean="0"/>
              <a:t>2</a:t>
            </a:r>
          </a:p>
        </p:txBody>
      </p:sp>
      <p:sp>
        <p:nvSpPr>
          <p:cNvPr id="58" name="TextBox 57"/>
          <p:cNvSpPr txBox="1"/>
          <p:nvPr/>
        </p:nvSpPr>
        <p:spPr>
          <a:xfrm>
            <a:off x="6098687" y="1043894"/>
            <a:ext cx="412152" cy="215596"/>
          </a:xfrm>
          <a:prstGeom prst="rect">
            <a:avLst/>
          </a:prstGeom>
          <a:noFill/>
        </p:spPr>
        <p:txBody>
          <a:bodyPr wrap="none" rtlCol="0">
            <a:spAutoFit/>
          </a:bodyPr>
          <a:lstStyle/>
          <a:p>
            <a:pPr algn="ctr"/>
            <a:r>
              <a:rPr lang="en-US" sz="1000" dirty="0" smtClean="0"/>
              <a:t>PM</a:t>
            </a:r>
            <a:r>
              <a:rPr lang="en-US" sz="1000" baseline="-25000" dirty="0" smtClean="0"/>
              <a:t>3</a:t>
            </a:r>
          </a:p>
        </p:txBody>
      </p:sp>
      <p:sp>
        <p:nvSpPr>
          <p:cNvPr id="59" name="TextBox 58"/>
          <p:cNvSpPr txBox="1"/>
          <p:nvPr/>
        </p:nvSpPr>
        <p:spPr>
          <a:xfrm>
            <a:off x="6761033" y="1043894"/>
            <a:ext cx="412152" cy="215596"/>
          </a:xfrm>
          <a:prstGeom prst="rect">
            <a:avLst/>
          </a:prstGeom>
          <a:noFill/>
        </p:spPr>
        <p:txBody>
          <a:bodyPr wrap="none" rtlCol="0">
            <a:spAutoFit/>
          </a:bodyPr>
          <a:lstStyle/>
          <a:p>
            <a:pPr algn="ctr"/>
            <a:r>
              <a:rPr lang="en-US" sz="1000" dirty="0" smtClean="0"/>
              <a:t>PM</a:t>
            </a:r>
            <a:r>
              <a:rPr lang="en-US" sz="1000" baseline="-25000" dirty="0" smtClean="0"/>
              <a:t>4</a:t>
            </a:r>
          </a:p>
        </p:txBody>
      </p:sp>
      <p:sp>
        <p:nvSpPr>
          <p:cNvPr id="60" name="TextBox 59"/>
          <p:cNvSpPr txBox="1"/>
          <p:nvPr/>
        </p:nvSpPr>
        <p:spPr>
          <a:xfrm>
            <a:off x="2700816" y="1838983"/>
            <a:ext cx="494521" cy="215596"/>
          </a:xfrm>
          <a:prstGeom prst="rect">
            <a:avLst/>
          </a:prstGeom>
          <a:noFill/>
        </p:spPr>
        <p:txBody>
          <a:bodyPr wrap="none" rtlCol="0">
            <a:spAutoFit/>
          </a:bodyPr>
          <a:lstStyle/>
          <a:p>
            <a:pPr algn="ctr"/>
            <a:r>
              <a:rPr lang="en-US" sz="1000" dirty="0" smtClean="0"/>
              <a:t>PRG</a:t>
            </a:r>
            <a:r>
              <a:rPr lang="en-US" sz="1000" baseline="-25000" dirty="0" smtClean="0"/>
              <a:t>1</a:t>
            </a:r>
          </a:p>
        </p:txBody>
      </p:sp>
      <p:sp>
        <p:nvSpPr>
          <p:cNvPr id="61" name="TextBox 60"/>
          <p:cNvSpPr txBox="1"/>
          <p:nvPr/>
        </p:nvSpPr>
        <p:spPr>
          <a:xfrm>
            <a:off x="3545272" y="1838983"/>
            <a:ext cx="398165" cy="215596"/>
          </a:xfrm>
          <a:prstGeom prst="rect">
            <a:avLst/>
          </a:prstGeom>
          <a:noFill/>
        </p:spPr>
        <p:txBody>
          <a:bodyPr wrap="none" rtlCol="0">
            <a:spAutoFit/>
          </a:bodyPr>
          <a:lstStyle/>
          <a:p>
            <a:pPr algn="ctr"/>
            <a:r>
              <a:rPr lang="en-US" sz="1000" dirty="0" smtClean="0"/>
              <a:t>DB</a:t>
            </a:r>
            <a:r>
              <a:rPr lang="en-US" sz="1000" baseline="-25000" dirty="0" smtClean="0"/>
              <a:t>1</a:t>
            </a:r>
          </a:p>
        </p:txBody>
      </p:sp>
      <p:sp>
        <p:nvSpPr>
          <p:cNvPr id="62" name="TextBox 61"/>
          <p:cNvSpPr txBox="1"/>
          <p:nvPr/>
        </p:nvSpPr>
        <p:spPr>
          <a:xfrm>
            <a:off x="5205233" y="1838983"/>
            <a:ext cx="398165" cy="215596"/>
          </a:xfrm>
          <a:prstGeom prst="rect">
            <a:avLst/>
          </a:prstGeom>
          <a:noFill/>
        </p:spPr>
        <p:txBody>
          <a:bodyPr wrap="none" rtlCol="0">
            <a:spAutoFit/>
          </a:bodyPr>
          <a:lstStyle/>
          <a:p>
            <a:pPr algn="ctr"/>
            <a:r>
              <a:rPr lang="en-US" sz="1000" dirty="0" smtClean="0"/>
              <a:t>DB</a:t>
            </a:r>
            <a:r>
              <a:rPr lang="en-US" sz="1000" baseline="-25000" dirty="0"/>
              <a:t>2</a:t>
            </a:r>
            <a:endParaRPr lang="en-US" sz="1000" baseline="-25000" dirty="0" smtClean="0"/>
          </a:p>
        </p:txBody>
      </p:sp>
      <p:sp>
        <p:nvSpPr>
          <p:cNvPr id="63" name="TextBox 62"/>
          <p:cNvSpPr txBox="1"/>
          <p:nvPr/>
        </p:nvSpPr>
        <p:spPr>
          <a:xfrm>
            <a:off x="6053867" y="1838983"/>
            <a:ext cx="494521" cy="215596"/>
          </a:xfrm>
          <a:prstGeom prst="rect">
            <a:avLst/>
          </a:prstGeom>
          <a:noFill/>
        </p:spPr>
        <p:txBody>
          <a:bodyPr wrap="none" rtlCol="0">
            <a:spAutoFit/>
          </a:bodyPr>
          <a:lstStyle/>
          <a:p>
            <a:pPr algn="ctr"/>
            <a:r>
              <a:rPr lang="en-US" sz="1000" dirty="0" smtClean="0"/>
              <a:t>PRG</a:t>
            </a:r>
            <a:r>
              <a:rPr lang="en-US" sz="1000" baseline="-25000" dirty="0"/>
              <a:t>3</a:t>
            </a:r>
            <a:endParaRPr lang="en-US" sz="1000" baseline="-25000" dirty="0" smtClean="0"/>
          </a:p>
        </p:txBody>
      </p:sp>
      <p:sp>
        <p:nvSpPr>
          <p:cNvPr id="64" name="TextBox 63"/>
          <p:cNvSpPr txBox="1"/>
          <p:nvPr/>
        </p:nvSpPr>
        <p:spPr>
          <a:xfrm>
            <a:off x="6897345" y="1838983"/>
            <a:ext cx="398165" cy="215596"/>
          </a:xfrm>
          <a:prstGeom prst="rect">
            <a:avLst/>
          </a:prstGeom>
          <a:noFill/>
        </p:spPr>
        <p:txBody>
          <a:bodyPr wrap="none" rtlCol="0">
            <a:spAutoFit/>
          </a:bodyPr>
          <a:lstStyle/>
          <a:p>
            <a:pPr algn="ctr"/>
            <a:r>
              <a:rPr lang="en-US" sz="1000" dirty="0" smtClean="0"/>
              <a:t>DB</a:t>
            </a:r>
            <a:r>
              <a:rPr lang="en-US" sz="1000" baseline="-25000" dirty="0" smtClean="0"/>
              <a:t>3</a:t>
            </a:r>
          </a:p>
        </p:txBody>
      </p:sp>
      <p:sp>
        <p:nvSpPr>
          <p:cNvPr id="65" name="TextBox 64"/>
          <p:cNvSpPr txBox="1"/>
          <p:nvPr/>
        </p:nvSpPr>
        <p:spPr>
          <a:xfrm>
            <a:off x="4424693" y="1838983"/>
            <a:ext cx="494521" cy="215596"/>
          </a:xfrm>
          <a:prstGeom prst="rect">
            <a:avLst/>
          </a:prstGeom>
          <a:noFill/>
        </p:spPr>
        <p:txBody>
          <a:bodyPr wrap="none" rtlCol="0">
            <a:spAutoFit/>
          </a:bodyPr>
          <a:lstStyle/>
          <a:p>
            <a:pPr algn="ctr"/>
            <a:r>
              <a:rPr lang="en-US" sz="1000" dirty="0" smtClean="0"/>
              <a:t>PRG</a:t>
            </a:r>
            <a:r>
              <a:rPr lang="en-US" sz="1000" baseline="-25000" dirty="0" smtClean="0"/>
              <a:t>4</a:t>
            </a:r>
          </a:p>
        </p:txBody>
      </p:sp>
      <p:sp>
        <p:nvSpPr>
          <p:cNvPr id="66" name="TextBox 65"/>
          <p:cNvSpPr txBox="1"/>
          <p:nvPr/>
        </p:nvSpPr>
        <p:spPr>
          <a:xfrm>
            <a:off x="6356690" y="2946704"/>
            <a:ext cx="494521" cy="215596"/>
          </a:xfrm>
          <a:prstGeom prst="rect">
            <a:avLst/>
          </a:prstGeom>
          <a:noFill/>
        </p:spPr>
        <p:txBody>
          <a:bodyPr wrap="none" rtlCol="0">
            <a:spAutoFit/>
          </a:bodyPr>
          <a:lstStyle/>
          <a:p>
            <a:pPr algn="ctr"/>
            <a:r>
              <a:rPr lang="en-US" sz="1000" dirty="0" smtClean="0"/>
              <a:t>PRG</a:t>
            </a:r>
            <a:r>
              <a:rPr lang="en-US" sz="1000" baseline="-25000" dirty="0" smtClean="0"/>
              <a:t>2</a:t>
            </a:r>
          </a:p>
        </p:txBody>
      </p:sp>
      <p:sp>
        <p:nvSpPr>
          <p:cNvPr id="67" name="TextBox 66"/>
          <p:cNvSpPr txBox="1"/>
          <p:nvPr/>
        </p:nvSpPr>
        <p:spPr>
          <a:xfrm>
            <a:off x="2179533" y="2946704"/>
            <a:ext cx="405935" cy="215596"/>
          </a:xfrm>
          <a:prstGeom prst="rect">
            <a:avLst/>
          </a:prstGeom>
          <a:noFill/>
        </p:spPr>
        <p:txBody>
          <a:bodyPr wrap="none" rtlCol="0">
            <a:spAutoFit/>
          </a:bodyPr>
          <a:lstStyle/>
          <a:p>
            <a:pPr algn="ctr"/>
            <a:r>
              <a:rPr lang="en-US" sz="1000" dirty="0" smtClean="0"/>
              <a:t>UD</a:t>
            </a:r>
            <a:r>
              <a:rPr lang="en-US" sz="1000" baseline="-25000" dirty="0" smtClean="0"/>
              <a:t>1</a:t>
            </a:r>
          </a:p>
        </p:txBody>
      </p:sp>
      <p:sp>
        <p:nvSpPr>
          <p:cNvPr id="68" name="TextBox 67"/>
          <p:cNvSpPr txBox="1"/>
          <p:nvPr/>
        </p:nvSpPr>
        <p:spPr>
          <a:xfrm>
            <a:off x="5480654" y="2946704"/>
            <a:ext cx="405935" cy="215596"/>
          </a:xfrm>
          <a:prstGeom prst="rect">
            <a:avLst/>
          </a:prstGeom>
          <a:noFill/>
        </p:spPr>
        <p:txBody>
          <a:bodyPr wrap="none" rtlCol="0">
            <a:spAutoFit/>
          </a:bodyPr>
          <a:lstStyle/>
          <a:p>
            <a:pPr algn="ctr"/>
            <a:r>
              <a:rPr lang="en-US" sz="1000" dirty="0" smtClean="0"/>
              <a:t>UD</a:t>
            </a:r>
            <a:r>
              <a:rPr lang="en-US" sz="1000" baseline="-25000" dirty="0" smtClean="0"/>
              <a:t>2</a:t>
            </a:r>
          </a:p>
        </p:txBody>
      </p:sp>
      <p:sp>
        <p:nvSpPr>
          <p:cNvPr id="69" name="TextBox 68"/>
          <p:cNvSpPr txBox="1"/>
          <p:nvPr/>
        </p:nvSpPr>
        <p:spPr>
          <a:xfrm>
            <a:off x="3007079" y="2946704"/>
            <a:ext cx="384177" cy="215596"/>
          </a:xfrm>
          <a:prstGeom prst="rect">
            <a:avLst/>
          </a:prstGeom>
          <a:noFill/>
        </p:spPr>
        <p:txBody>
          <a:bodyPr wrap="none" rtlCol="0">
            <a:spAutoFit/>
          </a:bodyPr>
          <a:lstStyle/>
          <a:p>
            <a:pPr algn="ctr"/>
            <a:r>
              <a:rPr lang="en-US" sz="1000" dirty="0" smtClean="0"/>
              <a:t>ST</a:t>
            </a:r>
            <a:r>
              <a:rPr lang="en-US" sz="1000" baseline="-25000" dirty="0" smtClean="0"/>
              <a:t>1</a:t>
            </a:r>
          </a:p>
        </p:txBody>
      </p:sp>
      <p:sp>
        <p:nvSpPr>
          <p:cNvPr id="70" name="TextBox 69"/>
          <p:cNvSpPr txBox="1"/>
          <p:nvPr/>
        </p:nvSpPr>
        <p:spPr>
          <a:xfrm>
            <a:off x="3866263" y="2946704"/>
            <a:ext cx="384177" cy="215596"/>
          </a:xfrm>
          <a:prstGeom prst="rect">
            <a:avLst/>
          </a:prstGeom>
          <a:noFill/>
        </p:spPr>
        <p:txBody>
          <a:bodyPr wrap="none" rtlCol="0">
            <a:spAutoFit/>
          </a:bodyPr>
          <a:lstStyle/>
          <a:p>
            <a:pPr algn="ctr"/>
            <a:r>
              <a:rPr lang="en-US" sz="1000" dirty="0" smtClean="0"/>
              <a:t>ST</a:t>
            </a:r>
            <a:r>
              <a:rPr lang="en-US" sz="1000" baseline="-25000" dirty="0" smtClean="0"/>
              <a:t>2</a:t>
            </a:r>
          </a:p>
        </p:txBody>
      </p:sp>
      <p:sp>
        <p:nvSpPr>
          <p:cNvPr id="71" name="TextBox 70"/>
          <p:cNvSpPr txBox="1"/>
          <p:nvPr/>
        </p:nvSpPr>
        <p:spPr>
          <a:xfrm>
            <a:off x="4684633" y="2946704"/>
            <a:ext cx="384177" cy="215596"/>
          </a:xfrm>
          <a:prstGeom prst="rect">
            <a:avLst/>
          </a:prstGeom>
          <a:noFill/>
        </p:spPr>
        <p:txBody>
          <a:bodyPr wrap="none" rtlCol="0">
            <a:spAutoFit/>
          </a:bodyPr>
          <a:lstStyle/>
          <a:p>
            <a:pPr algn="ctr"/>
            <a:r>
              <a:rPr lang="en-US" sz="1000" dirty="0" smtClean="0"/>
              <a:t>ST</a:t>
            </a:r>
            <a:r>
              <a:rPr lang="en-US" sz="1000" baseline="-25000" dirty="0" smtClean="0"/>
              <a:t>3</a:t>
            </a:r>
          </a:p>
        </p:txBody>
      </p:sp>
      <p:sp>
        <p:nvSpPr>
          <p:cNvPr id="72" name="TextBox 71"/>
          <p:cNvSpPr txBox="1"/>
          <p:nvPr/>
        </p:nvSpPr>
        <p:spPr>
          <a:xfrm>
            <a:off x="7196901" y="2946704"/>
            <a:ext cx="384177" cy="215596"/>
          </a:xfrm>
          <a:prstGeom prst="rect">
            <a:avLst/>
          </a:prstGeom>
          <a:noFill/>
        </p:spPr>
        <p:txBody>
          <a:bodyPr wrap="none" rtlCol="0">
            <a:spAutoFit/>
          </a:bodyPr>
          <a:lstStyle/>
          <a:p>
            <a:pPr algn="ctr"/>
            <a:r>
              <a:rPr lang="en-US" sz="1000" dirty="0" smtClean="0"/>
              <a:t>ST</a:t>
            </a:r>
            <a:r>
              <a:rPr lang="en-US" sz="1000" baseline="-25000" dirty="0" smtClean="0"/>
              <a:t>4</a:t>
            </a:r>
          </a:p>
        </p:txBody>
      </p:sp>
      <p:sp>
        <p:nvSpPr>
          <p:cNvPr id="73" name="圆角矩形标注 72"/>
          <p:cNvSpPr/>
          <p:nvPr/>
        </p:nvSpPr>
        <p:spPr bwMode="auto">
          <a:xfrm>
            <a:off x="673100" y="3505200"/>
            <a:ext cx="3403600" cy="901700"/>
          </a:xfrm>
          <a:prstGeom prst="wedgeRoundRectCallout">
            <a:avLst>
              <a:gd name="adj1" fmla="val 42221"/>
              <a:gd name="adj2" fmla="val -7487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PM2,PM3,PM4</a:t>
            </a:r>
            <a:r>
              <a:rPr kumimoji="0" lang="en-US" altLang="zh-CN" sz="1600" b="0" i="0" u="none" strike="noStrike" cap="none" normalizeH="0" dirty="0" smtClean="0">
                <a:ln>
                  <a:noFill/>
                </a:ln>
                <a:solidFill>
                  <a:schemeClr val="bg1"/>
                </a:solidFill>
                <a:effectLst/>
                <a:latin typeface="Arial" panose="020B0604020202020204" pitchFamily="34" charset="0"/>
                <a:ea typeface="宋体" panose="02010600030101010101" pitchFamily="2" charset="-122"/>
              </a:rPr>
              <a:t> are verified true matches, and the termination condition is satisfied.</a:t>
            </a:r>
            <a:endParaRPr kumimoji="0" lang="zh-CN" altLang="en-US"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transition advTm="6338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0"/>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26"/>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2000" fill="hold"/>
                                        <p:tgtEl>
                                          <p:spTgt spid="21"/>
                                        </p:tgtEl>
                                        <p:attrNameLst>
                                          <p:attrName>r</p:attrName>
                                        </p:attrNameLst>
                                      </p:cBhvr>
                                    </p:animRot>
                                  </p:childTnLst>
                                </p:cTn>
                              </p:par>
                              <p:par>
                                <p:cTn id="13" presetID="8" presetClass="emph" presetSubtype="0" fill="hold" nodeType="withEffect">
                                  <p:stCondLst>
                                    <p:cond delay="0"/>
                                  </p:stCondLst>
                                  <p:childTnLst>
                                    <p:animRot by="21600000">
                                      <p:cBhvr>
                                        <p:cTn id="14" dur="2000" fill="hold"/>
                                        <p:tgtEl>
                                          <p:spTgt spid="23"/>
                                        </p:tgtEl>
                                        <p:attrNameLst>
                                          <p:attrName>r</p:attrName>
                                        </p:attrNameLst>
                                      </p:cBhvr>
                                    </p:animRot>
                                  </p:childTnLst>
                                </p:cTn>
                              </p:par>
                              <p:par>
                                <p:cTn id="15" presetID="8" presetClass="emph" presetSubtype="0" fill="hold" nodeType="withEffect">
                                  <p:stCondLst>
                                    <p:cond delay="0"/>
                                  </p:stCondLst>
                                  <p:childTnLst>
                                    <p:animRot by="21600000">
                                      <p:cBhvr>
                                        <p:cTn id="16" dur="2000" fill="hold"/>
                                        <p:tgtEl>
                                          <p:spTgt spid="25"/>
                                        </p:tgtEl>
                                        <p:attrNameLst>
                                          <p:attrName>r</p:attrName>
                                        </p:attrNameLst>
                                      </p:cBhvr>
                                    </p:animRot>
                                  </p:childTnLst>
                                </p:cTn>
                              </p:par>
                              <p:par>
                                <p:cTn id="17" presetID="8" presetClass="emph" presetSubtype="0" fill="hold" nodeType="withEffect">
                                  <p:stCondLst>
                                    <p:cond delay="0"/>
                                  </p:stCondLst>
                                  <p:childTnLst>
                                    <p:animRot by="21600000">
                                      <p:cBhvr>
                                        <p:cTn id="18" dur="2000" fill="hold"/>
                                        <p:tgtEl>
                                          <p:spTgt spid="24"/>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1600000">
                                      <p:cBhvr>
                                        <p:cTn id="22" dur="2000" fill="hold"/>
                                        <p:tgtEl>
                                          <p:spTgt spid="19"/>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21600000">
                                      <p:cBhvr>
                                        <p:cTn id="26" dur="2000" fill="hold"/>
                                        <p:tgtEl>
                                          <p:spTgt spid="16"/>
                                        </p:tgtEl>
                                        <p:attrNameLst>
                                          <p:attrName>r</p:attrName>
                                        </p:attrNameLst>
                                      </p:cBhvr>
                                    </p:animRot>
                                  </p:childTnLst>
                                </p:cTn>
                              </p:par>
                              <p:par>
                                <p:cTn id="27" presetID="8" presetClass="emph" presetSubtype="0" fill="hold" nodeType="withEffect">
                                  <p:stCondLst>
                                    <p:cond delay="0"/>
                                  </p:stCondLst>
                                  <p:childTnLst>
                                    <p:animRot by="21600000">
                                      <p:cBhvr>
                                        <p:cTn id="28" dur="2000" fill="hold"/>
                                        <p:tgtEl>
                                          <p:spTgt spid="17"/>
                                        </p:tgtEl>
                                        <p:attrNameLst>
                                          <p:attrName>r</p:attrName>
                                        </p:attrNameLst>
                                      </p:cBhvr>
                                    </p:animRot>
                                  </p:childTnLst>
                                </p:cTn>
                              </p:par>
                              <p:par>
                                <p:cTn id="29" presetID="8" presetClass="emph" presetSubtype="0" fill="hold" nodeType="withEffect">
                                  <p:stCondLst>
                                    <p:cond delay="0"/>
                                  </p:stCondLst>
                                  <p:childTnLst>
                                    <p:animRot by="21600000">
                                      <p:cBhvr>
                                        <p:cTn id="30" dur="2000" fill="hold"/>
                                        <p:tgtEl>
                                          <p:spTgt spid="18"/>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 calcmode="lin" valueType="num">
                                      <p:cBhvr additive="base">
                                        <p:cTn id="50" dur="500" fill="hold"/>
                                        <p:tgtEl>
                                          <p:spTgt spid="73"/>
                                        </p:tgtEl>
                                        <p:attrNameLst>
                                          <p:attrName>ppt_x</p:attrName>
                                        </p:attrNameLst>
                                      </p:cBhvr>
                                      <p:tavLst>
                                        <p:tav tm="0">
                                          <p:val>
                                            <p:strVal val="#ppt_x"/>
                                          </p:val>
                                        </p:tav>
                                        <p:tav tm="100000">
                                          <p:val>
                                            <p:strVal val="#ppt_x"/>
                                          </p:val>
                                        </p:tav>
                                      </p:tavLst>
                                    </p:anim>
                                    <p:anim calcmode="lin" valueType="num">
                                      <p:cBhvr additive="base">
                                        <p:cTn id="5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nodeType="clickEffect">
                                  <p:stCondLst>
                                    <p:cond delay="0"/>
                                  </p:stCondLst>
                                  <p:childTnLst>
                                    <p:animEffect transition="out" filter="blinds(horizontal)">
                                      <p:cBhvr>
                                        <p:cTn id="60" dur="500"/>
                                        <p:tgtEl>
                                          <p:spTgt spid="9"/>
                                        </p:tgtEl>
                                      </p:cBhvr>
                                    </p:animEffect>
                                    <p:set>
                                      <p:cBhvr>
                                        <p:cTn id="61" dur="1" fill="hold">
                                          <p:stCondLst>
                                            <p:cond delay="499"/>
                                          </p:stCondLst>
                                        </p:cTn>
                                        <p:tgtEl>
                                          <p:spTgt spid="9"/>
                                        </p:tgtEl>
                                        <p:attrNameLst>
                                          <p:attrName>style.visibility</p:attrName>
                                        </p:attrNameLst>
                                      </p:cBhvr>
                                      <p:to>
                                        <p:strVal val="hidden"/>
                                      </p:to>
                                    </p:set>
                                  </p:childTnLst>
                                </p:cTn>
                              </p:par>
                              <p:par>
                                <p:cTn id="62" presetID="3" presetClass="exit" presetSubtype="10" fill="hold" grpId="3" nodeType="withEffect">
                                  <p:stCondLst>
                                    <p:cond delay="0"/>
                                  </p:stCondLst>
                                  <p:childTnLst>
                                    <p:animEffect transition="out" filter="blinds(horizontal)">
                                      <p:cBhvr>
                                        <p:cTn id="63" dur="500"/>
                                        <p:tgtEl>
                                          <p:spTgt spid="55"/>
                                        </p:tgtEl>
                                      </p:cBhvr>
                                    </p:animEffect>
                                    <p:set>
                                      <p:cBhvr>
                                        <p:cTn id="64" dur="1" fill="hold">
                                          <p:stCondLst>
                                            <p:cond delay="499"/>
                                          </p:stCondLst>
                                        </p:cTn>
                                        <p:tgtEl>
                                          <p:spTgt spid="55"/>
                                        </p:tgtEl>
                                        <p:attrNameLst>
                                          <p:attrName>style.visibility</p:attrName>
                                        </p:attrNameLst>
                                      </p:cBhvr>
                                      <p:to>
                                        <p:strVal val="hidden"/>
                                      </p:to>
                                    </p:set>
                                  </p:childTnLst>
                                </p:cTn>
                              </p:par>
                              <p:par>
                                <p:cTn id="65" presetID="3" presetClass="exit" presetSubtype="10" fill="hold" grpId="3" nodeType="withEffect">
                                  <p:stCondLst>
                                    <p:cond delay="0"/>
                                  </p:stCondLst>
                                  <p:childTnLst>
                                    <p:animEffect transition="out" filter="blinds(horizontal)">
                                      <p:cBhvr>
                                        <p:cTn id="66" dur="500"/>
                                        <p:tgtEl>
                                          <p:spTgt spid="56"/>
                                        </p:tgtEl>
                                      </p:cBhvr>
                                    </p:animEffect>
                                    <p:set>
                                      <p:cBhvr>
                                        <p:cTn id="67" dur="1" fill="hold">
                                          <p:stCondLst>
                                            <p:cond delay="499"/>
                                          </p:stCondLst>
                                        </p:cTn>
                                        <p:tgtEl>
                                          <p:spTgt spid="56"/>
                                        </p:tgtEl>
                                        <p:attrNameLst>
                                          <p:attrName>style.visibility</p:attrName>
                                        </p:attrNameLst>
                                      </p:cBhvr>
                                      <p:to>
                                        <p:strVal val="hidden"/>
                                      </p:to>
                                    </p:set>
                                  </p:childTnLst>
                                </p:cTn>
                              </p:par>
                              <p:par>
                                <p:cTn id="68" presetID="3" presetClass="exit" presetSubtype="10" fill="hold" nodeType="withEffect">
                                  <p:stCondLst>
                                    <p:cond delay="0"/>
                                  </p:stCondLst>
                                  <p:childTnLst>
                                    <p:animEffect transition="out" filter="blinds(horizontal)">
                                      <p:cBhvr>
                                        <p:cTn id="69" dur="500"/>
                                        <p:tgtEl>
                                          <p:spTgt spid="30"/>
                                        </p:tgtEl>
                                      </p:cBhvr>
                                    </p:animEffect>
                                    <p:set>
                                      <p:cBhvr>
                                        <p:cTn id="70" dur="1" fill="hold">
                                          <p:stCondLst>
                                            <p:cond delay="499"/>
                                          </p:stCondLst>
                                        </p:cTn>
                                        <p:tgtEl>
                                          <p:spTgt spid="30"/>
                                        </p:tgtEl>
                                        <p:attrNameLst>
                                          <p:attrName>style.visibility</p:attrName>
                                        </p:attrNameLst>
                                      </p:cBhvr>
                                      <p:to>
                                        <p:strVal val="hidden"/>
                                      </p:to>
                                    </p:set>
                                  </p:childTnLst>
                                </p:cTn>
                              </p:par>
                              <p:par>
                                <p:cTn id="71" presetID="3" presetClass="exit" presetSubtype="10" fill="hold" nodeType="withEffect">
                                  <p:stCondLst>
                                    <p:cond delay="0"/>
                                  </p:stCondLst>
                                  <p:childTnLst>
                                    <p:animEffect transition="out" filter="blinds(horizontal)">
                                      <p:cBhvr>
                                        <p:cTn id="72" dur="500"/>
                                        <p:tgtEl>
                                          <p:spTgt spid="54"/>
                                        </p:tgtEl>
                                      </p:cBhvr>
                                    </p:animEffect>
                                    <p:set>
                                      <p:cBhvr>
                                        <p:cTn id="73" dur="1" fill="hold">
                                          <p:stCondLst>
                                            <p:cond delay="499"/>
                                          </p:stCondLst>
                                        </p:cTn>
                                        <p:tgtEl>
                                          <p:spTgt spid="54"/>
                                        </p:tgtEl>
                                        <p:attrNameLst>
                                          <p:attrName>style.visibility</p:attrName>
                                        </p:attrNameLst>
                                      </p:cBhvr>
                                      <p:to>
                                        <p:strVal val="hidden"/>
                                      </p:to>
                                    </p:set>
                                  </p:childTnLst>
                                </p:cTn>
                              </p:par>
                              <p:par>
                                <p:cTn id="74" presetID="3" presetClass="exit" presetSubtype="10" fill="hold" nodeType="withEffect">
                                  <p:stCondLst>
                                    <p:cond delay="0"/>
                                  </p:stCondLst>
                                  <p:childTnLst>
                                    <p:animEffect transition="out" filter="blinds(horizontal)">
                                      <p:cBhvr>
                                        <p:cTn id="75" dur="500"/>
                                        <p:tgtEl>
                                          <p:spTgt spid="15"/>
                                        </p:tgtEl>
                                      </p:cBhvr>
                                    </p:animEffect>
                                    <p:set>
                                      <p:cBhvr>
                                        <p:cTn id="76" dur="1" fill="hold">
                                          <p:stCondLst>
                                            <p:cond delay="499"/>
                                          </p:stCondLst>
                                        </p:cTn>
                                        <p:tgtEl>
                                          <p:spTgt spid="15"/>
                                        </p:tgtEl>
                                        <p:attrNameLst>
                                          <p:attrName>style.visibility</p:attrName>
                                        </p:attrNameLst>
                                      </p:cBhvr>
                                      <p:to>
                                        <p:strVal val="hidden"/>
                                      </p:to>
                                    </p:set>
                                  </p:childTnLst>
                                </p:cTn>
                              </p:par>
                              <p:par>
                                <p:cTn id="77" presetID="3" presetClass="exit" presetSubtype="10" fill="hold" grpId="3" nodeType="withEffect">
                                  <p:stCondLst>
                                    <p:cond delay="0"/>
                                  </p:stCondLst>
                                  <p:childTnLst>
                                    <p:animEffect transition="out" filter="blinds(horizontal)">
                                      <p:cBhvr>
                                        <p:cTn id="78" dur="500"/>
                                        <p:tgtEl>
                                          <p:spTgt spid="67"/>
                                        </p:tgtEl>
                                      </p:cBhvr>
                                    </p:animEffect>
                                    <p:set>
                                      <p:cBhvr>
                                        <p:cTn id="79" dur="1" fill="hold">
                                          <p:stCondLst>
                                            <p:cond delay="499"/>
                                          </p:stCondLst>
                                        </p:cTn>
                                        <p:tgtEl>
                                          <p:spTgt spid="67"/>
                                        </p:tgtEl>
                                        <p:attrNameLst>
                                          <p:attrName>style.visibility</p:attrName>
                                        </p:attrNameLst>
                                      </p:cBhvr>
                                      <p:to>
                                        <p:strVal val="hidden"/>
                                      </p:to>
                                    </p:set>
                                  </p:childTnLst>
                                </p:cTn>
                              </p:par>
                              <p:par>
                                <p:cTn id="80" presetID="3" presetClass="exit" presetSubtype="10" fill="hold" nodeType="withEffect">
                                  <p:stCondLst>
                                    <p:cond delay="0"/>
                                  </p:stCondLst>
                                  <p:childTnLst>
                                    <p:animEffect transition="out" filter="blinds(horizontal)">
                                      <p:cBhvr>
                                        <p:cTn id="81" dur="500"/>
                                        <p:tgtEl>
                                          <p:spTgt spid="11"/>
                                        </p:tgtEl>
                                      </p:cBhvr>
                                    </p:animEffect>
                                    <p:set>
                                      <p:cBhvr>
                                        <p:cTn id="82" dur="1" fill="hold">
                                          <p:stCondLst>
                                            <p:cond delay="499"/>
                                          </p:stCondLst>
                                        </p:cTn>
                                        <p:tgtEl>
                                          <p:spTgt spid="11"/>
                                        </p:tgtEl>
                                        <p:attrNameLst>
                                          <p:attrName>style.visibility</p:attrName>
                                        </p:attrNameLst>
                                      </p:cBhvr>
                                      <p:to>
                                        <p:strVal val="hidden"/>
                                      </p:to>
                                    </p:set>
                                  </p:childTnLst>
                                </p:cTn>
                              </p:par>
                              <p:par>
                                <p:cTn id="83" presetID="3" presetClass="exit" presetSubtype="10" fill="hold" grpId="3" nodeType="withEffect">
                                  <p:stCondLst>
                                    <p:cond delay="0"/>
                                  </p:stCondLst>
                                  <p:childTnLst>
                                    <p:animEffect transition="out" filter="blinds(horizontal)">
                                      <p:cBhvr>
                                        <p:cTn id="84" dur="500"/>
                                        <p:tgtEl>
                                          <p:spTgt spid="69"/>
                                        </p:tgtEl>
                                      </p:cBhvr>
                                    </p:animEffect>
                                    <p:set>
                                      <p:cBhvr>
                                        <p:cTn id="85" dur="1" fill="hold">
                                          <p:stCondLst>
                                            <p:cond delay="499"/>
                                          </p:stCondLst>
                                        </p:cTn>
                                        <p:tgtEl>
                                          <p:spTgt spid="69"/>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32"/>
                                        </p:tgtEl>
                                      </p:cBhvr>
                                    </p:animEffect>
                                    <p:set>
                                      <p:cBhvr>
                                        <p:cTn id="88" dur="1" fill="hold">
                                          <p:stCondLst>
                                            <p:cond delay="499"/>
                                          </p:stCondLst>
                                        </p:cTn>
                                        <p:tgtEl>
                                          <p:spTgt spid="32"/>
                                        </p:tgtEl>
                                        <p:attrNameLst>
                                          <p:attrName>style.visibility</p:attrName>
                                        </p:attrNameLst>
                                      </p:cBhvr>
                                      <p:to>
                                        <p:strVal val="hidden"/>
                                      </p:to>
                                    </p:set>
                                  </p:childTnLst>
                                </p:cTn>
                              </p:par>
                              <p:par>
                                <p:cTn id="89" presetID="3" presetClass="exit" presetSubtype="10" fill="hold" nodeType="withEffect">
                                  <p:stCondLst>
                                    <p:cond delay="0"/>
                                  </p:stCondLst>
                                  <p:childTnLst>
                                    <p:animEffect transition="out" filter="blinds(horizontal)">
                                      <p:cBhvr>
                                        <p:cTn id="90" dur="500"/>
                                        <p:tgtEl>
                                          <p:spTgt spid="50"/>
                                        </p:tgtEl>
                                      </p:cBhvr>
                                    </p:animEffect>
                                    <p:set>
                                      <p:cBhvr>
                                        <p:cTn id="91" dur="1" fill="hold">
                                          <p:stCondLst>
                                            <p:cond delay="499"/>
                                          </p:stCondLst>
                                        </p:cTn>
                                        <p:tgtEl>
                                          <p:spTgt spid="50"/>
                                        </p:tgtEl>
                                        <p:attrNameLst>
                                          <p:attrName>style.visibility</p:attrName>
                                        </p:attrNameLst>
                                      </p:cBhvr>
                                      <p:to>
                                        <p:strVal val="hidden"/>
                                      </p:to>
                                    </p:set>
                                  </p:childTnLst>
                                </p:cTn>
                              </p:par>
                              <p:par>
                                <p:cTn id="92" presetID="3" presetClass="exit" presetSubtype="10" fill="hold" grpId="3" nodeType="withEffect">
                                  <p:stCondLst>
                                    <p:cond delay="0"/>
                                  </p:stCondLst>
                                  <p:childTnLst>
                                    <p:animEffect transition="out" filter="blinds(horizontal)">
                                      <p:cBhvr>
                                        <p:cTn id="93" dur="500"/>
                                        <p:tgtEl>
                                          <p:spTgt spid="61"/>
                                        </p:tgtEl>
                                      </p:cBhvr>
                                    </p:animEffect>
                                    <p:set>
                                      <p:cBhvr>
                                        <p:cTn id="94" dur="1" fill="hold">
                                          <p:stCondLst>
                                            <p:cond delay="499"/>
                                          </p:stCondLst>
                                        </p:cTn>
                                        <p:tgtEl>
                                          <p:spTgt spid="61"/>
                                        </p:tgtEl>
                                        <p:attrNameLst>
                                          <p:attrName>style.visibility</p:attrName>
                                        </p:attrNameLst>
                                      </p:cBhvr>
                                      <p:to>
                                        <p:strVal val="hidden"/>
                                      </p:to>
                                    </p:set>
                                  </p:childTnLst>
                                </p:cTn>
                              </p:par>
                              <p:par>
                                <p:cTn id="95" presetID="3" presetClass="exit" presetSubtype="10" fill="hold" nodeType="withEffect">
                                  <p:stCondLst>
                                    <p:cond delay="0"/>
                                  </p:stCondLst>
                                  <p:childTnLst>
                                    <p:animEffect transition="out" filter="blinds(horizontal)">
                                      <p:cBhvr>
                                        <p:cTn id="96" dur="500"/>
                                        <p:tgtEl>
                                          <p:spTgt spid="12"/>
                                        </p:tgtEl>
                                      </p:cBhvr>
                                    </p:animEffect>
                                    <p:set>
                                      <p:cBhvr>
                                        <p:cTn id="97" dur="1" fill="hold">
                                          <p:stCondLst>
                                            <p:cond delay="499"/>
                                          </p:stCondLst>
                                        </p:cTn>
                                        <p:tgtEl>
                                          <p:spTgt spid="12"/>
                                        </p:tgtEl>
                                        <p:attrNameLst>
                                          <p:attrName>style.visibility</p:attrName>
                                        </p:attrNameLst>
                                      </p:cBhvr>
                                      <p:to>
                                        <p:strVal val="hidden"/>
                                      </p:to>
                                    </p:set>
                                  </p:childTnLst>
                                </p:cTn>
                              </p:par>
                              <p:par>
                                <p:cTn id="98" presetID="3" presetClass="exit" presetSubtype="10" fill="hold" nodeType="withEffect">
                                  <p:stCondLst>
                                    <p:cond delay="0"/>
                                  </p:stCondLst>
                                  <p:childTnLst>
                                    <p:animEffect transition="out" filter="blinds(horizontal)">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3" presetClass="exit" presetSubtype="10" fill="hold" nodeType="withEffect">
                                  <p:stCondLst>
                                    <p:cond delay="0"/>
                                  </p:stCondLst>
                                  <p:childTnLst>
                                    <p:animEffect transition="out" filter="blinds(horizontal)">
                                      <p:cBhvr>
                                        <p:cTn id="102" dur="500"/>
                                        <p:tgtEl>
                                          <p:spTgt spid="29"/>
                                        </p:tgtEl>
                                      </p:cBhvr>
                                    </p:animEffect>
                                    <p:set>
                                      <p:cBhvr>
                                        <p:cTn id="103" dur="1" fill="hold">
                                          <p:stCondLst>
                                            <p:cond delay="499"/>
                                          </p:stCondLst>
                                        </p:cTn>
                                        <p:tgtEl>
                                          <p:spTgt spid="29"/>
                                        </p:tgtEl>
                                        <p:attrNameLst>
                                          <p:attrName>style.visibility</p:attrName>
                                        </p:attrNameLst>
                                      </p:cBhvr>
                                      <p:to>
                                        <p:strVal val="hidden"/>
                                      </p:to>
                                    </p:set>
                                  </p:childTnLst>
                                </p:cTn>
                              </p:par>
                              <p:par>
                                <p:cTn id="104" presetID="3" presetClass="exit" presetSubtype="10" fill="hold" nodeType="withEffect">
                                  <p:stCondLst>
                                    <p:cond delay="0"/>
                                  </p:stCondLst>
                                  <p:childTnLst>
                                    <p:animEffect transition="out" filter="blinds(horizontal)">
                                      <p:cBhvr>
                                        <p:cTn id="105" dur="500"/>
                                        <p:tgtEl>
                                          <p:spTgt spid="28"/>
                                        </p:tgtEl>
                                      </p:cBhvr>
                                    </p:animEffect>
                                    <p:set>
                                      <p:cBhvr>
                                        <p:cTn id="106" dur="1" fill="hold">
                                          <p:stCondLst>
                                            <p:cond delay="499"/>
                                          </p:stCondLst>
                                        </p:cTn>
                                        <p:tgtEl>
                                          <p:spTgt spid="28"/>
                                        </p:tgtEl>
                                        <p:attrNameLst>
                                          <p:attrName>style.visibility</p:attrName>
                                        </p:attrNameLst>
                                      </p:cBhvr>
                                      <p:to>
                                        <p:strVal val="hidden"/>
                                      </p:to>
                                    </p:set>
                                  </p:childTnLst>
                                </p:cTn>
                              </p:par>
                              <p:par>
                                <p:cTn id="107" presetID="3" presetClass="exit" presetSubtype="10" fill="hold" nodeType="withEffect">
                                  <p:stCondLst>
                                    <p:cond delay="0"/>
                                  </p:stCondLst>
                                  <p:childTnLst>
                                    <p:animEffect transition="out" filter="blinds(horizontal)">
                                      <p:cBhvr>
                                        <p:cTn id="108" dur="500"/>
                                        <p:tgtEl>
                                          <p:spTgt spid="27"/>
                                        </p:tgtEl>
                                      </p:cBhvr>
                                    </p:animEffect>
                                    <p:set>
                                      <p:cBhvr>
                                        <p:cTn id="109" dur="1" fill="hold">
                                          <p:stCondLst>
                                            <p:cond delay="499"/>
                                          </p:stCondLst>
                                        </p:cTn>
                                        <p:tgtEl>
                                          <p:spTgt spid="27"/>
                                        </p:tgtEl>
                                        <p:attrNameLst>
                                          <p:attrName>style.visibility</p:attrName>
                                        </p:attrNameLst>
                                      </p:cBhvr>
                                      <p:to>
                                        <p:strVal val="hidden"/>
                                      </p:to>
                                    </p:set>
                                  </p:childTnLst>
                                </p:cTn>
                              </p:par>
                              <p:par>
                                <p:cTn id="110" presetID="3" presetClass="exit" presetSubtype="10" fill="hold" grpId="3" nodeType="withEffect">
                                  <p:stCondLst>
                                    <p:cond delay="0"/>
                                  </p:stCondLst>
                                  <p:childTnLst>
                                    <p:animEffect transition="out" filter="blinds(horizontal)">
                                      <p:cBhvr>
                                        <p:cTn id="111" dur="500"/>
                                        <p:tgtEl>
                                          <p:spTgt spid="59"/>
                                        </p:tgtEl>
                                      </p:cBhvr>
                                    </p:animEffect>
                                    <p:set>
                                      <p:cBhvr>
                                        <p:cTn id="112" dur="1" fill="hold">
                                          <p:stCondLst>
                                            <p:cond delay="499"/>
                                          </p:stCondLst>
                                        </p:cTn>
                                        <p:tgtEl>
                                          <p:spTgt spid="59"/>
                                        </p:tgtEl>
                                        <p:attrNameLst>
                                          <p:attrName>style.visibility</p:attrName>
                                        </p:attrNameLst>
                                      </p:cBhvr>
                                      <p:to>
                                        <p:strVal val="hidden"/>
                                      </p:to>
                                    </p:set>
                                  </p:childTnLst>
                                </p:cTn>
                              </p:par>
                              <p:par>
                                <p:cTn id="113" presetID="3" presetClass="exit" presetSubtype="10" fill="hold" nodeType="withEffect">
                                  <p:stCondLst>
                                    <p:cond delay="0"/>
                                  </p:stCondLst>
                                  <p:childTnLst>
                                    <p:animEffect transition="out" filter="blinds(horizontal)">
                                      <p:cBhvr>
                                        <p:cTn id="114" dur="500"/>
                                        <p:tgtEl>
                                          <p:spTgt spid="18"/>
                                        </p:tgtEl>
                                      </p:cBhvr>
                                    </p:animEffect>
                                    <p:set>
                                      <p:cBhvr>
                                        <p:cTn id="115" dur="1" fill="hold">
                                          <p:stCondLst>
                                            <p:cond delay="499"/>
                                          </p:stCondLst>
                                        </p:cTn>
                                        <p:tgtEl>
                                          <p:spTgt spid="18"/>
                                        </p:tgtEl>
                                        <p:attrNameLst>
                                          <p:attrName>style.visibility</p:attrName>
                                        </p:attrNameLst>
                                      </p:cBhvr>
                                      <p:to>
                                        <p:strVal val="hidden"/>
                                      </p:to>
                                    </p:set>
                                  </p:childTnLst>
                                </p:cTn>
                              </p:par>
                              <p:par>
                                <p:cTn id="116" presetID="3" presetClass="exit" presetSubtype="10" fill="hold" nodeType="withEffect">
                                  <p:stCondLst>
                                    <p:cond delay="0"/>
                                  </p:stCondLst>
                                  <p:childTnLst>
                                    <p:animEffect transition="out" filter="blinds(horizontal)">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par>
                                <p:cTn id="119" presetID="3" presetClass="exit" presetSubtype="10" fill="hold" nodeType="withEffect">
                                  <p:stCondLst>
                                    <p:cond delay="0"/>
                                  </p:stCondLst>
                                  <p:childTnLst>
                                    <p:animEffect transition="out" filter="blinds(horizontal)">
                                      <p:cBhvr>
                                        <p:cTn id="120" dur="500"/>
                                        <p:tgtEl>
                                          <p:spTgt spid="39"/>
                                        </p:tgtEl>
                                      </p:cBhvr>
                                    </p:animEffect>
                                    <p:set>
                                      <p:cBhvr>
                                        <p:cTn id="121" dur="1" fill="hold">
                                          <p:stCondLst>
                                            <p:cond delay="499"/>
                                          </p:stCondLst>
                                        </p:cTn>
                                        <p:tgtEl>
                                          <p:spTgt spid="39"/>
                                        </p:tgtEl>
                                        <p:attrNameLst>
                                          <p:attrName>style.visibility</p:attrName>
                                        </p:attrNameLst>
                                      </p:cBhvr>
                                      <p:to>
                                        <p:strVal val="hidden"/>
                                      </p:to>
                                    </p:set>
                                  </p:childTnLst>
                                </p:cTn>
                              </p:par>
                              <p:par>
                                <p:cTn id="122" presetID="3" presetClass="exit" presetSubtype="10" fill="hold" nodeType="withEffect">
                                  <p:stCondLst>
                                    <p:cond delay="0"/>
                                  </p:stCondLst>
                                  <p:childTnLst>
                                    <p:animEffect transition="out" filter="blinds(horizontal)">
                                      <p:cBhvr>
                                        <p:cTn id="123" dur="500"/>
                                        <p:tgtEl>
                                          <p:spTgt spid="47"/>
                                        </p:tgtEl>
                                      </p:cBhvr>
                                    </p:animEffect>
                                    <p:set>
                                      <p:cBhvr>
                                        <p:cTn id="124" dur="1" fill="hold">
                                          <p:stCondLst>
                                            <p:cond delay="499"/>
                                          </p:stCondLst>
                                        </p:cTn>
                                        <p:tgtEl>
                                          <p:spTgt spid="47"/>
                                        </p:tgtEl>
                                        <p:attrNameLst>
                                          <p:attrName>style.visibility</p:attrName>
                                        </p:attrNameLst>
                                      </p:cBhvr>
                                      <p:to>
                                        <p:strVal val="hidden"/>
                                      </p:to>
                                    </p:set>
                                  </p:childTnLst>
                                </p:cTn>
                              </p:par>
                              <p:par>
                                <p:cTn id="125" presetID="3" presetClass="exit" presetSubtype="10" fill="hold" nodeType="withEffect">
                                  <p:stCondLst>
                                    <p:cond delay="0"/>
                                  </p:stCondLst>
                                  <p:childTnLst>
                                    <p:animEffect transition="out" filter="blinds(horizontal)">
                                      <p:cBhvr>
                                        <p:cTn id="126" dur="500"/>
                                        <p:tgtEl>
                                          <p:spTgt spid="22"/>
                                        </p:tgtEl>
                                      </p:cBhvr>
                                    </p:animEffect>
                                    <p:set>
                                      <p:cBhvr>
                                        <p:cTn id="127" dur="1" fill="hold">
                                          <p:stCondLst>
                                            <p:cond delay="499"/>
                                          </p:stCondLst>
                                        </p:cTn>
                                        <p:tgtEl>
                                          <p:spTgt spid="22"/>
                                        </p:tgtEl>
                                        <p:attrNameLst>
                                          <p:attrName>style.visibility</p:attrName>
                                        </p:attrNameLst>
                                      </p:cBhvr>
                                      <p:to>
                                        <p:strVal val="hidden"/>
                                      </p:to>
                                    </p:set>
                                  </p:childTnLst>
                                </p:cTn>
                              </p:par>
                              <p:par>
                                <p:cTn id="128" presetID="3" presetClass="exit" presetSubtype="10" fill="hold" grpId="3" nodeType="withEffect">
                                  <p:stCondLst>
                                    <p:cond delay="0"/>
                                  </p:stCondLst>
                                  <p:childTnLst>
                                    <p:animEffect transition="out" filter="blinds(horizontal)">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3" presetClass="exit" presetSubtype="10" fill="hold" nodeType="withEffect">
                                  <p:stCondLst>
                                    <p:cond delay="0"/>
                                  </p:stCondLst>
                                  <p:childTnLst>
                                    <p:animEffect transition="out" filter="blinds(horizontal)">
                                      <p:cBhvr>
                                        <p:cTn id="132" dur="500"/>
                                        <p:tgtEl>
                                          <p:spTgt spid="14"/>
                                        </p:tgtEl>
                                      </p:cBhvr>
                                    </p:animEffect>
                                    <p:set>
                                      <p:cBhvr>
                                        <p:cTn id="133" dur="1" fill="hold">
                                          <p:stCondLst>
                                            <p:cond delay="499"/>
                                          </p:stCondLst>
                                        </p:cTn>
                                        <p:tgtEl>
                                          <p:spTgt spid="14"/>
                                        </p:tgtEl>
                                        <p:attrNameLst>
                                          <p:attrName>style.visibility</p:attrName>
                                        </p:attrNameLst>
                                      </p:cBhvr>
                                      <p:to>
                                        <p:strVal val="hidden"/>
                                      </p:to>
                                    </p:set>
                                  </p:childTnLst>
                                </p:cTn>
                              </p:par>
                              <p:par>
                                <p:cTn id="134" presetID="3" presetClass="exit" presetSubtype="10" fill="hold" nodeType="withEffect">
                                  <p:stCondLst>
                                    <p:cond delay="0"/>
                                  </p:stCondLst>
                                  <p:childTnLst>
                                    <p:animEffect transition="out" filter="blinds(horizontal)">
                                      <p:cBhvr>
                                        <p:cTn id="135" dur="500"/>
                                        <p:tgtEl>
                                          <p:spTgt spid="10"/>
                                        </p:tgtEl>
                                      </p:cBhvr>
                                    </p:animEffect>
                                    <p:set>
                                      <p:cBhvr>
                                        <p:cTn id="136" dur="1" fill="hold">
                                          <p:stCondLst>
                                            <p:cond delay="499"/>
                                          </p:stCondLst>
                                        </p:cTn>
                                        <p:tgtEl>
                                          <p:spTgt spid="10"/>
                                        </p:tgtEl>
                                        <p:attrNameLst>
                                          <p:attrName>style.visibility</p:attrName>
                                        </p:attrNameLst>
                                      </p:cBhvr>
                                      <p:to>
                                        <p:strVal val="hidden"/>
                                      </p:to>
                                    </p:set>
                                  </p:childTnLst>
                                </p:cTn>
                              </p:par>
                              <p:par>
                                <p:cTn id="137" presetID="3" presetClass="exit" presetSubtype="10" fill="hold" nodeType="withEffect">
                                  <p:stCondLst>
                                    <p:cond delay="0"/>
                                  </p:stCondLst>
                                  <p:childTnLst>
                                    <p:animEffect transition="out" filter="blinds(horizontal)">
                                      <p:cBhvr>
                                        <p:cTn id="138" dur="500"/>
                                        <p:tgtEl>
                                          <p:spTgt spid="60"/>
                                        </p:tgtEl>
                                      </p:cBhvr>
                                    </p:animEffect>
                                    <p:set>
                                      <p:cBhvr>
                                        <p:cTn id="139" dur="1" fill="hold">
                                          <p:stCondLst>
                                            <p:cond delay="499"/>
                                          </p:stCondLst>
                                        </p:cTn>
                                        <p:tgtEl>
                                          <p:spTgt spid="60"/>
                                        </p:tgtEl>
                                        <p:attrNameLst>
                                          <p:attrName>style.visibility</p:attrName>
                                        </p:attrNameLst>
                                      </p:cBhvr>
                                      <p:to>
                                        <p:strVal val="hidden"/>
                                      </p:to>
                                    </p:set>
                                  </p:childTnLst>
                                </p:cTn>
                              </p:par>
                              <p:par>
                                <p:cTn id="140" presetID="3" presetClass="exit" presetSubtype="10" fill="hold" nodeType="withEffect">
                                  <p:stCondLst>
                                    <p:cond delay="0"/>
                                  </p:stCondLst>
                                  <p:childTnLst>
                                    <p:animEffect transition="out" filter="blinds(horizontal)">
                                      <p:cBhvr>
                                        <p:cTn id="141" dur="500"/>
                                        <p:tgtEl>
                                          <p:spTgt spid="31"/>
                                        </p:tgtEl>
                                      </p:cBhvr>
                                    </p:animEffect>
                                    <p:set>
                                      <p:cBhvr>
                                        <p:cTn id="142"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55" grpId="3"/>
      <p:bldP spid="56" grpId="3"/>
      <p:bldP spid="59" grpId="3"/>
      <p:bldP spid="61" grpId="3"/>
      <p:bldP spid="67" grpId="3"/>
      <p:bldP spid="68" grpId="3"/>
      <p:bldP spid="69" grpId="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188" y="111123"/>
            <a:ext cx="7543800" cy="814851"/>
          </a:xfrm>
        </p:spPr>
        <p:txBody>
          <a:bodyPr/>
          <a:lstStyle/>
          <a:p>
            <a:r>
              <a:rPr lang="en-US" sz="3200" dirty="0" smtClean="0"/>
              <a:t>Experimental evaluation</a:t>
            </a:r>
            <a:endParaRPr lang="en-US" sz="32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14</a:t>
            </a:fld>
            <a:endParaRPr lang="en-US" altLang="en-US" sz="1800">
              <a:solidFill>
                <a:schemeClr val="tx1"/>
              </a:solidFill>
            </a:endParaRPr>
          </a:p>
        </p:txBody>
      </p:sp>
      <p:sp>
        <p:nvSpPr>
          <p:cNvPr id="4" name="内容占位符 2"/>
          <p:cNvSpPr txBox="1">
            <a:spLocks/>
          </p:cNvSpPr>
          <p:nvPr/>
        </p:nvSpPr>
        <p:spPr>
          <a:xfrm>
            <a:off x="830264" y="1165224"/>
            <a:ext cx="7427912" cy="4803775"/>
          </a:xfrm>
          <a:prstGeom prst="rect">
            <a:avLst/>
          </a:prstGeom>
        </p:spPr>
        <p:txBody>
          <a:bodyPr>
            <a:normAutofit/>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smtClean="0">
                <a:solidFill>
                  <a:schemeClr val="tx2">
                    <a:lumMod val="50000"/>
                  </a:schemeClr>
                </a:solidFill>
                <a:ea typeface="Meiryo UI" pitchFamily="34" charset="-128"/>
                <a:cs typeface="Meiryo UI" pitchFamily="34" charset="-128"/>
              </a:rPr>
              <a:t>Dataset</a:t>
            </a:r>
          </a:p>
          <a:p>
            <a:pPr lvl="1">
              <a:defRPr/>
            </a:pPr>
            <a:r>
              <a:rPr lang="en-US" altLang="zh-CN" dirty="0" smtClean="0">
                <a:solidFill>
                  <a:schemeClr val="tx2">
                    <a:lumMod val="50000"/>
                  </a:schemeClr>
                </a:solidFill>
                <a:ea typeface="Meiryo UI" pitchFamily="34" charset="-128"/>
                <a:cs typeface="Meiryo UI" pitchFamily="34" charset="-128"/>
              </a:rPr>
              <a:t>Real-life graphs</a:t>
            </a: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r>
              <a:rPr lang="en-US" altLang="zh-CN" dirty="0" smtClean="0">
                <a:solidFill>
                  <a:schemeClr val="tx2">
                    <a:lumMod val="50000"/>
                  </a:schemeClr>
                </a:solidFill>
                <a:ea typeface="Meiryo UI" pitchFamily="34" charset="-128"/>
                <a:cs typeface="Meiryo UI" pitchFamily="34" charset="-128"/>
              </a:rPr>
              <a:t>Synthetic graphs</a:t>
            </a:r>
          </a:p>
          <a:p>
            <a:pPr lvl="1">
              <a:buNone/>
              <a:defRPr/>
            </a:pPr>
            <a:r>
              <a:rPr lang="en-US" altLang="zh-CN" dirty="0" smtClean="0">
                <a:solidFill>
                  <a:schemeClr val="tx2">
                    <a:lumMod val="50000"/>
                  </a:schemeClr>
                </a:solidFill>
                <a:ea typeface="Meiryo UI" pitchFamily="34" charset="-128"/>
                <a:cs typeface="Meiryo UI" pitchFamily="34" charset="-128"/>
              </a:rPr>
              <a:t>Amazon EC2 Instance with 3.75GB memory, 2 EC2 compute unit. </a:t>
            </a:r>
            <a:endParaRPr lang="en-US" altLang="zh-CN" dirty="0">
              <a:solidFill>
                <a:schemeClr val="tx2">
                  <a:lumMod val="50000"/>
                </a:schemeClr>
              </a:solidFill>
              <a:ea typeface="Meiryo UI" pitchFamily="34" charset="-128"/>
              <a:cs typeface="Meiryo UI" pitchFamily="34" charset="-128"/>
            </a:endParaRPr>
          </a:p>
          <a:p>
            <a:pPr>
              <a:defRPr/>
            </a:pPr>
            <a:r>
              <a:rPr lang="en-US" altLang="zh-CN" dirty="0" smtClean="0">
                <a:solidFill>
                  <a:schemeClr val="tx2">
                    <a:lumMod val="50000"/>
                  </a:schemeClr>
                </a:solidFill>
                <a:ea typeface="Meiryo UI" pitchFamily="34" charset="-128"/>
                <a:cs typeface="Meiryo UI" pitchFamily="34" charset="-128"/>
              </a:rPr>
              <a:t>Algorithms</a:t>
            </a:r>
          </a:p>
          <a:p>
            <a:pPr lvl="1">
              <a:defRPr/>
            </a:pPr>
            <a:r>
              <a:rPr lang="en-US" altLang="zh-CN" dirty="0" smtClean="0">
                <a:solidFill>
                  <a:schemeClr val="tx2">
                    <a:lumMod val="50000"/>
                  </a:schemeClr>
                </a:solidFill>
                <a:ea typeface="Meiryo UI" pitchFamily="34" charset="-128"/>
                <a:cs typeface="Meiryo UI" pitchFamily="34" charset="-128"/>
              </a:rPr>
              <a:t>Top-k matching (with/without optimization)</a:t>
            </a:r>
          </a:p>
          <a:p>
            <a:pPr lvl="1">
              <a:defRPr/>
            </a:pPr>
            <a:r>
              <a:rPr lang="en-US" altLang="zh-CN" dirty="0" smtClean="0">
                <a:solidFill>
                  <a:schemeClr val="tx2">
                    <a:lumMod val="50000"/>
                  </a:schemeClr>
                </a:solidFill>
                <a:ea typeface="Meiryo UI" pitchFamily="34" charset="-128"/>
                <a:cs typeface="Meiryo UI" pitchFamily="34" charset="-128"/>
              </a:rPr>
              <a:t>Brute force algorithm</a:t>
            </a:r>
          </a:p>
          <a:p>
            <a:pPr lvl="1">
              <a:defRPr/>
            </a:pPr>
            <a:r>
              <a:rPr lang="en-US" altLang="zh-CN" dirty="0" smtClean="0">
                <a:solidFill>
                  <a:schemeClr val="tx2">
                    <a:lumMod val="50000"/>
                  </a:schemeClr>
                </a:solidFill>
                <a:ea typeface="Meiryo UI" pitchFamily="34" charset="-128"/>
                <a:cs typeface="Meiryo UI" pitchFamily="34" charset="-128"/>
              </a:rPr>
              <a:t>Diversified algorithm: Approximation &amp; Heuristic with early termination</a:t>
            </a:r>
            <a:endParaRPr lang="en-US" altLang="zh-CN" dirty="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a:solidFill>
                <a:schemeClr val="tx2">
                  <a:lumMod val="50000"/>
                </a:schemeClr>
              </a:solidFill>
              <a:ea typeface="Meiryo UI" pitchFamily="34" charset="-128"/>
              <a:cs typeface="Meiryo UI" pitchFamily="34" charset="-128"/>
            </a:endParaRPr>
          </a:p>
          <a:p>
            <a:pPr lvl="1">
              <a:buFont typeface="Calibri" panose="020F0502020204030204" pitchFamily="34" charset="0"/>
              <a:buNone/>
              <a:defRPr/>
            </a:pPr>
            <a:endParaRPr lang="en-US" altLang="zh-CN" dirty="0" smtClean="0">
              <a:solidFill>
                <a:schemeClr val="tx2">
                  <a:lumMod val="50000"/>
                </a:schemeClr>
              </a:solidFill>
              <a:ea typeface="Meiryo UI" pitchFamily="34" charset="-128"/>
              <a:cs typeface="Meiryo UI" pitchFamily="34" charset="-128"/>
            </a:endParaRPr>
          </a:p>
        </p:txBody>
      </p:sp>
      <p:graphicFrame>
        <p:nvGraphicFramePr>
          <p:cNvPr id="5" name="表格 4"/>
          <p:cNvGraphicFramePr>
            <a:graphicFrameLocks noGrp="1"/>
          </p:cNvGraphicFramePr>
          <p:nvPr/>
        </p:nvGraphicFramePr>
        <p:xfrm>
          <a:off x="1460500" y="1955800"/>
          <a:ext cx="6096000" cy="1483360"/>
        </p:xfrm>
        <a:graphic>
          <a:graphicData uri="http://schemas.openxmlformats.org/drawingml/2006/table">
            <a:tbl>
              <a:tblPr firstRow="1" bandRow="1">
                <a:tableStyleId>{5C22544A-7EE6-4342-B048-85BDC9FD1C3A}</a:tableStyleId>
              </a:tblPr>
              <a:tblGrid>
                <a:gridCol w="3454400"/>
                <a:gridCol w="1295400"/>
                <a:gridCol w="1346200"/>
              </a:tblGrid>
              <a:tr h="370840">
                <a:tc>
                  <a:txBody>
                    <a:bodyPr/>
                    <a:lstStyle/>
                    <a:p>
                      <a:pPr algn="ctr"/>
                      <a:r>
                        <a:rPr lang="en-US" altLang="zh-CN" dirty="0" smtClean="0"/>
                        <a:t>Graphs</a:t>
                      </a:r>
                      <a:endParaRPr lang="zh-CN" altLang="en-US" dirty="0"/>
                    </a:p>
                  </a:txBody>
                  <a:tcPr/>
                </a:tc>
                <a:tc>
                  <a:txBody>
                    <a:bodyPr/>
                    <a:lstStyle/>
                    <a:p>
                      <a:pPr algn="ctr"/>
                      <a:r>
                        <a:rPr lang="en-US" altLang="zh-CN" dirty="0" smtClean="0"/>
                        <a:t>|V|</a:t>
                      </a:r>
                      <a:endParaRPr lang="zh-CN" altLang="en-US" dirty="0"/>
                    </a:p>
                  </a:txBody>
                  <a:tcPr/>
                </a:tc>
                <a:tc>
                  <a:txBody>
                    <a:bodyPr/>
                    <a:lstStyle/>
                    <a:p>
                      <a:pPr algn="ctr"/>
                      <a:r>
                        <a:rPr lang="en-US" altLang="zh-CN" dirty="0" smtClean="0"/>
                        <a:t>|E|</a:t>
                      </a:r>
                      <a:endParaRPr lang="zh-CN" altLang="en-US" dirty="0"/>
                    </a:p>
                  </a:txBody>
                  <a:tcPr/>
                </a:tc>
              </a:tr>
              <a:tr h="370840">
                <a:tc>
                  <a:txBody>
                    <a:bodyPr/>
                    <a:lstStyle/>
                    <a:p>
                      <a:r>
                        <a:rPr lang="en-US" altLang="zh-CN" dirty="0" smtClean="0">
                          <a:solidFill>
                            <a:schemeClr val="tx2">
                              <a:lumMod val="50000"/>
                            </a:schemeClr>
                          </a:solidFill>
                          <a:ea typeface="Meiryo UI" pitchFamily="34" charset="-128"/>
                          <a:cs typeface="Meiryo UI" pitchFamily="34" charset="-128"/>
                        </a:rPr>
                        <a:t>Amazon co-purchasing network</a:t>
                      </a:r>
                      <a:endParaRPr lang="zh-CN" altLang="en-US" dirty="0"/>
                    </a:p>
                  </a:txBody>
                  <a:tcPr/>
                </a:tc>
                <a:tc>
                  <a:txBody>
                    <a:bodyPr/>
                    <a:lstStyle/>
                    <a:p>
                      <a:r>
                        <a:rPr lang="en-US" altLang="zh-CN" dirty="0" smtClean="0"/>
                        <a:t>548,552</a:t>
                      </a:r>
                      <a:endParaRPr lang="zh-CN" altLang="en-US" dirty="0"/>
                    </a:p>
                  </a:txBody>
                  <a:tcPr/>
                </a:tc>
                <a:tc>
                  <a:txBody>
                    <a:bodyPr/>
                    <a:lstStyle/>
                    <a:p>
                      <a:r>
                        <a:rPr lang="en-US" altLang="zh-CN" dirty="0" smtClean="0"/>
                        <a:t>1,788,725</a:t>
                      </a:r>
                      <a:endParaRPr lang="zh-CN" altLang="en-US" dirty="0"/>
                    </a:p>
                  </a:txBody>
                  <a:tcPr/>
                </a:tc>
              </a:tr>
              <a:tr h="370840">
                <a:tc>
                  <a:txBody>
                    <a:bodyPr/>
                    <a:lstStyle/>
                    <a:p>
                      <a:r>
                        <a:rPr lang="en-US" altLang="zh-CN" dirty="0" smtClean="0">
                          <a:solidFill>
                            <a:schemeClr val="tx2">
                              <a:lumMod val="50000"/>
                            </a:schemeClr>
                          </a:solidFill>
                          <a:ea typeface="Meiryo UI" pitchFamily="34" charset="-128"/>
                          <a:cs typeface="Meiryo UI" pitchFamily="34" charset="-128"/>
                        </a:rPr>
                        <a:t>Citation</a:t>
                      </a:r>
                      <a:endParaRPr lang="zh-CN" altLang="en-US" dirty="0"/>
                    </a:p>
                  </a:txBody>
                  <a:tcPr/>
                </a:tc>
                <a:tc>
                  <a:txBody>
                    <a:bodyPr/>
                    <a:lstStyle/>
                    <a:p>
                      <a:r>
                        <a:rPr lang="en-US" altLang="zh-CN" dirty="0" smtClean="0"/>
                        <a:t>1,397,240</a:t>
                      </a:r>
                      <a:endParaRPr lang="zh-CN" altLang="en-US" dirty="0"/>
                    </a:p>
                  </a:txBody>
                  <a:tcPr/>
                </a:tc>
                <a:tc>
                  <a:txBody>
                    <a:bodyPr/>
                    <a:lstStyle/>
                    <a:p>
                      <a:r>
                        <a:rPr lang="en-US" altLang="zh-CN" dirty="0" smtClean="0"/>
                        <a:t>3,021,489</a:t>
                      </a:r>
                      <a:endParaRPr lang="zh-CN" altLang="en-US" dirty="0"/>
                    </a:p>
                  </a:txBody>
                  <a:tcPr/>
                </a:tc>
              </a:tr>
              <a:tr h="370840">
                <a:tc>
                  <a:txBody>
                    <a:bodyPr/>
                    <a:lstStyle/>
                    <a:p>
                      <a:r>
                        <a:rPr lang="en-US" altLang="zh-CN" dirty="0" err="1" smtClean="0">
                          <a:solidFill>
                            <a:schemeClr val="tx2">
                              <a:lumMod val="50000"/>
                            </a:schemeClr>
                          </a:solidFill>
                          <a:ea typeface="Meiryo UI" pitchFamily="34" charset="-128"/>
                          <a:cs typeface="Meiryo UI" pitchFamily="34" charset="-128"/>
                        </a:rPr>
                        <a:t>Youtube</a:t>
                      </a:r>
                      <a:endParaRPr lang="zh-CN" altLang="en-US" dirty="0"/>
                    </a:p>
                  </a:txBody>
                  <a:tcPr/>
                </a:tc>
                <a:tc>
                  <a:txBody>
                    <a:bodyPr/>
                    <a:lstStyle/>
                    <a:p>
                      <a:r>
                        <a:rPr lang="en-US" altLang="zh-CN" dirty="0" smtClean="0"/>
                        <a:t>1,609,969</a:t>
                      </a:r>
                      <a:endParaRPr lang="zh-CN" altLang="en-US" dirty="0"/>
                    </a:p>
                  </a:txBody>
                  <a:tcPr/>
                </a:tc>
                <a:tc>
                  <a:txBody>
                    <a:bodyPr/>
                    <a:lstStyle/>
                    <a:p>
                      <a:r>
                        <a:rPr lang="en-US" altLang="zh-CN" dirty="0" smtClean="0"/>
                        <a:t>4,509,826</a:t>
                      </a:r>
                      <a:endParaRPr lang="zh-CN" altLang="en-US" dirty="0"/>
                    </a:p>
                  </a:txBody>
                  <a:tcPr/>
                </a:tc>
              </a:tr>
            </a:tbl>
          </a:graphicData>
        </a:graphic>
      </p:graphicFrame>
    </p:spTree>
    <p:extLst>
      <p:ext uri="{BB962C8B-B14F-4D97-AF65-F5344CB8AC3E}">
        <p14:creationId xmlns:p14="http://schemas.microsoft.com/office/powerpoint/2010/main" xmlns="" val="3895733948"/>
      </p:ext>
    </p:extLst>
  </p:cSld>
  <p:clrMapOvr>
    <a:masterClrMapping/>
  </p:clrMapOvr>
  <p:transition advTm="24757"/>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B1DF5AF0-A6A1-4215-96D2-5895980EEBFD}" type="slidenum">
              <a:rPr lang="en-US" altLang="en-US" smtClean="0"/>
              <a:pPr>
                <a:defRPr/>
              </a:pPr>
              <a:t>15</a:t>
            </a:fld>
            <a:endParaRPr lang="en-US" altLang="en-US" sz="1800">
              <a:solidFill>
                <a:schemeClr val="tx1"/>
              </a:solidFill>
            </a:endParaRPr>
          </a:p>
        </p:txBody>
      </p:sp>
      <p:pic>
        <p:nvPicPr>
          <p:cNvPr id="1026" name="Picture 2"/>
          <p:cNvPicPr>
            <a:picLocks noChangeAspect="1" noChangeArrowheads="1"/>
          </p:cNvPicPr>
          <p:nvPr/>
        </p:nvPicPr>
        <p:blipFill>
          <a:blip r:embed="rId3"/>
          <a:srcRect/>
          <a:stretch>
            <a:fillRect/>
          </a:stretch>
        </p:blipFill>
        <p:spPr bwMode="auto">
          <a:xfrm>
            <a:off x="405934" y="1433384"/>
            <a:ext cx="4017308" cy="28049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707924" y="1428410"/>
            <a:ext cx="4042978" cy="2814934"/>
          </a:xfrm>
          <a:prstGeom prst="rect">
            <a:avLst/>
          </a:prstGeom>
          <a:noFill/>
          <a:ln w="9525">
            <a:noFill/>
            <a:miter lim="800000"/>
            <a:headEnd/>
            <a:tailEnd/>
          </a:ln>
          <a:effectLst/>
        </p:spPr>
      </p:pic>
      <p:sp>
        <p:nvSpPr>
          <p:cNvPr id="7" name="Title 1"/>
          <p:cNvSpPr>
            <a:spLocks noGrp="1"/>
          </p:cNvSpPr>
          <p:nvPr>
            <p:ph type="title"/>
          </p:nvPr>
        </p:nvSpPr>
        <p:spPr>
          <a:xfrm>
            <a:off x="865188" y="111123"/>
            <a:ext cx="7543800" cy="814851"/>
          </a:xfrm>
        </p:spPr>
        <p:txBody>
          <a:bodyPr/>
          <a:lstStyle/>
          <a:p>
            <a:r>
              <a:rPr lang="en-US" sz="3200" dirty="0" smtClean="0"/>
              <a:t>Experimental evaluation</a:t>
            </a:r>
            <a:endParaRPr lang="en-US" sz="3200" dirty="0"/>
          </a:p>
        </p:txBody>
      </p:sp>
      <p:sp>
        <p:nvSpPr>
          <p:cNvPr id="8" name="TextBox 7"/>
          <p:cNvSpPr txBox="1"/>
          <p:nvPr/>
        </p:nvSpPr>
        <p:spPr>
          <a:xfrm>
            <a:off x="3620529" y="4374292"/>
            <a:ext cx="2530693" cy="369332"/>
          </a:xfrm>
          <a:prstGeom prst="rect">
            <a:avLst/>
          </a:prstGeom>
          <a:noFill/>
        </p:spPr>
        <p:txBody>
          <a:bodyPr wrap="none" rtlCol="0">
            <a:spAutoFit/>
          </a:bodyPr>
          <a:lstStyle/>
          <a:p>
            <a:r>
              <a:rPr lang="en-US" altLang="zh-CN" dirty="0" smtClean="0"/>
              <a:t>Varying |Q| on </a:t>
            </a:r>
            <a:r>
              <a:rPr lang="en-US" altLang="zh-CN" dirty="0" err="1" smtClean="0"/>
              <a:t>Youtube</a:t>
            </a:r>
            <a:endParaRPr lang="zh-CN" altLang="en-US" dirty="0"/>
          </a:p>
        </p:txBody>
      </p:sp>
    </p:spTree>
  </p:cSld>
  <p:clrMapOvr>
    <a:masterClrMapping/>
  </p:clrMapOvr>
  <p:transition advTm="4411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ox(i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B1DF5AF0-A6A1-4215-96D2-5895980EEBFD}" type="slidenum">
              <a:rPr lang="en-US" altLang="en-US" smtClean="0"/>
              <a:pPr>
                <a:defRPr/>
              </a:pPr>
              <a:t>16</a:t>
            </a:fld>
            <a:endParaRPr lang="en-US" altLang="en-US" sz="1800">
              <a:solidFill>
                <a:schemeClr val="tx1"/>
              </a:solidFill>
            </a:endParaRPr>
          </a:p>
        </p:txBody>
      </p:sp>
      <p:sp>
        <p:nvSpPr>
          <p:cNvPr id="7" name="Title 1"/>
          <p:cNvSpPr>
            <a:spLocks noGrp="1"/>
          </p:cNvSpPr>
          <p:nvPr>
            <p:ph type="title"/>
          </p:nvPr>
        </p:nvSpPr>
        <p:spPr>
          <a:xfrm>
            <a:off x="865188" y="111123"/>
            <a:ext cx="7543800" cy="814851"/>
          </a:xfrm>
        </p:spPr>
        <p:txBody>
          <a:bodyPr/>
          <a:lstStyle/>
          <a:p>
            <a:r>
              <a:rPr lang="en-US" sz="3200" dirty="0" smtClean="0"/>
              <a:t>Experimental evaluation</a:t>
            </a:r>
            <a:endParaRPr lang="en-US" sz="3200" dirty="0"/>
          </a:p>
        </p:txBody>
      </p:sp>
      <p:sp>
        <p:nvSpPr>
          <p:cNvPr id="8" name="TextBox 7"/>
          <p:cNvSpPr txBox="1"/>
          <p:nvPr/>
        </p:nvSpPr>
        <p:spPr>
          <a:xfrm>
            <a:off x="1408669" y="4534928"/>
            <a:ext cx="2530436" cy="369332"/>
          </a:xfrm>
          <a:prstGeom prst="rect">
            <a:avLst/>
          </a:prstGeom>
          <a:noFill/>
        </p:spPr>
        <p:txBody>
          <a:bodyPr wrap="none" rtlCol="0">
            <a:spAutoFit/>
          </a:bodyPr>
          <a:lstStyle/>
          <a:p>
            <a:r>
              <a:rPr lang="en-US" altLang="zh-CN" dirty="0" smtClean="0"/>
              <a:t>Varying |Q| on Amazon</a:t>
            </a:r>
            <a:endParaRPr lang="zh-CN" altLang="en-US" dirty="0"/>
          </a:p>
        </p:txBody>
      </p:sp>
      <p:pic>
        <p:nvPicPr>
          <p:cNvPr id="2051" name="Picture 3"/>
          <p:cNvPicPr>
            <a:picLocks noChangeAspect="1" noChangeArrowheads="1"/>
          </p:cNvPicPr>
          <p:nvPr/>
        </p:nvPicPr>
        <p:blipFill>
          <a:blip r:embed="rId3"/>
          <a:srcRect/>
          <a:stretch>
            <a:fillRect/>
          </a:stretch>
        </p:blipFill>
        <p:spPr bwMode="auto">
          <a:xfrm>
            <a:off x="217273" y="1483021"/>
            <a:ext cx="4208294" cy="291598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683212" y="1490412"/>
            <a:ext cx="3940824" cy="2935447"/>
          </a:xfrm>
          <a:prstGeom prst="rect">
            <a:avLst/>
          </a:prstGeom>
          <a:noFill/>
          <a:ln w="9525">
            <a:noFill/>
            <a:miter lim="800000"/>
            <a:headEnd/>
            <a:tailEnd/>
          </a:ln>
          <a:effectLst/>
        </p:spPr>
      </p:pic>
      <p:sp>
        <p:nvSpPr>
          <p:cNvPr id="10" name="TextBox 9"/>
          <p:cNvSpPr txBox="1"/>
          <p:nvPr/>
        </p:nvSpPr>
        <p:spPr>
          <a:xfrm>
            <a:off x="5688220" y="4534928"/>
            <a:ext cx="2530693" cy="369332"/>
          </a:xfrm>
          <a:prstGeom prst="rect">
            <a:avLst/>
          </a:prstGeom>
          <a:noFill/>
        </p:spPr>
        <p:txBody>
          <a:bodyPr wrap="none" rtlCol="0">
            <a:spAutoFit/>
          </a:bodyPr>
          <a:lstStyle/>
          <a:p>
            <a:r>
              <a:rPr lang="en-US" altLang="zh-CN" dirty="0" smtClean="0"/>
              <a:t>Varying |Q| on </a:t>
            </a:r>
            <a:r>
              <a:rPr lang="en-US" altLang="zh-CN" dirty="0" err="1" smtClean="0"/>
              <a:t>Youtube</a:t>
            </a:r>
            <a:endParaRPr lang="zh-CN" altLang="en-US" dirty="0"/>
          </a:p>
        </p:txBody>
      </p:sp>
    </p:spTree>
  </p:cSld>
  <p:clrMapOvr>
    <a:masterClrMapping/>
  </p:clrMapOvr>
  <p:transition advTm="440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ox(in)">
                                      <p:cBhvr>
                                        <p:cTn id="7" dur="500"/>
                                        <p:tgtEl>
                                          <p:spTgt spid="205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box(in)">
                                      <p:cBhvr>
                                        <p:cTn id="15" dur="500"/>
                                        <p:tgtEl>
                                          <p:spTgt spid="205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B1DF5AF0-A6A1-4215-96D2-5895980EEBFD}" type="slidenum">
              <a:rPr lang="en-US" altLang="en-US" smtClean="0"/>
              <a:pPr>
                <a:defRPr/>
              </a:pPr>
              <a:t>17</a:t>
            </a:fld>
            <a:endParaRPr lang="en-US" altLang="en-US" sz="1800">
              <a:solidFill>
                <a:schemeClr val="tx1"/>
              </a:solidFill>
            </a:endParaRPr>
          </a:p>
        </p:txBody>
      </p:sp>
      <p:sp>
        <p:nvSpPr>
          <p:cNvPr id="4" name="Title 1"/>
          <p:cNvSpPr>
            <a:spLocks noGrp="1"/>
          </p:cNvSpPr>
          <p:nvPr>
            <p:ph type="title"/>
          </p:nvPr>
        </p:nvSpPr>
        <p:spPr>
          <a:xfrm>
            <a:off x="865188" y="111123"/>
            <a:ext cx="7543800" cy="814851"/>
          </a:xfrm>
        </p:spPr>
        <p:txBody>
          <a:bodyPr/>
          <a:lstStyle/>
          <a:p>
            <a:r>
              <a:rPr lang="en-US" sz="3200" dirty="0" smtClean="0"/>
              <a:t>Experimental evaluation</a:t>
            </a:r>
            <a:endParaRPr lang="en-US" sz="3200" dirty="0"/>
          </a:p>
        </p:txBody>
      </p:sp>
      <p:pic>
        <p:nvPicPr>
          <p:cNvPr id="1026" name="Picture 2"/>
          <p:cNvPicPr>
            <a:picLocks noChangeAspect="1" noChangeArrowheads="1"/>
          </p:cNvPicPr>
          <p:nvPr/>
        </p:nvPicPr>
        <p:blipFill>
          <a:blip r:embed="rId3"/>
          <a:srcRect/>
          <a:stretch>
            <a:fillRect/>
          </a:stretch>
        </p:blipFill>
        <p:spPr bwMode="auto">
          <a:xfrm>
            <a:off x="663215" y="1041401"/>
            <a:ext cx="7817572" cy="4775200"/>
          </a:xfrm>
          <a:prstGeom prst="rect">
            <a:avLst/>
          </a:prstGeom>
          <a:noFill/>
          <a:ln w="9525">
            <a:noFill/>
            <a:miter lim="800000"/>
            <a:headEnd/>
            <a:tailEnd/>
          </a:ln>
          <a:effectLst/>
        </p:spPr>
      </p:pic>
    </p:spTree>
  </p:cSld>
  <p:clrMapOvr>
    <a:masterClrMapping/>
  </p:clrMapOvr>
  <p:transition advTm="12418"/>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188" y="111123"/>
            <a:ext cx="7543800" cy="814851"/>
          </a:xfrm>
        </p:spPr>
        <p:txBody>
          <a:bodyPr/>
          <a:lstStyle/>
          <a:p>
            <a:r>
              <a:rPr lang="en-US" sz="3200" dirty="0" smtClean="0"/>
              <a:t>Conclusion &amp;&amp; Future work</a:t>
            </a:r>
            <a:endParaRPr lang="en-US" sz="32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18</a:t>
            </a:fld>
            <a:endParaRPr lang="en-US" altLang="en-US" sz="1800">
              <a:solidFill>
                <a:schemeClr val="tx1"/>
              </a:solidFill>
            </a:endParaRPr>
          </a:p>
        </p:txBody>
      </p:sp>
      <p:sp>
        <p:nvSpPr>
          <p:cNvPr id="4" name="内容占位符 2"/>
          <p:cNvSpPr txBox="1">
            <a:spLocks/>
          </p:cNvSpPr>
          <p:nvPr/>
        </p:nvSpPr>
        <p:spPr>
          <a:xfrm>
            <a:off x="830264" y="1165224"/>
            <a:ext cx="7427912" cy="4943475"/>
          </a:xfrm>
          <a:prstGeom prst="rect">
            <a:avLst/>
          </a:prstGeom>
        </p:spPr>
        <p:txBody>
          <a:bodyPr>
            <a:normAutofit/>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altLang="zh-CN" u="sng" dirty="0" smtClean="0">
                <a:solidFill>
                  <a:schemeClr val="tx2">
                    <a:lumMod val="50000"/>
                  </a:schemeClr>
                </a:solidFill>
                <a:ea typeface="Meiryo UI" pitchFamily="34" charset="-128"/>
                <a:cs typeface="Meiryo UI" pitchFamily="34" charset="-128"/>
              </a:rPr>
              <a:t>Conclusion</a:t>
            </a:r>
          </a:p>
          <a:p>
            <a:pPr>
              <a:buFont typeface="Wingdings" pitchFamily="2" charset="2"/>
              <a:buChar char="l"/>
            </a:pPr>
            <a:r>
              <a:rPr lang="en-US" altLang="zh-CN" dirty="0" smtClean="0">
                <a:solidFill>
                  <a:schemeClr val="tx2">
                    <a:lumMod val="50000"/>
                  </a:schemeClr>
                </a:solidFill>
                <a:ea typeface="Meiryo UI" pitchFamily="34" charset="-128"/>
                <a:cs typeface="Meiryo UI" pitchFamily="34" charset="-128"/>
              </a:rPr>
              <a:t> </a:t>
            </a:r>
            <a:r>
              <a:rPr lang="en-US" altLang="zh-CN" dirty="0" smtClean="0"/>
              <a:t>revised graph patterns by supporting a designated output node;</a:t>
            </a:r>
          </a:p>
          <a:p>
            <a:pPr>
              <a:buFont typeface="Wingdings" pitchFamily="2" charset="2"/>
              <a:buChar char="l"/>
            </a:pPr>
            <a:r>
              <a:rPr lang="en-US" altLang="zh-CN" dirty="0" smtClean="0"/>
              <a:t> defined functions to measure match relevance and diversity, as well as a bi-criteria objective function based on both;</a:t>
            </a:r>
          </a:p>
          <a:p>
            <a:pPr>
              <a:buFont typeface="Wingdings" pitchFamily="2" charset="2"/>
              <a:buChar char="l"/>
            </a:pPr>
            <a:r>
              <a:rPr lang="en-US" altLang="zh-CN" dirty="0" smtClean="0"/>
              <a:t> algorithms for computing top-k matches, and for finding diversified top-k matches, with properties such as constant approximation ratios and early termination;</a:t>
            </a:r>
          </a:p>
          <a:p>
            <a:pPr>
              <a:buFont typeface="Wingdings" pitchFamily="2" charset="2"/>
              <a:buChar char="l"/>
            </a:pPr>
            <a:r>
              <a:rPr lang="en-US" altLang="zh-CN" dirty="0" smtClean="0">
                <a:solidFill>
                  <a:schemeClr val="tx2">
                    <a:lumMod val="50000"/>
                  </a:schemeClr>
                </a:solidFill>
                <a:ea typeface="Meiryo UI" pitchFamily="34" charset="-128"/>
                <a:cs typeface="Meiryo UI" pitchFamily="34" charset="-128"/>
              </a:rPr>
              <a:t> verified effectiveness of our methods.</a:t>
            </a:r>
          </a:p>
          <a:p>
            <a:pPr>
              <a:buNone/>
              <a:defRPr/>
            </a:pPr>
            <a:r>
              <a:rPr lang="en-US" altLang="zh-CN" u="sng" dirty="0" smtClean="0">
                <a:solidFill>
                  <a:schemeClr val="tx2">
                    <a:lumMod val="50000"/>
                  </a:schemeClr>
                </a:solidFill>
                <a:ea typeface="Meiryo UI" pitchFamily="34" charset="-128"/>
                <a:cs typeface="Meiryo UI" pitchFamily="34" charset="-128"/>
              </a:rPr>
              <a:t>Future work</a:t>
            </a:r>
          </a:p>
          <a:p>
            <a:pPr>
              <a:buFont typeface="Wingdings" pitchFamily="2" charset="2"/>
              <a:buChar char="l"/>
              <a:defRPr/>
            </a:pPr>
            <a:r>
              <a:rPr lang="en-US" altLang="zh-CN" sz="2000" dirty="0" smtClean="0"/>
              <a:t> Optimization techniques to further reduce the number of matches examined by our algorithms;</a:t>
            </a:r>
            <a:endParaRPr lang="en-US" altLang="zh-CN" dirty="0" smtClean="0"/>
          </a:p>
          <a:p>
            <a:pPr>
              <a:buFont typeface="Wingdings" pitchFamily="2" charset="2"/>
              <a:buChar char="l"/>
              <a:defRPr/>
            </a:pPr>
            <a:r>
              <a:rPr lang="en-US" altLang="zh-CN" sz="2000" dirty="0" smtClean="0"/>
              <a:t> Distributed top-</a:t>
            </a:r>
            <a:r>
              <a:rPr lang="en-US" altLang="zh-CN" sz="2000" i="1" dirty="0" smtClean="0"/>
              <a:t>k matching algorithms on graphs </a:t>
            </a:r>
            <a:r>
              <a:rPr lang="en-US" altLang="zh-CN" sz="2000" dirty="0" smtClean="0"/>
              <a:t>that are partitioned, distributed and possibly compressed.</a:t>
            </a:r>
            <a:endParaRPr lang="en-US" altLang="zh-CN" sz="2000" dirty="0" smtClean="0">
              <a:solidFill>
                <a:schemeClr val="tx2">
                  <a:lumMod val="50000"/>
                </a:schemeClr>
              </a:solidFill>
              <a:ea typeface="Meiryo UI" pitchFamily="34" charset="-128"/>
              <a:cs typeface="Meiryo UI" pitchFamily="34" charset="-128"/>
            </a:endParaRPr>
          </a:p>
          <a:p>
            <a:pPr lvl="1">
              <a:defRPr/>
            </a:pPr>
            <a:endParaRPr lang="en-US" altLang="zh-CN" dirty="0" smtClean="0"/>
          </a:p>
          <a:p>
            <a:pPr lvl="1">
              <a:defRPr/>
            </a:pPr>
            <a:endParaRPr lang="en-US" altLang="zh-CN" dirty="0">
              <a:solidFill>
                <a:schemeClr val="tx2">
                  <a:lumMod val="50000"/>
                </a:schemeClr>
              </a:solidFill>
              <a:ea typeface="Meiryo UI" pitchFamily="34" charset="-128"/>
              <a:cs typeface="Meiryo UI" pitchFamily="34" charset="-128"/>
            </a:endParaRPr>
          </a:p>
          <a:p>
            <a:pPr lvl="1">
              <a:buFont typeface="Calibri" panose="020F0502020204030204" pitchFamily="34" charset="0"/>
              <a:buNone/>
              <a:defRPr/>
            </a:pPr>
            <a:endParaRPr lang="en-US" altLang="zh-CN" dirty="0" smtClean="0">
              <a:solidFill>
                <a:schemeClr val="tx2">
                  <a:lumMod val="50000"/>
                </a:schemeClr>
              </a:solidFill>
              <a:ea typeface="Meiryo UI" pitchFamily="34" charset="-128"/>
              <a:cs typeface="Meiryo UI" pitchFamily="34" charset="-128"/>
            </a:endParaRPr>
          </a:p>
        </p:txBody>
      </p:sp>
    </p:spTree>
    <p:extLst>
      <p:ext uri="{BB962C8B-B14F-4D97-AF65-F5344CB8AC3E}">
        <p14:creationId xmlns:p14="http://schemas.microsoft.com/office/powerpoint/2010/main" xmlns="" val="2483313286"/>
      </p:ext>
    </p:extLst>
  </p:cSld>
  <p:clrMapOvr>
    <a:masterClrMapping/>
  </p:clrMapOvr>
  <p:transition advTm="829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B1DF5AF0-A6A1-4215-96D2-5895980EEBFD}" type="slidenum">
              <a:rPr lang="en-US" altLang="en-US" smtClean="0"/>
              <a:pPr>
                <a:defRPr/>
              </a:pPr>
              <a:t>19</a:t>
            </a:fld>
            <a:endParaRPr lang="en-US" altLang="en-US" sz="1800">
              <a:solidFill>
                <a:schemeClr val="tx1"/>
              </a:solidFill>
            </a:endParaRPr>
          </a:p>
        </p:txBody>
      </p:sp>
      <p:sp>
        <p:nvSpPr>
          <p:cNvPr id="4" name="TextBox 3"/>
          <p:cNvSpPr txBox="1"/>
          <p:nvPr/>
        </p:nvSpPr>
        <p:spPr>
          <a:xfrm>
            <a:off x="2413000" y="2311400"/>
            <a:ext cx="3834704" cy="1323439"/>
          </a:xfrm>
          <a:prstGeom prst="rect">
            <a:avLst/>
          </a:prstGeom>
          <a:noFill/>
        </p:spPr>
        <p:txBody>
          <a:bodyPr wrap="none" rtlCol="0">
            <a:spAutoFit/>
          </a:bodyPr>
          <a:lstStyle/>
          <a:p>
            <a:r>
              <a:rPr lang="en-US" altLang="zh-CN" sz="8000" dirty="0" smtClean="0"/>
              <a:t>Thanks!</a:t>
            </a:r>
            <a:endParaRPr lang="zh-CN" altLang="en-US" sz="8000" dirty="0"/>
          </a:p>
        </p:txBody>
      </p:sp>
    </p:spTree>
  </p:cSld>
  <p:clrMapOvr>
    <a:masterClrMapping/>
  </p:clrMapOvr>
  <p:transition advTm="201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188" y="163885"/>
            <a:ext cx="7543800" cy="841955"/>
          </a:xfrm>
        </p:spPr>
        <p:txBody>
          <a:bodyPr/>
          <a:lstStyle/>
          <a:p>
            <a:r>
              <a:rPr lang="en-US" sz="3200" dirty="0" smtClean="0"/>
              <a:t>Graph pattern matching in social search</a:t>
            </a:r>
            <a:endParaRPr lang="en-US" sz="32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2</a:t>
            </a:fld>
            <a:endParaRPr lang="en-US" altLang="en-US" sz="1800">
              <a:solidFill>
                <a:schemeClr val="tx1"/>
              </a:solidFill>
            </a:endParaRPr>
          </a:p>
        </p:txBody>
      </p:sp>
      <p:sp>
        <p:nvSpPr>
          <p:cNvPr id="4" name="内容占位符 2"/>
          <p:cNvSpPr txBox="1">
            <a:spLocks/>
          </p:cNvSpPr>
          <p:nvPr/>
        </p:nvSpPr>
        <p:spPr>
          <a:xfrm>
            <a:off x="830264" y="1165225"/>
            <a:ext cx="7427912" cy="4547418"/>
          </a:xfrm>
          <a:prstGeom prst="rect">
            <a:avLst/>
          </a:prstGeom>
        </p:spPr>
        <p:txBody>
          <a:bodyPr>
            <a:normAutofit/>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l"/>
              <a:defRPr/>
            </a:pPr>
            <a:r>
              <a:rPr lang="en-US" altLang="zh-CN" dirty="0" smtClean="0">
                <a:solidFill>
                  <a:schemeClr val="tx2">
                    <a:lumMod val="50000"/>
                  </a:schemeClr>
                </a:solidFill>
                <a:ea typeface="Meiryo UI" pitchFamily="34" charset="-128"/>
                <a:cs typeface="Meiryo UI" pitchFamily="34" charset="-128"/>
              </a:rPr>
              <a:t>  Graph pattern matching in social networks </a:t>
            </a:r>
          </a:p>
          <a:p>
            <a:pPr>
              <a:defRPr/>
            </a:pPr>
            <a:r>
              <a:rPr lang="en-US" altLang="zh-CN" dirty="0" smtClean="0"/>
              <a:t>Applications: social relationship search, social role analysis, expert search, etc.</a:t>
            </a:r>
          </a:p>
          <a:p>
            <a:pPr>
              <a:defRPr/>
            </a:pPr>
            <a:r>
              <a:rPr lang="en-US" altLang="zh-CN" dirty="0" smtClean="0">
                <a:solidFill>
                  <a:schemeClr val="tx2">
                    <a:lumMod val="50000"/>
                  </a:schemeClr>
                </a:solidFill>
                <a:ea typeface="Meiryo UI" pitchFamily="34" charset="-128"/>
                <a:cs typeface="Meiryo UI" pitchFamily="34" charset="-128"/>
              </a:rPr>
              <a:t> Social graphs are typically large, with billions of nodes and edges.</a:t>
            </a:r>
          </a:p>
          <a:p>
            <a:pPr>
              <a:buFont typeface="Wingdings" pitchFamily="2" charset="2"/>
              <a:buChar char="l"/>
              <a:defRPr/>
            </a:pPr>
            <a:r>
              <a:rPr lang="en-US" altLang="zh-CN" dirty="0" smtClean="0">
                <a:solidFill>
                  <a:schemeClr val="tx2">
                    <a:lumMod val="50000"/>
                  </a:schemeClr>
                </a:solidFill>
                <a:ea typeface="Meiryo UI" pitchFamily="34" charset="-128"/>
                <a:cs typeface="Meiryo UI" pitchFamily="34" charset="-128"/>
              </a:rPr>
              <a:t>Challenges</a:t>
            </a:r>
          </a:p>
          <a:p>
            <a:pPr lvl="1">
              <a:defRPr/>
            </a:pPr>
            <a:r>
              <a:rPr lang="en-US" altLang="zh-CN" dirty="0" smtClean="0">
                <a:solidFill>
                  <a:schemeClr val="tx2">
                    <a:lumMod val="50000"/>
                  </a:schemeClr>
                </a:solidFill>
                <a:ea typeface="Meiryo UI" pitchFamily="34" charset="-128"/>
                <a:cs typeface="Meiryo UI" pitchFamily="34" charset="-128"/>
              </a:rPr>
              <a:t>Costly over large social networks;</a:t>
            </a:r>
          </a:p>
          <a:p>
            <a:pPr lvl="1">
              <a:defRPr/>
            </a:pPr>
            <a:r>
              <a:rPr lang="en-US" altLang="zh-CN" dirty="0" smtClean="0">
                <a:solidFill>
                  <a:schemeClr val="tx2">
                    <a:lumMod val="50000"/>
                  </a:schemeClr>
                </a:solidFill>
                <a:ea typeface="Meiryo UI" pitchFamily="34" charset="-128"/>
                <a:cs typeface="Meiryo UI" pitchFamily="34" charset="-128"/>
              </a:rPr>
              <a:t>Matching algorithms return too many results;</a:t>
            </a:r>
          </a:p>
          <a:p>
            <a:pPr lvl="1">
              <a:defRPr/>
            </a:pPr>
            <a:r>
              <a:rPr lang="en-US" altLang="zh-CN" dirty="0" smtClean="0">
                <a:solidFill>
                  <a:schemeClr val="tx2">
                    <a:lumMod val="50000"/>
                  </a:schemeClr>
                </a:solidFill>
                <a:ea typeface="Meiryo UI" pitchFamily="34" charset="-128"/>
                <a:cs typeface="Meiryo UI" pitchFamily="34" charset="-128"/>
              </a:rPr>
              <a:t>“query focus” in social network queries</a:t>
            </a:r>
          </a:p>
          <a:p>
            <a:pPr>
              <a:buNone/>
              <a:defRPr/>
            </a:pPr>
            <a:r>
              <a:rPr lang="en-US" altLang="zh-CN" dirty="0" smtClean="0">
                <a:solidFill>
                  <a:schemeClr val="tx2">
                    <a:lumMod val="50000"/>
                  </a:schemeClr>
                </a:solidFill>
                <a:ea typeface="Meiryo UI" pitchFamily="34" charset="-128"/>
                <a:cs typeface="Meiryo UI" pitchFamily="34" charset="-128"/>
              </a:rPr>
              <a:t>These motivate us to find best matches of the specific pattern node via graph pattern matching. </a:t>
            </a:r>
            <a:r>
              <a:rPr lang="en-US" altLang="zh-CN" dirty="0" smtClean="0">
                <a:solidFill>
                  <a:schemeClr val="tx2">
                    <a:lumMod val="50000"/>
                  </a:schemeClr>
                </a:solidFill>
                <a:ea typeface="Meiryo UI" pitchFamily="34" charset="-128"/>
                <a:cs typeface="Meiryo UI" pitchFamily="34" charset="-128"/>
              </a:rPr>
              <a:t>However the </a:t>
            </a:r>
            <a:r>
              <a:rPr lang="en-US" altLang="zh-CN" dirty="0" smtClean="0">
                <a:solidFill>
                  <a:schemeClr val="tx2">
                    <a:lumMod val="50000"/>
                  </a:schemeClr>
                </a:solidFill>
                <a:ea typeface="Meiryo UI" pitchFamily="34" charset="-128"/>
                <a:cs typeface="Meiryo UI" pitchFamily="34" charset="-128"/>
              </a:rPr>
              <a:t>problems are challenging! </a:t>
            </a:r>
          </a:p>
          <a:p>
            <a:pPr lvl="1">
              <a:buFont typeface="Calibri" panose="020F0502020204030204" pitchFamily="34" charset="0"/>
              <a:buNone/>
              <a:defRPr/>
            </a:pPr>
            <a:endParaRPr lang="en-US" altLang="zh-CN" dirty="0" smtClean="0">
              <a:solidFill>
                <a:schemeClr val="tx2">
                  <a:lumMod val="50000"/>
                </a:schemeClr>
              </a:solidFill>
              <a:ea typeface="Meiryo UI" pitchFamily="34" charset="-128"/>
              <a:cs typeface="Meiryo UI" pitchFamily="34" charset="-128"/>
            </a:endParaRPr>
          </a:p>
        </p:txBody>
      </p:sp>
      <p:pic>
        <p:nvPicPr>
          <p:cNvPr id="6" name="图片 5" descr="images (1).jpg"/>
          <p:cNvPicPr>
            <a:picLocks noChangeAspect="1"/>
          </p:cNvPicPr>
          <p:nvPr/>
        </p:nvPicPr>
        <p:blipFill>
          <a:blip r:embed="rId3"/>
          <a:stretch>
            <a:fillRect/>
          </a:stretch>
        </p:blipFill>
        <p:spPr>
          <a:xfrm>
            <a:off x="5772150" y="4840287"/>
            <a:ext cx="3048000" cy="1495425"/>
          </a:xfrm>
          <a:prstGeom prst="rect">
            <a:avLst/>
          </a:prstGeom>
        </p:spPr>
      </p:pic>
    </p:spTree>
    <p:extLst>
      <p:ext uri="{BB962C8B-B14F-4D97-AF65-F5344CB8AC3E}">
        <p14:creationId xmlns:p14="http://schemas.microsoft.com/office/powerpoint/2010/main" xmlns="" val="3400590705"/>
      </p:ext>
    </p:extLst>
  </p:cSld>
  <p:clrMapOvr>
    <a:masterClrMapping/>
  </p:clrMapOvr>
  <p:transition advTm="5502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188" y="111123"/>
            <a:ext cx="7543800" cy="814851"/>
          </a:xfrm>
        </p:spPr>
        <p:txBody>
          <a:bodyPr/>
          <a:lstStyle/>
          <a:p>
            <a:r>
              <a:rPr lang="en-US" sz="3200" dirty="0" smtClean="0"/>
              <a:t>Hardness of the problems</a:t>
            </a:r>
            <a:endParaRPr lang="en-US" sz="32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3</a:t>
            </a:fld>
            <a:endParaRPr lang="en-US" altLang="en-US" sz="1800">
              <a:solidFill>
                <a:schemeClr val="tx1"/>
              </a:solidFill>
            </a:endParaRPr>
          </a:p>
        </p:txBody>
      </p:sp>
      <p:sp>
        <p:nvSpPr>
          <p:cNvPr id="4" name="内容占位符 2"/>
          <p:cNvSpPr txBox="1">
            <a:spLocks/>
          </p:cNvSpPr>
          <p:nvPr/>
        </p:nvSpPr>
        <p:spPr>
          <a:xfrm>
            <a:off x="830264" y="1165225"/>
            <a:ext cx="7704136" cy="4179888"/>
          </a:xfrm>
          <a:prstGeom prst="rect">
            <a:avLst/>
          </a:prstGeom>
        </p:spPr>
        <p:txBody>
          <a:bodyPr>
            <a:normAutofit fontScale="92500" lnSpcReduction="20000"/>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l"/>
              <a:defRPr/>
            </a:pPr>
            <a:r>
              <a:rPr lang="en-US" dirty="0" smtClean="0"/>
              <a:t>  Top-k  graph pattern matching problem</a:t>
            </a:r>
          </a:p>
          <a:p>
            <a:pPr>
              <a:defRPr/>
            </a:pPr>
            <a:r>
              <a:rPr lang="en-US" u="sng" dirty="0" smtClean="0"/>
              <a:t>Complexity</a:t>
            </a:r>
            <a:r>
              <a:rPr lang="en-US" dirty="0" smtClean="0"/>
              <a:t>: </a:t>
            </a:r>
            <a:r>
              <a:rPr lang="en-US" altLang="zh-CN" sz="2100" dirty="0" smtClean="0"/>
              <a:t>O(|G||Q| + |G|</a:t>
            </a:r>
            <a:r>
              <a:rPr lang="en-US" altLang="zh-CN" sz="2100" baseline="30000" dirty="0" smtClean="0"/>
              <a:t>2</a:t>
            </a:r>
            <a:r>
              <a:rPr lang="en-US" altLang="zh-CN" sz="2100" dirty="0" smtClean="0"/>
              <a:t>)</a:t>
            </a:r>
            <a:r>
              <a:rPr lang="en-US" sz="2100" dirty="0" smtClean="0"/>
              <a:t> time </a:t>
            </a:r>
            <a:r>
              <a:rPr lang="en-US" dirty="0" smtClean="0"/>
              <a:t>with early termination.</a:t>
            </a:r>
          </a:p>
          <a:p>
            <a:pPr>
              <a:buFont typeface="Wingdings" pitchFamily="2" charset="2"/>
              <a:buChar char="l"/>
              <a:defRPr/>
            </a:pPr>
            <a:r>
              <a:rPr lang="en-US" dirty="0" smtClean="0"/>
              <a:t>  Diversified top-k graph pattern matching problem </a:t>
            </a:r>
            <a:endParaRPr lang="en-US" altLang="zh-CN" u="sng" dirty="0" smtClean="0">
              <a:solidFill>
                <a:schemeClr val="tx2">
                  <a:lumMod val="50000"/>
                </a:schemeClr>
              </a:solidFill>
              <a:ea typeface="Meiryo UI" pitchFamily="34" charset="-128"/>
              <a:cs typeface="Meiryo UI" pitchFamily="34" charset="-128"/>
            </a:endParaRPr>
          </a:p>
          <a:p>
            <a:pPr>
              <a:defRPr/>
            </a:pPr>
            <a:r>
              <a:rPr lang="en-US" altLang="zh-CN" u="sng" dirty="0" smtClean="0">
                <a:solidFill>
                  <a:schemeClr val="tx2">
                    <a:lumMod val="50000"/>
                  </a:schemeClr>
                </a:solidFill>
                <a:ea typeface="Meiryo UI" pitchFamily="34" charset="-128"/>
                <a:cs typeface="Meiryo UI" pitchFamily="34" charset="-128"/>
              </a:rPr>
              <a:t>Complexity:</a:t>
            </a:r>
          </a:p>
          <a:p>
            <a:pPr lvl="1">
              <a:defRPr/>
            </a:pPr>
            <a:r>
              <a:rPr lang="en-US" altLang="zh-CN" dirty="0" smtClean="0">
                <a:solidFill>
                  <a:schemeClr val="tx2">
                    <a:lumMod val="50000"/>
                  </a:schemeClr>
                </a:solidFill>
                <a:ea typeface="Meiryo UI" pitchFamily="34" charset="-128"/>
                <a:cs typeface="Meiryo UI" pitchFamily="34" charset="-128"/>
              </a:rPr>
              <a:t>NP-complete;</a:t>
            </a:r>
          </a:p>
          <a:p>
            <a:pPr lvl="1">
              <a:defRPr/>
            </a:pPr>
            <a:r>
              <a:rPr lang="en-US" altLang="zh-CN" dirty="0" smtClean="0">
                <a:solidFill>
                  <a:schemeClr val="tx2">
                    <a:lumMod val="50000"/>
                  </a:schemeClr>
                </a:solidFill>
                <a:ea typeface="Meiryo UI" pitchFamily="34" charset="-128"/>
                <a:cs typeface="Meiryo UI" pitchFamily="34" charset="-128"/>
              </a:rPr>
              <a:t>2-approximable in O((|Q||G|+|V|(|V|+|E|)) time;</a:t>
            </a:r>
          </a:p>
          <a:p>
            <a:pPr lvl="1">
              <a:defRPr/>
            </a:pPr>
            <a:r>
              <a:rPr lang="en-US" altLang="zh-CN" dirty="0" smtClean="0">
                <a:solidFill>
                  <a:schemeClr val="tx2">
                    <a:lumMod val="50000"/>
                  </a:schemeClr>
                </a:solidFill>
                <a:ea typeface="Meiryo UI" pitchFamily="34" charset="-128"/>
                <a:cs typeface="Meiryo UI" pitchFamily="34" charset="-128"/>
              </a:rPr>
              <a:t>“Early termination” heuristic algorithm in O((|Q||G|+|V|(|V|+|E|)) time.</a:t>
            </a:r>
          </a:p>
          <a:p>
            <a:pPr>
              <a:defRPr/>
            </a:pPr>
            <a:r>
              <a:rPr lang="en-US" altLang="zh-CN" u="sng" dirty="0" smtClean="0">
                <a:solidFill>
                  <a:schemeClr val="tx2">
                    <a:lumMod val="50000"/>
                  </a:schemeClr>
                </a:solidFill>
                <a:ea typeface="Meiryo UI" pitchFamily="34" charset="-128"/>
                <a:cs typeface="Meiryo UI" pitchFamily="34" charset="-128"/>
              </a:rPr>
              <a:t>Approximating Diversification</a:t>
            </a:r>
          </a:p>
          <a:p>
            <a:pPr>
              <a:defRPr/>
            </a:pPr>
            <a:r>
              <a:rPr lang="en-US" altLang="zh-CN" dirty="0" smtClean="0">
                <a:solidFill>
                  <a:schemeClr val="tx2">
                    <a:lumMod val="50000"/>
                  </a:schemeClr>
                </a:solidFill>
                <a:ea typeface="Meiryo UI" pitchFamily="34" charset="-128"/>
                <a:cs typeface="Meiryo UI" pitchFamily="34" charset="-128"/>
              </a:rPr>
              <a:t>2-approximable algorithm</a:t>
            </a:r>
          </a:p>
          <a:p>
            <a:pPr lvl="1">
              <a:defRPr/>
            </a:pPr>
            <a:r>
              <a:rPr lang="en-US" altLang="zh-CN" dirty="0" smtClean="0">
                <a:solidFill>
                  <a:schemeClr val="tx2">
                    <a:lumMod val="50000"/>
                  </a:schemeClr>
                </a:solidFill>
                <a:ea typeface="Meiryo UI" pitchFamily="34" charset="-128"/>
                <a:cs typeface="Meiryo UI" pitchFamily="34" charset="-128"/>
              </a:rPr>
              <a:t>Idea:  rounding down diversification function and reduce to Maximum dispersion.</a:t>
            </a:r>
          </a:p>
          <a:p>
            <a:pPr>
              <a:defRPr/>
            </a:pPr>
            <a:r>
              <a:rPr lang="en-US" altLang="zh-CN" dirty="0" smtClean="0">
                <a:solidFill>
                  <a:schemeClr val="tx2">
                    <a:lumMod val="50000"/>
                  </a:schemeClr>
                </a:solidFill>
                <a:ea typeface="Meiryo UI" pitchFamily="34" charset="-128"/>
                <a:cs typeface="Meiryo UI" pitchFamily="34" charset="-128"/>
              </a:rPr>
              <a:t>Early termination heuristics</a:t>
            </a:r>
          </a:p>
          <a:p>
            <a:pPr lvl="1">
              <a:defRPr/>
            </a:pPr>
            <a:r>
              <a:rPr lang="en-US" altLang="zh-CN" dirty="0" smtClean="0">
                <a:solidFill>
                  <a:schemeClr val="tx2">
                    <a:lumMod val="50000"/>
                  </a:schemeClr>
                </a:solidFill>
                <a:ea typeface="Meiryo UI" pitchFamily="34" charset="-128"/>
                <a:cs typeface="Meiryo UI" pitchFamily="34" charset="-128"/>
              </a:rPr>
              <a:t>Idea: greedily select new matches that maximizes the difference with selected matches.</a:t>
            </a:r>
          </a:p>
          <a:p>
            <a:pPr>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a:solidFill>
                <a:schemeClr val="tx2">
                  <a:lumMod val="50000"/>
                </a:schemeClr>
              </a:solidFill>
              <a:ea typeface="Meiryo UI" pitchFamily="34" charset="-128"/>
              <a:cs typeface="Meiryo UI" pitchFamily="34" charset="-128"/>
            </a:endParaRPr>
          </a:p>
          <a:p>
            <a:pPr lvl="1">
              <a:buFont typeface="Calibri" panose="020F0502020204030204" pitchFamily="34" charset="0"/>
              <a:buNone/>
              <a:defRPr/>
            </a:pPr>
            <a:endParaRPr lang="en-US" altLang="zh-CN" dirty="0" smtClean="0">
              <a:solidFill>
                <a:schemeClr val="tx2">
                  <a:lumMod val="50000"/>
                </a:schemeClr>
              </a:solidFill>
              <a:ea typeface="Meiryo UI" pitchFamily="34" charset="-128"/>
              <a:cs typeface="Meiryo UI" pitchFamily="34" charset="-128"/>
            </a:endParaRPr>
          </a:p>
        </p:txBody>
      </p:sp>
    </p:spTree>
    <p:extLst>
      <p:ext uri="{BB962C8B-B14F-4D97-AF65-F5344CB8AC3E}">
        <p14:creationId xmlns:p14="http://schemas.microsoft.com/office/powerpoint/2010/main" xmlns="" val="3448262700"/>
      </p:ext>
    </p:extLst>
  </p:cSld>
  <p:clrMapOvr>
    <a:masterClrMapping/>
  </p:clrMapOvr>
  <p:transition advTm="3541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432" y="138173"/>
            <a:ext cx="7543800" cy="772947"/>
          </a:xfrm>
        </p:spPr>
        <p:txBody>
          <a:bodyPr/>
          <a:lstStyle/>
          <a:p>
            <a:r>
              <a:rPr lang="en-US" sz="3600" dirty="0" smtClean="0"/>
              <a:t>Finding best candidates</a:t>
            </a:r>
            <a:endParaRPr lang="en-US" sz="36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4</a:t>
            </a:fld>
            <a:endParaRPr lang="en-US" altLang="en-US" sz="180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18824" y="2741091"/>
            <a:ext cx="417708" cy="41770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95986" y="3360636"/>
            <a:ext cx="542018" cy="542018"/>
          </a:xfrm>
          <a:prstGeom prst="rect">
            <a:avLst/>
          </a:prstGeom>
        </p:spPr>
      </p:pic>
      <p:sp>
        <p:nvSpPr>
          <p:cNvPr id="7" name="TextBox 6"/>
          <p:cNvSpPr txBox="1"/>
          <p:nvPr/>
        </p:nvSpPr>
        <p:spPr>
          <a:xfrm>
            <a:off x="1681978" y="2242783"/>
            <a:ext cx="819456" cy="430887"/>
          </a:xfrm>
          <a:prstGeom prst="rect">
            <a:avLst/>
          </a:prstGeom>
          <a:noFill/>
        </p:spPr>
        <p:txBody>
          <a:bodyPr wrap="none" rtlCol="0">
            <a:spAutoFit/>
          </a:bodyPr>
          <a:lstStyle/>
          <a:p>
            <a:pPr algn="ctr"/>
            <a:r>
              <a:rPr lang="en-US" sz="1100" b="1" dirty="0" smtClean="0"/>
              <a:t>Project </a:t>
            </a:r>
          </a:p>
          <a:p>
            <a:pPr algn="ctr"/>
            <a:r>
              <a:rPr lang="en-US" sz="1100" b="1" dirty="0" smtClean="0"/>
              <a:t>Manager*</a:t>
            </a:r>
          </a:p>
        </p:txBody>
      </p:sp>
      <p:sp>
        <p:nvSpPr>
          <p:cNvPr id="8" name="TextBox 7"/>
          <p:cNvSpPr txBox="1"/>
          <p:nvPr/>
        </p:nvSpPr>
        <p:spPr>
          <a:xfrm>
            <a:off x="888281" y="3784195"/>
            <a:ext cx="934871" cy="253916"/>
          </a:xfrm>
          <a:prstGeom prst="rect">
            <a:avLst/>
          </a:prstGeom>
          <a:noFill/>
        </p:spPr>
        <p:txBody>
          <a:bodyPr wrap="none" rtlCol="0">
            <a:spAutoFit/>
          </a:bodyPr>
          <a:lstStyle/>
          <a:p>
            <a:r>
              <a:rPr lang="en-US" sz="1050" dirty="0" smtClean="0"/>
              <a:t>Programmer</a:t>
            </a:r>
            <a:endParaRPr lang="en-US" sz="1200" baseline="-25000" dirty="0"/>
          </a:p>
        </p:txBody>
      </p:sp>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651687" y="3417713"/>
            <a:ext cx="400727" cy="400727"/>
          </a:xfrm>
          <a:prstGeom prst="rect">
            <a:avLst/>
          </a:prstGeom>
        </p:spPr>
      </p:pic>
      <p:sp>
        <p:nvSpPr>
          <p:cNvPr id="10" name="TextBox 9"/>
          <p:cNvSpPr txBox="1"/>
          <p:nvPr/>
        </p:nvSpPr>
        <p:spPr>
          <a:xfrm>
            <a:off x="2418398" y="3770626"/>
            <a:ext cx="942887" cy="253916"/>
          </a:xfrm>
          <a:prstGeom prst="rect">
            <a:avLst/>
          </a:prstGeom>
          <a:noFill/>
        </p:spPr>
        <p:txBody>
          <a:bodyPr wrap="none" rtlCol="0">
            <a:spAutoFit/>
          </a:bodyPr>
          <a:lstStyle/>
          <a:p>
            <a:r>
              <a:rPr lang="en-US" sz="1050" dirty="0" smtClean="0"/>
              <a:t>DB manager</a:t>
            </a:r>
            <a:endParaRPr lang="en-US" sz="1050" baseline="-25000" dirty="0"/>
          </a:p>
        </p:txBody>
      </p:sp>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913597" y="4231291"/>
            <a:ext cx="443402" cy="443402"/>
          </a:xfrm>
          <a:prstGeom prst="rect">
            <a:avLst/>
          </a:prstGeom>
        </p:spPr>
      </p:pic>
      <p:sp>
        <p:nvSpPr>
          <p:cNvPr id="12" name="TextBox 11"/>
          <p:cNvSpPr txBox="1"/>
          <p:nvPr/>
        </p:nvSpPr>
        <p:spPr>
          <a:xfrm>
            <a:off x="1867436" y="4648762"/>
            <a:ext cx="566181" cy="253916"/>
          </a:xfrm>
          <a:prstGeom prst="rect">
            <a:avLst/>
          </a:prstGeom>
          <a:noFill/>
        </p:spPr>
        <p:txBody>
          <a:bodyPr wrap="none" rtlCol="0">
            <a:spAutoFit/>
          </a:bodyPr>
          <a:lstStyle/>
          <a:p>
            <a:r>
              <a:rPr lang="en-US" sz="1050" dirty="0" smtClean="0"/>
              <a:t>Tester</a:t>
            </a:r>
            <a:endParaRPr lang="en-US" sz="1200" baseline="-25000" dirty="0"/>
          </a:p>
        </p:txBody>
      </p:sp>
      <p:cxnSp>
        <p:nvCxnSpPr>
          <p:cNvPr id="13" name="Curved Connector 12"/>
          <p:cNvCxnSpPr>
            <a:stCxn id="4" idx="1"/>
            <a:endCxn id="5" idx="0"/>
          </p:cNvCxnSpPr>
          <p:nvPr/>
        </p:nvCxnSpPr>
        <p:spPr bwMode="auto">
          <a:xfrm rot="10800000" flipV="1">
            <a:off x="1366996" y="2949944"/>
            <a:ext cx="551829" cy="410691"/>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Curved Connector 13"/>
          <p:cNvCxnSpPr>
            <a:stCxn id="4" idx="3"/>
            <a:endCxn id="9" idx="0"/>
          </p:cNvCxnSpPr>
          <p:nvPr/>
        </p:nvCxnSpPr>
        <p:spPr bwMode="auto">
          <a:xfrm>
            <a:off x="2336532" y="2949945"/>
            <a:ext cx="515519" cy="467768"/>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Curved Connector 14"/>
          <p:cNvCxnSpPr>
            <a:stCxn id="8" idx="2"/>
            <a:endCxn id="11" idx="1"/>
          </p:cNvCxnSpPr>
          <p:nvPr/>
        </p:nvCxnSpPr>
        <p:spPr bwMode="auto">
          <a:xfrm rot="16200000" flipH="1">
            <a:off x="1427217" y="3966611"/>
            <a:ext cx="414881" cy="557880"/>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urved Connector 15"/>
          <p:cNvCxnSpPr>
            <a:stCxn id="10" idx="2"/>
            <a:endCxn id="11" idx="3"/>
          </p:cNvCxnSpPr>
          <p:nvPr/>
        </p:nvCxnSpPr>
        <p:spPr bwMode="auto">
          <a:xfrm rot="5400000">
            <a:off x="2409196" y="3972346"/>
            <a:ext cx="428450" cy="532843"/>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Arrow Connector 16"/>
          <p:cNvCxnSpPr/>
          <p:nvPr/>
        </p:nvCxnSpPr>
        <p:spPr bwMode="auto">
          <a:xfrm>
            <a:off x="1681430" y="3578529"/>
            <a:ext cx="888068" cy="4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Arrow Connector 17"/>
          <p:cNvCxnSpPr/>
          <p:nvPr/>
        </p:nvCxnSpPr>
        <p:spPr bwMode="auto">
          <a:xfrm flipH="1">
            <a:off x="1670808" y="3725324"/>
            <a:ext cx="888068" cy="4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9" name="Picture 1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06944" y="3588540"/>
            <a:ext cx="417708" cy="417708"/>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010493" y="4310022"/>
            <a:ext cx="542018" cy="542018"/>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059801" y="5149858"/>
            <a:ext cx="443402" cy="443402"/>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951175" y="4380668"/>
            <a:ext cx="400727" cy="400727"/>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929837" y="5149858"/>
            <a:ext cx="443402" cy="4434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332326" y="4435355"/>
            <a:ext cx="291352" cy="291352"/>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322837" y="5216004"/>
            <a:ext cx="310330" cy="311110"/>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48249" y="3588540"/>
            <a:ext cx="417708" cy="417708"/>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53030" y="3588540"/>
            <a:ext cx="417708" cy="417708"/>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28408" y="3588540"/>
            <a:ext cx="417708" cy="417708"/>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750565" y="4310022"/>
            <a:ext cx="542018" cy="542018"/>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799873" y="5149858"/>
            <a:ext cx="443402" cy="443402"/>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669909" y="4380668"/>
            <a:ext cx="400727" cy="400727"/>
          </a:xfrm>
          <a:prstGeom prst="rect">
            <a:avLst/>
          </a:prstGeom>
        </p:spPr>
      </p:pic>
      <p:pic>
        <p:nvPicPr>
          <p:cNvPr id="33" name="Picture 3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6715107" y="5216004"/>
            <a:ext cx="310330" cy="311110"/>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447962" y="4310022"/>
            <a:ext cx="542018" cy="542018"/>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447962" y="5100550"/>
            <a:ext cx="542018" cy="542018"/>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388644" y="4380668"/>
            <a:ext cx="400727" cy="400727"/>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367306" y="5149858"/>
            <a:ext cx="443402" cy="443402"/>
          </a:xfrm>
          <a:prstGeom prst="rect">
            <a:avLst/>
          </a:prstGeom>
        </p:spPr>
      </p:pic>
      <p:cxnSp>
        <p:nvCxnSpPr>
          <p:cNvPr id="44" name="Straight Arrow Connector 43"/>
          <p:cNvCxnSpPr>
            <a:stCxn id="19" idx="2"/>
            <a:endCxn id="6" idx="0"/>
          </p:cNvCxnSpPr>
          <p:nvPr/>
        </p:nvCxnSpPr>
        <p:spPr bwMode="auto">
          <a:xfrm flipH="1">
            <a:off x="3478002" y="4006248"/>
            <a:ext cx="1137796" cy="4291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p:cNvCxnSpPr>
            <a:stCxn id="19" idx="2"/>
            <a:endCxn id="20" idx="0"/>
          </p:cNvCxnSpPr>
          <p:nvPr/>
        </p:nvCxnSpPr>
        <p:spPr bwMode="auto">
          <a:xfrm flipH="1">
            <a:off x="4281502" y="4006248"/>
            <a:ext cx="334296" cy="303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48"/>
          <p:cNvCxnSpPr>
            <a:stCxn id="19" idx="2"/>
            <a:endCxn id="21" idx="0"/>
          </p:cNvCxnSpPr>
          <p:nvPr/>
        </p:nvCxnSpPr>
        <p:spPr bwMode="auto">
          <a:xfrm>
            <a:off x="4615798" y="4006248"/>
            <a:ext cx="535741" cy="37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p:cNvCxnSpPr>
            <a:stCxn id="6" idx="2"/>
          </p:cNvCxnSpPr>
          <p:nvPr/>
        </p:nvCxnSpPr>
        <p:spPr bwMode="auto">
          <a:xfrm>
            <a:off x="3478002" y="4726707"/>
            <a:ext cx="0" cy="4231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Arrow Connector 55"/>
          <p:cNvCxnSpPr>
            <a:stCxn id="20" idx="2"/>
            <a:endCxn id="22" idx="0"/>
          </p:cNvCxnSpPr>
          <p:nvPr/>
        </p:nvCxnSpPr>
        <p:spPr bwMode="auto">
          <a:xfrm>
            <a:off x="4281502" y="4852040"/>
            <a:ext cx="0" cy="297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Straight Arrow Connector 58"/>
          <p:cNvCxnSpPr>
            <a:stCxn id="21" idx="2"/>
            <a:endCxn id="23" idx="0"/>
          </p:cNvCxnSpPr>
          <p:nvPr/>
        </p:nvCxnSpPr>
        <p:spPr bwMode="auto">
          <a:xfrm flipH="1">
            <a:off x="5151538" y="4781395"/>
            <a:ext cx="1" cy="3684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3" name="Straight Arrow Connector 62"/>
          <p:cNvCxnSpPr>
            <a:stCxn id="25" idx="2"/>
            <a:endCxn id="32" idx="0"/>
          </p:cNvCxnSpPr>
          <p:nvPr/>
        </p:nvCxnSpPr>
        <p:spPr bwMode="auto">
          <a:xfrm>
            <a:off x="6021574" y="4852040"/>
            <a:ext cx="0" cy="297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 name="Straight Arrow Connector 65"/>
          <p:cNvCxnSpPr>
            <a:stCxn id="28" idx="2"/>
            <a:endCxn id="35" idx="0"/>
          </p:cNvCxnSpPr>
          <p:nvPr/>
        </p:nvCxnSpPr>
        <p:spPr bwMode="auto">
          <a:xfrm flipH="1">
            <a:off x="8589007" y="4781395"/>
            <a:ext cx="1" cy="3684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9" name="Straight Arrow Connector 68"/>
          <p:cNvCxnSpPr>
            <a:stCxn id="29" idx="2"/>
            <a:endCxn id="25" idx="0"/>
          </p:cNvCxnSpPr>
          <p:nvPr/>
        </p:nvCxnSpPr>
        <p:spPr bwMode="auto">
          <a:xfrm flipH="1">
            <a:off x="6021574" y="4006248"/>
            <a:ext cx="735529" cy="303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2" name="Straight Arrow Connector 71"/>
          <p:cNvCxnSpPr>
            <a:stCxn id="29" idx="2"/>
            <a:endCxn id="26" idx="0"/>
          </p:cNvCxnSpPr>
          <p:nvPr/>
        </p:nvCxnSpPr>
        <p:spPr bwMode="auto">
          <a:xfrm>
            <a:off x="6757103" y="4006248"/>
            <a:ext cx="113170" cy="37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3" name="Straight Arrow Connector 72"/>
          <p:cNvCxnSpPr>
            <a:stCxn id="30" idx="2"/>
            <a:endCxn id="26" idx="0"/>
          </p:cNvCxnSpPr>
          <p:nvPr/>
        </p:nvCxnSpPr>
        <p:spPr bwMode="auto">
          <a:xfrm flipH="1">
            <a:off x="6870273" y="4006248"/>
            <a:ext cx="691611" cy="37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4" name="Straight Arrow Connector 73"/>
          <p:cNvCxnSpPr>
            <a:stCxn id="30" idx="2"/>
            <a:endCxn id="27" idx="0"/>
          </p:cNvCxnSpPr>
          <p:nvPr/>
        </p:nvCxnSpPr>
        <p:spPr bwMode="auto">
          <a:xfrm>
            <a:off x="7561884" y="4006248"/>
            <a:ext cx="157087" cy="303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5" name="Straight Arrow Connector 74"/>
          <p:cNvCxnSpPr>
            <a:stCxn id="31" idx="2"/>
            <a:endCxn id="27" idx="0"/>
          </p:cNvCxnSpPr>
          <p:nvPr/>
        </p:nvCxnSpPr>
        <p:spPr bwMode="auto">
          <a:xfrm flipH="1">
            <a:off x="7718971" y="4006248"/>
            <a:ext cx="518291" cy="303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6" name="Straight Arrow Connector 75"/>
          <p:cNvCxnSpPr>
            <a:stCxn id="27" idx="2"/>
            <a:endCxn id="35" idx="0"/>
          </p:cNvCxnSpPr>
          <p:nvPr/>
        </p:nvCxnSpPr>
        <p:spPr bwMode="auto">
          <a:xfrm>
            <a:off x="7718971" y="4852040"/>
            <a:ext cx="870036" cy="297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5" name="Straight Arrow Connector 84"/>
          <p:cNvCxnSpPr>
            <a:stCxn id="29" idx="2"/>
            <a:endCxn id="27" idx="0"/>
          </p:cNvCxnSpPr>
          <p:nvPr/>
        </p:nvCxnSpPr>
        <p:spPr bwMode="auto">
          <a:xfrm>
            <a:off x="6757103" y="4006248"/>
            <a:ext cx="961868" cy="303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6" name="Straight Arrow Connector 85"/>
          <p:cNvCxnSpPr>
            <a:stCxn id="31" idx="2"/>
            <a:endCxn id="28" idx="0"/>
          </p:cNvCxnSpPr>
          <p:nvPr/>
        </p:nvCxnSpPr>
        <p:spPr bwMode="auto">
          <a:xfrm>
            <a:off x="8237262" y="4006248"/>
            <a:ext cx="351746" cy="37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7" name="Straight Arrow Connector 86"/>
          <p:cNvCxnSpPr>
            <a:stCxn id="26" idx="2"/>
            <a:endCxn id="32" idx="0"/>
          </p:cNvCxnSpPr>
          <p:nvPr/>
        </p:nvCxnSpPr>
        <p:spPr bwMode="auto">
          <a:xfrm flipH="1">
            <a:off x="6021574" y="4781395"/>
            <a:ext cx="848699" cy="3684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8" name="Straight Arrow Connector 87"/>
          <p:cNvCxnSpPr>
            <a:stCxn id="26" idx="2"/>
            <a:endCxn id="34" idx="0"/>
          </p:cNvCxnSpPr>
          <p:nvPr/>
        </p:nvCxnSpPr>
        <p:spPr bwMode="auto">
          <a:xfrm>
            <a:off x="6870273" y="4781395"/>
            <a:ext cx="848698" cy="3191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9" name="Straight Arrow Connector 98"/>
          <p:cNvCxnSpPr>
            <a:stCxn id="34" idx="0"/>
            <a:endCxn id="28" idx="2"/>
          </p:cNvCxnSpPr>
          <p:nvPr/>
        </p:nvCxnSpPr>
        <p:spPr bwMode="auto">
          <a:xfrm flipV="1">
            <a:off x="7718971" y="4781395"/>
            <a:ext cx="870037" cy="3191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0" name="Straight Arrow Connector 99"/>
          <p:cNvCxnSpPr>
            <a:stCxn id="25" idx="2"/>
            <a:endCxn id="23" idx="0"/>
          </p:cNvCxnSpPr>
          <p:nvPr/>
        </p:nvCxnSpPr>
        <p:spPr bwMode="auto">
          <a:xfrm flipH="1">
            <a:off x="5151538" y="4852040"/>
            <a:ext cx="870036" cy="297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1" name="Straight Arrow Connector 100"/>
          <p:cNvCxnSpPr>
            <a:stCxn id="34" idx="1"/>
            <a:endCxn id="33" idx="3"/>
          </p:cNvCxnSpPr>
          <p:nvPr/>
        </p:nvCxnSpPr>
        <p:spPr bwMode="auto">
          <a:xfrm flipH="1">
            <a:off x="7025437" y="5371559"/>
            <a:ext cx="42252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8" name="Straight Arrow Connector 107"/>
          <p:cNvCxnSpPr>
            <a:stCxn id="34" idx="3"/>
            <a:endCxn id="35" idx="1"/>
          </p:cNvCxnSpPr>
          <p:nvPr/>
        </p:nvCxnSpPr>
        <p:spPr bwMode="auto">
          <a:xfrm>
            <a:off x="7989980" y="5371559"/>
            <a:ext cx="37732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9" name="Straight Arrow Connector 108"/>
          <p:cNvCxnSpPr/>
          <p:nvPr/>
        </p:nvCxnSpPr>
        <p:spPr bwMode="auto">
          <a:xfrm flipH="1" flipV="1">
            <a:off x="4502215" y="4545316"/>
            <a:ext cx="398664"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0" name="Straight Arrow Connector 109"/>
          <p:cNvCxnSpPr/>
          <p:nvPr/>
        </p:nvCxnSpPr>
        <p:spPr bwMode="auto">
          <a:xfrm>
            <a:off x="4528650" y="4601357"/>
            <a:ext cx="42252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6" name="Straight Arrow Connector 115"/>
          <p:cNvCxnSpPr>
            <a:stCxn id="28" idx="1"/>
            <a:endCxn id="27" idx="3"/>
          </p:cNvCxnSpPr>
          <p:nvPr/>
        </p:nvCxnSpPr>
        <p:spPr bwMode="auto">
          <a:xfrm flipH="1" flipV="1">
            <a:off x="7989980" y="4581031"/>
            <a:ext cx="398664"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9" name="Straight Arrow Connector 118"/>
          <p:cNvCxnSpPr>
            <a:stCxn id="27" idx="1"/>
            <a:endCxn id="26" idx="3"/>
          </p:cNvCxnSpPr>
          <p:nvPr/>
        </p:nvCxnSpPr>
        <p:spPr bwMode="auto">
          <a:xfrm flipH="1">
            <a:off x="7070636" y="4581031"/>
            <a:ext cx="37732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2" name="Straight Arrow Connector 121"/>
          <p:cNvCxnSpPr>
            <a:stCxn id="25" idx="3"/>
            <a:endCxn id="26" idx="1"/>
          </p:cNvCxnSpPr>
          <p:nvPr/>
        </p:nvCxnSpPr>
        <p:spPr bwMode="auto">
          <a:xfrm>
            <a:off x="6292583" y="4581031"/>
            <a:ext cx="37732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5" name="Straight Arrow Connector 124"/>
          <p:cNvCxnSpPr>
            <a:stCxn id="20" idx="2"/>
            <a:endCxn id="24" idx="0"/>
          </p:cNvCxnSpPr>
          <p:nvPr/>
        </p:nvCxnSpPr>
        <p:spPr bwMode="auto">
          <a:xfrm flipH="1">
            <a:off x="3478002" y="4852040"/>
            <a:ext cx="803500" cy="3639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8" name="TextBox 127"/>
          <p:cNvSpPr txBox="1"/>
          <p:nvPr/>
        </p:nvSpPr>
        <p:spPr>
          <a:xfrm>
            <a:off x="4380515" y="3363589"/>
            <a:ext cx="425116" cy="246221"/>
          </a:xfrm>
          <a:prstGeom prst="rect">
            <a:avLst/>
          </a:prstGeom>
          <a:noFill/>
        </p:spPr>
        <p:txBody>
          <a:bodyPr wrap="none" rtlCol="0">
            <a:spAutoFit/>
          </a:bodyPr>
          <a:lstStyle/>
          <a:p>
            <a:pPr algn="ctr"/>
            <a:r>
              <a:rPr lang="en-US" sz="1000" dirty="0" smtClean="0"/>
              <a:t>PM</a:t>
            </a:r>
            <a:r>
              <a:rPr lang="en-US" sz="1000" baseline="-25000" dirty="0" smtClean="0"/>
              <a:t>1</a:t>
            </a:r>
          </a:p>
        </p:txBody>
      </p:sp>
      <p:sp>
        <p:nvSpPr>
          <p:cNvPr id="129" name="TextBox 128"/>
          <p:cNvSpPr txBox="1"/>
          <p:nvPr/>
        </p:nvSpPr>
        <p:spPr>
          <a:xfrm>
            <a:off x="3082553" y="4312752"/>
            <a:ext cx="354584" cy="246221"/>
          </a:xfrm>
          <a:prstGeom prst="rect">
            <a:avLst/>
          </a:prstGeom>
          <a:noFill/>
        </p:spPr>
        <p:txBody>
          <a:bodyPr wrap="none" rtlCol="0">
            <a:spAutoFit/>
          </a:bodyPr>
          <a:lstStyle/>
          <a:p>
            <a:pPr algn="ctr"/>
            <a:r>
              <a:rPr lang="en-US" sz="1000" dirty="0" smtClean="0"/>
              <a:t>BA</a:t>
            </a:r>
            <a:endParaRPr lang="en-US" sz="1000" baseline="-25000" dirty="0" smtClean="0"/>
          </a:p>
        </p:txBody>
      </p:sp>
      <p:sp>
        <p:nvSpPr>
          <p:cNvPr id="130" name="TextBox 129"/>
          <p:cNvSpPr txBox="1"/>
          <p:nvPr/>
        </p:nvSpPr>
        <p:spPr>
          <a:xfrm>
            <a:off x="6481246" y="3363589"/>
            <a:ext cx="425116" cy="246221"/>
          </a:xfrm>
          <a:prstGeom prst="rect">
            <a:avLst/>
          </a:prstGeom>
          <a:noFill/>
        </p:spPr>
        <p:txBody>
          <a:bodyPr wrap="none" rtlCol="0">
            <a:spAutoFit/>
          </a:bodyPr>
          <a:lstStyle/>
          <a:p>
            <a:pPr algn="ctr"/>
            <a:r>
              <a:rPr lang="en-US" sz="1000" dirty="0" smtClean="0"/>
              <a:t>PM</a:t>
            </a:r>
            <a:r>
              <a:rPr lang="en-US" sz="1000" baseline="-25000" dirty="0" smtClean="0"/>
              <a:t>2</a:t>
            </a:r>
          </a:p>
        </p:txBody>
      </p:sp>
      <p:sp>
        <p:nvSpPr>
          <p:cNvPr id="131" name="TextBox 130"/>
          <p:cNvSpPr txBox="1"/>
          <p:nvPr/>
        </p:nvSpPr>
        <p:spPr>
          <a:xfrm>
            <a:off x="7293855" y="3363589"/>
            <a:ext cx="425116" cy="246221"/>
          </a:xfrm>
          <a:prstGeom prst="rect">
            <a:avLst/>
          </a:prstGeom>
          <a:noFill/>
        </p:spPr>
        <p:txBody>
          <a:bodyPr wrap="none" rtlCol="0">
            <a:spAutoFit/>
          </a:bodyPr>
          <a:lstStyle/>
          <a:p>
            <a:pPr algn="ctr"/>
            <a:r>
              <a:rPr lang="en-US" sz="1000" dirty="0" smtClean="0"/>
              <a:t>PM</a:t>
            </a:r>
            <a:r>
              <a:rPr lang="en-US" sz="1000" baseline="-25000" dirty="0" smtClean="0"/>
              <a:t>3</a:t>
            </a:r>
          </a:p>
        </p:txBody>
      </p:sp>
      <p:sp>
        <p:nvSpPr>
          <p:cNvPr id="132" name="TextBox 131"/>
          <p:cNvSpPr txBox="1"/>
          <p:nvPr/>
        </p:nvSpPr>
        <p:spPr>
          <a:xfrm>
            <a:off x="7977035" y="3363589"/>
            <a:ext cx="425116" cy="246221"/>
          </a:xfrm>
          <a:prstGeom prst="rect">
            <a:avLst/>
          </a:prstGeom>
          <a:noFill/>
        </p:spPr>
        <p:txBody>
          <a:bodyPr wrap="none" rtlCol="0">
            <a:spAutoFit/>
          </a:bodyPr>
          <a:lstStyle/>
          <a:p>
            <a:pPr algn="ctr"/>
            <a:r>
              <a:rPr lang="en-US" sz="1000" dirty="0" smtClean="0"/>
              <a:t>PM</a:t>
            </a:r>
            <a:r>
              <a:rPr lang="en-US" sz="1000" baseline="-25000" dirty="0" smtClean="0"/>
              <a:t>4</a:t>
            </a:r>
          </a:p>
        </p:txBody>
      </p:sp>
      <p:sp>
        <p:nvSpPr>
          <p:cNvPr id="133" name="TextBox 132"/>
          <p:cNvSpPr txBox="1"/>
          <p:nvPr/>
        </p:nvSpPr>
        <p:spPr>
          <a:xfrm>
            <a:off x="3789102" y="4271617"/>
            <a:ext cx="510076" cy="246221"/>
          </a:xfrm>
          <a:prstGeom prst="rect">
            <a:avLst/>
          </a:prstGeom>
          <a:noFill/>
        </p:spPr>
        <p:txBody>
          <a:bodyPr wrap="none" rtlCol="0">
            <a:spAutoFit/>
          </a:bodyPr>
          <a:lstStyle/>
          <a:p>
            <a:pPr algn="ctr"/>
            <a:r>
              <a:rPr lang="en-US" sz="1000" dirty="0" smtClean="0"/>
              <a:t>PRG</a:t>
            </a:r>
            <a:r>
              <a:rPr lang="en-US" sz="1000" baseline="-25000" dirty="0" smtClean="0"/>
              <a:t>1</a:t>
            </a:r>
          </a:p>
        </p:txBody>
      </p:sp>
      <p:sp>
        <p:nvSpPr>
          <p:cNvPr id="135" name="TextBox 134"/>
          <p:cNvSpPr txBox="1"/>
          <p:nvPr/>
        </p:nvSpPr>
        <p:spPr>
          <a:xfrm>
            <a:off x="4660121" y="4271617"/>
            <a:ext cx="410690" cy="246221"/>
          </a:xfrm>
          <a:prstGeom prst="rect">
            <a:avLst/>
          </a:prstGeom>
          <a:noFill/>
        </p:spPr>
        <p:txBody>
          <a:bodyPr wrap="none" rtlCol="0">
            <a:spAutoFit/>
          </a:bodyPr>
          <a:lstStyle/>
          <a:p>
            <a:pPr algn="ctr"/>
            <a:r>
              <a:rPr lang="en-US" sz="1000" dirty="0" smtClean="0"/>
              <a:t>DB</a:t>
            </a:r>
            <a:r>
              <a:rPr lang="en-US" sz="1000" baseline="-25000" dirty="0" smtClean="0"/>
              <a:t>1</a:t>
            </a:r>
          </a:p>
        </p:txBody>
      </p:sp>
      <p:sp>
        <p:nvSpPr>
          <p:cNvPr id="136" name="TextBox 135"/>
          <p:cNvSpPr txBox="1"/>
          <p:nvPr/>
        </p:nvSpPr>
        <p:spPr>
          <a:xfrm>
            <a:off x="6372297" y="4271617"/>
            <a:ext cx="410690" cy="246221"/>
          </a:xfrm>
          <a:prstGeom prst="rect">
            <a:avLst/>
          </a:prstGeom>
          <a:noFill/>
        </p:spPr>
        <p:txBody>
          <a:bodyPr wrap="none" rtlCol="0">
            <a:spAutoFit/>
          </a:bodyPr>
          <a:lstStyle/>
          <a:p>
            <a:pPr algn="ctr"/>
            <a:r>
              <a:rPr lang="en-US" sz="1000" dirty="0" smtClean="0"/>
              <a:t>DB</a:t>
            </a:r>
            <a:r>
              <a:rPr lang="en-US" sz="1000" baseline="-25000" dirty="0"/>
              <a:t>2</a:t>
            </a:r>
            <a:endParaRPr lang="en-US" sz="1000" baseline="-25000" dirty="0" smtClean="0"/>
          </a:p>
        </p:txBody>
      </p:sp>
      <p:sp>
        <p:nvSpPr>
          <p:cNvPr id="137" name="TextBox 136"/>
          <p:cNvSpPr txBox="1"/>
          <p:nvPr/>
        </p:nvSpPr>
        <p:spPr>
          <a:xfrm>
            <a:off x="7247625" y="4271617"/>
            <a:ext cx="510076" cy="246221"/>
          </a:xfrm>
          <a:prstGeom prst="rect">
            <a:avLst/>
          </a:prstGeom>
          <a:noFill/>
        </p:spPr>
        <p:txBody>
          <a:bodyPr wrap="none" rtlCol="0">
            <a:spAutoFit/>
          </a:bodyPr>
          <a:lstStyle/>
          <a:p>
            <a:pPr algn="ctr"/>
            <a:r>
              <a:rPr lang="en-US" sz="1000" dirty="0" smtClean="0"/>
              <a:t>PRG</a:t>
            </a:r>
            <a:r>
              <a:rPr lang="en-US" sz="1000" baseline="-25000" dirty="0"/>
              <a:t>3</a:t>
            </a:r>
            <a:endParaRPr lang="en-US" sz="1000" baseline="-25000" dirty="0" smtClean="0"/>
          </a:p>
        </p:txBody>
      </p:sp>
      <p:sp>
        <p:nvSpPr>
          <p:cNvPr id="138" name="TextBox 137"/>
          <p:cNvSpPr txBox="1"/>
          <p:nvPr/>
        </p:nvSpPr>
        <p:spPr>
          <a:xfrm>
            <a:off x="8117635" y="4271617"/>
            <a:ext cx="410690" cy="246221"/>
          </a:xfrm>
          <a:prstGeom prst="rect">
            <a:avLst/>
          </a:prstGeom>
          <a:noFill/>
        </p:spPr>
        <p:txBody>
          <a:bodyPr wrap="none" rtlCol="0">
            <a:spAutoFit/>
          </a:bodyPr>
          <a:lstStyle/>
          <a:p>
            <a:pPr algn="ctr"/>
            <a:r>
              <a:rPr lang="en-US" sz="1000" dirty="0" smtClean="0"/>
              <a:t>DB</a:t>
            </a:r>
            <a:r>
              <a:rPr lang="en-US" sz="1000" baseline="-25000" dirty="0" smtClean="0"/>
              <a:t>3</a:t>
            </a:r>
          </a:p>
        </p:txBody>
      </p:sp>
      <p:sp>
        <p:nvSpPr>
          <p:cNvPr id="139" name="TextBox 138"/>
          <p:cNvSpPr txBox="1"/>
          <p:nvPr/>
        </p:nvSpPr>
        <p:spPr>
          <a:xfrm>
            <a:off x="5567204" y="4271617"/>
            <a:ext cx="510076" cy="246221"/>
          </a:xfrm>
          <a:prstGeom prst="rect">
            <a:avLst/>
          </a:prstGeom>
          <a:noFill/>
        </p:spPr>
        <p:txBody>
          <a:bodyPr wrap="none" rtlCol="0">
            <a:spAutoFit/>
          </a:bodyPr>
          <a:lstStyle/>
          <a:p>
            <a:pPr algn="ctr"/>
            <a:r>
              <a:rPr lang="en-US" sz="1000" dirty="0" smtClean="0"/>
              <a:t>PRG</a:t>
            </a:r>
            <a:r>
              <a:rPr lang="en-US" sz="1000" baseline="-25000" dirty="0" smtClean="0"/>
              <a:t>4</a:t>
            </a:r>
          </a:p>
        </p:txBody>
      </p:sp>
      <p:sp>
        <p:nvSpPr>
          <p:cNvPr id="140" name="TextBox 139"/>
          <p:cNvSpPr txBox="1"/>
          <p:nvPr/>
        </p:nvSpPr>
        <p:spPr>
          <a:xfrm>
            <a:off x="7559973" y="5536684"/>
            <a:ext cx="510076" cy="246221"/>
          </a:xfrm>
          <a:prstGeom prst="rect">
            <a:avLst/>
          </a:prstGeom>
          <a:noFill/>
        </p:spPr>
        <p:txBody>
          <a:bodyPr wrap="none" rtlCol="0">
            <a:spAutoFit/>
          </a:bodyPr>
          <a:lstStyle/>
          <a:p>
            <a:pPr algn="ctr"/>
            <a:r>
              <a:rPr lang="en-US" sz="1000" dirty="0" smtClean="0"/>
              <a:t>PRG</a:t>
            </a:r>
            <a:r>
              <a:rPr lang="en-US" sz="1000" baseline="-25000" dirty="0" smtClean="0"/>
              <a:t>2</a:t>
            </a:r>
          </a:p>
        </p:txBody>
      </p:sp>
      <p:sp>
        <p:nvSpPr>
          <p:cNvPr id="141" name="TextBox 140"/>
          <p:cNvSpPr txBox="1"/>
          <p:nvPr/>
        </p:nvSpPr>
        <p:spPr>
          <a:xfrm>
            <a:off x="3251422" y="5536684"/>
            <a:ext cx="418704" cy="246221"/>
          </a:xfrm>
          <a:prstGeom prst="rect">
            <a:avLst/>
          </a:prstGeom>
          <a:noFill/>
        </p:spPr>
        <p:txBody>
          <a:bodyPr wrap="none" rtlCol="0">
            <a:spAutoFit/>
          </a:bodyPr>
          <a:lstStyle/>
          <a:p>
            <a:pPr algn="ctr"/>
            <a:r>
              <a:rPr lang="en-US" sz="1000" dirty="0" smtClean="0"/>
              <a:t>UD</a:t>
            </a:r>
            <a:r>
              <a:rPr lang="en-US" sz="1000" baseline="-25000" dirty="0" smtClean="0"/>
              <a:t>1</a:t>
            </a:r>
          </a:p>
        </p:txBody>
      </p:sp>
      <p:sp>
        <p:nvSpPr>
          <p:cNvPr id="142" name="TextBox 141"/>
          <p:cNvSpPr txBox="1"/>
          <p:nvPr/>
        </p:nvSpPr>
        <p:spPr>
          <a:xfrm>
            <a:off x="6656381" y="5536684"/>
            <a:ext cx="418704" cy="246221"/>
          </a:xfrm>
          <a:prstGeom prst="rect">
            <a:avLst/>
          </a:prstGeom>
          <a:noFill/>
        </p:spPr>
        <p:txBody>
          <a:bodyPr wrap="none" rtlCol="0">
            <a:spAutoFit/>
          </a:bodyPr>
          <a:lstStyle/>
          <a:p>
            <a:pPr algn="ctr"/>
            <a:r>
              <a:rPr lang="en-US" sz="1000" dirty="0" smtClean="0"/>
              <a:t>UD</a:t>
            </a:r>
            <a:r>
              <a:rPr lang="en-US" sz="1000" baseline="-25000" dirty="0" smtClean="0"/>
              <a:t>2</a:t>
            </a:r>
          </a:p>
        </p:txBody>
      </p:sp>
      <p:sp>
        <p:nvSpPr>
          <p:cNvPr id="144" name="TextBox 143"/>
          <p:cNvSpPr txBox="1"/>
          <p:nvPr/>
        </p:nvSpPr>
        <p:spPr>
          <a:xfrm>
            <a:off x="4104998" y="5536684"/>
            <a:ext cx="396262" cy="246221"/>
          </a:xfrm>
          <a:prstGeom prst="rect">
            <a:avLst/>
          </a:prstGeom>
          <a:noFill/>
        </p:spPr>
        <p:txBody>
          <a:bodyPr wrap="none" rtlCol="0">
            <a:spAutoFit/>
          </a:bodyPr>
          <a:lstStyle/>
          <a:p>
            <a:pPr algn="ctr"/>
            <a:r>
              <a:rPr lang="en-US" sz="1000" dirty="0" smtClean="0"/>
              <a:t>ST</a:t>
            </a:r>
            <a:r>
              <a:rPr lang="en-US" sz="1000" baseline="-25000" dirty="0" smtClean="0"/>
              <a:t>1</a:t>
            </a:r>
          </a:p>
        </p:txBody>
      </p:sp>
      <p:sp>
        <p:nvSpPr>
          <p:cNvPr id="145" name="TextBox 144"/>
          <p:cNvSpPr txBox="1"/>
          <p:nvPr/>
        </p:nvSpPr>
        <p:spPr>
          <a:xfrm>
            <a:off x="4991209" y="5536684"/>
            <a:ext cx="396262" cy="246221"/>
          </a:xfrm>
          <a:prstGeom prst="rect">
            <a:avLst/>
          </a:prstGeom>
          <a:noFill/>
        </p:spPr>
        <p:txBody>
          <a:bodyPr wrap="none" rtlCol="0">
            <a:spAutoFit/>
          </a:bodyPr>
          <a:lstStyle/>
          <a:p>
            <a:pPr algn="ctr"/>
            <a:r>
              <a:rPr lang="en-US" sz="1000" dirty="0" smtClean="0"/>
              <a:t>ST</a:t>
            </a:r>
            <a:r>
              <a:rPr lang="en-US" sz="1000" baseline="-25000" dirty="0" smtClean="0"/>
              <a:t>2</a:t>
            </a:r>
          </a:p>
        </p:txBody>
      </p:sp>
      <p:sp>
        <p:nvSpPr>
          <p:cNvPr id="146" name="TextBox 145"/>
          <p:cNvSpPr txBox="1"/>
          <p:nvPr/>
        </p:nvSpPr>
        <p:spPr>
          <a:xfrm>
            <a:off x="5835321" y="5536684"/>
            <a:ext cx="396262" cy="246221"/>
          </a:xfrm>
          <a:prstGeom prst="rect">
            <a:avLst/>
          </a:prstGeom>
          <a:noFill/>
        </p:spPr>
        <p:txBody>
          <a:bodyPr wrap="none" rtlCol="0">
            <a:spAutoFit/>
          </a:bodyPr>
          <a:lstStyle/>
          <a:p>
            <a:pPr algn="ctr"/>
            <a:r>
              <a:rPr lang="en-US" sz="1000" dirty="0" smtClean="0"/>
              <a:t>ST</a:t>
            </a:r>
            <a:r>
              <a:rPr lang="en-US" sz="1000" baseline="-25000" dirty="0" smtClean="0"/>
              <a:t>3</a:t>
            </a:r>
          </a:p>
        </p:txBody>
      </p:sp>
      <p:sp>
        <p:nvSpPr>
          <p:cNvPr id="147" name="TextBox 146"/>
          <p:cNvSpPr txBox="1"/>
          <p:nvPr/>
        </p:nvSpPr>
        <p:spPr>
          <a:xfrm>
            <a:off x="8426613" y="5536684"/>
            <a:ext cx="396262" cy="246221"/>
          </a:xfrm>
          <a:prstGeom prst="rect">
            <a:avLst/>
          </a:prstGeom>
          <a:noFill/>
        </p:spPr>
        <p:txBody>
          <a:bodyPr wrap="none" rtlCol="0">
            <a:spAutoFit/>
          </a:bodyPr>
          <a:lstStyle/>
          <a:p>
            <a:pPr algn="ctr"/>
            <a:r>
              <a:rPr lang="en-US" sz="1000" dirty="0" smtClean="0"/>
              <a:t>ST</a:t>
            </a:r>
            <a:r>
              <a:rPr lang="en-US" sz="1000" baseline="-25000" dirty="0" smtClean="0"/>
              <a:t>4</a:t>
            </a:r>
          </a:p>
        </p:txBody>
      </p:sp>
      <p:sp>
        <p:nvSpPr>
          <p:cNvPr id="150" name="TextBox 149"/>
          <p:cNvSpPr txBox="1"/>
          <p:nvPr/>
        </p:nvSpPr>
        <p:spPr>
          <a:xfrm>
            <a:off x="406400" y="1103321"/>
            <a:ext cx="3848100" cy="954107"/>
          </a:xfrm>
          <a:prstGeom prst="rect">
            <a:avLst/>
          </a:prstGeom>
          <a:noFill/>
        </p:spPr>
        <p:txBody>
          <a:bodyPr wrap="square" rtlCol="0">
            <a:spAutoFit/>
          </a:bodyPr>
          <a:lstStyle/>
          <a:p>
            <a:r>
              <a:rPr lang="en-US" sz="1400" dirty="0"/>
              <a:t>Q</a:t>
            </a:r>
            <a:r>
              <a:rPr lang="en-US" sz="1400" dirty="0" smtClean="0"/>
              <a:t>uery: find good PM (project manager) </a:t>
            </a:r>
          </a:p>
          <a:p>
            <a:r>
              <a:rPr lang="en-US" sz="1400" dirty="0" smtClean="0"/>
              <a:t>candidates collaborated with  </a:t>
            </a:r>
          </a:p>
          <a:p>
            <a:r>
              <a:rPr lang="en-US" sz="1400" dirty="0" smtClean="0"/>
              <a:t>PRG (programmer), DB (database developer) </a:t>
            </a:r>
          </a:p>
          <a:p>
            <a:r>
              <a:rPr lang="en-US" sz="1400" dirty="0" smtClean="0"/>
              <a:t>and ST (software tester).</a:t>
            </a:r>
            <a:endParaRPr lang="en-US" sz="1400" dirty="0"/>
          </a:p>
        </p:txBody>
      </p:sp>
      <p:sp>
        <p:nvSpPr>
          <p:cNvPr id="151" name="TextBox 150"/>
          <p:cNvSpPr txBox="1"/>
          <p:nvPr/>
        </p:nvSpPr>
        <p:spPr>
          <a:xfrm>
            <a:off x="4845329" y="5839384"/>
            <a:ext cx="2383986" cy="338554"/>
          </a:xfrm>
          <a:prstGeom prst="rect">
            <a:avLst/>
          </a:prstGeom>
          <a:noFill/>
        </p:spPr>
        <p:txBody>
          <a:bodyPr wrap="none" rtlCol="0">
            <a:spAutoFit/>
          </a:bodyPr>
          <a:lstStyle/>
          <a:p>
            <a:r>
              <a:rPr lang="en-US" sz="1600" dirty="0" smtClean="0"/>
              <a:t>Collaboration network G</a:t>
            </a:r>
            <a:endParaRPr lang="en-US" sz="1600" dirty="0"/>
          </a:p>
        </p:txBody>
      </p:sp>
      <p:sp>
        <p:nvSpPr>
          <p:cNvPr id="152" name="Rounded Rectangular Callout 151"/>
          <p:cNvSpPr/>
          <p:nvPr/>
        </p:nvSpPr>
        <p:spPr bwMode="auto">
          <a:xfrm>
            <a:off x="2521106" y="2506433"/>
            <a:ext cx="1273261" cy="331633"/>
          </a:xfrm>
          <a:prstGeom prst="wedgeRoundRectCallout">
            <a:avLst>
              <a:gd name="adj1" fmla="val -66909"/>
              <a:gd name="adj2" fmla="val 62499"/>
              <a:gd name="adj3" fmla="val 16667"/>
            </a:avLst>
          </a:prstGeom>
          <a:solidFill>
            <a:schemeClr val="accent1">
              <a:lumMod val="20000"/>
              <a:lumOff val="80000"/>
            </a:schemeClr>
          </a:solidFill>
          <a:ln w="9525" cap="flat" cmpd="sng" algn="ctr">
            <a:solidFill>
              <a:schemeClr val="accent3">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“query focus”</a:t>
            </a:r>
          </a:p>
        </p:txBody>
      </p:sp>
      <p:sp>
        <p:nvSpPr>
          <p:cNvPr id="155" name="Rounded Rectangular Callout 154"/>
          <p:cNvSpPr/>
          <p:nvPr/>
        </p:nvSpPr>
        <p:spPr bwMode="auto">
          <a:xfrm>
            <a:off x="4356100" y="961087"/>
            <a:ext cx="4470400" cy="2150413"/>
          </a:xfrm>
          <a:prstGeom prst="wedgeRoundRectCallout">
            <a:avLst>
              <a:gd name="adj1" fmla="val -39515"/>
              <a:gd name="adj2" fmla="val 34074"/>
              <a:gd name="adj3" fmla="val 16667"/>
            </a:avLst>
          </a:prstGeom>
          <a:solidFill>
            <a:schemeClr val="accent1">
              <a:lumMod val="20000"/>
              <a:lumOff val="80000"/>
            </a:schemeClr>
          </a:solidFill>
          <a:ln w="9525" cap="flat" cmpd="sng" algn="ctr">
            <a:solidFill>
              <a:schemeClr val="accent3">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complete matching relation</a:t>
            </a:r>
          </a:p>
          <a:p>
            <a:pPr algn="ctr" eaLnBrk="1" hangingPunct="1"/>
            <a:r>
              <a:rPr lang="en-US" sz="1200" dirty="0" smtClean="0">
                <a:solidFill>
                  <a:srgbClr val="0070C0"/>
                </a:solidFill>
              </a:rPr>
              <a:t>(project manager, PM</a:t>
            </a:r>
            <a:r>
              <a:rPr lang="en-US" sz="1200" baseline="-25000" dirty="0" smtClean="0">
                <a:solidFill>
                  <a:srgbClr val="0070C0"/>
                </a:solidFill>
              </a:rPr>
              <a:t>1</a:t>
            </a:r>
            <a:r>
              <a:rPr lang="en-US" sz="1200" dirty="0" smtClean="0">
                <a:solidFill>
                  <a:srgbClr val="0070C0"/>
                </a:solidFill>
              </a:rPr>
              <a:t>),</a:t>
            </a:r>
            <a:r>
              <a:rPr lang="en-US" sz="1200" dirty="0">
                <a:solidFill>
                  <a:srgbClr val="0070C0"/>
                </a:solidFill>
              </a:rPr>
              <a:t> (project manager, </a:t>
            </a:r>
            <a:r>
              <a:rPr lang="en-US" sz="1200" dirty="0" smtClean="0">
                <a:solidFill>
                  <a:srgbClr val="0070C0"/>
                </a:solidFill>
              </a:rPr>
              <a:t>PM</a:t>
            </a:r>
            <a:r>
              <a:rPr lang="en-US" sz="1200" baseline="-25000" dirty="0" smtClean="0">
                <a:solidFill>
                  <a:srgbClr val="0070C0"/>
                </a:solidFill>
              </a:rPr>
              <a:t>2</a:t>
            </a:r>
            <a:r>
              <a:rPr lang="en-US" sz="1200" dirty="0" smtClean="0">
                <a:solidFill>
                  <a:srgbClr val="0070C0"/>
                </a:solidFill>
              </a:rPr>
              <a:t>)</a:t>
            </a:r>
          </a:p>
          <a:p>
            <a:pPr algn="ctr" eaLnBrk="1" hangingPunct="1"/>
            <a:r>
              <a:rPr lang="en-US" sz="1200" dirty="0">
                <a:solidFill>
                  <a:srgbClr val="0070C0"/>
                </a:solidFill>
              </a:rPr>
              <a:t>(project manager, </a:t>
            </a:r>
            <a:r>
              <a:rPr lang="en-US" sz="1200" dirty="0" smtClean="0">
                <a:solidFill>
                  <a:srgbClr val="0070C0"/>
                </a:solidFill>
              </a:rPr>
              <a:t>PM</a:t>
            </a:r>
            <a:r>
              <a:rPr lang="en-US" sz="1200" baseline="-25000" dirty="0" smtClean="0">
                <a:solidFill>
                  <a:srgbClr val="0070C0"/>
                </a:solidFill>
              </a:rPr>
              <a:t>3</a:t>
            </a:r>
            <a:r>
              <a:rPr lang="en-US" sz="1200" dirty="0" smtClean="0">
                <a:solidFill>
                  <a:srgbClr val="0070C0"/>
                </a:solidFill>
              </a:rPr>
              <a:t>), </a:t>
            </a:r>
            <a:r>
              <a:rPr lang="en-US" sz="1200" dirty="0">
                <a:solidFill>
                  <a:srgbClr val="0070C0"/>
                </a:solidFill>
              </a:rPr>
              <a:t>(project manager, </a:t>
            </a:r>
            <a:r>
              <a:rPr lang="en-US" sz="1200" dirty="0" smtClean="0">
                <a:solidFill>
                  <a:srgbClr val="0070C0"/>
                </a:solidFill>
              </a:rPr>
              <a:t>PM</a:t>
            </a:r>
            <a:r>
              <a:rPr lang="en-US" sz="1200" baseline="-25000" dirty="0" smtClean="0">
                <a:solidFill>
                  <a:srgbClr val="0070C0"/>
                </a:solidFill>
              </a:rPr>
              <a:t>4</a:t>
            </a:r>
            <a:r>
              <a:rPr lang="en-US" sz="1200" dirty="0" smtClean="0">
                <a:solidFill>
                  <a:srgbClr val="0070C0"/>
                </a:solidFill>
              </a:rPr>
              <a:t>)</a:t>
            </a:r>
          </a:p>
          <a:p>
            <a:pPr algn="ctr" eaLnBrk="1" hangingPunct="1"/>
            <a:r>
              <a:rPr lang="en-US" sz="1200" dirty="0"/>
              <a:t>(</a:t>
            </a:r>
            <a:r>
              <a:rPr lang="en-US" sz="1200" dirty="0" smtClean="0"/>
              <a:t>programmer, PRG</a:t>
            </a:r>
            <a:r>
              <a:rPr lang="en-US" sz="1200" baseline="-25000" dirty="0" smtClean="0"/>
              <a:t>1</a:t>
            </a:r>
            <a:r>
              <a:rPr lang="en-US" sz="1200" dirty="0" smtClean="0"/>
              <a:t>),</a:t>
            </a:r>
            <a:r>
              <a:rPr lang="en-US" sz="1200" dirty="0"/>
              <a:t> </a:t>
            </a:r>
            <a:r>
              <a:rPr lang="en-US" sz="1200" dirty="0" smtClean="0"/>
              <a:t>(</a:t>
            </a:r>
            <a:r>
              <a:rPr lang="en-US" sz="1200" dirty="0"/>
              <a:t>programmer, </a:t>
            </a:r>
            <a:r>
              <a:rPr lang="en-US" sz="1200" dirty="0" smtClean="0"/>
              <a:t>PRG</a:t>
            </a:r>
            <a:r>
              <a:rPr lang="en-US" sz="1200" baseline="-25000" dirty="0" smtClean="0"/>
              <a:t>2</a:t>
            </a:r>
            <a:r>
              <a:rPr lang="en-US" sz="1200" dirty="0" smtClean="0"/>
              <a:t>)</a:t>
            </a:r>
          </a:p>
          <a:p>
            <a:pPr algn="ctr" eaLnBrk="1" hangingPunct="1"/>
            <a:r>
              <a:rPr lang="en-US" sz="1200" dirty="0" smtClean="0"/>
              <a:t>(</a:t>
            </a:r>
            <a:r>
              <a:rPr lang="en-US" sz="1200" dirty="0"/>
              <a:t>programmer, </a:t>
            </a:r>
            <a:r>
              <a:rPr lang="en-US" sz="1200" dirty="0" smtClean="0"/>
              <a:t>PRG</a:t>
            </a:r>
            <a:r>
              <a:rPr lang="en-US" sz="1200" baseline="-25000" dirty="0" smtClean="0"/>
              <a:t>3</a:t>
            </a:r>
            <a:r>
              <a:rPr lang="en-US" sz="1200" dirty="0" smtClean="0"/>
              <a:t>), </a:t>
            </a:r>
            <a:r>
              <a:rPr lang="en-US" sz="1200" dirty="0"/>
              <a:t>(programmer, </a:t>
            </a:r>
            <a:r>
              <a:rPr lang="en-US" sz="1200" dirty="0" smtClean="0"/>
              <a:t>PRG</a:t>
            </a:r>
            <a:r>
              <a:rPr lang="en-US" sz="1200" baseline="-25000" dirty="0" smtClean="0"/>
              <a:t>4</a:t>
            </a:r>
            <a:r>
              <a:rPr lang="en-US" sz="1200" dirty="0" smtClean="0"/>
              <a:t>)</a:t>
            </a:r>
          </a:p>
          <a:p>
            <a:pPr algn="ctr" eaLnBrk="1" hangingPunct="1"/>
            <a:r>
              <a:rPr lang="en-US" sz="1200" dirty="0" smtClean="0"/>
              <a:t>(</a:t>
            </a:r>
            <a:r>
              <a:rPr lang="en-US" sz="1200" dirty="0" err="1" smtClean="0"/>
              <a:t>DBmanager</a:t>
            </a:r>
            <a:r>
              <a:rPr lang="en-US" sz="1200" dirty="0"/>
              <a:t>, </a:t>
            </a:r>
            <a:r>
              <a:rPr lang="en-US" sz="1200" dirty="0" smtClean="0"/>
              <a:t>DB</a:t>
            </a:r>
            <a:r>
              <a:rPr lang="en-US" sz="1200" baseline="-25000" dirty="0" smtClean="0"/>
              <a:t>1</a:t>
            </a:r>
            <a:r>
              <a:rPr lang="en-US" sz="1200" dirty="0" smtClean="0"/>
              <a:t>), (</a:t>
            </a:r>
            <a:r>
              <a:rPr lang="en-US" sz="1200" dirty="0" err="1" smtClean="0"/>
              <a:t>DBmanager</a:t>
            </a:r>
            <a:r>
              <a:rPr lang="en-US" sz="1200" dirty="0" smtClean="0"/>
              <a:t>, DB</a:t>
            </a:r>
            <a:r>
              <a:rPr lang="en-US" sz="1200" baseline="-25000" dirty="0" smtClean="0"/>
              <a:t>2</a:t>
            </a:r>
            <a:r>
              <a:rPr lang="en-US" sz="1200" dirty="0"/>
              <a:t>)</a:t>
            </a:r>
          </a:p>
          <a:p>
            <a:pPr algn="ctr" eaLnBrk="1" hangingPunct="1"/>
            <a:r>
              <a:rPr lang="en-US" sz="1200" dirty="0" smtClean="0"/>
              <a:t>(</a:t>
            </a:r>
            <a:r>
              <a:rPr lang="en-US" sz="1200" dirty="0" err="1" smtClean="0"/>
              <a:t>DBmanager</a:t>
            </a:r>
            <a:r>
              <a:rPr lang="en-US" sz="1200" dirty="0"/>
              <a:t>, </a:t>
            </a:r>
            <a:r>
              <a:rPr lang="en-US" sz="1200" dirty="0" smtClean="0"/>
              <a:t>DB</a:t>
            </a:r>
            <a:r>
              <a:rPr lang="en-US" sz="1200" baseline="-25000" dirty="0" smtClean="0"/>
              <a:t>3</a:t>
            </a:r>
            <a:r>
              <a:rPr lang="en-US" sz="1200" dirty="0" smtClean="0"/>
              <a:t>)</a:t>
            </a:r>
          </a:p>
          <a:p>
            <a:pPr algn="ctr" eaLnBrk="1" hangingPunct="1"/>
            <a:r>
              <a:rPr lang="en-US" sz="1200" dirty="0" smtClean="0"/>
              <a:t> (tester, ST</a:t>
            </a:r>
            <a:r>
              <a:rPr lang="en-US" sz="1200" baseline="-25000" dirty="0" smtClean="0"/>
              <a:t>1</a:t>
            </a:r>
            <a:r>
              <a:rPr lang="en-US" sz="1200" dirty="0" smtClean="0"/>
              <a:t>),</a:t>
            </a:r>
            <a:r>
              <a:rPr lang="en-US" sz="1200" dirty="0"/>
              <a:t> </a:t>
            </a:r>
            <a:r>
              <a:rPr lang="en-US" sz="1200" dirty="0" smtClean="0"/>
              <a:t>(tester, ST</a:t>
            </a:r>
            <a:r>
              <a:rPr lang="en-US" sz="1200" baseline="-25000" dirty="0"/>
              <a:t>2</a:t>
            </a:r>
            <a:r>
              <a:rPr lang="en-US" sz="1200" dirty="0" smtClean="0"/>
              <a:t>)</a:t>
            </a:r>
            <a:endParaRPr lang="en-US" sz="1200" dirty="0"/>
          </a:p>
          <a:p>
            <a:pPr algn="ctr" eaLnBrk="1" hangingPunct="1"/>
            <a:r>
              <a:rPr lang="en-US" sz="1200" dirty="0" smtClean="0"/>
              <a:t>(tester, ST</a:t>
            </a:r>
            <a:r>
              <a:rPr lang="en-US" sz="1200" baseline="-25000" dirty="0"/>
              <a:t>3</a:t>
            </a:r>
            <a:r>
              <a:rPr lang="en-US" sz="1200" dirty="0" smtClean="0"/>
              <a:t>), (tester, ST</a:t>
            </a:r>
            <a:r>
              <a:rPr lang="en-US" sz="1200" baseline="-25000" dirty="0"/>
              <a:t>4</a:t>
            </a:r>
            <a:r>
              <a:rPr lang="en-US" sz="1200" dirty="0" smtClean="0"/>
              <a:t>)</a:t>
            </a:r>
            <a:endParaRPr lang="en-US" sz="1200" dirty="0"/>
          </a:p>
          <a:p>
            <a:pPr algn="ctr" eaLnBrk="1" hangingPunct="1"/>
            <a:endParaRPr lang="en-US" sz="1400" dirty="0"/>
          </a:p>
          <a:p>
            <a:pPr algn="ctr" eaLnBrk="1" hangingPunct="1"/>
            <a:endParaRPr lang="en-US" sz="1400" dirty="0"/>
          </a:p>
          <a:p>
            <a:pPr algn="ctr" eaLnBrk="1" hangingPunct="1"/>
            <a:endParaRPr lang="en-US" sz="1400" dirty="0"/>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9" name="TextBox 88"/>
          <p:cNvSpPr txBox="1"/>
          <p:nvPr/>
        </p:nvSpPr>
        <p:spPr>
          <a:xfrm>
            <a:off x="1257579" y="4874184"/>
            <a:ext cx="1646605" cy="338554"/>
          </a:xfrm>
          <a:prstGeom prst="rect">
            <a:avLst/>
          </a:prstGeom>
          <a:noFill/>
        </p:spPr>
        <p:txBody>
          <a:bodyPr wrap="none" rtlCol="0">
            <a:spAutoFit/>
          </a:bodyPr>
          <a:lstStyle/>
          <a:p>
            <a:r>
              <a:rPr lang="en-US" sz="1600" dirty="0" smtClean="0"/>
              <a:t>Pattern graph Q</a:t>
            </a:r>
            <a:endParaRPr lang="en-US" sz="1600" dirty="0"/>
          </a:p>
        </p:txBody>
      </p:sp>
      <p:sp>
        <p:nvSpPr>
          <p:cNvPr id="90" name="圆角矩形标注 89"/>
          <p:cNvSpPr/>
          <p:nvPr/>
        </p:nvSpPr>
        <p:spPr bwMode="auto">
          <a:xfrm>
            <a:off x="4572000" y="1054100"/>
            <a:ext cx="3810000" cy="1485900"/>
          </a:xfrm>
          <a:prstGeom prst="wedgeRoundRectCallout">
            <a:avLst>
              <a:gd name="adj1" fmla="val -38500"/>
              <a:gd name="adj2" fmla="val 76175"/>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400" dirty="0" smtClean="0"/>
              <a:t>When graph pattern matching is defined in terms of </a:t>
            </a:r>
            <a:r>
              <a:rPr lang="en-US" altLang="zh-CN" sz="1400" dirty="0" err="1" smtClean="0"/>
              <a:t>subgraph</a:t>
            </a:r>
            <a:r>
              <a:rPr lang="en-US" altLang="zh-CN" sz="1400" dirty="0" smtClean="0"/>
              <a:t> Isomorphism, no match of </a:t>
            </a:r>
            <a:r>
              <a:rPr lang="en-US" altLang="zh-CN" sz="1400" i="1" dirty="0" smtClean="0"/>
              <a:t>Q </a:t>
            </a:r>
            <a:r>
              <a:rPr lang="en-US" altLang="zh-CN" sz="1400" dirty="0" smtClean="0"/>
              <a:t>can be identified in </a:t>
            </a:r>
            <a:r>
              <a:rPr lang="en-US" altLang="zh-CN" sz="1400" i="1" dirty="0" smtClean="0"/>
              <a:t>G, </a:t>
            </a:r>
            <a:r>
              <a:rPr lang="en-US" altLang="zh-CN" sz="1400" dirty="0" smtClean="0"/>
              <a:t>since it is too restrictive to define matches as isomorphic </a:t>
            </a:r>
            <a:r>
              <a:rPr lang="en-US" altLang="zh-CN" sz="1400" dirty="0" err="1" smtClean="0"/>
              <a:t>subgraphs</a:t>
            </a:r>
            <a:r>
              <a:rPr lang="en-US" altLang="zh-CN" sz="1400" dirty="0" smtClean="0"/>
              <a:t>. </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1" name="椭圆形标注 90"/>
          <p:cNvSpPr/>
          <p:nvPr/>
        </p:nvSpPr>
        <p:spPr bwMode="auto">
          <a:xfrm>
            <a:off x="4368800" y="1066800"/>
            <a:ext cx="4445000" cy="1371600"/>
          </a:xfrm>
          <a:prstGeom prst="wedgeEllipseCallou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We adopt to find</a:t>
            </a:r>
            <a:r>
              <a:rPr kumimoji="0" lang="en-US" altLang="zh-CN" sz="1400" b="0" i="0" u="none" strike="noStrike" cap="none" normalizeH="0" dirty="0" smtClean="0">
                <a:ln>
                  <a:noFill/>
                </a:ln>
                <a:solidFill>
                  <a:schemeClr val="tx1"/>
                </a:solidFill>
                <a:effectLst/>
                <a:latin typeface="Arial" panose="020B0604020202020204" pitchFamily="34" charset="0"/>
                <a:ea typeface="宋体" panose="02010600030101010101" pitchFamily="2" charset="-122"/>
              </a:rPr>
              <a:t> matches using graph simulation, which computes a </a:t>
            </a:r>
            <a:r>
              <a:rPr lang="en-US" altLang="zh-CN" sz="1400" dirty="0" smtClean="0"/>
              <a:t>binary relation on the pattern</a:t>
            </a:r>
          </a:p>
          <a:p>
            <a:r>
              <a:rPr lang="en-US" altLang="zh-CN" sz="1400" dirty="0" smtClean="0"/>
              <a:t>nodes in </a:t>
            </a:r>
            <a:r>
              <a:rPr lang="en-US" altLang="zh-CN" sz="1400" i="1" dirty="0" smtClean="0"/>
              <a:t>Q and their matches in G.</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774271920"/>
      </p:ext>
    </p:extLst>
  </p:cSld>
  <p:clrMapOvr>
    <a:masterClrMapping/>
  </p:clrMapOvr>
  <p:transition advTm="7030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1+#ppt_w/2"/>
                                          </p:val>
                                        </p:tav>
                                        <p:tav tm="100000">
                                          <p:val>
                                            <p:strVal val="#ppt_x"/>
                                          </p:val>
                                        </p:tav>
                                      </p:tavLst>
                                    </p:anim>
                                    <p:anim calcmode="lin" valueType="num">
                                      <p:cBhvr additive="base">
                                        <p:cTn id="8"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grpId="1" nodeType="clickEffect">
                                  <p:stCondLst>
                                    <p:cond delay="0"/>
                                  </p:stCondLst>
                                  <p:childTnLst>
                                    <p:animEffect transition="out" filter="checkerboard(across)">
                                      <p:cBhvr>
                                        <p:cTn id="12" dur="500"/>
                                        <p:tgtEl>
                                          <p:spTgt spid="90"/>
                                        </p:tgtEl>
                                      </p:cBhvr>
                                    </p:animEffect>
                                    <p:set>
                                      <p:cBhvr>
                                        <p:cTn id="13" dur="1" fill="hold">
                                          <p:stCondLst>
                                            <p:cond delay="499"/>
                                          </p:stCondLst>
                                        </p:cTn>
                                        <p:tgtEl>
                                          <p:spTgt spid="9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1"/>
                                        </p:tgtEl>
                                        <p:attrNameLst>
                                          <p:attrName>style.visibility</p:attrName>
                                        </p:attrNameLst>
                                      </p:cBhvr>
                                      <p:to>
                                        <p:strVal val="visible"/>
                                      </p:to>
                                    </p:set>
                                    <p:anim calcmode="lin" valueType="num">
                                      <p:cBhvr additive="base">
                                        <p:cTn id="18" dur="500" fill="hold"/>
                                        <p:tgtEl>
                                          <p:spTgt spid="91"/>
                                        </p:tgtEl>
                                        <p:attrNameLst>
                                          <p:attrName>ppt_x</p:attrName>
                                        </p:attrNameLst>
                                      </p:cBhvr>
                                      <p:tavLst>
                                        <p:tav tm="0">
                                          <p:val>
                                            <p:strVal val="1+#ppt_w/2"/>
                                          </p:val>
                                        </p:tav>
                                        <p:tav tm="100000">
                                          <p:val>
                                            <p:strVal val="#ppt_x"/>
                                          </p:val>
                                        </p:tav>
                                      </p:tavLst>
                                    </p:anim>
                                    <p:anim calcmode="lin" valueType="num">
                                      <p:cBhvr additive="base">
                                        <p:cTn id="19"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91"/>
                                        </p:tgtEl>
                                      </p:cBhvr>
                                    </p:animEffect>
                                    <p:set>
                                      <p:cBhvr>
                                        <p:cTn id="24" dur="1" fill="hold">
                                          <p:stCondLst>
                                            <p:cond delay="499"/>
                                          </p:stCondLst>
                                        </p:cTn>
                                        <p:tgtEl>
                                          <p:spTgt spid="9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nodeType="clickEffect">
                                  <p:stCondLst>
                                    <p:cond delay="0"/>
                                  </p:stCondLst>
                                  <p:childTnLst>
                                    <p:animRot by="21600000">
                                      <p:cBhvr>
                                        <p:cTn id="28" dur="2000" fill="hold"/>
                                        <p:tgtEl>
                                          <p:spTgt spid="4"/>
                                        </p:tgtEl>
                                        <p:attrNameLst>
                                          <p:attrName>r</p:attrName>
                                        </p:attrNameLst>
                                      </p:cBhvr>
                                    </p:animRot>
                                  </p:childTnLst>
                                </p:cTn>
                              </p:par>
                              <p:par>
                                <p:cTn id="29" presetID="8" presetClass="emph" presetSubtype="0" fill="hold" nodeType="withEffect">
                                  <p:stCondLst>
                                    <p:cond delay="0"/>
                                  </p:stCondLst>
                                  <p:childTnLst>
                                    <p:animRot by="21600000">
                                      <p:cBhvr>
                                        <p:cTn id="30" dur="2000" fill="hold"/>
                                        <p:tgtEl>
                                          <p:spTgt spid="19"/>
                                        </p:tgtEl>
                                        <p:attrNameLst>
                                          <p:attrName>r</p:attrName>
                                        </p:attrNameLst>
                                      </p:cBhvr>
                                    </p:animRot>
                                  </p:childTnLst>
                                </p:cTn>
                              </p:par>
                              <p:par>
                                <p:cTn id="31" presetID="8" presetClass="emph" presetSubtype="0" fill="hold" nodeType="withEffect">
                                  <p:stCondLst>
                                    <p:cond delay="0"/>
                                  </p:stCondLst>
                                  <p:childTnLst>
                                    <p:animRot by="21600000">
                                      <p:cBhvr>
                                        <p:cTn id="32" dur="2000" fill="hold"/>
                                        <p:tgtEl>
                                          <p:spTgt spid="29"/>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0"/>
                                        </p:tgtEl>
                                        <p:attrNameLst>
                                          <p:attrName>r</p:attrName>
                                        </p:attrNameLst>
                                      </p:cBhvr>
                                    </p:animRot>
                                  </p:childTnLst>
                                </p:cTn>
                              </p:par>
                              <p:par>
                                <p:cTn id="35" presetID="8" presetClass="emph" presetSubtype="0" fill="hold" nodeType="withEffect">
                                  <p:stCondLst>
                                    <p:cond delay="0"/>
                                  </p:stCondLst>
                                  <p:childTnLst>
                                    <p:animRot by="21600000">
                                      <p:cBhvr>
                                        <p:cTn id="36" dur="2000" fill="hold"/>
                                        <p:tgtEl>
                                          <p:spTgt spid="31"/>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nodeType="clickEffect">
                                  <p:stCondLst>
                                    <p:cond delay="0"/>
                                  </p:stCondLst>
                                  <p:childTnLst>
                                    <p:animRot by="21600000">
                                      <p:cBhvr>
                                        <p:cTn id="40" dur="2000" fill="hold"/>
                                        <p:tgtEl>
                                          <p:spTgt spid="5"/>
                                        </p:tgtEl>
                                        <p:attrNameLst>
                                          <p:attrName>r</p:attrName>
                                        </p:attrNameLst>
                                      </p:cBhvr>
                                    </p:animRot>
                                  </p:childTnLst>
                                </p:cTn>
                              </p:par>
                              <p:par>
                                <p:cTn id="41" presetID="8" presetClass="emph" presetSubtype="0" fill="hold" nodeType="withEffect">
                                  <p:stCondLst>
                                    <p:cond delay="0"/>
                                  </p:stCondLst>
                                  <p:childTnLst>
                                    <p:animRot by="21600000">
                                      <p:cBhvr>
                                        <p:cTn id="42" dur="2000" fill="hold"/>
                                        <p:tgtEl>
                                          <p:spTgt spid="20"/>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27"/>
                                        </p:tgtEl>
                                        <p:attrNameLst>
                                          <p:attrName>r</p:attrName>
                                        </p:attrNameLst>
                                      </p:cBhvr>
                                    </p:animRot>
                                  </p:childTnLst>
                                </p:cTn>
                              </p:par>
                              <p:par>
                                <p:cTn id="45" presetID="8" presetClass="emph" presetSubtype="0" fill="hold" nodeType="withEffect">
                                  <p:stCondLst>
                                    <p:cond delay="0"/>
                                  </p:stCondLst>
                                  <p:childTnLst>
                                    <p:animRot by="21600000">
                                      <p:cBhvr>
                                        <p:cTn id="46" dur="2000" fill="hold"/>
                                        <p:tgtEl>
                                          <p:spTgt spid="34"/>
                                        </p:tgtEl>
                                        <p:attrNameLst>
                                          <p:attrName>r</p:attrName>
                                        </p:attrNameLst>
                                      </p:cBhvr>
                                    </p:animRot>
                                  </p:childTnLst>
                                </p:cTn>
                              </p:par>
                              <p:par>
                                <p:cTn id="47" presetID="8" presetClass="emph" presetSubtype="0" fill="hold" nodeType="withEffect">
                                  <p:stCondLst>
                                    <p:cond delay="0"/>
                                  </p:stCondLst>
                                  <p:childTnLst>
                                    <p:animRot by="21600000">
                                      <p:cBhvr>
                                        <p:cTn id="48" dur="2000" fill="hold"/>
                                        <p:tgtEl>
                                          <p:spTgt spid="25"/>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8" presetClass="emph" presetSubtype="0" fill="hold" nodeType="clickEffect">
                                  <p:stCondLst>
                                    <p:cond delay="0"/>
                                  </p:stCondLst>
                                  <p:childTnLst>
                                    <p:animRot by="21600000">
                                      <p:cBhvr>
                                        <p:cTn id="52" dur="2000" fill="hold"/>
                                        <p:tgtEl>
                                          <p:spTgt spid="9"/>
                                        </p:tgtEl>
                                        <p:attrNameLst>
                                          <p:attrName>r</p:attrName>
                                        </p:attrNameLst>
                                      </p:cBhvr>
                                    </p:animRot>
                                  </p:childTnLst>
                                </p:cTn>
                              </p:par>
                              <p:par>
                                <p:cTn id="53" presetID="8" presetClass="emph" presetSubtype="0" fill="hold" nodeType="withEffect">
                                  <p:stCondLst>
                                    <p:cond delay="0"/>
                                  </p:stCondLst>
                                  <p:childTnLst>
                                    <p:animRot by="21600000">
                                      <p:cBhvr>
                                        <p:cTn id="54" dur="2000" fill="hold"/>
                                        <p:tgtEl>
                                          <p:spTgt spid="21"/>
                                        </p:tgtEl>
                                        <p:attrNameLst>
                                          <p:attrName>r</p:attrName>
                                        </p:attrNameLst>
                                      </p:cBhvr>
                                    </p:animRot>
                                  </p:childTnLst>
                                </p:cTn>
                              </p:par>
                              <p:par>
                                <p:cTn id="55" presetID="8" presetClass="emph" presetSubtype="0" fill="hold" nodeType="withEffect">
                                  <p:stCondLst>
                                    <p:cond delay="0"/>
                                  </p:stCondLst>
                                  <p:childTnLst>
                                    <p:animRot by="21600000">
                                      <p:cBhvr>
                                        <p:cTn id="56" dur="2000" fill="hold"/>
                                        <p:tgtEl>
                                          <p:spTgt spid="26"/>
                                        </p:tgtEl>
                                        <p:attrNameLst>
                                          <p:attrName>r</p:attrName>
                                        </p:attrNameLst>
                                      </p:cBhvr>
                                    </p:animRot>
                                  </p:childTnLst>
                                </p:cTn>
                              </p:par>
                              <p:par>
                                <p:cTn id="57" presetID="8" presetClass="emph" presetSubtype="0" fill="hold" nodeType="withEffect">
                                  <p:stCondLst>
                                    <p:cond delay="0"/>
                                  </p:stCondLst>
                                  <p:childTnLst>
                                    <p:animRot by="21600000">
                                      <p:cBhvr>
                                        <p:cTn id="58" dur="2000" fill="hold"/>
                                        <p:tgtEl>
                                          <p:spTgt spid="28"/>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2000" fill="hold"/>
                                        <p:tgtEl>
                                          <p:spTgt spid="11"/>
                                        </p:tgtEl>
                                        <p:attrNameLst>
                                          <p:attrName>r</p:attrName>
                                        </p:attrNameLst>
                                      </p:cBhvr>
                                    </p:animRot>
                                  </p:childTnLst>
                                </p:cTn>
                              </p:par>
                              <p:par>
                                <p:cTn id="63" presetID="8" presetClass="emph" presetSubtype="0" fill="hold" nodeType="withEffect">
                                  <p:stCondLst>
                                    <p:cond delay="0"/>
                                  </p:stCondLst>
                                  <p:childTnLst>
                                    <p:animRot by="21600000">
                                      <p:cBhvr>
                                        <p:cTn id="64" dur="2000" fill="hold"/>
                                        <p:tgtEl>
                                          <p:spTgt spid="22"/>
                                        </p:tgtEl>
                                        <p:attrNameLst>
                                          <p:attrName>r</p:attrName>
                                        </p:attrNameLst>
                                      </p:cBhvr>
                                    </p:animRot>
                                  </p:childTnLst>
                                </p:cTn>
                              </p:par>
                              <p:par>
                                <p:cTn id="65" presetID="8" presetClass="emph" presetSubtype="0" fill="hold" nodeType="withEffect">
                                  <p:stCondLst>
                                    <p:cond delay="0"/>
                                  </p:stCondLst>
                                  <p:childTnLst>
                                    <p:animRot by="21600000">
                                      <p:cBhvr>
                                        <p:cTn id="66" dur="2000" fill="hold"/>
                                        <p:tgtEl>
                                          <p:spTgt spid="32"/>
                                        </p:tgtEl>
                                        <p:attrNameLst>
                                          <p:attrName>r</p:attrName>
                                        </p:attrNameLst>
                                      </p:cBhvr>
                                    </p:animRot>
                                  </p:childTnLst>
                                </p:cTn>
                              </p:par>
                              <p:par>
                                <p:cTn id="67" presetID="8" presetClass="emph" presetSubtype="0" fill="hold" nodeType="withEffect">
                                  <p:stCondLst>
                                    <p:cond delay="0"/>
                                  </p:stCondLst>
                                  <p:childTnLst>
                                    <p:animRot by="21600000">
                                      <p:cBhvr>
                                        <p:cTn id="68" dur="2000" fill="hold"/>
                                        <p:tgtEl>
                                          <p:spTgt spid="35"/>
                                        </p:tgtEl>
                                        <p:attrNameLst>
                                          <p:attrName>r</p:attrName>
                                        </p:attrNameLst>
                                      </p:cBhvr>
                                    </p:animRot>
                                  </p:childTnLst>
                                </p:cTn>
                              </p:par>
                              <p:par>
                                <p:cTn id="69" presetID="8" presetClass="emph" presetSubtype="0" fill="hold" nodeType="withEffect">
                                  <p:stCondLst>
                                    <p:cond delay="0"/>
                                  </p:stCondLst>
                                  <p:childTnLst>
                                    <p:animRot by="21600000">
                                      <p:cBhvr>
                                        <p:cTn id="70" dur="2000" fill="hold"/>
                                        <p:tgtEl>
                                          <p:spTgt spid="23"/>
                                        </p:tgtEl>
                                        <p:attrNameLst>
                                          <p:attrName>r</p:attrName>
                                        </p:attrNameLst>
                                      </p:cBhvr>
                                    </p:animRo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55"/>
                                        </p:tgtEl>
                                        <p:attrNameLst>
                                          <p:attrName>style.visibility</p:attrName>
                                        </p:attrNameLst>
                                      </p:cBhvr>
                                      <p:to>
                                        <p:strVal val="visible"/>
                                      </p:to>
                                    </p:set>
                                    <p:animEffect transition="in" filter="blinds(horizontal)">
                                      <p:cBhvr>
                                        <p:cTn id="75"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90" grpId="0" animBg="1"/>
      <p:bldP spid="90" grpId="1" animBg="1"/>
      <p:bldP spid="91" grpId="0" animBg="1"/>
      <p:bldP spid="9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188" y="111123"/>
            <a:ext cx="7543800" cy="814851"/>
          </a:xfrm>
        </p:spPr>
        <p:txBody>
          <a:bodyPr/>
          <a:lstStyle/>
          <a:p>
            <a:r>
              <a:rPr lang="en-US" sz="3200" dirty="0" smtClean="0"/>
              <a:t>Problem formalization</a:t>
            </a:r>
            <a:endParaRPr lang="en-US" sz="18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5</a:t>
            </a:fld>
            <a:endParaRPr lang="en-US" altLang="en-US" sz="1800">
              <a:solidFill>
                <a:schemeClr val="tx1"/>
              </a:solidFill>
            </a:endParaRPr>
          </a:p>
        </p:txBody>
      </p:sp>
      <p:sp>
        <p:nvSpPr>
          <p:cNvPr id="4" name="内容占位符 2"/>
          <p:cNvSpPr txBox="1">
            <a:spLocks/>
          </p:cNvSpPr>
          <p:nvPr/>
        </p:nvSpPr>
        <p:spPr>
          <a:xfrm>
            <a:off x="830264" y="1165225"/>
            <a:ext cx="7427912" cy="5084746"/>
          </a:xfrm>
          <a:prstGeom prst="rect">
            <a:avLst/>
          </a:prstGeom>
        </p:spPr>
        <p:txBody>
          <a:bodyPr>
            <a:normAutofit/>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smtClean="0">
                <a:solidFill>
                  <a:schemeClr val="tx2">
                    <a:lumMod val="50000"/>
                  </a:schemeClr>
                </a:solidFill>
                <a:ea typeface="Meiryo UI" pitchFamily="34" charset="-128"/>
                <a:cs typeface="Meiryo UI" pitchFamily="34" charset="-128"/>
              </a:rPr>
              <a:t>  </a:t>
            </a:r>
            <a:r>
              <a:rPr lang="en-US" altLang="zh-CN" dirty="0">
                <a:solidFill>
                  <a:schemeClr val="tx2">
                    <a:lumMod val="50000"/>
                  </a:schemeClr>
                </a:solidFill>
                <a:ea typeface="Meiryo UI" pitchFamily="34" charset="-128"/>
                <a:cs typeface="Meiryo UI" pitchFamily="34" charset="-128"/>
              </a:rPr>
              <a:t>Graph </a:t>
            </a:r>
            <a:r>
              <a:rPr lang="en-US" altLang="zh-CN" dirty="0" smtClean="0">
                <a:solidFill>
                  <a:schemeClr val="tx2">
                    <a:lumMod val="50000"/>
                  </a:schemeClr>
                </a:solidFill>
                <a:ea typeface="Meiryo UI" pitchFamily="34" charset="-128"/>
                <a:cs typeface="Meiryo UI" pitchFamily="34" charset="-128"/>
              </a:rPr>
              <a:t>pattern matching using simulation (VLDB 10)</a:t>
            </a:r>
            <a:endParaRPr lang="en-US" altLang="zh-CN" dirty="0">
              <a:solidFill>
                <a:schemeClr val="tx2">
                  <a:lumMod val="50000"/>
                </a:schemeClr>
              </a:solidFill>
              <a:ea typeface="Meiryo UI" pitchFamily="34" charset="-128"/>
              <a:cs typeface="Meiryo UI" pitchFamily="34" charset="-128"/>
            </a:endParaRPr>
          </a:p>
          <a:p>
            <a:pPr lvl="1">
              <a:defRPr/>
            </a:pPr>
            <a:r>
              <a:rPr lang="en-US" altLang="zh-CN" dirty="0" smtClean="0">
                <a:solidFill>
                  <a:schemeClr val="tx2">
                    <a:lumMod val="50000"/>
                  </a:schemeClr>
                </a:solidFill>
                <a:ea typeface="Meiryo UI" pitchFamily="34" charset="-128"/>
                <a:cs typeface="Meiryo UI" pitchFamily="34" charset="-128"/>
              </a:rPr>
              <a:t>a graph G matches a pattern P if there exists a matching relation S; </a:t>
            </a:r>
          </a:p>
          <a:p>
            <a:pPr lvl="1">
              <a:defRPr/>
            </a:pPr>
            <a:r>
              <a:rPr lang="en-US" altLang="zh-CN" dirty="0">
                <a:solidFill>
                  <a:schemeClr val="tx2">
                    <a:lumMod val="50000"/>
                  </a:schemeClr>
                </a:solidFill>
                <a:ea typeface="Meiryo UI" pitchFamily="34" charset="-128"/>
                <a:cs typeface="Meiryo UI" pitchFamily="34" charset="-128"/>
              </a:rPr>
              <a:t>f</a:t>
            </a:r>
            <a:r>
              <a:rPr lang="en-US" altLang="zh-CN" dirty="0" smtClean="0">
                <a:solidFill>
                  <a:schemeClr val="tx2">
                    <a:lumMod val="50000"/>
                  </a:schemeClr>
                </a:solidFill>
                <a:ea typeface="Meiryo UI" pitchFamily="34" charset="-128"/>
                <a:cs typeface="Meiryo UI" pitchFamily="34" charset="-128"/>
              </a:rPr>
              <a:t>or each pair (u, v) in S,  v is a node in G that matches u in P;</a:t>
            </a:r>
          </a:p>
          <a:p>
            <a:pPr lvl="1">
              <a:defRPr/>
            </a:pPr>
            <a:r>
              <a:rPr lang="en-US" altLang="zh-CN" dirty="0">
                <a:solidFill>
                  <a:schemeClr val="tx2">
                    <a:lumMod val="50000"/>
                  </a:schemeClr>
                </a:solidFill>
                <a:ea typeface="Meiryo UI" pitchFamily="34" charset="-128"/>
                <a:cs typeface="Meiryo UI" pitchFamily="34" charset="-128"/>
              </a:rPr>
              <a:t>f</a:t>
            </a:r>
            <a:r>
              <a:rPr lang="en-US" altLang="zh-CN" dirty="0" smtClean="0">
                <a:solidFill>
                  <a:schemeClr val="tx2">
                    <a:lumMod val="50000"/>
                  </a:schemeClr>
                </a:solidFill>
                <a:ea typeface="Meiryo UI" pitchFamily="34" charset="-128"/>
                <a:cs typeface="Meiryo UI" pitchFamily="34" charset="-128"/>
              </a:rPr>
              <a:t>or each edge (u, u’) in P, there exists an edge (v, v’) in G and (u’, v’) is in S.</a:t>
            </a:r>
            <a:endParaRPr lang="en-US" altLang="zh-CN" dirty="0">
              <a:solidFill>
                <a:schemeClr val="tx2">
                  <a:lumMod val="50000"/>
                </a:schemeClr>
              </a:solidFill>
              <a:ea typeface="Meiryo UI" pitchFamily="34" charset="-128"/>
              <a:cs typeface="Meiryo UI" pitchFamily="34" charset="-128"/>
            </a:endParaRPr>
          </a:p>
          <a:p>
            <a:pPr marL="0" indent="0">
              <a:buNone/>
              <a:defRPr/>
            </a:pPr>
            <a:endParaRPr lang="en-US" altLang="zh-CN" dirty="0" smtClean="0">
              <a:solidFill>
                <a:schemeClr val="tx2">
                  <a:lumMod val="50000"/>
                </a:schemeClr>
              </a:solidFill>
              <a:ea typeface="Meiryo UI" pitchFamily="34" charset="-128"/>
              <a:cs typeface="Meiryo UI" pitchFamily="34" charset="-128"/>
            </a:endParaRPr>
          </a:p>
          <a:p>
            <a:pPr>
              <a:defRPr/>
            </a:pPr>
            <a:r>
              <a:rPr lang="en-US" altLang="zh-CN" dirty="0" smtClean="0">
                <a:solidFill>
                  <a:schemeClr val="tx2">
                    <a:lumMod val="50000"/>
                  </a:schemeClr>
                </a:solidFill>
                <a:ea typeface="Meiryo UI" pitchFamily="34" charset="-128"/>
                <a:cs typeface="Meiryo UI" pitchFamily="34" charset="-128"/>
              </a:rPr>
              <a:t>Graph pattern matching revised</a:t>
            </a:r>
          </a:p>
          <a:p>
            <a:pPr lvl="1">
              <a:defRPr/>
            </a:pPr>
            <a:r>
              <a:rPr lang="en-US" altLang="zh-CN" dirty="0" smtClean="0">
                <a:solidFill>
                  <a:schemeClr val="tx2">
                    <a:lumMod val="50000"/>
                  </a:schemeClr>
                </a:solidFill>
                <a:ea typeface="Meiryo UI" pitchFamily="34" charset="-128"/>
                <a:cs typeface="Meiryo UI" pitchFamily="34" charset="-128"/>
              </a:rPr>
              <a:t>extend a pattern with a designated output node u</a:t>
            </a:r>
            <a:r>
              <a:rPr lang="en-US" altLang="zh-CN" baseline="-25000" dirty="0" smtClean="0">
                <a:solidFill>
                  <a:schemeClr val="tx2">
                    <a:lumMod val="50000"/>
                  </a:schemeClr>
                </a:solidFill>
                <a:ea typeface="Meiryo UI" pitchFamily="34" charset="-128"/>
                <a:cs typeface="Meiryo UI" pitchFamily="34" charset="-128"/>
              </a:rPr>
              <a:t>0</a:t>
            </a:r>
          </a:p>
          <a:p>
            <a:pPr lvl="1">
              <a:defRPr/>
            </a:pPr>
            <a:r>
              <a:rPr lang="en-US" altLang="zh-CN" dirty="0" smtClean="0">
                <a:solidFill>
                  <a:schemeClr val="tx2">
                    <a:lumMod val="50000"/>
                  </a:schemeClr>
                </a:solidFill>
                <a:ea typeface="Meiryo UI" pitchFamily="34" charset="-128"/>
                <a:cs typeface="Meiryo UI" pitchFamily="34" charset="-128"/>
              </a:rPr>
              <a:t>matches Q(G): the matches of u</a:t>
            </a:r>
            <a:r>
              <a:rPr lang="en-US" altLang="zh-CN" baseline="-25000" dirty="0" smtClean="0">
                <a:solidFill>
                  <a:schemeClr val="tx2">
                    <a:lumMod val="50000"/>
                  </a:schemeClr>
                </a:solidFill>
                <a:ea typeface="Meiryo UI" pitchFamily="34" charset="-128"/>
                <a:cs typeface="Meiryo UI" pitchFamily="34" charset="-128"/>
              </a:rPr>
              <a:t>0</a:t>
            </a:r>
          </a:p>
          <a:p>
            <a:pPr lvl="1">
              <a:defRPr/>
            </a:pPr>
            <a:r>
              <a:rPr lang="en-US" altLang="zh-CN" dirty="0">
                <a:solidFill>
                  <a:schemeClr val="tx2">
                    <a:lumMod val="50000"/>
                  </a:schemeClr>
                </a:solidFill>
                <a:ea typeface="Meiryo UI" pitchFamily="34" charset="-128"/>
                <a:cs typeface="Meiryo UI" pitchFamily="34" charset="-128"/>
              </a:rPr>
              <a:t>r</a:t>
            </a:r>
            <a:r>
              <a:rPr lang="en-US" altLang="zh-CN" dirty="0" smtClean="0">
                <a:solidFill>
                  <a:schemeClr val="tx2">
                    <a:lumMod val="50000"/>
                  </a:schemeClr>
                </a:solidFill>
                <a:ea typeface="Meiryo UI" pitchFamily="34" charset="-128"/>
                <a:cs typeface="Meiryo UI" pitchFamily="34" charset="-128"/>
              </a:rPr>
              <a:t>eadily extends to multiple output nodes</a:t>
            </a:r>
          </a:p>
          <a:p>
            <a:pPr marL="201612" lvl="1" indent="0">
              <a:buNone/>
              <a:defRPr/>
            </a:pPr>
            <a:endParaRPr lang="en-US" altLang="zh-CN" dirty="0">
              <a:solidFill>
                <a:schemeClr val="tx2">
                  <a:lumMod val="50000"/>
                </a:schemeClr>
              </a:solidFill>
              <a:ea typeface="Meiryo UI" pitchFamily="34" charset="-128"/>
              <a:cs typeface="Meiryo UI" pitchFamily="34" charset="-128"/>
            </a:endParaRPr>
          </a:p>
          <a:p>
            <a:pPr>
              <a:defRPr/>
            </a:pPr>
            <a:r>
              <a:rPr lang="en-US" altLang="zh-CN" u="sng" dirty="0" smtClean="0">
                <a:solidFill>
                  <a:schemeClr val="tx2">
                    <a:lumMod val="50000"/>
                  </a:schemeClr>
                </a:solidFill>
                <a:ea typeface="Meiryo UI" pitchFamily="34" charset="-128"/>
                <a:cs typeface="Meiryo UI" pitchFamily="34" charset="-128"/>
              </a:rPr>
              <a:t>Problem</a:t>
            </a:r>
            <a:r>
              <a:rPr lang="en-US" altLang="zh-CN" dirty="0" smtClean="0">
                <a:solidFill>
                  <a:schemeClr val="tx2">
                    <a:lumMod val="50000"/>
                  </a:schemeClr>
                </a:solidFill>
                <a:ea typeface="Meiryo UI" pitchFamily="34" charset="-128"/>
                <a:cs typeface="Meiryo UI" pitchFamily="34" charset="-128"/>
              </a:rPr>
              <a:t>: </a:t>
            </a:r>
            <a:r>
              <a:rPr lang="en-US" altLang="zh-CN" dirty="0" smtClean="0">
                <a:solidFill>
                  <a:srgbClr val="FF0000"/>
                </a:solidFill>
                <a:ea typeface="Meiryo UI" pitchFamily="34" charset="-128"/>
                <a:cs typeface="Meiryo UI" pitchFamily="34" charset="-128"/>
              </a:rPr>
              <a:t>we want to find (diversified) top-K matches for graph pattern matching with a designated output node</a:t>
            </a:r>
            <a:r>
              <a:rPr lang="en-US" altLang="zh-CN" dirty="0" smtClean="0">
                <a:solidFill>
                  <a:schemeClr val="tx2">
                    <a:lumMod val="50000"/>
                  </a:schemeClr>
                </a:solidFill>
                <a:ea typeface="Meiryo UI" pitchFamily="34" charset="-128"/>
                <a:cs typeface="Meiryo UI" pitchFamily="34" charset="-128"/>
              </a:rPr>
              <a:t>. </a:t>
            </a:r>
          </a:p>
          <a:p>
            <a:pPr lvl="1">
              <a:buFont typeface="Calibri" panose="020F0502020204030204" pitchFamily="34" charset="0"/>
              <a:buNone/>
              <a:defRPr/>
            </a:pPr>
            <a:endParaRPr lang="en-US" altLang="zh-CN" dirty="0" smtClean="0">
              <a:solidFill>
                <a:schemeClr val="tx2">
                  <a:lumMod val="50000"/>
                </a:schemeClr>
              </a:solidFill>
              <a:ea typeface="Meiryo UI" pitchFamily="34" charset="-128"/>
              <a:cs typeface="Meiryo UI" pitchFamily="34" charset="-128"/>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76017" y="2938322"/>
            <a:ext cx="304874" cy="30487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375450" y="3390511"/>
            <a:ext cx="395604" cy="395604"/>
          </a:xfrm>
          <a:prstGeom prst="rect">
            <a:avLst/>
          </a:prstGeom>
        </p:spPr>
      </p:pic>
      <p:sp>
        <p:nvSpPr>
          <p:cNvPr id="8" name="TextBox 7"/>
          <p:cNvSpPr txBox="1"/>
          <p:nvPr/>
        </p:nvSpPr>
        <p:spPr>
          <a:xfrm>
            <a:off x="6754209" y="2559392"/>
            <a:ext cx="769763" cy="430887"/>
          </a:xfrm>
          <a:prstGeom prst="rect">
            <a:avLst/>
          </a:prstGeom>
          <a:noFill/>
        </p:spPr>
        <p:txBody>
          <a:bodyPr wrap="none" rtlCol="0">
            <a:spAutoFit/>
          </a:bodyPr>
          <a:lstStyle/>
          <a:p>
            <a:pPr algn="ctr"/>
            <a:r>
              <a:rPr lang="en-US" sz="1000" b="1" dirty="0" smtClean="0"/>
              <a:t>Project </a:t>
            </a:r>
          </a:p>
          <a:p>
            <a:pPr algn="ctr"/>
            <a:r>
              <a:rPr lang="en-US" sz="1000" b="1" dirty="0" smtClean="0"/>
              <a:t>Manager</a:t>
            </a:r>
            <a:r>
              <a:rPr lang="en-US" sz="1200" b="1" dirty="0" smtClean="0"/>
              <a:t>*</a:t>
            </a:r>
            <a:endParaRPr lang="en-US" sz="1000" b="1" dirty="0" smtClean="0"/>
          </a:p>
        </p:txBody>
      </p:sp>
      <p:sp>
        <p:nvSpPr>
          <p:cNvPr id="9" name="TextBox 8"/>
          <p:cNvSpPr txBox="1"/>
          <p:nvPr/>
        </p:nvSpPr>
        <p:spPr>
          <a:xfrm>
            <a:off x="6223852" y="3699655"/>
            <a:ext cx="825867" cy="230832"/>
          </a:xfrm>
          <a:prstGeom prst="rect">
            <a:avLst/>
          </a:prstGeom>
          <a:noFill/>
        </p:spPr>
        <p:txBody>
          <a:bodyPr wrap="none" rtlCol="0">
            <a:spAutoFit/>
          </a:bodyPr>
          <a:lstStyle/>
          <a:p>
            <a:r>
              <a:rPr lang="en-US" sz="900" dirty="0" smtClean="0"/>
              <a:t>Programmer</a:t>
            </a:r>
            <a:endParaRPr lang="en-US" sz="1050" baseline="-25000"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510914" y="3432170"/>
            <a:ext cx="292480" cy="292480"/>
          </a:xfrm>
          <a:prstGeom prst="rect">
            <a:avLst/>
          </a:prstGeom>
        </p:spPr>
      </p:pic>
      <p:sp>
        <p:nvSpPr>
          <p:cNvPr id="11" name="TextBox 10"/>
          <p:cNvSpPr txBox="1"/>
          <p:nvPr/>
        </p:nvSpPr>
        <p:spPr>
          <a:xfrm>
            <a:off x="7340643" y="3689752"/>
            <a:ext cx="832279" cy="230832"/>
          </a:xfrm>
          <a:prstGeom prst="rect">
            <a:avLst/>
          </a:prstGeom>
          <a:noFill/>
        </p:spPr>
        <p:txBody>
          <a:bodyPr wrap="none" rtlCol="0">
            <a:spAutoFit/>
          </a:bodyPr>
          <a:lstStyle/>
          <a:p>
            <a:r>
              <a:rPr lang="en-US" sz="900" dirty="0" smtClean="0"/>
              <a:t>DB manager</a:t>
            </a:r>
            <a:endParaRPr lang="en-US" sz="900" baseline="-25000"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972202" y="4025979"/>
            <a:ext cx="323627" cy="323627"/>
          </a:xfrm>
          <a:prstGeom prst="rect">
            <a:avLst/>
          </a:prstGeom>
        </p:spPr>
      </p:pic>
      <p:sp>
        <p:nvSpPr>
          <p:cNvPr id="13" name="TextBox 12"/>
          <p:cNvSpPr txBox="1"/>
          <p:nvPr/>
        </p:nvSpPr>
        <p:spPr>
          <a:xfrm>
            <a:off x="6938511" y="4321410"/>
            <a:ext cx="511679" cy="230832"/>
          </a:xfrm>
          <a:prstGeom prst="rect">
            <a:avLst/>
          </a:prstGeom>
          <a:noFill/>
        </p:spPr>
        <p:txBody>
          <a:bodyPr wrap="none" rtlCol="0">
            <a:spAutoFit/>
          </a:bodyPr>
          <a:lstStyle/>
          <a:p>
            <a:r>
              <a:rPr lang="en-US" sz="900" dirty="0" smtClean="0"/>
              <a:t>Tester</a:t>
            </a:r>
            <a:endParaRPr lang="en-US" sz="1050" baseline="-25000" dirty="0"/>
          </a:p>
        </p:txBody>
      </p:sp>
      <p:cxnSp>
        <p:nvCxnSpPr>
          <p:cNvPr id="14" name="Curved Connector 13"/>
          <p:cNvCxnSpPr>
            <a:stCxn id="6" idx="1"/>
            <a:endCxn id="7" idx="0"/>
          </p:cNvCxnSpPr>
          <p:nvPr/>
        </p:nvCxnSpPr>
        <p:spPr bwMode="auto">
          <a:xfrm rot="10800000" flipV="1">
            <a:off x="6573253" y="3090758"/>
            <a:ext cx="402765" cy="299752"/>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Curved Connector 14"/>
          <p:cNvCxnSpPr>
            <a:stCxn id="6" idx="3"/>
            <a:endCxn id="10" idx="0"/>
          </p:cNvCxnSpPr>
          <p:nvPr/>
        </p:nvCxnSpPr>
        <p:spPr bwMode="auto">
          <a:xfrm>
            <a:off x="7280891" y="3090759"/>
            <a:ext cx="376263" cy="341411"/>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urved Connector 15"/>
          <p:cNvCxnSpPr>
            <a:stCxn id="9" idx="2"/>
            <a:endCxn id="12" idx="1"/>
          </p:cNvCxnSpPr>
          <p:nvPr/>
        </p:nvCxnSpPr>
        <p:spPr bwMode="auto">
          <a:xfrm rot="16200000" flipH="1">
            <a:off x="6675841" y="3891432"/>
            <a:ext cx="257306" cy="335416"/>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Curved Connector 16"/>
          <p:cNvCxnSpPr>
            <a:stCxn id="11" idx="2"/>
            <a:endCxn id="12" idx="3"/>
          </p:cNvCxnSpPr>
          <p:nvPr/>
        </p:nvCxnSpPr>
        <p:spPr bwMode="auto">
          <a:xfrm rot="5400000">
            <a:off x="7392702" y="3823711"/>
            <a:ext cx="267209" cy="460954"/>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Arrow Connector 17"/>
          <p:cNvCxnSpPr/>
          <p:nvPr/>
        </p:nvCxnSpPr>
        <p:spPr bwMode="auto">
          <a:xfrm>
            <a:off x="6802750" y="3549545"/>
            <a:ext cx="648177"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Straight Arrow Connector 18"/>
          <p:cNvCxnSpPr/>
          <p:nvPr/>
        </p:nvCxnSpPr>
        <p:spPr bwMode="auto">
          <a:xfrm flipH="1">
            <a:off x="6794997" y="3656687"/>
            <a:ext cx="648177"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椭圆形标注 20"/>
          <p:cNvSpPr/>
          <p:nvPr/>
        </p:nvSpPr>
        <p:spPr bwMode="auto">
          <a:xfrm>
            <a:off x="3378200" y="2489200"/>
            <a:ext cx="3378200" cy="596900"/>
          </a:xfrm>
          <a:prstGeom prst="wedgeEllipseCallout">
            <a:avLst>
              <a:gd name="adj1" fmla="val -21586"/>
              <a:gd name="adj2" fmla="val 1734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sz="1400" dirty="0" smtClean="0">
                <a:solidFill>
                  <a:schemeClr val="bg1"/>
                </a:solidFill>
                <a:ea typeface="Meiryo UI" pitchFamily="34" charset="-128"/>
                <a:cs typeface="Meiryo UI" pitchFamily="34" charset="-128"/>
              </a:rPr>
              <a:t> (PM</a:t>
            </a:r>
            <a:r>
              <a:rPr lang="en-US" altLang="zh-CN" sz="1400" baseline="-25000" dirty="0" smtClean="0">
                <a:solidFill>
                  <a:schemeClr val="bg1"/>
                </a:solidFill>
                <a:ea typeface="Meiryo UI" pitchFamily="34" charset="-128"/>
                <a:cs typeface="Meiryo UI" pitchFamily="34" charset="-128"/>
              </a:rPr>
              <a:t>1</a:t>
            </a:r>
            <a:r>
              <a:rPr lang="en-US" altLang="zh-CN" sz="1400" dirty="0" smtClean="0">
                <a:solidFill>
                  <a:schemeClr val="bg1"/>
                </a:solidFill>
                <a:ea typeface="Meiryo UI" pitchFamily="34" charset="-128"/>
                <a:cs typeface="Meiryo UI" pitchFamily="34" charset="-128"/>
              </a:rPr>
              <a:t>-PM</a:t>
            </a:r>
            <a:r>
              <a:rPr lang="en-US" altLang="zh-CN" sz="1400" baseline="-25000" dirty="0" smtClean="0">
                <a:solidFill>
                  <a:schemeClr val="bg1"/>
                </a:solidFill>
                <a:ea typeface="Meiryo UI" pitchFamily="34" charset="-128"/>
                <a:cs typeface="Meiryo UI" pitchFamily="34" charset="-128"/>
              </a:rPr>
              <a:t>4</a:t>
            </a:r>
            <a:r>
              <a:rPr lang="en-US" altLang="zh-CN" sz="1400" dirty="0" smtClean="0">
                <a:solidFill>
                  <a:schemeClr val="bg1"/>
                </a:solidFill>
                <a:ea typeface="Meiryo UI" pitchFamily="34" charset="-128"/>
                <a:cs typeface="Meiryo UI" pitchFamily="34" charset="-128"/>
              </a:rPr>
              <a:t>) in the example</a:t>
            </a:r>
            <a:endParaRPr lang="zh-CN" altLang="en-US" sz="1400" dirty="0" smtClean="0">
              <a:solidFill>
                <a:schemeClr val="bg1"/>
              </a:solidFill>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4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802496974"/>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ox(in)">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188" y="111123"/>
            <a:ext cx="7543800" cy="814851"/>
          </a:xfrm>
        </p:spPr>
        <p:txBody>
          <a:bodyPr/>
          <a:lstStyle/>
          <a:p>
            <a:r>
              <a:rPr lang="en-US" sz="3200" dirty="0" smtClean="0"/>
              <a:t>Top-k matching problem</a:t>
            </a:r>
            <a:endParaRPr lang="en-US" sz="32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6</a:t>
            </a:fld>
            <a:endParaRPr lang="en-US" altLang="en-US" sz="1800">
              <a:solidFill>
                <a:schemeClr val="tx1"/>
              </a:solidFill>
            </a:endParaRPr>
          </a:p>
        </p:txBody>
      </p:sp>
      <p:sp>
        <p:nvSpPr>
          <p:cNvPr id="4" name="内容占位符 2"/>
          <p:cNvSpPr txBox="1">
            <a:spLocks/>
          </p:cNvSpPr>
          <p:nvPr/>
        </p:nvSpPr>
        <p:spPr>
          <a:xfrm>
            <a:off x="830264" y="1165225"/>
            <a:ext cx="7427912" cy="4179888"/>
          </a:xfrm>
          <a:prstGeom prst="rect">
            <a:avLst/>
          </a:prstGeom>
        </p:spPr>
        <p:txBody>
          <a:bodyPr>
            <a:normAutofit/>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400" dirty="0" smtClean="0">
                <a:solidFill>
                  <a:schemeClr val="tx2">
                    <a:lumMod val="50000"/>
                  </a:schemeClr>
                </a:solidFill>
                <a:ea typeface="Meiryo UI" pitchFamily="34" charset="-128"/>
                <a:cs typeface="Meiryo UI" pitchFamily="34" charset="-128"/>
              </a:rPr>
              <a:t>Relevance</a:t>
            </a:r>
          </a:p>
          <a:p>
            <a:pPr lvl="1">
              <a:defRPr/>
            </a:pPr>
            <a:r>
              <a:rPr lang="en-US" altLang="zh-CN" sz="2000" dirty="0" smtClean="0">
                <a:solidFill>
                  <a:schemeClr val="tx2">
                    <a:lumMod val="50000"/>
                  </a:schemeClr>
                </a:solidFill>
                <a:ea typeface="Meiryo UI" pitchFamily="34" charset="-128"/>
                <a:cs typeface="Meiryo UI" pitchFamily="34" charset="-128"/>
              </a:rPr>
              <a:t>Relevant set R(</a:t>
            </a:r>
            <a:r>
              <a:rPr lang="en-US" altLang="zh-CN" sz="2000" dirty="0" err="1" smtClean="0">
                <a:solidFill>
                  <a:schemeClr val="tx2">
                    <a:lumMod val="50000"/>
                  </a:schemeClr>
                </a:solidFill>
                <a:ea typeface="Meiryo UI" pitchFamily="34" charset="-128"/>
                <a:cs typeface="Meiryo UI" pitchFamily="34" charset="-128"/>
              </a:rPr>
              <a:t>u,v</a:t>
            </a:r>
            <a:r>
              <a:rPr lang="en-US" altLang="zh-CN" sz="2000" dirty="0" smtClean="0">
                <a:solidFill>
                  <a:schemeClr val="tx2">
                    <a:lumMod val="50000"/>
                  </a:schemeClr>
                </a:solidFill>
                <a:ea typeface="Meiryo UI" pitchFamily="34" charset="-128"/>
                <a:cs typeface="Meiryo UI" pitchFamily="34" charset="-128"/>
              </a:rPr>
              <a:t>) for a match v of a query node u:  </a:t>
            </a:r>
          </a:p>
          <a:p>
            <a:pPr lvl="1">
              <a:buNone/>
              <a:defRPr/>
            </a:pPr>
            <a:r>
              <a:rPr lang="en-US" altLang="zh-CN" sz="2000" dirty="0" smtClean="0">
                <a:solidFill>
                  <a:schemeClr val="tx2">
                    <a:lumMod val="50000"/>
                  </a:schemeClr>
                </a:solidFill>
                <a:ea typeface="Meiryo UI" pitchFamily="34" charset="-128"/>
                <a:cs typeface="Meiryo UI" pitchFamily="34" charset="-128"/>
              </a:rPr>
              <a:t>   all descendants of v as matches of descendants of u </a:t>
            </a:r>
          </a:p>
          <a:p>
            <a:pPr lvl="1">
              <a:defRPr/>
            </a:pPr>
            <a:r>
              <a:rPr lang="en-US" altLang="zh-CN" sz="2000" dirty="0" smtClean="0">
                <a:solidFill>
                  <a:schemeClr val="tx2">
                    <a:lumMod val="50000"/>
                  </a:schemeClr>
                </a:solidFill>
                <a:ea typeface="Meiryo UI" pitchFamily="34" charset="-128"/>
                <a:cs typeface="Meiryo UI" pitchFamily="34" charset="-128"/>
              </a:rPr>
              <a:t>a unique, maximum relevance set</a:t>
            </a:r>
          </a:p>
          <a:p>
            <a:pPr lvl="1">
              <a:defRPr/>
            </a:pPr>
            <a:r>
              <a:rPr lang="en-US" altLang="zh-CN" sz="2000" dirty="0" smtClean="0">
                <a:solidFill>
                  <a:schemeClr val="tx2">
                    <a:lumMod val="50000"/>
                  </a:schemeClr>
                </a:solidFill>
                <a:ea typeface="Meiryo UI" pitchFamily="34" charset="-128"/>
                <a:cs typeface="Meiryo UI" pitchFamily="34" charset="-128"/>
              </a:rPr>
              <a:t>Relevance function</a:t>
            </a:r>
          </a:p>
          <a:p>
            <a:pPr lvl="2">
              <a:defRPr/>
            </a:pPr>
            <a:r>
              <a:rPr lang="en-US" altLang="zh-CN" sz="1600" dirty="0" smtClean="0">
                <a:solidFill>
                  <a:schemeClr val="tx2">
                    <a:lumMod val="50000"/>
                  </a:schemeClr>
                </a:solidFill>
                <a:ea typeface="Meiryo UI" pitchFamily="34" charset="-128"/>
                <a:cs typeface="Meiryo UI" pitchFamily="34" charset="-128"/>
              </a:rPr>
              <a:t>The more reachable matches, </a:t>
            </a:r>
            <a:r>
              <a:rPr lang="en-US" altLang="zh-CN" sz="1600" dirty="0">
                <a:solidFill>
                  <a:schemeClr val="tx2">
                    <a:lumMod val="50000"/>
                  </a:schemeClr>
                </a:solidFill>
                <a:ea typeface="Meiryo UI" pitchFamily="34" charset="-128"/>
                <a:cs typeface="Meiryo UI" pitchFamily="34" charset="-128"/>
              </a:rPr>
              <a:t>the better</a:t>
            </a:r>
          </a:p>
          <a:p>
            <a:pPr marL="0" indent="0">
              <a:buNone/>
              <a:defRPr/>
            </a:pPr>
            <a:endParaRPr lang="en-US" altLang="zh-CN" sz="2400"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marL="201612" lvl="1" indent="0">
              <a:buNone/>
              <a:defRPr/>
            </a:pPr>
            <a:r>
              <a:rPr lang="en-US" altLang="zh-CN" sz="2000" dirty="0" smtClean="0">
                <a:solidFill>
                  <a:schemeClr val="tx2">
                    <a:lumMod val="50000"/>
                  </a:schemeClr>
                </a:solidFill>
                <a:ea typeface="Meiryo UI" pitchFamily="34" charset="-128"/>
                <a:cs typeface="Meiryo UI" pitchFamily="34" charset="-128"/>
              </a:rPr>
              <a:t>Top-k matching:  find top-k match set that maximizes total relevance</a:t>
            </a: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a:solidFill>
                <a:schemeClr val="tx2">
                  <a:lumMod val="50000"/>
                </a:schemeClr>
              </a:solidFill>
              <a:ea typeface="Meiryo UI" pitchFamily="34" charset="-128"/>
              <a:cs typeface="Meiryo UI" pitchFamily="34" charset="-128"/>
            </a:endParaRPr>
          </a:p>
          <a:p>
            <a:pPr lvl="1">
              <a:buFont typeface="Calibri" panose="020F0502020204030204" pitchFamily="34" charset="0"/>
              <a:buNone/>
              <a:defRPr/>
            </a:pPr>
            <a:endParaRPr lang="en-US" altLang="zh-CN" dirty="0" smtClean="0">
              <a:solidFill>
                <a:schemeClr val="tx2">
                  <a:lumMod val="50000"/>
                </a:schemeClr>
              </a:solidFill>
              <a:ea typeface="Meiryo UI" pitchFamily="34" charset="-128"/>
              <a:cs typeface="Meiryo UI" pitchFamily="34" charset="-128"/>
            </a:endParaRPr>
          </a:p>
        </p:txBody>
      </p:sp>
      <p:pic>
        <p:nvPicPr>
          <p:cNvPr id="71" name="Picture 70"/>
          <p:cNvPicPr>
            <a:picLocks noChangeAspect="1"/>
          </p:cNvPicPr>
          <p:nvPr/>
        </p:nvPicPr>
        <p:blipFill>
          <a:blip r:embed="rId3"/>
          <a:stretch>
            <a:fillRect/>
          </a:stretch>
        </p:blipFill>
        <p:spPr>
          <a:xfrm>
            <a:off x="1812074" y="3309599"/>
            <a:ext cx="2702039" cy="474736"/>
          </a:xfrm>
          <a:prstGeom prst="rect">
            <a:avLst/>
          </a:prstGeom>
        </p:spPr>
      </p:pic>
      <p:pic>
        <p:nvPicPr>
          <p:cNvPr id="72" name="Picture 71"/>
          <p:cNvPicPr>
            <a:picLocks noChangeAspect="1"/>
          </p:cNvPicPr>
          <p:nvPr/>
        </p:nvPicPr>
        <p:blipFill>
          <a:blip r:embed="rId4"/>
          <a:stretch>
            <a:fillRect/>
          </a:stretch>
        </p:blipFill>
        <p:spPr>
          <a:xfrm>
            <a:off x="1686936" y="4679419"/>
            <a:ext cx="5118659" cy="753668"/>
          </a:xfrm>
          <a:prstGeom prst="rect">
            <a:avLst/>
          </a:prstGeom>
        </p:spPr>
      </p:pic>
      <p:grpSp>
        <p:nvGrpSpPr>
          <p:cNvPr id="75" name="组合 74"/>
          <p:cNvGrpSpPr/>
          <p:nvPr/>
        </p:nvGrpSpPr>
        <p:grpSpPr>
          <a:xfrm>
            <a:off x="4993337" y="1522089"/>
            <a:ext cx="3893038" cy="2432016"/>
            <a:chOff x="4993337" y="1522089"/>
            <a:chExt cx="3893038" cy="2432016"/>
          </a:xfrm>
        </p:grpSpPr>
        <p:sp>
          <p:nvSpPr>
            <p:cNvPr id="54" name="TextBox 53"/>
            <p:cNvSpPr txBox="1"/>
            <p:nvPr/>
          </p:nvSpPr>
          <p:spPr>
            <a:xfrm>
              <a:off x="6582846" y="1522089"/>
              <a:ext cx="425116" cy="246221"/>
            </a:xfrm>
            <a:prstGeom prst="rect">
              <a:avLst/>
            </a:prstGeom>
            <a:noFill/>
          </p:spPr>
          <p:txBody>
            <a:bodyPr wrap="none" rtlCol="0">
              <a:spAutoFit/>
            </a:bodyPr>
            <a:lstStyle/>
            <a:p>
              <a:pPr algn="ctr"/>
              <a:r>
                <a:rPr lang="en-US" sz="1000" dirty="0" smtClean="0"/>
                <a:t>PM</a:t>
              </a:r>
              <a:r>
                <a:rPr lang="en-US" sz="1000" baseline="-25000" dirty="0" smtClean="0"/>
                <a:t>2</a:t>
              </a:r>
            </a:p>
          </p:txBody>
        </p:sp>
        <p:grpSp>
          <p:nvGrpSpPr>
            <p:cNvPr id="74" name="组合 73"/>
            <p:cNvGrpSpPr/>
            <p:nvPr/>
          </p:nvGrpSpPr>
          <p:grpSpPr>
            <a:xfrm>
              <a:off x="4993337" y="1759740"/>
              <a:ext cx="3893038" cy="2194365"/>
              <a:chOff x="3609037" y="3436140"/>
              <a:chExt cx="3893038" cy="2194365"/>
            </a:xfrm>
          </p:grpSpPr>
          <p:pic>
            <p:nvPicPr>
              <p:cNvPr id="11" name="Picture 2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609037" y="4997458"/>
                <a:ext cx="443402" cy="443402"/>
              </a:xfrm>
              <a:prstGeom prst="rect">
                <a:avLst/>
              </a:prstGeom>
            </p:spPr>
          </p:pic>
          <p:pic>
            <p:nvPicPr>
              <p:cNvPr id="14" name="Picture 2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227449" y="3436140"/>
                <a:ext cx="417708" cy="417708"/>
              </a:xfrm>
              <a:prstGeom prst="rect">
                <a:avLst/>
              </a:prstGeom>
            </p:spPr>
          </p:pic>
          <p:pic>
            <p:nvPicPr>
              <p:cNvPr id="17" name="Picture 24"/>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429765" y="4157622"/>
                <a:ext cx="542018" cy="542018"/>
              </a:xfrm>
              <a:prstGeom prst="rect">
                <a:avLst/>
              </a:prstGeom>
            </p:spPr>
          </p:pic>
          <p:pic>
            <p:nvPicPr>
              <p:cNvPr id="18" name="Picture 3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79073" y="4997458"/>
                <a:ext cx="443402" cy="443402"/>
              </a:xfrm>
              <a:prstGeom prst="rect">
                <a:avLst/>
              </a:prstGeom>
            </p:spPr>
          </p:pic>
          <p:pic>
            <p:nvPicPr>
              <p:cNvPr id="19" name="Picture 25"/>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349109" y="4228268"/>
                <a:ext cx="400727" cy="400727"/>
              </a:xfrm>
              <a:prstGeom prst="rect">
                <a:avLst/>
              </a:prstGeom>
            </p:spPr>
          </p:pic>
          <p:pic>
            <p:nvPicPr>
              <p:cNvPr id="21" name="Picture 26"/>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27162" y="4157622"/>
                <a:ext cx="542018" cy="542018"/>
              </a:xfrm>
              <a:prstGeom prst="rect">
                <a:avLst/>
              </a:prstGeom>
            </p:spPr>
          </p:pic>
          <p:pic>
            <p:nvPicPr>
              <p:cNvPr id="22" name="Picture 33"/>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27162" y="4948150"/>
                <a:ext cx="542018" cy="542018"/>
              </a:xfrm>
              <a:prstGeom prst="rect">
                <a:avLst/>
              </a:prstGeom>
            </p:spPr>
          </p:pic>
          <p:pic>
            <p:nvPicPr>
              <p:cNvPr id="23" name="Picture 27"/>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067844" y="4228268"/>
                <a:ext cx="400727" cy="400727"/>
              </a:xfrm>
              <a:prstGeom prst="rect">
                <a:avLst/>
              </a:prstGeom>
            </p:spPr>
          </p:pic>
          <p:pic>
            <p:nvPicPr>
              <p:cNvPr id="24" name="Picture 3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046506" y="4997458"/>
                <a:ext cx="443402" cy="443402"/>
              </a:xfrm>
              <a:prstGeom prst="rect">
                <a:avLst/>
              </a:prstGeom>
            </p:spPr>
          </p:pic>
          <p:cxnSp>
            <p:nvCxnSpPr>
              <p:cNvPr id="31" name="Straight Arrow Connector 62"/>
              <p:cNvCxnSpPr>
                <a:stCxn id="17" idx="2"/>
                <a:endCxn id="18" idx="0"/>
              </p:cNvCxnSpPr>
              <p:nvPr/>
            </p:nvCxnSpPr>
            <p:spPr bwMode="auto">
              <a:xfrm>
                <a:off x="4700774" y="4699640"/>
                <a:ext cx="0" cy="297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Straight Arrow Connector 65"/>
              <p:cNvCxnSpPr>
                <a:stCxn id="23" idx="2"/>
                <a:endCxn id="24" idx="0"/>
              </p:cNvCxnSpPr>
              <p:nvPr/>
            </p:nvCxnSpPr>
            <p:spPr bwMode="auto">
              <a:xfrm flipH="1">
                <a:off x="7268207" y="4628995"/>
                <a:ext cx="1" cy="3684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Straight Arrow Connector 68"/>
              <p:cNvCxnSpPr>
                <a:stCxn id="14" idx="2"/>
                <a:endCxn id="17" idx="0"/>
              </p:cNvCxnSpPr>
              <p:nvPr/>
            </p:nvCxnSpPr>
            <p:spPr bwMode="auto">
              <a:xfrm flipH="1">
                <a:off x="4700774" y="3853848"/>
                <a:ext cx="735529" cy="303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 name="Straight Arrow Connector 71"/>
              <p:cNvCxnSpPr>
                <a:stCxn id="14" idx="2"/>
                <a:endCxn id="19" idx="0"/>
              </p:cNvCxnSpPr>
              <p:nvPr/>
            </p:nvCxnSpPr>
            <p:spPr bwMode="auto">
              <a:xfrm>
                <a:off x="5436303" y="3853848"/>
                <a:ext cx="113170" cy="37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8" name="Straight Arrow Connector 75"/>
              <p:cNvCxnSpPr>
                <a:stCxn id="21" idx="2"/>
                <a:endCxn id="24" idx="0"/>
              </p:cNvCxnSpPr>
              <p:nvPr/>
            </p:nvCxnSpPr>
            <p:spPr bwMode="auto">
              <a:xfrm>
                <a:off x="6398171" y="4699640"/>
                <a:ext cx="870036" cy="297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84"/>
              <p:cNvCxnSpPr>
                <a:stCxn id="14" idx="2"/>
                <a:endCxn id="21" idx="0"/>
              </p:cNvCxnSpPr>
              <p:nvPr/>
            </p:nvCxnSpPr>
            <p:spPr bwMode="auto">
              <a:xfrm>
                <a:off x="5436303" y="3853848"/>
                <a:ext cx="961868" cy="303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86"/>
              <p:cNvCxnSpPr>
                <a:stCxn id="19" idx="2"/>
                <a:endCxn id="18" idx="0"/>
              </p:cNvCxnSpPr>
              <p:nvPr/>
            </p:nvCxnSpPr>
            <p:spPr bwMode="auto">
              <a:xfrm flipH="1">
                <a:off x="4700774" y="4628995"/>
                <a:ext cx="848699" cy="3684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87"/>
              <p:cNvCxnSpPr>
                <a:stCxn id="19" idx="2"/>
                <a:endCxn id="22" idx="0"/>
              </p:cNvCxnSpPr>
              <p:nvPr/>
            </p:nvCxnSpPr>
            <p:spPr bwMode="auto">
              <a:xfrm>
                <a:off x="5549473" y="4628995"/>
                <a:ext cx="848698" cy="3191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98"/>
              <p:cNvCxnSpPr>
                <a:stCxn id="22" idx="0"/>
                <a:endCxn id="23" idx="2"/>
              </p:cNvCxnSpPr>
              <p:nvPr/>
            </p:nvCxnSpPr>
            <p:spPr bwMode="auto">
              <a:xfrm flipV="1">
                <a:off x="6398171" y="4628995"/>
                <a:ext cx="870037" cy="3191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99"/>
              <p:cNvCxnSpPr>
                <a:stCxn id="17" idx="2"/>
                <a:endCxn id="11" idx="0"/>
              </p:cNvCxnSpPr>
              <p:nvPr/>
            </p:nvCxnSpPr>
            <p:spPr bwMode="auto">
              <a:xfrm flipH="1">
                <a:off x="3830738" y="4699640"/>
                <a:ext cx="870036" cy="2978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 name="Straight Arrow Connector 107"/>
              <p:cNvCxnSpPr>
                <a:stCxn id="22" idx="3"/>
                <a:endCxn id="24" idx="1"/>
              </p:cNvCxnSpPr>
              <p:nvPr/>
            </p:nvCxnSpPr>
            <p:spPr bwMode="auto">
              <a:xfrm>
                <a:off x="6669180" y="5219159"/>
                <a:ext cx="37732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115"/>
              <p:cNvCxnSpPr>
                <a:stCxn id="23" idx="1"/>
                <a:endCxn id="21" idx="3"/>
              </p:cNvCxnSpPr>
              <p:nvPr/>
            </p:nvCxnSpPr>
            <p:spPr bwMode="auto">
              <a:xfrm flipH="1" flipV="1">
                <a:off x="6669180" y="4428631"/>
                <a:ext cx="398664"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118"/>
              <p:cNvCxnSpPr>
                <a:stCxn id="21" idx="1"/>
                <a:endCxn id="19" idx="3"/>
              </p:cNvCxnSpPr>
              <p:nvPr/>
            </p:nvCxnSpPr>
            <p:spPr bwMode="auto">
              <a:xfrm flipH="1">
                <a:off x="5749836" y="4428631"/>
                <a:ext cx="37732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Straight Arrow Connector 121"/>
              <p:cNvCxnSpPr>
                <a:stCxn id="17" idx="3"/>
                <a:endCxn id="19" idx="1"/>
              </p:cNvCxnSpPr>
              <p:nvPr/>
            </p:nvCxnSpPr>
            <p:spPr bwMode="auto">
              <a:xfrm>
                <a:off x="4971783" y="4428631"/>
                <a:ext cx="37732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9" name="TextBox 58"/>
              <p:cNvSpPr txBox="1"/>
              <p:nvPr/>
            </p:nvSpPr>
            <p:spPr>
              <a:xfrm>
                <a:off x="5051497" y="4119217"/>
                <a:ext cx="418705" cy="246221"/>
              </a:xfrm>
              <a:prstGeom prst="rect">
                <a:avLst/>
              </a:prstGeom>
              <a:noFill/>
            </p:spPr>
            <p:txBody>
              <a:bodyPr wrap="none" rtlCol="0">
                <a:spAutoFit/>
              </a:bodyPr>
              <a:lstStyle/>
              <a:p>
                <a:pPr algn="ctr"/>
                <a:r>
                  <a:rPr lang="en-US" sz="1000" b="1" u="sng" dirty="0" smtClean="0">
                    <a:solidFill>
                      <a:srgbClr val="FF0000"/>
                    </a:solidFill>
                  </a:rPr>
                  <a:t>DB</a:t>
                </a:r>
                <a:r>
                  <a:rPr lang="en-US" sz="1000" b="1" u="sng" baseline="-25000" dirty="0">
                    <a:solidFill>
                      <a:srgbClr val="FF0000"/>
                    </a:solidFill>
                  </a:rPr>
                  <a:t>2</a:t>
                </a:r>
                <a:endParaRPr lang="en-US" sz="1000" b="1" u="sng" baseline="-25000" dirty="0" smtClean="0">
                  <a:solidFill>
                    <a:srgbClr val="FF0000"/>
                  </a:solidFill>
                </a:endParaRPr>
              </a:p>
            </p:txBody>
          </p:sp>
          <p:sp>
            <p:nvSpPr>
              <p:cNvPr id="60" name="TextBox 59"/>
              <p:cNvSpPr txBox="1"/>
              <p:nvPr/>
            </p:nvSpPr>
            <p:spPr>
              <a:xfrm>
                <a:off x="5926825" y="4119217"/>
                <a:ext cx="510076" cy="246221"/>
              </a:xfrm>
              <a:prstGeom prst="rect">
                <a:avLst/>
              </a:prstGeom>
              <a:noFill/>
            </p:spPr>
            <p:txBody>
              <a:bodyPr wrap="none" rtlCol="0">
                <a:spAutoFit/>
              </a:bodyPr>
              <a:lstStyle/>
              <a:p>
                <a:pPr algn="ctr"/>
                <a:r>
                  <a:rPr lang="en-US" sz="1000" b="1" u="sng" dirty="0" smtClean="0">
                    <a:solidFill>
                      <a:srgbClr val="FF0000"/>
                    </a:solidFill>
                  </a:rPr>
                  <a:t>PRG</a:t>
                </a:r>
                <a:r>
                  <a:rPr lang="en-US" sz="1000" b="1" u="sng" baseline="-25000" dirty="0">
                    <a:solidFill>
                      <a:srgbClr val="FF0000"/>
                    </a:solidFill>
                  </a:rPr>
                  <a:t>3</a:t>
                </a:r>
                <a:endParaRPr lang="en-US" sz="1000" b="1" u="sng" baseline="-25000" dirty="0" smtClean="0">
                  <a:solidFill>
                    <a:srgbClr val="FF0000"/>
                  </a:solidFill>
                </a:endParaRPr>
              </a:p>
            </p:txBody>
          </p:sp>
          <p:sp>
            <p:nvSpPr>
              <p:cNvPr id="61" name="TextBox 60"/>
              <p:cNvSpPr txBox="1"/>
              <p:nvPr/>
            </p:nvSpPr>
            <p:spPr>
              <a:xfrm>
                <a:off x="6796835" y="4119217"/>
                <a:ext cx="418705" cy="246221"/>
              </a:xfrm>
              <a:prstGeom prst="rect">
                <a:avLst/>
              </a:prstGeom>
              <a:noFill/>
            </p:spPr>
            <p:txBody>
              <a:bodyPr wrap="none" rtlCol="0">
                <a:spAutoFit/>
              </a:bodyPr>
              <a:lstStyle/>
              <a:p>
                <a:pPr algn="ctr"/>
                <a:r>
                  <a:rPr lang="en-US" sz="1000" b="1" u="sng" dirty="0" smtClean="0">
                    <a:solidFill>
                      <a:srgbClr val="FF0000"/>
                    </a:solidFill>
                  </a:rPr>
                  <a:t>DB</a:t>
                </a:r>
                <a:r>
                  <a:rPr lang="en-US" sz="1000" b="1" u="sng" baseline="-25000" dirty="0" smtClean="0">
                    <a:solidFill>
                      <a:srgbClr val="FF0000"/>
                    </a:solidFill>
                  </a:rPr>
                  <a:t>3</a:t>
                </a:r>
              </a:p>
            </p:txBody>
          </p:sp>
          <p:sp>
            <p:nvSpPr>
              <p:cNvPr id="62" name="TextBox 61"/>
              <p:cNvSpPr txBox="1"/>
              <p:nvPr/>
            </p:nvSpPr>
            <p:spPr>
              <a:xfrm>
                <a:off x="4246404" y="4119217"/>
                <a:ext cx="510076" cy="246221"/>
              </a:xfrm>
              <a:prstGeom prst="rect">
                <a:avLst/>
              </a:prstGeom>
              <a:noFill/>
            </p:spPr>
            <p:txBody>
              <a:bodyPr wrap="none" rtlCol="0">
                <a:spAutoFit/>
              </a:bodyPr>
              <a:lstStyle/>
              <a:p>
                <a:pPr algn="ctr"/>
                <a:r>
                  <a:rPr lang="en-US" sz="1000" b="1" u="sng" dirty="0" smtClean="0">
                    <a:solidFill>
                      <a:srgbClr val="FF0000"/>
                    </a:solidFill>
                  </a:rPr>
                  <a:t>PRG</a:t>
                </a:r>
                <a:r>
                  <a:rPr lang="en-US" sz="1000" b="1" u="sng" baseline="-25000" dirty="0" smtClean="0">
                    <a:solidFill>
                      <a:srgbClr val="FF0000"/>
                    </a:solidFill>
                  </a:rPr>
                  <a:t>4</a:t>
                </a:r>
              </a:p>
            </p:txBody>
          </p:sp>
          <p:sp>
            <p:nvSpPr>
              <p:cNvPr id="63" name="TextBox 62"/>
              <p:cNvSpPr txBox="1"/>
              <p:nvPr/>
            </p:nvSpPr>
            <p:spPr>
              <a:xfrm>
                <a:off x="6239173" y="5384284"/>
                <a:ext cx="510076" cy="246221"/>
              </a:xfrm>
              <a:prstGeom prst="rect">
                <a:avLst/>
              </a:prstGeom>
              <a:noFill/>
            </p:spPr>
            <p:txBody>
              <a:bodyPr wrap="none" rtlCol="0">
                <a:spAutoFit/>
              </a:bodyPr>
              <a:lstStyle/>
              <a:p>
                <a:pPr algn="ctr"/>
                <a:r>
                  <a:rPr lang="en-US" sz="1000" b="1" u="sng" dirty="0" smtClean="0">
                    <a:solidFill>
                      <a:srgbClr val="FF0000"/>
                    </a:solidFill>
                  </a:rPr>
                  <a:t>PRG</a:t>
                </a:r>
                <a:r>
                  <a:rPr lang="en-US" sz="1000" b="1" u="sng" baseline="-25000" dirty="0" smtClean="0">
                    <a:solidFill>
                      <a:srgbClr val="FF0000"/>
                    </a:solidFill>
                  </a:rPr>
                  <a:t>2</a:t>
                </a:r>
              </a:p>
            </p:txBody>
          </p:sp>
          <p:sp>
            <p:nvSpPr>
              <p:cNvPr id="67" name="TextBox 66"/>
              <p:cNvSpPr txBox="1"/>
              <p:nvPr/>
            </p:nvSpPr>
            <p:spPr>
              <a:xfrm>
                <a:off x="3670409" y="5384284"/>
                <a:ext cx="396262" cy="246221"/>
              </a:xfrm>
              <a:prstGeom prst="rect">
                <a:avLst/>
              </a:prstGeom>
              <a:noFill/>
            </p:spPr>
            <p:txBody>
              <a:bodyPr wrap="none" rtlCol="0">
                <a:spAutoFit/>
              </a:bodyPr>
              <a:lstStyle/>
              <a:p>
                <a:pPr algn="ctr"/>
                <a:r>
                  <a:rPr lang="en-US" sz="1000" b="1" u="sng" dirty="0" smtClean="0">
                    <a:solidFill>
                      <a:srgbClr val="FF0000"/>
                    </a:solidFill>
                  </a:rPr>
                  <a:t>ST</a:t>
                </a:r>
                <a:r>
                  <a:rPr lang="en-US" sz="1000" b="1" u="sng" baseline="-25000" dirty="0" smtClean="0">
                    <a:solidFill>
                      <a:srgbClr val="FF0000"/>
                    </a:solidFill>
                  </a:rPr>
                  <a:t>2</a:t>
                </a:r>
              </a:p>
            </p:txBody>
          </p:sp>
          <p:sp>
            <p:nvSpPr>
              <p:cNvPr id="68" name="TextBox 67"/>
              <p:cNvSpPr txBox="1"/>
              <p:nvPr/>
            </p:nvSpPr>
            <p:spPr>
              <a:xfrm>
                <a:off x="4514521" y="5384284"/>
                <a:ext cx="396262" cy="246221"/>
              </a:xfrm>
              <a:prstGeom prst="rect">
                <a:avLst/>
              </a:prstGeom>
              <a:noFill/>
            </p:spPr>
            <p:txBody>
              <a:bodyPr wrap="none" rtlCol="0">
                <a:spAutoFit/>
              </a:bodyPr>
              <a:lstStyle/>
              <a:p>
                <a:pPr algn="ctr"/>
                <a:r>
                  <a:rPr lang="en-US" sz="1000" b="1" u="sng" dirty="0" smtClean="0">
                    <a:solidFill>
                      <a:srgbClr val="FF0000"/>
                    </a:solidFill>
                  </a:rPr>
                  <a:t>ST</a:t>
                </a:r>
                <a:r>
                  <a:rPr lang="en-US" sz="1000" b="1" u="sng" baseline="-25000" dirty="0" smtClean="0">
                    <a:solidFill>
                      <a:srgbClr val="FF0000"/>
                    </a:solidFill>
                  </a:rPr>
                  <a:t>3</a:t>
                </a:r>
              </a:p>
            </p:txBody>
          </p:sp>
          <p:sp>
            <p:nvSpPr>
              <p:cNvPr id="69" name="TextBox 68"/>
              <p:cNvSpPr txBox="1"/>
              <p:nvPr/>
            </p:nvSpPr>
            <p:spPr>
              <a:xfrm>
                <a:off x="7105813" y="5384284"/>
                <a:ext cx="396262" cy="246221"/>
              </a:xfrm>
              <a:prstGeom prst="rect">
                <a:avLst/>
              </a:prstGeom>
              <a:noFill/>
            </p:spPr>
            <p:txBody>
              <a:bodyPr wrap="none" rtlCol="0">
                <a:spAutoFit/>
              </a:bodyPr>
              <a:lstStyle/>
              <a:p>
                <a:pPr algn="ctr"/>
                <a:r>
                  <a:rPr lang="en-US" sz="1000" b="1" u="sng" dirty="0" smtClean="0">
                    <a:solidFill>
                      <a:srgbClr val="FF0000"/>
                    </a:solidFill>
                  </a:rPr>
                  <a:t>ST</a:t>
                </a:r>
                <a:r>
                  <a:rPr lang="en-US" sz="1000" b="1" u="sng" baseline="-25000" dirty="0" smtClean="0">
                    <a:solidFill>
                      <a:srgbClr val="FF0000"/>
                    </a:solidFill>
                  </a:rPr>
                  <a:t>4</a:t>
                </a:r>
              </a:p>
            </p:txBody>
          </p:sp>
        </p:grpSp>
      </p:grpSp>
    </p:spTree>
    <p:extLst>
      <p:ext uri="{BB962C8B-B14F-4D97-AF65-F5344CB8AC3E}">
        <p14:creationId xmlns:p14="http://schemas.microsoft.com/office/powerpoint/2010/main" xmlns="" val="625649641"/>
      </p:ext>
    </p:extLst>
  </p:cSld>
  <p:clrMapOvr>
    <a:masterClrMapping/>
  </p:clrMapOvr>
  <p:transition advTm="873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amond(in)">
                                      <p:cBhvr>
                                        <p:cTn id="7"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188" y="111123"/>
            <a:ext cx="7543800" cy="814851"/>
          </a:xfrm>
        </p:spPr>
        <p:txBody>
          <a:bodyPr/>
          <a:lstStyle/>
          <a:p>
            <a:r>
              <a:rPr lang="en-US" sz="3200" dirty="0" smtClean="0"/>
              <a:t>Match Diversification</a:t>
            </a:r>
            <a:endParaRPr lang="en-US" sz="32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7</a:t>
            </a:fld>
            <a:endParaRPr lang="en-US" altLang="en-US" sz="1800">
              <a:solidFill>
                <a:schemeClr val="tx1"/>
              </a:solidFill>
            </a:endParaRPr>
          </a:p>
        </p:txBody>
      </p:sp>
      <p:sp>
        <p:nvSpPr>
          <p:cNvPr id="4" name="内容占位符 2"/>
          <p:cNvSpPr txBox="1">
            <a:spLocks/>
          </p:cNvSpPr>
          <p:nvPr/>
        </p:nvSpPr>
        <p:spPr>
          <a:xfrm>
            <a:off x="830264" y="1165225"/>
            <a:ext cx="8110536" cy="5059970"/>
          </a:xfrm>
          <a:prstGeom prst="rect">
            <a:avLst/>
          </a:prstGeom>
        </p:spPr>
        <p:txBody>
          <a:bodyPr>
            <a:normAutofit/>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smtClean="0">
                <a:solidFill>
                  <a:schemeClr val="tx2">
                    <a:lumMod val="50000"/>
                  </a:schemeClr>
                </a:solidFill>
                <a:ea typeface="Meiryo UI" pitchFamily="34" charset="-128"/>
                <a:cs typeface="Meiryo UI" pitchFamily="34" charset="-128"/>
              </a:rPr>
              <a:t>Match diversity</a:t>
            </a:r>
            <a:endParaRPr lang="en-US" altLang="zh-CN" dirty="0">
              <a:solidFill>
                <a:schemeClr val="tx2">
                  <a:lumMod val="50000"/>
                </a:schemeClr>
              </a:solidFill>
              <a:ea typeface="Meiryo UI" pitchFamily="34" charset="-128"/>
              <a:cs typeface="Meiryo UI" pitchFamily="34" charset="-128"/>
            </a:endParaRPr>
          </a:p>
          <a:p>
            <a:pPr lvl="1">
              <a:defRPr/>
            </a:pPr>
            <a:r>
              <a:rPr lang="en-US" altLang="zh-CN" dirty="0">
                <a:solidFill>
                  <a:schemeClr val="tx2">
                    <a:lumMod val="50000"/>
                  </a:schemeClr>
                </a:solidFill>
                <a:ea typeface="Meiryo UI" pitchFamily="34" charset="-128"/>
                <a:cs typeface="Meiryo UI" pitchFamily="34" charset="-128"/>
              </a:rPr>
              <a:t>Diversity </a:t>
            </a:r>
            <a:r>
              <a:rPr lang="en-US" altLang="zh-CN" dirty="0" smtClean="0">
                <a:solidFill>
                  <a:schemeClr val="tx2">
                    <a:lumMod val="50000"/>
                  </a:schemeClr>
                </a:solidFill>
                <a:ea typeface="Meiryo UI" pitchFamily="34" charset="-128"/>
                <a:cs typeface="Meiryo UI" pitchFamily="34" charset="-128"/>
              </a:rPr>
              <a:t>function:  set difference of the relevant set</a:t>
            </a:r>
            <a:endParaRPr lang="en-US" altLang="zh-CN" dirty="0">
              <a:solidFill>
                <a:schemeClr val="tx2">
                  <a:lumMod val="50000"/>
                </a:schemeClr>
              </a:solidFill>
              <a:ea typeface="Meiryo UI" pitchFamily="34" charset="-128"/>
              <a:cs typeface="Meiryo UI" pitchFamily="34" charset="-128"/>
            </a:endParaRPr>
          </a:p>
          <a:p>
            <a:pPr>
              <a:defRPr/>
            </a:pPr>
            <a:endParaRPr lang="en-US" altLang="zh-CN" dirty="0" smtClean="0">
              <a:solidFill>
                <a:schemeClr val="tx2">
                  <a:lumMod val="50000"/>
                </a:schemeClr>
              </a:solidFill>
              <a:ea typeface="Meiryo UI" pitchFamily="34" charset="-128"/>
              <a:cs typeface="Meiryo UI" pitchFamily="34" charset="-128"/>
            </a:endParaRPr>
          </a:p>
          <a:p>
            <a:pPr>
              <a:defRPr/>
            </a:pPr>
            <a:endParaRPr lang="en-US" altLang="zh-CN" dirty="0" smtClean="0">
              <a:solidFill>
                <a:schemeClr val="tx2">
                  <a:lumMod val="50000"/>
                </a:schemeClr>
              </a:solidFill>
              <a:ea typeface="Meiryo UI" pitchFamily="34" charset="-128"/>
              <a:cs typeface="Meiryo UI" pitchFamily="34" charset="-128"/>
            </a:endParaRPr>
          </a:p>
          <a:p>
            <a:pPr>
              <a:defRPr/>
            </a:pPr>
            <a:r>
              <a:rPr lang="en-US" altLang="zh-CN" dirty="0" smtClean="0">
                <a:solidFill>
                  <a:schemeClr val="tx2">
                    <a:lumMod val="50000"/>
                  </a:schemeClr>
                </a:solidFill>
                <a:ea typeface="Meiryo UI" pitchFamily="34" charset="-128"/>
                <a:cs typeface="Meiryo UI" pitchFamily="34" charset="-128"/>
              </a:rPr>
              <a:t>Diversification:</a:t>
            </a:r>
            <a:r>
              <a:rPr lang="zh-CN" altLang="en-US" dirty="0" smtClean="0">
                <a:solidFill>
                  <a:schemeClr val="tx2">
                    <a:lumMod val="50000"/>
                  </a:schemeClr>
                </a:solidFill>
                <a:ea typeface="Meiryo UI" pitchFamily="34" charset="-128"/>
                <a:cs typeface="Meiryo UI" pitchFamily="34" charset="-128"/>
              </a:rPr>
              <a:t>  </a:t>
            </a:r>
            <a:r>
              <a:rPr lang="en-US" altLang="zh-CN" dirty="0" smtClean="0">
                <a:solidFill>
                  <a:schemeClr val="tx2">
                    <a:lumMod val="50000"/>
                  </a:schemeClr>
                </a:solidFill>
                <a:ea typeface="Meiryo UI" pitchFamily="34" charset="-128"/>
                <a:cs typeface="Meiryo UI" pitchFamily="34" charset="-128"/>
              </a:rPr>
              <a:t>a</a:t>
            </a:r>
            <a:r>
              <a:rPr lang="zh-CN" altLang="en-US" dirty="0" smtClean="0">
                <a:solidFill>
                  <a:schemeClr val="tx2">
                    <a:lumMod val="50000"/>
                  </a:schemeClr>
                </a:solidFill>
                <a:ea typeface="Meiryo UI" pitchFamily="34" charset="-128"/>
                <a:cs typeface="Meiryo UI" pitchFamily="34" charset="-128"/>
              </a:rPr>
              <a:t> </a:t>
            </a:r>
            <a:r>
              <a:rPr lang="en-US" altLang="zh-CN" dirty="0" smtClean="0">
                <a:solidFill>
                  <a:schemeClr val="tx2">
                    <a:lumMod val="50000"/>
                  </a:schemeClr>
                </a:solidFill>
                <a:ea typeface="Meiryo UI" pitchFamily="34" charset="-128"/>
                <a:cs typeface="Meiryo UI" pitchFamily="34" charset="-128"/>
              </a:rPr>
              <a:t>bi-criteria</a:t>
            </a:r>
            <a:r>
              <a:rPr lang="zh-CN" altLang="en-US" dirty="0" smtClean="0">
                <a:solidFill>
                  <a:schemeClr val="tx2">
                    <a:lumMod val="50000"/>
                  </a:schemeClr>
                </a:solidFill>
                <a:ea typeface="Meiryo UI" pitchFamily="34" charset="-128"/>
                <a:cs typeface="Meiryo UI" pitchFamily="34" charset="-128"/>
              </a:rPr>
              <a:t> </a:t>
            </a:r>
            <a:r>
              <a:rPr lang="en-US" altLang="zh-CN" dirty="0" smtClean="0">
                <a:solidFill>
                  <a:schemeClr val="tx2">
                    <a:lumMod val="50000"/>
                  </a:schemeClr>
                </a:solidFill>
                <a:ea typeface="Meiryo UI" pitchFamily="34" charset="-128"/>
                <a:cs typeface="Meiryo UI" pitchFamily="34" charset="-128"/>
              </a:rPr>
              <a:t>combination</a:t>
            </a:r>
            <a:r>
              <a:rPr lang="zh-CN" altLang="en-US" dirty="0" smtClean="0">
                <a:solidFill>
                  <a:schemeClr val="tx2">
                    <a:lumMod val="50000"/>
                  </a:schemeClr>
                </a:solidFill>
                <a:ea typeface="Meiryo UI" pitchFamily="34" charset="-128"/>
                <a:cs typeface="Meiryo UI" pitchFamily="34" charset="-128"/>
              </a:rPr>
              <a:t> </a:t>
            </a:r>
            <a:r>
              <a:rPr lang="en-US" altLang="zh-CN" dirty="0" smtClean="0">
                <a:solidFill>
                  <a:schemeClr val="tx2">
                    <a:lumMod val="50000"/>
                  </a:schemeClr>
                </a:solidFill>
                <a:ea typeface="Meiryo UI" pitchFamily="34" charset="-128"/>
                <a:cs typeface="Meiryo UI" pitchFamily="34" charset="-128"/>
              </a:rPr>
              <a:t>of</a:t>
            </a:r>
            <a:r>
              <a:rPr lang="zh-CN" altLang="en-US" dirty="0" smtClean="0">
                <a:solidFill>
                  <a:schemeClr val="tx2">
                    <a:lumMod val="50000"/>
                  </a:schemeClr>
                </a:solidFill>
                <a:ea typeface="Meiryo UI" pitchFamily="34" charset="-128"/>
                <a:cs typeface="Meiryo UI" pitchFamily="34" charset="-128"/>
              </a:rPr>
              <a:t> </a:t>
            </a:r>
            <a:r>
              <a:rPr lang="en-US" altLang="zh-CN" dirty="0" smtClean="0">
                <a:solidFill>
                  <a:schemeClr val="tx2">
                    <a:lumMod val="50000"/>
                  </a:schemeClr>
                </a:solidFill>
                <a:ea typeface="Meiryo UI" pitchFamily="34" charset="-128"/>
                <a:cs typeface="Meiryo UI" pitchFamily="34" charset="-128"/>
              </a:rPr>
              <a:t>both relevance</a:t>
            </a:r>
            <a:r>
              <a:rPr lang="zh-CN" altLang="en-US" dirty="0" smtClean="0">
                <a:solidFill>
                  <a:schemeClr val="tx2">
                    <a:lumMod val="50000"/>
                  </a:schemeClr>
                </a:solidFill>
                <a:ea typeface="Meiryo UI" pitchFamily="34" charset="-128"/>
                <a:cs typeface="Meiryo UI" pitchFamily="34" charset="-128"/>
              </a:rPr>
              <a:t> </a:t>
            </a:r>
            <a:r>
              <a:rPr lang="en-US" altLang="zh-CN" dirty="0" smtClean="0">
                <a:solidFill>
                  <a:schemeClr val="tx2">
                    <a:lumMod val="50000"/>
                  </a:schemeClr>
                </a:solidFill>
                <a:ea typeface="Meiryo UI" pitchFamily="34" charset="-128"/>
                <a:cs typeface="Meiryo UI" pitchFamily="34" charset="-128"/>
              </a:rPr>
              <a:t>and</a:t>
            </a:r>
            <a:r>
              <a:rPr lang="zh-CN" altLang="en-US" dirty="0" smtClean="0">
                <a:solidFill>
                  <a:schemeClr val="tx2">
                    <a:lumMod val="50000"/>
                  </a:schemeClr>
                </a:solidFill>
                <a:ea typeface="Meiryo UI" pitchFamily="34" charset="-128"/>
                <a:cs typeface="Meiryo UI" pitchFamily="34" charset="-128"/>
              </a:rPr>
              <a:t> </a:t>
            </a:r>
            <a:r>
              <a:rPr lang="en-US" altLang="zh-CN" dirty="0" smtClean="0">
                <a:solidFill>
                  <a:schemeClr val="tx2">
                    <a:lumMod val="50000"/>
                  </a:schemeClr>
                </a:solidFill>
                <a:ea typeface="Meiryo UI" pitchFamily="34" charset="-128"/>
                <a:cs typeface="Meiryo UI" pitchFamily="34" charset="-128"/>
              </a:rPr>
              <a:t>diversity</a:t>
            </a:r>
          </a:p>
          <a:p>
            <a:pPr>
              <a:defRPr/>
            </a:pPr>
            <a:endParaRPr lang="en-US" altLang="zh-CN" dirty="0" smtClean="0">
              <a:solidFill>
                <a:schemeClr val="tx2">
                  <a:lumMod val="50000"/>
                </a:schemeClr>
              </a:solidFill>
              <a:ea typeface="Meiryo UI" pitchFamily="34" charset="-128"/>
              <a:cs typeface="Meiryo UI" pitchFamily="34" charset="-128"/>
            </a:endParaRPr>
          </a:p>
          <a:p>
            <a:pPr>
              <a:defRPr/>
            </a:pPr>
            <a:endParaRPr lang="en-US" altLang="zh-CN" dirty="0">
              <a:solidFill>
                <a:schemeClr val="tx2">
                  <a:lumMod val="50000"/>
                </a:schemeClr>
              </a:solidFill>
              <a:ea typeface="Meiryo UI" pitchFamily="34" charset="-128"/>
              <a:cs typeface="Meiryo UI" pitchFamily="34" charset="-128"/>
            </a:endParaRPr>
          </a:p>
          <a:p>
            <a:pPr lvl="1">
              <a:defRPr/>
            </a:pPr>
            <a:r>
              <a:rPr lang="en-US" altLang="zh-CN" dirty="0">
                <a:solidFill>
                  <a:schemeClr val="tx2">
                    <a:lumMod val="50000"/>
                  </a:schemeClr>
                </a:solidFill>
                <a:ea typeface="Meiryo UI" pitchFamily="34" charset="-128"/>
                <a:cs typeface="Meiryo UI" pitchFamily="34" charset="-128"/>
              </a:rPr>
              <a:t>r</a:t>
            </a:r>
            <a:r>
              <a:rPr lang="en-US" altLang="zh-CN" dirty="0" smtClean="0">
                <a:solidFill>
                  <a:schemeClr val="tx2">
                    <a:lumMod val="50000"/>
                  </a:schemeClr>
                </a:solidFill>
                <a:ea typeface="Meiryo UI" pitchFamily="34" charset="-128"/>
                <a:cs typeface="Meiryo UI" pitchFamily="34" charset="-128"/>
              </a:rPr>
              <a:t>elevance: common neighbors, </a:t>
            </a:r>
            <a:r>
              <a:rPr lang="en-US" altLang="zh-CN" dirty="0" err="1" smtClean="0">
                <a:solidFill>
                  <a:schemeClr val="tx2">
                    <a:lumMod val="50000"/>
                  </a:schemeClr>
                </a:solidFill>
                <a:ea typeface="Meiryo UI" pitchFamily="34" charset="-128"/>
                <a:cs typeface="Meiryo UI" pitchFamily="34" charset="-128"/>
              </a:rPr>
              <a:t>Jaccard</a:t>
            </a:r>
            <a:r>
              <a:rPr lang="en-US" altLang="zh-CN" dirty="0" smtClean="0">
                <a:solidFill>
                  <a:schemeClr val="tx2">
                    <a:lumMod val="50000"/>
                  </a:schemeClr>
                </a:solidFill>
                <a:ea typeface="Meiryo UI" pitchFamily="34" charset="-128"/>
                <a:cs typeface="Meiryo UI" pitchFamily="34" charset="-128"/>
              </a:rPr>
              <a:t> coefficient…</a:t>
            </a:r>
          </a:p>
          <a:p>
            <a:pPr lvl="1">
              <a:defRPr/>
            </a:pPr>
            <a:r>
              <a:rPr lang="en-US" altLang="zh-CN" dirty="0">
                <a:solidFill>
                  <a:schemeClr val="tx2">
                    <a:lumMod val="50000"/>
                  </a:schemeClr>
                </a:solidFill>
                <a:ea typeface="Meiryo UI" pitchFamily="34" charset="-128"/>
                <a:cs typeface="Meiryo UI" pitchFamily="34" charset="-128"/>
              </a:rPr>
              <a:t>d</a:t>
            </a:r>
            <a:r>
              <a:rPr lang="en-US" altLang="zh-CN" dirty="0" smtClean="0">
                <a:solidFill>
                  <a:schemeClr val="tx2">
                    <a:lumMod val="50000"/>
                  </a:schemeClr>
                </a:solidFill>
                <a:ea typeface="Meiryo UI" pitchFamily="34" charset="-128"/>
                <a:cs typeface="Meiryo UI" pitchFamily="34" charset="-128"/>
              </a:rPr>
              <a:t>iversity:  neighborhood diversity, distance-based diversity</a:t>
            </a:r>
            <a:endParaRPr lang="en-US" altLang="zh-CN" dirty="0">
              <a:solidFill>
                <a:schemeClr val="tx2">
                  <a:lumMod val="50000"/>
                </a:schemeClr>
              </a:solidFill>
              <a:ea typeface="Meiryo UI" pitchFamily="34" charset="-128"/>
              <a:cs typeface="Meiryo UI" pitchFamily="34" charset="-128"/>
            </a:endParaRPr>
          </a:p>
          <a:p>
            <a:pPr>
              <a:defRPr/>
            </a:pPr>
            <a:r>
              <a:rPr lang="en-US" altLang="zh-CN" dirty="0" smtClean="0">
                <a:solidFill>
                  <a:schemeClr val="tx2">
                    <a:lumMod val="50000"/>
                  </a:schemeClr>
                </a:solidFill>
                <a:ea typeface="Meiryo UI" pitchFamily="34" charset="-128"/>
                <a:cs typeface="Meiryo UI" pitchFamily="34" charset="-128"/>
              </a:rPr>
              <a:t>Diversified Top-k Matching: find a set S of matches for output node </a:t>
            </a:r>
            <a:r>
              <a:rPr lang="en-US" altLang="zh-CN" dirty="0" err="1" smtClean="0">
                <a:solidFill>
                  <a:schemeClr val="tx2">
                    <a:lumMod val="50000"/>
                  </a:schemeClr>
                </a:solidFill>
                <a:ea typeface="Meiryo UI" pitchFamily="34" charset="-128"/>
                <a:cs typeface="Meiryo UI" pitchFamily="34" charset="-128"/>
              </a:rPr>
              <a:t>s.t</a:t>
            </a:r>
            <a:r>
              <a:rPr lang="en-US" altLang="zh-CN" dirty="0" smtClean="0">
                <a:solidFill>
                  <a:schemeClr val="tx2">
                    <a:lumMod val="50000"/>
                  </a:schemeClr>
                </a:solidFill>
                <a:ea typeface="Meiryo UI" pitchFamily="34" charset="-128"/>
                <a:cs typeface="Meiryo UI" pitchFamily="34" charset="-128"/>
              </a:rPr>
              <a:t>  </a:t>
            </a:r>
          </a:p>
          <a:p>
            <a:pPr lvl="1">
              <a:defRPr/>
            </a:pPr>
            <a:endParaRPr lang="en-US" altLang="zh-CN" dirty="0" smtClean="0">
              <a:solidFill>
                <a:schemeClr val="tx2">
                  <a:lumMod val="50000"/>
                </a:schemeClr>
              </a:solidFill>
              <a:ea typeface="Meiryo UI" pitchFamily="34" charset="-128"/>
              <a:cs typeface="Meiryo UI" pitchFamily="34" charset="-128"/>
            </a:endParaRPr>
          </a:p>
          <a:p>
            <a:pPr>
              <a:defRPr/>
            </a:pPr>
            <a:endParaRPr lang="en-US" altLang="zh-CN" dirty="0">
              <a:solidFill>
                <a:schemeClr val="tx2">
                  <a:lumMod val="50000"/>
                </a:schemeClr>
              </a:solidFill>
              <a:ea typeface="Meiryo UI" pitchFamily="34" charset="-128"/>
              <a:cs typeface="Meiryo UI" pitchFamily="34" charset="-128"/>
            </a:endParaRPr>
          </a:p>
          <a:p>
            <a:pPr>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a:solidFill>
                <a:schemeClr val="tx2">
                  <a:lumMod val="50000"/>
                </a:schemeClr>
              </a:solidFill>
              <a:ea typeface="Meiryo UI" pitchFamily="34" charset="-128"/>
              <a:cs typeface="Meiryo UI" pitchFamily="34" charset="-128"/>
            </a:endParaRPr>
          </a:p>
          <a:p>
            <a:pPr lvl="1">
              <a:buFont typeface="Calibri" panose="020F0502020204030204" pitchFamily="34" charset="0"/>
              <a:buNone/>
              <a:defRPr/>
            </a:pPr>
            <a:endParaRPr lang="en-US" altLang="zh-CN" dirty="0" smtClean="0">
              <a:solidFill>
                <a:schemeClr val="tx2">
                  <a:lumMod val="50000"/>
                </a:schemeClr>
              </a:solidFill>
              <a:ea typeface="Meiryo UI" pitchFamily="34" charset="-128"/>
              <a:cs typeface="Meiryo UI" pitchFamily="34" charset="-128"/>
            </a:endParaRPr>
          </a:p>
        </p:txBody>
      </p:sp>
      <p:pic>
        <p:nvPicPr>
          <p:cNvPr id="5" name="Picture 4"/>
          <p:cNvPicPr>
            <a:picLocks noChangeAspect="1"/>
          </p:cNvPicPr>
          <p:nvPr/>
        </p:nvPicPr>
        <p:blipFill>
          <a:blip r:embed="rId3"/>
          <a:stretch>
            <a:fillRect/>
          </a:stretch>
        </p:blipFill>
        <p:spPr>
          <a:xfrm>
            <a:off x="2327277" y="1878861"/>
            <a:ext cx="4098637" cy="827248"/>
          </a:xfrm>
          <a:prstGeom prst="rect">
            <a:avLst/>
          </a:prstGeom>
        </p:spPr>
      </p:pic>
      <p:pic>
        <p:nvPicPr>
          <p:cNvPr id="7" name="Picture 6"/>
          <p:cNvPicPr>
            <a:picLocks noChangeAspect="1"/>
          </p:cNvPicPr>
          <p:nvPr/>
        </p:nvPicPr>
        <p:blipFill>
          <a:blip r:embed="rId4"/>
          <a:stretch>
            <a:fillRect/>
          </a:stretch>
        </p:blipFill>
        <p:spPr>
          <a:xfrm>
            <a:off x="1438419" y="3230827"/>
            <a:ext cx="6194270" cy="803581"/>
          </a:xfrm>
          <a:prstGeom prst="rect">
            <a:avLst/>
          </a:prstGeom>
        </p:spPr>
      </p:pic>
      <p:pic>
        <p:nvPicPr>
          <p:cNvPr id="8" name="Picture 7"/>
          <p:cNvPicPr>
            <a:picLocks noChangeAspect="1"/>
          </p:cNvPicPr>
          <p:nvPr/>
        </p:nvPicPr>
        <p:blipFill>
          <a:blip r:embed="rId5"/>
          <a:stretch>
            <a:fillRect/>
          </a:stretch>
        </p:blipFill>
        <p:spPr>
          <a:xfrm>
            <a:off x="2853155" y="5528793"/>
            <a:ext cx="3192169" cy="659833"/>
          </a:xfrm>
          <a:prstGeom prst="rect">
            <a:avLst/>
          </a:prstGeom>
        </p:spPr>
      </p:pic>
    </p:spTree>
    <p:extLst>
      <p:ext uri="{BB962C8B-B14F-4D97-AF65-F5344CB8AC3E}">
        <p14:creationId xmlns:p14="http://schemas.microsoft.com/office/powerpoint/2010/main" xmlns="" val="571745239"/>
      </p:ext>
    </p:extLst>
  </p:cSld>
  <p:clrMapOvr>
    <a:masterClrMapping/>
  </p:clrMapOvr>
  <p:transition advTm="6463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188" y="111123"/>
            <a:ext cx="7543800" cy="814851"/>
          </a:xfrm>
        </p:spPr>
        <p:txBody>
          <a:bodyPr/>
          <a:lstStyle/>
          <a:p>
            <a:r>
              <a:rPr lang="en-US" sz="3200" dirty="0" smtClean="0"/>
              <a:t>Finding Top-k Matches (for Acyclic Patterns)</a:t>
            </a:r>
            <a:endParaRPr lang="en-US" sz="3200" dirty="0"/>
          </a:p>
        </p:txBody>
      </p:sp>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8</a:t>
            </a:fld>
            <a:endParaRPr lang="en-US" altLang="en-US" sz="1800">
              <a:solidFill>
                <a:schemeClr val="tx1"/>
              </a:solidFill>
            </a:endParaRPr>
          </a:p>
        </p:txBody>
      </p:sp>
      <p:sp>
        <p:nvSpPr>
          <p:cNvPr id="4" name="内容占位符 2"/>
          <p:cNvSpPr txBox="1">
            <a:spLocks/>
          </p:cNvSpPr>
          <p:nvPr/>
        </p:nvSpPr>
        <p:spPr>
          <a:xfrm>
            <a:off x="830264" y="1165224"/>
            <a:ext cx="7844240" cy="4666423"/>
          </a:xfrm>
          <a:prstGeom prst="rect">
            <a:avLst/>
          </a:prstGeom>
        </p:spPr>
        <p:txBody>
          <a:bodyPr>
            <a:normAutofit/>
          </a:bodyPr>
          <a:lstStyle>
            <a:lvl1pPr marL="92075" indent="-9207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3F3F3F"/>
                </a:solidFill>
                <a:latin typeface="+mn-lt"/>
                <a:ea typeface="+mn-ea"/>
                <a:cs typeface="宋体" charset="0"/>
                <a:sym typeface="Calibri" panose="020F0502020204030204" pitchFamily="34" charset="0"/>
              </a:defRPr>
            </a:lvl1pPr>
            <a:lvl2pPr marL="384175"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kern="1200">
                <a:solidFill>
                  <a:srgbClr val="3F3F3F"/>
                </a:solidFill>
                <a:latin typeface="+mn-lt"/>
                <a:ea typeface="+mn-ea"/>
                <a:cs typeface="宋体" charset="0"/>
                <a:sym typeface="Calibri" panose="020F0502020204030204" pitchFamily="34" charset="0"/>
              </a:defRPr>
            </a:lvl2pPr>
            <a:lvl3pPr marL="566738"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3pPr>
            <a:lvl4pPr marL="749300" indent="-180975"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4pPr>
            <a:lvl5pPr marL="933450" indent="-182563" algn="l" rtl="0" eaLnBrk="0" fontAlgn="base" hangingPunct="0">
              <a:lnSpc>
                <a:spcPct val="90000"/>
              </a:lnSpc>
              <a:spcBef>
                <a:spcPts val="200"/>
              </a:spcBef>
              <a:spcAft>
                <a:spcPts val="400"/>
              </a:spcAft>
              <a:buClr>
                <a:schemeClr val="accent1"/>
              </a:buClr>
              <a:buSzPct val="100000"/>
              <a:buFont typeface="Calibri" panose="020F0502020204030204" pitchFamily="34" charset="0"/>
              <a:buChar char="◦"/>
              <a:defRPr sz="1400" kern="1200">
                <a:solidFill>
                  <a:srgbClr val="3F3F3F"/>
                </a:solidFill>
                <a:latin typeface="+mn-lt"/>
                <a:ea typeface="+mn-ea"/>
                <a:cs typeface="宋体" charset="0"/>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smtClean="0">
                <a:solidFill>
                  <a:schemeClr val="tx2">
                    <a:lumMod val="50000"/>
                  </a:schemeClr>
                </a:solidFill>
                <a:ea typeface="Meiryo UI" pitchFamily="34" charset="-128"/>
                <a:cs typeface="Meiryo UI" pitchFamily="34" charset="-128"/>
              </a:rPr>
              <a:t>Finding Top-k matches for acyclic patterns</a:t>
            </a:r>
          </a:p>
          <a:p>
            <a:pPr lvl="1">
              <a:defRPr/>
            </a:pPr>
            <a:r>
              <a:rPr lang="en-US" altLang="zh-CN" dirty="0" smtClean="0">
                <a:solidFill>
                  <a:schemeClr val="tx2">
                    <a:lumMod val="50000"/>
                  </a:schemeClr>
                </a:solidFill>
                <a:ea typeface="Meiryo UI" pitchFamily="34" charset="-128"/>
                <a:cs typeface="Meiryo UI" pitchFamily="34" charset="-128"/>
              </a:rPr>
              <a:t>Initializes a heap S, and a vector for each candidate v</a:t>
            </a:r>
          </a:p>
          <a:p>
            <a:pPr lvl="1">
              <a:defRPr/>
            </a:pPr>
            <a:endParaRPr lang="en-US" altLang="zh-CN" dirty="0">
              <a:solidFill>
                <a:schemeClr val="tx2">
                  <a:lumMod val="50000"/>
                </a:schemeClr>
              </a:solidFill>
              <a:ea typeface="Meiryo UI" pitchFamily="34" charset="-128"/>
              <a:cs typeface="Meiryo UI" pitchFamily="34" charset="-128"/>
            </a:endParaRPr>
          </a:p>
          <a:p>
            <a:pPr marL="201612" lvl="1" indent="0">
              <a:buNone/>
              <a:defRPr/>
            </a:pPr>
            <a:endParaRPr lang="en-US" altLang="zh-CN" dirty="0" smtClean="0">
              <a:solidFill>
                <a:schemeClr val="tx2">
                  <a:lumMod val="50000"/>
                </a:schemeClr>
              </a:solidFill>
              <a:ea typeface="Meiryo UI" pitchFamily="34" charset="-128"/>
              <a:cs typeface="Meiryo UI" pitchFamily="34" charset="-128"/>
            </a:endParaRPr>
          </a:p>
          <a:p>
            <a:pPr lvl="1">
              <a:defRPr/>
            </a:pPr>
            <a:r>
              <a:rPr lang="en-US" altLang="zh-CN" dirty="0" smtClean="0">
                <a:solidFill>
                  <a:schemeClr val="tx2">
                    <a:lumMod val="50000"/>
                  </a:schemeClr>
                </a:solidFill>
                <a:ea typeface="Meiryo UI" pitchFamily="34" charset="-128"/>
                <a:cs typeface="Meiryo UI" pitchFamily="34" charset="-128"/>
              </a:rPr>
              <a:t>Computes a set of matches for some query nodes (can be determined without following steps)</a:t>
            </a:r>
          </a:p>
          <a:p>
            <a:pPr lvl="1">
              <a:defRPr/>
            </a:pPr>
            <a:r>
              <a:rPr lang="en-US" altLang="zh-CN" dirty="0" smtClean="0">
                <a:solidFill>
                  <a:schemeClr val="tx2">
                    <a:lumMod val="50000"/>
                  </a:schemeClr>
                </a:solidFill>
                <a:ea typeface="Meiryo UI" pitchFamily="34" charset="-128"/>
                <a:cs typeface="Meiryo UI" pitchFamily="34" charset="-128"/>
              </a:rPr>
              <a:t>Iteratively updates vectors of other candidates by propagating the partial answers</a:t>
            </a:r>
          </a:p>
          <a:p>
            <a:pPr lvl="1">
              <a:defRPr/>
            </a:pPr>
            <a:r>
              <a:rPr lang="en-US" altLang="zh-CN" dirty="0" smtClean="0">
                <a:solidFill>
                  <a:schemeClr val="tx2">
                    <a:lumMod val="50000"/>
                  </a:schemeClr>
                </a:solidFill>
                <a:ea typeface="Meiryo UI" pitchFamily="34" charset="-128"/>
                <a:cs typeface="Meiryo UI" pitchFamily="34" charset="-128"/>
              </a:rPr>
              <a:t>Termination condition:</a:t>
            </a:r>
          </a:p>
          <a:p>
            <a:pPr marL="541338" lvl="1" indent="90488">
              <a:buNone/>
            </a:pPr>
            <a:r>
              <a:rPr lang="en-US" altLang="zh-CN" dirty="0" smtClean="0">
                <a:solidFill>
                  <a:schemeClr val="tx2">
                    <a:lumMod val="50000"/>
                  </a:schemeClr>
                </a:solidFill>
                <a:ea typeface="Meiryo UI" pitchFamily="34" charset="-128"/>
                <a:cs typeface="Meiryo UI" pitchFamily="34" charset="-128"/>
              </a:rPr>
              <a:t>(1) each v in S is a match of </a:t>
            </a:r>
            <a:r>
              <a:rPr lang="en-US" altLang="zh-CN" dirty="0" err="1" smtClean="0">
                <a:solidFill>
                  <a:schemeClr val="tx2">
                    <a:lumMod val="50000"/>
                  </a:schemeClr>
                </a:solidFill>
                <a:ea typeface="Meiryo UI" pitchFamily="34" charset="-128"/>
                <a:cs typeface="Meiryo UI" pitchFamily="34" charset="-128"/>
              </a:rPr>
              <a:t>u</a:t>
            </a:r>
            <a:r>
              <a:rPr lang="en-US" altLang="zh-CN" sz="1000" dirty="0" err="1" smtClean="0">
                <a:solidFill>
                  <a:schemeClr val="tx2">
                    <a:lumMod val="50000"/>
                  </a:schemeClr>
                </a:solidFill>
                <a:ea typeface="Meiryo UI" pitchFamily="34" charset="-128"/>
                <a:cs typeface="Meiryo UI" pitchFamily="34" charset="-128"/>
              </a:rPr>
              <a:t>o</a:t>
            </a:r>
            <a:r>
              <a:rPr lang="en-US" altLang="zh-CN" dirty="0" smtClean="0">
                <a:solidFill>
                  <a:schemeClr val="tx2">
                    <a:lumMod val="50000"/>
                  </a:schemeClr>
                </a:solidFill>
                <a:ea typeface="Meiryo UI" pitchFamily="34" charset="-128"/>
                <a:cs typeface="Meiryo UI" pitchFamily="34" charset="-128"/>
              </a:rPr>
              <a:t>, and </a:t>
            </a:r>
          </a:p>
          <a:p>
            <a:pPr marL="541338" lvl="1" indent="90488">
              <a:buNone/>
            </a:pPr>
            <a:r>
              <a:rPr lang="en-US" altLang="zh-CN" dirty="0" smtClean="0">
                <a:solidFill>
                  <a:schemeClr val="tx2">
                    <a:lumMod val="50000"/>
                  </a:schemeClr>
                </a:solidFill>
                <a:ea typeface="Meiryo UI" pitchFamily="34" charset="-128"/>
                <a:cs typeface="Meiryo UI" pitchFamily="34" charset="-128"/>
              </a:rPr>
              <a:t>(2) </a:t>
            </a:r>
            <a:r>
              <a:rPr lang="en-US" altLang="zh-CN" dirty="0" err="1" smtClean="0">
                <a:solidFill>
                  <a:schemeClr val="tx2">
                    <a:lumMod val="50000"/>
                  </a:schemeClr>
                </a:solidFill>
                <a:ea typeface="Meiryo UI" pitchFamily="34" charset="-128"/>
                <a:cs typeface="Meiryo UI" pitchFamily="34" charset="-128"/>
              </a:rPr>
              <a:t>min</a:t>
            </a:r>
            <a:r>
              <a:rPr lang="en-US" altLang="zh-CN" sz="1000" dirty="0" err="1" smtClean="0">
                <a:solidFill>
                  <a:schemeClr val="tx2">
                    <a:lumMod val="50000"/>
                  </a:schemeClr>
                </a:solidFill>
                <a:ea typeface="Meiryo UI" pitchFamily="34" charset="-128"/>
                <a:cs typeface="Meiryo UI" pitchFamily="34" charset="-128"/>
              </a:rPr>
              <a:t>v∈S</a:t>
            </a:r>
            <a:r>
              <a:rPr lang="en-US" altLang="zh-CN" dirty="0" smtClean="0">
                <a:solidFill>
                  <a:schemeClr val="tx2">
                    <a:lumMod val="50000"/>
                  </a:schemeClr>
                </a:solidFill>
                <a:ea typeface="Meiryo UI" pitchFamily="34" charset="-128"/>
                <a:cs typeface="Meiryo UI" pitchFamily="34" charset="-128"/>
              </a:rPr>
              <a:t>(l(</a:t>
            </a:r>
            <a:r>
              <a:rPr lang="en-US" altLang="zh-CN" dirty="0" err="1" smtClean="0">
                <a:solidFill>
                  <a:schemeClr val="tx2">
                    <a:lumMod val="50000"/>
                  </a:schemeClr>
                </a:solidFill>
                <a:ea typeface="Meiryo UI" pitchFamily="34" charset="-128"/>
                <a:cs typeface="Meiryo UI" pitchFamily="34" charset="-128"/>
              </a:rPr>
              <a:t>u</a:t>
            </a:r>
            <a:r>
              <a:rPr lang="en-US" altLang="zh-CN" sz="1000" dirty="0" err="1" smtClean="0">
                <a:solidFill>
                  <a:schemeClr val="tx2">
                    <a:lumMod val="50000"/>
                  </a:schemeClr>
                </a:solidFill>
                <a:ea typeface="Meiryo UI" pitchFamily="34" charset="-128"/>
                <a:cs typeface="Meiryo UI" pitchFamily="34" charset="-128"/>
              </a:rPr>
              <a:t>o</a:t>
            </a:r>
            <a:r>
              <a:rPr lang="en-US" altLang="zh-CN" dirty="0" smtClean="0">
                <a:solidFill>
                  <a:schemeClr val="tx2">
                    <a:lumMod val="50000"/>
                  </a:schemeClr>
                </a:solidFill>
                <a:ea typeface="Meiryo UI" pitchFamily="34" charset="-128"/>
                <a:cs typeface="Meiryo UI" pitchFamily="34" charset="-128"/>
              </a:rPr>
              <a:t>, v)) ≥ </a:t>
            </a:r>
            <a:r>
              <a:rPr lang="en-US" altLang="zh-CN" dirty="0" err="1" smtClean="0">
                <a:solidFill>
                  <a:schemeClr val="tx2">
                    <a:lumMod val="50000"/>
                  </a:schemeClr>
                </a:solidFill>
                <a:ea typeface="Meiryo UI" pitchFamily="34" charset="-128"/>
                <a:cs typeface="Meiryo UI" pitchFamily="34" charset="-128"/>
              </a:rPr>
              <a:t>max</a:t>
            </a:r>
            <a:r>
              <a:rPr lang="en-US" altLang="zh-CN" sz="1000" dirty="0" err="1" smtClean="0">
                <a:solidFill>
                  <a:schemeClr val="tx2">
                    <a:lumMod val="50000"/>
                  </a:schemeClr>
                </a:solidFill>
                <a:ea typeface="Meiryo UI" pitchFamily="34" charset="-128"/>
                <a:cs typeface="Meiryo UI" pitchFamily="34" charset="-128"/>
              </a:rPr>
              <a:t>v′∈can</a:t>
            </a:r>
            <a:r>
              <a:rPr lang="en-US" altLang="zh-CN" sz="1000" dirty="0" smtClean="0">
                <a:solidFill>
                  <a:schemeClr val="tx2">
                    <a:lumMod val="50000"/>
                  </a:schemeClr>
                </a:solidFill>
                <a:ea typeface="Meiryo UI" pitchFamily="34" charset="-128"/>
                <a:cs typeface="Meiryo UI" pitchFamily="34" charset="-128"/>
              </a:rPr>
              <a:t>(</a:t>
            </a:r>
            <a:r>
              <a:rPr lang="en-US" altLang="zh-CN" sz="1000" dirty="0" err="1" smtClean="0">
                <a:solidFill>
                  <a:schemeClr val="tx2">
                    <a:lumMod val="50000"/>
                  </a:schemeClr>
                </a:solidFill>
                <a:ea typeface="Meiryo UI" pitchFamily="34" charset="-128"/>
                <a:cs typeface="Meiryo UI" pitchFamily="34" charset="-128"/>
              </a:rPr>
              <a:t>uo</a:t>
            </a:r>
            <a:r>
              <a:rPr lang="en-US" altLang="zh-CN" sz="1000" dirty="0" smtClean="0">
                <a:solidFill>
                  <a:schemeClr val="tx2">
                    <a:lumMod val="50000"/>
                  </a:schemeClr>
                </a:solidFill>
                <a:ea typeface="Meiryo UI" pitchFamily="34" charset="-128"/>
                <a:cs typeface="Meiryo UI" pitchFamily="34" charset="-128"/>
              </a:rPr>
              <a:t>)\S</a:t>
            </a:r>
            <a:r>
              <a:rPr lang="en-US" altLang="zh-CN" dirty="0" smtClean="0">
                <a:solidFill>
                  <a:schemeClr val="tx2">
                    <a:lumMod val="50000"/>
                  </a:schemeClr>
                </a:solidFill>
                <a:ea typeface="Meiryo UI" pitchFamily="34" charset="-128"/>
                <a:cs typeface="Meiryo UI" pitchFamily="34" charset="-128"/>
              </a:rPr>
              <a:t>(h(</a:t>
            </a:r>
            <a:r>
              <a:rPr lang="en-US" altLang="zh-CN" dirty="0" err="1" smtClean="0">
                <a:solidFill>
                  <a:schemeClr val="tx2">
                    <a:lumMod val="50000"/>
                  </a:schemeClr>
                </a:solidFill>
                <a:ea typeface="Meiryo UI" pitchFamily="34" charset="-128"/>
                <a:cs typeface="Meiryo UI" pitchFamily="34" charset="-128"/>
              </a:rPr>
              <a:t>u</a:t>
            </a:r>
            <a:r>
              <a:rPr lang="en-US" altLang="zh-CN" sz="1000" dirty="0" err="1" smtClean="0">
                <a:solidFill>
                  <a:schemeClr val="tx2">
                    <a:lumMod val="50000"/>
                  </a:schemeClr>
                </a:solidFill>
                <a:ea typeface="Meiryo UI" pitchFamily="34" charset="-128"/>
                <a:cs typeface="Meiryo UI" pitchFamily="34" charset="-128"/>
              </a:rPr>
              <a:t>o</a:t>
            </a:r>
            <a:r>
              <a:rPr lang="en-US" altLang="zh-CN" dirty="0" smtClean="0">
                <a:solidFill>
                  <a:schemeClr val="tx2">
                    <a:lumMod val="50000"/>
                  </a:schemeClr>
                </a:solidFill>
                <a:ea typeface="Meiryo UI" pitchFamily="34" charset="-128"/>
                <a:cs typeface="Meiryo UI" pitchFamily="34" charset="-128"/>
              </a:rPr>
              <a:t>, v)), where </a:t>
            </a:r>
          </a:p>
          <a:p>
            <a:r>
              <a:rPr lang="en-US" altLang="zh-CN" sz="1800" dirty="0" smtClean="0">
                <a:solidFill>
                  <a:schemeClr val="tx2">
                    <a:lumMod val="50000"/>
                  </a:schemeClr>
                </a:solidFill>
                <a:ea typeface="Meiryo UI" pitchFamily="34" charset="-128"/>
                <a:cs typeface="Meiryo UI" pitchFamily="34" charset="-128"/>
              </a:rPr>
              <a:t>          l(</a:t>
            </a:r>
            <a:r>
              <a:rPr lang="en-US" altLang="zh-CN" sz="1800" dirty="0" err="1" smtClean="0">
                <a:solidFill>
                  <a:schemeClr val="tx2">
                    <a:lumMod val="50000"/>
                  </a:schemeClr>
                </a:solidFill>
                <a:ea typeface="Meiryo UI" pitchFamily="34" charset="-128"/>
                <a:cs typeface="Meiryo UI" pitchFamily="34" charset="-128"/>
              </a:rPr>
              <a:t>u</a:t>
            </a:r>
            <a:r>
              <a:rPr lang="en-US" altLang="zh-CN" sz="1100" dirty="0" err="1" smtClean="0">
                <a:solidFill>
                  <a:schemeClr val="tx2">
                    <a:lumMod val="50000"/>
                  </a:schemeClr>
                </a:solidFill>
                <a:ea typeface="Meiryo UI" pitchFamily="34" charset="-128"/>
                <a:cs typeface="Meiryo UI" pitchFamily="34" charset="-128"/>
              </a:rPr>
              <a:t>o</a:t>
            </a:r>
            <a:r>
              <a:rPr lang="en-US" altLang="zh-CN" sz="1800" dirty="0" smtClean="0">
                <a:solidFill>
                  <a:schemeClr val="tx2">
                    <a:lumMod val="50000"/>
                  </a:schemeClr>
                </a:solidFill>
                <a:ea typeface="Meiryo UI" pitchFamily="34" charset="-128"/>
                <a:cs typeface="Meiryo UI" pitchFamily="34" charset="-128"/>
              </a:rPr>
              <a:t>, v) and h(</a:t>
            </a:r>
            <a:r>
              <a:rPr lang="en-US" altLang="zh-CN" sz="1800" dirty="0" err="1" smtClean="0">
                <a:solidFill>
                  <a:schemeClr val="tx2">
                    <a:lumMod val="50000"/>
                  </a:schemeClr>
                </a:solidFill>
                <a:ea typeface="Meiryo UI" pitchFamily="34" charset="-128"/>
                <a:cs typeface="Meiryo UI" pitchFamily="34" charset="-128"/>
              </a:rPr>
              <a:t>u</a:t>
            </a:r>
            <a:r>
              <a:rPr lang="en-US" altLang="zh-CN" sz="1100" dirty="0" err="1" smtClean="0">
                <a:solidFill>
                  <a:schemeClr val="tx2">
                    <a:lumMod val="50000"/>
                  </a:schemeClr>
                </a:solidFill>
                <a:ea typeface="Meiryo UI" pitchFamily="34" charset="-128"/>
                <a:cs typeface="Meiryo UI" pitchFamily="34" charset="-128"/>
              </a:rPr>
              <a:t>o</a:t>
            </a:r>
            <a:r>
              <a:rPr lang="en-US" altLang="zh-CN" sz="1800" dirty="0" smtClean="0">
                <a:solidFill>
                  <a:schemeClr val="tx2">
                    <a:lumMod val="50000"/>
                  </a:schemeClr>
                </a:solidFill>
                <a:ea typeface="Meiryo UI" pitchFamily="34" charset="-128"/>
                <a:cs typeface="Meiryo UI" pitchFamily="34" charset="-128"/>
              </a:rPr>
              <a:t>, v) denote a lower bound and upper bound of r(</a:t>
            </a:r>
            <a:r>
              <a:rPr lang="en-US" altLang="zh-CN" sz="1800" dirty="0" err="1" smtClean="0">
                <a:solidFill>
                  <a:schemeClr val="tx2">
                    <a:lumMod val="50000"/>
                  </a:schemeClr>
                </a:solidFill>
                <a:ea typeface="Meiryo UI" pitchFamily="34" charset="-128"/>
                <a:cs typeface="Meiryo UI" pitchFamily="34" charset="-128"/>
              </a:rPr>
              <a:t>u</a:t>
            </a:r>
            <a:r>
              <a:rPr lang="en-US" altLang="zh-CN" sz="1100" dirty="0" err="1" smtClean="0">
                <a:solidFill>
                  <a:schemeClr val="tx2">
                    <a:lumMod val="50000"/>
                  </a:schemeClr>
                </a:solidFill>
                <a:ea typeface="Meiryo UI" pitchFamily="34" charset="-128"/>
                <a:cs typeface="Meiryo UI" pitchFamily="34" charset="-128"/>
              </a:rPr>
              <a:t>o</a:t>
            </a:r>
            <a:r>
              <a:rPr lang="en-US" altLang="zh-CN" sz="1800" dirty="0" smtClean="0">
                <a:solidFill>
                  <a:schemeClr val="tx2">
                    <a:lumMod val="50000"/>
                  </a:schemeClr>
                </a:solidFill>
                <a:ea typeface="Meiryo UI" pitchFamily="34" charset="-128"/>
                <a:cs typeface="Meiryo UI" pitchFamily="34" charset="-128"/>
              </a:rPr>
              <a:t>, v).</a:t>
            </a:r>
          </a:p>
          <a:p>
            <a:pPr lvl="1">
              <a:defRPr/>
            </a:pPr>
            <a:endParaRPr lang="en-US" altLang="zh-CN" dirty="0" smtClean="0">
              <a:solidFill>
                <a:schemeClr val="tx2">
                  <a:lumMod val="50000"/>
                </a:schemeClr>
              </a:solidFill>
              <a:ea typeface="Meiryo UI" pitchFamily="34" charset="-128"/>
              <a:cs typeface="Meiryo UI" pitchFamily="34" charset="-128"/>
            </a:endParaRPr>
          </a:p>
          <a:p>
            <a:pPr lvl="1">
              <a:defRPr/>
            </a:pPr>
            <a:endParaRPr lang="en-US" altLang="zh-CN" dirty="0" smtClean="0">
              <a:solidFill>
                <a:schemeClr val="tx2">
                  <a:lumMod val="50000"/>
                </a:schemeClr>
              </a:solidFill>
              <a:ea typeface="Meiryo UI" pitchFamily="34" charset="-128"/>
              <a:cs typeface="Meiryo UI" pitchFamily="34" charset="-128"/>
            </a:endParaRPr>
          </a:p>
        </p:txBody>
      </p:sp>
      <p:sp>
        <p:nvSpPr>
          <p:cNvPr id="9" name="Rectangle 8"/>
          <p:cNvSpPr/>
          <p:nvPr/>
        </p:nvSpPr>
        <p:spPr bwMode="auto">
          <a:xfrm>
            <a:off x="1555047" y="1873059"/>
            <a:ext cx="1485501" cy="440570"/>
          </a:xfrm>
          <a:prstGeom prst="rect">
            <a:avLst/>
          </a:prstGeom>
          <a:noFill/>
          <a:ln w="9525" cap="flat" cmpd="sng" algn="ctr">
            <a:solidFill>
              <a:srgbClr val="1CADE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dirty="0" err="1" smtClean="0">
                <a:noFill/>
              </a:rPr>
              <a:t>x</a:t>
            </a:r>
            <a:r>
              <a:rPr lang="en-US" dirty="0" err="1" smtClean="0"/>
              <a:t>Xv</a:t>
            </a:r>
            <a:r>
              <a:rPr lang="en-US" dirty="0" smtClean="0"/>
              <a:t>: match?</a:t>
            </a:r>
            <a:endParaRPr kumimoji="0" lang="en-US" sz="1800" b="0" i="0" u="none" strike="noStrike" cap="none" normalizeH="0" baseline="0" dirty="0" smtClean="0">
              <a:ln>
                <a:noFill/>
              </a:ln>
              <a:noFill/>
              <a:effectLst/>
              <a:latin typeface="Arial" panose="020B0604020202020204" pitchFamily="34" charset="0"/>
              <a:ea typeface="宋体" panose="02010600030101010101" pitchFamily="2" charset="-122"/>
            </a:endParaRPr>
          </a:p>
        </p:txBody>
      </p:sp>
      <p:sp>
        <p:nvSpPr>
          <p:cNvPr id="10" name="Rectangle 9"/>
          <p:cNvSpPr/>
          <p:nvPr/>
        </p:nvSpPr>
        <p:spPr bwMode="auto">
          <a:xfrm>
            <a:off x="3035987" y="1873059"/>
            <a:ext cx="1655071" cy="440570"/>
          </a:xfrm>
          <a:prstGeom prst="rect">
            <a:avLst/>
          </a:prstGeom>
          <a:noFill/>
          <a:ln w="9525" cap="flat" cmpd="sng" algn="ctr">
            <a:solidFill>
              <a:srgbClr val="1CADE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dirty="0" err="1" smtClean="0"/>
              <a:t>v.R</a:t>
            </a:r>
            <a:r>
              <a:rPr lang="en-US" dirty="0" smtClean="0"/>
              <a:t>: </a:t>
            </a:r>
            <a:r>
              <a:rPr lang="en-US" sz="1200" dirty="0" smtClean="0"/>
              <a:t>relevance set</a:t>
            </a:r>
            <a:endParaRPr kumimoji="0" lang="en-US" sz="1200" b="0" i="0" u="none" strike="noStrike" cap="none" normalizeH="0" baseline="0" dirty="0" smtClean="0">
              <a:ln>
                <a:noFill/>
              </a:ln>
              <a:effectLst/>
            </a:endParaRPr>
          </a:p>
        </p:txBody>
      </p:sp>
      <p:sp>
        <p:nvSpPr>
          <p:cNvPr id="11" name="Rectangle 10"/>
          <p:cNvSpPr/>
          <p:nvPr/>
        </p:nvSpPr>
        <p:spPr bwMode="auto">
          <a:xfrm>
            <a:off x="4694626" y="1873059"/>
            <a:ext cx="3729480" cy="440570"/>
          </a:xfrm>
          <a:prstGeom prst="rect">
            <a:avLst/>
          </a:prstGeom>
          <a:noFill/>
          <a:ln w="9525" cap="flat" cmpd="sng" algn="ctr">
            <a:solidFill>
              <a:srgbClr val="1CADE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err="1" smtClean="0">
                <a:ln>
                  <a:noFill/>
                </a:ln>
                <a:solidFill>
                  <a:srgbClr val="000000"/>
                </a:solidFill>
                <a:effectLst/>
                <a:latin typeface="Arial" panose="020B0604020202020204" pitchFamily="34" charset="0"/>
                <a:ea typeface="宋体" panose="02010600030101010101" pitchFamily="2" charset="-122"/>
              </a:rPr>
              <a:t>v.l</a:t>
            </a:r>
            <a:r>
              <a:rPr lang="en-US" dirty="0" err="1" smtClean="0">
                <a:solidFill>
                  <a:srgbClr val="000000"/>
                </a:solidFill>
              </a:rPr>
              <a:t>ower</a:t>
            </a:r>
            <a:r>
              <a:rPr lang="en-US" dirty="0" smtClean="0">
                <a:solidFill>
                  <a:srgbClr val="000000"/>
                </a:solidFill>
              </a:rPr>
              <a:t>, </a:t>
            </a:r>
            <a:r>
              <a:rPr lang="en-US" dirty="0" err="1" smtClean="0">
                <a:solidFill>
                  <a:srgbClr val="000000"/>
                </a:solidFill>
              </a:rPr>
              <a:t>v.upper</a:t>
            </a:r>
            <a:r>
              <a:rPr lang="en-US" dirty="0" smtClean="0">
                <a:solidFill>
                  <a:srgbClr val="000000"/>
                </a:solidFill>
              </a:rPr>
              <a:t>: relevance bound</a:t>
            </a:r>
            <a:endParaRPr kumimoji="0" 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701020404"/>
      </p:ext>
    </p:extLst>
  </p:cSld>
  <p:clrMapOvr>
    <a:masterClrMapping/>
  </p:clrMapOvr>
  <p:transition advTm="6327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1DF5AF0-A6A1-4215-96D2-5895980EEBFD}" type="slidenum">
              <a:rPr lang="en-US" altLang="en-US" smtClean="0"/>
              <a:pPr>
                <a:defRPr/>
              </a:pPr>
              <a:t>9</a:t>
            </a:fld>
            <a:endParaRPr lang="en-US" altLang="en-US" sz="1800">
              <a:solidFill>
                <a:schemeClr val="tx1"/>
              </a:solidFill>
            </a:endParaRPr>
          </a:p>
        </p:txBody>
      </p:sp>
      <p:grpSp>
        <p:nvGrpSpPr>
          <p:cNvPr id="4" name="Group 148"/>
          <p:cNvGrpSpPr/>
          <p:nvPr/>
        </p:nvGrpSpPr>
        <p:grpSpPr>
          <a:xfrm>
            <a:off x="376066" y="1061194"/>
            <a:ext cx="2506834" cy="1809006"/>
            <a:chOff x="553034" y="1442135"/>
            <a:chExt cx="2473004" cy="1706428"/>
          </a:xfrm>
        </p:grpSpPr>
        <p:pic>
          <p:nvPicPr>
            <p:cNvPr id="5"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83577" y="1851543"/>
              <a:ext cx="417708" cy="417708"/>
            </a:xfrm>
            <a:prstGeom prst="rect">
              <a:avLst/>
            </a:prstGeom>
          </p:spPr>
        </p:pic>
        <p:pic>
          <p:nvPicPr>
            <p:cNvPr id="6"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0739" y="2471088"/>
              <a:ext cx="542018" cy="542018"/>
            </a:xfrm>
            <a:prstGeom prst="rect">
              <a:avLst/>
            </a:prstGeom>
          </p:spPr>
        </p:pic>
        <p:sp>
          <p:nvSpPr>
            <p:cNvPr id="7" name="TextBox 6"/>
            <p:cNvSpPr txBox="1"/>
            <p:nvPr/>
          </p:nvSpPr>
          <p:spPr>
            <a:xfrm>
              <a:off x="1346731" y="1442135"/>
              <a:ext cx="819456" cy="430887"/>
            </a:xfrm>
            <a:prstGeom prst="rect">
              <a:avLst/>
            </a:prstGeom>
            <a:noFill/>
          </p:spPr>
          <p:txBody>
            <a:bodyPr wrap="none" rtlCol="0">
              <a:spAutoFit/>
            </a:bodyPr>
            <a:lstStyle/>
            <a:p>
              <a:pPr algn="ctr"/>
              <a:r>
                <a:rPr lang="en-US" sz="1100" b="1" dirty="0" smtClean="0"/>
                <a:t>Project </a:t>
              </a:r>
            </a:p>
            <a:p>
              <a:pPr algn="ctr"/>
              <a:r>
                <a:rPr lang="en-US" sz="1100" b="1" dirty="0" smtClean="0"/>
                <a:t>Manager*</a:t>
              </a:r>
            </a:p>
          </p:txBody>
        </p:sp>
        <p:sp>
          <p:nvSpPr>
            <p:cNvPr id="8" name="TextBox 7"/>
            <p:cNvSpPr txBox="1"/>
            <p:nvPr/>
          </p:nvSpPr>
          <p:spPr>
            <a:xfrm>
              <a:off x="553034" y="2894647"/>
              <a:ext cx="934871" cy="253916"/>
            </a:xfrm>
            <a:prstGeom prst="rect">
              <a:avLst/>
            </a:prstGeom>
            <a:noFill/>
          </p:spPr>
          <p:txBody>
            <a:bodyPr wrap="none" rtlCol="0">
              <a:spAutoFit/>
            </a:bodyPr>
            <a:lstStyle/>
            <a:p>
              <a:r>
                <a:rPr lang="en-US" sz="1050" dirty="0" smtClean="0"/>
                <a:t>Programmer</a:t>
              </a:r>
              <a:endParaRPr lang="en-US" sz="1200" baseline="-25000" dirty="0"/>
            </a:p>
          </p:txBody>
        </p:sp>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316440" y="2528165"/>
              <a:ext cx="400727" cy="400727"/>
            </a:xfrm>
            <a:prstGeom prst="rect">
              <a:avLst/>
            </a:prstGeom>
          </p:spPr>
        </p:pic>
        <p:sp>
          <p:nvSpPr>
            <p:cNvPr id="10" name="TextBox 9"/>
            <p:cNvSpPr txBox="1"/>
            <p:nvPr/>
          </p:nvSpPr>
          <p:spPr>
            <a:xfrm>
              <a:off x="2083151" y="2881078"/>
              <a:ext cx="942887" cy="253916"/>
            </a:xfrm>
            <a:prstGeom prst="rect">
              <a:avLst/>
            </a:prstGeom>
            <a:noFill/>
          </p:spPr>
          <p:txBody>
            <a:bodyPr wrap="none" rtlCol="0">
              <a:spAutoFit/>
            </a:bodyPr>
            <a:lstStyle/>
            <a:p>
              <a:r>
                <a:rPr lang="en-US" sz="1050" dirty="0" smtClean="0"/>
                <a:t>DB manager</a:t>
              </a:r>
              <a:endParaRPr lang="en-US" sz="1050" baseline="-25000" dirty="0"/>
            </a:p>
          </p:txBody>
        </p:sp>
        <p:cxnSp>
          <p:nvCxnSpPr>
            <p:cNvPr id="13" name="Curved Connector 12"/>
            <p:cNvCxnSpPr>
              <a:stCxn id="5" idx="1"/>
              <a:endCxn id="6" idx="0"/>
            </p:cNvCxnSpPr>
            <p:nvPr/>
          </p:nvCxnSpPr>
          <p:spPr bwMode="auto">
            <a:xfrm rot="10800000" flipV="1">
              <a:off x="1031749" y="2060396"/>
              <a:ext cx="551829" cy="410691"/>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Curved Connector 13"/>
            <p:cNvCxnSpPr>
              <a:stCxn id="5" idx="3"/>
              <a:endCxn id="9" idx="0"/>
            </p:cNvCxnSpPr>
            <p:nvPr/>
          </p:nvCxnSpPr>
          <p:spPr bwMode="auto">
            <a:xfrm>
              <a:off x="2001285" y="2060397"/>
              <a:ext cx="515519" cy="467768"/>
            </a:xfrm>
            <a:prstGeom prst="curved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Arrow Connector 16"/>
            <p:cNvCxnSpPr/>
            <p:nvPr/>
          </p:nvCxnSpPr>
          <p:spPr bwMode="auto">
            <a:xfrm>
              <a:off x="1346183" y="2688981"/>
              <a:ext cx="888068" cy="4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pic>
        <p:nvPicPr>
          <p:cNvPr id="20" name="Picture 1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290416" y="1240866"/>
            <a:ext cx="404969" cy="365754"/>
          </a:xfrm>
          <a:prstGeom prst="rect">
            <a:avLst/>
          </a:prstGeom>
        </p:spPr>
      </p:pic>
      <p:pic>
        <p:nvPicPr>
          <p:cNvPr id="21" name="Picture 19"/>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906056" y="1872611"/>
            <a:ext cx="525488" cy="474603"/>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953860" y="2607990"/>
            <a:ext cx="429880" cy="388252"/>
          </a:xfrm>
          <a:prstGeom prst="rect">
            <a:avLst/>
          </a:prstGeom>
        </p:spPr>
      </p:pic>
      <p:pic>
        <p:nvPicPr>
          <p:cNvPr id="23" name="Picture 20"/>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818050" y="1934471"/>
            <a:ext cx="388506" cy="350885"/>
          </a:xfrm>
          <a:prstGeom prst="rect">
            <a:avLst/>
          </a:prstGeom>
        </p:spPr>
      </p:pic>
      <p:pic>
        <p:nvPicPr>
          <p:cNvPr id="24" name="Picture 2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797363" y="2607990"/>
            <a:ext cx="429880" cy="388252"/>
          </a:xfrm>
          <a:prstGeom prst="rect">
            <a:avLst/>
          </a:prstGeom>
        </p:spPr>
      </p:pic>
      <p:pic>
        <p:nvPicPr>
          <p:cNvPr id="25" name="Picture 5"/>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3248570" y="1982356"/>
            <a:ext cx="282467" cy="255114"/>
          </a:xfrm>
          <a:prstGeom prst="rect">
            <a:avLst/>
          </a:prstGeom>
        </p:spPr>
      </p:pic>
      <p:pic>
        <p:nvPicPr>
          <p:cNvPr id="26" name="Picture 23"/>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3239371" y="2665909"/>
            <a:ext cx="300866" cy="272415"/>
          </a:xfrm>
          <a:prstGeom prst="rect">
            <a:avLst/>
          </a:prstGeom>
        </p:spPr>
      </p:pic>
      <p:pic>
        <p:nvPicPr>
          <p:cNvPr id="27" name="Picture 2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366420" y="1240866"/>
            <a:ext cx="404969" cy="365754"/>
          </a:xfrm>
          <a:prstGeom prst="rect">
            <a:avLst/>
          </a:prstGeom>
        </p:spPr>
      </p:pic>
      <p:pic>
        <p:nvPicPr>
          <p:cNvPr id="28" name="Picture 2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146658" y="1240866"/>
            <a:ext cx="404969" cy="365754"/>
          </a:xfrm>
          <a:prstGeom prst="rect">
            <a:avLst/>
          </a:prstGeom>
        </p:spPr>
      </p:pic>
      <p:pic>
        <p:nvPicPr>
          <p:cNvPr id="29" name="Picture 3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801439" y="1240866"/>
            <a:ext cx="404969" cy="365754"/>
          </a:xfrm>
          <a:prstGeom prst="rect">
            <a:avLst/>
          </a:prstGeom>
        </p:spPr>
      </p:pic>
      <p:pic>
        <p:nvPicPr>
          <p:cNvPr id="30" name="Picture 24"/>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593062" y="1872611"/>
            <a:ext cx="525488" cy="474603"/>
          </a:xfrm>
          <a:prstGeom prst="rect">
            <a:avLst/>
          </a:prstGeom>
        </p:spPr>
      </p:pic>
      <p:pic>
        <p:nvPicPr>
          <p:cNvPr id="31" name="Picture 3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640866" y="2607990"/>
            <a:ext cx="429880" cy="388252"/>
          </a:xfrm>
          <a:prstGeom prst="rect">
            <a:avLst/>
          </a:prstGeom>
        </p:spPr>
      </p:pic>
      <p:pic>
        <p:nvPicPr>
          <p:cNvPr id="32" name="Picture 25"/>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6484369" y="1934471"/>
            <a:ext cx="388506" cy="350885"/>
          </a:xfrm>
          <a:prstGeom prst="rect">
            <a:avLst/>
          </a:prstGeom>
        </p:spPr>
      </p:pic>
      <p:pic>
        <p:nvPicPr>
          <p:cNvPr id="33" name="Picture 32"/>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6528189" y="2665909"/>
            <a:ext cx="300866" cy="272415"/>
          </a:xfrm>
          <a:prstGeom prst="rect">
            <a:avLst/>
          </a:prstGeom>
        </p:spPr>
      </p:pic>
      <p:pic>
        <p:nvPicPr>
          <p:cNvPr id="34" name="Picture 26"/>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238695" y="1872611"/>
            <a:ext cx="525488" cy="474603"/>
          </a:xfrm>
          <a:prstGeom prst="rect">
            <a:avLst/>
          </a:prstGeom>
        </p:spPr>
      </p:pic>
      <p:pic>
        <p:nvPicPr>
          <p:cNvPr id="35" name="Picture 33"/>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238695" y="2564815"/>
            <a:ext cx="525488" cy="474603"/>
          </a:xfrm>
          <a:prstGeom prst="rect">
            <a:avLst/>
          </a:prstGeom>
        </p:spPr>
      </p:pic>
      <p:pic>
        <p:nvPicPr>
          <p:cNvPr id="36" name="Picture 27"/>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8150689" y="1934471"/>
            <a:ext cx="388506" cy="350885"/>
          </a:xfrm>
          <a:prstGeom prst="rect">
            <a:avLst/>
          </a:prstGeom>
        </p:spPr>
      </p:pic>
      <p:pic>
        <p:nvPicPr>
          <p:cNvPr id="37" name="Picture 3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8130002" y="2607990"/>
            <a:ext cx="429880" cy="388252"/>
          </a:xfrm>
          <a:prstGeom prst="rect">
            <a:avLst/>
          </a:prstGeom>
        </p:spPr>
      </p:pic>
      <p:cxnSp>
        <p:nvCxnSpPr>
          <p:cNvPr id="38" name="Straight Arrow Connector 43"/>
          <p:cNvCxnSpPr>
            <a:stCxn id="20" idx="2"/>
            <a:endCxn id="25" idx="0"/>
          </p:cNvCxnSpPr>
          <p:nvPr/>
        </p:nvCxnSpPr>
        <p:spPr bwMode="auto">
          <a:xfrm flipH="1">
            <a:off x="3389804" y="1606620"/>
            <a:ext cx="1103097" cy="3757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44"/>
          <p:cNvCxnSpPr>
            <a:stCxn id="20" idx="2"/>
            <a:endCxn id="21" idx="0"/>
          </p:cNvCxnSpPr>
          <p:nvPr/>
        </p:nvCxnSpPr>
        <p:spPr bwMode="auto">
          <a:xfrm flipH="1">
            <a:off x="4168800" y="1606620"/>
            <a:ext cx="324101"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48"/>
          <p:cNvCxnSpPr>
            <a:stCxn id="20" idx="2"/>
            <a:endCxn id="23" idx="0"/>
          </p:cNvCxnSpPr>
          <p:nvPr/>
        </p:nvCxnSpPr>
        <p:spPr bwMode="auto">
          <a:xfrm>
            <a:off x="4492901" y="1606620"/>
            <a:ext cx="519403"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52"/>
          <p:cNvCxnSpPr>
            <a:stCxn id="25" idx="2"/>
          </p:cNvCxnSpPr>
          <p:nvPr/>
        </p:nvCxnSpPr>
        <p:spPr bwMode="auto">
          <a:xfrm>
            <a:off x="3389804" y="2237470"/>
            <a:ext cx="0" cy="3705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55"/>
          <p:cNvCxnSpPr>
            <a:stCxn id="21" idx="2"/>
            <a:endCxn id="22" idx="0"/>
          </p:cNvCxnSpPr>
          <p:nvPr/>
        </p:nvCxnSpPr>
        <p:spPr bwMode="auto">
          <a:xfrm>
            <a:off x="4168800" y="2347214"/>
            <a:ext cx="0"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58"/>
          <p:cNvCxnSpPr>
            <a:stCxn id="23" idx="2"/>
            <a:endCxn id="24" idx="0"/>
          </p:cNvCxnSpPr>
          <p:nvPr/>
        </p:nvCxnSpPr>
        <p:spPr bwMode="auto">
          <a:xfrm flipH="1">
            <a:off x="5012303" y="2285356"/>
            <a:ext cx="1" cy="322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62"/>
          <p:cNvCxnSpPr>
            <a:stCxn id="30" idx="2"/>
            <a:endCxn id="31" idx="0"/>
          </p:cNvCxnSpPr>
          <p:nvPr/>
        </p:nvCxnSpPr>
        <p:spPr bwMode="auto">
          <a:xfrm>
            <a:off x="5855806" y="2347214"/>
            <a:ext cx="0"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65"/>
          <p:cNvCxnSpPr>
            <a:stCxn id="36" idx="2"/>
            <a:endCxn id="37" idx="0"/>
          </p:cNvCxnSpPr>
          <p:nvPr/>
        </p:nvCxnSpPr>
        <p:spPr bwMode="auto">
          <a:xfrm flipH="1">
            <a:off x="8344942" y="2285356"/>
            <a:ext cx="1" cy="322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 name="Straight Arrow Connector 68"/>
          <p:cNvCxnSpPr>
            <a:stCxn id="27" idx="2"/>
            <a:endCxn id="30" idx="0"/>
          </p:cNvCxnSpPr>
          <p:nvPr/>
        </p:nvCxnSpPr>
        <p:spPr bwMode="auto">
          <a:xfrm flipH="1">
            <a:off x="5855806" y="1606620"/>
            <a:ext cx="713098"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 name="Straight Arrow Connector 71"/>
          <p:cNvCxnSpPr>
            <a:stCxn id="27" idx="2"/>
            <a:endCxn id="32" idx="0"/>
          </p:cNvCxnSpPr>
          <p:nvPr/>
        </p:nvCxnSpPr>
        <p:spPr bwMode="auto">
          <a:xfrm>
            <a:off x="6568904" y="1606620"/>
            <a:ext cx="109719"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8" name="Straight Arrow Connector 72"/>
          <p:cNvCxnSpPr>
            <a:stCxn id="28" idx="2"/>
            <a:endCxn id="32" idx="0"/>
          </p:cNvCxnSpPr>
          <p:nvPr/>
        </p:nvCxnSpPr>
        <p:spPr bwMode="auto">
          <a:xfrm flipH="1">
            <a:off x="6678623" y="1606620"/>
            <a:ext cx="670519"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73"/>
          <p:cNvCxnSpPr>
            <a:stCxn id="28" idx="2"/>
            <a:endCxn id="34" idx="0"/>
          </p:cNvCxnSpPr>
          <p:nvPr/>
        </p:nvCxnSpPr>
        <p:spPr bwMode="auto">
          <a:xfrm>
            <a:off x="7349142" y="1606620"/>
            <a:ext cx="152296"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74"/>
          <p:cNvCxnSpPr>
            <a:stCxn id="29" idx="2"/>
            <a:endCxn id="34" idx="0"/>
          </p:cNvCxnSpPr>
          <p:nvPr/>
        </p:nvCxnSpPr>
        <p:spPr bwMode="auto">
          <a:xfrm flipH="1">
            <a:off x="7501439" y="1606620"/>
            <a:ext cx="502485"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Straight Arrow Connector 75"/>
          <p:cNvCxnSpPr>
            <a:stCxn id="34" idx="2"/>
            <a:endCxn id="37" idx="0"/>
          </p:cNvCxnSpPr>
          <p:nvPr/>
        </p:nvCxnSpPr>
        <p:spPr bwMode="auto">
          <a:xfrm>
            <a:off x="7501439" y="2347214"/>
            <a:ext cx="843503"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Arrow Connector 84"/>
          <p:cNvCxnSpPr>
            <a:stCxn id="27" idx="2"/>
            <a:endCxn id="34" idx="0"/>
          </p:cNvCxnSpPr>
          <p:nvPr/>
        </p:nvCxnSpPr>
        <p:spPr bwMode="auto">
          <a:xfrm>
            <a:off x="6568904" y="1606620"/>
            <a:ext cx="932535" cy="2659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85"/>
          <p:cNvCxnSpPr>
            <a:stCxn id="29" idx="2"/>
            <a:endCxn id="36" idx="0"/>
          </p:cNvCxnSpPr>
          <p:nvPr/>
        </p:nvCxnSpPr>
        <p:spPr bwMode="auto">
          <a:xfrm>
            <a:off x="8003924" y="1606620"/>
            <a:ext cx="341019" cy="327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Straight Arrow Connector 86"/>
          <p:cNvCxnSpPr>
            <a:stCxn id="32" idx="2"/>
            <a:endCxn id="31" idx="0"/>
          </p:cNvCxnSpPr>
          <p:nvPr/>
        </p:nvCxnSpPr>
        <p:spPr bwMode="auto">
          <a:xfrm flipH="1">
            <a:off x="5855806" y="2285356"/>
            <a:ext cx="822817" cy="322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Straight Arrow Connector 87"/>
          <p:cNvCxnSpPr>
            <a:stCxn id="32" idx="2"/>
            <a:endCxn id="35" idx="0"/>
          </p:cNvCxnSpPr>
          <p:nvPr/>
        </p:nvCxnSpPr>
        <p:spPr bwMode="auto">
          <a:xfrm>
            <a:off x="6678623" y="2285356"/>
            <a:ext cx="822816" cy="2794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Arrow Connector 98"/>
          <p:cNvCxnSpPr>
            <a:stCxn id="35" idx="0"/>
            <a:endCxn id="36" idx="2"/>
          </p:cNvCxnSpPr>
          <p:nvPr/>
        </p:nvCxnSpPr>
        <p:spPr bwMode="auto">
          <a:xfrm flipV="1">
            <a:off x="7501439" y="2285356"/>
            <a:ext cx="843504" cy="2794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Arrow Connector 99"/>
          <p:cNvCxnSpPr>
            <a:stCxn id="30" idx="2"/>
            <a:endCxn id="24" idx="0"/>
          </p:cNvCxnSpPr>
          <p:nvPr/>
        </p:nvCxnSpPr>
        <p:spPr bwMode="auto">
          <a:xfrm flipH="1">
            <a:off x="5012303" y="2347214"/>
            <a:ext cx="843503" cy="260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Straight Arrow Connector 100"/>
          <p:cNvCxnSpPr>
            <a:stCxn id="35" idx="1"/>
            <a:endCxn id="33" idx="3"/>
          </p:cNvCxnSpPr>
          <p:nvPr/>
        </p:nvCxnSpPr>
        <p:spPr bwMode="auto">
          <a:xfrm flipH="1">
            <a:off x="6829055" y="2802116"/>
            <a:ext cx="4096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Straight Arrow Connector 107"/>
          <p:cNvCxnSpPr>
            <a:stCxn id="35" idx="3"/>
            <a:endCxn id="37" idx="1"/>
          </p:cNvCxnSpPr>
          <p:nvPr/>
        </p:nvCxnSpPr>
        <p:spPr bwMode="auto">
          <a:xfrm>
            <a:off x="7764183" y="2802116"/>
            <a:ext cx="36581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Arrow Connector 108"/>
          <p:cNvCxnSpPr/>
          <p:nvPr/>
        </p:nvCxnSpPr>
        <p:spPr bwMode="auto">
          <a:xfrm flipH="1" flipV="1">
            <a:off x="4382782" y="2078640"/>
            <a:ext cx="38650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Straight Arrow Connector 109"/>
          <p:cNvCxnSpPr/>
          <p:nvPr/>
        </p:nvCxnSpPr>
        <p:spPr bwMode="auto">
          <a:xfrm>
            <a:off x="4408411" y="2127711"/>
            <a:ext cx="4096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 name="Straight Arrow Connector 115"/>
          <p:cNvCxnSpPr>
            <a:stCxn id="36" idx="1"/>
            <a:endCxn id="34" idx="3"/>
          </p:cNvCxnSpPr>
          <p:nvPr/>
        </p:nvCxnSpPr>
        <p:spPr bwMode="auto">
          <a:xfrm flipH="1" flipV="1">
            <a:off x="7764183" y="2109913"/>
            <a:ext cx="386506"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3" name="Straight Arrow Connector 118"/>
          <p:cNvCxnSpPr>
            <a:stCxn id="34" idx="1"/>
            <a:endCxn id="32" idx="3"/>
          </p:cNvCxnSpPr>
          <p:nvPr/>
        </p:nvCxnSpPr>
        <p:spPr bwMode="auto">
          <a:xfrm flipH="1">
            <a:off x="6872876" y="2109913"/>
            <a:ext cx="365819"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4" name="Straight Arrow Connector 121"/>
          <p:cNvCxnSpPr>
            <a:stCxn id="30" idx="3"/>
            <a:endCxn id="32" idx="1"/>
          </p:cNvCxnSpPr>
          <p:nvPr/>
        </p:nvCxnSpPr>
        <p:spPr bwMode="auto">
          <a:xfrm>
            <a:off x="6118550" y="2109913"/>
            <a:ext cx="365819"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5" name="Straight Arrow Connector 124"/>
          <p:cNvCxnSpPr>
            <a:stCxn id="21" idx="2"/>
            <a:endCxn id="26" idx="0"/>
          </p:cNvCxnSpPr>
          <p:nvPr/>
        </p:nvCxnSpPr>
        <p:spPr bwMode="auto">
          <a:xfrm flipH="1">
            <a:off x="3389804" y="2347214"/>
            <a:ext cx="778996" cy="318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6" name="TextBox 65"/>
          <p:cNvSpPr txBox="1"/>
          <p:nvPr/>
        </p:nvSpPr>
        <p:spPr>
          <a:xfrm>
            <a:off x="4264793" y="1043894"/>
            <a:ext cx="412152" cy="215596"/>
          </a:xfrm>
          <a:prstGeom prst="rect">
            <a:avLst/>
          </a:prstGeom>
          <a:noFill/>
        </p:spPr>
        <p:txBody>
          <a:bodyPr wrap="none" rtlCol="0">
            <a:spAutoFit/>
          </a:bodyPr>
          <a:lstStyle/>
          <a:p>
            <a:pPr algn="ctr"/>
            <a:r>
              <a:rPr lang="en-US" sz="1000" dirty="0" smtClean="0"/>
              <a:t>PM</a:t>
            </a:r>
            <a:r>
              <a:rPr lang="en-US" sz="1000" baseline="-25000" dirty="0" smtClean="0"/>
              <a:t>1</a:t>
            </a:r>
          </a:p>
        </p:txBody>
      </p:sp>
      <p:sp>
        <p:nvSpPr>
          <p:cNvPr id="67" name="TextBox 66"/>
          <p:cNvSpPr txBox="1"/>
          <p:nvPr/>
        </p:nvSpPr>
        <p:spPr>
          <a:xfrm>
            <a:off x="2895600" y="1991766"/>
            <a:ext cx="343771" cy="215596"/>
          </a:xfrm>
          <a:prstGeom prst="rect">
            <a:avLst/>
          </a:prstGeom>
          <a:noFill/>
        </p:spPr>
        <p:txBody>
          <a:bodyPr wrap="none" rtlCol="0">
            <a:spAutoFit/>
          </a:bodyPr>
          <a:lstStyle/>
          <a:p>
            <a:pPr algn="ctr"/>
            <a:r>
              <a:rPr lang="en-US" sz="1000" dirty="0" smtClean="0"/>
              <a:t>BA</a:t>
            </a:r>
            <a:endParaRPr lang="en-US" sz="1000" baseline="-25000" dirty="0" smtClean="0"/>
          </a:p>
        </p:txBody>
      </p:sp>
      <p:sp>
        <p:nvSpPr>
          <p:cNvPr id="68" name="TextBox 67"/>
          <p:cNvSpPr txBox="1"/>
          <p:nvPr/>
        </p:nvSpPr>
        <p:spPr>
          <a:xfrm>
            <a:off x="6301460" y="1043894"/>
            <a:ext cx="412152" cy="215596"/>
          </a:xfrm>
          <a:prstGeom prst="rect">
            <a:avLst/>
          </a:prstGeom>
          <a:noFill/>
        </p:spPr>
        <p:txBody>
          <a:bodyPr wrap="none" rtlCol="0">
            <a:spAutoFit/>
          </a:bodyPr>
          <a:lstStyle/>
          <a:p>
            <a:pPr algn="ctr"/>
            <a:r>
              <a:rPr lang="en-US" sz="1000" dirty="0" smtClean="0"/>
              <a:t>PM</a:t>
            </a:r>
            <a:r>
              <a:rPr lang="en-US" sz="1000" baseline="-25000" dirty="0" smtClean="0"/>
              <a:t>2</a:t>
            </a:r>
          </a:p>
        </p:txBody>
      </p:sp>
      <p:sp>
        <p:nvSpPr>
          <p:cNvPr id="69" name="TextBox 68"/>
          <p:cNvSpPr txBox="1"/>
          <p:nvPr/>
        </p:nvSpPr>
        <p:spPr>
          <a:xfrm>
            <a:off x="7089287" y="1043894"/>
            <a:ext cx="412152" cy="215596"/>
          </a:xfrm>
          <a:prstGeom prst="rect">
            <a:avLst/>
          </a:prstGeom>
          <a:noFill/>
        </p:spPr>
        <p:txBody>
          <a:bodyPr wrap="none" rtlCol="0">
            <a:spAutoFit/>
          </a:bodyPr>
          <a:lstStyle/>
          <a:p>
            <a:pPr algn="ctr"/>
            <a:r>
              <a:rPr lang="en-US" sz="1000" dirty="0" smtClean="0"/>
              <a:t>PM</a:t>
            </a:r>
            <a:r>
              <a:rPr lang="en-US" sz="1000" baseline="-25000" dirty="0" smtClean="0"/>
              <a:t>3</a:t>
            </a:r>
          </a:p>
        </p:txBody>
      </p:sp>
      <p:sp>
        <p:nvSpPr>
          <p:cNvPr id="70" name="TextBox 69"/>
          <p:cNvSpPr txBox="1"/>
          <p:nvPr/>
        </p:nvSpPr>
        <p:spPr>
          <a:xfrm>
            <a:off x="7751633" y="1043894"/>
            <a:ext cx="412152" cy="215596"/>
          </a:xfrm>
          <a:prstGeom prst="rect">
            <a:avLst/>
          </a:prstGeom>
          <a:noFill/>
        </p:spPr>
        <p:txBody>
          <a:bodyPr wrap="none" rtlCol="0">
            <a:spAutoFit/>
          </a:bodyPr>
          <a:lstStyle/>
          <a:p>
            <a:pPr algn="ctr"/>
            <a:r>
              <a:rPr lang="en-US" sz="1000" dirty="0" smtClean="0"/>
              <a:t>PM</a:t>
            </a:r>
            <a:r>
              <a:rPr lang="en-US" sz="1000" baseline="-25000" dirty="0" smtClean="0"/>
              <a:t>4</a:t>
            </a:r>
          </a:p>
        </p:txBody>
      </p:sp>
      <p:sp>
        <p:nvSpPr>
          <p:cNvPr id="71" name="TextBox 70"/>
          <p:cNvSpPr txBox="1"/>
          <p:nvPr/>
        </p:nvSpPr>
        <p:spPr>
          <a:xfrm>
            <a:off x="3691416" y="1838983"/>
            <a:ext cx="494521" cy="215596"/>
          </a:xfrm>
          <a:prstGeom prst="rect">
            <a:avLst/>
          </a:prstGeom>
          <a:noFill/>
        </p:spPr>
        <p:txBody>
          <a:bodyPr wrap="none" rtlCol="0">
            <a:spAutoFit/>
          </a:bodyPr>
          <a:lstStyle/>
          <a:p>
            <a:pPr algn="ctr"/>
            <a:r>
              <a:rPr lang="en-US" sz="1000" dirty="0" smtClean="0"/>
              <a:t>PRG</a:t>
            </a:r>
            <a:r>
              <a:rPr lang="en-US" sz="1000" baseline="-25000" dirty="0" smtClean="0"/>
              <a:t>1</a:t>
            </a:r>
          </a:p>
        </p:txBody>
      </p:sp>
      <p:sp>
        <p:nvSpPr>
          <p:cNvPr id="72" name="TextBox 71"/>
          <p:cNvSpPr txBox="1"/>
          <p:nvPr/>
        </p:nvSpPr>
        <p:spPr>
          <a:xfrm>
            <a:off x="4535872" y="1838983"/>
            <a:ext cx="398165" cy="215596"/>
          </a:xfrm>
          <a:prstGeom prst="rect">
            <a:avLst/>
          </a:prstGeom>
          <a:noFill/>
        </p:spPr>
        <p:txBody>
          <a:bodyPr wrap="none" rtlCol="0">
            <a:spAutoFit/>
          </a:bodyPr>
          <a:lstStyle/>
          <a:p>
            <a:pPr algn="ctr"/>
            <a:r>
              <a:rPr lang="en-US" sz="1000" dirty="0" smtClean="0"/>
              <a:t>DB</a:t>
            </a:r>
            <a:r>
              <a:rPr lang="en-US" sz="1000" baseline="-25000" dirty="0" smtClean="0"/>
              <a:t>1</a:t>
            </a:r>
          </a:p>
        </p:txBody>
      </p:sp>
      <p:sp>
        <p:nvSpPr>
          <p:cNvPr id="73" name="TextBox 72"/>
          <p:cNvSpPr txBox="1"/>
          <p:nvPr/>
        </p:nvSpPr>
        <p:spPr>
          <a:xfrm>
            <a:off x="6195833" y="1838983"/>
            <a:ext cx="398165" cy="215596"/>
          </a:xfrm>
          <a:prstGeom prst="rect">
            <a:avLst/>
          </a:prstGeom>
          <a:noFill/>
        </p:spPr>
        <p:txBody>
          <a:bodyPr wrap="none" rtlCol="0">
            <a:spAutoFit/>
          </a:bodyPr>
          <a:lstStyle/>
          <a:p>
            <a:pPr algn="ctr"/>
            <a:r>
              <a:rPr lang="en-US" sz="1000" dirty="0" smtClean="0"/>
              <a:t>DB</a:t>
            </a:r>
            <a:r>
              <a:rPr lang="en-US" sz="1000" baseline="-25000" dirty="0"/>
              <a:t>2</a:t>
            </a:r>
            <a:endParaRPr lang="en-US" sz="1000" baseline="-25000" dirty="0" smtClean="0"/>
          </a:p>
        </p:txBody>
      </p:sp>
      <p:sp>
        <p:nvSpPr>
          <p:cNvPr id="74" name="TextBox 73"/>
          <p:cNvSpPr txBox="1"/>
          <p:nvPr/>
        </p:nvSpPr>
        <p:spPr>
          <a:xfrm>
            <a:off x="7044467" y="1838983"/>
            <a:ext cx="494521" cy="215596"/>
          </a:xfrm>
          <a:prstGeom prst="rect">
            <a:avLst/>
          </a:prstGeom>
          <a:noFill/>
        </p:spPr>
        <p:txBody>
          <a:bodyPr wrap="none" rtlCol="0">
            <a:spAutoFit/>
          </a:bodyPr>
          <a:lstStyle/>
          <a:p>
            <a:pPr algn="ctr"/>
            <a:r>
              <a:rPr lang="en-US" sz="1000" dirty="0" smtClean="0"/>
              <a:t>PRG</a:t>
            </a:r>
            <a:r>
              <a:rPr lang="en-US" sz="1000" baseline="-25000" dirty="0"/>
              <a:t>3</a:t>
            </a:r>
            <a:endParaRPr lang="en-US" sz="1000" baseline="-25000" dirty="0" smtClean="0"/>
          </a:p>
        </p:txBody>
      </p:sp>
      <p:sp>
        <p:nvSpPr>
          <p:cNvPr id="75" name="TextBox 74"/>
          <p:cNvSpPr txBox="1"/>
          <p:nvPr/>
        </p:nvSpPr>
        <p:spPr>
          <a:xfrm>
            <a:off x="7887945" y="1838983"/>
            <a:ext cx="398165" cy="215596"/>
          </a:xfrm>
          <a:prstGeom prst="rect">
            <a:avLst/>
          </a:prstGeom>
          <a:noFill/>
        </p:spPr>
        <p:txBody>
          <a:bodyPr wrap="none" rtlCol="0">
            <a:spAutoFit/>
          </a:bodyPr>
          <a:lstStyle/>
          <a:p>
            <a:pPr algn="ctr"/>
            <a:r>
              <a:rPr lang="en-US" sz="1000" dirty="0" smtClean="0"/>
              <a:t>DB</a:t>
            </a:r>
            <a:r>
              <a:rPr lang="en-US" sz="1000" baseline="-25000" dirty="0" smtClean="0"/>
              <a:t>3</a:t>
            </a:r>
          </a:p>
        </p:txBody>
      </p:sp>
      <p:sp>
        <p:nvSpPr>
          <p:cNvPr id="76" name="TextBox 75"/>
          <p:cNvSpPr txBox="1"/>
          <p:nvPr/>
        </p:nvSpPr>
        <p:spPr>
          <a:xfrm>
            <a:off x="5415293" y="1838983"/>
            <a:ext cx="494521" cy="215596"/>
          </a:xfrm>
          <a:prstGeom prst="rect">
            <a:avLst/>
          </a:prstGeom>
          <a:noFill/>
        </p:spPr>
        <p:txBody>
          <a:bodyPr wrap="none" rtlCol="0">
            <a:spAutoFit/>
          </a:bodyPr>
          <a:lstStyle/>
          <a:p>
            <a:pPr algn="ctr"/>
            <a:r>
              <a:rPr lang="en-US" sz="1000" dirty="0" smtClean="0"/>
              <a:t>PRG</a:t>
            </a:r>
            <a:r>
              <a:rPr lang="en-US" sz="1000" baseline="-25000" dirty="0" smtClean="0"/>
              <a:t>4</a:t>
            </a:r>
          </a:p>
        </p:txBody>
      </p:sp>
      <p:sp>
        <p:nvSpPr>
          <p:cNvPr id="77" name="TextBox 76"/>
          <p:cNvSpPr txBox="1"/>
          <p:nvPr/>
        </p:nvSpPr>
        <p:spPr>
          <a:xfrm>
            <a:off x="7347290" y="2946704"/>
            <a:ext cx="494521" cy="215596"/>
          </a:xfrm>
          <a:prstGeom prst="rect">
            <a:avLst/>
          </a:prstGeom>
          <a:noFill/>
        </p:spPr>
        <p:txBody>
          <a:bodyPr wrap="none" rtlCol="0">
            <a:spAutoFit/>
          </a:bodyPr>
          <a:lstStyle/>
          <a:p>
            <a:pPr algn="ctr"/>
            <a:r>
              <a:rPr lang="en-US" sz="1000" dirty="0" smtClean="0"/>
              <a:t>PRG</a:t>
            </a:r>
            <a:r>
              <a:rPr lang="en-US" sz="1000" baseline="-25000" dirty="0" smtClean="0"/>
              <a:t>2</a:t>
            </a:r>
          </a:p>
        </p:txBody>
      </p:sp>
      <p:sp>
        <p:nvSpPr>
          <p:cNvPr id="78" name="TextBox 77"/>
          <p:cNvSpPr txBox="1"/>
          <p:nvPr/>
        </p:nvSpPr>
        <p:spPr>
          <a:xfrm>
            <a:off x="3170133" y="2946704"/>
            <a:ext cx="405935" cy="215596"/>
          </a:xfrm>
          <a:prstGeom prst="rect">
            <a:avLst/>
          </a:prstGeom>
          <a:noFill/>
        </p:spPr>
        <p:txBody>
          <a:bodyPr wrap="none" rtlCol="0">
            <a:spAutoFit/>
          </a:bodyPr>
          <a:lstStyle/>
          <a:p>
            <a:pPr algn="ctr"/>
            <a:r>
              <a:rPr lang="en-US" sz="1000" dirty="0" smtClean="0"/>
              <a:t>UD</a:t>
            </a:r>
            <a:r>
              <a:rPr lang="en-US" sz="1000" baseline="-25000" dirty="0" smtClean="0"/>
              <a:t>1</a:t>
            </a:r>
          </a:p>
        </p:txBody>
      </p:sp>
      <p:sp>
        <p:nvSpPr>
          <p:cNvPr id="79" name="TextBox 78"/>
          <p:cNvSpPr txBox="1"/>
          <p:nvPr/>
        </p:nvSpPr>
        <p:spPr>
          <a:xfrm>
            <a:off x="6471254" y="2946704"/>
            <a:ext cx="405935" cy="215596"/>
          </a:xfrm>
          <a:prstGeom prst="rect">
            <a:avLst/>
          </a:prstGeom>
          <a:noFill/>
        </p:spPr>
        <p:txBody>
          <a:bodyPr wrap="none" rtlCol="0">
            <a:spAutoFit/>
          </a:bodyPr>
          <a:lstStyle/>
          <a:p>
            <a:pPr algn="ctr"/>
            <a:r>
              <a:rPr lang="en-US" sz="1000" dirty="0" smtClean="0"/>
              <a:t>UD</a:t>
            </a:r>
            <a:r>
              <a:rPr lang="en-US" sz="1000" baseline="-25000" dirty="0" smtClean="0"/>
              <a:t>2</a:t>
            </a:r>
          </a:p>
        </p:txBody>
      </p:sp>
      <p:sp>
        <p:nvSpPr>
          <p:cNvPr id="80" name="TextBox 79"/>
          <p:cNvSpPr txBox="1"/>
          <p:nvPr/>
        </p:nvSpPr>
        <p:spPr>
          <a:xfrm>
            <a:off x="3997679" y="2946704"/>
            <a:ext cx="384177" cy="215596"/>
          </a:xfrm>
          <a:prstGeom prst="rect">
            <a:avLst/>
          </a:prstGeom>
          <a:noFill/>
        </p:spPr>
        <p:txBody>
          <a:bodyPr wrap="none" rtlCol="0">
            <a:spAutoFit/>
          </a:bodyPr>
          <a:lstStyle/>
          <a:p>
            <a:pPr algn="ctr"/>
            <a:r>
              <a:rPr lang="en-US" sz="1000" dirty="0" smtClean="0"/>
              <a:t>ST</a:t>
            </a:r>
            <a:r>
              <a:rPr lang="en-US" sz="1000" baseline="-25000" dirty="0" smtClean="0"/>
              <a:t>1</a:t>
            </a:r>
          </a:p>
        </p:txBody>
      </p:sp>
      <p:sp>
        <p:nvSpPr>
          <p:cNvPr id="81" name="TextBox 80"/>
          <p:cNvSpPr txBox="1"/>
          <p:nvPr/>
        </p:nvSpPr>
        <p:spPr>
          <a:xfrm>
            <a:off x="4856863" y="2946704"/>
            <a:ext cx="384177" cy="215596"/>
          </a:xfrm>
          <a:prstGeom prst="rect">
            <a:avLst/>
          </a:prstGeom>
          <a:noFill/>
        </p:spPr>
        <p:txBody>
          <a:bodyPr wrap="none" rtlCol="0">
            <a:spAutoFit/>
          </a:bodyPr>
          <a:lstStyle/>
          <a:p>
            <a:pPr algn="ctr"/>
            <a:r>
              <a:rPr lang="en-US" sz="1000" dirty="0" smtClean="0"/>
              <a:t>ST</a:t>
            </a:r>
            <a:r>
              <a:rPr lang="en-US" sz="1000" baseline="-25000" dirty="0" smtClean="0"/>
              <a:t>2</a:t>
            </a:r>
          </a:p>
        </p:txBody>
      </p:sp>
      <p:sp>
        <p:nvSpPr>
          <p:cNvPr id="82" name="TextBox 81"/>
          <p:cNvSpPr txBox="1"/>
          <p:nvPr/>
        </p:nvSpPr>
        <p:spPr>
          <a:xfrm>
            <a:off x="5675233" y="2946704"/>
            <a:ext cx="384177" cy="215596"/>
          </a:xfrm>
          <a:prstGeom prst="rect">
            <a:avLst/>
          </a:prstGeom>
          <a:noFill/>
        </p:spPr>
        <p:txBody>
          <a:bodyPr wrap="none" rtlCol="0">
            <a:spAutoFit/>
          </a:bodyPr>
          <a:lstStyle/>
          <a:p>
            <a:pPr algn="ctr"/>
            <a:r>
              <a:rPr lang="en-US" sz="1000" dirty="0" smtClean="0"/>
              <a:t>ST</a:t>
            </a:r>
            <a:r>
              <a:rPr lang="en-US" sz="1000" baseline="-25000" dirty="0" smtClean="0"/>
              <a:t>3</a:t>
            </a:r>
          </a:p>
        </p:txBody>
      </p:sp>
      <p:sp>
        <p:nvSpPr>
          <p:cNvPr id="83" name="TextBox 82"/>
          <p:cNvSpPr txBox="1"/>
          <p:nvPr/>
        </p:nvSpPr>
        <p:spPr>
          <a:xfrm>
            <a:off x="8187501" y="2946704"/>
            <a:ext cx="384177" cy="215596"/>
          </a:xfrm>
          <a:prstGeom prst="rect">
            <a:avLst/>
          </a:prstGeom>
          <a:noFill/>
        </p:spPr>
        <p:txBody>
          <a:bodyPr wrap="none" rtlCol="0">
            <a:spAutoFit/>
          </a:bodyPr>
          <a:lstStyle/>
          <a:p>
            <a:pPr algn="ctr"/>
            <a:r>
              <a:rPr lang="en-US" sz="1000" dirty="0" smtClean="0"/>
              <a:t>ST</a:t>
            </a:r>
            <a:r>
              <a:rPr lang="en-US" sz="1000" baseline="-25000" dirty="0" smtClean="0"/>
              <a:t>4</a:t>
            </a:r>
          </a:p>
        </p:txBody>
      </p:sp>
      <p:sp>
        <p:nvSpPr>
          <p:cNvPr id="85" name="Title 1"/>
          <p:cNvSpPr txBox="1">
            <a:spLocks/>
          </p:cNvSpPr>
          <p:nvPr/>
        </p:nvSpPr>
        <p:spPr bwMode="auto">
          <a:xfrm>
            <a:off x="865188" y="111123"/>
            <a:ext cx="7543800" cy="814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914400" lvl="0" indent="-914400">
              <a:lnSpc>
                <a:spcPct val="85000"/>
              </a:lnSpc>
            </a:pPr>
            <a:r>
              <a:rPr kumimoji="0" lang="en-US" sz="3200" b="0" i="0" u="none" strike="noStrike" kern="1200" cap="none" spc="0" normalizeH="0" baseline="0" noProof="0" dirty="0" smtClean="0">
                <a:ln>
                  <a:noFill/>
                </a:ln>
                <a:solidFill>
                  <a:srgbClr val="3F3F3F"/>
                </a:solidFill>
                <a:effectLst/>
                <a:uLnTx/>
                <a:uFillTx/>
                <a:latin typeface="+mj-lt"/>
                <a:ea typeface="+mj-ea"/>
                <a:cs typeface="宋体" charset="0"/>
                <a:sym typeface="Calibri Light" panose="020F0302020204030204" pitchFamily="34" charset="0"/>
              </a:rPr>
              <a:t>Finding Top-k Matches </a:t>
            </a:r>
            <a:r>
              <a:rPr lang="en-US" sz="3200" dirty="0" smtClean="0">
                <a:solidFill>
                  <a:srgbClr val="3F3F3F"/>
                </a:solidFill>
                <a:latin typeface="+mj-lt"/>
                <a:ea typeface="+mj-ea"/>
                <a:cs typeface="宋体" charset="0"/>
                <a:sym typeface="Calibri Light" panose="020F0302020204030204" pitchFamily="34" charset="0"/>
              </a:rPr>
              <a:t>(for Acyclic Patterns)</a:t>
            </a:r>
            <a:endParaRPr lang="en-US" sz="3200" dirty="0">
              <a:solidFill>
                <a:srgbClr val="3F3F3F"/>
              </a:solidFill>
              <a:latin typeface="+mj-lt"/>
              <a:ea typeface="+mj-ea"/>
              <a:cs typeface="宋体" charset="0"/>
              <a:sym typeface="Calibri Light" panose="020F0302020204030204" pitchFamily="34" charset="0"/>
            </a:endParaRPr>
          </a:p>
        </p:txBody>
      </p:sp>
      <p:graphicFrame>
        <p:nvGraphicFramePr>
          <p:cNvPr id="86" name="表格 85"/>
          <p:cNvGraphicFramePr>
            <a:graphicFrameLocks noGrp="1"/>
          </p:cNvGraphicFramePr>
          <p:nvPr/>
        </p:nvGraphicFramePr>
        <p:xfrm>
          <a:off x="965200" y="3548380"/>
          <a:ext cx="7150100" cy="2926080"/>
        </p:xfrm>
        <a:graphic>
          <a:graphicData uri="http://schemas.openxmlformats.org/drawingml/2006/table">
            <a:tbl>
              <a:tblPr firstRow="1" bandRow="1">
                <a:tableStyleId>{5C22544A-7EE6-4342-B048-85BDC9FD1C3A}</a:tableStyleId>
              </a:tblPr>
              <a:tblGrid>
                <a:gridCol w="1549400"/>
                <a:gridCol w="5600700"/>
              </a:tblGrid>
              <a:tr h="256858">
                <a:tc>
                  <a:txBody>
                    <a:bodyPr/>
                    <a:lstStyle/>
                    <a:p>
                      <a:pPr algn="ctr"/>
                      <a:r>
                        <a:rPr lang="en-US" altLang="zh-CN" dirty="0" smtClean="0"/>
                        <a:t>v</a:t>
                      </a:r>
                      <a:endParaRPr lang="zh-CN" altLang="en-US" dirty="0"/>
                    </a:p>
                  </a:txBody>
                  <a:tcPr/>
                </a:tc>
                <a:tc>
                  <a:txBody>
                    <a:bodyPr/>
                    <a:lstStyle/>
                    <a:p>
                      <a:pPr algn="ctr"/>
                      <a:r>
                        <a:rPr lang="en-US" altLang="zh-CN" dirty="0" err="1" smtClean="0"/>
                        <a:t>v.T</a:t>
                      </a:r>
                      <a:r>
                        <a:rPr lang="en-US" altLang="zh-CN" dirty="0" smtClean="0"/>
                        <a:t>  = &lt;v.bf, </a:t>
                      </a:r>
                      <a:r>
                        <a:rPr lang="en-US" altLang="zh-CN" dirty="0" err="1" smtClean="0"/>
                        <a:t>v.R</a:t>
                      </a:r>
                      <a:r>
                        <a:rPr lang="en-US" altLang="zh-CN" dirty="0" smtClean="0"/>
                        <a:t>, </a:t>
                      </a:r>
                      <a:r>
                        <a:rPr lang="en-US" altLang="zh-CN" dirty="0" err="1" smtClean="0"/>
                        <a:t>v.l</a:t>
                      </a:r>
                      <a:r>
                        <a:rPr lang="en-US" altLang="zh-CN" dirty="0" smtClean="0"/>
                        <a:t>, </a:t>
                      </a:r>
                      <a:r>
                        <a:rPr lang="en-US" altLang="zh-CN" dirty="0" err="1" smtClean="0"/>
                        <a:t>v.h</a:t>
                      </a:r>
                      <a:r>
                        <a:rPr lang="en-US" altLang="zh-CN" dirty="0" smtClean="0"/>
                        <a:t>&gt;</a:t>
                      </a:r>
                      <a:endParaRPr lang="zh-CN" altLang="en-US" dirty="0"/>
                    </a:p>
                  </a:txBody>
                  <a:tcPr/>
                </a:tc>
              </a:tr>
              <a:tr h="256858">
                <a:tc>
                  <a:txBody>
                    <a:bodyPr/>
                    <a:lstStyle/>
                    <a:p>
                      <a:pPr algn="ctr"/>
                      <a:r>
                        <a:rPr lang="en-US" altLang="zh-CN" dirty="0" smtClean="0"/>
                        <a:t>PM</a:t>
                      </a:r>
                      <a:r>
                        <a:rPr lang="en-US" altLang="zh-CN" sz="1100" dirty="0" smtClean="0"/>
                        <a:t>1</a:t>
                      </a:r>
                      <a:endParaRPr lang="zh-CN" altLang="en-US" dirty="0"/>
                    </a:p>
                  </a:txBody>
                  <a:tcPr/>
                </a:tc>
                <a:tc>
                  <a:txBody>
                    <a:bodyPr/>
                    <a:lstStyle/>
                    <a:p>
                      <a:r>
                        <a:rPr lang="en-US" altLang="zh-CN" dirty="0" smtClean="0"/>
                        <a:t>&lt;X</a:t>
                      </a:r>
                      <a:r>
                        <a:rPr lang="en-US" altLang="zh-CN" sz="1100" dirty="0" smtClean="0"/>
                        <a:t>PM1</a:t>
                      </a:r>
                      <a:r>
                        <a:rPr lang="en-US" altLang="zh-CN" dirty="0" smtClean="0"/>
                        <a:t> = X</a:t>
                      </a:r>
                      <a:r>
                        <a:rPr lang="en-US" altLang="zh-CN" sz="1100" dirty="0" smtClean="0"/>
                        <a:t>PRG1</a:t>
                      </a:r>
                      <a:r>
                        <a:rPr lang="en-US" altLang="zh-CN" dirty="0" smtClean="0"/>
                        <a:t> </a:t>
                      </a:r>
                      <a:r>
                        <a:rPr lang="en-US" altLang="zh-CN" dirty="0" smtClean="0">
                          <a:latin typeface="Times New Roman"/>
                          <a:cs typeface="Times New Roman"/>
                        </a:rPr>
                        <a:t>˄</a:t>
                      </a:r>
                      <a:r>
                        <a:rPr lang="en-US" altLang="zh-CN" baseline="0" dirty="0" smtClean="0"/>
                        <a:t> X</a:t>
                      </a:r>
                      <a:r>
                        <a:rPr lang="en-US" altLang="zh-CN" sz="1100" baseline="0" dirty="0" smtClean="0"/>
                        <a:t>DB1</a:t>
                      </a:r>
                      <a:r>
                        <a:rPr lang="en-US" altLang="zh-CN" dirty="0" smtClean="0"/>
                        <a:t>, </a:t>
                      </a:r>
                      <a:r>
                        <a:rPr lang="az-Cyrl-AZ" altLang="zh-CN" dirty="0" smtClean="0">
                          <a:latin typeface="Times New Roman"/>
                          <a:cs typeface="Times New Roman"/>
                        </a:rPr>
                        <a:t>Ф</a:t>
                      </a:r>
                      <a:r>
                        <a:rPr lang="en-US" altLang="zh-CN" dirty="0" smtClean="0"/>
                        <a:t>, 0,</a:t>
                      </a:r>
                      <a:r>
                        <a:rPr lang="en-US" altLang="zh-CN" baseline="0" dirty="0" smtClean="0"/>
                        <a:t> 2&gt;</a:t>
                      </a:r>
                      <a:endParaRPr lang="zh-CN" altLang="en-US" dirty="0"/>
                    </a:p>
                  </a:txBody>
                  <a:tcPr/>
                </a:tc>
              </a:tr>
              <a:tr h="256858">
                <a:tc>
                  <a:txBody>
                    <a:bodyPr/>
                    <a:lstStyle/>
                    <a:p>
                      <a:pPr algn="ctr"/>
                      <a:r>
                        <a:rPr lang="en-US" altLang="zh-CN" dirty="0" smtClean="0"/>
                        <a:t>PM</a:t>
                      </a:r>
                      <a:r>
                        <a:rPr lang="en-US" altLang="zh-CN" sz="1100" dirty="0" smtClean="0"/>
                        <a:t>2</a:t>
                      </a:r>
                      <a:endParaRPr lang="zh-CN" altLang="en-US" dirty="0"/>
                    </a:p>
                  </a:txBody>
                  <a:tcPr/>
                </a:tc>
                <a:tc>
                  <a:txBody>
                    <a:bodyPr/>
                    <a:lstStyle/>
                    <a:p>
                      <a:r>
                        <a:rPr lang="en-US" altLang="zh-CN" dirty="0" smtClean="0"/>
                        <a:t>&lt;X</a:t>
                      </a:r>
                      <a:r>
                        <a:rPr lang="en-US" altLang="zh-CN" sz="1100" dirty="0" smtClean="0"/>
                        <a:t>PM2</a:t>
                      </a:r>
                      <a:r>
                        <a:rPr lang="en-US" altLang="zh-CN" dirty="0" smtClean="0"/>
                        <a:t> = (X</a:t>
                      </a:r>
                      <a:r>
                        <a:rPr lang="en-US" altLang="zh-CN" sz="1100" dirty="0" smtClean="0"/>
                        <a:t>PRG3</a:t>
                      </a:r>
                      <a:r>
                        <a:rPr lang="en-US" altLang="zh-CN" dirty="0" smtClean="0"/>
                        <a:t> V X</a:t>
                      </a:r>
                      <a:r>
                        <a:rPr lang="en-US" altLang="zh-CN" sz="1100" dirty="0" smtClean="0"/>
                        <a:t>PRG4</a:t>
                      </a:r>
                      <a:r>
                        <a:rPr lang="en-US" altLang="zh-CN" dirty="0" smtClean="0"/>
                        <a:t>) </a:t>
                      </a:r>
                      <a:r>
                        <a:rPr lang="en-US" altLang="zh-CN" dirty="0" smtClean="0">
                          <a:latin typeface="Times New Roman"/>
                          <a:cs typeface="Times New Roman"/>
                        </a:rPr>
                        <a:t>˄</a:t>
                      </a:r>
                      <a:r>
                        <a:rPr lang="en-US" altLang="zh-CN" dirty="0" smtClean="0"/>
                        <a:t> X</a:t>
                      </a:r>
                      <a:r>
                        <a:rPr lang="en-US" altLang="zh-CN" sz="1100" dirty="0" smtClean="0"/>
                        <a:t>DB2</a:t>
                      </a:r>
                      <a:r>
                        <a:rPr lang="en-US" altLang="zh-CN" dirty="0" smtClean="0"/>
                        <a:t>, </a:t>
                      </a:r>
                      <a:r>
                        <a:rPr lang="az-Cyrl-AZ" altLang="zh-CN" dirty="0" smtClean="0">
                          <a:latin typeface="Times New Roman"/>
                          <a:cs typeface="Times New Roman"/>
                        </a:rPr>
                        <a:t>Ф</a:t>
                      </a:r>
                      <a:r>
                        <a:rPr lang="en-US" altLang="zh-CN" dirty="0" smtClean="0"/>
                        <a:t>,</a:t>
                      </a:r>
                      <a:r>
                        <a:rPr lang="en-US" altLang="zh-CN" baseline="0" dirty="0" smtClean="0"/>
                        <a:t> 0, 3</a:t>
                      </a:r>
                      <a:r>
                        <a:rPr lang="en-US" altLang="zh-CN" dirty="0" smtClean="0"/>
                        <a:t>&gt;</a:t>
                      </a:r>
                      <a:endParaRPr lang="zh-CN" altLang="en-US" dirty="0"/>
                    </a:p>
                  </a:txBody>
                  <a:tcPr/>
                </a:tc>
              </a:tr>
              <a:tr h="256858">
                <a:tc>
                  <a:txBody>
                    <a:bodyPr/>
                    <a:lstStyle/>
                    <a:p>
                      <a:pPr algn="ctr"/>
                      <a:r>
                        <a:rPr lang="en-US" altLang="zh-CN" dirty="0" smtClean="0"/>
                        <a:t>PM</a:t>
                      </a:r>
                      <a:r>
                        <a:rPr lang="en-US" altLang="zh-CN" sz="1100" dirty="0" smtClean="0"/>
                        <a:t>3</a:t>
                      </a:r>
                      <a:endParaRPr lang="zh-CN" altLang="en-US" dirty="0"/>
                    </a:p>
                  </a:txBody>
                  <a:tcPr/>
                </a:tc>
                <a:tc>
                  <a:txBody>
                    <a:bodyPr/>
                    <a:lstStyle/>
                    <a:p>
                      <a:r>
                        <a:rPr lang="en-US" altLang="zh-CN" dirty="0" smtClean="0"/>
                        <a:t>&lt;X</a:t>
                      </a:r>
                      <a:r>
                        <a:rPr lang="en-US" altLang="zh-CN" sz="1100" dirty="0" smtClean="0"/>
                        <a:t>PM3</a:t>
                      </a:r>
                      <a:r>
                        <a:rPr lang="en-US" altLang="zh-CN" dirty="0" smtClean="0"/>
                        <a:t> = X</a:t>
                      </a:r>
                      <a:r>
                        <a:rPr lang="en-US" altLang="zh-CN" sz="1100" dirty="0" smtClean="0"/>
                        <a:t>PRG3</a:t>
                      </a:r>
                      <a:r>
                        <a:rPr lang="en-US" altLang="zh-CN" dirty="0" smtClean="0"/>
                        <a:t> </a:t>
                      </a:r>
                      <a:r>
                        <a:rPr lang="en-US" altLang="zh-CN" dirty="0" smtClean="0">
                          <a:latin typeface="Times New Roman"/>
                          <a:cs typeface="Times New Roman"/>
                        </a:rPr>
                        <a:t>˄</a:t>
                      </a:r>
                      <a:r>
                        <a:rPr lang="en-US" altLang="zh-CN" dirty="0" smtClean="0"/>
                        <a:t> X</a:t>
                      </a:r>
                      <a:r>
                        <a:rPr lang="en-US" altLang="zh-CN" sz="1100" dirty="0" smtClean="0"/>
                        <a:t>DB2</a:t>
                      </a:r>
                      <a:r>
                        <a:rPr lang="en-US" altLang="zh-CN" dirty="0" smtClean="0"/>
                        <a:t>, </a:t>
                      </a:r>
                      <a:r>
                        <a:rPr lang="az-Cyrl-AZ" altLang="zh-CN" dirty="0" smtClean="0">
                          <a:latin typeface="Times New Roman"/>
                          <a:cs typeface="Times New Roman"/>
                        </a:rPr>
                        <a:t>Ф</a:t>
                      </a:r>
                      <a:r>
                        <a:rPr lang="en-US" altLang="zh-CN" dirty="0" smtClean="0"/>
                        <a:t>, 0, 2&gt;</a:t>
                      </a:r>
                      <a:endParaRPr lang="zh-CN" altLang="en-US" dirty="0"/>
                    </a:p>
                  </a:txBody>
                  <a:tcPr/>
                </a:tc>
              </a:tr>
              <a:tr h="256858">
                <a:tc>
                  <a:txBody>
                    <a:bodyPr/>
                    <a:lstStyle/>
                    <a:p>
                      <a:pPr algn="ctr"/>
                      <a:r>
                        <a:rPr lang="en-US" altLang="zh-CN" dirty="0" smtClean="0"/>
                        <a:t>PM</a:t>
                      </a:r>
                      <a:r>
                        <a:rPr lang="en-US" altLang="zh-CN" sz="1100" dirty="0" smtClean="0"/>
                        <a:t>4</a:t>
                      </a:r>
                      <a:endParaRPr lang="zh-CN" altLang="en-US" dirty="0"/>
                    </a:p>
                  </a:txBody>
                  <a:tcPr/>
                </a:tc>
                <a:tc>
                  <a:txBody>
                    <a:bodyPr/>
                    <a:lstStyle/>
                    <a:p>
                      <a:r>
                        <a:rPr lang="en-US" altLang="zh-CN" dirty="0" smtClean="0"/>
                        <a:t>&lt;X</a:t>
                      </a:r>
                      <a:r>
                        <a:rPr lang="en-US" altLang="zh-CN" sz="1100" dirty="0" smtClean="0"/>
                        <a:t>PM4</a:t>
                      </a:r>
                      <a:r>
                        <a:rPr lang="en-US" altLang="zh-CN" dirty="0" smtClean="0"/>
                        <a:t> = X</a:t>
                      </a:r>
                      <a:r>
                        <a:rPr lang="en-US" altLang="zh-CN" sz="1100" dirty="0" smtClean="0"/>
                        <a:t>PRG3</a:t>
                      </a:r>
                      <a:r>
                        <a:rPr lang="en-US" altLang="zh-CN" dirty="0" smtClean="0"/>
                        <a:t> </a:t>
                      </a:r>
                      <a:r>
                        <a:rPr lang="en-US" altLang="zh-CN" dirty="0" smtClean="0">
                          <a:latin typeface="Times New Roman"/>
                          <a:cs typeface="Times New Roman"/>
                        </a:rPr>
                        <a:t>˄</a:t>
                      </a:r>
                      <a:r>
                        <a:rPr lang="en-US" altLang="zh-CN" dirty="0" smtClean="0"/>
                        <a:t> X</a:t>
                      </a:r>
                      <a:r>
                        <a:rPr lang="en-US" altLang="zh-CN" sz="1100" dirty="0" smtClean="0"/>
                        <a:t>DB3</a:t>
                      </a:r>
                      <a:r>
                        <a:rPr lang="en-US" altLang="zh-CN" dirty="0" smtClean="0"/>
                        <a:t>, </a:t>
                      </a:r>
                      <a:r>
                        <a:rPr lang="az-Cyrl-AZ" altLang="zh-CN" dirty="0" smtClean="0">
                          <a:latin typeface="Times New Roman"/>
                          <a:cs typeface="Times New Roman"/>
                        </a:rPr>
                        <a:t>Ф</a:t>
                      </a:r>
                      <a:r>
                        <a:rPr lang="en-US" altLang="zh-CN" dirty="0" smtClean="0"/>
                        <a:t>, 0, 2&gt;</a:t>
                      </a:r>
                      <a:endParaRPr lang="zh-CN" altLang="en-US" dirty="0"/>
                    </a:p>
                  </a:txBody>
                  <a:tcPr/>
                </a:tc>
              </a:tr>
              <a:tr h="256858">
                <a:tc>
                  <a:txBody>
                    <a:bodyPr/>
                    <a:lstStyle/>
                    <a:p>
                      <a:pPr algn="ctr"/>
                      <a:r>
                        <a:rPr lang="en-US" altLang="zh-CN" dirty="0" smtClean="0"/>
                        <a:t>PRG</a:t>
                      </a:r>
                      <a:r>
                        <a:rPr lang="en-US" altLang="zh-CN" sz="1100" dirty="0" smtClean="0"/>
                        <a:t>1</a:t>
                      </a:r>
                      <a:endParaRPr lang="zh-CN" altLang="en-US" dirty="0"/>
                    </a:p>
                  </a:txBody>
                  <a:tcPr/>
                </a:tc>
                <a:tc>
                  <a:txBody>
                    <a:bodyPr/>
                    <a:lstStyle/>
                    <a:p>
                      <a:r>
                        <a:rPr lang="en-US" altLang="zh-CN" dirty="0" smtClean="0"/>
                        <a:t>&lt;X</a:t>
                      </a:r>
                      <a:r>
                        <a:rPr lang="en-US" altLang="zh-CN" sz="1100" dirty="0" smtClean="0"/>
                        <a:t>PRG1</a:t>
                      </a:r>
                      <a:r>
                        <a:rPr lang="en-US" altLang="zh-CN" dirty="0" smtClean="0"/>
                        <a:t> = X</a:t>
                      </a:r>
                      <a:r>
                        <a:rPr lang="en-US" altLang="zh-CN" sz="1100" dirty="0" smtClean="0"/>
                        <a:t>DB1</a:t>
                      </a:r>
                      <a:r>
                        <a:rPr lang="en-US" altLang="zh-CN" dirty="0" smtClean="0"/>
                        <a:t>, </a:t>
                      </a:r>
                      <a:r>
                        <a:rPr lang="az-Cyrl-AZ" altLang="zh-CN" dirty="0" smtClean="0">
                          <a:latin typeface="Times New Roman"/>
                          <a:cs typeface="Times New Roman"/>
                        </a:rPr>
                        <a:t>Ф</a:t>
                      </a:r>
                      <a:r>
                        <a:rPr lang="en-US" altLang="zh-CN" dirty="0" smtClean="0"/>
                        <a:t>, 0, 1&gt;</a:t>
                      </a:r>
                      <a:endParaRPr lang="zh-CN" altLang="en-US" dirty="0"/>
                    </a:p>
                  </a:txBody>
                  <a:tcPr/>
                </a:tc>
              </a:tr>
              <a:tr h="256858">
                <a:tc>
                  <a:txBody>
                    <a:bodyPr/>
                    <a:lstStyle/>
                    <a:p>
                      <a:pPr algn="ctr"/>
                      <a:r>
                        <a:rPr lang="en-US" altLang="zh-CN" dirty="0" err="1" smtClean="0"/>
                        <a:t>PRG</a:t>
                      </a:r>
                      <a:r>
                        <a:rPr lang="en-US" altLang="zh-CN" sz="1100" dirty="0" err="1" smtClean="0"/>
                        <a:t>j</a:t>
                      </a:r>
                      <a:r>
                        <a:rPr lang="en-US" altLang="zh-CN" dirty="0" smtClean="0"/>
                        <a:t> (j</a:t>
                      </a:r>
                      <a:r>
                        <a:rPr lang="en-US" altLang="zh-CN" baseline="0" dirty="0" smtClean="0"/>
                        <a:t> </a:t>
                      </a:r>
                      <a:r>
                        <a:rPr lang="en-US" altLang="zh-CN" dirty="0" smtClean="0">
                          <a:latin typeface="宋体"/>
                          <a:ea typeface="宋体"/>
                        </a:rPr>
                        <a:t>∈</a:t>
                      </a:r>
                      <a:r>
                        <a:rPr lang="en-US" altLang="zh-CN" dirty="0" smtClean="0"/>
                        <a:t> [3,4])</a:t>
                      </a:r>
                      <a:endParaRPr lang="zh-CN" altLang="en-US" dirty="0"/>
                    </a:p>
                  </a:txBody>
                  <a:tcPr/>
                </a:tc>
                <a:tc>
                  <a:txBody>
                    <a:bodyPr/>
                    <a:lstStyle/>
                    <a:p>
                      <a:r>
                        <a:rPr lang="en-US" altLang="zh-CN" dirty="0" smtClean="0"/>
                        <a:t>&lt;</a:t>
                      </a:r>
                      <a:r>
                        <a:rPr lang="en-US" altLang="zh-CN" dirty="0" err="1" smtClean="0"/>
                        <a:t>X</a:t>
                      </a:r>
                      <a:r>
                        <a:rPr lang="en-US" altLang="zh-CN" sz="1050" dirty="0" err="1" smtClean="0"/>
                        <a:t>PRGj</a:t>
                      </a:r>
                      <a:r>
                        <a:rPr lang="en-US" altLang="zh-CN" dirty="0" smtClean="0"/>
                        <a:t> = X</a:t>
                      </a:r>
                      <a:r>
                        <a:rPr lang="en-US" altLang="zh-CN" sz="1100" dirty="0" smtClean="0"/>
                        <a:t>DB2</a:t>
                      </a:r>
                      <a:r>
                        <a:rPr lang="en-US" altLang="zh-CN" dirty="0" smtClean="0"/>
                        <a:t>, </a:t>
                      </a:r>
                      <a:r>
                        <a:rPr lang="az-Cyrl-AZ" altLang="zh-CN" dirty="0" smtClean="0">
                          <a:latin typeface="Times New Roman"/>
                          <a:cs typeface="Times New Roman"/>
                        </a:rPr>
                        <a:t>Ф</a:t>
                      </a:r>
                      <a:r>
                        <a:rPr lang="en-US" altLang="zh-CN" dirty="0" smtClean="0"/>
                        <a:t>, 0, 1&gt;</a:t>
                      </a:r>
                      <a:endParaRPr lang="zh-CN" altLang="en-US" dirty="0"/>
                    </a:p>
                  </a:txBody>
                  <a:tcPr/>
                </a:tc>
              </a:tr>
              <a:tr h="256858">
                <a:tc>
                  <a:txBody>
                    <a:bodyPr/>
                    <a:lstStyle/>
                    <a:p>
                      <a:pPr algn="ctr"/>
                      <a:r>
                        <a:rPr lang="en-US" altLang="zh-CN" dirty="0" err="1" smtClean="0"/>
                        <a:t>DB</a:t>
                      </a:r>
                      <a:r>
                        <a:rPr lang="en-US" altLang="zh-CN" sz="1100" dirty="0" err="1" smtClean="0"/>
                        <a:t>k</a:t>
                      </a:r>
                      <a:r>
                        <a:rPr lang="en-US" altLang="zh-CN" dirty="0" smtClean="0"/>
                        <a:t> (k </a:t>
                      </a:r>
                      <a:r>
                        <a:rPr lang="en-US" altLang="zh-CN" dirty="0" smtClean="0">
                          <a:latin typeface="宋体"/>
                          <a:ea typeface="+mn-ea"/>
                        </a:rPr>
                        <a:t>∈</a:t>
                      </a:r>
                      <a:r>
                        <a:rPr lang="en-US" altLang="zh-CN" dirty="0" smtClean="0"/>
                        <a:t> [1,3])</a:t>
                      </a:r>
                      <a:endParaRPr lang="zh-CN" altLang="en-US" dirty="0"/>
                    </a:p>
                  </a:txBody>
                  <a:tcPr/>
                </a:tc>
                <a:tc>
                  <a:txBody>
                    <a:bodyPr/>
                    <a:lstStyle/>
                    <a:p>
                      <a:r>
                        <a:rPr lang="en-US" altLang="zh-CN" dirty="0" smtClean="0"/>
                        <a:t>&lt;</a:t>
                      </a:r>
                      <a:r>
                        <a:rPr lang="en-US" altLang="zh-CN" dirty="0" err="1" smtClean="0"/>
                        <a:t>X</a:t>
                      </a:r>
                      <a:r>
                        <a:rPr lang="en-US" altLang="zh-CN" sz="1100" dirty="0" err="1" smtClean="0"/>
                        <a:t>DBk</a:t>
                      </a:r>
                      <a:r>
                        <a:rPr lang="en-US" altLang="zh-CN" dirty="0" smtClean="0"/>
                        <a:t> = true,</a:t>
                      </a:r>
                      <a:r>
                        <a:rPr lang="en-US" altLang="zh-CN" baseline="0" dirty="0" smtClean="0"/>
                        <a:t> </a:t>
                      </a:r>
                      <a:r>
                        <a:rPr lang="az-Cyrl-AZ" altLang="zh-CN" dirty="0" smtClean="0">
                          <a:latin typeface="Times New Roman"/>
                          <a:cs typeface="Times New Roman"/>
                        </a:rPr>
                        <a:t>Ф</a:t>
                      </a:r>
                      <a:r>
                        <a:rPr lang="en-US" altLang="zh-CN" baseline="0" dirty="0" smtClean="0"/>
                        <a:t>, 0, 0</a:t>
                      </a:r>
                      <a:r>
                        <a:rPr lang="en-US" altLang="zh-CN" dirty="0" smtClean="0"/>
                        <a:t>&gt;</a:t>
                      </a:r>
                      <a:endParaRPr lang="zh-CN" altLang="en-US" dirty="0"/>
                    </a:p>
                  </a:txBody>
                  <a:tcPr/>
                </a:tc>
              </a:tr>
            </a:tbl>
          </a:graphicData>
        </a:graphic>
      </p:graphicFrame>
      <p:graphicFrame>
        <p:nvGraphicFramePr>
          <p:cNvPr id="89" name="表格 88"/>
          <p:cNvGraphicFramePr>
            <a:graphicFrameLocks noGrp="1"/>
          </p:cNvGraphicFramePr>
          <p:nvPr/>
        </p:nvGraphicFramePr>
        <p:xfrm>
          <a:off x="292100" y="3404235"/>
          <a:ext cx="8724900" cy="3291840"/>
        </p:xfrm>
        <a:graphic>
          <a:graphicData uri="http://schemas.openxmlformats.org/drawingml/2006/table">
            <a:tbl>
              <a:tblPr firstRow="1" bandRow="1">
                <a:tableStyleId>{5C22544A-7EE6-4342-B048-85BDC9FD1C3A}</a:tableStyleId>
              </a:tblPr>
              <a:tblGrid>
                <a:gridCol w="1790700"/>
                <a:gridCol w="6934200"/>
              </a:tblGrid>
              <a:tr h="256858">
                <a:tc>
                  <a:txBody>
                    <a:bodyPr/>
                    <a:lstStyle/>
                    <a:p>
                      <a:pPr algn="ctr"/>
                      <a:r>
                        <a:rPr lang="en-US" altLang="zh-CN" dirty="0" smtClean="0"/>
                        <a:t>v</a:t>
                      </a:r>
                      <a:endParaRPr lang="zh-CN" altLang="en-US" dirty="0"/>
                    </a:p>
                  </a:txBody>
                  <a:tcPr/>
                </a:tc>
                <a:tc>
                  <a:txBody>
                    <a:bodyPr/>
                    <a:lstStyle/>
                    <a:p>
                      <a:pPr algn="ctr"/>
                      <a:r>
                        <a:rPr lang="en-US" altLang="zh-CN" dirty="0" err="1" smtClean="0"/>
                        <a:t>v.T</a:t>
                      </a:r>
                      <a:r>
                        <a:rPr lang="en-US" altLang="zh-CN" dirty="0" smtClean="0"/>
                        <a:t>  = &lt;v.bf, </a:t>
                      </a:r>
                      <a:r>
                        <a:rPr lang="en-US" altLang="zh-CN" dirty="0" err="1" smtClean="0"/>
                        <a:t>v.R</a:t>
                      </a:r>
                      <a:r>
                        <a:rPr lang="en-US" altLang="zh-CN" dirty="0" smtClean="0"/>
                        <a:t>, </a:t>
                      </a:r>
                      <a:r>
                        <a:rPr lang="en-US" altLang="zh-CN" dirty="0" err="1" smtClean="0"/>
                        <a:t>v.l</a:t>
                      </a:r>
                      <a:r>
                        <a:rPr lang="en-US" altLang="zh-CN" dirty="0" smtClean="0"/>
                        <a:t>, </a:t>
                      </a:r>
                      <a:r>
                        <a:rPr lang="en-US" altLang="zh-CN" dirty="0" err="1" smtClean="0"/>
                        <a:t>v.h</a:t>
                      </a:r>
                      <a:r>
                        <a:rPr lang="en-US" altLang="zh-CN" dirty="0" smtClean="0"/>
                        <a:t>&gt;</a:t>
                      </a:r>
                      <a:endParaRPr lang="zh-CN" altLang="en-US" dirty="0"/>
                    </a:p>
                  </a:txBody>
                  <a:tcPr/>
                </a:tc>
              </a:tr>
              <a:tr h="256858">
                <a:tc>
                  <a:txBody>
                    <a:bodyPr/>
                    <a:lstStyle/>
                    <a:p>
                      <a:pPr algn="ctr"/>
                      <a:r>
                        <a:rPr lang="en-US" altLang="zh-CN" dirty="0" smtClean="0"/>
                        <a:t>PM</a:t>
                      </a:r>
                      <a:r>
                        <a:rPr lang="en-US" altLang="zh-CN" sz="1100" dirty="0" smtClean="0"/>
                        <a:t>1</a:t>
                      </a:r>
                      <a:endParaRPr lang="zh-CN" altLang="en-US" dirty="0"/>
                    </a:p>
                  </a:txBody>
                  <a:tcPr/>
                </a:tc>
                <a:tc>
                  <a:txBody>
                    <a:bodyPr/>
                    <a:lstStyle/>
                    <a:p>
                      <a:r>
                        <a:rPr lang="en-US" altLang="zh-CN" dirty="0" smtClean="0"/>
                        <a:t>&lt;X</a:t>
                      </a:r>
                      <a:r>
                        <a:rPr lang="en-US" altLang="zh-CN" sz="1100" dirty="0" smtClean="0"/>
                        <a:t>PM1</a:t>
                      </a:r>
                      <a:r>
                        <a:rPr lang="en-US" altLang="zh-CN" dirty="0" smtClean="0"/>
                        <a:t> = X</a:t>
                      </a:r>
                      <a:r>
                        <a:rPr lang="en-US" altLang="zh-CN" sz="1100" dirty="0" smtClean="0"/>
                        <a:t>PRG1</a:t>
                      </a:r>
                      <a:r>
                        <a:rPr lang="en-US" altLang="zh-CN" dirty="0" smtClean="0"/>
                        <a:t> </a:t>
                      </a:r>
                      <a:r>
                        <a:rPr lang="en-US" altLang="zh-CN" dirty="0" smtClean="0">
                          <a:latin typeface="Times New Roman"/>
                          <a:cs typeface="Times New Roman"/>
                        </a:rPr>
                        <a:t>˄</a:t>
                      </a:r>
                      <a:r>
                        <a:rPr lang="en-US" altLang="zh-CN" baseline="0" dirty="0" smtClean="0"/>
                        <a:t> X</a:t>
                      </a:r>
                      <a:r>
                        <a:rPr lang="en-US" altLang="zh-CN" sz="1100" baseline="0" dirty="0" smtClean="0"/>
                        <a:t>DB1</a:t>
                      </a:r>
                      <a:r>
                        <a:rPr lang="en-US" altLang="zh-CN" dirty="0" smtClean="0"/>
                        <a:t>, </a:t>
                      </a:r>
                      <a:r>
                        <a:rPr lang="az-Cyrl-AZ" altLang="zh-CN" dirty="0" smtClean="0">
                          <a:latin typeface="Times New Roman"/>
                          <a:cs typeface="Times New Roman"/>
                        </a:rPr>
                        <a:t>Ф</a:t>
                      </a:r>
                      <a:r>
                        <a:rPr lang="en-US" altLang="zh-CN" dirty="0" smtClean="0"/>
                        <a:t>, 0,</a:t>
                      </a:r>
                      <a:r>
                        <a:rPr lang="en-US" altLang="zh-CN" baseline="0" dirty="0" smtClean="0"/>
                        <a:t> 2&gt;</a:t>
                      </a:r>
                      <a:endParaRPr lang="zh-CN" altLang="en-US" dirty="0"/>
                    </a:p>
                  </a:txBody>
                  <a:tcPr/>
                </a:tc>
              </a:tr>
              <a:tr h="256858">
                <a:tc>
                  <a:txBody>
                    <a:bodyPr/>
                    <a:lstStyle/>
                    <a:p>
                      <a:pPr algn="ctr"/>
                      <a:r>
                        <a:rPr lang="en-US" altLang="zh-CN" dirty="0" smtClean="0"/>
                        <a:t>PM</a:t>
                      </a:r>
                      <a:r>
                        <a:rPr lang="en-US" altLang="zh-CN" sz="1100" dirty="0" smtClean="0"/>
                        <a:t>2</a:t>
                      </a:r>
                      <a:endParaRPr lang="zh-CN" altLang="en-US" dirty="0"/>
                    </a:p>
                  </a:txBody>
                  <a:tcPr/>
                </a:tc>
                <a:tc>
                  <a:txBody>
                    <a:bodyPr/>
                    <a:lstStyle/>
                    <a:p>
                      <a:r>
                        <a:rPr lang="en-US" altLang="zh-CN" dirty="0" smtClean="0"/>
                        <a:t>&lt;X</a:t>
                      </a:r>
                      <a:r>
                        <a:rPr lang="en-US" altLang="zh-CN" sz="1100" dirty="0" smtClean="0"/>
                        <a:t>PM2</a:t>
                      </a:r>
                      <a:r>
                        <a:rPr lang="en-US" altLang="zh-CN" dirty="0" smtClean="0"/>
                        <a:t> = ((X</a:t>
                      </a:r>
                      <a:r>
                        <a:rPr lang="en-US" altLang="zh-CN" sz="1100" dirty="0" smtClean="0"/>
                        <a:t>PRG3</a:t>
                      </a:r>
                      <a:r>
                        <a:rPr lang="en-US" altLang="zh-CN" dirty="0" smtClean="0"/>
                        <a:t> =true) V (X</a:t>
                      </a:r>
                      <a:r>
                        <a:rPr lang="en-US" altLang="zh-CN" sz="1100" dirty="0" smtClean="0"/>
                        <a:t>PRG4</a:t>
                      </a:r>
                      <a:r>
                        <a:rPr lang="en-US" altLang="zh-CN" dirty="0" smtClean="0"/>
                        <a:t>=true)) </a:t>
                      </a:r>
                      <a:r>
                        <a:rPr lang="en-US" altLang="zh-CN" dirty="0" smtClean="0">
                          <a:latin typeface="Times New Roman"/>
                          <a:cs typeface="Times New Roman"/>
                        </a:rPr>
                        <a:t>˄</a:t>
                      </a:r>
                      <a:r>
                        <a:rPr lang="en-US" altLang="zh-CN" dirty="0" smtClean="0"/>
                        <a:t> X</a:t>
                      </a:r>
                      <a:r>
                        <a:rPr lang="en-US" altLang="zh-CN" sz="1100" dirty="0" smtClean="0"/>
                        <a:t>DB2</a:t>
                      </a:r>
                      <a:r>
                        <a:rPr lang="en-US" altLang="zh-CN" dirty="0" smtClean="0"/>
                        <a:t>=true, </a:t>
                      </a:r>
                      <a:r>
                        <a:rPr lang="en-US" altLang="zh-CN" dirty="0" smtClean="0">
                          <a:latin typeface="Times New Roman"/>
                          <a:cs typeface="Times New Roman"/>
                        </a:rPr>
                        <a:t>{</a:t>
                      </a:r>
                      <a:r>
                        <a:rPr lang="en-US" altLang="zh-CN" dirty="0" smtClean="0"/>
                        <a:t>DB</a:t>
                      </a:r>
                      <a:r>
                        <a:rPr lang="en-US" altLang="zh-CN" sz="1100" dirty="0" smtClean="0"/>
                        <a:t>2</a:t>
                      </a:r>
                      <a:r>
                        <a:rPr lang="en-US" altLang="zh-CN" dirty="0" smtClean="0">
                          <a:latin typeface="Times New Roman"/>
                          <a:cs typeface="Times New Roman"/>
                        </a:rPr>
                        <a:t>,</a:t>
                      </a:r>
                      <a:r>
                        <a:rPr lang="en-US" altLang="zh-CN" dirty="0" smtClean="0"/>
                        <a:t> PRG</a:t>
                      </a:r>
                      <a:r>
                        <a:rPr lang="en-US" altLang="zh-CN" sz="1100" dirty="0" smtClean="0"/>
                        <a:t>4</a:t>
                      </a:r>
                      <a:r>
                        <a:rPr lang="en-US" altLang="zh-CN" dirty="0" smtClean="0">
                          <a:latin typeface="Times New Roman"/>
                          <a:cs typeface="Times New Roman"/>
                        </a:rPr>
                        <a:t>,</a:t>
                      </a:r>
                      <a:r>
                        <a:rPr lang="en-US" altLang="zh-CN" dirty="0" smtClean="0"/>
                        <a:t> PRG</a:t>
                      </a:r>
                      <a:r>
                        <a:rPr lang="en-US" altLang="zh-CN" sz="1100" dirty="0" smtClean="0"/>
                        <a:t>3</a:t>
                      </a:r>
                      <a:r>
                        <a:rPr lang="en-US" altLang="zh-CN" dirty="0" smtClean="0"/>
                        <a:t>},</a:t>
                      </a:r>
                      <a:r>
                        <a:rPr lang="en-US" altLang="zh-CN" baseline="0" dirty="0" smtClean="0"/>
                        <a:t> 3, 3</a:t>
                      </a:r>
                      <a:r>
                        <a:rPr lang="en-US" altLang="zh-CN" dirty="0" smtClean="0"/>
                        <a:t>&gt;</a:t>
                      </a:r>
                      <a:endParaRPr lang="zh-CN" altLang="en-US" dirty="0"/>
                    </a:p>
                  </a:txBody>
                  <a:tcPr/>
                </a:tc>
              </a:tr>
              <a:tr h="256858">
                <a:tc>
                  <a:txBody>
                    <a:bodyPr/>
                    <a:lstStyle/>
                    <a:p>
                      <a:pPr algn="ctr"/>
                      <a:r>
                        <a:rPr lang="en-US" altLang="zh-CN" dirty="0" smtClean="0"/>
                        <a:t>PM</a:t>
                      </a:r>
                      <a:r>
                        <a:rPr lang="en-US" altLang="zh-CN" sz="1100" dirty="0" smtClean="0"/>
                        <a:t>3</a:t>
                      </a:r>
                      <a:endParaRPr lang="zh-CN" altLang="en-US" dirty="0"/>
                    </a:p>
                  </a:txBody>
                  <a:tcPr/>
                </a:tc>
                <a:tc>
                  <a:txBody>
                    <a:bodyPr/>
                    <a:lstStyle/>
                    <a:p>
                      <a:r>
                        <a:rPr lang="en-US" altLang="zh-CN" dirty="0" smtClean="0"/>
                        <a:t>&lt;X</a:t>
                      </a:r>
                      <a:r>
                        <a:rPr lang="en-US" altLang="zh-CN" sz="1100" dirty="0" smtClean="0"/>
                        <a:t>PM3</a:t>
                      </a:r>
                      <a:r>
                        <a:rPr lang="en-US" altLang="zh-CN" dirty="0" smtClean="0"/>
                        <a:t> = (X</a:t>
                      </a:r>
                      <a:r>
                        <a:rPr lang="en-US" altLang="zh-CN" sz="1100" dirty="0" smtClean="0"/>
                        <a:t>PRG3</a:t>
                      </a:r>
                      <a:r>
                        <a:rPr lang="en-US" altLang="zh-CN" dirty="0" smtClean="0"/>
                        <a:t> = true) </a:t>
                      </a:r>
                      <a:r>
                        <a:rPr lang="en-US" altLang="zh-CN" dirty="0" smtClean="0">
                          <a:latin typeface="Times New Roman"/>
                          <a:cs typeface="Times New Roman"/>
                        </a:rPr>
                        <a:t>˄</a:t>
                      </a:r>
                      <a:r>
                        <a:rPr lang="en-US" altLang="zh-CN" dirty="0" smtClean="0"/>
                        <a:t> (X</a:t>
                      </a:r>
                      <a:r>
                        <a:rPr lang="en-US" altLang="zh-CN" sz="1100" dirty="0" smtClean="0"/>
                        <a:t>DB2</a:t>
                      </a:r>
                      <a:r>
                        <a:rPr lang="en-US" altLang="zh-CN" dirty="0" smtClean="0"/>
                        <a:t>=true), </a:t>
                      </a:r>
                      <a:r>
                        <a:rPr lang="en-US" altLang="zh-CN" dirty="0" smtClean="0">
                          <a:latin typeface="Times New Roman"/>
                          <a:cs typeface="Times New Roman"/>
                        </a:rPr>
                        <a:t>{</a:t>
                      </a:r>
                      <a:r>
                        <a:rPr lang="en-US" altLang="zh-CN" dirty="0" smtClean="0"/>
                        <a:t>DB</a:t>
                      </a:r>
                      <a:r>
                        <a:rPr lang="en-US" altLang="zh-CN" sz="1100" dirty="0" smtClean="0"/>
                        <a:t>2</a:t>
                      </a:r>
                      <a:r>
                        <a:rPr lang="en-US" altLang="zh-CN" dirty="0" smtClean="0">
                          <a:latin typeface="Times New Roman"/>
                          <a:cs typeface="Times New Roman"/>
                        </a:rPr>
                        <a:t>,</a:t>
                      </a:r>
                      <a:r>
                        <a:rPr lang="en-US" altLang="zh-CN" dirty="0" smtClean="0"/>
                        <a:t> PRG</a:t>
                      </a:r>
                      <a:r>
                        <a:rPr lang="en-US" altLang="zh-CN" sz="1100" dirty="0" smtClean="0"/>
                        <a:t>3</a:t>
                      </a:r>
                      <a:r>
                        <a:rPr lang="en-US" altLang="zh-CN" dirty="0" smtClean="0"/>
                        <a:t>}, 2, 2&gt;</a:t>
                      </a:r>
                      <a:endParaRPr lang="zh-CN" altLang="en-US" dirty="0"/>
                    </a:p>
                  </a:txBody>
                  <a:tcPr/>
                </a:tc>
              </a:tr>
              <a:tr h="256858">
                <a:tc>
                  <a:txBody>
                    <a:bodyPr/>
                    <a:lstStyle/>
                    <a:p>
                      <a:pPr algn="ctr"/>
                      <a:r>
                        <a:rPr lang="en-US" altLang="zh-CN" dirty="0" smtClean="0"/>
                        <a:t>PM</a:t>
                      </a:r>
                      <a:r>
                        <a:rPr lang="en-US" altLang="zh-CN" sz="1100" dirty="0" smtClean="0"/>
                        <a:t>4</a:t>
                      </a:r>
                      <a:endParaRPr lang="zh-CN" altLang="en-US" dirty="0"/>
                    </a:p>
                  </a:txBody>
                  <a:tcPr/>
                </a:tc>
                <a:tc>
                  <a:txBody>
                    <a:bodyPr/>
                    <a:lstStyle/>
                    <a:p>
                      <a:r>
                        <a:rPr lang="en-US" altLang="zh-CN" dirty="0" smtClean="0"/>
                        <a:t>&lt;X</a:t>
                      </a:r>
                      <a:r>
                        <a:rPr lang="en-US" altLang="zh-CN" sz="1100" dirty="0" smtClean="0"/>
                        <a:t>PM4</a:t>
                      </a:r>
                      <a:r>
                        <a:rPr lang="en-US" altLang="zh-CN" dirty="0" smtClean="0"/>
                        <a:t> = (X</a:t>
                      </a:r>
                      <a:r>
                        <a:rPr lang="en-US" altLang="zh-CN" sz="1100" dirty="0" smtClean="0"/>
                        <a:t>PRG3</a:t>
                      </a:r>
                      <a:r>
                        <a:rPr lang="en-US" altLang="zh-CN" dirty="0" smtClean="0"/>
                        <a:t> = true) </a:t>
                      </a:r>
                      <a:r>
                        <a:rPr lang="en-US" altLang="zh-CN" dirty="0" smtClean="0">
                          <a:latin typeface="Times New Roman"/>
                          <a:cs typeface="Times New Roman"/>
                        </a:rPr>
                        <a:t>˄</a:t>
                      </a:r>
                      <a:r>
                        <a:rPr lang="en-US" altLang="zh-CN" dirty="0" smtClean="0"/>
                        <a:t> X</a:t>
                      </a:r>
                      <a:r>
                        <a:rPr lang="en-US" altLang="zh-CN" sz="1100" dirty="0" smtClean="0"/>
                        <a:t>DB3</a:t>
                      </a:r>
                      <a:r>
                        <a:rPr lang="en-US" altLang="zh-CN" dirty="0" smtClean="0"/>
                        <a:t>, </a:t>
                      </a:r>
                      <a:r>
                        <a:rPr lang="az-Cyrl-AZ" altLang="zh-CN" dirty="0" smtClean="0">
                          <a:latin typeface="Times New Roman"/>
                          <a:cs typeface="Times New Roman"/>
                        </a:rPr>
                        <a:t>Ф</a:t>
                      </a:r>
                      <a:r>
                        <a:rPr lang="en-US" altLang="zh-CN" dirty="0" smtClean="0"/>
                        <a:t>, 0, 2&gt;</a:t>
                      </a:r>
                      <a:endParaRPr lang="zh-CN" altLang="en-US" dirty="0"/>
                    </a:p>
                  </a:txBody>
                  <a:tcPr/>
                </a:tc>
              </a:tr>
              <a:tr h="256858">
                <a:tc>
                  <a:txBody>
                    <a:bodyPr/>
                    <a:lstStyle/>
                    <a:p>
                      <a:pPr algn="ctr"/>
                      <a:r>
                        <a:rPr lang="en-US" altLang="zh-CN" dirty="0" smtClean="0"/>
                        <a:t>PRG</a:t>
                      </a:r>
                      <a:r>
                        <a:rPr lang="en-US" altLang="zh-CN" sz="1100" dirty="0" smtClean="0"/>
                        <a:t>1</a:t>
                      </a:r>
                      <a:endParaRPr lang="zh-CN" altLang="en-US" dirty="0"/>
                    </a:p>
                  </a:txBody>
                  <a:tcPr/>
                </a:tc>
                <a:tc>
                  <a:txBody>
                    <a:bodyPr/>
                    <a:lstStyle/>
                    <a:p>
                      <a:r>
                        <a:rPr lang="en-US" altLang="zh-CN" dirty="0" smtClean="0"/>
                        <a:t>&lt;X</a:t>
                      </a:r>
                      <a:r>
                        <a:rPr lang="en-US" altLang="zh-CN" sz="1100" dirty="0" smtClean="0"/>
                        <a:t>PRG1</a:t>
                      </a:r>
                      <a:r>
                        <a:rPr lang="en-US" altLang="zh-CN" dirty="0" smtClean="0"/>
                        <a:t> = X</a:t>
                      </a:r>
                      <a:r>
                        <a:rPr lang="en-US" altLang="zh-CN" sz="1100" dirty="0" smtClean="0"/>
                        <a:t>DB1</a:t>
                      </a:r>
                      <a:r>
                        <a:rPr lang="en-US" altLang="zh-CN" dirty="0" smtClean="0"/>
                        <a:t>, </a:t>
                      </a:r>
                      <a:r>
                        <a:rPr lang="az-Cyrl-AZ" altLang="zh-CN" dirty="0" smtClean="0">
                          <a:latin typeface="Times New Roman"/>
                          <a:cs typeface="Times New Roman"/>
                        </a:rPr>
                        <a:t>Ф</a:t>
                      </a:r>
                      <a:r>
                        <a:rPr lang="en-US" altLang="zh-CN" dirty="0" smtClean="0"/>
                        <a:t>, 0, 1&gt;</a:t>
                      </a:r>
                      <a:endParaRPr lang="zh-CN" altLang="en-US" dirty="0"/>
                    </a:p>
                  </a:txBody>
                  <a:tcPr/>
                </a:tc>
              </a:tr>
              <a:tr h="256858">
                <a:tc>
                  <a:txBody>
                    <a:bodyPr/>
                    <a:lstStyle/>
                    <a:p>
                      <a:pPr algn="ctr"/>
                      <a:r>
                        <a:rPr lang="en-US" altLang="zh-CN" dirty="0" err="1" smtClean="0"/>
                        <a:t>PRG</a:t>
                      </a:r>
                      <a:r>
                        <a:rPr lang="en-US" altLang="zh-CN" sz="1100" dirty="0" err="1" smtClean="0"/>
                        <a:t>j</a:t>
                      </a:r>
                      <a:r>
                        <a:rPr lang="en-US" altLang="zh-CN" dirty="0" smtClean="0"/>
                        <a:t> (j</a:t>
                      </a:r>
                      <a:r>
                        <a:rPr lang="en-US" altLang="zh-CN" baseline="0" dirty="0" smtClean="0"/>
                        <a:t> </a:t>
                      </a:r>
                      <a:r>
                        <a:rPr lang="en-US" altLang="zh-CN" dirty="0" smtClean="0">
                          <a:latin typeface="宋体"/>
                          <a:ea typeface="宋体"/>
                        </a:rPr>
                        <a:t>∈</a:t>
                      </a:r>
                      <a:r>
                        <a:rPr lang="en-US" altLang="zh-CN" dirty="0" smtClean="0"/>
                        <a:t> [3,4])</a:t>
                      </a:r>
                      <a:endParaRPr lang="zh-CN" altLang="en-US" dirty="0"/>
                    </a:p>
                  </a:txBody>
                  <a:tcPr/>
                </a:tc>
                <a:tc>
                  <a:txBody>
                    <a:bodyPr/>
                    <a:lstStyle/>
                    <a:p>
                      <a:r>
                        <a:rPr lang="en-US" altLang="zh-CN" dirty="0" smtClean="0"/>
                        <a:t>&lt;</a:t>
                      </a:r>
                      <a:r>
                        <a:rPr lang="en-US" altLang="zh-CN" dirty="0" err="1" smtClean="0"/>
                        <a:t>X</a:t>
                      </a:r>
                      <a:r>
                        <a:rPr lang="en-US" altLang="zh-CN" sz="1050" dirty="0" err="1" smtClean="0"/>
                        <a:t>PRGj</a:t>
                      </a:r>
                      <a:r>
                        <a:rPr lang="en-US" altLang="zh-CN" dirty="0" smtClean="0"/>
                        <a:t> = true, </a:t>
                      </a:r>
                      <a:r>
                        <a:rPr lang="en-US" altLang="zh-CN" dirty="0" smtClean="0">
                          <a:latin typeface="Times New Roman"/>
                          <a:cs typeface="Times New Roman"/>
                        </a:rPr>
                        <a:t>{DB</a:t>
                      </a:r>
                      <a:r>
                        <a:rPr lang="en-US" altLang="zh-CN" sz="1100" dirty="0" smtClean="0">
                          <a:latin typeface="Times New Roman"/>
                          <a:cs typeface="Times New Roman"/>
                        </a:rPr>
                        <a:t>2</a:t>
                      </a:r>
                      <a:r>
                        <a:rPr lang="en-US" altLang="zh-CN" dirty="0" smtClean="0">
                          <a:latin typeface="Times New Roman"/>
                          <a:cs typeface="Times New Roman"/>
                        </a:rPr>
                        <a:t>}</a:t>
                      </a:r>
                      <a:r>
                        <a:rPr lang="en-US" altLang="zh-CN" dirty="0" smtClean="0"/>
                        <a:t>, 1, 1&gt;</a:t>
                      </a:r>
                      <a:endParaRPr lang="zh-CN" altLang="en-US" dirty="0"/>
                    </a:p>
                  </a:txBody>
                  <a:tcPr/>
                </a:tc>
              </a:tr>
              <a:tr h="256858">
                <a:tc>
                  <a:txBody>
                    <a:bodyPr/>
                    <a:lstStyle/>
                    <a:p>
                      <a:pPr algn="ctr"/>
                      <a:r>
                        <a:rPr lang="en-US" altLang="zh-CN" dirty="0" smtClean="0"/>
                        <a:t>DB</a:t>
                      </a:r>
                      <a:r>
                        <a:rPr lang="en-US" altLang="zh-CN" sz="1100" dirty="0" smtClean="0"/>
                        <a:t>2</a:t>
                      </a:r>
                      <a:r>
                        <a:rPr lang="en-US" altLang="zh-CN" dirty="0" smtClean="0"/>
                        <a:t> </a:t>
                      </a:r>
                      <a:endParaRPr lang="zh-CN" altLang="en-US" dirty="0"/>
                    </a:p>
                  </a:txBody>
                  <a:tcPr/>
                </a:tc>
                <a:tc>
                  <a:txBody>
                    <a:bodyPr/>
                    <a:lstStyle/>
                    <a:p>
                      <a:r>
                        <a:rPr lang="en-US" altLang="zh-CN" dirty="0" smtClean="0"/>
                        <a:t>&lt;X</a:t>
                      </a:r>
                      <a:r>
                        <a:rPr lang="en-US" altLang="zh-CN" sz="1100" dirty="0" smtClean="0"/>
                        <a:t>DB2</a:t>
                      </a:r>
                      <a:r>
                        <a:rPr lang="en-US" altLang="zh-CN" dirty="0" smtClean="0"/>
                        <a:t> = true,</a:t>
                      </a:r>
                      <a:r>
                        <a:rPr lang="en-US" altLang="zh-CN" baseline="0" dirty="0" smtClean="0"/>
                        <a:t> </a:t>
                      </a:r>
                      <a:r>
                        <a:rPr lang="az-Cyrl-AZ" altLang="zh-CN" dirty="0" smtClean="0">
                          <a:latin typeface="Times New Roman"/>
                          <a:cs typeface="Times New Roman"/>
                        </a:rPr>
                        <a:t>Ф</a:t>
                      </a:r>
                      <a:r>
                        <a:rPr lang="en-US" altLang="zh-CN" baseline="0" dirty="0" smtClean="0"/>
                        <a:t>, 0, 0</a:t>
                      </a:r>
                      <a:r>
                        <a:rPr lang="en-US" altLang="zh-CN" dirty="0" smtClean="0"/>
                        <a:t>&gt;</a:t>
                      </a:r>
                      <a:endParaRPr lang="zh-CN" altLang="en-US" dirty="0"/>
                    </a:p>
                  </a:txBody>
                  <a:tcPr/>
                </a:tc>
              </a:tr>
              <a:tr h="256858">
                <a:tc>
                  <a:txBody>
                    <a:bodyPr/>
                    <a:lstStyle/>
                    <a:p>
                      <a:pPr algn="ctr"/>
                      <a:r>
                        <a:rPr lang="en-US" altLang="zh-CN" dirty="0" err="1" smtClean="0"/>
                        <a:t>DB</a:t>
                      </a:r>
                      <a:r>
                        <a:rPr lang="en-US" altLang="zh-CN" sz="1100" dirty="0" err="1" smtClean="0"/>
                        <a:t>k</a:t>
                      </a:r>
                      <a:r>
                        <a:rPr lang="en-US" altLang="zh-CN" dirty="0" smtClean="0"/>
                        <a:t> (k </a:t>
                      </a:r>
                      <a:r>
                        <a:rPr lang="en-US" altLang="zh-CN" dirty="0" smtClean="0">
                          <a:latin typeface="宋体"/>
                          <a:ea typeface="+mn-ea"/>
                        </a:rPr>
                        <a:t>∈</a:t>
                      </a:r>
                      <a:r>
                        <a:rPr lang="en-US" altLang="zh-CN" dirty="0" smtClean="0"/>
                        <a:t> [1,3])</a:t>
                      </a:r>
                      <a:endParaRPr lang="zh-CN" altLang="en-US" dirty="0"/>
                    </a:p>
                  </a:txBody>
                  <a:tcPr/>
                </a:tc>
                <a:tc>
                  <a:txBody>
                    <a:bodyPr/>
                    <a:lstStyle/>
                    <a:p>
                      <a:r>
                        <a:rPr lang="en-US" altLang="zh-CN" dirty="0" smtClean="0"/>
                        <a:t>&lt;</a:t>
                      </a:r>
                      <a:r>
                        <a:rPr lang="en-US" altLang="zh-CN" dirty="0" err="1" smtClean="0"/>
                        <a:t>X</a:t>
                      </a:r>
                      <a:r>
                        <a:rPr lang="en-US" altLang="zh-CN" sz="1100" dirty="0" err="1" smtClean="0"/>
                        <a:t>DBk</a:t>
                      </a:r>
                      <a:r>
                        <a:rPr lang="en-US" altLang="zh-CN" dirty="0" smtClean="0"/>
                        <a:t> = true,</a:t>
                      </a:r>
                      <a:r>
                        <a:rPr lang="en-US" altLang="zh-CN" baseline="0" dirty="0" smtClean="0"/>
                        <a:t> </a:t>
                      </a:r>
                      <a:r>
                        <a:rPr lang="az-Cyrl-AZ" altLang="zh-CN" dirty="0" smtClean="0">
                          <a:latin typeface="Times New Roman"/>
                          <a:cs typeface="Times New Roman"/>
                        </a:rPr>
                        <a:t>Ф</a:t>
                      </a:r>
                      <a:r>
                        <a:rPr lang="en-US" altLang="zh-CN" baseline="0" dirty="0" smtClean="0"/>
                        <a:t>, 0, 0</a:t>
                      </a:r>
                      <a:r>
                        <a:rPr lang="en-US" altLang="zh-CN" dirty="0" smtClean="0"/>
                        <a:t>&gt;</a:t>
                      </a:r>
                      <a:endParaRPr lang="zh-CN" altLang="en-US" dirty="0"/>
                    </a:p>
                  </a:txBody>
                  <a:tcPr/>
                </a:tc>
              </a:tr>
            </a:tbl>
          </a:graphicData>
        </a:graphic>
      </p:graphicFrame>
      <p:sp>
        <p:nvSpPr>
          <p:cNvPr id="91" name="圆角矩形标注 90"/>
          <p:cNvSpPr/>
          <p:nvPr/>
        </p:nvSpPr>
        <p:spPr bwMode="auto">
          <a:xfrm>
            <a:off x="495300" y="2235200"/>
            <a:ext cx="4394200" cy="838200"/>
          </a:xfrm>
          <a:prstGeom prst="wedgeRoundRectCallout">
            <a:avLst>
              <a:gd name="adj1" fmla="val -20833"/>
              <a:gd name="adj2" fmla="val 9128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lnSpc>
                <a:spcPct val="200000"/>
              </a:lnSpc>
            </a:pPr>
            <a:r>
              <a:rPr lang="en-US" altLang="zh-CN" dirty="0" smtClean="0">
                <a:solidFill>
                  <a:schemeClr val="bg1"/>
                </a:solidFill>
              </a:rPr>
              <a:t>After initialization, vectors of parts nodes.</a:t>
            </a:r>
            <a:endParaRPr lang="zh-CN" altLang="en-US" dirty="0" smtClean="0">
              <a:solidFill>
                <a:schemeClr val="bg1"/>
              </a:solidFill>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2" name="圆角矩形标注 91"/>
          <p:cNvSpPr/>
          <p:nvPr/>
        </p:nvSpPr>
        <p:spPr bwMode="auto">
          <a:xfrm>
            <a:off x="495300" y="2184400"/>
            <a:ext cx="3886200" cy="939800"/>
          </a:xfrm>
          <a:prstGeom prst="wedgeRoundRectCallout">
            <a:avLst>
              <a:gd name="adj1" fmla="val -22494"/>
              <a:gd name="adj2" fmla="val 7780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dirty="0" smtClean="0">
                <a:solidFill>
                  <a:schemeClr val="bg1"/>
                </a:solidFill>
              </a:rPr>
              <a:t>Starting propagation from DB</a:t>
            </a:r>
            <a:r>
              <a:rPr lang="en-US" altLang="zh-CN" sz="1100" dirty="0" smtClean="0">
                <a:solidFill>
                  <a:schemeClr val="bg1"/>
                </a:solidFill>
              </a:rPr>
              <a:t>2, </a:t>
            </a:r>
            <a:r>
              <a:rPr lang="en-US" altLang="zh-CN" dirty="0" smtClean="0">
                <a:solidFill>
                  <a:schemeClr val="bg1"/>
                </a:solidFill>
              </a:rPr>
              <a:t>after propagation, parts of the vectors are as below. </a:t>
            </a: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3" name="矩形 92"/>
          <p:cNvSpPr/>
          <p:nvPr/>
        </p:nvSpPr>
        <p:spPr bwMode="auto">
          <a:xfrm>
            <a:off x="274320" y="4127500"/>
            <a:ext cx="8712200" cy="368300"/>
          </a:xfrm>
          <a:prstGeom prst="rect">
            <a:avLst/>
          </a:prstGeom>
          <a:noFill/>
          <a:ln w="508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4" name="矩形标注 83"/>
          <p:cNvSpPr/>
          <p:nvPr/>
        </p:nvSpPr>
        <p:spPr bwMode="auto">
          <a:xfrm>
            <a:off x="2616200" y="4673600"/>
            <a:ext cx="4775200" cy="1511300"/>
          </a:xfrm>
          <a:prstGeom prst="wedgeRectCallout">
            <a:avLst>
              <a:gd name="adj1" fmla="val -16135"/>
              <a:gd name="adj2" fmla="val -6450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kumimoji="0" lang="en-US"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PM2 is verified to be a valid match, and its relevant set includes </a:t>
            </a:r>
            <a:r>
              <a:rPr lang="en-US" altLang="zh-CN" dirty="0" smtClean="0">
                <a:solidFill>
                  <a:srgbClr val="FF0000"/>
                </a:solidFill>
                <a:latin typeface="Times New Roman"/>
                <a:cs typeface="Times New Roman"/>
              </a:rPr>
              <a:t>{</a:t>
            </a:r>
            <a:r>
              <a:rPr lang="en-US" altLang="zh-CN" dirty="0" smtClean="0">
                <a:solidFill>
                  <a:srgbClr val="FF0000"/>
                </a:solidFill>
              </a:rPr>
              <a:t>DB</a:t>
            </a:r>
            <a:r>
              <a:rPr lang="en-US" altLang="zh-CN" sz="1100" dirty="0" smtClean="0">
                <a:solidFill>
                  <a:srgbClr val="FF0000"/>
                </a:solidFill>
              </a:rPr>
              <a:t>2</a:t>
            </a:r>
            <a:r>
              <a:rPr lang="en-US" altLang="zh-CN" dirty="0" smtClean="0">
                <a:solidFill>
                  <a:srgbClr val="FF0000"/>
                </a:solidFill>
                <a:latin typeface="Times New Roman"/>
                <a:cs typeface="Times New Roman"/>
              </a:rPr>
              <a:t>,</a:t>
            </a:r>
            <a:r>
              <a:rPr lang="en-US" altLang="zh-CN" dirty="0" smtClean="0">
                <a:solidFill>
                  <a:srgbClr val="FF0000"/>
                </a:solidFill>
              </a:rPr>
              <a:t> PRG</a:t>
            </a:r>
            <a:r>
              <a:rPr lang="en-US" altLang="zh-CN" sz="1100" dirty="0" smtClean="0">
                <a:solidFill>
                  <a:srgbClr val="FF0000"/>
                </a:solidFill>
              </a:rPr>
              <a:t>4</a:t>
            </a:r>
            <a:r>
              <a:rPr lang="en-US" altLang="zh-CN" dirty="0" smtClean="0">
                <a:solidFill>
                  <a:srgbClr val="FF0000"/>
                </a:solidFill>
                <a:latin typeface="Times New Roman"/>
                <a:cs typeface="Times New Roman"/>
              </a:rPr>
              <a:t>,</a:t>
            </a:r>
            <a:r>
              <a:rPr lang="en-US" altLang="zh-CN" dirty="0" smtClean="0">
                <a:solidFill>
                  <a:srgbClr val="FF0000"/>
                </a:solidFill>
              </a:rPr>
              <a:t> PRG</a:t>
            </a:r>
            <a:r>
              <a:rPr lang="en-US" altLang="zh-CN" sz="1100" dirty="0" smtClean="0">
                <a:solidFill>
                  <a:srgbClr val="FF0000"/>
                </a:solidFill>
              </a:rPr>
              <a:t>3</a:t>
            </a:r>
            <a:r>
              <a:rPr lang="en-US" altLang="zh-CN" dirty="0" smtClean="0">
                <a:solidFill>
                  <a:srgbClr val="FF0000"/>
                </a:solidFill>
              </a:rPr>
              <a:t>}, which is the largest relevant set compared with other PMs.</a:t>
            </a:r>
          </a:p>
          <a:p>
            <a:pPr eaLnBrk="1" hangingPunct="1"/>
            <a:r>
              <a:rPr lang="en-US" altLang="zh-CN" b="1" dirty="0" smtClean="0">
                <a:solidFill>
                  <a:srgbClr val="FF0000"/>
                </a:solidFill>
              </a:rPr>
              <a:t>Early termination condition is met.</a:t>
            </a:r>
            <a:endParaRPr lang="zh-CN" altLang="en-US" b="1" dirty="0" smtClean="0">
              <a:solidFill>
                <a:srgbClr val="FF0000"/>
              </a:solidFill>
            </a:endParaRPr>
          </a:p>
          <a:p>
            <a:pPr eaLnBrk="1" hangingPunct="1"/>
            <a:endParaRPr kumimoji="0" lang="zh-CN" altLang="en-US"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727715769"/>
      </p:ext>
    </p:extLst>
  </p:cSld>
  <p:clrMapOvr>
    <a:masterClrMapping/>
  </p:clrMapOvr>
  <p:transition advTm="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additive="base">
                                        <p:cTn id="13" dur="500" fill="hold"/>
                                        <p:tgtEl>
                                          <p:spTgt spid="86"/>
                                        </p:tgtEl>
                                        <p:attrNameLst>
                                          <p:attrName>ppt_x</p:attrName>
                                        </p:attrNameLst>
                                      </p:cBhvr>
                                      <p:tavLst>
                                        <p:tav tm="0">
                                          <p:val>
                                            <p:strVal val="#ppt_x"/>
                                          </p:val>
                                        </p:tav>
                                        <p:tav tm="100000">
                                          <p:val>
                                            <p:strVal val="#ppt_x"/>
                                          </p:val>
                                        </p:tav>
                                      </p:tavLst>
                                    </p:anim>
                                    <p:anim calcmode="lin" valueType="num">
                                      <p:cBhvr additive="base">
                                        <p:cTn id="1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91"/>
                                        </p:tgtEl>
                                      </p:cBhvr>
                                    </p:animEffect>
                                    <p:set>
                                      <p:cBhvr>
                                        <p:cTn id="19" dur="1" fill="hold">
                                          <p:stCondLst>
                                            <p:cond delay="499"/>
                                          </p:stCondLst>
                                        </p:cTn>
                                        <p:tgtEl>
                                          <p:spTgt spid="9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 presetClass="exit" presetSubtype="10" fill="hold" nodeType="clickEffect">
                                  <p:stCondLst>
                                    <p:cond delay="0"/>
                                  </p:stCondLst>
                                  <p:childTnLst>
                                    <p:animEffect transition="out" filter="checkerboard(across)">
                                      <p:cBhvr>
                                        <p:cTn id="23" dur="500"/>
                                        <p:tgtEl>
                                          <p:spTgt spid="86"/>
                                        </p:tgtEl>
                                      </p:cBhvr>
                                    </p:animEffect>
                                    <p:set>
                                      <p:cBhvr>
                                        <p:cTn id="24" dur="1" fill="hold">
                                          <p:stCondLst>
                                            <p:cond delay="499"/>
                                          </p:stCondLst>
                                        </p:cTn>
                                        <p:tgtEl>
                                          <p:spTgt spid="8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
                                        </p:tgtEl>
                                        <p:attrNameLst>
                                          <p:attrName>style.visibility</p:attrName>
                                        </p:attrNameLst>
                                      </p:cBhvr>
                                      <p:to>
                                        <p:strVal val="visible"/>
                                      </p:to>
                                    </p:set>
                                    <p:anim calcmode="lin" valueType="num">
                                      <p:cBhvr additive="base">
                                        <p:cTn id="29" dur="500" fill="hold"/>
                                        <p:tgtEl>
                                          <p:spTgt spid="92"/>
                                        </p:tgtEl>
                                        <p:attrNameLst>
                                          <p:attrName>ppt_x</p:attrName>
                                        </p:attrNameLst>
                                      </p:cBhvr>
                                      <p:tavLst>
                                        <p:tav tm="0">
                                          <p:val>
                                            <p:strVal val="#ppt_x"/>
                                          </p:val>
                                        </p:tav>
                                        <p:tav tm="100000">
                                          <p:val>
                                            <p:strVal val="#ppt_x"/>
                                          </p:val>
                                        </p:tav>
                                      </p:tavLst>
                                    </p:anim>
                                    <p:anim calcmode="lin" valueType="num">
                                      <p:cBhvr additive="base">
                                        <p:cTn id="30"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500" fill="hold"/>
                                        <p:tgtEl>
                                          <p:spTgt spid="89"/>
                                        </p:tgtEl>
                                        <p:attrNameLst>
                                          <p:attrName>ppt_x</p:attrName>
                                        </p:attrNameLst>
                                      </p:cBhvr>
                                      <p:tavLst>
                                        <p:tav tm="0">
                                          <p:val>
                                            <p:strVal val="#ppt_x"/>
                                          </p:val>
                                        </p:tav>
                                        <p:tav tm="100000">
                                          <p:val>
                                            <p:strVal val="#ppt_x"/>
                                          </p:val>
                                        </p:tav>
                                      </p:tavLst>
                                    </p:anim>
                                    <p:anim calcmode="lin" valueType="num">
                                      <p:cBhvr additive="base">
                                        <p:cTn id="3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blinds(horizontal)">
                                      <p:cBhvr>
                                        <p:cTn id="41" dur="500"/>
                                        <p:tgtEl>
                                          <p:spTgt spid="93"/>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mph" presetSubtype="0" fill="hold" nodeType="clickEffect">
                                  <p:stCondLst>
                                    <p:cond delay="0"/>
                                  </p:stCondLst>
                                  <p:childTnLst>
                                    <p:animRot by="21600000">
                                      <p:cBhvr>
                                        <p:cTn id="45" dur="2000" fill="hold"/>
                                        <p:tgtEl>
                                          <p:spTgt spid="30"/>
                                        </p:tgtEl>
                                        <p:attrNameLst>
                                          <p:attrName>r</p:attrName>
                                        </p:attrNameLst>
                                      </p:cBhvr>
                                    </p:animRot>
                                  </p:childTnLst>
                                </p:cTn>
                              </p:par>
                              <p:par>
                                <p:cTn id="46" presetID="8" presetClass="emph" presetSubtype="0" fill="hold" nodeType="withEffect">
                                  <p:stCondLst>
                                    <p:cond delay="0"/>
                                  </p:stCondLst>
                                  <p:childTnLst>
                                    <p:animRot by="21600000">
                                      <p:cBhvr>
                                        <p:cTn id="47" dur="2000" fill="hold"/>
                                        <p:tgtEl>
                                          <p:spTgt spid="32"/>
                                        </p:tgtEl>
                                        <p:attrNameLst>
                                          <p:attrName>r</p:attrName>
                                        </p:attrNameLst>
                                      </p:cBhvr>
                                    </p:animRot>
                                  </p:childTnLst>
                                </p:cTn>
                              </p:par>
                              <p:par>
                                <p:cTn id="48" presetID="8" presetClass="emph" presetSubtype="0" fill="hold" nodeType="withEffect">
                                  <p:stCondLst>
                                    <p:cond delay="0"/>
                                  </p:stCondLst>
                                  <p:childTnLst>
                                    <p:animRot by="21600000">
                                      <p:cBhvr>
                                        <p:cTn id="49" dur="2000" fill="hold"/>
                                        <p:tgtEl>
                                          <p:spTgt spid="34"/>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blinds(horizontal)">
                                      <p:cBhvr>
                                        <p:cTn id="54"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1" grpId="1" animBg="1"/>
      <p:bldP spid="92" grpId="0" animBg="1"/>
      <p:bldP spid="93" grpId="0" animBg="1"/>
      <p:bldP spid="84" grpId="0" animBg="1"/>
    </p:bldLst>
  </p:timing>
</p:sld>
</file>

<file path=ppt/theme/theme1.xml><?xml version="1.0" encoding="utf-8"?>
<a:theme xmlns:a="http://schemas.openxmlformats.org/drawingml/2006/main" name="Retrospect">
  <a:themeElements>
    <a:clrScheme name="">
      <a:dk1>
        <a:srgbClr val="000000"/>
      </a:dk1>
      <a:lt1>
        <a:srgbClr val="FFFFFF"/>
      </a:lt1>
      <a:dk2>
        <a:srgbClr val="344068"/>
      </a:dk2>
      <a:lt2>
        <a:srgbClr val="D9E0E6"/>
      </a:lt2>
      <a:accent1>
        <a:srgbClr val="1CADE4"/>
      </a:accent1>
      <a:accent2>
        <a:srgbClr val="2683C6"/>
      </a:accent2>
      <a:accent3>
        <a:srgbClr val="FFFFFF"/>
      </a:accent3>
      <a:accent4>
        <a:srgbClr val="000000"/>
      </a:accent4>
      <a:accent5>
        <a:srgbClr val="ABD3EF"/>
      </a:accent5>
      <a:accent6>
        <a:srgbClr val="2176B3"/>
      </a:accent6>
      <a:hlink>
        <a:srgbClr val="6EAC1C"/>
      </a:hlink>
      <a:folHlink>
        <a:srgbClr val="B26B02"/>
      </a:folHlink>
    </a:clrScheme>
    <a:fontScheme name="Retrospect">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344068"/>
      </a:dk2>
      <a:lt2>
        <a:srgbClr val="D9E0E6"/>
      </a:lt2>
      <a:accent1>
        <a:srgbClr val="1CADE4"/>
      </a:accent1>
      <a:accent2>
        <a:srgbClr val="2683C6"/>
      </a:accent2>
      <a:accent3>
        <a:srgbClr val="FFFFFF"/>
      </a:accent3>
      <a:accent4>
        <a:srgbClr val="000000"/>
      </a:accent4>
      <a:accent5>
        <a:srgbClr val="ABD3EF"/>
      </a:accent5>
      <a:accent6>
        <a:srgbClr val="2176B3"/>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107327</TotalTime>
  <Pages>0</Pages>
  <Words>3469</Words>
  <Characters>0</Characters>
  <Application>Microsoft Macintosh PowerPoint</Application>
  <DocSecurity>0</DocSecurity>
  <PresentationFormat>全屏显示(4:3)</PresentationFormat>
  <Lines>0</Lines>
  <Paragraphs>578</Paragraphs>
  <Slides>19</Slides>
  <Notes>18</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Retrospect</vt:lpstr>
      <vt:lpstr>Diversified Top-k Graph Pattern Matching</vt:lpstr>
      <vt:lpstr>Graph pattern matching in social search</vt:lpstr>
      <vt:lpstr>Hardness of the problems</vt:lpstr>
      <vt:lpstr>Finding best candidates</vt:lpstr>
      <vt:lpstr>Problem formalization</vt:lpstr>
      <vt:lpstr>Top-k matching problem</vt:lpstr>
      <vt:lpstr>Match Diversification</vt:lpstr>
      <vt:lpstr>Finding Top-k Matches (for Acyclic Patterns)</vt:lpstr>
      <vt:lpstr>幻灯片 9</vt:lpstr>
      <vt:lpstr>Finding Top-k Matches (for Cyclic Patterns)</vt:lpstr>
      <vt:lpstr>幻灯片 11</vt:lpstr>
      <vt:lpstr>Finding Top-k Diversified Matches</vt:lpstr>
      <vt:lpstr>Finding Top-k Diversified Matches</vt:lpstr>
      <vt:lpstr>Experimental evaluation</vt:lpstr>
      <vt:lpstr>Experimental evaluation</vt:lpstr>
      <vt:lpstr>Experimental evaluation</vt:lpstr>
      <vt:lpstr>Experimental evaluation</vt:lpstr>
      <vt:lpstr>Conclusion &amp;&amp; Future work</vt:lpstr>
      <vt:lpstr>幻灯片 19</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Search and Analytics  A Journey of Usability and Scalability</dc:title>
  <dc:creator>inarc</dc:creator>
  <cp:lastModifiedBy>XinWang</cp:lastModifiedBy>
  <cp:revision>4130</cp:revision>
  <cp:lastPrinted>2014-04-26T17:59:53Z</cp:lastPrinted>
  <dcterms:created xsi:type="dcterms:W3CDTF">2013-04-28T14:18:00Z</dcterms:created>
  <dcterms:modified xsi:type="dcterms:W3CDTF">2014-09-04T07:24:34Z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y fmtid="{D5CDD505-2E9C-101B-9397-08002B2CF9AE}" pid="3" name="KSOProductBuildVer">
    <vt:lpwstr>2052-9.1.0.4468</vt:lpwstr>
  </property>
</Properties>
</file>