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4"/>
  </p:notesMasterIdLst>
  <p:handoutMasterIdLst>
    <p:handoutMasterId r:id="rId25"/>
  </p:handoutMasterIdLst>
  <p:sldIdLst>
    <p:sldId id="370" r:id="rId2"/>
    <p:sldId id="792" r:id="rId3"/>
    <p:sldId id="795" r:id="rId4"/>
    <p:sldId id="793" r:id="rId5"/>
    <p:sldId id="770" r:id="rId6"/>
    <p:sldId id="797" r:id="rId7"/>
    <p:sldId id="830" r:id="rId8"/>
    <p:sldId id="772" r:id="rId9"/>
    <p:sldId id="798" r:id="rId10"/>
    <p:sldId id="799" r:id="rId11"/>
    <p:sldId id="800" r:id="rId12"/>
    <p:sldId id="801" r:id="rId13"/>
    <p:sldId id="831" r:id="rId14"/>
    <p:sldId id="803" r:id="rId15"/>
    <p:sldId id="804" r:id="rId16"/>
    <p:sldId id="805" r:id="rId17"/>
    <p:sldId id="806" r:id="rId18"/>
    <p:sldId id="828" r:id="rId19"/>
    <p:sldId id="829" r:id="rId20"/>
    <p:sldId id="824" r:id="rId21"/>
    <p:sldId id="822" r:id="rId22"/>
    <p:sldId id="832" r:id="rId2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accent2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83399"/>
    <a:srgbClr val="E7EE91"/>
    <a:srgbClr val="9DEEEE"/>
    <a:srgbClr val="FFB08F"/>
    <a:srgbClr val="FBFBD1"/>
    <a:srgbClr val="990000"/>
    <a:srgbClr val="CCECFF"/>
    <a:srgbClr val="CCFFFF"/>
    <a:srgbClr val="B8FB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1" autoAdjust="0"/>
    <p:restoredTop sz="86749" autoAdjust="0"/>
  </p:normalViewPr>
  <p:slideViewPr>
    <p:cSldViewPr>
      <p:cViewPr varScale="1">
        <p:scale>
          <a:sx n="73" d="100"/>
          <a:sy n="73" d="100"/>
        </p:scale>
        <p:origin x="-1170" y="-102"/>
      </p:cViewPr>
      <p:guideLst>
        <p:guide orient="horz" pos="7"/>
        <p:guide pos="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08" y="-108"/>
      </p:cViewPr>
      <p:guideLst>
        <p:guide orient="horz" pos="2923"/>
        <p:guide pos="220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cat>
            <c:strLit>
              <c:ptCount val="3"/>
              <c:pt idx="0">
                <c:v>IMDB</c:v>
              </c:pt>
              <c:pt idx="1">
                <c:v>YAGO</c:v>
              </c:pt>
              <c:pt idx="2">
                <c:v>DBpedia</c:v>
              </c:pt>
            </c:strLit>
          </c:cat>
          <c:val>
            <c:numRef>
              <c:f>Sheet1!$A$1:$A$3</c:f>
              <c:numCache>
                <c:formatCode>General</c:formatCode>
                <c:ptCount val="3"/>
                <c:pt idx="0">
                  <c:v>0.91</c:v>
                </c:pt>
                <c:pt idx="1">
                  <c:v>0.85000000000000064</c:v>
                </c:pt>
                <c:pt idx="2">
                  <c:v>0.82000000000000062</c:v>
                </c:pt>
              </c:numCache>
            </c:numRef>
          </c:val>
        </c:ser>
        <c:axId val="87430656"/>
        <c:axId val="87432192"/>
      </c:barChart>
      <c:catAx>
        <c:axId val="8743065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7432192"/>
        <c:crosses val="autoZero"/>
        <c:auto val="1"/>
        <c:lblAlgn val="ctr"/>
        <c:lblOffset val="100"/>
      </c:catAx>
      <c:valAx>
        <c:axId val="874321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Accuracy (Top-1 Match)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3.3402637230264009E-3"/>
              <c:y val="0.1345094061232024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7430656"/>
        <c:crosses val="autoZero"/>
        <c:crossBetween val="between"/>
      </c:valAx>
    </c:plotArea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v>Top-1</c:v>
          </c:tx>
          <c:cat>
            <c:strLit>
              <c:ptCount val="3"/>
              <c:pt idx="0">
                <c:v>IMDB</c:v>
              </c:pt>
              <c:pt idx="1">
                <c:v>YAGO</c:v>
              </c:pt>
              <c:pt idx="2">
                <c:v>Dbpedia</c:v>
              </c:pt>
            </c:strLit>
          </c:cat>
          <c:val>
            <c:numRef>
              <c:f>Sheet1!$A$1:$A$3</c:f>
              <c:numCache>
                <c:formatCode>General</c:formatCode>
                <c:ptCount val="3"/>
                <c:pt idx="0">
                  <c:v>0.30000000000000032</c:v>
                </c:pt>
                <c:pt idx="1">
                  <c:v>0.70000000000000062</c:v>
                </c:pt>
                <c:pt idx="2">
                  <c:v>5.0000000000000114E-2</c:v>
                </c:pt>
              </c:numCache>
            </c:numRef>
          </c:val>
        </c:ser>
        <c:ser>
          <c:idx val="1"/>
          <c:order val="1"/>
          <c:tx>
            <c:v>Top-3</c:v>
          </c:tx>
          <c:cat>
            <c:strLit>
              <c:ptCount val="3"/>
              <c:pt idx="0">
                <c:v>IMDB</c:v>
              </c:pt>
              <c:pt idx="1">
                <c:v>YAGO</c:v>
              </c:pt>
              <c:pt idx="2">
                <c:v>Dbpedia</c:v>
              </c:pt>
            </c:strLit>
          </c:cat>
          <c:val>
            <c:numRef>
              <c:f>Sheet1!$B$1:$B$3</c:f>
              <c:numCache>
                <c:formatCode>General</c:formatCode>
                <c:ptCount val="3"/>
                <c:pt idx="0">
                  <c:v>0.4</c:v>
                </c:pt>
                <c:pt idx="1">
                  <c:v>0.8</c:v>
                </c:pt>
                <c:pt idx="2">
                  <c:v>6.0000000000000414E-2</c:v>
                </c:pt>
              </c:numCache>
            </c:numRef>
          </c:val>
        </c:ser>
        <c:ser>
          <c:idx val="2"/>
          <c:order val="2"/>
          <c:tx>
            <c:v>Top-5</c:v>
          </c:tx>
          <c:spPr>
            <a:solidFill>
              <a:srgbClr val="00B050"/>
            </a:solidFill>
          </c:spPr>
          <c:cat>
            <c:strLit>
              <c:ptCount val="3"/>
              <c:pt idx="0">
                <c:v>IMDB</c:v>
              </c:pt>
              <c:pt idx="1">
                <c:v>YAGO</c:v>
              </c:pt>
              <c:pt idx="2">
                <c:v>Dbpedia</c:v>
              </c:pt>
            </c:strLit>
          </c:cat>
          <c:val>
            <c:numRef>
              <c:f>Sheet1!$C$1:$C$3</c:f>
              <c:numCache>
                <c:formatCode>General</c:formatCode>
                <c:ptCount val="3"/>
                <c:pt idx="0">
                  <c:v>0.5</c:v>
                </c:pt>
                <c:pt idx="1">
                  <c:v>0.8</c:v>
                </c:pt>
                <c:pt idx="2">
                  <c:v>9.0000000000000066E-2</c:v>
                </c:pt>
              </c:numCache>
            </c:numRef>
          </c:val>
        </c:ser>
        <c:axId val="78557184"/>
        <c:axId val="78558720"/>
      </c:barChart>
      <c:catAx>
        <c:axId val="78557184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8558720"/>
        <c:crosses val="autoZero"/>
        <c:auto val="1"/>
        <c:lblAlgn val="ctr"/>
        <c:lblOffset val="100"/>
      </c:catAx>
      <c:valAx>
        <c:axId val="785587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>
                    <a:latin typeface="+mn-lt"/>
                  </a:rPr>
                  <a:t>Top-k Match Finding Time (sec)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85571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</c:chart>
  <c:spPr>
    <a:noFill/>
    <a:ln>
      <a:noFill/>
    </a:ln>
  </c:sp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902" y="0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912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902" y="8819912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A43B97A-FF32-4453-9B29-40DEDAEA8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4400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902" y="0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805" y="4409162"/>
            <a:ext cx="5123390" cy="417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912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902" y="8819912"/>
            <a:ext cx="3027098" cy="4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E1D2C5-694F-4F2C-AE65-428169928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E1D2C5-694F-4F2C-AE65-4281699286A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E1D2C5-694F-4F2C-AE65-4281699286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43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E1D2C5-694F-4F2C-AE65-4281699286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31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EBA68-453A-0E40-A217-68C9945870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57150" cmpd="thickThin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6858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96338" y="6553200"/>
            <a:ext cx="347662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B916-136C-4511-ADE4-58A38DACA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B6233-F117-4F98-871D-66FC677F1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253E8-9F31-4B75-85C6-CB0B0EB18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45" y="1355130"/>
            <a:ext cx="8458200" cy="4953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755A4-E50A-4450-859E-95F74E095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A444-7989-48E1-951D-46D64E03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5240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B43A-D68D-4F57-BED1-CF127D0E9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4C38D-1EC4-4221-A5FE-18FFAF0C5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72839-4547-44AB-9274-0607957AC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A7C27-258C-4191-85E3-CC868FD94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E2BEA-FB23-47DC-8DC8-B851E714D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CS300 Fall '00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80AF-1144-4A9A-A2A1-E54ECC29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J. Widom</a:t>
            </a:r>
          </a:p>
        </p:txBody>
      </p:sp>
      <p:sp>
        <p:nvSpPr>
          <p:cNvPr id="315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Aft>
                <a:spcPct val="100000"/>
              </a:spcAft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A69672DF-01AA-4D8C-83D2-9F26A10A5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5399" name="Line 7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7150" cmpd="thickThin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10000"/>
        </a:spcAft>
        <a:buFont typeface="Wingdings" pitchFamily="2" charset="2"/>
        <a:buChar char="§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Font typeface="Trebuchet MS" pitchFamily="34" charset="0"/>
        <a:buChar char="—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85120" y="1554475"/>
            <a:ext cx="7220140" cy="914400"/>
          </a:xfrm>
        </p:spPr>
        <p:txBody>
          <a:bodyPr/>
          <a:lstStyle/>
          <a:p>
            <a:pPr algn="l" eaLnBrk="1" hangingPunct="1"/>
            <a:r>
              <a:rPr lang="en-US" sz="3600" dirty="0" err="1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NeMa</a:t>
            </a:r>
            <a:r>
              <a:rPr lang="en-US" sz="3600" dirty="0" smtClean="0">
                <a:solidFill>
                  <a:srgbClr val="00B050"/>
                </a:solidFill>
                <a:latin typeface="Calibri" pitchFamily="34" charset="0"/>
                <a:cs typeface="Andalus" pitchFamily="18" charset="-78"/>
              </a:rPr>
              <a:t>: </a:t>
            </a:r>
            <a:r>
              <a:rPr lang="en-US" sz="3600" dirty="0" smtClean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Fast Graph Search with Label Similarity</a:t>
            </a:r>
            <a:endParaRPr lang="en-US" sz="3600" dirty="0" smtClean="0">
              <a:ea typeface="Calibri" pitchFamily="34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33400" y="2209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2000" i="1" kern="0" dirty="0">
              <a:solidFill>
                <a:schemeClr val="tx1"/>
              </a:solidFill>
              <a:latin typeface="+mj-lt"/>
              <a:ea typeface="+mj-ea"/>
              <a:cs typeface="Calibri" pitchFamily="34" charset="0"/>
            </a:endParaRPr>
          </a:p>
        </p:txBody>
      </p:sp>
      <p:sp>
        <p:nvSpPr>
          <p:cNvPr id="6" name="Subtitle 2"/>
          <p:cNvSpPr txBox="1">
            <a:spLocks noGrp="1"/>
          </p:cNvSpPr>
          <p:nvPr>
            <p:ph type="subTitle" idx="1"/>
          </p:nvPr>
        </p:nvSpPr>
        <p:spPr>
          <a:xfrm>
            <a:off x="232235" y="4005075"/>
            <a:ext cx="4800504" cy="232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Arijit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Khan,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Yinghui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Wu,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Xifeng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Yan</a:t>
            </a: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University of California, Santa Barbara</a:t>
            </a: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{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arijitkhan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yinghui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xyan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}@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cs.ucsb.edu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879360" y="4025268"/>
            <a:ext cx="4147620" cy="232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Charu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Aggarwal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IBM T. J. Watson Research Center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charu@us.ibm.com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http://upload.wikimedia.org/wikipedia/en/thumb/3/36/Ucsb_seal.svg/180px-Ucsb_se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15" y="63485"/>
            <a:ext cx="1288963" cy="133005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8155230" cy="1066800"/>
          </a:xfrm>
        </p:spPr>
        <p:txBody>
          <a:bodyPr/>
          <a:lstStyle/>
          <a:p>
            <a:pPr algn="l"/>
            <a:r>
              <a:rPr lang="en-US" dirty="0" smtClean="0"/>
              <a:t>Individual Node Matching Cost</a:t>
            </a:r>
            <a:endParaRPr lang="en-US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75634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28600" y="4136125"/>
            <a:ext cx="5181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459725"/>
            <a:ext cx="464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Up Arrow Callout 49"/>
          <p:cNvSpPr/>
          <p:nvPr/>
        </p:nvSpPr>
        <p:spPr>
          <a:xfrm rot="3293088">
            <a:off x="1422483" y="2501230"/>
            <a:ext cx="1089856" cy="2620875"/>
          </a:xfrm>
          <a:prstGeom prst="upArrowCallout">
            <a:avLst/>
          </a:prstGeom>
          <a:solidFill>
            <a:srgbClr val="92D050">
              <a:alpha val="24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51482" y="3678925"/>
            <a:ext cx="1215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Label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Matching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819400" y="2916925"/>
            <a:ext cx="838200" cy="0"/>
          </a:xfrm>
          <a:prstGeom prst="line">
            <a:avLst/>
          </a:prstGeom>
          <a:noFill/>
          <a:ln w="317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304800" y="1316725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96875" lvl="0" indent="-396875" algn="just" defTabSz="914363">
              <a:lnSpc>
                <a:spcPct val="90000"/>
              </a:lnSpc>
              <a:buBlip>
                <a:blip r:embed="rId4"/>
              </a:buBlip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Individual Node Matching Cost: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Label Matching Cost + Difference between the neighborhood vectors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648200" y="2916925"/>
            <a:ext cx="182880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5" name="Up Arrow Callout 54"/>
          <p:cNvSpPr/>
          <p:nvPr/>
        </p:nvSpPr>
        <p:spPr>
          <a:xfrm rot="18536211">
            <a:off x="6354935" y="2604790"/>
            <a:ext cx="1571646" cy="2509465"/>
          </a:xfrm>
          <a:prstGeom prst="upArrowCallout">
            <a:avLst>
              <a:gd name="adj1" fmla="val 15636"/>
              <a:gd name="adj2" fmla="val 25000"/>
              <a:gd name="adj3" fmla="val 25000"/>
              <a:gd name="adj4" fmla="val 71813"/>
            </a:avLst>
          </a:prstGeom>
          <a:solidFill>
            <a:srgbClr val="92D050">
              <a:alpha val="1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95800" y="5355325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L</a:t>
            </a:r>
            <a:r>
              <a:rPr kumimoji="0" lang="en-US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Difference Between Neighborhood Vectors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52052" y="3602725"/>
            <a:ext cx="1686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Neighborhood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Matching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pic>
        <p:nvPicPr>
          <p:cNvPr id="14" name="Picture 1" descr="C:\Users\arijit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8155230" cy="1066800"/>
          </a:xfrm>
        </p:spPr>
        <p:txBody>
          <a:bodyPr/>
          <a:lstStyle/>
          <a:p>
            <a:r>
              <a:rPr lang="en-US" dirty="0" smtClean="0"/>
              <a:t>Subgraph Matching Cost</a:t>
            </a:r>
            <a:endParaRPr lang="en-US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953000" y="1676400"/>
            <a:ext cx="3810000" cy="1676400"/>
          </a:xfrm>
          <a:prstGeom prst="rect">
            <a:avLst/>
          </a:prstGeom>
          <a:solidFill>
            <a:srgbClr val="4F81BD">
              <a:alpha val="0"/>
            </a:srgbClr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953000" y="1752600"/>
            <a:ext cx="4038600" cy="1371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96875" lvl="0" indent="-396875" algn="just" defTabSz="914363" ea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Subgraph Matching Cost: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- Summation of individual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node </a:t>
            </a: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matching costs.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2365" y="4932285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Oval 64"/>
          <p:cNvSpPr/>
          <p:nvPr/>
        </p:nvSpPr>
        <p:spPr>
          <a:xfrm>
            <a:off x="1125390" y="1600200"/>
            <a:ext cx="457200" cy="4572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68190" y="2209800"/>
            <a:ext cx="457200" cy="457200"/>
          </a:xfrm>
          <a:prstGeom prst="ellipse">
            <a:avLst/>
          </a:prstGeom>
          <a:solidFill>
            <a:srgbClr val="EEECE1">
              <a:lumMod val="50000"/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582590" y="2209800"/>
            <a:ext cx="457200" cy="457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5390" y="2743200"/>
            <a:ext cx="457200" cy="457200"/>
          </a:xfrm>
          <a:prstGeom prst="ellipse">
            <a:avLst/>
          </a:prstGeom>
          <a:solidFill>
            <a:srgbClr val="44B70B">
              <a:alpha val="8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125390" y="3429000"/>
            <a:ext cx="457200" cy="457200"/>
          </a:xfrm>
          <a:prstGeom prst="ellipse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>
            <a:stCxn id="65" idx="3"/>
            <a:endCxn id="66" idx="7"/>
          </p:cNvCxnSpPr>
          <p:nvPr/>
        </p:nvCxnSpPr>
        <p:spPr>
          <a:xfrm flipH="1">
            <a:off x="1058435" y="1990445"/>
            <a:ext cx="133910" cy="2863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1" name="Straight Connector 70"/>
          <p:cNvCxnSpPr>
            <a:stCxn id="65" idx="5"/>
            <a:endCxn id="67" idx="1"/>
          </p:cNvCxnSpPr>
          <p:nvPr/>
        </p:nvCxnSpPr>
        <p:spPr>
          <a:xfrm>
            <a:off x="1515635" y="1990445"/>
            <a:ext cx="133910" cy="2863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2" name="Straight Connector 71"/>
          <p:cNvCxnSpPr>
            <a:stCxn id="66" idx="6"/>
            <a:endCxn id="67" idx="2"/>
          </p:cNvCxnSpPr>
          <p:nvPr/>
        </p:nvCxnSpPr>
        <p:spPr>
          <a:xfrm>
            <a:off x="1125390" y="2438400"/>
            <a:ext cx="457200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Straight Connector 72"/>
          <p:cNvCxnSpPr>
            <a:stCxn id="66" idx="5"/>
            <a:endCxn id="68" idx="1"/>
          </p:cNvCxnSpPr>
          <p:nvPr/>
        </p:nvCxnSpPr>
        <p:spPr>
          <a:xfrm>
            <a:off x="1058435" y="2600045"/>
            <a:ext cx="133910" cy="2101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Straight Connector 73"/>
          <p:cNvCxnSpPr>
            <a:stCxn id="68" idx="4"/>
            <a:endCxn id="69" idx="0"/>
          </p:cNvCxnSpPr>
          <p:nvPr/>
        </p:nvCxnSpPr>
        <p:spPr>
          <a:xfrm>
            <a:off x="1353990" y="3200400"/>
            <a:ext cx="0" cy="22860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5" name="Slide Number Placeholder 3"/>
          <p:cNvSpPr txBox="1">
            <a:spLocks/>
          </p:cNvSpPr>
          <p:nvPr/>
        </p:nvSpPr>
        <p:spPr>
          <a:xfrm>
            <a:off x="0" y="3791107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ysClr val="windowText" lastClr="000000"/>
                </a:solidFill>
              </a:rPr>
              <a:t>Data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Graph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(G)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5390" y="1547336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8190" y="213360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82590" y="213360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25390" y="266700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5390" y="3376136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716190" y="1612392"/>
            <a:ext cx="457200" cy="457200"/>
          </a:xfrm>
          <a:prstGeom prst="ellipse">
            <a:avLst/>
          </a:prstGeom>
          <a:solidFill>
            <a:srgbClr val="4F81BD">
              <a:alpha val="5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716190" y="2209800"/>
            <a:ext cx="457200" cy="457200"/>
          </a:xfrm>
          <a:prstGeom prst="ellipse">
            <a:avLst/>
          </a:prstGeom>
          <a:solidFill>
            <a:srgbClr val="C0000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16190" y="2819400"/>
            <a:ext cx="457200" cy="457200"/>
          </a:xfrm>
          <a:prstGeom prst="ellipse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Slide Number Placeholder 3"/>
          <p:cNvSpPr txBox="1">
            <a:spLocks/>
          </p:cNvSpPr>
          <p:nvPr/>
        </p:nvSpPr>
        <p:spPr>
          <a:xfrm>
            <a:off x="2438400" y="3791107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Graph (Q)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16190" y="1559528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16190" y="2145792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16190" y="2766536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8" name="Straight Connector 87"/>
          <p:cNvCxnSpPr>
            <a:stCxn id="82" idx="0"/>
            <a:endCxn id="81" idx="4"/>
          </p:cNvCxnSpPr>
          <p:nvPr/>
        </p:nvCxnSpPr>
        <p:spPr>
          <a:xfrm flipV="1">
            <a:off x="3944790" y="2069592"/>
            <a:ext cx="0" cy="140208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9" name="Straight Connector 88"/>
          <p:cNvCxnSpPr>
            <a:stCxn id="83" idx="0"/>
            <a:endCxn id="82" idx="4"/>
          </p:cNvCxnSpPr>
          <p:nvPr/>
        </p:nvCxnSpPr>
        <p:spPr>
          <a:xfrm flipV="1">
            <a:off x="3944790" y="2667000"/>
            <a:ext cx="0" cy="15240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0" name="Straight Arrow Connector 89"/>
          <p:cNvCxnSpPr>
            <a:stCxn id="85" idx="1"/>
          </p:cNvCxnSpPr>
          <p:nvPr/>
        </p:nvCxnSpPr>
        <p:spPr>
          <a:xfrm flipH="1" flipV="1">
            <a:off x="1582590" y="1752600"/>
            <a:ext cx="2133600" cy="176260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cxnSp>
        <p:nvCxnSpPr>
          <p:cNvPr id="91" name="Straight Arrow Connector 90"/>
          <p:cNvCxnSpPr>
            <a:stCxn id="86" idx="1"/>
          </p:cNvCxnSpPr>
          <p:nvPr/>
        </p:nvCxnSpPr>
        <p:spPr>
          <a:xfrm flipH="1" flipV="1">
            <a:off x="2039791" y="2502932"/>
            <a:ext cx="1676399" cy="12192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 flipH="1" flipV="1">
            <a:off x="1582592" y="3036332"/>
            <a:ext cx="2209798" cy="164068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725590" y="1524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rgbClr val="0070C0"/>
                </a:solidFill>
                <a:latin typeface="Arial Narrow" pitchFamily="34" charset="0"/>
              </a:rPr>
              <a:t>Φ</a:t>
            </a:r>
            <a:endParaRPr lang="en-US" i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5590" y="2221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rgbClr val="0070C0"/>
                </a:solidFill>
                <a:latin typeface="Arial Narrow" pitchFamily="34" charset="0"/>
              </a:rPr>
              <a:t>Φ</a:t>
            </a:r>
            <a:endParaRPr lang="en-US" i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25590" y="2831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rgbClr val="0070C0"/>
                </a:solidFill>
                <a:latin typeface="Arial Narrow" pitchFamily="34" charset="0"/>
              </a:rPr>
              <a:t>Φ</a:t>
            </a:r>
            <a:endParaRPr lang="en-US" i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20790" y="18404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96990" y="25262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96990" y="31358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419600" y="5829300"/>
            <a:ext cx="60960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2" name="Rectangular Callout 41"/>
          <p:cNvSpPr/>
          <p:nvPr/>
        </p:nvSpPr>
        <p:spPr>
          <a:xfrm>
            <a:off x="5638800" y="5753100"/>
            <a:ext cx="1981200" cy="457200"/>
          </a:xfrm>
          <a:prstGeom prst="wedgeRectCallout">
            <a:avLst>
              <a:gd name="adj1" fmla="val -72865"/>
              <a:gd name="adj2" fmla="val -36951"/>
            </a:avLst>
          </a:prstGeom>
          <a:solidFill>
            <a:srgbClr val="00B0F0">
              <a:alpha val="7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query nodes v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Slide Number Placeholder 3"/>
          <p:cNvSpPr txBox="1">
            <a:spLocks/>
          </p:cNvSpPr>
          <p:nvPr/>
        </p:nvSpPr>
        <p:spPr>
          <a:xfrm>
            <a:off x="914400" y="4241292"/>
            <a:ext cx="38481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+mn-lt"/>
              </a:rPr>
              <a:t>Subgraph Matching Cost Model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" name="Picture 1" descr="C:\Users\arijit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8155230" cy="1066800"/>
          </a:xfrm>
        </p:spPr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490750" y="1112525"/>
            <a:ext cx="8305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96875" lvl="0" indent="-396875" algn="just" defTabSz="914363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Given a </a:t>
            </a:r>
            <a:r>
              <a:rPr lang="en-US" sz="180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data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graph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a query graph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and the label difference threshold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ϵ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find the minimum cost matching </a:t>
            </a:r>
            <a:r>
              <a:rPr kumimoji="0" lang="el-G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Φ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                                             </a:t>
            </a:r>
            <a:r>
              <a:rPr kumimoji="0" lang="en-US" sz="1800" b="1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arg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min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l-G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Φ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r>
              <a:rPr kumimoji="0" lang="el-G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Φ</a:t>
            </a:r>
            <a:endParaRPr kumimoji="0" lang="en-US" sz="1800" b="0" i="1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such that,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Δ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en-US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 ≤ </a:t>
            </a: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ϵ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for all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∈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),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r>
              <a:rPr kumimoji="0" lang="el-G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Φ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v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55715" y="3695700"/>
            <a:ext cx="457200" cy="4572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498515" y="4305300"/>
            <a:ext cx="457200" cy="457200"/>
          </a:xfrm>
          <a:prstGeom prst="ellipse">
            <a:avLst/>
          </a:prstGeom>
          <a:solidFill>
            <a:srgbClr val="EEECE1">
              <a:lumMod val="50000"/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12915" y="4305300"/>
            <a:ext cx="457200" cy="457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955715" y="4838700"/>
            <a:ext cx="457200" cy="457200"/>
          </a:xfrm>
          <a:prstGeom prst="ellipse">
            <a:avLst/>
          </a:prstGeom>
          <a:solidFill>
            <a:srgbClr val="44B70B">
              <a:alpha val="8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955715" y="5524500"/>
            <a:ext cx="457200" cy="457200"/>
          </a:xfrm>
          <a:prstGeom prst="ellipse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/>
          <p:cNvCxnSpPr>
            <a:stCxn id="114" idx="3"/>
            <a:endCxn id="115" idx="7"/>
          </p:cNvCxnSpPr>
          <p:nvPr/>
        </p:nvCxnSpPr>
        <p:spPr>
          <a:xfrm flipH="1">
            <a:off x="2888760" y="4085945"/>
            <a:ext cx="133910" cy="2863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Straight Connector 119"/>
          <p:cNvCxnSpPr>
            <a:stCxn id="114" idx="5"/>
            <a:endCxn id="116" idx="1"/>
          </p:cNvCxnSpPr>
          <p:nvPr/>
        </p:nvCxnSpPr>
        <p:spPr>
          <a:xfrm>
            <a:off x="3345960" y="4085945"/>
            <a:ext cx="133910" cy="2863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1" name="Straight Connector 120"/>
          <p:cNvCxnSpPr>
            <a:stCxn id="115" idx="6"/>
            <a:endCxn id="116" idx="2"/>
          </p:cNvCxnSpPr>
          <p:nvPr/>
        </p:nvCxnSpPr>
        <p:spPr>
          <a:xfrm>
            <a:off x="2955715" y="4533900"/>
            <a:ext cx="457200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Straight Connector 121"/>
          <p:cNvCxnSpPr>
            <a:stCxn id="115" idx="5"/>
            <a:endCxn id="117" idx="1"/>
          </p:cNvCxnSpPr>
          <p:nvPr/>
        </p:nvCxnSpPr>
        <p:spPr>
          <a:xfrm>
            <a:off x="2888760" y="4695545"/>
            <a:ext cx="133910" cy="2101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Straight Connector 122"/>
          <p:cNvCxnSpPr>
            <a:stCxn id="117" idx="4"/>
            <a:endCxn id="118" idx="0"/>
          </p:cNvCxnSpPr>
          <p:nvPr/>
        </p:nvCxnSpPr>
        <p:spPr>
          <a:xfrm>
            <a:off x="3184315" y="5295900"/>
            <a:ext cx="0" cy="22860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24" name="Slide Number Placeholder 3"/>
          <p:cNvSpPr txBox="1">
            <a:spLocks/>
          </p:cNvSpPr>
          <p:nvPr/>
        </p:nvSpPr>
        <p:spPr>
          <a:xfrm>
            <a:off x="1830325" y="5829300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Graph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(G)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955715" y="3642836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98515" y="422910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12915" y="422910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55715" y="476250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55715" y="5471636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546515" y="3707892"/>
            <a:ext cx="457200" cy="457200"/>
          </a:xfrm>
          <a:prstGeom prst="ellipse">
            <a:avLst/>
          </a:prstGeom>
          <a:solidFill>
            <a:srgbClr val="4F81BD">
              <a:alpha val="5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546515" y="4305300"/>
            <a:ext cx="457200" cy="457200"/>
          </a:xfrm>
          <a:prstGeom prst="ellipse">
            <a:avLst/>
          </a:prstGeom>
          <a:solidFill>
            <a:srgbClr val="C0000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546515" y="4914900"/>
            <a:ext cx="457200" cy="457200"/>
          </a:xfrm>
          <a:prstGeom prst="ellipse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3"/>
          <p:cNvSpPr txBox="1">
            <a:spLocks/>
          </p:cNvSpPr>
          <p:nvPr/>
        </p:nvSpPr>
        <p:spPr>
          <a:xfrm>
            <a:off x="4457700" y="5837848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Graph (Q)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6515" y="3655028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46515" y="4241292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46515" y="4862036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37" name="Straight Connector 136"/>
          <p:cNvCxnSpPr>
            <a:stCxn id="131" idx="0"/>
            <a:endCxn id="130" idx="4"/>
          </p:cNvCxnSpPr>
          <p:nvPr/>
        </p:nvCxnSpPr>
        <p:spPr>
          <a:xfrm flipV="1">
            <a:off x="5775115" y="4165092"/>
            <a:ext cx="0" cy="140208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8" name="Straight Connector 137"/>
          <p:cNvCxnSpPr>
            <a:stCxn id="132" idx="0"/>
            <a:endCxn id="131" idx="4"/>
          </p:cNvCxnSpPr>
          <p:nvPr/>
        </p:nvCxnSpPr>
        <p:spPr>
          <a:xfrm flipV="1">
            <a:off x="5775115" y="4762500"/>
            <a:ext cx="0" cy="15240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9" name="Straight Arrow Connector 138"/>
          <p:cNvCxnSpPr>
            <a:stCxn id="134" idx="1"/>
          </p:cNvCxnSpPr>
          <p:nvPr/>
        </p:nvCxnSpPr>
        <p:spPr>
          <a:xfrm flipH="1" flipV="1">
            <a:off x="3412915" y="3848100"/>
            <a:ext cx="2133600" cy="176260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cxnSp>
        <p:nvCxnSpPr>
          <p:cNvPr id="140" name="Straight Arrow Connector 139"/>
          <p:cNvCxnSpPr>
            <a:stCxn id="135" idx="1"/>
          </p:cNvCxnSpPr>
          <p:nvPr/>
        </p:nvCxnSpPr>
        <p:spPr>
          <a:xfrm flipH="1" flipV="1">
            <a:off x="3870116" y="4598432"/>
            <a:ext cx="1676399" cy="12192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>
          <a:xfrm flipH="1" flipV="1">
            <a:off x="3412917" y="5131832"/>
            <a:ext cx="2209798" cy="164068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4555915" y="3619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rgbClr val="0070C0"/>
                </a:solidFill>
                <a:latin typeface="Arial Narrow" pitchFamily="34" charset="0"/>
              </a:rPr>
              <a:t>Φ</a:t>
            </a:r>
            <a:endParaRPr lang="en-US" i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55915" y="4316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rgbClr val="0070C0"/>
                </a:solidFill>
                <a:latin typeface="Arial Narrow" pitchFamily="34" charset="0"/>
              </a:rPr>
              <a:t>Φ</a:t>
            </a:r>
            <a:endParaRPr lang="en-US" i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55915" y="49265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solidFill>
                  <a:srgbClr val="0070C0"/>
                </a:solidFill>
                <a:latin typeface="Arial Narrow" pitchFamily="34" charset="0"/>
              </a:rPr>
              <a:t>Φ</a:t>
            </a:r>
            <a:endParaRPr lang="en-US" i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51115" y="39359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327315" y="46217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327315" y="523136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9" name="Slide Number Placeholder 3"/>
          <p:cNvSpPr txBox="1">
            <a:spLocks/>
          </p:cNvSpPr>
          <p:nvPr/>
        </p:nvSpPr>
        <p:spPr>
          <a:xfrm>
            <a:off x="2628900" y="6248400"/>
            <a:ext cx="38481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+mn-lt"/>
              </a:rPr>
              <a:t>Subgraph Matching Cost Model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" name="Picture 1" descr="C:\Users\arijit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8155230" cy="1066800"/>
          </a:xfrm>
        </p:spPr>
        <p:txBody>
          <a:bodyPr/>
          <a:lstStyle/>
          <a:p>
            <a:pPr algn="l"/>
            <a:r>
              <a:rPr lang="en-US" sz="3200" dirty="0" smtClean="0"/>
              <a:t>Subgraph Matching Cost Function Properties</a:t>
            </a:r>
            <a:endParaRPr lang="en-US" sz="3200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33400" y="1600200"/>
            <a:ext cx="7505700" cy="175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The cost of a </a:t>
            </a:r>
            <a:r>
              <a:rPr lang="en-US" sz="2200" kern="0" dirty="0" err="1" smtClean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subgraph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 isomorphic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embedding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Times New Roman" pitchFamily="18" charset="0"/>
              </a:rPr>
              <a:t>= 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.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533400" y="2628900"/>
            <a:ext cx="8305800" cy="73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Our </a:t>
            </a:r>
            <a:r>
              <a:rPr lang="en-US" sz="2200" kern="0" dirty="0" err="1" smtClean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subgraph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 matching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 cost </a:t>
            </a:r>
            <a:r>
              <a:rPr lang="en-US" sz="2200" kern="0" dirty="0">
                <a:solidFill>
                  <a:sysClr val="windowText" lastClr="000000"/>
                </a:solidFill>
                <a:latin typeface="Calibri" pitchFamily="34" charset="0"/>
                <a:sym typeface="Century Schoolbook" pitchFamily="18" charset="0"/>
              </a:rPr>
              <a:t>f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unction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can have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false positives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.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sym typeface="Century Schoolbook" pitchFamily="18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33400" y="3733800"/>
            <a:ext cx="7391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Century Schoolbook" pitchFamily="18" charset="0"/>
              </a:rPr>
              <a:t>If we permit only one-to-one node matches, there will not be any false positives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sym typeface="Times New Roman" pitchFamily="18" charset="0"/>
              </a:rPr>
              <a:t>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7" name="Picture 1" descr="C:\Users\arijit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8155230" cy="1066800"/>
          </a:xfrm>
        </p:spPr>
        <p:txBody>
          <a:bodyPr/>
          <a:lstStyle/>
          <a:p>
            <a:pPr algn="l"/>
            <a:r>
              <a:rPr lang="en-US" sz="3200" dirty="0" smtClean="0"/>
              <a:t>Subgraph Matching Cost Function Complexity</a:t>
            </a:r>
            <a:endParaRPr lang="en-US" sz="3200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5300" y="3458170"/>
            <a:ext cx="7810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Given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two graphs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Q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 and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 of same number of nodes, it can be determined in polynomial time if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 itself is an embedding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 of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Q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 with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C(f</a:t>
            </a:r>
            <a:r>
              <a:rPr kumimoji="0" lang="en-US" sz="20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Times New Roman" pitchFamily="18" charset="0"/>
              </a:rPr>
              <a:t>)=0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945510" y="4724400"/>
            <a:ext cx="754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-O(n</a:t>
            </a:r>
            <a:r>
              <a:rPr kumimoji="0" lang="en-US" sz="20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) time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graph kernel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for graph similarity search.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5300" y="1371600"/>
            <a:ext cx="78486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problem of finding the minimum cost graph matching is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NP-hard.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95300" y="2286000"/>
            <a:ext cx="77724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problem of finding the minimum cost matching is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APX-hard.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0000"/>
              <a:buFont typeface="Wingdings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1" descr="C:\Users\arijit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8155230" cy="1066800"/>
          </a:xfrm>
        </p:spPr>
        <p:txBody>
          <a:bodyPr/>
          <a:lstStyle/>
          <a:p>
            <a:r>
              <a:rPr lang="en-US" sz="3200" dirty="0" smtClean="0"/>
              <a:t>Key Idea: Inference over Structure and Label Similarity </a:t>
            </a:r>
            <a:endParaRPr lang="en-US" sz="3200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81920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70630"/>
            <a:ext cx="2952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623230"/>
            <a:ext cx="2686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2318180"/>
            <a:ext cx="2743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/>
          <p:nvPr/>
        </p:nvCxnSpPr>
        <p:spPr>
          <a:xfrm>
            <a:off x="7543800" y="3480230"/>
            <a:ext cx="60960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4" name="Rectangular Callout 33"/>
          <p:cNvSpPr/>
          <p:nvPr/>
        </p:nvSpPr>
        <p:spPr>
          <a:xfrm>
            <a:off x="5943600" y="3861230"/>
            <a:ext cx="3048000" cy="533400"/>
          </a:xfrm>
          <a:prstGeom prst="wedgeRectCallout">
            <a:avLst>
              <a:gd name="adj1" fmla="val 11275"/>
              <a:gd name="adj2" fmla="val -101941"/>
            </a:avLst>
          </a:prstGeom>
          <a:solidFill>
            <a:srgbClr val="00B0F0">
              <a:alpha val="7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local factor depends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on a subset of variables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34200" y="5156630"/>
            <a:ext cx="99060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6" name="Rectangular Callout 35"/>
          <p:cNvSpPr/>
          <p:nvPr/>
        </p:nvSpPr>
        <p:spPr>
          <a:xfrm>
            <a:off x="6019800" y="5537630"/>
            <a:ext cx="2819400" cy="457200"/>
          </a:xfrm>
          <a:prstGeom prst="wedgeRectCallout">
            <a:avLst>
              <a:gd name="adj1" fmla="val 9996"/>
              <a:gd name="adj2" fmla="val -121131"/>
            </a:avLst>
          </a:prstGeom>
          <a:solidFill>
            <a:srgbClr val="00B0F0">
              <a:alpha val="7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Maximize over all variables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623230"/>
            <a:ext cx="274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302303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6064878" y="1462299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Inference over Random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Markov Field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95400" y="1510698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NeMa Graph Matching Cost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257800" y="1499030"/>
            <a:ext cx="82300" cy="481034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2" name="Rectangular Callout 41"/>
          <p:cNvSpPr/>
          <p:nvPr/>
        </p:nvSpPr>
        <p:spPr>
          <a:xfrm>
            <a:off x="304800" y="4089830"/>
            <a:ext cx="3581400" cy="533400"/>
          </a:xfrm>
          <a:prstGeom prst="wedgeRectCallout">
            <a:avLst>
              <a:gd name="adj1" fmla="val 26598"/>
              <a:gd name="adj2" fmla="val -109617"/>
            </a:avLst>
          </a:prstGeom>
          <a:solidFill>
            <a:srgbClr val="00B0F0">
              <a:alpha val="7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neighbors v’ of the query node v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590800" y="3708830"/>
            <a:ext cx="60960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>
            <a:off x="914400" y="5613830"/>
            <a:ext cx="609600" cy="0"/>
          </a:xfrm>
          <a:prstGeom prst="line">
            <a:avLst/>
          </a:prstGeom>
          <a:noFill/>
          <a:ln w="349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5" name="Rectangular Callout 44"/>
          <p:cNvSpPr/>
          <p:nvPr/>
        </p:nvSpPr>
        <p:spPr>
          <a:xfrm>
            <a:off x="2133600" y="5537630"/>
            <a:ext cx="1981200" cy="457200"/>
          </a:xfrm>
          <a:prstGeom prst="wedgeRectCallout">
            <a:avLst>
              <a:gd name="adj1" fmla="val -72865"/>
              <a:gd name="adj2" fmla="val -36951"/>
            </a:avLst>
          </a:prstGeom>
          <a:solidFill>
            <a:srgbClr val="00B0F0">
              <a:alpha val="7000"/>
            </a:srgbClr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query nodes v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0" y="2287343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= {v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v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…, v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1" descr="C:\Users\arijit\Desktop\downloa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81920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1" name="Title 7"/>
          <p:cNvSpPr txBox="1">
            <a:spLocks/>
          </p:cNvSpPr>
          <p:nvPr/>
        </p:nvSpPr>
        <p:spPr bwMode="auto">
          <a:xfrm>
            <a:off x="342900" y="373062"/>
            <a:ext cx="799614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Inference Algorithm: Loopy Belief Propagation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04800" y="3390900"/>
            <a:ext cx="1066800" cy="914400"/>
          </a:xfrm>
          <a:prstGeom prst="ellipse">
            <a:avLst/>
          </a:prstGeom>
          <a:solidFill>
            <a:srgbClr val="FFCCFF">
              <a:alpha val="93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143000" y="2552700"/>
            <a:ext cx="1066800" cy="9906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239000" y="2476500"/>
            <a:ext cx="1066800" cy="9906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858000" y="3543300"/>
            <a:ext cx="990600" cy="914400"/>
          </a:xfrm>
          <a:prstGeom prst="ellipse">
            <a:avLst/>
          </a:prstGeom>
          <a:solidFill>
            <a:srgbClr val="FFCCFF">
              <a:alpha val="93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181600" y="3543300"/>
            <a:ext cx="1066800" cy="914400"/>
          </a:xfrm>
          <a:prstGeom prst="ellipse">
            <a:avLst/>
          </a:prstGeom>
          <a:solidFill>
            <a:srgbClr val="FFCCFF">
              <a:alpha val="93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486400" y="2476500"/>
            <a:ext cx="1066800" cy="990600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273840" y="2834164"/>
            <a:ext cx="533400" cy="457200"/>
          </a:xfrm>
          <a:prstGeom prst="ellipse">
            <a:avLst/>
          </a:prstGeom>
          <a:solidFill>
            <a:srgbClr val="FF000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40440" y="3596164"/>
            <a:ext cx="533400" cy="457200"/>
          </a:xfrm>
          <a:prstGeom prst="ellipse">
            <a:avLst/>
          </a:prstGeom>
          <a:solidFill>
            <a:srgbClr val="4F81BD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0440" y="4434364"/>
            <a:ext cx="533400" cy="457200"/>
          </a:xfrm>
          <a:prstGeom prst="ellipse">
            <a:avLst/>
          </a:prstGeom>
          <a:solidFill>
            <a:srgbClr val="EEECE1">
              <a:lumMod val="25000"/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40440" y="5272564"/>
            <a:ext cx="533400" cy="457200"/>
          </a:xfrm>
          <a:prstGeom prst="ellipse">
            <a:avLst/>
          </a:prstGeom>
          <a:solidFill>
            <a:srgbClr val="481F67">
              <a:alpha val="58824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883440" y="3596164"/>
            <a:ext cx="533400" cy="457200"/>
          </a:xfrm>
          <a:prstGeom prst="ellipse">
            <a:avLst/>
          </a:prstGeom>
          <a:solidFill>
            <a:srgbClr val="44B70B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093240" y="2757964"/>
            <a:ext cx="533400" cy="457200"/>
          </a:xfrm>
          <a:prstGeom prst="ellipse">
            <a:avLst/>
          </a:prstGeom>
          <a:solidFill>
            <a:srgbClr val="FF000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483640" y="3596164"/>
            <a:ext cx="533400" cy="457200"/>
          </a:xfrm>
          <a:prstGeom prst="ellipse">
            <a:avLst/>
          </a:prstGeom>
          <a:solidFill>
            <a:srgbClr val="4F81BD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626640" y="3596164"/>
            <a:ext cx="533400" cy="457200"/>
          </a:xfrm>
          <a:prstGeom prst="ellipse">
            <a:avLst/>
          </a:prstGeom>
          <a:solidFill>
            <a:srgbClr val="44B70B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617240" y="2757964"/>
            <a:ext cx="533400" cy="457200"/>
          </a:xfrm>
          <a:prstGeom prst="ellipse">
            <a:avLst/>
          </a:prstGeom>
          <a:solidFill>
            <a:srgbClr val="FF000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369840" y="2757964"/>
            <a:ext cx="533400" cy="457200"/>
          </a:xfrm>
          <a:prstGeom prst="ellipse">
            <a:avLst/>
          </a:prstGeom>
          <a:solidFill>
            <a:srgbClr val="FF0000">
              <a:alpha val="8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388640" y="3596164"/>
            <a:ext cx="533400" cy="457200"/>
          </a:xfrm>
          <a:prstGeom prst="ellipse">
            <a:avLst/>
          </a:prstGeom>
          <a:solidFill>
            <a:srgbClr val="4F81BD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303040" y="3596164"/>
            <a:ext cx="533400" cy="457200"/>
          </a:xfrm>
          <a:prstGeom prst="ellipse">
            <a:avLst/>
          </a:prstGeom>
          <a:solidFill>
            <a:srgbClr val="44B70B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7065040" y="3596164"/>
            <a:ext cx="533400" cy="457200"/>
          </a:xfrm>
          <a:prstGeom prst="ellipse">
            <a:avLst/>
          </a:prstGeom>
          <a:solidFill>
            <a:srgbClr val="4F81BD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903240" y="3519964"/>
            <a:ext cx="533400" cy="457200"/>
          </a:xfrm>
          <a:prstGeom prst="ellipse">
            <a:avLst/>
          </a:prstGeom>
          <a:solidFill>
            <a:srgbClr val="44B70B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5464840" y="4739164"/>
            <a:ext cx="533400" cy="457200"/>
          </a:xfrm>
          <a:prstGeom prst="ellipse">
            <a:avLst/>
          </a:prstGeom>
          <a:solidFill>
            <a:srgbClr val="EEECE1">
              <a:lumMod val="25000"/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7065040" y="4662964"/>
            <a:ext cx="533400" cy="457200"/>
          </a:xfrm>
          <a:prstGeom prst="ellipse">
            <a:avLst/>
          </a:prstGeom>
          <a:solidFill>
            <a:srgbClr val="EEECE1">
              <a:lumMod val="25000"/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979440" y="4662964"/>
            <a:ext cx="533400" cy="457200"/>
          </a:xfrm>
          <a:prstGeom prst="ellipse">
            <a:avLst/>
          </a:prstGeom>
          <a:solidFill>
            <a:srgbClr val="481F67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8055640" y="5805964"/>
            <a:ext cx="533400" cy="457200"/>
          </a:xfrm>
          <a:prstGeom prst="ellipse">
            <a:avLst/>
          </a:prstGeom>
          <a:solidFill>
            <a:srgbClr val="00B05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0" name="Straight Connector 149"/>
          <p:cNvCxnSpPr>
            <a:stCxn id="132" idx="3"/>
            <a:endCxn id="133" idx="0"/>
          </p:cNvCxnSpPr>
          <p:nvPr/>
        </p:nvCxnSpPr>
        <p:spPr>
          <a:xfrm flipH="1">
            <a:off x="1007140" y="3224409"/>
            <a:ext cx="344815" cy="37175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1" name="Straight Connector 150"/>
          <p:cNvCxnSpPr>
            <a:stCxn id="132" idx="5"/>
            <a:endCxn id="136" idx="0"/>
          </p:cNvCxnSpPr>
          <p:nvPr/>
        </p:nvCxnSpPr>
        <p:spPr>
          <a:xfrm>
            <a:off x="1729125" y="3224409"/>
            <a:ext cx="421015" cy="37175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2" name="Straight Connector 151"/>
          <p:cNvCxnSpPr>
            <a:stCxn id="133" idx="4"/>
            <a:endCxn id="134" idx="0"/>
          </p:cNvCxnSpPr>
          <p:nvPr/>
        </p:nvCxnSpPr>
        <p:spPr>
          <a:xfrm>
            <a:off x="1007140" y="4053364"/>
            <a:ext cx="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3" name="Straight Connector 152"/>
          <p:cNvCxnSpPr>
            <a:stCxn id="134" idx="4"/>
            <a:endCxn id="135" idx="0"/>
          </p:cNvCxnSpPr>
          <p:nvPr/>
        </p:nvCxnSpPr>
        <p:spPr>
          <a:xfrm>
            <a:off x="1007140" y="4891564"/>
            <a:ext cx="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4" name="Straight Connector 153"/>
          <p:cNvCxnSpPr>
            <a:stCxn id="137" idx="3"/>
          </p:cNvCxnSpPr>
          <p:nvPr/>
        </p:nvCxnSpPr>
        <p:spPr>
          <a:xfrm flipH="1">
            <a:off x="3864640" y="3148209"/>
            <a:ext cx="306715" cy="44795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5" name="Straight Connector 154"/>
          <p:cNvCxnSpPr>
            <a:stCxn id="137" idx="5"/>
            <a:endCxn id="139" idx="0"/>
          </p:cNvCxnSpPr>
          <p:nvPr/>
        </p:nvCxnSpPr>
        <p:spPr>
          <a:xfrm>
            <a:off x="4548525" y="3148209"/>
            <a:ext cx="344815" cy="44795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6" name="Straight Connector 155"/>
          <p:cNvCxnSpPr>
            <a:stCxn id="137" idx="6"/>
            <a:endCxn id="140" idx="2"/>
          </p:cNvCxnSpPr>
          <p:nvPr/>
        </p:nvCxnSpPr>
        <p:spPr>
          <a:xfrm>
            <a:off x="4626640" y="2986564"/>
            <a:ext cx="990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7" name="Straight Connector 156"/>
          <p:cNvCxnSpPr>
            <a:stCxn id="140" idx="6"/>
            <a:endCxn id="143" idx="0"/>
          </p:cNvCxnSpPr>
          <p:nvPr/>
        </p:nvCxnSpPr>
        <p:spPr>
          <a:xfrm>
            <a:off x="6150640" y="2986564"/>
            <a:ext cx="419100" cy="609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8" name="Straight Connector 157"/>
          <p:cNvCxnSpPr>
            <a:stCxn id="140" idx="3"/>
            <a:endCxn id="142" idx="1"/>
          </p:cNvCxnSpPr>
          <p:nvPr/>
        </p:nvCxnSpPr>
        <p:spPr>
          <a:xfrm flipH="1">
            <a:off x="5466755" y="3148209"/>
            <a:ext cx="228600" cy="51491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9" name="Straight Connector 158"/>
          <p:cNvCxnSpPr>
            <a:stCxn id="142" idx="4"/>
            <a:endCxn id="146" idx="0"/>
          </p:cNvCxnSpPr>
          <p:nvPr/>
        </p:nvCxnSpPr>
        <p:spPr>
          <a:xfrm>
            <a:off x="5655340" y="4053364"/>
            <a:ext cx="76200" cy="685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0" name="Straight Connector 159"/>
          <p:cNvCxnSpPr>
            <a:stCxn id="143" idx="7"/>
            <a:endCxn id="141" idx="3"/>
          </p:cNvCxnSpPr>
          <p:nvPr/>
        </p:nvCxnSpPr>
        <p:spPr>
          <a:xfrm flipV="1">
            <a:off x="6758325" y="3148209"/>
            <a:ext cx="689630" cy="51491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1" name="Straight Connector 160"/>
          <p:cNvCxnSpPr>
            <a:stCxn id="141" idx="4"/>
            <a:endCxn id="144" idx="0"/>
          </p:cNvCxnSpPr>
          <p:nvPr/>
        </p:nvCxnSpPr>
        <p:spPr>
          <a:xfrm flipH="1">
            <a:off x="7331740" y="3215164"/>
            <a:ext cx="304800" cy="3810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2" name="Straight Connector 161"/>
          <p:cNvCxnSpPr>
            <a:stCxn id="141" idx="5"/>
            <a:endCxn id="145" idx="0"/>
          </p:cNvCxnSpPr>
          <p:nvPr/>
        </p:nvCxnSpPr>
        <p:spPr>
          <a:xfrm>
            <a:off x="7825125" y="3148209"/>
            <a:ext cx="344815" cy="37175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3" name="Straight Connector 162"/>
          <p:cNvCxnSpPr>
            <a:stCxn id="144" idx="4"/>
            <a:endCxn id="147" idx="0"/>
          </p:cNvCxnSpPr>
          <p:nvPr/>
        </p:nvCxnSpPr>
        <p:spPr>
          <a:xfrm>
            <a:off x="7331740" y="4053364"/>
            <a:ext cx="0" cy="609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4" name="Straight Connector 163"/>
          <p:cNvCxnSpPr>
            <a:stCxn id="147" idx="6"/>
            <a:endCxn id="148" idx="2"/>
          </p:cNvCxnSpPr>
          <p:nvPr/>
        </p:nvCxnSpPr>
        <p:spPr>
          <a:xfrm>
            <a:off x="7598440" y="4891564"/>
            <a:ext cx="3810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5" name="Straight Connector 164"/>
          <p:cNvCxnSpPr>
            <a:stCxn id="145" idx="4"/>
            <a:endCxn id="148" idx="0"/>
          </p:cNvCxnSpPr>
          <p:nvPr/>
        </p:nvCxnSpPr>
        <p:spPr>
          <a:xfrm>
            <a:off x="8169940" y="3977164"/>
            <a:ext cx="76200" cy="685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6" name="Straight Connector 165"/>
          <p:cNvCxnSpPr>
            <a:stCxn id="148" idx="4"/>
            <a:endCxn id="149" idx="0"/>
          </p:cNvCxnSpPr>
          <p:nvPr/>
        </p:nvCxnSpPr>
        <p:spPr>
          <a:xfrm>
            <a:off x="8246140" y="5120164"/>
            <a:ext cx="76200" cy="6858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7" name="Straight Connector 166"/>
          <p:cNvCxnSpPr>
            <a:stCxn id="146" idx="6"/>
            <a:endCxn id="147" idx="2"/>
          </p:cNvCxnSpPr>
          <p:nvPr/>
        </p:nvCxnSpPr>
        <p:spPr>
          <a:xfrm flipV="1">
            <a:off x="5998240" y="4891564"/>
            <a:ext cx="1066800" cy="762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1807240" y="2757964"/>
            <a:ext cx="433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83240" y="3596164"/>
            <a:ext cx="433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035840" y="3977164"/>
            <a:ext cx="433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07308" y="4434364"/>
            <a:ext cx="433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3240" y="5219700"/>
            <a:ext cx="433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350040" y="2781300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51070" y="3543300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994070" y="3596164"/>
            <a:ext cx="311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51070" y="4381500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51070" y="5219700"/>
            <a:ext cx="335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203870" y="27579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5727870" y="26817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480470" y="26817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94270" y="3543300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499270" y="35961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175670" y="35961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772536" y="3543300"/>
            <a:ext cx="311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448936" y="3596164"/>
            <a:ext cx="311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979440" y="3467100"/>
            <a:ext cx="311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4398040" y="4739164"/>
            <a:ext cx="533400" cy="457200"/>
          </a:xfrm>
          <a:prstGeom prst="ellipse">
            <a:avLst/>
          </a:prstGeom>
          <a:solidFill>
            <a:srgbClr val="481F67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75470" y="47391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175670" y="4662964"/>
            <a:ext cx="3465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131840" y="5753100"/>
            <a:ext cx="3113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19892" y="4762500"/>
            <a:ext cx="335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101292" y="4662964"/>
            <a:ext cx="335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</a:t>
            </a:r>
            <a:endParaRPr kumimoji="0" lang="en-US" sz="2400" b="1" i="1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3" name="Straight Connector 192"/>
          <p:cNvCxnSpPr>
            <a:stCxn id="139" idx="3"/>
            <a:endCxn id="191" idx="0"/>
          </p:cNvCxnSpPr>
          <p:nvPr/>
        </p:nvCxnSpPr>
        <p:spPr>
          <a:xfrm flipH="1">
            <a:off x="4687566" y="3986409"/>
            <a:ext cx="17189" cy="77609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4" name="TextBox 193"/>
          <p:cNvSpPr txBox="1"/>
          <p:nvPr/>
        </p:nvSpPr>
        <p:spPr>
          <a:xfrm>
            <a:off x="3712240" y="2681764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50640" y="2628900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909676" y="2681764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59840" y="4000500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709276" y="4000500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699876" y="3924300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85676" y="4000500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293640" y="3977164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131840" y="3900964"/>
            <a:ext cx="450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480676" y="5143500"/>
            <a:ext cx="554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47476" y="5143500"/>
            <a:ext cx="554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47676" y="5043964"/>
            <a:ext cx="554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284240" y="4991100"/>
            <a:ext cx="554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446040" y="5805964"/>
            <a:ext cx="554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Slide Number Placeholder 3"/>
          <p:cNvSpPr txBox="1">
            <a:spLocks/>
          </p:cNvSpPr>
          <p:nvPr/>
        </p:nvSpPr>
        <p:spPr>
          <a:xfrm>
            <a:off x="228600" y="6061825"/>
            <a:ext cx="2438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solidFill>
                  <a:sysClr val="windowText" lastClr="000000"/>
                </a:solidFill>
              </a:rPr>
              <a:t>Query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Graph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9" name="Slide Number Placeholder 3"/>
          <p:cNvSpPr txBox="1">
            <a:spLocks/>
          </p:cNvSpPr>
          <p:nvPr/>
        </p:nvSpPr>
        <p:spPr>
          <a:xfrm>
            <a:off x="5715000" y="6100230"/>
            <a:ext cx="2438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noProof="0" dirty="0" smtClean="0">
                <a:solidFill>
                  <a:sysClr val="windowText" lastClr="000000"/>
                </a:solidFill>
              </a:rPr>
              <a:t>Data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Graph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Rectangle 7"/>
          <p:cNvSpPr>
            <a:spLocks noChangeArrowheads="1"/>
          </p:cNvSpPr>
          <p:nvPr/>
        </p:nvSpPr>
        <p:spPr bwMode="auto">
          <a:xfrm>
            <a:off x="381000" y="1254633"/>
            <a:ext cx="754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sym typeface="Century Schoolbook" pitchFamily="18" charset="0"/>
              </a:rPr>
              <a:t>If a node has ‘’good” neighbors,  more likely it is a “good” match.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4815" y="1745280"/>
            <a:ext cx="5243184" cy="68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Slide Number Placeholder 3"/>
          <p:cNvSpPr txBox="1">
            <a:spLocks/>
          </p:cNvSpPr>
          <p:nvPr/>
        </p:nvSpPr>
        <p:spPr>
          <a:xfrm>
            <a:off x="2400300" y="6324600"/>
            <a:ext cx="38481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Iterative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Inference Algorithm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1" name="Picture 1" descr="C:\Users\arijit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424260" y="1431940"/>
            <a:ext cx="4224550" cy="652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642930" y="6481920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1" name="Title 7"/>
          <p:cNvSpPr txBox="1">
            <a:spLocks/>
          </p:cNvSpPr>
          <p:nvPr/>
        </p:nvSpPr>
        <p:spPr bwMode="auto">
          <a:xfrm>
            <a:off x="577880" y="238632"/>
            <a:ext cx="799614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Complexity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3400" y="1447800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O(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fr-FR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</a:t>
            </a:r>
            <a:r>
              <a:rPr kumimoji="0" lang="fr-FR" sz="24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fr-FR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+ T . 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</a:t>
            </a:r>
            <a:r>
              <a:rPr kumimoji="0" lang="fr-FR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. 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fr-FR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lang="fr-FR" sz="2400" i="1" kern="0" baseline="30000" dirty="0" smtClean="0">
                <a:solidFill>
                  <a:sysClr val="windowText" lastClr="000000"/>
                </a:solidFill>
              </a:rPr>
              <a:t>2</a:t>
            </a:r>
            <a:r>
              <a:rPr kumimoji="0" lang="fr-FR" sz="24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fr-FR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fr-FR" sz="24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</a:t>
            </a:r>
            <a:r>
              <a:rPr kumimoji="0" lang="fr-FR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endParaRPr kumimoji="0" lang="fr-FR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fr-FR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 </a:t>
            </a:r>
            <a:r>
              <a:rPr kumimoji="0" lang="fr-FR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</a:t>
            </a:r>
            <a:r>
              <a:rPr kumimoji="0" lang="fr-FR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# of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nodes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in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target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network 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 </a:t>
            </a:r>
            <a:r>
              <a:rPr kumimoji="0" lang="fr-FR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</a:t>
            </a:r>
            <a:r>
              <a:rPr kumimoji="0" lang="fr-FR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 # of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nodes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in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query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graph 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</a:t>
            </a:r>
            <a:endParaRPr lang="fr-FR" sz="1800" kern="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  <a:defRPr/>
            </a:pP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 </a:t>
            </a:r>
            <a:r>
              <a:rPr kumimoji="0" lang="fr-FR" sz="1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</a:t>
            </a:r>
            <a:r>
              <a:rPr kumimoji="0" lang="fr-FR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</a:t>
            </a:r>
            <a:r>
              <a:rPr kumimoji="0" lang="fr-FR" sz="1800" b="0" i="1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Avg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# of matches per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query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node</a:t>
            </a:r>
            <a:endParaRPr kumimoji="0" lang="fr-FR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 </a:t>
            </a:r>
            <a:r>
              <a:rPr kumimoji="0" lang="fr-FR" sz="1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</a:t>
            </a:r>
            <a:r>
              <a:rPr kumimoji="0" lang="fr-FR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</a:t>
            </a:r>
            <a:r>
              <a:rPr kumimoji="0" lang="fr-FR" sz="1800" b="0" i="1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=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Avg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# of 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h-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hop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neighbors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of a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query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node</a:t>
            </a:r>
            <a:endParaRPr kumimoji="0" lang="fr-FR" sz="18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- T   = # 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iterations</a:t>
            </a:r>
            <a:r>
              <a:rPr kumimoji="0" lang="fr-FR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81000" y="4533900"/>
            <a:ext cx="8305800" cy="757120"/>
          </a:xfrm>
        </p:spPr>
        <p:txBody>
          <a:bodyPr/>
          <a:lstStyle/>
          <a:p>
            <a:pPr marL="396875" lvl="0" indent="-396875" algn="just" defTabSz="914363">
              <a:lnSpc>
                <a:spcPct val="90000"/>
              </a:lnSpc>
              <a:buBlip>
                <a:blip r:embed="rId3"/>
              </a:buBlip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Index node labels to speed up the candidate generation procedure. </a:t>
            </a:r>
          </a:p>
          <a:p>
            <a:pPr marL="274638" indent="-274638" algn="l" eaLnBrk="1" hangingPunct="1">
              <a:buFont typeface="Wingdings" pitchFamily="2" charset="2"/>
              <a:buChar char="v"/>
            </a:pPr>
            <a:endParaRPr lang="en-US" altLang="zh-CN" sz="2000" dirty="0" smtClean="0">
              <a:latin typeface="Calibri" pitchFamily="34" charset="0"/>
            </a:endParaRPr>
          </a:p>
          <a:p>
            <a:pPr marL="274638" indent="-274638" algn="l" eaLnBrk="1" hangingPunct="1"/>
            <a:endParaRPr lang="en-US" altLang="zh-CN" sz="2000" dirty="0" smtClean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 noChangeArrowheads="1"/>
          </p:cNvSpPr>
          <p:nvPr/>
        </p:nvSpPr>
        <p:spPr bwMode="auto">
          <a:xfrm>
            <a:off x="375535" y="5143500"/>
            <a:ext cx="7844940" cy="75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Pruning of unpromising candidate nodes in successive iterations of inference method.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53100" y="2468880"/>
          <a:ext cx="21717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fr-FR" sz="18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</a:t>
                      </a:r>
                      <a:r>
                        <a:rPr kumimoji="0" lang="fr-FR" sz="1800" u="none" strike="noStrike" kern="0" cap="none" spc="0" normalizeH="0" baseline="-25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Q</a:t>
                      </a:r>
                      <a:r>
                        <a:rPr kumimoji="0" lang="fr-FR" sz="1800" u="none" strike="noStrike" kern="0" cap="none" spc="0" normalizeH="0" baseline="-25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fr-FR" sz="1800" u="none" strike="noStrike" kern="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</a:t>
                      </a:r>
                      <a:r>
                        <a:rPr kumimoji="0" lang="fr-FR" sz="1800" u="none" strike="noStrike" kern="0" cap="none" spc="0" normalizeH="0" baseline="-25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Q</a:t>
                      </a:r>
                      <a:r>
                        <a:rPr kumimoji="0" lang="fr-FR" sz="1800" u="none" strike="noStrike" kern="0" cap="none" spc="0" normalizeH="0" baseline="-2500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</a:t>
                      </a:r>
                      <a:r>
                        <a:rPr kumimoji="0" lang="fr-FR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[h=2]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fr-FR" sz="18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38700" y="3720525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 smtClean="0"/>
              <a:t>Average Values of Different Parameters </a:t>
            </a:r>
          </a:p>
          <a:p>
            <a:pPr algn="just"/>
            <a:r>
              <a:rPr lang="en-US" b="1" dirty="0" smtClean="0"/>
              <a:t>Obtained empirically for the IMDB Dataset</a:t>
            </a:r>
            <a:endParaRPr lang="en-US" b="1" dirty="0"/>
          </a:p>
        </p:txBody>
      </p:sp>
      <p:pic>
        <p:nvPicPr>
          <p:cNvPr id="11" name="Picture 1" descr="C:\Users\arijit\Desktop\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 noChangeArrowheads="1"/>
          </p:cNvSpPr>
          <p:nvPr/>
        </p:nvSpPr>
        <p:spPr bwMode="auto">
          <a:xfrm>
            <a:off x="381000" y="5948480"/>
            <a:ext cx="7877880" cy="75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lang="en-US" altLang="zh-CN" sz="20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Technical Extensions: </a:t>
            </a:r>
            <a:r>
              <a:rPr lang="en-US" altLang="zh-CN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(1) Query with unlabeled nodes, (2) Finding  top-</a:t>
            </a:r>
            <a:r>
              <a:rPr lang="en-US" altLang="zh-CN" sz="2000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en-US" altLang="zh-CN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graph matches, and (3) Labels on graph edges.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7"/>
          <p:cNvSpPr txBox="1">
            <a:spLocks/>
          </p:cNvSpPr>
          <p:nvPr/>
        </p:nvSpPr>
        <p:spPr bwMode="auto">
          <a:xfrm>
            <a:off x="577880" y="238632"/>
            <a:ext cx="799614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730280" y="279790"/>
            <a:ext cx="799614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Experiment Setup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7449" y="2570047"/>
            <a:ext cx="8026645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lang="en-US" sz="1000" kern="0" baseline="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Label Noise: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Original node labels consist of several words. Add extra words in the node labels of the query graph. Label Noise is measured as   </a:t>
            </a: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lang="en-US" sz="1800" kern="0" baseline="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n-US" sz="180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0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       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w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u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and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w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v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are the set of words in labels of </a:t>
            </a: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sym typeface="Century Schoolbook" pitchFamily="18" charset="0"/>
              </a:rPr>
              <a:t>        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query node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v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and its candidate node 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Century Schoolbook" pitchFamily="18" charset="0"/>
              </a:rPr>
              <a:t>u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, respectively.</a:t>
            </a: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sym typeface="Century Schoolbook" pitchFamily="18" charset="0"/>
              </a:rPr>
              <a:t>         Results 35% label noise in query nodes.</a:t>
            </a:r>
            <a:r>
              <a:rPr kumimoji="0" lang="en-US" sz="18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</a:t>
            </a:r>
            <a:endParaRPr lang="en-US" sz="1800" kern="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3390900" y="3544888"/>
          <a:ext cx="1285875" cy="690562"/>
        </p:xfrm>
        <a:graphic>
          <a:graphicData uri="http://schemas.openxmlformats.org/presentationml/2006/ole">
            <p:oleObj spid="_x0000_s71682" name="Equation" r:id="rId5" imgW="863280" imgH="431640" progId="Equation.3">
              <p:embed/>
            </p:oleObj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017385" y="3736240"/>
          <a:ext cx="277916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370"/>
                <a:gridCol w="14977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baseline="0" dirty="0" smtClean="0"/>
                        <a:t> words in original 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extra words added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54580" y="5426060"/>
            <a:ext cx="326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of Extra words required to add for introducing 35% label noise</a:t>
            </a:r>
            <a:endParaRPr lang="en-US" b="1" dirty="0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47450" y="5214357"/>
            <a:ext cx="5261485" cy="15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altLang="en-US" sz="18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sym typeface="Century Schoolbook" pitchFamily="18" charset="0"/>
              </a:rPr>
              <a:t>u is a considered a candidate of v if their label noise is at most equal to  a predefined threshold (set as 50%).</a:t>
            </a:r>
            <a:endParaRPr kumimoji="0" lang="en-US" alt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7145" y="6134100"/>
            <a:ext cx="5215455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altLang="en-US" sz="18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sym typeface="Century Schoolbook" pitchFamily="18" charset="0"/>
              </a:rPr>
              <a:t>Unlabel one query node to simulate real-life query answering process.</a:t>
            </a: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</p:txBody>
      </p:sp>
      <p:sp>
        <p:nvSpPr>
          <p:cNvPr id="13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81000" y="1295400"/>
            <a:ext cx="8026645" cy="114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  <a:sym typeface="Century Schoolbook" pitchFamily="18" charset="0"/>
              </a:rPr>
              <a:t>extract subgraphs from the data graph, add various noises to the extracted subgraphs, and use those noisy subgraphs as query graphs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. Results with query graphs having 7 nodes and diameter 3.</a:t>
            </a:r>
            <a:endParaRPr lang="en-US" sz="1800" kern="0" dirty="0" smtClean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81000" y="2019300"/>
            <a:ext cx="802664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  <a:sym typeface="Century Schoolbook" pitchFamily="18" charset="0"/>
            </a:endParaRPr>
          </a:p>
          <a:p>
            <a:pPr marL="396875" marR="0" lvl="0" indent="-396875" algn="just" defTabSz="914363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Structural Noise: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 # edge updates in the query graph/ # edges in the extracted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  <a:sym typeface="Century Schoolbook" pitchFamily="18" charset="0"/>
              </a:rPr>
              <a:t> query graph.</a:t>
            </a:r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 pitchFamily="18" charset="0"/>
              <a:sym typeface="Century Schoolbook" pitchFamily="18" charset="0"/>
            </a:endParaRPr>
          </a:p>
        </p:txBody>
      </p:sp>
      <p:pic>
        <p:nvPicPr>
          <p:cNvPr id="14" name="Picture 1" descr="C:\Users\arijit\Desktop\downloa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36" grpId="0"/>
      <p:bldP spid="10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7"/>
          <p:cNvSpPr txBox="1">
            <a:spLocks/>
          </p:cNvSpPr>
          <p:nvPr/>
        </p:nvSpPr>
        <p:spPr bwMode="auto">
          <a:xfrm>
            <a:off x="577880" y="238632"/>
            <a:ext cx="799614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730280" y="279790"/>
            <a:ext cx="799614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Experimental Results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685800" y="3962400"/>
          <a:ext cx="3802095" cy="21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/>
          <p:nvPr/>
        </p:nvGraphicFramePr>
        <p:xfrm>
          <a:off x="4686300" y="3695700"/>
          <a:ext cx="3910033" cy="248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693095" y="1417320"/>
          <a:ext cx="7688905" cy="1554480"/>
        </p:xfrm>
        <a:graphic>
          <a:graphicData uri="http://schemas.openxmlformats.org/drawingml/2006/table">
            <a:tbl>
              <a:tblPr/>
              <a:tblGrid>
                <a:gridCol w="1183410"/>
                <a:gridCol w="1315443"/>
                <a:gridCol w="1248612"/>
                <a:gridCol w="1538759"/>
                <a:gridCol w="1152440"/>
                <a:gridCol w="1250241"/>
              </a:tblGrid>
              <a:tr h="458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FAE2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BLINKS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[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SIGMOD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‘07]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SAGA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[Bioinfo ‘06]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IsoRank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[PNAS ‘08]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gStore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[VLDB ‘11]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NeMa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AE2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[Our Method, VLDB ‘13]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Time (Top-1 Match)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1.92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15.95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4882.0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0.92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2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0.97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DED3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1" descr="C:\Users\arijit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225286" y="3086100"/>
            <a:ext cx="673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Comparison with State-of-the-art Keyword Search and Approximate </a:t>
            </a:r>
          </a:p>
          <a:p>
            <a:r>
              <a:rPr lang="en-US" b="1" dirty="0" err="1" smtClean="0"/>
              <a:t>Subgrph</a:t>
            </a:r>
            <a:r>
              <a:rPr lang="en-US" b="1" dirty="0" smtClean="0"/>
              <a:t> Search Methods, using IMDB Dataset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42779" y="6214646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Effectiveness of </a:t>
            </a:r>
            <a:r>
              <a:rPr lang="en-US" b="1" dirty="0" err="1" smtClean="0"/>
              <a:t>NeMa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514679" y="6210300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Efficiency of </a:t>
            </a:r>
            <a:r>
              <a:rPr lang="en-US" b="1" dirty="0" err="1" smtClean="0"/>
              <a:t>NeMa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298755" y="3573651"/>
            <a:ext cx="172822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IMDB -  3M, 11M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YAGO -  13M, 18M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DBPedia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– 5M, 20M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15" y="0"/>
            <a:ext cx="7924800" cy="1066800"/>
          </a:xfrm>
        </p:spPr>
        <p:txBody>
          <a:bodyPr/>
          <a:lstStyle/>
          <a:p>
            <a:r>
              <a:rPr lang="en-US" dirty="0" smtClean="0"/>
              <a:t>Data as Big Graphs </a:t>
            </a:r>
            <a:endParaRPr lang="en-US" dirty="0"/>
          </a:p>
        </p:txBody>
      </p:sp>
      <p:sp>
        <p:nvSpPr>
          <p:cNvPr id="29698" name="AutoShape 2" descr="data:image/jpeg;base64,/9j/4AAQSkZJRgABAQAAAQABAAD/2wCEAAkGBxQTEhUUEhQUFBQXFRgYGBgXFxcXHBwXHBgcGBcXFRQYHCggGBolHBQXITEhJSkrLi4uFx8zODMsNygtLisBCgoKDg0OGhAQGiwkICQsLCwsLCwsLCwsLC0sLCwsLCwsLCwsLCwsLCwsLCwsLCwsLCwsLCwsLCwsLCwsLCwsLP/AABEIAQoAvgMBIgACEQEDEQH/xAAcAAACAgMBAQAAAAAAAAAAAAAABAMFAgYHAQj/xAA9EAABAwIDBQUFBwIHAQEAAAABAAIDBBESITEFQVFhcQYigZGhEzKxwfAHI0JSYnLRM4IUQ5KisuHxc0T/xAAZAQEBAQEBAQAAAAAAAAAAAAAAAQIDBAX/xAAjEQEBAAICAwABBQEAAAAAAAAAAQIRITEDEkETIjJRYXEE/9oADAMBAAIRAxEAPwDcUIQtshCEIBCEIBCEIBCxe8AEk2A1JWm7c7bFpc2mZiw5Okfk0dBvKlykXHG3puiFxWt7UVcn/wCh55RgNHm3TxSkG3Kq9/bTW/cSs+7f4q7qhccp+1VU3SaQjg4td62VxQ9uZ95a62oc35tsQn5Iv4q6WhUGx+1kM1muIjfwcRY/tdoVfArUsvTnZZ29QhCqBCEIBCEIBCEIBCEIBCEIBCEIBQ1VU2MXcf5PQKSWQNBcTYAXJXOtv1D6q8jcWBpIaL2sB+I3tqs5Zabww9qY7SdqAThdYA6Nvn1cW3v0WtugbL35S8Rj8Lbi/QajmQmooYu6X5n8rrOueNsyodo1TT3SJGt1yDW/7dOK5V6JNcEKiWK2BsZbwBdl5WzPM3VXI8q2bHEW6OaB+Yj4AfLwKVlogcw8AbhplzFsh6ptdI6eYfiBJ43CsmtiAzNjbLOxHmBlyVZTNF7NFxzzv4bleU9G0+9YHgdP7Sd6m19Sba1p7u/wtfi07irLZ/aWppiNXR72u08Pyn0S1c0ttazm8eB4E2ySJabZEFo1aTceB0SJZvt1vYG34qtt4z3h7zDqP5HNWq4TR15gk9pC4tIOm8cdci08F0/sp2xiq+46zJre7udxLb/BdsctvNnhrps6EIWmAhCEAhCEAhCEAhCEAhC8e6wJOgF0Gu9rqvJsQNsR73SxsPOy1+opGtBw4SRvDSbcrnektuOfO50ouMyP7eu7Re4j7Njc7DMnMXvuXnyu7t7MMdTReKkzu/IcsN78CSCb+QUdTQ3ubOPAXJv1vb4LaNh7MMmbu6wDLieHRWzqGMZBq53J2kjmk2znOOTbDda566Jmm2Ed/wACt9dC0bh5LAABZ9q6es/hrNNsJu8DyCdj2Aw6jw3eSusr6rJluPqnsnrFQzYEQyIIVTtPY4b7jifX03LdRFf8TvT+FiaBh1HVWZJZHJtpQlo/pDqL/A6KrpJ3Me17Dhc03HIjRdR7UbPDWY2jQ59FzWthFy5uQvouuNcM8f4d42XWCaGOUaPY13mM/VNLVfs1q8dE1u+NzmnzxD0ctqXol28dmqEIQiBCEIBCEIBCEIBV+3psMDyNSMI6nJWCou10tomji8emamXTWE3lGmQyEOA1IGnzWy0Oz8ZGQuLF3LgNdUt2eomSSjeLk2O+2o6LaYIcOVrZk9Tv8N3guFevfILQ1tgEjInJ35pGSYC64Xl2xQTpM3TmNp3jzXnsL6LOnWUmZLZ5ojlN1I6L1y+amipiFNLuJoZPq38JgOUDWWXomzV6Z7Y7WixxOHJc2Gz7vsdCDf68l08uBFuS0/amGFzncRl55rpjXLKG/szvE+eA/peOY0v5ELflzHsftQGrj4uBYTytcX8V05erx3h4fLNZBCELbmEIQgEIQgEIQgFR9rYiYg4fhdfzyV4ldqU/tIns4tKl5i43V21Ls7J7N4dewLg3qDcuPkCP7itupZvaXfuzt00HoPVaFtEPAZYYcGduQB9bBX0FLVOjYGyewaBfL2bnG4FsWNjhlbdbXevLlXvmK2rXNBwknEdzWucbcS1oJAy1VJWuZG7vMkceZY30L7+YVk32wjwCXE65xSFrQ7Ru5oDRlloqvbey8cDo7tL3Ov7Ug4gLe6PNTUam4wZtBhtijeBuN2keYdcp7Z1ZG/Hhv3bXBBGvI5rVKmmkbAyFuHIWc6x7/N19TzFtys9lwOPsmNNsUZa83uf6jrWPG1znolk+LzrlcxkOPK91HtasbGAM7nQAEm3Gw3JUUuGW3tJLcMQ/hJSte8SYy4kPyIsCYyO6OViHC3G55LGPLplOYhdtRt7d8HqL+V7qxo6ka4nc8THj/day1qp2XI5lorMdy67z0WzUlE9rBhLhkLtL8WHLVjyAb3BPjbrr1mts286WTHAi7SHDcQbj0WtdpaYkgjx+vBXI9pY4MOLInnrn1VRtTaTmMwytwuJ11B137vw5c1nHsy6VXZqEf4qEgWtIF1hc37KnHVRkCwBcdNwBXR16/H08Hn/c9QhC6OIQhCAQhCAQhCAXjtF6oqu+B1tcJspbqLjN2QnUUDXBjibkZ7vX0TIbwSFFMQI4Ae8Ggu62xFWkYzK8W9vpZS42q2fukkan5f8AqramUlW20WKjqH2WMrXTxydlJGYnWKvtnUrGkOFrhuHJa/SSYpQ3UnRbNBTua02CuK+RXzD70LKSlF3Fv4iD5X/k+ahs9z8gno3AjCcnAeazNtWcKwQZ5ZJ2BxAsbLFzc1JTxK7SsMIbc6k/WXqlO64gOF7mw5E/XqnKoZeaj2fCC5t88/VSXlLODuyqEB5fYZDCLC2tr/AK3UFGLNtwJU6+hhNYx8vzZW53YQhC05hCEIBCEIBCEIBeEL1CCnOyz/iGTsJuCA4dMj6K1PvGyzZv63UFPJiBP6nDyNvkvFlj63T6UzuclrGrzatTr354Wgk8vmVstYSRYa4TbwNlQz1rIJWiQYYzli3A/qPzXO3brhxEuw9klrxLIc9w3C6vGTuEmIyHCRbAQLDmDqspMBaC1zSDwKrqocM/FdNaY3c7yljdZ7rWA4ogjcCcbmkHTC21uWZzSDX56HVWTW3sVNNXhXyAsdxbfyTsbsrrypFvDdyS8Jse77rhcDhxHqudmmpdvatwseiwhxeyBbqXfWSxqNCmtmSDALZ6jxupj2tWtKO42+tlKsWDIdAsl9KTUfHyu7aEIQqgQhCAQhCAQhCAQhCDwi6jEYGQAA4DJSpXaVYyJmOQ2aHAE8MRt9dFz8mO8XTxZaySBuf1v/8AFX7Q2c2a7XBWQCwiGa8j3S65It2NFYXbhcN7cvQJCp2cW+693+p3zKvpiqypK3bpvC3aqioXE++fP+Qm2UDxpI70/hewPzVgp7N5ZVV1Gz3EgmR7ra3ORHCwTojACnLslBI6wXOs7LSDE4N6K9jp2t0aB0+Kq9kwYnYzpf1VyvT4MNTdeP8A6vJ+r1nwIQheh5QhCEAhCEAhCEAhCEAhCEAqjt1s4y7NntqLO/05/wAq0kkAtcgXIaLm13HQDiVaV9Jigkj4sI9E+LLqxTUPeijPFjT6BSxnNRbId9zH/wDNvwCadHndePT3W8oKgqtmarObIclT1NQApW8KihFjrvTbFUunHqnYaoEZa8Fl0tMYlE/vdF6GE+KkLbNU0bP0HuDx+KYUVKy0bObfn/2pV78eo+X5P3X/AEIQhVkIQhAIQhAIQhAIXhK1XbvbqCC7Y/vnj8ps0Hm/f4XQ02om2ZyC1LtH2/p6bJl5330aQGjq/wDi60TbHaqoqjZ7g2PXA3IeO93itd2wzTorpr1brtPtbJOYZnMEYie2UMaSfdIdmTqbC2m8rucZvb9QXzPQyY4uPdIPW1l9H7Em9pTQyDPFEx3m0FX4mSmEfsZHRHLVzObSb5dCbeSbaU3tjZgnZcHDI03Y7g7nxB0I4Fa/sra2J7oZR7OdnvMO8fnjP4mlebPHVenDL3x/taOYq2sphqrUlL1DcljTUrXzTgnRMwUwUojzTLGrOnXaJsSXqDo0ZucQ1o5nK/QarHbe1Y6eMvkNuA3k8AEdjqOSUmqnGFxFo2fkb/J3rWGHtdJln6Y7XNfGWss3VjcudhoetkrRVrJWhzHA356HgVaTZ3PHL68VwLbQLaiUaYZHDyJXs08E5dyQuBGtkZZzJJGn9L3D4FXOy+39XFYOc2ZvCQZ2/e2x87qL6uyIWl7J+0enksJmugPE99v+oC48Qtvp6hkjQ6NzXtOhaQR5hRmzSVCEIF62ujibile1g/UbeQ1K07bH2iMblTsxn8z+63waMz6Lmc+0HyvLpXue473G/wBBeOejUi52t2kqKk/eSnCfwN7rfLf43VO+MqF5smY5LhaaRMbYqXabcUbSsnOBCmey8SCv2FUWcW8cx812r7Ku0Aew0jz3o7uZf8UZOg/aTboWrguIsfcbjdbbsnab4nsnhNnszHMEWc0jeCEjNm30WTvCp+0nZ+OpaDcxzMzjlbk5p67xxBWXZTbbaunbK3InIt4OGo+uKs2xkdN6lkrMtxvDUaPab2OENWBHLo14yZJzadx/SVZvKtNtbMjnYWvaHD6zHA81oO1Z56HeZISbAnMjkTr4rjl4/sejDyTLi9tgawXS+2NpRwRl8htbdvPILVx2zByAAdxdopNnbDkqX/4mrBNMwY2tORkIzAwfk669CszHbtbMeardhUUu0akTzAiBp7gzsbHdx68TyXWmsEbbDIWWqdmO0Xtp3RSNawHOKwtp+Dy+C2yTMhp+gvRjj6zTy+XO5XlBK21hxz+a+f8Ab8mKpmdxlf8A8iu6berPYxSvP+XGXDruXz/LmbnUnNaZxRS7hySxGaZndYFKQC6jSW2Sb2VteamdjgeWHeNWn9zTkVAR/wCKFyg6l2e+0iKSzKlvsnaYxcsJ572eo5reWPBALSCDoQbg9CF86YFZbK27U04IglcwHUZEdQ0ggHmoz6qtw4Ia9Zt0UD8iqqcOXkZIKwjKyJQZCRW1O67LKklTWz6jcrAltCOxTexKjVh8F7tCK6rIpC1wI3KdUdl+yOuLJZafcW4wOBBAv5H0C6sRcdVwHsV2gbTVMc5zZYsktuY7UjoQD0BXe4JQbEEFrhdpGhB0sUZyLbQrGwxF7s7bt5O4Bc0ptpy1FUcbsHdcbDQD8rQd+evIq8+0LaBEgYNA0HxO9aQJwc87rcnC4tmpaQSzNisHtzc8EA90a7t+Q8VvYjysfALVvs/pMTHzW7xODwFifM/ALbmkgnJTpMruuTdqozHUHB3DixAjUHUW8lvXZDbZqoyX29qywdbfwcBzt53VT9oGzCS2Vo0yPqtW7H7VMe0I4x/mNew9cJeP+Pqr8W8zbYPtS2lhgbGDnI/P9rf+7LlI1vwWy9vNqieqdhzZH3G+HvHxN/RaxM/C1ZWcQlWyXNlNSRZJOMXKtYW2CixE9YiJYsddxUz3WVEM77KAuQ870s6TNZosI1FME3NHhcUvMFRBEVlIvG6onRGYFwl2OwuTUOiXqGILAOxBIVdPncKaik3Jh7bhXtSNBUlpsdF1L7Pu2whApqg/c5iN5/yydGuP5L6Hd005ZUQ8ExRT3yOqiO09uIvvGvOYLBY+a0L/ABIDiNc1HR9oHGAU8hJa0/dk/hFs2dNLcOis+w9B7aquQSyOzj+78A8wT/aumNTqOkdk2GCnY1ws4948ic7eGQ8FbtqwSfJLnIaHlkj27Q023DzKzWSu3KwGJ4DcRDTYcTuXLKNnsXuq3D+mHNZzlcCB5Akrf6vtBFDd7zcNGg1Lju8gPNcq23tt1QbWDWBznBo4ucXEnic7eCdNycK5xvr1VdXy3NkzUzhoSUERebqFTUcW9Py5BeQsAC8qTkikqd2ZU0xySlLqUzUaKIRlddSQwqOBt3K0jjSDJ7sTWO4gX62zUEhUtA/HF0JHz+awcioXKGpOSYcMkpUlSoZpzksXNRTaLJxVC8Js5WICrphmCnonZBSCGRLSMINwn3x5qKZtgqM4JLhbz9nHaWOme6OXuiS1nnQECwDuA5rntKN4Td8klH0syZpabkXFiL6FpGo8brTO1PaWONrmsIub6bh/JXNaTtJOyL2XtHYALDiB+UHhy3KqmmLj3jcoSGa2vdITcnDiLrE7zvSjn2FyvWjioHd456KqhZGXm50T7G2FkRi2i8uVBLdLVDtUw5JzvyKFL0PvFNVOhSuzfeKcnGqToK7NZdxVk9I7NFiU+1oJ8EnQR2GffHQ/FMObmUhsh/3hB3tPnr8k+7VEQ2SFTqn2DNI1Q7ylDFNos3rGnbkFKQqIJWZKakPdUdQ/ulZ0g7qn0MOCSqXbk3K7JKBlyrRJTssF6x9slK/IJZAy3ksnWUbDbovdVVek3WTGrJoQSoMrLxqy3LBqDKR2SRlKZkKUkSlebM99PShIUHv+Ks6iO2iTpEFELX6rKeWzb8/kV7HkipbcAdSiqmnOGRt9zvRWtQ7NVtSMQxDUap0vuAeSRBFxS80dymAVhM/ulBlSEEBezOUeztFnNqggmGSnpPdUEhTEAysoPZM17ELI3qS9lVQTvUTQiZ1ys2oiQL1iIUDVFTblivAbrIDNUZELBZuOSwebKCCQrB4UmHNYyhBFS+8rOXwSMLN6dkN/JIRha6hqpw2wOtl5TT3NkhtF15DysPRBnM2wJHis6I91TVHuuUFBoUROSsJBkspUP91BjQlZzlRUCkqNU+CBpzTLClW6hMMUhEzQiU5L1RVKqoGhSxheMWO9RDMWQK8cvY/ryXr9VVYBylBS29TDQIiUqJxUxGSh3IrwKOYqUhRv3IJ4m5IkfYHkCsxp5KGr/pu6IEaB13KMuBc4neT8Vls73ksFE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data:image/jpeg;base64,/9j/4AAQSkZJRgABAQAAAQABAAD/2wCEAAkGBhQSEBUUEhQUFBQUFxUXFRQUFBQXFhUUFRUVFBcUFBQXHCYeFxkjGRQVHy8gIycpLCwsFR4xNTAqNSYrLCkBCQoKDgwOGg8PGiwkHCQsLCwsLCksLCwsLCwsLCkpLCksLCksKSwpLCwsLCwpLCwsLCksLCksLCwsKSwsKSwsLP/AABEIAMUA/wMBIgACEQEDEQH/xAAcAAABBQEBAQAAAAAAAAAAAAAAAQIDBQYHBAj/xABBEAABAwIDBQYCBwYFBQEAAAABAAIRAyEEEjEFBkFRYQcTInGBkTKhI0JSscHR8BRygpKy4TNiotLxFiRDU8II/8QAGQEAAgMBAAAAAAAAAAAAAAAAAAECAwQF/8QAJBEAAgICAgICAwEBAAAAAAAAAAECEQMhEjEEQRMyImFxgVH/2gAMAwEAAhEDEQA/AOJIQhAxUqQFKgQJClTUACEIQMEoSJUCBLCRLKBiFIlKEACEi1O4e7jcRWL6zSaNMSYcGkutDQT+oQBQ4HZtSq6GMe64BLWOdEmBMaXK6Ns7sJrVGguxNFpIaS0MrOLZmx8I954LabO3lp4ajGFpMY2CAA0DjcgxJA9ZhUeO7Q8RmzycwmATDGgiM3dgA+QiTxsISsjs8NT/APPeIaR/3VAg8MtRr44ENIVftPserUoGfMeYpvA9DxVjhO0Os0lzs7iS0yXECBMyQZgnlyW83e7SqVbw1ZaTYGAG8OLjb1hLkh0z5/2zu+/DuAfF9DOv91VuX1vV2Vh8Q0Etp1BqCMjo8oJv5LGbe7DcHWZOH/7d8nxAuc3yLHHSeREJ2B88lItZvf2b4jZ5l5Y9l/Ex3DmQfNZNAwQUBCYCJUIQAIQhADmPhThy8yE7FQiEKVtMcUgbIkSp8oUdRiBWMQhCBghCUNQMRCWEiAFlEoQgAQEKTDUC97Wi5cQAOZPBAGj3V3TNZ2d4Iptg+JnxyJAbNvXgt1ToBjcsto4dsgU2C9R8akC7h+V0/YWC7ig2k36odnMz4viJngLALzYajUxdXLTGYjyyi8axb8VW2TUSfGV6Ypy1pzCBcx4bzAYAG/I31KqtobRbVaGmjTYRMOY3X97KQHHqRK32G7P8rB3lSXcmjNHQT968+0ty2MYTBI4DVx6QL+iqc6NEcNnO2YLNIiGtiYjXy0Xlqk0/E3UGeg/PRaHaWw6gNmFo/DyCiw26zi0moYa0TJ4N/wCIQ5qhLG7o8W7m3KjqkPeS3U3EcrCREi1oXS8Ftij4SXOyPAzmo+oQLG4LXujXR97aazyLFNylwEgE2APDr5rzOqPDAy+UGRbTXQdZ1SU0Rlib2dyNLBYuQCK7YDXNMhrpIMATpPTgeS5X2jdklXBl+IoNDsJMkNcXOog6h03cwH63W8J+5u9r6OIYweGk4tFSYIsbloOlremq6E/tCb3z6LhNHPAGoNMuLXDqMp+Hor4yVGeUXFnzpkMTFkiv99N2jgcbVoEyGnMwkESx12n2t5hUIUxAlCRKgBCEicU1AAhCEDFpi6mUDTBU1k0RYpTX6JyjqPQCI0IQkMc0J6a1OQAJjgnpj0AIhCEDBazs82bnxBfIGQdZE2kW6rJro/Zzg29zUv4nReLibc+Fz7eSjJ6HFWzQ7SY81KeHog+MFznDmZhp8rkjoujbsbuswlBrQBmiXGNT5rxbBwDc3eZYc4QJ+qz6rRytcnqtC90KqSo0w2PyACSkDxH91G10m/skqUzqD8lS2XJemV22dhU8Q0Ektj7IF/O/JePGbtU3Ui3pAnQaXVuQYI4/jqoYJ6XVcmXRVGIxO4VKm2XTUfxHCfyVDjdyqzz4aYY2b+IfMfgul4imZ8/NeCpVIWeU2mXKCao53j9ynMphzbuBEkDhofuVVXBovdUNwA14F7wcp/XVdYpnMwhc829hfE+nlzTJbEk3cCQPKPmr8UvxMubGrPNvxXGNwFOvWdOKpWc4CJpvvlMCIDgfLOOa5kuoVBTfhqoAOUUznB4Ag3kDg5otErmDh+pW+ErRz5R4ugSpqFMiKSkQhABCEqRACJQ5IhAhS8pEIQMEIQECHNKcmQhADy5MKRCAFSJUIGC6d2d0z+zXgB72tt8UB2Z2vRczp63XUNzIZgWvPxF7ss8AIk+5AUMn1LMf2OrbFqyyf0Oi9GP2gG9Ty6qq2ZtiiymGBzi4Rny06joJ4EtaRwUT9otZlqPd4nDM1jWZnAETec3yA6LO22bIxosWY+qRLabnfwvDfeFYYLaDz8bA31usaze+vVq5G0sW3/MTTaNY0LI6xK9tLblZoLnlz2NEuDmtDmiYtlvMkcD6J8Wh/Y2NcgEEDkvLjcfTp3t7wqypvfh+7DiXAcBkfOgM6Khdtxtau4UxmLRm8bSABMTD4Bvx0VcpbonGDq2W1Xbof8NKoRwLQSD6rwVq82Icwng8EG2sLyu3iqU2kk4msbw3DtAbbgXNZe9tIUFbazqjAXDEMnRtZrL3+q8tt6x6KE8dxsnGTUuJ7cPi7xb+6zO8NPM/MDDgTEfFPT9claCq0HjoDZrjbS+UGLgqu2jXY9kgzETYgg8DBghZFyg/0XyUZr9mb2biMpqsNu8Dg5pE3gzb1n3XP8Q2HEWFzpMek3jzXSqezy/xtEumepgGVzrGVw90hoadCATBPMZrj3K6fju0cnyElI8yEqRaTOCEqRAAhKkQAiEIQIEIQgATgmpyABCEiBghCEACEIQArSuv7r7lYj9jpuzs8QL8pnwteBAManQ9JXIF9Kbp4BlPZ1F2XLUdRoOeZiSGNs6eYAsqcr6NGBLbBmBexoY15cBAhxIjh4ckR7J+zdklhBd4n5RIkwIGWQf4fJWeFALyD5fj+KtaWzwRcA8raLLFX0a+VLZRl1R1so9Z/BQ47YTn0Xh7vjDW5AIkBzXET1y+0q8fh2h0wBHp9yfWc0CQJVisnJpqkV9ShkpBogHkAAOZgCyybsGe+LmEMljhI1uWmB7H3WxdQe4EwSIsqOlTAeWuEcR7rPlbjK0X40mmj00g9gGUNFouIB9l5NpufUbDqQItcPaPW+itqdGk6wj3I+QTn7NHK3mfzUm5UKo2YyrswsdOcwGZS0ON/E55nyLyPJoVFtPAseCWyxzYIdmJs0gwRxFlrdpYfISPOOvRZxlK7hzkH1WF5G5WXqC40ePAbv1mMc6tUa1j6bgw/EC5w8IdeWzzF1ycldj3gDW4KpUYAclJxa4QdYbI5QDPouOLq+LLkmcrzMag413QiEIWswiISpEACEqRACIKEIECEIQMEqRKgBwCCkQgQhCE4piBioQhACr6o2DjadbDUXNjLVY14HCCBb0uPRfKy792MbQFXZuV2tB7mDyPjb/XHoqcq1Zq8eVNo1NetlrG3KfaF7MXtxtJkkknQDiSdGgDUrxYgfTO42afXipsNs0F3eG5ZMA310cPT71jTabo169hgsHUqnPX8I1bTn+uPuU21ME58BlV9KPsBhn+cER0VTtHfOjhX5MQ8sIiJBMzPwxrovdht6G1WhzKVZwd8JFN0G2blyV0ONCbk3tFbtjeR9ABpnlJB49LwsyK9Z7w5tR45NDBfzJEn0hbvEbQa4APo1IN8rqZM/JVGI22GmBQqC5AikdYmLDkqsqT2y7FofszAju/pSc5Mg8QSvS3Hup+CoR0doHDlfQqg/66wwOVzyx06PaQZ5XCtsPQ/aKee2RwGWR1+IeSheiV72VW28bJtwv5xCqdnMzVHDXWfJWm06QBqRoGkTz8Q0+ardmOgvI14czzWBx/I1J60Ve82PFLZ9ZsXLO7HLxkNnraVyRdU7TtoD9gpsB1rC2nhDHEwP3svsFypdrxkuF/9OL5km8lP0KhIlWkxgkSoQAiWEIhADUIQgAQhCBAhCEDHShJKXMgQpTUFOpi6AHMpJ3chPQmKyBzIWl3L38q7OLwxoqU6kFzCY8QsHNI0PBZ94soEmrJQk07R3vs/wB4nYqj31T4jVqNcAbAHKQB6ELe0XRB52PnwXB+ybboZVfh3mBV8TJj/EYNPUf0rs2CxuYRx4/msU4cWb4T5LZ6tq7CpYlkVGNdoYI0IMgg6gypcCalJoazJAmMw6RzHCE7B1pJ6fcvU5tkRpEnvsiftasOFIiOE8v3lW4rblQa93Mn4R043K9NfBSV46+Gslkk6LccIX0Z7C7q0qlRrnsa4sMgkWDjxjitFjsUGU8rdTbyULn5GfrRUjsaahJmwlY+TL6TPPtKrkomTeof9Lf7lywW8e2HUXB7CMzAA0agueZMjyA91qto4sPqf5RYBYzffZ5FIVCWjM90AnxGBwHSVLBDnk30R8jJ8ePXZldrbZq4l+aqZIsALADoF4UIXXSSVI4spOTtvYJEJUxBCEIQAIQhADUIQgQIQhAAhCEACEIQAqVhgpqVAz0hIFEyrCcKyZGhzzZQJXPlIkNDqVQtIc0kEEEEagjQhdz3Z22a2Gp1wbkeMDg9ph1vMfNcLXSOyHaEmtQJ+zUaP9Dv/hVzWi7E90dX2ftQZgZsbH9FX2t5ssl3AE8l5cRtmvR+GKjBwOo/NUqNmjnRtXgcPwVfiB7LD1+0erN6JPkePovMd7a9X6gYDzN/ZQnDRfDIX23tpWyg3J+SpKuKOTIFCJNySSeJ/DopmUYWBqjWnZ5RQuOsBYPffa5fWfRBOSm9wiZ8QJBPLpoui1KcuaBcyIHMmAPvXO97MDTpY/E0KzXNcytUAqs1c0uLmPfTJh0tIPhy6rX4UbcmY/PfGMV/TLpF7cfs408rg5r2O+F7NCRq0g3a4TdpHuLrxLo9HMFQkSoAEIlCAFaJT4TWpyYiFCEJACEJWtQAgCUhSITAiQlcISJACVKGoyIARCEIGCEiEAKun9j2yQRiapHiZTpx0a6oJj0aVz7ZuDzHM74W8PtHkuu9h5D6uLY7R7KYPqaisjC7sTlx2a0tt93VQ1sPPBWbqOVxY74mxPlwI6FFXDrKlWmbdPZktoYIGfCPZV1LCQVscRhJ4Kofgo4KvJ0W40rK8MTyIC9FSgeChoYOpVqd3SaXP48GtH2nHgPvWPg5OkbOSirZNsanmrtPCmcx9Ph+f3Kh7eMBTcMNi2wKjgaVUcXBozMd6eIereS3tDYvcU8tiTdx4l3ErCdp7w+i5rtGNGX94uH9l2MHjfHHj77ZyPJzfLLl/iOe7Aw3e0qtJxADgC2eFRswR7wehVJUplri0iCCQRyIV9sVwYYOsa6L27f2F3tM4ildzB9K0Rdo/wDIBzHHpdScbRn6ZkUsIQqyQIQklACtKkUaJQIahCEACexMTmIAfKVP7tNcyExWRvSNCRxS00hkgQgKxwG72IrXpUajh9qMrf53QPmnQrKuoExakbkuaJr16NLoHGo72Zb5ppwGFpfCH13c3nIz+Rtz6lT+Ni5L0Z2hhnPMMaXHoJjzPBW9DdqG5qrw3/K3xO9ToPmvWKxdyawfVaAG+gCbUr5vIaBTUEgtsTKIAaIA0W+7FamXF12/aYw/yuP+5YSmtT2a40U9otk/HTez+LwuH9KtxrYsnR3baeyxXaCDkqN+F/n9Vw4tKoXFzXFlQZX8uB6tPELVYR4ewEckuLwDKrcrwCOHMHmDwWTJDf7LMObiqfRkq1heVU1XAm8/L8Fpsbsw0mmSHM4SQD0A5lePD7FNS7YDeLjePLmeipljk/Rtjlgt2UNDBvrVBTpi51PBo+0TwC2WDwDKFPJTv9p3Fx5lejB4BtJuWmIHEn4nHm4p1ZsBacOJQ/plzeQ8rr0VO0XwJPBcn7QcR4Wg3LnEkdGj8yF0ja+IkxwC4/vjju8xBi4bYeQm/qZK3pcYtmW7lRm6DgD4tDy1Wi2U14IdSMx14LNvU9DHupkFpiFhumXvZqT2d0MU0up1f2aqb5HtmiecEeJl/MLM7Y7O8bh5Jomqwf8AkofSsjmct2/xALRbL3uLvBVgSIzaFenBb31sPUcwuzBuhm5bqPkp8YyKrkjmBCF2Q7SwOPgYmgxzuLx4KvnnZBPrKqdpdkVOpLsFiROopYix9KrRHu31UHifoayL2cwSq425ufi8J/j0Hsb/AOwDNTPlUbLfmqZVVROweIJCRLUMlIgECkaFGpAUAKClJTqVMuMDUrYbL2dhqdFtVzBUeHlru8Msu3M05BbUHWdVOMXLojJ0ZXZ+xa9cxRpPqcy1pyjzdoPUrS4Ps7c0B2Kqtpj7FPxv/m+EfNe6tvlUylosPqgQGjoGiyqa+2Kj9TqrVjiuyFyf6Lqni8Hhf8KiHvH16njd53sPQBQbR3sfVtflros+4zcoU7roFBdskqVC4yTdRSlSQollDk4BMT6bUwJ2BGHxJpVadQfUe0+kwfkSkaVFXEg9f+E1oOz6b3XxuamOon14/OVZbW2tSw1F9au4MpsEucfkABckmAALklZHs8xXeYWk7m1p92g/fK5/2q75mvtL9mBPc4O5A0diCLudBvkkADnm5pZ0uVlONei4xu8FbG4jvagDKbL0cORTOQSPpKhqNINXQ20FhxJ2m7e9od9FWdLrBr9Re0PeLa6HQyuf7FeX0wQC8Whl4Gt3ZYl2ttb2VNvhtzKMge5xvBAIg+t9IvPmsLyyujX8aaO/uK8WPqeGy532VdohxLP2Su4mtTH0byb1aY4E8ajR7gcwVu8Q6Qt+ONuzI9GM3kxnd03GYLrA8p1PoFx3GYnM8u5m3lwHst32lbVv3Y6j/cfuHuud1HDmrs8qVE8a9jal1E5PlNJWJlwSp31SQHTcWJ+Y/FedS0W2I5i3mL/rzTQmPpVS0yCfdXmz95KjRDnT5zPuqDglaVYnRFxT7OpbE37cBlcZEXa4SD06herH7q7Mx93Uu4qG5fh4ZP7zYLD5xPVcn/bC25dHqU6nvRVFqZPmZ+SblH2VfG19TNoQhZS4EockQgCw2c2ZPp+atKOIilUadCAemZrgZ9pXiwbYYPKU/EjwFXw0gaHgJSmUzLQeicpCAlCEFACEpQUhA4pmTkSP11TAlDVI1RtmydKAJAUyqbISVNEAdg7ONuNo7K71xH0bXi5+sx7gAf5mrmmxd2KmLdiK7nwWtc8uMRUqvdIYSbCZPlZaTs7woxGFfhqjop53VHAfERDW5RyveequNvOYHdzRinRw13AWzPHwsA43uTewM/Ep5ZRUOTIQX5aKZmKNIUqENLn5puQYY2S5/Et0t11WbrYcVa72VGkFw8ApmYM3dy04HopsBjHVtoiuDDWuyiZjxCJMnjJP/Kl2rTOH2jLhlL72MjK4RrzlpnqufipZE2aJ3xaRsNw9ym0yKt5DjkJEGAfitxmR6Lc7QxLmNPivoJA4qTCYJhosDHuDMoy6aESCSBc3WS7QNsmhgnU33q1SWU3c2fXeOobaObguwmkZHs5nvLtMVsQ94MtBys/dBN/UyfVUrlI8qIFYZy5Oy9KkJCQlPATsqgkSGMcpGi/VQtqAHy1kFK3FOzeAR1sfvT5JESWBMEgX4ngoKtckwwT1/JOGEvLrnipg2NE9sDyswn2jK9DWAD8k4hIE0kgKNCEKgYIQhAFzRPhHkPwT6mh8kIWhdEWQ4R3gHqpXBCEL0MCkASIQL2PCGoQmA5OBQhMJCmyU6JEJsS7ND2bYktxh5MpVnx9otaHQektCvd6cUW4dr2wHVM5cb3lwZe9zZKhZc71FFsOyi3PY1o8TQ4Oc0kG12OBEHgvLvi+cS3WzGxN4yyYHS+iELNH7Fsjre4+OdV2fRLtQC3zDHFo+QC5r2lbVdVxzmGzcOAxg/eAqOd5kuA8mhCF1m/wRkr8jHvSNKELK+y0cQm1KkaIQmwIWsmSeC9VMIQlETHlMKEKwQhKaTxQhRG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4" name="AutoShape 2" descr="data:image/jpeg;base64,/9j/4AAQSkZJRgABAQAAAQABAAD/2wCEAAkGBg4PEBIPDxIQDg8PDxUQEBAPDQ8PEA8PFBAVFBQQFhUXHCYfFxkjGRQUHy8gIycpLCwsFR4xNTAqNSYrLCkBCQoKDgwOGg8PGikkHyQsLCotKiwpKSwpLC0pKTAvNSwsLCwsMCksKSwsLC0pLCkuKS0pLCwqLCwpLCwpLCksLP/AABEIANoA6AMBIgACEQEDEQH/xAAcAAACAwEBAQEAAAAAAAAAAAAABAUGBwMCAQj/xABGEAACAgEBAwgHBQYEAwkAAAABAgADBBEFEiEGBxMxUXGBkRQiMkFhoaJicoKSsTNCUnPB0SM0U7IkQ4MWRGN0k6Oz0+H/xAAbAQACAwEBAQAAAAAAAAAAAAAABAMFBgIBB//EADQRAAICAAMFBQcEAgMAAAAAAAABAgMEESEFEjFBURMykaGxIlJhgdHh8AZCccEU8RZigv/aAAwDAQACEQMRAD8A3GEIQAIQhAAhCEACEIQAITndkIg1dlQdrMFHzkfdykxl6mNh7K1LDz6vnI52wh3mkSQqnPupslISAt5XVjqqsPeUH6ExR+XOn/J4fzuP+2LvHULjLyYzHAYiXCPmvqWqEqq84FP79Vo+IKN/USQxeWGDZoOmVCfdaDX8zw+c6hjKJvJTXp6nk8DiILNwfr6E1CeUcMAVIIPUQdQfGeo0JhCEIAEIQgAQhCABCEIAEIQgAQhCABCEIAEIQgAQhCABCEIAQ+3+UtWHuhlZ3cEqq6AaDhqSerr7DKpl8sMq7gpFK9lfteLHj5aRXlfmdLmOBxFQFQ8OLfUT5RClZl8XjrZ2yhGWUU8tDW4PAVQqjOUc5NZ6/H4Diksd5iWY/vMSx8zHKhFaVjg4CKx6k1j5HG5ohc0buaIXNI5smqiKXNI+9o5c0jr2i8dWWHBHTB5Q5WIdaLWQe9ddUbvU8Je+TvOpj2kV5YGPYeAsGvQsfj708eHxmX3tI69pb4a6yvuvTpyKzFYSq/vLXrzP02jhgCCCCNQQdQQfeDPUyTmYzst7rqukY4lVW8Ub1gtrOAu6T7PAPwHZNbmiqs7SO9kZHE09hY4Z5hCEJKLhCEIAEIQgAQhCABCEIAEIQgAQhCABCEIAE5ZeQK63sb2UQue5Rr/SdZXeXWb0eKUHXc4T8PtN8l08ZDfZ2Vcp9ET4ertbYw6sz7fLsXbizsWbvJ1PzjdKxWlY9SsxUNTc2vLRDVKzvYdBPFKwuaNLRCD1kKXNELmjdzRC5otNj1URS9pHXtHb2kde08rQzISvaR17Ry9oi6szBVGrMQFHaxOgHnLOpCs2bPzObK6LAa8jRsm1mB/8NPUX5hz4xDlvy2ycfJPQPotNi1qn7rkJvWlh7+LKvHq0l62fjJg4aVn2MXHAYj3itPWbx0J8ZhXKDKay0b3taGx/5lrdI3yK+UscZN1whXF5c38vuYPE2dpY5dWazyZ5xcbLAW3THu7GPqMfg395bQdZ+c8dZbdgcrsvG0UN0lf8D8R4dkiq2nuaW+JDv5cTYISp4POFQ2nSo9Z7VAdf7/rJvH5Q4lns3IPvnoz9Wksq8XRZ3Zo6U0+ZIwi67QpPVZWe6xD/AFnx9p469dtQ77E/vJ9+PHNHuaGYSOs2/jjqYv8AcRm+emnzkfk8rdPYqPfY4X5Lr+sUt2hhau9YvHP0OXZFcywxTO2rRQC11iVgDU7x46d3XKXtHlRkvqN7cHYg3fn1/OUrlPnMKnLEkt6vE9vXK+W2YTko0xz+L4EfbJvJG3YebVfWttTrZW41V0IKsO+Eh+Quyzi7OxqjwbohY47HsJsYeBbTwhLyLbSbJyehCE6AIQhAAlA5f5m/elQ6qk1P3nP9gvnL+Zke08vp8i23rD2Er9wcF+kCU+17d2lQ6v0/EXexat65z91eb+2Z5pWPUrFaVj1KzPwRoLWM1jhOF7Rg8BE7mk0tELQWbFLmiFzRu5pH3tFJss6kKXtI69o5e0jr2k9SCbE72kvzdbL9J2nQCNVqY3v3V8V+vcHjIO9ppnMjsrhk5ZHWVoQ/ADff9a/KXGFhvTRVY+3s6ZP5eJcOXmZuYhr10OQ61dye05/KrDxmHW3dJY9n8bEjuJ4Dy0mk86m1PX6MH9jSf/UvO75hFJ8ZmmOsjxk9+6T6af2zFPiPY6yRoWJ0LJChZUWsjkxulY/QIpSsfpWV1jF2N0iPUCK0rHqREbGcM9WmIZDRu5pHZLTmC1BCOS0r9uH6XnYuH1iy0F/5YOr/AEhpNZLzpzW4XT7RyMojVcevo0PY9h0/2q/5po9lU79yGKlmzWgJ9hCbccCEIQAIQhACL5S5vQ4trjg25uL95/VH66+Ey+lZcucTN9WqgfvMbG7lG6vzJ8pUaVmW2pZv37vRGu2TV2eG3vefpoNUrHqVitKx6oRSCJ7WFxiF7Ru5ohc0Js9qQpc0QvaN3NI+9orxZZR0Qne0jr2jl7SOvaPVIhmxO9p+gub/AGV6Ls7HrI0Zq+mft37Tv6HuBA8JhWw9mnLy6Mf3W3Krae5NdXPgoY+E/QXKbO9Hw7nXgwr3K9OGjv6iadxYeUvMIlCMrHyRm9r292Hz/PMxzlttPp72YHUW3NYP5a/4VX0qfOQ+OsNpOGuYD2a9K17kGn66nxnXHWUspNxzfF6+Jm1wHaFkhQsToWSFKyvtZDNjVKx+lYrSsfpWV9jIWNUrHV6otSsYfgIlPicMXuaRmS8evaReS0lqR0iK2rk7lbt2KfOXbmj2X0OzhaR6+VY1x7d3XcX5Lr+KZvyjZnFdCcXusVFHaSQAPMibrs3CWimuhPZprWte5VC/0m12LVlFzHKVpmMwhCaEnCEIQAIQnHNyRVW9h4hEL6dw1njeSzZ6lm8kZtyszOlzLPeK9Kl/D7X1FolSsi7dsV73Atfa7E7tQ3t5idTx9/Hs1kvs/k3tjK0K1JhVn96/29Pu6E+aiY9U24ixzUeLzNvK2rD1xg5LRZDdInR9oUJwa2pD2NagPlrH8fmrRv8ANZeRf9lN2pPL1v6SawuQGy6h6uNW/wAbd64n85Msq9m2fuaRU27Rp5ZspN+28MdeTUO7pG/2rE7dq4p6sik+Lr+qzVqNjYtf7OihPuU1r+gnd8Kpho1aEdhRSP0kz2UmtWQx2tuvSPmvoYy9yt7LI4+y4aIZBmv53IjZt/F8aoH+KtTS3fqmkrW1Oa0jU4d5A/0codIncHHrL5GJz2TZDWDzLKnbNM9Jpr0M0yGkde0sG2thX47bmRW2OxOilvWosP2bBw8DK7mVsh0YEH9R2jtkUIuL3ZLJlhvxmt6LzRduZrZXS5tmQR6uNToD2WWndH0izzly5zNp7iVV9m9kMPhWuiA97t9M880Gyuh2f0pHrZNrWfHcX/DUfSx/FKpzl7T6S+0A8Ay46/dqG/Z9baeEs8R7GFUPe08fsYvaNvaXS8PApdA1Op65JY6xLHWSVCyltZXscoWP0rFaFj1KytsYvIbpWP0rFKVj9KxCxkbGqVnq5p6qE43NFOLOBPIaRWS8fyWkTmW6Ak9QGsdpido5cksL0rbNQ60xFNzd6+z9bJ5TaZmvMzs/VMrNYcbrRUh+yg3m8ywH4ZpU+h4Grs6UiwgskEIQjp0EIQgAQhKPzg8p78d68fHfoy6F7GABYAnRQCerqb49UYw+HliLFXHicTmoRzZZjXg4e9Zu4+MXJLMFrrZz7+rixkbkcusYcKlstPaF3F824/KZolju2+7M7HrZ2LMfE8ZJ4yS6jsmqte08/JCrxMpMtj8rciz2FrqHjY3mdB8otdtvK/1n8FqH6LEcdZ8uaCorTyUUeOcnzC3a+SOPTXa/zG/TqnL/ALT5q9V7/iWtv1WLXNErWjkKa3xivBEbk1zLBTzjZFf7Wuu0e8qWqb+o+Qk/srl9g3kKX6Cw8N27RQT2Burz0mXZTyIyXnk9mUWLRZP4fTgdRumj9D5GNXahSxVsrcaMrqGVh8QZQNt81AZv+FdVpZvWpv3mFQPW1Tj1uHYfOUfk/wA4eZs8hQenoHXTYToB9hutf0+E1zkry3w9pL/gtu2qNXofQWJ8dP3l+I+Uz2P2RKtZzW9HquX0LPDY2db9h5fDkSFVdeDiBR+zxcfTsJWtP1OnzmC7dyGe0BjqwXef+ZYekY/MeU3XlRs63JxLaaSoscDTfJCnRgSpI6tdNJhm1Nm3VXsmQjU3k6lLNNG+0jDgw7pmtoKW9HT2UvP/AEQzbbzZyx1kjQsUprI6+EkKFlFayKTG6Fj9KxSlY/SsrbGLsbpWPUrFaVj1KxGxnDO/UIne0atMRyGkMVmzkQyXlc5R5W5S3a3qjxk9ktIH0T0zPxMQesr2hrNP9NTvP9KtLrA1b9kUT1rNmt8iNlei7PxqSNGFQd/5lnrsPAtp4SchCfQYrJZDwQhCegEIQgATGOVOd6RnXuOKq/RL92v1PmQT4zWdubQ9HxrrvfXWzD4tpoo/NoJiWMvbxPvPae2aHYlXftf8f2/6EsXLhEfxkktjJEMZJLYySzukLwQ2o0EXuaMPwETuaKQWbJWLXNEb2jVzRDJaOwREyPynkTlPJDKeRGU8cgj1EflPND5itk71+RlkcK0FKH7TnViPBdPGZrlPN/5p9kejbMqJGj3lr2/EdF+lVPjEdr29nhnH3nkMUrORM8oOUiYYXeUuzKzkA6aVppqe/VlAHx+E5htn7Wp0ZUvTr3WGj1ntBHFT8QZSuX+0N+60DqBTHXuQdJZ9bqPwyt7OyrKWD1syMPep0nyuzaUo3ST1inll/HHzLWNKlFdS17X5rra/WwrBan+hkHRh8EtA+RHiZWcnFtxju5VVuMddNbV1rJ+Fq6qZeNicvW4Lkrr9teB8RLZj7Qx7xorI4YeydOPgeuddjhMWs4PdfT7C9mHa4mTYujDVSHHarBh8pIUrLzm8idm3HVsapW/iqBofv3qyDIyzmzxT7N+bX8Fyt4fWpiVuw7X3ZIVdL6kRSscSxV4llHewE7nmxpPXl5xH86r/AOufa+azA19d8q34PkkA/lAiv/HrpcZI5/x31IbO5Q4tfXYpPYOMhH5Sm87mLTbkN2JW7+YUcJoVHIrZGPx9HoB7bibf/kJj52tj1Lu1KNB1KihFHy/pJ1sfC4bW+xeJNXhHLgmzOsXkRtfL42lMKs+5yGfT7if1Ilx5Mc3uLgOL96y/IClelsOgUHgd1R1eJM+5/KCzdZgdxVUnhwPAdvXOHNvtLJyKLbL3NidMVq3uLAboLDX3jiPnLHAX4Syzcoi3lzGpYZ1RzZb4QhL0iCEIQAIQhACmc6G0NzGroB4326n7lfrH6ikz3GST3OJn9LndGPZx61T8beu36qPwyHxkmzwFfZYWK66+P2yKu6W9YyQxlktjLI/GSSlQ0EhuZ1FHy0xG5o1aYjc08rQMWtaR2U8duaRmU8egiMjsl5EZTyRyXkRlPG4I7RywsJsi+qhOLW2rWO9mAn6hArxqOyqiryStP7CYXzPbJ6faQtI1XGra38R9Vfm2vhNf5aZO7jdHrocixau5PbsP5FYeMyn6ixSg8uUYt/N/iHaI58OZlm2chndd72tDY/8AMtY2N/uA8JyoWcrruksZ/wCJi3gTwHlGqFnymWaWvEukug3QskKOEUoWP1LELGMRRJYm0r09l2A7N46eUkqtuZH8Z/Kn9pD1COVCdQxd8FlGbXzYOuD4pEoNq3t++R3BB/ScrMmw9buf+o4/QzmgnljI7sbfJazl4s9jVBcEjnuj/wDffCfZ8lW3m8ychuVeX0eMw97kIO73y7cjtm+j4NFZGjdGHf77+ufLXTwlA2vT6VnYuIOKlwXH2ddW+kGawBN3+nqN2pzfMqcZPOWQQhCaYRCEIQAJ4utCKzMdFVSzHsAGpM9yu8vtodDg26HRrtKV/H7X0BpLTW7bIwXN5HMpbsWzKrsk322XN122NYfhvMTp4a6R/GSR+MslsZJubckskVEdR/GSPngIvjJO9plVN5sZXAWuMSuMZuaJWmT1o4YrkNInKeSGS8iMp47BHCI/KeRGU8kcp5E36k6DrJ0HjG4okRtHMdsno8O3JI9bIt3V4f8ALrGn6s3lGucXaHr7gP7GjT/qXtu+YRGP4pa+S2yhiYWPj6aGulQ33yN5/qJmX8qtodNYz66i657B/LX/AAqvpUnxnyr9QYntG/8AtLyX+ki2w0dV8CHpWP0LFKFkhQsxtjLKKG6Fj1Qi1Cx2oSvk9RhDFQjlQi9QjdQnB6dpzYz205mLWMkieZ8n2JbYyuiosf3hSB3ngJHCLlJJcz1vJZnHkDR6RtDIyjxWldxD9pzoPpVvOaTKlzZ7O6LBFh9rIdrT27vsr8l1/FLbPqWBqVVEYoz9st6TYQhCOkYQhCABM450s/etoxx+4ptYfFjur8lb800eYrykz/SM2+wHVekKJ2bieoD47uvjLjY9W9fv+6vN6CuKllDLqL4ySWxkiNFe6N5iEX+J2CL5twnl+VOBTwa4WN/DQjWk/AHgvzmgtblw1E4RLLjrPlpkTibey7hrjbLzbkPU9hGOreakfOOLhbds9nZuPUD/AK+eG/2N/SVzyi/aaX/qP1GNxtHO5ola0kreT+29NThYjfBM91P1DSRWbRnU/wCY2fmVgdb0bmZX3+pxAjFVtb0Ul4r6nEq5dBDKeRGU8eGVXdqKnVmHXW2tdoPYUbQ+UjMzUEgggj3EaGWMCNIjcp49yE2V6XtLGqI1UWdI/ZuV+uR46aeMi8p5o/MTsnesycsj2VFKHT3sd5vko/NOMbb2OGnL4ZeOhPWs5I0/lJmmnFudfb3NxP5jncX5sJje0WBtKj2a9K17kG7+oJ8ZpHL/AGhuLVX/AA7+Q3dWuiA97uPyzL6hxnxvadm9fu+6vN/iLmhezn1G6Fj9CxShZIULKKxjsUN0rHKhF6ljlSxJk4xUI5WIvUsZXqnLA+MZzM9sZ4ik3qSo+Su8sLGZasdOL3WAAdp10HzMsUhdkUelbYT3piqbD2aqOH1svlH9l09riIogxEt2DNJwcRaaq6l9mpFQdyqB/Sd4Qn05LJZIoghCE9AIQhADjlq5rcVkCwoQhbXdD6cCdPdrMcx+RG3LbGrSmnCRTob7bUtZvtKRqT+Ud82mEcw2NswykoJa9SOdcZtNmd7L5mMUEWZ912fZ7wzNVV3aAlj+bwl02byew8X/AC+PRR8a6UVj3sBqZIQkduKuu78m/Tw4HSilwCEIRc6CEIQAiNucksDOH/FUV2t7rNN21e6xdGHnM85Q81OVSC2G/ptI4jHyGC5CDsru6m7m08ZrUI5h8bdR3Xp0fD8/g4lCMuJ+Ws7DbVlUOHrJFlNilL6iOsFff4eU3jmt2R6NsygEaNcDe34/Z+kLJTbnJDAzmR8mlXsrIK2AtXZoDrullIJX4HhJR9KqzurwrT1URfcq8FUDu00Ecx+01iaowSy5s4rr3WZhy82hv3XaHgHXHX7tQ37P/cfTwlYoWdto5XStwbfKFukI6zazlnbQ8QNTp4TzQs+YWzc5Sm+bb/PkW8FkkhyhZIULE6FkhSsrbGNRQzUI5UsWqWOVLFyQZqE7mc6hPbGRyeh6jmxnmfTPhib4kpzvtCKzHqVSfITxzV4ZZcjLbrut3FP2V9Y/Nh+WRnKzL6PGYe9zu+Hvl55JbN9GwqKiNGFYZ/vv67fNtPCa39OUZydjK3Gz4RJeEITaFYEIQgAQhCABCEIAEIQgAQhCABCEIAEIQgAQhCAFc5SchsXNPSccfJHVfUAGPwcdTjv4/GULafJrNwtTfX01I/7xjKWAHbZX1r3jh3zYIRLEYKq/vLXqjqM5Q4GN4TpYNa2WwfYOuneOseMkaRLztXkdgZR37KVW33XUk02g9u8mmvjrIa3kDen7DMZh7ly6Eu8N9d1pncRsS5a1tPyHoYtfuRF1LHKhOVvJ/ayezVh2/FMm2snwdeHnOfoW2R1YVev/AJ2rSVz2Xi1+x+RN/lVdfJkognljI5dmbefh0WLUPt373+0Gev8AsLtW79vm1VL2UVO/zbdnq2Li7OWX8g8ZWuGbOuRnVVjV3UafHU+Ur+by2qB3KFNzngoALEn4AdfnLRic1eENDkWZGWfeLLSia/dTQ/OWfZuxMXGGmPTVSOolEAJ726z4yxw/6cS1tlmLzxs33VkZxs3k1tPaFlb5dXo+MrhtLCEcqCNVFemvEcPW0mqQhNJhsLXho7taE5TlLvMIQhGjkIQhAAhCEACEIQAIQhAAhCEACEIQAIQhAAhCEACEIQAIQhAAhCEACEIQAIQhAAhCEACEIQAIQhAAhCEA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AutoShape 5" descr="data:image/jpeg;base64,/9j/4AAQSkZJRgABAQAAAQABAAD/2wCEAAkGBxQREhUTExQUFRUXGCEaGBgYFyAaGBwaHh8bHxscHB8fHSghHh8mHBseITEjKCktLi4uHyA2ODMsNygtLisBCgoKDg0OGhAQGi8mICUvNCwzNzcsLzg0LSwsLywsNC8vLywsLC80LC4sLzQtLCwwLCwsLDQsLiwsNCwsLSwtLP/AABEIALAAsAMBIgACEQEDEQH/xAAcAAACAgMBAQAAAAAAAAAAAAAABgUHAQMEAgj/xABEEAACAQMCBAQDBgIHBQkBAAABAgMABBESIQUGEzEiQVFhBxQyI0JxgZGhUoIVJDNDYnKxc5K0w/BEU3SUosHR0tM0/8QAGgEAAgIDAAAAAAAAAAAAAAAAAAQCAwEFBv/EADQRAAIBAgQCCQMCBwEAAAAAAAABAgMRBBIhMQUTQVFhcYGRodHwFbHhFMEWIiMyQkNTM//aAAwDAQACEQMRAD8AvGiiigAooooAKKKKACiiigAoqK4/zDBZIXmcA4yEG8jY/hUbmu+3ukkGUZW2zsQe/agDdRRSbzBzz8s80S27s8ZUAlgsZBAJZjuUGCd9J7VhyS1ZlK45UUu2fOdq4HUYwE7ESjSAf826/nmmIGhSTV0DTW4UUUVkwFFFFABRRRQAUUUUAFFFFABRRRQAVgsBgZG/b3qC525iPDrRrkRdUqyro16M62C/VpbGM+lU1xHn6ee8iu3gGYGzDGJ8KqkYcZ0eJn7FiNgAAO+Yyko7l9HDVaybpxb7kWVznzrLZzOkccZWKISv1CQXB1eFSDhfpI1ENuQMevVxDnyHpZtgZXZfBtiMEjuzdiB56c+gqo+P85zXk3Xkt4yygrCpkDJECck/SCzHAycjsMY3zHXnG3lVQY5QQfEVuVUEeihYlK7+ZZttvel5VZ3eW1vnzUZXDq9tacvJjJxGRQxDapXcEytnMjD1YDxv7Kox5bbV4t7SNArLEgbAIMcfSkQH7wIOofhkHv3xilQXKKF6ds8bDPUZLtl6q5JXUAo8a5+rJzvkbgjq/pp1QrFEyMTq1GfXv/iyuSDjHfOOxFLSpvSz9fz9ixYPEdNN+T9iwbdHv7OSKYtd3BdZIoJisbwqoxqVtB6hGd8Z7gZHcr8dlGp+2gGv6SSpkG3l4gWXHoRt6nvXkc7QiSKVeFhZIW1Iy3zbHGCN4twR3Fa+Zeefm9TrY9CcrgSpd59MFk6QV8Y8/wBavqxzxSza9/z9yEcDiYv/AMn5HNxa6EK4iltlc7RxiMqG/wAJAk075AJI/Smbg3M81vbNapoy0bBIjKFmgJXsnfUqk5AOMevYBPTmIiQSG1ycAE/MAPpHkrGM6c9yQN/3Bx7mNrnZbboqmDCq3GVjYd3A0AMzEkliMnODmoU1KKunZ+H409SUsDiH/rfkx/8AhHlJ5A0SW2uIERK2oOwY6mOwGtRj1JDnc6asibi0KTJbtIgmdSyRk+JlHcivnuXmh9alLdlUDcNch21baWVxEhUjfPfOdsY323/Oc85Uywq7KCA5kGojIZNWEGSjaiCMHxnzANXQqOMbP7++pXLh+Ibvkl5H0ZRVJcI+LVzCpWS1Ewz4S1xpYDzBPSOr2Ox/GrT5Q46b61S4MfSLFgU168FWK/VpGe3pV8ZKWwvWw1WjbmRav1omqKKKkUBRRRQAUUUUAFaL67SGN5ZGCoilmY9goGSf0rfVVc5zTwyywyXMjRsVcAhdPTdzhMadgCpXPoAT3qE5qCuzMY3dhA5uchCdUgFxcGdoC2yF31ayBsCAQh8iTnuN4ipXma9Tpso8Ukkik430ojhV1egznA9SaiqRzScU5HXcASUJ260FFMPLfJ8926/aRRxPJoDFGkbPTaTBGpRjSF3z94ehpkHwfusn+s2+PLwPk+md9v3/ADqaoyauhn65hLtNvyK6op54L8L7m5iEhlhhyWGkhpD4WKk5Gkdx6GjmH4bS2sQYXMTvh2K9JlXTGjOd9ZOdseVZ5EzEuO4RbNvwEait97bGJ2QkEqSMjYfjv228sn8aLO36jBchcnGSMge+MjP61UbH9RDk87/G1zRRT1y18NJrqOQyTxwyI4XT0i66WjjcHPUUhvHjzG1e+PfDCa2jRxPHKWlSPSI2jx1GCBtWt9gTkjT2q3kTNcuO4R9L8hCoqy1+Dk3neRD8IGP/ADaWuZuTZbQuwljkjRiudBRtSxCUjGW2I1AHJxjzzWHSkldh9cwl0rvyFmmHgZyAcyH5eYTrADgOyOSXAOxLAFAewI9TS+wwSKnuG36AKrDQ8bFlyR4o3cqxU/jjI9hULySbiLcfSap37f2PoWwvEnjSWNgySKGUjzUjINb6qnkuSeaWGKO5lWNS74GnToRxlMacEEsBnvjODtVrU9CedXRyUlZ2CiiipmAoorDDIwfOgBV5t5qktZEhgiSRyuti7lVVSSFA0qSxJVvTGPPOKWuZuK2fE7OKTA6zZQqGyVVSplVjgak2XBwM6lIxmo7lLgNsbgW5DdMGVItLkEBWbBBBzhlXJHYnDDByTGdBFysYyCxVCACXijchMk910EDJ8m96Sq1nZvoendbdl0YK5A8zcuywRPcCJoYZni8IiGk4bwsWDeDVqzgqPId6jbSUKwLIHAz4S5QZOMHKqTtvtjz9qnOar65ntWkka5fMqiU5Y2+RIMAEgJscAaQDnv50uioytZWudHwWiq1GpCWza28y1+RHMkUTRKFJuMorZ0g/J+FTjfA7UzcD5luJ7KOdoYxO0/ReIMQqkS9N9yCcqATjtt3pY+Gr4itve4X/AIIUycP4VPHxOYaR8m+LkNj+/K9NkG+wwNfbv5705TVoo5eWrNUfFp43trW3WHM/zLa5CxC9KTtpXvnWPP1rfzpqNupcAP0J9QByAfl5MgHzGfOoG6tY5ZuHGeF5YNF4HIieRFLugXVpU4yAwqW5puFktlZEeNejcBVdSjYEEgHhO4GBkZ3xUzBT/MUgMzgRqhD7sCSz7Y3GwXy9ew7V64NcoGAMQLb/AGmo5Gx+7jH55/KtHHz/AFiX/Of9BWvhY8Y/68jWs/xt2HYPCw+n5tds2/SXLc8QmtLW8nt1jZ0lj8MmdJ+ygUgaTnNbeJcSlkka1mCF4Z7V9cYIV1kkbHhJJVgYztqOdj7Vwcc8dhfJolfVJGpWJWd8GOAnAUE9snNb0smtUMDByBeQukzEu0qPINId23Lp9G5PhCnzwNmceT/D+LyycQubYiMRQRxMCM6y0uvAO+MDQ36ilLn5giysRqAuixHqBZnI/PFMHBS39LX5KSBWitwrmNgjFOrqCsRpOOovY/6Us/EX+yuP/EP/AMG1V1leDJR3KsvJAzEhBH/hDFxnfJ1EA77bY8vep3hPLstwiXPSaaGFpPCYxgZbxMCWy2nSDgA+Y3NL0p8R/E00cCurmKJGje5jPVYRMWZbXeRh4jvGAdwdYznt5UrBXvv4HS8apKjSpQjsr7+DGvgPGrXhVlJIiBpwVQKXxqRmYx4ODiNcsSQDjSTvTJyhzfJczSW9xFHG6RiVWjclGQsVIIYAqQceuc+WKQ+IcMCMYbldBBAc7eGGRxrKMOyaAwyMbL/hrr5q4BbLcGAA9PVEsupyxbUy5LMTnCI2QOwJLd8ETp1ZJa9GneznpRXR3lxUVhRgYHYVmmykKhecZ5I7OVoX6cgAw2nVjLAdsj19amqSed+abbRJaBnaXKqQkbMqtlThmA0qcEHc1GTsmzKV2VesWYmjddMkCKkYVj306UkUjB8RGn2wRtk10RKeqyyFPEQojXbwhQdJPmi6j5DJY9thW+dkM+WXHRjLFz6PjBHqPA/4FR61ma01zhwdACGNiO75IIAPcBSDuO+r2rUZ/t89/HxHLEpxziMEnBRaxyR9RJV8C+QScFhtsCB5VXlo6hxrBZN8hSA3sRn89sjuKaL2NxDdLGqYMJjjXpksoXLuyEOACSozkHZB70pEjy3HkfbyptzUopruNzwWmqkKtJtq9npv0+xaPJd4oWLpo76LgSFEGqRIvlQgYqDnGohds5OcZwafYuaImOOndL7tazAfror56TiMikaSowMA6Bq0+moYOK3TcYlZSodlJBGoE6hnzG4P71ZCsopIRlwXFtv+X1XuXTynzPb/ACqaOrKNbjVFBI6/Wx7qpHYiufnfiweBn6U6xrDPrkeMoq6omVQQ2G3LeQwMb42qnoeKun9mBEulQUjJ0ZXPiwQBk9u3ZRufL23G5D3wfxCn/Val+oXURjwXFyV8vqvc98fnUzSARgENu/UOW2GfDpwP97yrPBJU1aShLnIVg2wyNsjbH71FyyFiWJJJJJJ96zBMyEMpIIIII9vxFK20sdB9Nf6Tl3ebffS/V1WLz5S4oFWaRYp3ildXjkRNauoiiQ6cb4DIRuKxzfzNAqQdZZoVNxGdUkLqvhbV3xjO3aqTa6U7mGAn3hi//OhL0q6sqRAKGBTpgIdWASQmncAfuRtmmv1HZ88jQS4Ji0r5fVe59ELzEh/ubv8A8tJ/9aQedr4YcSRyJqneVUdcGSJbYqxG/wDF4SDgjI2wRVb2/ECiKmFOkAZKqSceZOnJNen4kxBGFGRg4VQceYyFzg1GdVSi4ko8Exad8vqvc57iUMchNA221l998nJA75Hr296srh/FLdeDLbu6a5TqCMO4klJUbjBJHlVYBgNzuBufwG5/am+0hk6VqkqppSEQvHowxUgOhclyDpJONhs5qtTUYyY5xmkqcaVKLbtd6+BmeRi8calcRFgI2GcIy50g9xE2kbYwCu3mDxNDiJYo1BkmRklDE7eHS8jdydJOn31AZ2FSMNronLklwyiNSe6YJJBPchiRue2ketYgdBPlVz14wwceiZ3Pt40x66j6Uq6j79Pnl+xp1FFu8mzSPZxNM/UkIOX06c4Yjt+VTVJHJPNdtpjtCzrLllAeJ1UnLHCuRpbbJ2O9O9baLukxNqzCkf4hcFUL80qjHacDsyEY1t7r2J/hJz2GHilbmvmtrWRYYoVlcrrbXJ00VSSFGQjklirbYwMHJ7AxqqLg82xmF76FScTuD44G1CSVAiNt4xq05HvhzkeXfsRUfacyqQZG7qqpDF/ePIyhnYqO2SwAPpq9aaONXtrNcWjQRCNtEweMjHTdTFuvkRswyu2KOAcs3F0zdLp/ZSFi7+BATuIlCAliIyMk7LkYz2CSpxvktd7l+Z2zDT8MuDxvG08kiSSFOm0YBAiDDLg5AJZzvnAGMAeZNOXNm0DNC+S0TGMkjGdBK5HsQAR+NX7yVy3JaNNLMydSUIuhCSqrHrI8RALMTI2TgbYHua0+L3Cehf8AUA8Nymsf500rJ/6TGf1pmcP6a0sbDguIVPF2b0lp7ewkUUV6jQsQACSSBsM7nYUqdpOcYRcpOyRgrsW7Adz5D86xGdQypDD1XcftTJwzgSNDcdeFSejM66gNQ0QEqc9xhwTV18U+QV1N0LQSsuR1hGHIG2Rq3NXU6SnG9znK/H3TquMYJpdu/bsfOCnJwNyPId6F3OBufSrt+IVtZy8Iu5YUt3CxnS6KhAYEfSwHce1Nr8DtdODb2+keRiTA/ap/p+0q/iOX/Nef4PmOSRVOGZVPoSAf3rKkHsQfw3r6C47b2osZ/l0g0HSr9ILg+Jcg6dux7H1qqucOCH5iQQRqEiklXAwMKSjKB7DxfhVdWmoJO5dhuPOpVUZxSj37CnRQDnBHYjI/A7j9qKqOjTTV0dFhYG5ljtxnMzrHsdwGOHI9cJqP5VcHxS4dEqrMsixzlCixlSesE3XAUEgoSCGwRgkEbghU+DnCetetMR4bdM+xkkyF/NUDH+cU/c68rS3U0NxAyao0aNkkyAysVYFWAOlgV9DkHyxTUI/09rnE8ZxCqYtpPSOnuU1c8zLgSp3ZWSaLPjR1VirhT3wVIJ9NPpUhwy4Pht11GSJCjvt4Bqxkn1wgwPPOewqY45yvcWhUStHiWXVrTxRlhu0TKwypKA4YfVg5x2PjhvE7a2nu3mgWZ9MCxReUkjtLkucEAfSMsDt2B7Us6cb8u1uk1+Z2zDz8PODLo+aZRvtACNljAxrUereR/hAx3OXelLlHnBruaS3mhWKRUEilHLoyZ0nuqkEHG2N80207SUVBZdimV76hUJzByxDeMruZEdRpDxtglc50nIIIz7bZOO5qbpV+IIkWKGSOR4zHKCSjY7qwGR2YZIGCCN/apTaUW3sYje+hX1xdWmiGS2E0KudLRTgkknYOrZbD6tmXO+SdiDnXacUlZWgR+kVm68LoTqIKyRvrGcMFfQcdiGrTeyOyXBfS7nU+EGgEkathk4OrO4899q0T6lQrCMvFCAu+NQYEADyBzGDn2I2rWur/ADOUdOj2f2GVHRJjPwnmozXNveXb9CMqFCdTESF17t5MWbG57DT7kzvONqnF7GQ24LSQPqjyuCXUbqM+TIxXt51Wg4mjyOkekxx6Cu40kuAsSD+YEn0wKtX4cDEU3+1/5cdM0aspSyy7/toQkstpRexQKsCARuCMg+xrNOnxS5Z+Tueqg+xuGLLgbLL3dP5t3H8/tSYB/wBf+w9T7VXODjKx3WDxkMTh+ZK3b2dfgNfKxJt7rJY4gnxkk/8AZ87ZPqTVl/Fe3T+jLyTQpcwhS2N9IbIH5FifzqtuWY2WG5DKVzBORkYJAtyM4/EGrl5k4Gt/atbO8kaSAajGQGwMHHiUjB/CmaP9pxGNy8+eXa4sfFkwx2DW+8azFiekpz4QWJIUHCl9IYn+L3r3wcS8T4NEqkJOoVWWVTpMkDjVHKp3Kkphh7mu/nPh5SGa6Mkjslv01Q6dO7xszbKDqYoud8bbAV2JylGDPmWcrNMs+nWFEcinOYyqgjJAJBJBx7nNwqQdrdRPa3kItRaTo6G4hAGnUxULIpAAZWCbEAfScjNV38TFBvHBAI6kpwRkZ+wGcHzwT+pq2eMcJW3triTU8ksnT1yPjUwRhpGwAAAJwAPM+tVb8QbV5LyVkVmCySg4GSM9HG3c50n9KoxDsl3/ALMe4a4LERc9hPJryxwCTnA32GT+XvWQc7jcHcH2p5+FHLPzVz8xIPsbdgRns83dQPZPqPuV9DS8IZpWOzx2MjhqDqLw7X81H7la2j4PYxCfIklfVLpXP2jjJG2+FVQufRaW+K80mK5ub2zbrJp0lNZ6T6FxkeQKtncdwCPcNXxHGYof9r/y5Kqo8TVJERyojl1ltxpDJlZUP8xBHrk1ZWqyjLLHv++hwkVmvKXSSd1xKRFEDP1C03zE7uSWwFjjQr5KGfWSOwC7V6jns2jme5WeYK2lYoMgqVONZbK5fVsqg7YHmduGDWUCTjEksJDYOdIUAEHyJzITn3xvXRYyuqWxXQjjS2GGsAgZ7EjJ1Y39d96WVW0lKWvR7v7ljjo0i2eXuV4bNmdC7yOArSSHLaRkhRgAAZOcAb1N0qfD1ZDFNJJI8hklJDO2TsqqcDsoyDsMDamutlBpxTWws731CoXnGORrSVIYeu7DTo16Nj3YH1HcdtwNxU1RUjBQ1vZSRuXGhpCoWVWQxEsv0k/VpYAnbG+R22rjhyk0Z8SMsRjMbfeRWGGB+8QrEkjtg571bHPHLxnAmiUM6gq6Y/tEP+rKew8wWHmKr/gvCpLqQwQ4bTg6pFJ+XzqB1g4JP8KbMfECQBmtbOjKM7Wvf56DKmmrnFw/gRklmjjCktKLhj2WNQFIeQjsNaMQO7b48yJu74rLZWiKsizR34LRSRI0EiEKhIw0jbNGDhsqQcbb7WbwLgsVnF04wd93dt3dvNmPmf2HYYFI/EOXreaSRLZIYobcEPcTa5Io2+9FBH1FVQAMuQQAcDBOcOU6ORdpTKd32HLydy381HNG0UsdpNEPqBTMmQ0ckaturKMktgZynfG1c8b4TLZTvBMPGmCGGQrr92RfMA4/I5Hpm1eUeLz25RZCWtXk6MbuGQfQWWSLqePpkKQVJbGxVipIHH8V5Y5pkgkVUVIw4uvvQtIzAZX70J0eP02PlRKklC19h3A414eo21eL3XWhI4DxjAIkdWBYpIrSBX6LxlW0FiNycjJ7b+1O0fPyKMCe4AHbMlo2PbJOT+dVfxCylt5GhmUpIh3XORv2ZT5qfJh/qCK0rKR2JH50upyhobiXBoYl82nNZXqtPz0Ficxc4m6iNrDOxkm8OJPl2TSN2yIm1dhtiu6z+ImpAXnlV+zBTahQwOCFDNqxkbZ3xVWSOWGG8Q9G3H6GsrIRsCQPQbD9Klz5Ef4dd/715fktC+5zhnUxyzXJQ9ws1onuN1bOxwe9I3HuLPKwYyozsXeXosQgYlAm6nvgNtn19Kies38Tfqa32FlLcyLHGNbsCRqOFCju7t91B5n8hvUXKU7IshwenhHzqs1lW+m/qb+XuCy30628OzEZLYysaDYuR7dgvmdvUiwedeAfKdNenI9lDEAmnLBJNTdR5MHOtsqdZHk248+r4R3ccbTQqi6OmsvXOzygEqXZeyR/wLnYZzua9c48YknlkhLBbRWMcjeIxrhEcyTmPxaW1gKMovhYs3YUxGknC19zS47HSxNXNayWy6kcEfFpr6w1PIkSWX9tJKjTSs4Ug+FGXwBT9eTqIO2xzBcS4CYpoopFVWSUzgZ1K4IbLRsQMjWwJ2BXbI7ZduF8Dt4J4xPDCRMMRXELuIpT9QjlRnbv9S5ZlbB7EDLhx7gsV5F05ARg5R12dG8mU+R/Y9jtRUo512iUZ27ijZcvLKfE7NEIxGCMKjMckn7pKgEHzzt2rrubKWV1fKLLgpEqxmUqzfUV3TUxCj7uwB966+NcNktpBBPgFst9mh/rGNIBQDJz5Mm5HhGcHJsPknl4wBppVAkYBUX/ALtB5egLHc48go8qThRlKdrWt89S5zSVyS5QjlS0iSaEQuo06A+vYdiT6nudzvnc1M0UVshYKKKKAClzk+RV+ZgOBMlxI8i/eKyOzRv7gpgA9vCR5Ux0lfEbglxcdF7ZBqQNrkRtFyB4dKxNkAAnOcnyFDA6ub+YNDraROY3kIE04GRbxtkKxOMK7kFU1bDdjnGDo4RYJd6FjULw6DAiXv8AMOp+s57xKRt31tknYDKvyvwsSN8oXl6dwZXuUkZi7dExKUbWNWXMgycnwKoGxq2FUKAAAqgYAGwAH+grEXdXMtWEPjXKj9S5MTWTzXKSaevCevpYAMqyh91XIx4NhjPqUWZDbyzLLG0TJEv2T/T01LljGOxTxH6du3bNNHDeJw3/ABL5258NrFmKwZx9k8hbEkmrsrEhQoPfy7VPPex8SvLmye3Se2gCh5W20zEHKJtuQO5BBX3zVdWkqitczCWVlZ2nDrV4+nK7IW1GKYku0ekkZwxy0eCoZPQKRjFQHGeEy2svSmUK2NSkHKOv8cbfeX9xnf1qzuM/D1jKvylyGaE9ToynxAPqA+0GTpOGA1KdxnO1QPEeCXS6Y7q3nkt1mUJGgLqkZ09Rk6eWDDLMD7ADFU8uVrS17fE2OC4jPCyvDbpXt2iDRUpzRw6K0fCXKTRsdiQUlX0EiED/AHl7/wAIrPKvDYbt/tLpIIwd8eOZvZEAOn/MwP8Al86jyZXsdN9awvK5l/Dp+duxp4LwiW7kMcIUlRqkZjiOJP45G+6O+B3ODjsSGG94baImlS5EeGeTBDyk9yVHZSBgR74Un+I138N4RdNlLaC5SAytqjIMaMgJ6bN1cEtsrE9znfOBU7wT4azEs1zOI1eTqMkXifOAMdQgALgAYC5/xVLly2jp2+JzON4hPFSvPboXV+RRnjM7pGqNJLNA+IwM5wUMfUXOnCl23bbI/CrM4fy5cNLbTzi1iaEAfYozSlQpXpmUkApvkjT5D8a4eDvqmuLGwC2LQhDLJLEZJpdQOllBYZUY+ti25xgdzts+L3thdw21/JHcQ3B0w3Kp0yJRv05FyR4h2OfL9LqVLlq1zXzlmZt4xw1LQNHIueHTHxgHSbWQnIkQj6Yy2DkY6bAEbE47eTOYvmAYZCzSoMpIyFBcRZwsyAgbHscdj7MCWaRAwKsAQRggjIIPcEelVNzXwzRKLfXORbmM2ojZhIFn6g0KVGslDERnIGgjP05qyTsrkUrjxzRIJJbW3TebrLMMbmOOM/aOfQMCY/fX+NMdJvw34Pc2yzfMoBrKsrs2q4bY6hMwJDadtO/mfzcqyjAUUUUAFFFFABRRRQBFcc4QZ9Ekb9KeLJik06sasBlZcjUjYGRkdhuCKWubJ7h7aS2uyLVJFK/NwHXCM7ESqwDRA5xnJHfxDzeqwyggggEHYg9sUAJfNt8thw+O2t4Q8koW3t49JePUwwCxxpKjvvjNeraKPgdhFbQr1ZiMIigkySba3IUFtAzkkA4GB3xXdJy20A/qTrGmcm3lUvbn/KM6ojn+HK/4a4rfiUVtO9xexy20roELu3Vt1UEnCSgYQEt2YJnA22oAjPhgQ17xSQTGfLQq0vkzKjlsD7oBfAXyxXLxDjd0g4tdxXBEdpIEijYBo2ZVBlDZ8W5YAYIwQfwph5XhaGXiFy2l455RLG0R6gZFQKANO+rw9vekrh1o1pZ2d/Pr3ujJexNqCqZXOJGjOwaJyp7dt+4FADwnMM68QgtZUjWOeAyocHWHXGqMktgkZznH5V3rxhzdTx4XoW8as74OrWwY6BvjZAGO33l/Gob4moIktuIAZNnOrsQMnov4JgP5SD/KKzxCB04VcE+Ce6BLA9xJOQir76VZU/loA7OR+PniVkHk1RTDwTKvhZXwDkeYBUhh7Gq+tFhiWIyzJFxO1vlgeV5NMk0ZdcltTEsjQtn29qYLrXwjiMd1PLEYL3EExSPpKkiAmFiC7E5XUuc7Yrv4nwoLxGSZokksrq2C3LMVEasjHQxLEZyrHt/8UAbfiDYSQmPilsuZ7UHqIP723O8iH3GNQPlvRxXilvxSKBbaRXAlineQfTEkbLIdZ7KxA0he+5PYGuHl6TohobCS4v4CMRq2BBGDkafmWBLKOwChiNqmuH8ogqq3RjeNMaLaJOnapjt4NzIfd9tgQooA2rx+a5P9RhSSLH/9EzlImPl0wqM0g9W8I7YJ3x3cD4SYTJLK4lnlx1HC6VwudCIuThFycAkncnO9SoGKzQAUUUUAFFFFABRRRQAUUUUAFFFFABRRRQBBz8pWjMXWLoyN9TwMYWOPUoRn860z8AuNLLHfOQ2xW4hjmXHpgBCR+JNMVFACv/RN8IuiZLCSPGNJtnRcemkTMMe1F/wm+uFCSvYaQQwzbyOMjcHSZgDg7imiigBeTgt2wxLfsP8AYQJF+Xj6hx+dbIuUbXUHkQzuDkNOxmKk99OskL+QFTtFAABRRRQAUUUUAFFFFABRRRQ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AutoShape 8" descr="data:image/jpeg;base64,/9j/4AAQSkZJRgABAQAAAQABAAD/2wCEAAkGBhQQEBQUERQVFRUVFRQXGBcWFRQXGhUXGBQWFhcVFRUXHCcgGBojGhwYHy8hJScpLCwsGCAxNTAqNSYtLCkBCQoKDgwOGg8PGiwkHyQyMiwsLCkpLCwsKSwsLDAsLCwsLCksLywsLCwsLCwsLCwsKSwsLCwsLCwsLCwsLCwsLP/AABEIALcBEwMBIgACEQEDEQH/xAAbAAABBQEBAAAAAAAAAAAAAAAEAAECAwUGB//EAEMQAAIBAwMDAgQEBAEKBAcAAAECEQADEgQhMQUiQRNRBjJhcSNCgZEUUqHB0QcVJDNDYnKSseFUdPDxFjRTY6Oy0v/EABoBAAIDAQEAAAAAAAAAAAAAAAIDAAEEBQb/xAAzEQACAgEDAQYFAgUFAAAAAAAAAQIRAxIhMQQTIkFRYfAjMqHB0XGxM1KBwuEFFCRCkf/aAAwDAQACEQMRAD8A4BamKqWrVr0aMxYDUwarFTFMQJYDUgagKkKIElNSFRFSBokUSC1IW6jnT50WxW5Ytqpi0KpFypC5RKSRVMsIFRzpvUpTV6iqHyp1qNOBVpkJ4imNmnUVMRRbMoq/hzTHTmiQR70iPrU0RJqYIbZqMUWbY96b0R70DxrwCUwWlRzqhUKBDDctPIPAjxEH96q9AUuONsOUkgWlRY09SGnFF2LB7RAU09G/w4pG0KvsCdoAxTEUYbdQNmqeEvtAQ1A0W1mqzbpbxBKYKagaJZKqZaW8YSkU0qkVpUGguwJTVimq1FWAVaRRYGqxWqoCpgUdELA9TDVTTir3BLsqWVVg09WQnlT5VAU9WUTypw1QmnBqyFgapBqqFOKhC6acGqgafKrsqi3KlnVU081dlUWepT51VNPNSyUW504NVZVMWDcUhWKn3AB2n3O00GXKsUHN8IbhwyzTWOHLEh7m+y/3q4Cs1egOGLC5eyaJPZvHH5eKNYlTB5HMiN6y9J10M7cYrj8mzrP9NzdLFSyVT25X5LwlPh9aH9Wl6tdFSRzKYUB9af8AWhfWpvVou0B0hJaoG4KoNymyoXkL0ljXBVbPUTUStLbbDSQzNVTVYbdR9OltNhWimlVvpU9VoZeoyxUwagBUwKFBEwakDURT0ZRKacVEU4qyiYFPFRBqQaoUPTimyp5qEJAU8VGafKoQeKcU2VOGqEHp4ppp5qyDxSilNNNQhKrLOnZzCKzH2VSx/YVTNTt3iplSVPuCQR9iKpt1sQ6rS/A14gHFQOZcXJ8flQMP396M0Hwy0RddFMAQnqLBjf59Mdp2Fcq+gs6rFtTqrzOBGLklRBkdzEz99vtVv/wxa0nfadQzoWR2AuAKR24kAiBCcd0E777+a6jB1M5PU7+iOjhzrGu66/Tk6Z+iBUALoXkzDXIx5HGn+b7iKz9f0C80+kLJ8Ll/EPInkkaQYmBwJ88RXJX+g6Y3/TuXPxGOYBS8Gh/UuqGJXY4GyDPHcORFbafBGlS0C9xMclYOfTDE9wCgkSQcG7d43PIDEIdJli7jz6MZPrJSVSm69UNqvhzUW1BuW1n/AO0LpB322uAN/Ss11IMEEEcgiCPuDRV7GwCun1N5gxlhLKvAHggHiYiNzxxQRau/0qyqHxH+Tm5NLl3R5pTTTSmtVgDzSmmmlNSyDzSmmmmmpZByaiWpGomqslCzpVGlQ2XQAKmKrBqYNCgidPUQ1TtCWA9yB+5irslCp4rTb4eugmMT7bx/Qjaq26FfAn09h5yT/GgWfG+JItwkvAF02ka42KKzH2UE/STHA+tVxWl0zU3dPfRFdrZuOinFgM19SCMlO454O/2rPbk0Slb9CmqGilTzTzRgjU9IGpA1ZCNPNPTxUKGmnmnpVCCmnmmp6hBUqelUINWx1c5aHTN7C6n7Egf0Wsia1bz5dN/4L7D9Ck/9TSsnCfqEjG67ZC6qyAI/A0+2JWIsBflaXXiIJMR71v8AX2w0+mUwO0EztvipUfuz1h9ft/6VplAj/RrI4Yf/AFEiH7xxwxJ/Wan/AJRr4GrCh7qlNOqwmyiWYEscgYZe0iP5d/Fc7Bl7PG5ev4GzjqkkU/xKwDkIMcEHniraxtHqou5DWXVdhkzsrQZXI5Ot1mZvEFZnbnYl9MJ7x6nqAEQRl5E/mAPmtGDq+0lpa9/+FSx6VYdSpUq3ChUqelVEGpVKKeKhCumIqw0xqiFUU1WRT1RDKWpiorUhQhD1C9qfTAbiCP8A1yKnVmnMXLf/ABj39j7b0vK6g2FFWwy18Q+ohKXocQSLno21I84H1SWMxtAn6VMfEQBZLl/dVViU9BlJ7e1G9YZRP9PFbNjXMCJ2A8+mzH24Kd36mns6gknMkAhuEutzzAgR9I48RXE1te/8G7SE2f8ALFca2LTC1dUYQLumUyFMgvGqMEQpBx5HHmuT1F7N2btGTMYUQokkwq+AOAKI+Ilt5p+I04woe1cOUso5YnHeOJmg2tlSQeRzFbuiq3RmzKhU9NSrqGclTg1GacGoQmDTzUAaeaohOaU1HKlNSyE5pVGajdvBRJMbx5Pv7fao5VySiynoX+PT3P8Ayt/hTf5xT/e/5H49+OKHtI+ZdMLrQsvOi1C/ytab/myU/wDQVlpdnidjBkEEH2IO4ouy06fVqSQDpy2xgzbuIwg/vQ5GnBsi5LzovV1PSipyW5bIBGWJFm9cdiMzl8hHzEn3rI+OrofW3jipgDcsQ0KcSAvmIJ+2fMbem/A4C9OtbRgb6jZgVA1FwADPuAgDnf3ryLrOoS873A5DNJwa2wlSS6sHJHJO2x23rmySjh/Wv2Dg3LI/T8lem1NtmhrMAmQfUggQBAJAB37v0iNqP6XcDNdKggFl2IA3wAOy7czWVcstnJbIuMgxKrlIDHctAO8QTM7c7Vp9KQKbgDZAMu8Ms9gPDAERx+lD0ldohuT5TSmnmq6euxZmJzSmoUpqWQsmtK10jLSvqM1GDhMD8zTj3KP5dzv9KD6Vpxev27csc2xItqzuNp2Uc/vsASeK9UHwagULg5QCICA+OMRck/8Af61z+q6xYmorn7DIwb8DyYmok0VqdMjXnTTlmx9Q4sjIyi2Ha4GB4KhTM7+OdqCNbIZFNXEBquR5pVCmorJQCoqcU0VIVSZYgKt0hAu2yQT3cA+YPIgyPpt96rq7RW3N236YJYNltEiAd9yP+tK6j+HILH8yOpPV1ED0B3ED/V2pGxPPpT4Ht55oy28LIspuB838OxiPYrIO/wBD+1Y17T3CVJtvsSZi1ycsmPf5M+3+J+muGyB2KkwVdgPcZAlHBIB9h58156UV4fudFN+Jl/EOkvNdtxasMDHCaYbZqdlLT4PEbfeszXJFxwRiQTtAEfoNhR3VruoF216SuvqYt2F1JIdTICXCGOx+aeTQOtn1GmZneYn+m1dHoG9b44+5mzrYop4pU9dezGNFPFKpKs1G6LSse0sn5Wb6IJPFEpoi6FlS6MRJyQCQTyIPA2/egLGueyzG3dZAZZgl+5akYgEkjaYI7oPj2q49avsgR7zlRl82pusG2nvH5hiAIY8TETFcifVzc7jwaFiSVPkanqTNJOwH0HHHjc/f9aUV1ITU46kZ2mnTI0N1BZUbgb8kwPlPmjIofqSKUADgEGWyKiNvqfef2/ZfUSSxtB41bIC6mSuyWuCIRrGJYqQMkQBbW/0EHuG4ohriemA3pnBGVjb/AIVz6YIUBmBlWDQQ/cTkDIJo3pnSUIFwndgR8xOLbjJWB5B33kferb3w6jAAtsAo2nYDwJJH9DXDeTfg1rGzI0YEHFmadzkpUgkbgyTl4Mz5o6wPw9R/5a9+uw2qw9GFpTDk/Qx7fSlphNvUf+Wvf/qK60JqeB0ZpRcZ7nX/AAqpt9MUFyxi8Sxyli1y4xPfDbn3E+9eYa/p6q4W2fWAsKpZgbXpMA0ZK4BEDEjL5iYB4A9V+HzPTVnnC5/P/O3m53f82/vvXlWk09zUobmaG7g6C2RbtsUFvMsqqVLbM4+U8cngZOo/h436fgrE+9L9Qe9oGs3MXttalQe8g5AhTkHCgFeOJj3rW0uiNp7isGHcpGSupIwG8OAYmd6x7XT2QnIKDmy4scZIMMSxKwJEEyODuIrZ0WndC63McpGy3UuwIAgsjsAfpP6VOkfxFv5jJ/KERTxVHULpS2xUwdt4BiSAdiDWYNS5WRqEyndSlyQNt5FoqR+s1vzdTHE6aYqMHI2op4rHN1gXB1dsFTA/D1By53BFkxwP3ovpOqa4hyIOLRIESIHP/t/WhxdXHJLSkySxuKs19NfMYo1m043W8LjLeUlhPDDAYhhsJIY+8jV6jrNVp09X18mMkk+rEAfMSrzuIUidsV3PjlbqhXYsFYFflDwRA/NscZkc+PvXTdS0IHTQ7ICRpdISZO5a7e2xnFY52M+PAnhZ4/EbXF/c2qVRV+RjafqBLtBGbhyxGWUMrFw1zIklg3B3IP6mBqWjsI123gAHWzqPU3+bGyWUiBBgYgn9N4qTLXV6ClFmfPyU0qkVpV0LEAjYRtINVii9UnaTHt4+vvj/AHoQVh6KUpY7k73H50lLYlSU/iW52h+dtu0++1NVmnWbtvdRDT3Nj+U+a0Zn8NiofMjWbUiU7hGUEhrcxi0jiN5+21FJcJIlxMCDlalRJbbt43y/X71X/EqLi5hWAYiFuOQcbZEgrGx5kHepuxXz775nfjaMYgVxWb0YPXiDetbg/LvKH/aCN0gfvRasGuNljuZLEEgSCfyj6RsOTUfiGyxuo2QbE25IdTu1wcY/rx7VZ6BN1+YBktuQN9pJI8lRufzD7USn3HT8PugdPe397Flpk5ayfubaftzV+pa2Ay+njcABxNuGCncttMAD396jfJYi2qqe3zdS2GOQ5JYTsW33OwHG4r1ulu2UNy4oJDYyurV5ERuc8jOwjEgiZIgSpZvOX1CkvQzr7YzI48D70Nb6m6MGtsbbLMMrFW8jZhuJEj7Gpt1QXNjb39zcZojjYjgHxQKjnfx9d9+BWrJmc4qN7VuJgtMrRu9P191LgxuW3Z2tsXDXSSztwzLiWYEnKZM8Gtq7prmbXmV7QQMUcplB9G4qMhYEr+LiPHmdq5fpmoHqKWJJD2iuNsMSVYkKACOTttuZ+grX1WqVrbLc9c4ENvpLf4YCnYfjgsDmeQN9pHJxyVMa3q5H6zBuuyksC2zFQMu1fMyfsQKAmp3cABid5aZXGN/+Iz7ztz9Jqua7fSP4SMWT5iU1bpbht5OHE/yFZmIYblYgkfzffaqa0+lXryg+lfChT6rJmQiouIL3pYATwARBA5pXXPuIPDyV6DXAAl7Ni68qALlrNiAhAZQCBIhd/aeTWh/na0VaNP09m7O3+GY9sDMvv8yiT7QAfpQ+m+HL1+7+bC6xAcq7i4B+IIfGG2SZB8Gj9V8DwrW2ukXRaD4lFVN2cBQ5IblTuV8j9OJJxvk2qzLv61LhOFq0vaGLW1K9x5Ud0YCNtpkt71Tpx+Fqo/8AC3h+4Arb6roVQl2vrdd7QkEWwwAMAqqndedx/KfrWRplP8LqyOfSUA/dif7V0+jd4pUZs3zI6v4dv56JYIOQfgswMu24Z+4/c7nzXmFrSr6ay6ngNGLFYfCVXKXMd0bbH23rvPhXUBbFm2PPq4hZKxbuEHEt3EQRzvXG6zVv6tySso5Ufh2gBhcECAoB4887gyKvPK8WNr3wBjVTkL+HRA4XuARt8VX8h8Bm495pukPIuewbaYmIB3IAn71MahmyDYgkNyttN8SNzACj9h5NR6XaKh9uSNwyOD2gSrJ2kbRsTuDJmg6N/E3DzfKEdc0brYYsjqO3dlYDd1A3NYLKkOIfIRBN22VEN3AqE75HEMIO+/FehfFvxxpr+lZEtp6k2sQyIflvMVyUk5AIgDDiXjcTHCXupepBZbCENH4eksKMYEscQMjt8v333peXLLLK2qLUVHZAbqPBnbfaN/71rdBPY3/F/YUatqwZPr6UoII/0TRo7AJJGJuZKxIC+dyTE7UF0Jex4kgNyRBjwWEmCfufuaPpJXkQORbBJUs5kLBB3JO/au2x/T/CtK71C9ctmw1xDb9O2mO+OFjK4kQuQgk77E+TABGdfYYGd/cEwCNttoIB8wQR4qahQJQXFgAjYjCRjOWchRLCST4mZMZJNts0bUTOdl5XAEq6mJkB1RGVg0QSpPH+7vNVi6+OQCxG8sQf0WJNW64JgPTLH5ZyUL+ZOArNIiPbms8gS2IEAEkGDAgySRHETPG1HCVIqa3NUNO55O555/WmqixrExEg7bbMsbGP5aaumurxpUZ+xb3tBfUemlQSsMJCggoWPn5VWY+sxQLaV1Bm25O35WkbgzEe3/Wul6B0Zy4uehbvIqMzLcNoKewhfmXYh2RvB28b1ta/RhDev6nR2rlpzbAXK0/plRbRn4MmSBsPzH2NcvD1jxx0Lc1ZMSk7Z52bVwf7K5/yt/hR2l0Ud7q5jcQSkH3mDtE/vWz1fo1ol/V1Fg3FI7WW5kqmMVlrMYwQV7ognmhE0+nWxbbLTl2IxyVi0KEhVb0xsFIEKT2gR7UcutnKNPxFrAk9inU6lWKYKywT+e435W9lG/8AWrbd0giA0jwfWYE/QRH6b1VpMIt9oAzuSYXukEDEgEqRzLTE+Iret6IZ9wWQQe0qIBDHZgp7pPPiIjcEKeRJcDIxswNf0n1HBttdOIQkeje2IYmDLT7idvNRbpl0k/64TuQLNz6e7fQfsK6e9Y/AugqGLOp22PztszD5j5nz9Ko1Olxt3A1tZ/DPzdxACrEx8siOeRx5pP8AuGtl9hvYp7s4vri4lA0yFPzAqTBHjxWeUX8sfLJnt3IlhudyOPrG010vXuotZugCcYyxhOQuIJLI0jFnEe5B5UQ+h6vplRTf02rZ0Y5OjWQgBLsinKzyFIO/OM+BDNbq6EyirZzSc7COfJ596J0WpCpfBdkytMoxt23yP8rM+9sf7y71tudDeYLb0+stNckK73LTIp2lioRcgBOwYcjcVjai6lwDK45K6ZFX8JBDifwyVIlBJ/EILHyKvVewNUdLqFYX7pu2rYItadoRm7cUe4jpkoyJwOU7bj5hsatU2NsOVcoV7gHs5v3TAbAspmOQeCOOMrTa0ve9Qoy2g1kuEBfEW0KouZjHMhhyPmJhsBW3f1NoK/pWrZug5Lil9uMQcotmTBXjwo9jC5JxaQa3MXqQ2UEkQxBy8SpI4E+CfsR+ucQJ7ZA8SZ4nzHvv/jRmt6QLlxma2yZAGVt3RDZFTykHciQfqdqDXoqlFKteNwmCps4oJ4IuZ8e5IAHNao01yKlaNPRXu0ZAQR8xjxV9nUsr7ArJ5kjbnYRvxQ3TtG9tIaJylcsjAEbeJBMzB44IosAkktBJA7hIIgDePOwx8bHyRuEptt7jIrYuvaZrzZ+rZTMzBvYhIgQ+TEpkeAeS23tTar4fuZOGa3l2kS6gMGUbqZ3E+3tQ18qWYm4Jle4rMyACsAkCJ58EDg8RuKnd+LJieHBOwAWSPpzxvSd/aC2LLSYs8NMACeNt/Yn/AK+a0bax07UH+Z1T9gD/AHNZdhgqsSDsnvydz5ojqOtI6NZIH+u1NyRvwguLO0Tuorf0+RRi0zPlW6NX4d0lxjprg7kQ60uwYsPxLoKMGaGcET3R9TzXI9b6beXWX1AaGvXsYA7puEgKOT3EDauv+FRn6Lg/+N3yLyGvWyTmYLT7kCan8RaH/SXJZCAQyj0rUhmwJAYjL2MmqyT0YIv1/tBhHVla98nBXNNeCEsGCiZOIgfSfFAW9W6bBjE8bHz4kGN966fqfSHt6e5NxGUBiFW1ZQjGCGa4vc5Kyu5ncEmRFc7Y6ZccZBGK8SATJnZdjInff6VnjkXNobKLW1Gto7zXdFfW5d/PphbVjC73TmYQeAFO/ieTFF6b4Plc5F4eg1wi0LjhGggK5WCu8Hf9qx9RoxYB/FK3gwJseldHEEE3CxGwk/pzvXR9BsW9Qgd79hLgDWmS9qDbYWySSVBQknuJHcV4EDeglJ1cSq8zH0/RBfu4Wbd1XNo3BbZHgjLGVOTMyg+Y8H2q7opxtXbbSCt0mIMTiqkb7ggruCB4/TZv9Q0VgGwqhVIVotXL7rcuMCuTO2RBXt2UrvM+wzekLOnusCcf4lgFgwDhbOWR8xAgzxTcEn2i/VAyWxemAR/UViuwMTsCDPkCYmPt4NPozbzX0w4kdokiGxO2SkmDBHE91D3pNtgAdx7HwP280N/sgCJ/uYMbR9qQ92xz+wdq3RkGIKiOO5vKECdgfAn/AL0P/CZBSjTMhsiRhE9zFQYSZAPPYdhFXapQLYPAMRzsMrcAngn6wJ+lRbXsobJySR2khe08mON4EcHYD71LdbeZcuQpNe4AlmH0Fq2dvG534pUC97Mz2j3hjuRsTuPJ39t9oFPQ6V5fQqzUt3m9IQ5GxgCfOZLSIHMe3j6mryzPgoDEBTjuodlE73GAgkQZJA+lRF+VW4Rm0k744tObENDbTHA8TxQuuKswYW8cwWhSuB7oBtg7hREbkntP0paHM2NFrrxtooyCo6YNjm+TFjwQBiDJnfmDA5E1OvfT27hUXu/DPOwUlpBLLJKyTJIEDcwBAAz9PqnVQF2EgiSp/KRxmN9zvt/etcfEl/WOEnToVWF/ATEHFl79rhcc7EMN5iqcd/QJLa2zAsa+0QM7d4mSdktxvzswP04+taek6tpiwA0+DGQJCiJhT9YIYzUtd8PandBbLL6easlm4QTggAFwWAxJOUDcHbckSM+xpWtX1F1HUq7HFwVbe8HBKsoMR9RyN/NHs1/kXe51mnwOnu+iuAyUEKQMpBndDwQcd/HO1UX9PBcYeLQ5mYjkeeKNVlNi6VB/1i7cEMFkcsY8eZ+nioahAwYFWlivJhZOweQSZBG4jx5rFq3Zu0rScr8Q6hRqRkoY/KA6W2tgENJYPwQ2EHgDOfFC9f6nbe1btrb0yuGRi+mt21VlFtkZXdWljmAVBEYmZ3E2fFyp/EoMgA6gyIbtkgsAG7uCY2/SgtJ0N7txlsKLwhmQl7NtmtrK+obTXw1viYM1vjWlNnOn8zBr7FRbXJGA9QjFg0EnEho/4QQD4M8GqdPrbiB1Ti4pR+xW7JmQWUlN/wAykH60d/mu5NtDZVGJIkXFZn5klBcPAI4H5fvR1r4fVUu5MCSgCET2tmpJIncFQw/UbUxNVsCk2ZOgvODhi0OyBlCZOYbtwBE5HIwARO2/t1tnS+kzsl3UW2A4cKkqQuUYuxmFgCN2LCRsTkdOmw43XF2UlhZW4RhmQVBUkbnfH9mgCum11qy11VkueG7beQCuZVW9ImTseYPkGBinK2pDILYD1/TchIZWDFCVU5T3hjA9I95OTEE87yOaoTRLbBUae3cVgwQ4Mw2Zo9Iqm4IKs3O4HtuW2mckqtvLuQDG0xCzDNEWxjsAdoPJg80HqkNsAEiRJXAFFXJjIRHtqQPG0ceamN7kmiSaYt2yltSSZNlLjSABiJKNBB43kj6VqdP0VsLg4tOQZLKlmWUgFIKEssQZ3IMniCDn6Zb2J9BA/ZdJgLKkYCRK9zgbgL3dxIjeX6Vr7hukXUKErMFMNgxxhcRAGRAHFKlbYyAUvojWpbZSoJxyt3XDqPTAbJVcQCsjjcHzJovrNlFutY0jE2mhh6jXipIHlFP0iYrn3u/6cYE9yS0Tj+CYAMds7zvvA9q0k9F7pF+CuMRJ85biPaiktty/Ezep2VSYa28oZwW4ApgyozAO1Q6zcVdF0xMiuVu+7EAGPUCBZB2IPqOCfAM+1FazQ3FGT6cW1OwhboUn2GZP/o0frtDpcU/iZxtqqYhboAUD5Q6cEx49vNNxTVNCpwb3L/g6+HVCwU5XNR3SWIMBgQ/5sjEmBPMDirup5etcYadrkhTOLHgKDJXwvP3/AGoPoH8OVT0tQGB1bAMbdzvd7eTW5PuO7ImDV+t01lr1zN3yUmFFxkED6+fzfsK2dS/+Ok/NGfB/FbRh9fcmw0WmtLgyFQGVVhVGIkmFHETxH2rh1ay2KuGkN3ECyNiQOSs8D8xIHPvXedW0uVu7FsjJQf8A5lSqSMtlX5gOdokCK4qzqAkq4a4suEUXLqgEsDmoB8lVkR99xWLDsh+XdlVnVhGJi1FsYwU0zyTwe5PxB2/NGwO0Zb1avXG4Q4FtCMj+Glq0PfhQAfoI+gmaMua1Cqqtp1cer2i7qDKMmSnnaB7DcbnbgXreqt3HZrSFQSxM3Ljlpgkk3N+cvvNNXPAl8cnT6bol24T6TWtrbMzRqOzuiO1JD7SNiIO5B2AvSdMoDrLG4SDsBjhEifOUhvpEfWl/HnhHcIGythiCVyEAmO3IrsSPrFXaDWuisAe2RtCncpiTuJ+XaopyjLUNcYtUbPStIxHY6LcJXDINM7zDD5eIJ24ijLfQGkIh0WQ2J9O4ApVEMgrzGQiODNAfDnxEfz37yBQD/tkWS11W9I2Q3YrYme3cOANqjq/ie4jOlu/evFGdmZbt+CAqkwTBgQ2RZREeRvWWpOTGOqNDVdKd1JW7bLhsCV9YNuTkMnA7YG48iJ81zfUNI1oKxRlV0DgkMJhZcjLkAsCTxJ8CugtdX9cKBqreRY3BbZ7pwaC6zsSSrA+WPcJJrEzW3dRli4O0kOpxYyGIIA3B3HO4n9Lha2Lkk2ZjdRaf9XH0zt//AN01dF/nlRA/g9EYAEm28mBEmGiT5pUzV6AafUbTXECCS+fKlcSAIb3JMz9SKhdugNl+Hc7gcSHyiPziQPYmDyB4ohbQZRGUhePczBO2/n78VO+yXfStoryMQeZInux7iDMiNhwOJMpTGtF9lVuK5IFubVwqqSoDFTCiSTEniZ252obTaP8AKXwBjuLqmMD+Z2Cg7xueaN0uiLOipCC5kFzcqICk9zYtA2jjmqeo6WAc3ACsqkj1GEjbYemvOIE/WaXe/Jqklo4KdS5tqxbV3ChaF9PV2WdbYsye1bpCkESPHcDIkSCvUfxlZ2nG4x9S5iWAzBHqMxiBsBJgCB7U63E7it5rQ5Rgt5yo9EEJ88gCMshvIjzNbA0/y3ncanLKP4hSVOJPbi1wlwD74QeMvDbpGOty4dZsCy6+vYcteDKPWtyRAglcoG/5eKPPTwzks9pQTvNxQw2iMDG8jiRsZ+lc2/T81JWzpgGAk27BUJIIEEXCAdpG5E7+9W9G6e1s+nMsYaDAYzOJPdwV42/elaFHc1Rm26ZR1WxrLmdqxavXbZIz9CybqEq+34i2yfAiCJ2O9c9c6HedsF012ZnH0nY7bE7rMV1usY2y6BwrOCGEAvNqWhXwISW2ie7gTWKdLkDcNwKcvyDADuBAGSiAduJG9aISMc422aD6ZR3LbRWgFT6dsnyrEFGjfeNxAkb0To1tZr6lgsgByULbUtzBDScQO3weD77Ba8Ibgm4GgRLnTGBkxx4mP8T96fQFchiVU7iR/DzuIjs33nipbq7C28jZz0ikFdLeDBpVhcsgrBlYPpbEbb/TxVOrsM5zuXvRtXMvTF6/eYkZAwVRCJBD8ARMwcmqm/00KMbihSFZ8WRAVAIB2KwBPJ47eeKq+I2A0+jxgKWuQBiQAQ+w3jb3E/3pN3JDK2CG0douGGr08AD5jqGJxO+/pxJ3gkffis/rIt2lBt3kdSYCr6rOBMyxKoDzBgcg7RQGl3HB+Uj/API3Ak7/AONT6ixUKLqNhl3hFS3c91VLjIfTJ5j80bzTo7MBxtFVv4rvWjFhnAmYxP8AKBJiSfNK18SXXuB708nJsDOJ4TIiQg5CjYT9av0OpslWVBiYEZm2zM2Utgwshh5/PsoImO0rqaI4u4sPmJ+YBXIjFbIVByuMLCyZ4Bii7t3pAp1yS/jxd1NsFkUK/bcMQM0Ve4gTiDuSZiTxFZz9RvI1xux8bjJ3JlkO6GCkQUgc/Ue9U27lwFVKgKWBk2xlyAB6nzQd9pgxxtWv/EMuUIrRJAa2Hy/LiQfmG3HvRXXANWZzatWu23QkXHuorL6It2wpxUFIYyZy2299piuh61qMjcT1LRU5MVyi4hVSoDbnZpkAgHasHoVgNqbeQyAKESW2KkuCIO5hTz/XxuGxbJv3Fc5ur5qdgmLOqYwRMgSZ+lBkaSVjMSblQvhXJ7LMubEdQLEqQ0/6Ny7JsVmNxsTEVr9Vsu2ouqLlxVyYlVYAESDLAjeAAf0FZ3wTccae+VdlYauSQw3HoSVJTtaSPG221dBrrM6u9AJ2n9DB5+1aOoklh252+/4E9LDVlSfG/wBvycJ1bT6iAL17sYsQBcAyKkFSSwE9+5+x8isBl+YZWpzZJcrMjlgT9hv/AL1dX8aM1sWWUkQzDZmHHiQxj9h+tUdE67qytvG9dcC4ENrOMVLgcgZBTKd8GDz7VnjNuKkkhuXGo5HE5i31IBfSFvTkwy5NbszLHc+rIAgbhidj9KE6jZZHdHVFYTKoUIEjLYoSCII4J9vFeq3NZqL1n1bT3lBDCCbh2YjJlJsFTupMyBzJUisTqHSruts5PdLFGLlrmOMNkslbdob/AC90kbHYE1Ucu9tJf1AeJvgwxbe7cfHK6zNmSBJY/MzmQDvuxMVoafT5WSSFjumA2RIQwJxI2JB5+mxqvT9DuMt2WtXPSILHvIPeqAqwXcTBBMf2oo9ZtWLPo3DL90AKxADjZiYO4PgRRTviIyFf9jItWmxJRHxxJZlVyqw91e5hsBCk7+x9jRek6MLl7Fjc3XI+nJbiTypP3EH+4B6eHuOy6dTdYqFAxBLFnYCAV2MuFB532PgGdf0RsKjt6we6nqOjWvTKFm7gnOahg24j5eKjTvktZILlGR0xgzqWLBZ7iqhiO0kdhYA7+JH3rc010KQ1xM8X3GRGwzlcgJG230/Ssqwt6+gZLGpdTIDJaLAkTIDKIJrT9D+HPpuZgsAxBX8twHtYTzHjx+zJJCIyN1LliBNu3OKzNzUgzAkkLZIn7E0qlZ0/TsV9S8weBkBqtKAGjcYsQRv4NKslL1+ps7V/zfUezoLlwArbdwUgYo5JEiccBud4+xqrV9GvGALV3eW/1TcEBjAjdfMn/tW38RaUW9a9q2XtqMQPSUtAxG4Egzxt5iuVuXGdhkXgcAkfsN+KGN0U99y/QW7tq8CLXcrN2MqmQobIFSRvGW0yI96t6yQyLgr5MbbNIG5Z7bSuMkiCTJ8VX0yzNm5sCRdCgsxmMDsI23MbHefpT/5sOn0ocMS1x7eywMRkzuDDGQyqV8c7iOadKS8w4N6JRROz0O6wLMhcbBgFYeqcCjFG9KLYyKtuFIBAjcAm6C0RbAAgQSGmA8i5vISGPjck7QIrGTWsttEKMoQySABPYEgcADYQPFbPQgDadlkDgzKiRaIO6yv6H96ZNSStio6XwA2LvbOUjtM5pEFVA3CxuT/X6gUXpryySpDABREiJkgyIJHcCP0PFW29VkGxt2yMRJBY4gS0g++/nwo96o6jqT/DxiuStbjH5mykjIiDwAdv5jzVPcYri7BNWzBmIUYlD2i6UxyLcDMTERxv9abS3Cls5bz27ENswAkHeDB5WCNoIO9B63rd1mZELKhlSpUDed5kZAyAOfH3m6ybnpgPJOR+bmJX9+TU8NwEt9g3XZFhHt5uODy3h7ZNTs9NvtGIJkT/AKy2Paebf1FXL0ln7gQPo2oNr9rZucfaaq1mka2ik8TAi65aYEyEyaPqdv3oYy2pFtbll3Q3gjNczAAkMWUzJGxPpwF3533MfaHWtZauaTTgi5nbLoCGtlS0A5NtJXEsNgNwPE1AuIIGfIIM6gbDL2TbYjYf2FBa3XFrQRhCrffEwZeUEks0M0H3mI/a1uE16g9rEWwQXyxaZIgd7br5BnL9I+tU9YlgqgOQWncd8wYEjfiTHsPpRdu4jqgZETsgtbTuYBmAJyeCSZJ2G7MZ/KB9bcaEdrh+bf8AEGRbBoaGcE7SuX+9HmC5MTIG6foikO4YZg+nyIgkMbgI4IO0Gn6imKMFVwMpAdYbEKN2AHIjeNgQaWkvs2YNwsqW7cK12RvAItrnvG0wDGO4WJojq2pz9Ri792ZMunDM34e95uw7MRkT3MYYQzEgPAytIZuJllEMe2J2BK7HaMgJ/wB3KN62rSNuR6e5IHqGEy57/ZdxvWHpHK3FKtDANuHxgEQwyBkSpIx8zEGYOqeotbESpAm4O9o7hiJ9NxiREx2sPO0VdWVF1yT+EQG1EkwMP+oK7g/f+laFrX6jTJfSyG/FH5bqLuMoykb/ADcbD7+J/BnRbGp09wXnuI1vuDJfCKExEh0U5AyGORWCJjg1b/mnSK2+svADyt5H/fNK1QxwklaEucot0GfBWmuWNPqmuae6+V5GW2ptqzIUwyEHAAb7CPpRfxZrzp9TmFf029FScVkqVBlCTBjYEtEb+N6tHTbOp099bXUbjgixNy5ftTaK3GMAqBgGmPrRXxA1vT2wbur1nqJZsZWdMbTK/CBoddwxBkyNhWyfT43CnxXO3r+1mGGeccmpc+W/p+Dg/iT4tW+E9JCQCxI1CWLgY7SMVygcbyCd44rP0ZNsozWrZ9RQ6FVQwSFa3inqLiIImY53J3rqOl/5Ox1H1Lwum2iYiXAJ3HDfLjv535+lR6N8BY2rt5r2Isq7YNiM09MXc1bbFSpBBY778VyXCME1HwOj2kskrkwG18XXbYVU9MJLBd2HbLYphwAPlmY2Ekc0JeLK2EmJ3AOx2+mxorpXRxrR6t31LWnDGLotEhokBRcINsGeeeI54N+NtGmkeyQ7XFdGZcisqFInckCDlO31oNOmSVbsamt9wLps43YYKMVOJUMXGY2VjupBgkjkCOOMfqowYOQ3czLue2MBESsTJM93tsIkl9N69bHqrl86hfmH86vwDv8AL9f7gHqdjN1IWQSJ7gPJmRIIMUemV1RUpR03YHpSwLxieV5kSrA7xEiR4P1qzqt+bfCoYAkZD2kEkknz+rGjtYgmcoUbKG3wSTimXmBtJ3PNZN/u2bcU3spXb2E641sWdL+Lb2ntC3avXUCMcVTU6lAWIEsEQhYJBnicv1onUdbOoebjNkeWuXCw3yPzk7CSefefJrIOjSeKT2QZ+ojwf2kbH6imdmluKTaOs0/Sc1DetphkJhr1sH9QeDSrlUJUQCf6f4UqS8Mv5voaO2XkerdT6detXrQe6Q/LkFpYiAGlY5yn32PvFNr9DYlRp1YvjuIUSxHeBJAAx+/P7KlXIm3B0vA62PvYtb5Zh9Q+G79oI3Z6bkXlxIBkDmCDBEH7x9ql0/p1xrYiCgPlm2EYgBeNh+v18UqVW88nCyYcMXM9O11rJ1RyBpiMAQiKVDgLsFE+4EiuM0nQrmr1Js6MjAKxJLsgdQQpmNz8w2PuaalQ9N38ib8RM3pxNo3evfBN2zZ9RfTUKUVrY7hlsFuBn/NuftOx2rO02iFq29o6fK5cQkB/S2CCWKEMQAdx3b87UqVac2Na3G3VJ/VicGVuOp82/pRlaWxaRQFtZ3GAY7qFAkeNpPjmIojWfE2V71HtICRBUIsREMOdmiIO/FKlWSL1cmzJ3VsbT6xbGot28ilm5Yt3Fi3byNy4NgfmAERP2rP1nVdTaW4zPaU2rbMVawjSwJDKGXgE+4MQfelSpy+ajNNVFM4S98Y62WIv/NvAt2Qo4+UYbCBWdoeo3FDKznG4QWXJoJDZSQDDb7wQRIB5FKlW1VRit3ZoaPWWxiHuYxnl2sSoyYhtoBkyIG4x3najeo9O9VbX8Ncd7rNCKFCFx6bOXzZgFgK2x5pUqmR6VaLu3Rj9N9D0mYuTeIQouDAKM2Bhw8GU37k2iBvvV13VoqOVY7KcI9RSpLAALi0/KfzGO4yDzSpU/SL1bAOn1T3r1tbeRuQUAyb5QrFu53OO2RKjY5NEcH0G38RWWbGZPqPa3Se9BLDce3mlSoHFN0FCbSsc9ftrpbt63bV0KAiFVPUH4ilWGPH3nniqdTe0ht3Pw7QYKAR6IOLOhZROO/B3HtSpUzItKST92VGV22vdGd/k8tJcta/JVZCdOSCgCkZyPw9wBwQN/wCldj1HUWEbTXr9sXE9BcwAZdVW5gJnw24pUqdqaiqfh92ISTl/X+1D9R/yraQ2Ft6YG2VbcYuBhBBJaJ5P1O3muSu/5R9QVjG2YED5h5HuCY/7UqVIlBeIyLrgO+HvjC5qi2n1BZUcAKLb7SWOQKsp87gjzWO/TVtdU0bWrt+6GJGd9wzBla/bxBAEKCvEeTSpUiW0nXvYZey9+R156Xq3SWZXZTuVuFVIzXbEpsYyWfqDG0Hm+s6y/prmDhSWhkDYuoSYhiFBLSDvt9qVKl4JuctLLkqVh9/TXiWKWbJQlSphQSpSSTPBz244rzi/szA8hmB+4JBpUqf0krckH1KpIpY1EmmpVuMYxNNSpVR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AutoShape 11" descr="data:image/jpeg;base64,/9j/4AAQSkZJRgABAQAAAQABAAD/2wCEAAkGBg4QDw8PDw8OEA8QEA8QEA8PDw8PDw4PFBAVFBQUFBQXHSYeFxkjGRQUHy8gJCcpLCwsFR4xNTAqNSYrLCoBCQoKDgwOGg8PFywcHBwqKSwsKSkpKSkpKSkpKSksKSkpKSksKSkpKSksKSwpKSkpKSkpKSkpKSkpKSkpLCkpKf/AABEIAQMAwgMBIgACEQEDEQH/xAAbAAACAwEBAQAAAAAAAAAAAAAAAQQFBgIDB//EAEQQAAIBAgQDBQMICQIFBQAAAAECAAMRBBIhMQUGQRMiMlFhcYGRByMzQlJiobEUJFNygpKiwdFD8BWywtLhFiVjk/H/xAAZAQEBAQEBAQAAAAAAAAAAAAAAAQIDBAX/xAAiEQEBAAICAgICAwAAAAAAAAAAAQIRITESQQMyIoETUWH/2gAMAwEAAhEDEQA/AIKJPRVnSJPQLPtbfNcqs7CzoLOrSbRyBHaO0do2ObQtOoSbCtC0cI2FaEcQN/jaNgtC0cI2FCOEBQhCARRwgKK06hA4InBWetoiIV4ZYT1tCVDVZ2FjURyKUcIQghCEgIQjgKEI4CnK9faZ3acUyDexB1OxEntZ06hCEqFCOEBQjhCFCOEBQjigKFo4WlVzaE6tCB0BCMQkChHCAoWjtCAoTqKAQAnji8bTokCoKpYi+SmmdyBv1AE9MJxfXu8Kxtc9O0ZqaHy0RD+JnLL5ccXTH4sqvMJyYlc9quIxDC1gKKIgUdRcqxvPHHcj0qV3FbGUmItmPZEEeWtMXnvQ5z4oqBaXBwiDQJncDfvHwgbzzrc9cWsQ/CMykG4zOQR06dZ865ZW729skk1pUmkFsucvYAFyoXMfOwihi+ZHb6Tg1akdLtSZlt7ilpXpx+gxAK1qRNgBVTqel1/xPd8fzSzVeTP4rvcT4TplI3infbiULR2hAULRwgK0I4QFCOEK5hHCB0IRiEBQjhAUI4SBWkLH1K4Zcik07HMUCtVB9FbS3xk6OSzc0suqy/EeanomwpYi53NWtVpZv4aeX43lW/NmJa+WjS6brVqEW/fY30ms4tg2cApTVmAtdiMy+eW4tM/VwNbMqstRSx0PQWBN9Og1+PlPFlh4+nsxz2rm4/iiB81QFrjXDUjox6kg39Ijx/E/sqFsoU/q1IaL6gb+Z3nhi8yDvUqqja5JUb6W0/3eFFM1I1Arn5zs8qte+ZS52HpaTU/praSOZsQDrRojXojp/wArC09U5pd7BkY76CtWPXyYkQwZrOWUJVBAa4IOucAEe0iw9mkt8Ng8S5DNSQEG4aolMMDe9xYZt/8AdpZjv0ly17enD8diGUdmlY2IAWsgCBb62qaW6+cv5zTBsMxBa2pAsCZ1PXjj4x5MsvKlCOE2wUI4QFCOKAoRwlCijhA7EICEiiEI4QoRwgKEcICnlVoFnpADUuFH8Yy/mRPaAVrgqCShWpYC5shzE/ATGf1bw7Z/nSkVw6q2hVwpB6Ef/ki8qYdhRSpbunFBb/eGHzW+Bl18pdLWoB+2v5i1ryNy0hGAo3uM3EGO24/Q1/zOO95T9O+vxv7ScLTvVrN51QP5Et+cnyLw5e5m+21Rvi0lzrh1twz70UI4TowUI4QFCOKQKEcIChHCXauYRwk2adCEYhAUI4QCEIQCEI4Ck3gx/WKQOzNkPscFP+qQ56YaplqI32XVvgwMzlzLGseLtE+URe9fzCNtci6iReH6YCi2umIrPfbUYKkNfjLP5TEs1O19VHh8WnlKymv/ALbhhr38S6+ozUaCa+s8cvONeuzixcVky0cHT+xhUY/vVHeofwZZHk3i1u2dRsmSmPYlNU/6ZCnq+P6x5c/tRCOKdGBFHCQKEcICijhClCOEDmEcIHQhGIQCEI4ChHCAoRwkBFHCA/lJJK4KoBmD02JUEgsSoI/MyVyrg1qYTChkW3a1WAbvZWHYAH2jzkbn9b4Hh5tfQixNr2RuvTaWfJa2wWGO1v0ggXvt2e3ntPn5cPfOldiamZ3b7Tu3xYn+88oDYewRz6E4eGlCOEqFCOKQKEcIChHFAUI4QpQhCB2IRiEBQjhAIQhAIQhAIRwkHfPtQjh/DrZb3qHveH6Nt5d8tt+oYQm30GIJtt4ydPSU3PjKMBw0tt85f/6zLrl236Bhbbfo+II9mc2nz8u3unTPCOAhPoPCIo4QFCOKARRwgKEcUAijhCuY4RwOhCAhAIQjgEIQgEIQgEcUcg7+UBScJwymCAxWowva30I6H96X3LafqGFBt9BiFNvPORM78qJyrgU1GSix0FyL0wNv4ZouS+9gMJ6Cunl/qD/M8GT2xnRCO0U97xCKOEBQjigEUcIChHFAUI4QpQhCB0I4hCA4QhAIQhAIQhICd0kzMq/aIHxNpxJnCKebEUR99T8Df+0luosnKD8p1cjFIQCQlMoFtcnus1x/N+EtuT+IMuCw1gNcf2JFrWD5GPv1Mz/yjNmrPoT3mWwNictK2/ukzliqRgFtc9lxfBk+YU9kD+F548prT1x64lbO48mYfAmeUl8WS2IrD/5H/wCYyJPZjeHls5EIQlQRRxQCEIQghCEBQhCFKOEIHQhAQgEIQgEIQkBCEIUS15Zp3xSfdDN/SR/eVcu+VVtUqufqUifxH+JjO/jWsZyx3Oz52Y2BDVKxsTYEd87yfyliaiYHHGmxRkxOEN7AgByEawO+kquafo0vl+t4jZfAdz/vpLDlFC+F4rTVWJy4VlA7xJWofCBOOfbtj0vOP08uJqjfVdfPuDWV0tuZh+sE/aSm39Nv7SpnfD6xxy7EIQmmRFHCAoRxQCEIQCKOKAo4QhXQhAQgEIRwFHCEIIQhIol3wTu4bGP9zL/S3/cJSTR8LwVR8BVWmpZqlTYdQCl/yMx8l4bw7YHmrwLqBq/iF18DbiTuR3ZRxTKSrfojOGB1ujAgjy3lzxLkavXQDMyEFrfNFwQVI2OnWe3LnJuIwz41nHzdTDVaSsVyl2ZQdQT6WnDPKWuuMsh8aU2wzEli2HRizG5JLMT+crJb8ZostHCBhZlpMjDyKt/5lRO+HTjl2UI4TbJQjhAUIQgKEcUAhCEBQhCFdCEFGw8zad4uh2IzVatILe17kkE9LASXKTtZja4Ec9eF1aNQvlqU3yqPqsbXO9iPQy2ocPVlvZSbklggXu5trezSc78sjUwqkhLHiIpJSq1LIMlNzqpte29/Tfba8paXEKDlVWvRzsQoGZtWOltR5yz5JUuFiTCRcJVYtXDEHJVKCxBtYf8Aj8ZJDX1E1MpembNOpe4pzTwFAKWUvUJOVipt3z090oby95hGWhg6flTJPtyoP7mZy5sjWPtgub8dXpimadfEJfPcpWqknum1xm2kr5McbiKmPdKtWu4NKqMtSo7AEoT4Sd54c0+FPFfv+DxeE7SZ8nrKOJKSRcllHQ6odPWc89bsdMemgakP0HDNck56mYsSxvZep9FEgy4xWGKYJUJW61yRY3srJYfkZTgX0nTC8OeXZTrIfI/AzmoQtizBV2u11F+mplhhcbRqsyLUpkhSRZriw3J9BeLnIsw2gFT5RS8OERtUFz7SR8J5NgwGK2UXva7NmuRp1tvMfyr/ABqeEAWZyoNNlvdMtakSbqoygZvO89TgcTYFcPVc31UGnmA11Pet+PWdPOM+NeUJIqcGxoPdw5YWGl1Bv8fZPVuB4uxIoOTY2Gm9vOPKJ41BjkteCYzLc4epmtcgC4v5SQeG4kKv6nVJJANlBKjzkucjUwtVcU0H/CK37B/5ISea+DF4bj1RgGXCsQdVPbKNjb7PnJlTmnENSNJsIzqw+tXQtvffL5+cvF4XTyqAgVV0GWw9u3nPCpgMOvifLrbV0Fj75y8pe29WdM3w7mIq1RaeEI0CvesD1JGuX0Mt6PNeIQEDCdP2w2+EnU+F0FBdFZxWCG6dnqoBK6m2lj0nomAp2+hqm/maf9mk4Ltn+JczVBTqB8MQjKVYdqliCf3ZFwnFEsGGBZr2ILNRYjyt3PUTSYvg9KqpptRqjOPESmlrG/i6T3w/BKKKqhWbKAL33ttt7o3Dlj8ZxtKbtUbD1laozE96kdSNSAANdp68M49QC5Kj9mRbKK1gXBva1tPSaXiHLlGsFBUjK17izeltfd8JmeYOG0MNiMP07QMAGAsLOmX8zLjeeEs45XircgeZt8dJec22FWmo+rSH4s3+JV8MTNXpA7dol/YGBMnc1PfFOPsqg/pv/edb9oxOmN5oW6KLE+PRTY+E7GSOR7f8QUnW1UDUardrSNzSt0UWB8WhOW/dPWdcqYgJjQTf6VALjb5wbekxl9m501ePxmHpJi0q1KdOo2JugdgpdVdgbX8sx+Mzf/qSirC6Vm7wy2Rcr2Oljm1Bl/zZwKnWqVFNSmGNZzc2zUlJOa9/O6n3QHLqHJUqKXFNVsezdAFVbDY+gN/SZ8tdGmdrcXw9R89XD4lwWLMvZgISRYW7+lo8Bx/D0auZMPWzFGS3Zhbg7nxnyHwmgblwsTZr3Jay0ibf1aRUOXqVMmo92IDLojAqCCGuATff3TNsXlHwvO1OnqcPiCN7kL5W84qnOdPNnOHxHsypbQe2TX4FQI1XEWt+yq2t7csjjBYNu7mqm/QU6l+9/D6/jHBusng8TgtG7OuWFjnFAaEHcWfzk/iPFMNXUK61yFbOt6A0JYk/W2sSB5CW2G5coUFytVPU+A7E7HeSzwWgVLB2yi4YnoBv0l3DlgL4YMwJ6aA0GBv62JntUwaBMOwyHtnqLfKVtlZRsf3posRwLBoz1XqjTWwDA5gL+/Y6Tyx9N+zw4p1GajnrkspdVakWQj2ADNNTJmxVcO4KarlSKYsobUnW9It090Y4awVtFug1F/Jc35Sdy5QqDEA9tnHZsSM5bekfU7G0j8RoVDWqFKzA9UzuPnApJFr66i23WXZrh40+HMQDddQD4j1EJsqdNbDxbD6zeXthM+f+L4jhfG1rEIEcXz6sR9XKen7wkLiFbD9uQ6VC2exIKWvkTzF9rS8o8Hp0u8uS48ixPesDufQQ/wCDU6hLnJe5bV3BuNOht0k3NtekSvi1o0KLKrFMqADNYgdmSOlth6TzwPHO1vkpMLANrVA0z5dNJY4jAZgtMBCF0szMBouXQg3OhnivAsoygUe9YaPVOxz7n1kmtDnDcQLuoyG/e1NUEAaX+rLBcNUbVQbX+2B19RIeH4IaTZlFK1jfK9RjrYWsevrPVuE5zmzMNSbCq6g9Nh7NpPZ6eq0nY90X2v3gvX19kxnPXzeKwXaDxK4GufTtad9h6GbFsGX2YrbTRiu5v0HpMZzvhXTGYDd9GbxXt87TQb26/nLglaDgteglYNUrIHppVrdiA7VXREYsRpYaAnU9J51ufeCPVepUTGVGbcGi4UaAaBSPKXHLINqlNkUDKxFZQO1Umw0bcDQn3TM42vxNajili8U9MHuMQAWT6pI87by5W+SyTT3xXOHLlXSphMQ9gdDRr/8AfOaXM/A+82FwdZag77M610VQDe/jN9eg85S8Q5mx2Hy9tjMVTzeHMr62Psnng+aK1c5TisRXUasjJUYWF9dtxczOqu1r8pCYepWxFNnUV1dG75VQtNqSNoWFjc766WE2WCep2dOyNbKlu8numb+USvhe8tRiO0SnUDmk7DLkULqovqL3E0OGeotNLBbZVPjYdLjpHpK9aRcMbKSdbgFRbXreeNZSL9xySTdQVzMSdbXnorPc5QCbEnvFba+zWebVnPeC3ZTYLnIvr52mfR7etbF1ChBoVguW1yaO380g/p1wB2VXddctLf8Amkiti8RazUbKwIv24Nha+1vSU9HiRLKBTqa9nvVS2pUC9l9R+M0LNrBw1jfKBawPn1v6zpzdTv16C+/leV/GeL08PY1BU1ANkINrk+dp60uIo1B6oD5V7S97Zu6dbdJnnSo/MIVsNVJBGQO/h62b19ZkMRTBpYRs6ZRVxJsc92HaqcoFt/T1l9xXjVNqNdB2tyrLqFtfKx8/SUuKFMUsITnvnrsqhV1Y1FNj3tOnnOuO2KOXKNEYnuVCSEa1wwv8yQdCokHF0aIxTMahBV3zaNa9v3fO/WSuWMTQeuuRCpNNspNulFr9eovIuOr0O0rAo5OZxmsu+Ui/i9/umk9NPSx9EqpDU7WFtTtb2QlNhhS7NLF7ZFt82PIffhGoumi4TxurVYIyKos50IPhy+Q+9+EltxBVLAsoKlxYinc2UHS7AncdJJqYeioumbNpvpprfp7Jxh6FApmctmLVLaAi/aMLbeQE5+2vRYjFtai1Mj5worXQHKGW9zr/AHkhVqXt21PpqKQ9fvTxxLhUuGFrizMOnTTpM3jOM44VagpvhxTUjKzBAQMoJJ1BNs1/fJFbDs6g3r0mXchaWU/HMZ2Kel+0QehS53O+u8qqWIchrtqCguotu4BMlrVRlvnbKDlZrC4YGxABHnpeT2iRoLkuqbeIA339R/szFc3sXxuDWmy1LjKdMoF61Ow0J8wZsaq0rHtXCjTfKbjruD1tMHzrjVo4rCVKHeVBmJyra4qKwva1hZRrLgVtuWTlp4upp3aZ29A5/wASgAkbC/KXQSiaP6Foy5ajLiQvaaWJPclXiOcaRN0oOo8mrq/45BOmOUltrNiDzv8A6Ww7tQai99tPb6z15Q4PXR2qNTIR1BVrrZgdutxI2Nx/6WyqEykBhuHvf0tNFg6tVGQ9licgpqhXsmtdQO8PhFzkrUwtj3+UDG0zRw+YOwNCgrMio4Sqim6sGI1teamngc6Lcp4R1ddx6N6zDcw8TLUgBh6rKxA1vTbNuMpynSwOv+ZshhKGUM7oDbW63P3uvtmC8Jr0Se6MmgscxI9NNZ5mkVU5ezzXJ1Jy9Adb6TivRRmQMbgKxUH6xBXb3G8KVNbMoIIBIItsSBofwmPSl2VU6nsOugqVL7HpaRk4SVIYCjcFB9NVNrEW0I9B7ZD41ia1CrTXD0KdYuruzBXzKQbDY/ePxkngdRq1NalVadKoWcdmGct3HIG537s0jx5grYdCO2Uscg8Je2rnyv1vPajXpHC1XVW7MdtmXvZja+a1xeelfCUKqg1+zPdFyw13J6Edbz1w9Kk1J0XL2ZZ1IsQu9mvrJ6GZx+LwzU6wVKmazAXZrZsr+ntkTi6BaeBGS5Ku4OZgFZmUi9t+nlt0mh4vw/CpRrFez7TI5AGa5fK1vrepmfYucIlQKocVKqAhEOVXZgSCwPQDXczoyjctYlzWANHKDTbWz90dk1vET0neJouXcdmpRtb2YkKwI9l7H4iLl6niBURqhSzJUBAFPYUza1hf0kPGYnFrVqFGAQuxIypoApYdPSUaKlwimFUC+gA39PZCV1DilcopJS5VSe5T8vZFHJqtvisHTRbqCDdR4mO9/M+k54fhUNIsc1/nT43GvaP0v6QhOc7bQuNVmSjdGKnMouCb2PrPnPFOLYgVcTaq/cIK63KnImtz7YQmp0j6dRpAYem12JbsrlnduqnqdJMSmLLvqRrma/xvCExe1NaQN736bMw8/KfN/lPqstfDqpOVqNQEHW/ft1hCXArOU6YyKbamrl/hyrpPouE5PwBFImhe+Un52tqSP3oQj03IvKXBcLTtkw9Fcp0IprmHvtee4EITIyHFsS7UiWNylfGKtwNFSoQo9wAmiDmw28PVQehhCaYqRUPztL1Sp+Szqi5+d9CbbeUITCsbxzmDFJWXJUtowvkpk2uOpEkcrcUrVKiK5Ugsx+jpg3JJOoF44ToyucW2i91D3E8SIx3PUiSKNQ9k9gosamgVQPgBaEJn00quL1PmK5sl+zfXIl/A3pKviotRwQBYBkswDMAQQtxaOE1GVJy7UYYgd5vo6nUn/SJ/ORuIu2ao2Zr9o2uZvK/5whNZdpOqsMNiamRO+/hX67eUIQlV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AutoShape 17" descr="data:image/jpeg;base64,/9j/4AAQSkZJRgABAQAAAQABAAD/2wCEAAkGBhQQERUUExMVFRUVGBgaGRgYGRodHBsXGhgYHRocGx8iHCYeHCAjGxoeHy8kIycqLSwsHB8xNTAqNSYrLCkBCQoKDgwOGg8PGi0lHiUsLCwwKTIuLC4tMC4yLCw0KiwqKiwpMCwsLCwqLy8yKSwqLy0pLCksNC8vLCwsLCwsLP/AABEIAOEA4QMBIgACEQEDEQH/xAAbAAACAwEBAQAAAAAAAAAAAAAABgQFBwMCAf/EAEoQAAIBAgQEBAMEBwUFBQkAAAECAwQRAAUSIQYTMUEiMlFhFHGBByNCUhUzYnKRobFTgpKywRYkQ6LCNGOz0dIlRHODk6Ph8PH/xAAaAQACAwEBAAAAAAAAAAAAAAAAAwECBAUG/8QANhEAAQMDAQUHBAEDBAMAAAAAAQACEQMhMUEEElFh8BMiMnGBkaFCsdHhwRSC8SNSYrJykqL/2gAMAwEAAhEDEQA/ANxwYMGBCMGDBgQjBgwYEIwYMGBCMGI9dmMcCF5ZEjQfiYgD+ff2wk132tRs/Loaeark/ZUhfn0Lf8oHvirnhuU+ls1Wt4G+unvhP2Pha3XGb6s6rCwaanolAuyqVLhSL3PmI233ZcUNBkdDWNIJsxrKySIMxVVc6lXqUuH1C+wsR/DCzU4D3stjdgEEufj/AGgu/XytUqeJqWPZ6qBT6GVAf4XviE/2gZeDb4uH6Nf+mM94ayugqYZniyqokaG9g0ps5vst9ajVbcqFNvc2vNyfLRJRSTfoOPmrsqk219bkK/j8Pp+LsfSO0ceHynHYqLZDt6xAywZ9SnRftBy8/wDvcX8bf6YmU/FVJJ5KqnY+glS/8L3xn36O/wDZ5nfI4+aPwr4fDbzlP1gAP4dz32G+OFfklEmXiqnymeNzsVR2AHoxu90Qn8y3B2t0JO0dy+Uf0dA2BdmMsN/cLW0cEXBBHqMesYm2T5fDTx1MVZW0TS30qVYm4tfTpVdQFx4tVvrthgp483p0WWnq4K6FraNdgWv03NjftbWTftiRV5e10p+wAYfy7wLfm4+VpmDGf032r8lhHmFLNSt+axZD6noDb93Vh0yzOIapNcEqSL6qb29iOoPscMa9rsLHV2arSu8W45HuLKZgwYMWWdGDBgwIRgwYMCEYMGDAhGDBgwIRgwYMCEYMGDAhGDBin4n4rgy+LmTNub6EHmc+gH9SdhiCQBJV2Mc9wa0SSrSeoWNSzsFVRcsxAAHqSdhhBzH7SJaqQwZVAZ37zMLRr7i9v4sQPQNilzSGpzCF63MS1PRRjXHTKbNJ2S9+mokDUwvvsFBvju4jrsrVkZMrpUkP7ZkKiwNwVJ8Vx+IsR7boc8mw/f6XXo7JTp95/eMxxaDwtdx5C3EquzfLIaaoi/S009dUybiGHypc2A3ZSdR6BdPQ7erJULV0lUpD01Blwtcfdbgbm4IvzGO2xIHuRv7yujmqI4kpIFghjAC1dTGGma3444zuCTvqc232GLD9A0VG4kqGeoqCLh5Q80lh1KoqnSoPdV223wBuo6/KvUrgw11zBERPs3wt+TxCWssoKf4t6mlp6zMHe9nl0pDdrhjrdV1bbDY2H0tf5dkFahcxJQ0IksW5UbSPt0v5U29hbc+uJGfcZf7i9VQvFKIvOGDXAuAfDdSpAN7NbYY9ZPmk5r2gMoqIHp1mD6FUxlmsqkrsQwuRffb2JMgAGEp9Sq5pdAEWvJNotHh14BexwlUP+tzKqJ/7oRRD+SH+uPo4DT8VXXt86l/9LYqeHMlhlqsxgmjWQRyoVL7sqSJqAVj4lAttYi2LL7P66RkqIJXaQ0tRJErtuzILadR7kf8Aliwg5CVUNRgJa7EHAFiLRC5f7LU2ootfVK4vcLWNqFtzcXPQDfHdeEZQLw5lV7/2hjmX/mTcfXEakt+m6pjbwUsQ+hYk/wBMcfs3p40yszMijnGaR7CxK63AFxvYKNvS+IETEcVZ5eGb29PhsQD4gTr5LrmmQV8icuVqOtjBDaZo2ia46WKFlB7dO5HfC7xJlMM3K+Loqih5O3MpgssQS5NiUHh8W4Om/XE/NM2qKKjo5Imkd0iWapV2L6o/ug4OrUQdT3BBFgr4b588OunESCVahSwIaxCAA67EWK2ZR1Buw9dogGyuKlWlDgBF7ju4zbw45FKFbU1dTJEKOSCvorLzEkMWrYAMJSRe7eYEKN+o23parJ6Nq9oKGWegrFLAAgiJmG+keIsNQ3HVSO24u4/oygzGSQx3iqYmZWeK8UqODY3I8L7/ALwxFqcvqKR+ZPTx5ggt9+kaLVIB0uPx27FCG74gtm56/kJlOuG90WMYxPn9LvglQ6Xj+poHEOawkAmy1MYure5A2Pr4bEflw/UVdHOgkidXRtwym4OM2yWAQU1VUfEfpGjK+KBrmRQrbatZ8JVCSRYXtcdBitySmljjNdk5cxamEtHIdRBX0sfF4SCLHVY9TuMDXkZv9/2orbLTqSW90i04aTwg3afhbFgwv8I8aw5il08Eq+eJvMvv+0t+/wDGx2wwYeCCJC49Sm6m4teIIRgwYMSqIwYMGBCMGDBgQjBgwYEIwYMU3FfE8eX07TSbnoiX3d+wHp6k9hfEEgCSrsY57g1oklRuM+M48uiuRrmfaOIdWPqfRQf/ACGESijSGrinzXXNW1BUw06qCsYZtKXBIUHVey/h3O7bjpTZXVLG+ZzR86vlK/DwFSwjUsPFoBuLKSR+XYncm1ijSSGFDDHJmzLqkldVK0sepijEC6hgpGlRuTuffOSXGT1+126dNlFha0zkOIN/Tg0anJNlypaeairJGkk+NrZw3Lp0LaIgzai7ljZEGwGw22HXZkoeGQsi1FfKs9QSAgO0UbHosKHv+0fEbX2x2gy5crpneOKWpma7SMLGSV7E3YnoPYXt0AJO67Xcc0s6o9RDU0kgAaGd4iyqTuGRlvqU9xazLsdsWs3KSXVK5mmLYJGfQZA8rnWcK3bip5pahAwpfhArusqhndLar7NZUI2uLtuPL0PjIc3X9K1cbkXmSCSBr7PCI+inuAxLbernscUWbVsdatPmMCpNPTSLFLEo1cxS3RARc7nWhIuLkmxWwdKnh2nq44zLTlCm6b6Hj37NG3h9bA4kSVSo2nSbDhEiDiQRB8zcT5FUFfkajM5wu0dVRSc9VBPiDBQ9h+IgkDuSG73xV8N8KVSw088CfC1cSiOVZRpjnjDG2oLdtQW25UG/uL4YJOJqKidooRJUTt5ki1TSkjYa3JPT9ptvTFdmHFdaTpY0tDfosjGeoI7FYk/pY4ghspjHVy3dAtAzqADpkiPPAVvS8N1CVNRUieKNqhY1ZBGzheWukEMXW5tfqtsWeW5UtFA6xBpGu8jEka5ZW3JJ2F2O3YDb0wmfAVM/mmzWb3jWKkQ/Ryr2+mPo4Id/NSSN7y5hJf8A5EYYkHgOvlLfT3rPqDSwAGMZLTjirnhqgkmqqqqliaJZ44UEb7N4U+8BHoGOkHvYkbWv0o+EZYqc0i1C/DEMu8Z5ojYnUgfXp6EjVouL9OhxRf7Dsu60jL7x5hLf/mjAx8/RdTDusmbQ+5aGqQf3Qxc/wwYyFdw3j3HgYtY4EDBcU2UuWO0tRz400SRpGoVtQ5Sh7q11Ugkux2FrWF9sJ2UVMmWU1U05uaINT01+rhmDg27g64Rt0C+2JlDxPWq2hZaWtI/4Z1U1Qf7ji38sWDcU0VURBWwmCTslSmnf1jfy9ehBB9MEg4yoDajJDmy0xMZtyNxIsbKj4egqFeLLonMRWP4itmABkMkpvy1JBAO4Gq17D23ZzXNR1lPTmR5Y6lZdPMILI8Shr6rAlWBIsbkECxttiRLlDw1LVNOFcyRokiMxBbRfQ6vZt7Egg9djcW3T87nmSrEzmN6+Qcmkpo21CBXHilkJAubE72t16geGPAOsdfKARtDtIg+e9xOoAOuA0eiY6/IYat3mpJRDVRsUd0HVhsUnjOzg+4vaxBIthcziOoqTHTK4y+uQk+B3SGoQjdo2UeIggHSwuLn3x44Tp3LUy0kTgxTSfGVTlbSMLiRBvqkDNYi42sh63OH/ADzIoqyLlyrfe6sNmRh0ZG6qwxMbwQ6p/T1A0mRpiRpcajkdOCzrPqCOaqUU8vw+bxAFlUEJMwjDNZradxcgm1xsw7hr4I43FcGilXlVUW0kRuOmxZQd7X6jqD9CaU0PLqdFUimuVWNJV+JRMVU6VcBgNYuAVPmH0vUtl9VmKNViE0uZUrDYKyc1NO1w34tmA6gjwnYi1AS0yPbrX7rQ9jKtMNcbACHcCeHFh53aVreDC7wTxeuYwarBZk8Msf5W9RffSbG3yI7YYsaAQRIXEqU3U3FjhcIwYMGJS0YMGDAhGDBgwIXOonWNWdyFVQWYnoABck/IYyP9MRVtScxrmKUUDFKaMgkyON/KOvQMe19IJspxffaRmL1U0OV058c5DTMPwxjex/gWI9Ao/FiuhraGqEsEsLJSZWpIu1i7Asp1AW3JGwvdid+tsZ3ukx1P6Xa2Sj2VPfIMu4ZDcW5uNhyXVcvlpKp6hJBNV1+taeIg2iidw+uQk+VFA2AtfYXw3ZPRQZcEhaUGeoZi0j+aaXYsT/GwHa4HU7w+GaFo0krqiNjPKlxGo1NFAovHCg9bbkbXY+oxWzVtZSS/HyRrUQTImtYheSnQXKhDe0iAG7EWubnYAYsO7dUqE1iWTi2gkjAHIfJ8wvFNx7U0m2YQBkDtHzoN7OtyQ8Z3HhGu46qQQDi1ybOI2l00ZWop5ruwVgBAxYaiwO6rJcsEIvqDWBBOn7DUxTVUNVScufnIUc3sUUWPM6XU7ctha5+7GwXHTN80iy1RDTQh6iodmjhTYs7Elnf0UdyegFhYDaRIuTZUfuuO61kOOmBrMjSOMgeik5rXUeWgysiI8nhCxoOZKeygCxY3PfYX64VsxqqmtfRPzIwwutDTEc1lPRqmXZYlPoSL9Oox0yXJZZpmk5vMnN1mrLXWP1ho1O1xuDIRYb7EkgXOcsctiiWnWONJJQss8gZ9BfYPINQLlmspdn2uOvaDJE6ddcFZobTcGjvP4n+OHL6jpFphRZNHSoqVE0dJG5AWnpiULkmwDy/rpTvuV0+98fMx4ihyubkQ0kai0TEh1R5BI+j7tdJaVgQb3I6e98RswiqKxBMikVdJM9PMIGCGSJtBbls19OzIwubr49wd8X03DPxfLkqkVWEcsbxqdatHIQVBcqDdSoa4A8V7YL/SguaINYyLyJ10sLmRqeKY8KfGfESaGpI9Mk0gAdAwGiJmVWLt+C4YKO92B6XOFnMM/qauT4aiaVoow8fguHLIQoMk5PguLsCeoA8xawqM94PqqGNxameOQwrc3UzSczXp032PhANmAKi+7EkQ6oYsFfZ9ia14NRwnQfn8fOVofAWarJSpED4olUAWYXi3EbLqALLYaNVrFka21sWHFWcGkpJZlF3VbILXvIxCoLDc+IjYYzNuG55IxWUkrStpBYeJJllJvIulANJvubDxAm4Oz4buEc2+PDw1a3lppEcAt4gVN116Qo1K4I8oBsDbuZa4xuqtfZmNeawMtB7w1F7rpUZwr0qNWwR1PNk0RJFE5LbG55coDIRpa+/Yb74+JkSVNOr0solgcbQVIaSM2uCAW+9iYEEbEgEeXErjLhA1ykhxqSJ1iVtlWVmU8y43uAunobXOKPM8t5ldDSqogggUCFdUsRdmBMksLoLF416K3W7k9b4DIN1FIsc2WOg3JGQB5ccXERcrlRrUULhKbUh3PwNQ+pHA6/CT9Dt+E79yBhoyXOqfMGDaSlRTk6o5BpliJFmHqVIPyO19+kR85gnjmWoUNSxskKyuSWlmB0toCi5IawDLvqDEdLir4iyFomV3lZSm0NcP1kJ7JU9pIj01npfxdSxMYx11wQ4CqYeIdx6zm48Q54TFwfw+1DA0TMH+8kYMPxBjcEjse1rnpe++KSszSbNZuTRsY6aGRTLVWuWdCCEhvsdxu3T6Gz2nDnEhnL01Ugiqox4kHlkQ7cyI91P8RjnldJUUcCUkUSeC6pOzAJpuSGZAdZe25UCzG51KDtOQAMJXea9znxv6TEX+rgeXnhTc1o4KtTRzODKEWS48Lg3IWWP0IYHpe3Q7HdMzbLqutKUxnENfR6mV7sonhfSBIpXcG6gMLEX/AJSs/wA6+Epy1IpmleWMGpe33kxa2lTb7zwgrZLIq3ANxpwy8VZI88aSw2WqpzribsTbxRn1Vx4T9MQe8m0yaBaSbGYnQxcxoDMEcL6JEzutSnqP0nQurlDorYVNjubMSvUXYWva2oK2++NRy3MUqIklibUkihlPsfX0I6EdiDjNv0hQ0SfHCORo68tFPCSDy38RkFiAdmuCL9DcdhiRwJWHLq18ukYmGUc2lZu6sL2+oB/vI35sVa6D59fKbtNHtaUgGW4nJAyPNp+FpWDBgxoXERgwYMCEYj5jXLBE8rmyRqzN8lFz9cSMIP2tVzNFBRRfrKuVV/uKV6/3yv0BxV7t0Sn7NS7aq1nHPlr8JZyqsqo6afNEj5lVWTcqIWLaIzq3UDr4lCgHsg69Cz0tIauanpGQKlMkdRWKAoDVLqCqNp2J1XkbqDtjk9PUUlbr1Wy6hp/Le1/ubWsPM+qxuegI9d7jhcfCUJqKi/NnYzS2BLF5SNCKOpIBVAo74S1uh6/yurXq232gSYiM3wP7W/JC6cYStG0MjU81RCmvUsN9ay+DlvYMCQBrHXbVf0xEy7iytLo89CYaeV1jUl/vELsFRnXrYsQOgIv37+z9oaxyAVNJU00bEBZZFGi56ayCdP8APF/Lk8byrKxcldwpdiga1g2i+nUB0Nu9+u+GZMgrGT2bA2qzjBz7QYnn8KprDTZRBNMkY1SyXCqAGklbZI1AH8gNvEepN6HJsmlmlk5r/fuB8ZMptykIBWkhP4TpsXYHYW3JII51WYtW1fPSzCNzT0SndWmt99Ukd1jUEj10i1ji4zuOnp6b4KVpoopVIap/DzGa7c1+zOSSdQCkEi+KZvp11/laAHUwGnxuzqehw1NvpRmlZNDyJadVNBCFZhAQWeMqRcDTbQmx0g3brfbDG6xVkBHhkhmTt0ZGH/78sVXCENRGskdR4iGBSRSvKaMqAgjQW5YUKLrbqbgm+GBEAAAAAGwA7DDGrDXcAd0ZGo1/fP4UXLMripoxHCgRB2HcnqSTuSe5O5xLwYMXWYkuMlKGZ8bRwyNDAguNbO/Ll0Aqx5lhHGxYg3LHYD1JNsZ/U8SxSrHPN942zEtzSVkCyOFU+RNTxx2CqulS3mBLYY5cj+LqW+CWKKPnM00mosdakgHSfCCTdwg7rE7G2kY5Z3V0VPMkNIsUsuq7Xclb6lXSWJKrsxLBNwEAtYbZnScr0NBtJhDWtJcRe9x5nSdFWZJSzFJGj5kMkUrq8URcywxO2tJFW/3yB2N0sQw3WzXZp9LxdmcC8yTTMPAoVo2RpJDoJRBy0OrS9gPFco9rjpyV6wUq1Agd2Zpn1wBTNFMtQVI6eKNo10HZhbqLADDJkfGs7KUnhRpkBLokiLIEBILFGITYghgHFiDtaxI3zIU1iTJLWuvGRI438+tUwcM5+K2AShdJuQRfUAQAdjYX2IvsCDcEAg4tJIwwIPQgj06i3UbjFXk3ElNU+GF/F4joZWRtmIY6WAJs1wSL73vvi2xoGFwao3Xnu7vJJPEXCLqsZptX3PLSljQhUge/jmkJJ5gtsbgmxO12LCPlPEixv8LCrVca3M8pOp5Gkcq7xJvzEV7h9OwB2vbd+IwtT5HLTjl0IVRI7HXJYrTK1i/KS2o6mFwl9IPoNsULYMha6e0B7dyp6ae55acSSblUuf8ADhiaNEflhW/3OfvBKekDnvC/Rb3t5d/CDb5bVR5tStHUR6ZY2CzRm145VPUXv4T26ggkG++IkWZU4k/RruZ0dWV5WdmPPYsxjdraVYgFlCm4KkWG16mpqJKGo+JYlng0RVe366lc2hqbd2W2lrd1YbDFJAvotG654DT4hdp48Pf7wdSpnFs+vMqGnSJpFgBnKIPxC6w3OyoAwO7ECx+QNnLmgpKlHqqlFkqCkfIW2lRc6GubObFiC5ABuPCLDEriHL6iYIaOZYeYQJXCIx5ekkOpO5ItYb9HJ7Yoa6io8pWyxGrrZ7hRJ95LKTsSxPlT1IG49cSZBJVGFlRjWaxEDOZJJNgPcwNFIzLK4oa0xyxq9JmB3VhdUq1GxHoZF7jfUuE/MK2or6R5mh5NVlbowIBBKbkgqehUIH622NgL4fqvJ56vLOVOAtUqgqykH76M3Rwe1yBf5tiiGc1dTPQzxRg0tTGsVQpFwH1OJQw6rpsQCdux62NXDrrgU/Z6kCbEttM2t995sj0Tnw7nK1lNFOvSRQSPRujL9GBH0xZYzv7M5DSVNZlzH9U/Miv3jaw/oUPzY40TDWO3hK5m1UhSqlrcZHkbhGDBgxdZkYzbUKvP5XZtMdDARq2srEbk32Fi7m5/JjSGNhjGsio0q8vzCaSVYWrKpVVmJA1awyqbbkEyEH0AJ7XwmocD19l09gbZ7jyb/wCxv8Sp2W5FKlNBTTTCVsyqVlex1XhRRJIdX4iwVPbfvh34lpqmZoxSSQK8B5hWUMQSVZUBt0Fi5v6gfPFVw9lIjzBYQ5dKGjSMFuvMmckn28CAAdhjlxDndEtQ6xRyVVYxA007OGXSANLSKRoUW3FzYkkjfEAAN66ynVHOqVRu3sTi1+IsAN2F6reLZBG1PX5fIplGgGO0kUjNsq6vwliQADe2JvE9TJR5dHBG2qolEVNGfWRlClvUWAZr+tseeGMpry2urlURXBWmsJCtt11Sne6sAerbjqMV/FmYE15Zd/gaZnUetTOeXEpH8CPniZMSVRrWGqGNAgXMEkToL87GCRzUvh2GGlV52bTT0q/DRMQbaUYCeTa+7zbE/wDdg98dMzyqCV1kpqoQvVllOgLLFP4CWLRm6EhVPi2973thgyejSnijp1YExxqCNrkdCxHXxMCb+t8caThamhnM8cKpIQQSuw8RFzp8oJt1AucW3bQs5rjfc6TOmIPCQedzny1UvLMvWnhjhS5WJFQE9bKABf32xKwYMMWIkkyUYquIOI4qGMPLqOpgoCgbn3JIVQBuSxAHri1wq8R5HJW1cUbFlpo11vsCsjEkBbHwnbe5BIttpvc1dMWTqDWOf38apKzbiuWrgeKCCKmp7s7OHW4VWLNrUEJqcqx0MbN8iCeOZVkhjjSGjWLmrGnMdo947tHE7Ri4F01jUDumr8JGGyt4fy7Lgo5POk+8aGFzrttqcqrXVVAW5dgTYAXJsMJbZxLHWCcqBORMnNtKdcxiJSNI9joXUiDwkE6T74zukZK9BQcx4/0m2EkTN/m+Od8A3VrTZvWZbUS00ZhaOL71zLIWuXNguvblFx4grX8Xc6sO+acNRVaicRqlQVRlfURuLMFcqbOv4dww72NrYWcl4V+IgnaJzDKZ5EYSanKqj+FTaTZwgVbq2krYEHa0KmyOoaSRIhVxlAweWOR44+ZdixijOlH8dtIWymMHysQcWEgLNUDHu3mu3XDJ4+d8E+alP9nNTGsLJMrcrW/LX7so5VgvJkVNRtcDxizaEBFhYPeQyzPTRNUKFmKDWB2bv8vl2wjZTxLX0JCVlPPIl0GvwNpUgC5mBVT4vwuL7i77b6JTVCyIrqbq6hgfUEXH8sXZGixbaasAPgjRw/S6Y51EAkVkbdWBU7kbEWO43G3pjpgw1c7CqpJKbLoFFkhjXZVUblj2VR4nY+1ycUudTpNFHWGMqq6oqiN9Or4aUhXDhSbFfDLa9wAw2JOO3HXCnxiIyCASJccybUQkZ82kDwlrgeYEWviBwfS00KvRCppZRIhvFCp9LSFm5jliQQN7WtsLYUZmNF0qQZ2fayS6bjlrf+T8azuAqhkjlo5GvJRvywT1MRF4W+qbf3ccqPhD4eWWpatYyv55XWK6j8oLAhFt2Fu3tipyKoaGtpWY3MsctHMfWalY6HPu6jb2OLLOeFqWbMNdREZObGpjBL8vmoSratOwJUxjxdlPpiBceSY8btV14DhJgAze+dJBPku2T8QQGsESVxqZJEIt92VXl3YWKKq3IZr9SbD0xR5rlM7fpChpm0OZI6uLcglXOp1U/htKmx6XPa9xe0XDzUtPECaeIQSCRnVTtGl7qTtqYoShc22JNiTg4jgK5hSOrFOfHPTM46i6cyMjtcMptgIJF+pQx7W1P9PhrxbebAaCIStWs9LX5VVyNqaoiWGZhaxcgC5I2P6wdPyY1XGMZ1w01Nk8qGYSPSVYYaTfQDZQP2SS4cj1Pzxr2WVgmhjlHSREcf3lB/1wU8keqjb2gsa5pmJbOOY+CpODBgw5cpVnE1Ty6OpcdVhlI+YRrfzxl+VZBTVGXZZFPLy3lnkIA6upZwR12vpRQ3YkDvjQ/tAe2W1Vv7Jh/Hb/AFwmZXl1E65MJ2tNoJRRazfiUOb7DX5fU3HfCKl3Ry/ldnYju0d4EjvHGbMP5TXwiA9TmMvrUCL6QxIv+px5qssy+iuTMKZ23ZhOUZzudTDVZzck7qeuPvA0YaKrJ3D1lUT8tdv6DFXU/ZbFGD8OkT3dGtOCWsrqxVZN7Agad0Y79cWvu2CVLO1c17yMC2sCLq04SzdaqaZoqqSpijWNVLKFs5Llxsiatgm5G1zvucUFAOfVzNf9dmSofdKKFnH01oMOWQVYlEhEHJ0sqfgOqyKwIKEqVGuwsfXYHbCdwQuqSlb80mYy/XmRp/RjiDoFZhANRwEWA04E6WyJUviGJXq3aLMaaOW8AaCUgH7ly6rqDhwCzEkAG98NPDdHJFTqsrh5CXdmUkqWkdn8JO+karD2Awm55xajNMzx5c8UDyIYppF+IcRkqxVSCBcg6Qdzt640GnRQqhQFUABQBYAW2AHaw7YsyCSQk7TvtpNa4fbQcR1zXTBgwYYuejEHPM0FLTyzEEiNC1h1JHQfU2GOmZ5nHTRNLKwRFFyT/ID1JOwA3Jxl+dfa08heJaeAofC0c5fVuSCJAVVRba63Nr9TY2o94blbNl2SpXdLWyBld+HOGROj1WZc8SCUlTfTrDhLBdKiVr7IEva5KqAbjC0/ExhdzBGFinSZadCwLoAxvIWLEmR3UjSSWICqLjTiwrKeszdmEqxOyxGSFI30hbBkZNJa6uHdSdXQoAdrA9s8k+DmKHlmWONXYhHKmdp2l3JFtMa2TVsRzWPUkDMcWtzXfZ4odcn6RgDl66+nFSeEs5egmmQq0heSR32dQ6ggB4y5KbW31Fb6wL3UX0TLOKKepkaOOS7obMrK6m92BA1KL2KsNr+U+mM5qM8Q0qGWSSM82VwyOFOgawUvZlaRNiEJVXBWzG5GIGQU70o+IpnjkSAMEVULNUStdGKBjrWwClzGbFQLDYgXa/dsFlr7K2sC91nY5E9dQFstVSrKjI6hkYEMpFwQeoOPaIFAAAAAsAOgA6AYruHc8FZCJApQ3synswAJAPcb+xG4IBBAs8aBe64L2uYd12iMGDBiVRV3EOVCqpZoWIAkRhci9jbwtbvY2P0wqZLW5dzoxT8x5ObzAIoJBGpkjELH9WAsZAud7Agm+2HzGfVzUkUjVEuayyyqApSKaBWZVe4TQgBNmJ2v64W+xlb9lO81zJPIDnxsfuFx4tHJknfoIKqiqx8pByXH1MZJ+eL/AI8gj5SSy1MtMkRbU8TFZGVltoWwN7sFNvb2xS/aLHf4wfmoUP1iqCR/nwwcTTKaWJ30BeZAS8gukd2XxsLjodtzYEgnYYrx64p82pO5x8N/azpMojaNnmy7MJ2muaYtIz+HSAvNIYaDqu269COtr4e+MlZaekkfzQ1NKzH3LBH/AM5xEbimerq2goZYeVAgaapddalj0VdLBfcm/Zult/vF2YGfJXlOm/3ZJQ3UlJ0BKHupK3B9CMVAABhNe6o+pT3xFxaSYnGcSP2qTMOGYof0yqz8x3i5pjJOpR4pbt2Y6hseoBF/Nu2/ZzVczLKU+ken/AxT/pwv12UUi5hmBWQmoejcmM9AXUhyDfrpCHT2DX77Wf2SNfKoPYyj/wC65/1xLLP9/uq7Ud7ZpJJu3IjLf0nHBgwYeuMl77QVvltV/wDCb+VjhKy6ShH6Geo/Xcuy9LbbRmTvYSeX3vfYHGg8VU/MoalB1aCUD56Gt/PGZZVnNJDQZXNUx63jmkVSOqqrPdiLeIKWjbT1v09DnqeL0/ldnYpNGBPiOM3YfwnfgqXTBV2FzHV1ex23Dk9frjjD9o+tQVy/MWuAbiDbcdjq3HviTwhZZ8wi9KoyW9poo2H9Disn46EMUPMq6ZZDJpnTRdoxcghVD3Gki3iB639sWmALpXZh9R3dnHHUToFb8HVYlNUwp5KfVMG5ci6W3ijBa3TcqfnY4XeBjpelX8rZjGf3udE39FOLrhPP6epqqj4Z2ZCkT7hwuvVKHKhugtovYWvijys8mrkUj9TmbE+0dZCyp/zlcROD1lMDTNRpEWBj+0j7lPsuUwuSWhjYnrdFN/5Yl4MGHrkEk5RgwYMChZfxTmElbUvDHIdcLkQwLGHJdCgMjkyKqhtTr4wQFVu7AFwp+CKURqrx6n02MhY807lmu66T4mJva17m/XHfh/hlKQu+ppJZPM7Fjtcmygs2kF2ZyAbFnY7CwErPM3WkgeZ9wo6dLkmwF+2569hc4WG6uXQqbQXbtKhgehJS7xDxFFSTrDTRQ/Eygh5CAFjVV13lYWv4bkKWHqSAQTmOd108igmQM7sXIVWLg1MEIaMWuoVhIyqDbyPvfbF5w3GtfVQiQB2Mz1ElxdWUgklDuBGJLLYm99iPNa1zfh2noZkUAsSpqWLN53p2fzf/AFg5It4Ym66jhLpeJ0XWo9nszwwiXR7514RokuHLBzeboVIefoeE6XYSqYxp5ZIDXc3sjhipcAgKcMDZNGj00xeKouzxFUh0s63C8oxkW5kepbKwB06gbCMHHo5DNDHUTLTRtpZNRsrMqLGvMEkbgNJqRyzWkF2CsANzjnl1BUEPUUspLsS04jsrxARjSvL5iI93Vhvci24LFlxUNjRPfV37h1sfGpvHnrwwp9JmuYUSuQ0pigXxpUoGCudR0LIGDlf1aq12U677WtjRslzcVUSyBWQkAlGtdSVBsbEjoR/rYggVPDGcJmNK6uyyggoxHh1xuuxIB8DEXVgDsytba2LTKOHoKTXyU0a7FvEx1EX3Oom7bm56nvfGhgjBsuFtVRrpa9sPB0/n/EqxwYMGGLnoxXV3D1PMjI8SWbrYAHrfqLEb4scGCJVmuLTLTCz77RX/AO1n8tCo+slRYf5MM+c0k5pFjp9HM+7H3nk0gjWHHUqVuCB64UuMjznqE/tqihpB/dJnb/xN/lhu4kpKmRYxSSLG6yaizi66dDixXvckfLr2GFDJ64rpPs2mLcb4w3PrKXoKPNKaMhIspSPcsFEqL7k7BenfHvi2WRskYy25jLEG02tqaaMELbawJsPbHqrr83po2eRKGZEUsSrSIbKCT126DHnPaXl5dQ01ra5aKIi1ujKzf5CcV0IvhXBJexx3fEDI5ZUWvhovj6+RDepSkcsu2kHSwcg/n06AfS/clrT/ALI1tlUPuZf/ABXwv5hXULtm88I++WAxljaxLKUZox7tYE97Ajzbtn2bU3LyulHqhb/G7N/1YGeP3+6ttXd2aDOWC/8A4n4umbBgwYeuMvLoCCD0Ox+WMXySsSlyyrjlhEz0dYhVWBsG1qoJI6C6P7G9u9sbVjM40FLnlVCya462AuI7Ah2Ckld9jcrKPrhNQXB9F09gcIe08ncPCb/BKuOHsyEmYmRVZUrqSKYBuuqNipH+Bwflhhp8gpo2ZxDFrLM7OVUtqZixJa1+p+gtjPcq4gklgpKuWIRGhqfhpLeEcqRFRiV6rpJS49R26BzzzgiCtnEs+plCBTGGZVYhiQWsRe1yMDTIsp2hm4+HEtEQYvjAyPphR5uIKYV8Cx1Su8muJog4ZVBTUCLX0HVGq2uL6um2KjiihZa+RU2NbTXj96qkYSR/yAw3UPDNLAAIqeJACDsgvdSCCTa5IIB3PbFZx/QO1MJ4heakdZ09wnnX5FL7d7DEuBi6pRqs7VoZMRF/cH3j2V7lletRDHKnlkRXHyYA2+e9sScJvD/EcMAaO7GOS09MFUszRzEsyKqgkmOTWCPwqVvbFm2cVT+KOmSJLgA1MuhmJ2ACor6bkjzG/a2LBwhIqbO4OIGNJt0eKv8ABii/2hkhP+9U7RL/AGsbc2IfvEKHT5smkeuOc/HFOCeUWn02BaIAxgm1gZSRECb92+eJ3gljZ6hwJ8rj3wmHGRfaPUS1NW1MhMwUraICbUhCRksVjuHXx+YjVcsNgou/QZtVTX0Qwx+nMkckrtuFEYBG43ViPnjpA88Jd5KaIhjdmpyS52AuUZFLWVQNmJ2FgcVeN4QtWzOOzP3yATFhI69lPyuG0UbNGscnLQMoA8O1ylx2DE9NsKnFsOvMKfyHl087aW31XB7HYgFBcftYbqHMI511RuGANj6g+jA7qfYgHClmDBM7WRtdkoiwtbTYO9wb9SeosewxLsBV2ae0cTkA29F64WY18NYJOZHzpfFY2dTy443UG1tmjKgi4t73wvpw+KbNlp6ZpArxgOwIYhWRuZzCVPXQrrcEarjYNYTOAM2p6ZqsyzRxs0g1K7gHmeNnCKfFpGsLfuVY7dMOA4h17w088o/NpEa/QyshPzUEYoAHATla6j6lGo9rR3SI4DA42sofBnChoFkDOrliigqun7uNdMeofmt1I9BhkxTvxMkZtNHNEfeN3X564wyAfMg+ox4n4vpxflvzyttQiKsFB6a3LCNL2/EwJthgIAhc+o2tVdvuEk66fhXeDFNBxCf+NTyxA7hwBIhHuYy2nb1AHucWdJWJKuqN1dT3Ugi467jEykupubkdea7Y8TShFLMQFUEknoABcn+GK6r4ppIX0SVMSsOqlxcfvb+H62xWcSZpHURpBHKjLOTzHVgQtNHZp2JFwLraP5yD0xBcExlFziJBAOvJL+TRmorKMEWIE1fKPRp2KwKfdVIFvbDFnfE01NUWWkmngCDU0SgsrknYL1bw2O3S+OHAUJlE9awsat7oD+Gnj8MQt2uLn3uMNmKNFlp2iq0VYc2QBEc8n2JgJBrOJJ8zTlQUMop5GCPNKxSyl9DkIrBmtvfe2xuOuLDiiqUVtGrHwQLPVSdSQscelTbqfE5/hi7GUFKjmxuURtRkjHR5LAK/sbXvbrZD2wk51xL8PJX13L5oQpRRA+UEAtKX/Z5htt1tbbqIdYXTaUVHRTFgDbm62Tr5WsqPPM5ppcpqZ6eIxvV1ehwTdiQ3MH0KgGw2BZuuNayii5FPFF/Zxon+FQP9MZlX06T1WUUUUfLREWokjsdrgMQ197+BgSdzr98axgpi5Pojb3AMa0akuve2B8BGDBgw5cpGM++1elaEU1fGLtSyjV7oxHX21DT/AHzjQcQ84yxaqCSF/LIpU+1xsR7g7j5Yq9u82Fo2ar2VUPONfLX4SRMairrJYCoNBWwa0ewIH3SWcEdG12Nm9AcM3BeatPSLzP10JMMw7iWPwtf5izf3sZxlSVk9G9BE+isy+fWo1aS8YDiynvZm77EFfXDXQ1fwtVDOXV4a9UjlZSNK1iLZW22GuxQgfiG+EsdeeugV09pojd3BEjEchn+5vuQnnHwjH3HOSdVKgkAuSFB7kAtYe9gT8gcaFxFnD0ElHUGljJVlLz0JBA1Rt/2ilBYFb23W4O4Vj0GLukr00CePQiybJLMXmnex3CRg3HiHkDXBG6C1sW/FPDwrYdIbRLGQ8Mg6pIvlPy7H29wMItPXsryT3kp5I7rWxQrEZEfqJo+YrDkyHxNawv4rkXJQe6euv0uyxw2hk/Vr1z8j3p/3BPlNmrLp5oKK2lIw4vLI/diqbKLb2tsNROkC2POZ8MxSyLKloqhN1lUC/pZx0dT0sfexB3xGpcqnUmYVEUjsoCtJEdksLKCkoUAnxEqviNuwUDnSZNXK0khqacPJe/3Dt0voFzKCFW+wA6libliSzzCxw1plrwPf2iMearKnLq6PxPFHPYgloWOp2DbSSJJp1BRusayaQ3bpp+xfaGVLiWFoSNgKkpCoAvuWJLSFuto4yB0F+ptVzSopxHHJA5F1BmVnnGkC7FgqCTUTt5NIve+wBso88ppPCJoiT1Uut/kVJuPkRiI4FNc+R32AjiP1I+yTZqyWdw5vrKgqYEMZ0drt4pnT98QofUYr677rMoxCiyxmGEzSM5dishlBIZ2YspDLJp1HaMW92nP+HMujRpJYdAYWKwl05l7mxWNlD9zdhsLkkC+M6r30iV1jnWG7sIZkYMFlisszSvuXDxsVsSRpsGsWIW6Rlb9mLavhmIjED4OfZPeXFWkrXjDkNOnhjFnYyU9OVGsbxgG9zcWuTcd595W1s0zaVDCVo9gCv/ChHc9mla5BFhpN+Xn9DVz5e84DOsDSswRWCkC17l2jkJURhbFDY22a9g19VRuyiQ0BkjIBRzat1ht9ahpl0XvfyHqTiQ5KqUIIuItBtwHPPlPsEx0HEMUZRDNFpkNoxqACotwDrZ/vmJsDovYn2LGxzLhynqGDvGOYOkikpINrbOpDdD64X48/l5LLIjMAlrPS1Bvdt+kUatZbjQEA6XfqceqiTK7i8ao7Gy6IZY5GI/JpRXb5rfF5ELI6k4OlocDyv+FZUnDL05+4qpAPySgSJ72A0Nc+ur+pv9quFEqATUCMyXFpIkKHbpqBZw1vRrj2xXx5VVm5geaAHoZ5hIQOx5ZjcfxkDeuJtPw1OwAqa6eW3aMLAD8zH4z/AIsHoqucQd41BPlf4Ee5UWXLZ6FTJHJE0UYJZCOQFjG5sVDRdrk8sMd7MNhhZkpTVS8lYxDNXhXnCgAwUKdFYgD7yU9b+oU7AY7ZzNTgrIqPLCj6YUMkjmrqRsFXUzXiRty3RiO4Hia+E8iamRpJ2DVVQ2qVve3hjX9lBsPr26UjeMLUX9izfPiOLR7gGLZPOBxV5BAsaqigKqgBQOgAFgB8hjpjhFWo7uisC0enWB+HULgH3tvb0I9cd8PXHMzdVnEucijpZZrXKr4R+Zzsi/ViBhJpTPTVFFl/JWSMIJ6lyA13ZnLMxOyhZRcHqbL8jdZk/wAbXrGCORQ2lkJ8pqCDylPsgu597A4UK/OK6ny+UVWo1NfIEhQ+dUKgPZRsgsQoA3u9zvhD3XldjZaPd3bSYseeD/aJcfMK5+zsfG11bmJ8pbkxfuC3/Sqf4mxouKjhTIhQ0kUAtdF8RHdzu5/xE29rYt8MYIbdYNrqipVJbgWHkLBGDBgxdZUYMGDAhZ1x/SPQVcOaQqSARHUKPxIdgT8x4bnoRHiBDk1FRRyrNUlqbMgrQuVPgZbtckbAgupBsPKQbW302uoknjeORQyOpVge4I3xk1FkkUVQcpzAFoixajmuVIL9geniPYi2sHY6hjO9sGeP3/a7ey1u0p7pJluYyWi4jm0/Cf8AhHOXkV6eo2qqYhJP2x+CVfUON/nfpthe+0+jrXEAheOxqI+UqKyyCTS9jr1EWA1EmwsOuIdPnctbUSPDEIq6guLavDUQ6iGja4BF7XW97Eg33uHzI85irYVmTsSCrDxRyAWZWH4WFyPkfQ4sIeN2Ul4ds1XtQ0cxwJH2OR7aKDwTTSR0oSZJFnBPNMjay7/nD3IYEWt6Wt2x44n4ZaZlqKZhHVxCysfLIveOQd1P8sQPtHz+Wmg1QRzmSNlk1qhMSqDZhIehBUkWF+x2sDjt9n3EL1kTtOxE5bUYyhQJGfJoB8ykb6tzc2J2GJkTuJe5VDTtQwTj9cPNUOS1qiTeFyITeWhYktTve/Np0vpljvuBYldilr6S2U1U1colWYxU3bQRrex/G2/LH7Is/qVN1x04i4VjrNL3aKeP9XPHs6H/AKl9VPqemM+4kyhlNq4GB9QZa2BSYJHHlNREPK37Vv5DEGWddfhPZ2e0kEGD7+w1/wC3I5Wj5lxPS04JlnjW25GoFt/2Rdv5Ypsz4vppF8MPxF7gaggW4FzcvuBbuFP1wkQ0bQeObSsbvqNVTxrLBpUC2lUXXEzMLtICrbD2KzVqUmQvzSwKh7idgdKm4JArGddJOomQkKT0BxG+Srt2KkyDJPPTr1nyUKqr9Upf4dIhYBI4g4BN9dywUKCwVQGA82gjylsRcyy94WRGVX5zDUhQrobQqrqXUruWsxF12a2nUWsbakqyOU5fnAEKsZkGknVYgTIoDG25VWmLkjUPCDj7mOTK0gawjEZLEAyFRID1KfCqhvsNK6el9zYihEhb2v3XRp7/AL6yqHL5BDTNI5ZRDKUiuWA0sFFRCT0Ae+rSAxSzd/NZZDn09Oit96sZPiMfLKckDSpjDE3k1BQfCpJkAYBmS8eojjV1MRiibUbS6nD6mKFiOrEkK21hu53C3UzvhXMgQSNdbFEEa+NFBH6sK0rjSShBAGklS1ukAEK9QtcDvDPHr1800NxTCNKmWqdnBAEoFOoIsDqfRGAbsPKWO4sNxizp6mMswoo4SRtJPty12vYsPFKwG+kEAd2U7FB5i03LLzSM0cZY6rLdWYkuGDeLVqPlEzix3BG32H/eGd6SAmNvPIxZIVXa4MzgPIvXYKtu6uNsM31gdsjYkTHHTPppjjzWhS5i0yM+sQUoU3mJAZx+ZL7InozXLdgBZiv5/wARh41VhKKd/DHENXxFYegUA+NIj3ZvEw9AfFWUtVNVsqxOcwmQ/rpFCUcLfmVQBznHYkE9CLb4ceH+Elp3M0rtUVT+eZ+tvyoOiL7D/wDGJkuwszm09nu/OgHUjzMHgMEROGOGHEgqqsLz9OmONf1dPFawjjHS9tiw+Q2uTY8XUTT0kkSRCV3FlBYKFbs5PUaT4tt7gYh8eVkqU4+GE5qNQMfKQsNjvzNtOgqSLN1NrDbaq+zHNqmeJpKiGQ892cT6k0kDwhQurWoGmwABHU98TIB3EvdqPb/VEixsMeUcvn7qH9nHDtZTSVAlqLaZvGhTXzLopEgkJDbg26djfe4w2cU58aWICMa55Ty4I/zSHoT+yvmJ9B74n5rmkdLE80rBUQXJ/oB6knYD1OM8r+JWpJY6yqgZ6ipBWmguAIIrr5juRI+oE2BPbbpiLMEK7d/a6vaOb6WEmMfyeA9FzruGUq4Uo4K1PuWaWukuSGd+rG1lY6lbYnwgC+O/C6HNsyeuYf7vTfd04Pdh+K311+xZPy4qs3ydYZTllAztPVEGqlY+WMXOmw2UWYk97EDfVjUskyeOkgjgiFkjFvcnqWPuTcn54q1sny6HXFaNordlSsZLpicwfEfU2H/FTsGDBjQuGjBgwYEIwYMGBCML/GvCKZjT6DZZE8UT/lb+uk9D9D1AwwYMQQCIKvTqOpuD2mCFlFNntXVRGk1cjNKZhZiQpmjUG41EWbYhiDs1gw72soJJIXSaNo/j9Cisoy6Az2W+tQDYSafECuxBt6g3XHHBArlWWJuVVRbxyDbobhWI3tfoeqn6gqWSTR1tanxmumzOn0gC4VJtFyLix3INiFIuDddthnILTB6/f3XbY+nVpl7QALyIuPyw+7StApK6nzOlYKS0cgZHU7OpIsyMOqsP/wCYkZ3WJDTuXdoxpKgoLsCRtoUA3buBbt6Yz/JcxkrqmaSCMUVdEBrRiWjqFBIIkXSCCpsNQuRqH0ccj4sSd+RMhp6pfNC/f9qNuki+4w1r5WGts7qbrYFyJuPuCOfvCUeCOPKiqqtNUrqsacvwRPpMpI8Utr6DpFgDZRc9NsaW6BgQQCDsQehGI9HlqRNKyCxmfW372hE/ogPzJxKxLAQIJSNpqsqP3qbd0cEq1PAMaMZKOWSjkO55e8bH9qI+E/S2FvNeD573ny+nqf8AvqVzBL+8ymys3yvjTsGINMFMp7bVZm/39xB+VjVYiqWLVeaUhbzNUwtISPQSIQ2n2BtiJmBjqAo/SVDpQWUfDmIrt1BC6x9Db2xrOb8Sx00kUbLIzTSJGulDp1OdrsbLsATYEmw6Y4Vef0+tg0ZZUkWJ5dClElfTZWJOrqygkAgFhcjeyzTHH7/lb2bY+x3Dy8P8tn5Waz1oKBDmtKii1tHxMnTps7Nf5HbHKnoYH2WqralS/MCUdIY1WSxGpLjShseqgY0yu4gpqYueUdETKssiIumNmsRq3DHZgTpDWuL2x3quKI0qoKYBmaYsNQ8i6Y9dtXQsRbYdAQTa4ubg1PXupG1vjusOp+nS5+mcc0k0HCkztriy6NGJJM9fKZnJJuTyxcBrm+/fDHDwCJSGrqiSrI6RnwQr6WjXY26bn6YbcGGCmAufU22q7Fvv7mSPSFzggWNQqKFUCwVQAAPQAbDGc/aFxNV09RGaOOZdV4GZo7xvIxvGIwerA6rG1je24xpWI9XQJLo1rfQ6uvsy9DiXtJEAwl7NWbSqbz27w4KDwxUa6aO6zKygB+erLJrt4ib9bne4uN9vTHSpqYMvpyzFYok1H6sxawHckk2AxHz7imKlIjAaWd/JBHu7e5H4V9WO3XrhI4jzdqOWCevj+IqHJMFMjWjgAtY9DrkJIGq3W9ugxDnBoTqWzurOmLG4Gp8vybDmbKfWSyVRNTMArIrNRUTEazJpJSWVL3Z+4X8Iv7nFZU8RVNJCPikWbNJnIp10xs0UbBQDZRYXYGw6k2v0OPmfvHl9aakFqjMp9kgABWIuoUarDU1l8I6FutgDcMfBHBDU7NV1jc2sl3JO4jBHlXte2xI2A8I26quTA6/f2W9zqdOmHuA3dBFzyH/HifqUngPg74GJnlOuqm8Urk3Nyb6QfnuT3O/pZqwYMaGgNEBcWrVdVeXuyUYMGDEpaMGDBgQjBgwYEIwYMGBCMLvF/BMOYoNXgmX9XKvmXuAfzLfe38CMMWDEEAiCmU6jqbg5hgrIs1zaeOI5fm2pQ1uTWoCwup2LdC3oejWO43viRnksdBQU8dSnx8JZuVUxtoZN9S2a7G/UghrELa22NMzHLY6iMxzIsiN1VhcfP2PuNxhAqOCazLGMmWS8yIm7U0puD+7ewP8AFW9zhDmEc+vldihtVOpAPdMzGGk8QRdp+FaUdfWUqI6N+kKV1DIQQtSEIuNtlm2+TYvMm4spqs6Y5AJB5onGiRT3BQ2O3tcYzT9I0lZXpNUPLltZHp1AqNLOvQ6mHh8Ox1AAiw3731XDPV1pSroYp6W3gqIQQwU7oyvr1H0Kr33F7C8tedOv5Hqq1tlafHYxM49vpd/aQtFwYzTh/NudK8WX5jLePcQ1kesMB10NcSgL3B3GL2l4mrRfVSRVCqSGeknRgCOo0PZr79L4uHgrFU2N7TEj1sfmPiVz4nqkkzPLoNakrJNIy6hcFIrpcXuLk7Yo6mJ1mNQlmpZ68JJTE781JdAkB9TIgcp7Le42DG/G0J/X0lXFY3+8pmIBHcFdQ644f7bZSJOaXRZPztBIGva17mO97bX9NsUMHVaqfasAApkwI46k6YzY5EKDxVkDxGpEM5Px/hFNoBJlKhWcMT4UUeNjbYAbjbHfjKNaRMtYuLwVEKkk7mPQUc2+QBOJcf2gZWrtIsy62tqZYpSxA6AkR3sPTHZuPYW3ip6uY+sdNJ/VgoxPdvBUA1wW7zDblE2jMcPVM0UgYAqQQRcEdCMesKVRxTWG2iiEKsQA9VOkY1HoNC6mJ9sUnEGcPDIkeYZiYuYL8qijI0jsWkOqQA9BYb74sXgLMzY3uMSPuf8A5n5hOmc8TU9GPvpVUnonV2/dUXY/wxR1OaVlWrMi/AUwBLTTAGYoBclY+kewO7G/cYp6WCWlr1jo8vVYWsXqp1kLna7tzC11220ncn07U1RX0lFXyVHxD5jUyatMUa+EO2wuwLKbL4QADb06Wo5516/PotlLZWjw3MSNfjDfNxPkp/D80dbS1KUCyU77c2sna7sL3N3B1XKjfoAD22xFy/iCUIKLLiaupuTLWNcqtz1UtfYCwBO22wYnE+DhKuzQ6q1hSUxOoU0QALdPN6H3a5/ZGH/J8khpIxHBGqKPTqT6serH3OIa1x5dcNFettFKlI8RmYyAebsu8hZUfB3AUdDeWRjNVPcvK25ueoW+4HqTue/oGrBgw8NDRAXHq1X1XbzzJRgwYMSlowYMGBCMGDBgQjBgwYEIwYMGBCMGDBgQjBgwYEKtznh2nrF01EKyDsSPEP3WHiH0OE2T7M6ikJbLa14u/Kk3Qn+BH8UPzxomDFHMButNLaqtIbrTbgbj2KyqSsrabmfGZRDOJLiSWBRqcHZixUMd/cLis4fzvK6dJkjnrqOSUWLNvo3uLBAb26XI1WJsRfG0YjVmWRTC0sUcg9HVW/qDihpnQrY3b2EQ5sTHhMYxYyFnHDuZCKjkjjzqBpW3QyiwQ73sZDq8XqQQPQ95dDXVooGT9I0T1HVSXViF3uNerSW6WJUgb3JuCGGq+znL5OtJGP3dSf5SMQm+yTLT/wAAj5Syf+rEbjx/kph2rZnSTNzPhafxZVs1dWnLwhzCiSp7trUHRby69WkP+0Ft7/ixBzqvaWiSOXOqdZlN3MVjq6WUsh1eEjqAL9x3xfr9keW/2DH/AOZJ/wCrEym+zbLo+lIh/eLN/mY4Nx5/yUDatmbcTmfC38myz7iLOcsnihjmq62qeIW1ILayTc3DgDfpcXNrbm2J8eYVFTy/gsljj5VuXLOouoXykE6enXzNvjTaLKIYP1UMcf7iKv8AQDEvEimdSlu29gENaTE5PHkICzofZ3WVu+Y1zFf7GHZf6Bf+U/PDdkXCdLQi0EKoe7dXPzY7/Tpi3wYuGNF1kq7XVqDdJgcBYewRgwYMXWVGDBgwIRgwYMCEYMGDAhGDBgwIRgwYMCEYMGDAhGDBgwIRgwYMCEYMGDAhGDBgwIRgwYMCEYMGDAhGDBgwIRgwYMCEYMGDAhGDBgwIRgwYMCEYMGDAhGDBgwIX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7" name="AutoShape 25" descr="data:image/jpeg;base64,/9j/4AAQSkZJRgABAQAAAQABAAD/2wCEAAkGBxIQEBQUEBAUExIWFRQYFBgWEw8XExUWFxQWFhURFRUcHSggGBolHBQUITUhJSkrLi4wFx8zODMsNygtLisBCgoKDg0OGhAQGywlICYsLCw0LCwsLCwsLCwsLCwsLSwsLCwsLCwsLCwsLCwsLCwsLCwsLCwsLCwsLCwsLCwsLP/AABEIAKgBLAMBEQACEQEDEQH/xAAcAAEAAQUBAQAAAAAAAAAAAAAABwEEBQYIAgP/xABCEAABAwICBwUDCwMBCQAAAAABAAIDBBEFIQYSMUFRYXEHEyKBkTKhsRQjNEJSYnJzssHRgpLhohUWJDNEU4OT0v/EABsBAQACAwEBAAAAAAAAAAAAAAAFBgIDBAEH/8QAMxEBAAIBAgUCBAQGAwEBAAAAAAECAwQRBRIhMUEyURMiYXEUM4GRFSNCUqGxQ8Hw4ST/2gAMAwEAAhEDEQA/AJx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AQEBBS6CqAgICAgICAgICAgIPnPO1jS57g1o2kkADzK9is2nasbvJmIjeWqYn2iUcJs0uld9wZep/ZSWPhOe8b22rH1c1tXSO3X7MW7tHlOceHSubx8f7MW3+GYY9WarD8Tk8Ul4b2pNabTUj4+riD6FoWyODc8fy8kS8/FzHqrLOYfp7Ry2u50f4hl6tvbzXJl4VqMfjf7NlNXjt9Gy09QyRocxzXtOwtIIPmFH2rNZ2tGzpiYns+q8eiAgICAgICAgICAgICAgICDDY5U1jcqWBj+LnPAt0atOScn9G36ufNOb/jiP1lH9Xp7UsYXa+YvlqR7R5KO/F5N9t0H/EM825d2/aKGodTtkqpdd8gDgA1oDARcNyGZUnii3L807p7BF+SJvO8s2tjcICAgICAgICAgIMVpBjcdHHrPzcb6jd7j+wHFdGl019Rflq1ZcsY43lGcLqvG6gtDy2Fp8Ts9Rg+y0byp/JODh1Noje7gpW+one3ZImBaJ0tIB3cQc/e94Dnnnc7FAZ9XlzW3vKQpirSOkM4BZc7Yt6ygimaWyxse07Q5oKyre1Z3rOzyaxPdGemfZ73LXT0BIDQXPiJysMy5hPDgVP6Di8zMY83X6uLNpY25qsB2cMrp6oOpZHRxNI75x/5bh9gt2OcfULq4tk01aclo3t494a9NS++8T0TmFVEkqgICAgICAgICAgICAgICAgo5eS8lzxi58DurviVX49cqdT839U+YP8AR4fyo/0BWCvaFwp6YXi9ZCAgICAgICAgIPnPMGNLnGzWgkngALkr2Im07Q8mdo3lBuleMyVk+V7vcGsbwaTZrffmrnpMFdJgmZ8Ruhr3nLkTBozgzKKmZEwZgXed7nH2nFVLUZ7Z8k3t5S9KRSvLDLLQzEBBZ4thrKqF8Mut3bxZwa4tJF72uN2Szx3mlotHdjasTG0mF4ZFTRNigYGMbsA+J4leXva9ua07y9iIiNoXixeqXQeXyBou4gDiSAE32exEz2Wv+16e9vlEV/zGfyseevu2/hs22/LP7LqOUOF2kEcQQR6rJqmJjpL2jwQEHzkma32nAdSAtd8tKeqYhlWs27Q+IxCL/uN9Vo/Haf8Avhn8HJ7PuyQOFwQRyN10UyVv1rO7XMTHd7WbwQUugXQU1hxTZ5vBrjiPVNpN4L3C8kns52xc+B3V3xKr8eufvKnU/N/VP+D/AEeH8qP9AVgr2hcKemF4vWTy+QAXJAHEmwXkzEPYiZ6QsjjVMDb5RFf8bf5WPPX3bvwubbfkn9l5HK1wu1wcOIII9VlE7tMxMTtL2vXggICAgINV7Sa3uqFwBsZHtZ5HxO9zSPNSXCcMZNTG/jq5dZblxox0Mh73FKcHMBxd/a0ke8BWPituTSW+rh0sb5ITuFSkwqgICAgIKFBr2lOkraRpDbGS1+TeZ58lpy5uTpHdI6Dh9tTO89KsFhejk1eBNXTSBjs2Rg2NtxP2egWFMM263dObX0wTOPTViNvOzJVPZ/RubZneRu3OD3H1ByKznBSfDRj4vqq23m2/0lodearCqjUMhbfON7b6kjebdhI3grntFsc9FhwTp+IYt5jr5jz+iQdDdLG1oLH2bOwXc0bHDZrt/cbl1Y8nPH1V7iPDbaW28daz/wC6toWxGMPjOL90CGnMbTw5DmofXcQmk/DxdbOvT6fm+a3ZaUWCum8dS92eYYCQQPvO235BZYOGV25s3zT/AIMmqn04+kLqbRyEjwazDuIc4+oN7rdl4Zprx6dvsxpqslZ7sC6WSmlLHHVcMwRscOP+FWc9c+gy7Vn/AOpSkY9RTfZsuEYmJhY5PG0cR9oKx8O4hGqr19UIvU6acU/RkHvABJIAGZJ2AcVJxG/SHLvtDQcU0rqKuoFNh1mk3vIRnqja/wC6Pf0Uzj0WPT4vjajr7Q4pzWy25cf7vrPoBJI28mITul4nNl+hzstdOKck/Ljrt9mc6WJjrM7o+xtlRRTGGoHitdrhfVe3c5qsWlvh1NOen7I/LS2O20yz+hujFLiLe8dUS6zCBLFdotwIcMy08eRCi+I6vUaa00iIiJ7S69PjpkjmSpRUUcEYjiaGsaLADcq7e02mZl37bRs55xY+F3V3xVej1z95U+n5v6ug8H+jw/lR/oCn69oW+nphb49jDaWPWdm431W8eZ5BYZMkUjeXZpNLbUX5Y7e7UcKw2fFSZqmVzYLkMa3LWscyOA57VppScnzX/ZJ6jUY9HPwsERvHeWUrdAKVzLRGSN+5we52fMHas509J7Q5sXF9RS29p3j2loDsUqMMqHM17SMdZwz7uQbQSN4ItzC545sdtlk+Bp9dgi8x3/eJS1o7jDK2nZNHkHDMb2uGTmnoV21neN1O1Ontgyzjt4ZNZNAgICAg0DtiJFNBw77P/wBb1OcA/Pt9v+4cOu9EfdougM4ZilOTsLnN/uY4D32U1xem+kt9HLpZ2yQngFUiEwqvQQEBAQW+IVQiifI7YxpcfIXssbTtEyzxY5yXikeZ2Q7LUGqrIWvN+8mZr87uFx0tko/H8+SJlc8uONPpLcviE0gW2KSUlVBqfaVhIqKB7gPnIfnWHf4fbb5tv6BYZK71SXCtROHU19p6Sh7CcWdSzxTtObHAnm3Y9vmLrkpPLZctZgjNgtSfP+3QVTVBsReNmqCPPZ8Vt1eb4WG1/aHz/Hj3vytSb85UwtOYLwTztd37KrcO/maqJn7pfPHJhnZu4VxhCKr0YHS6k1odce1GQf6Tk4fA+SiOM4IyYJt5h3aDLy5eX3a1SV/cyxvvlcB34TkVWeG5pxaito+yX1GGMmK1WV7SsTMNIGtNjK8MP4QC53rYDzX1DhGD4ufefEbqfrLzWm3u1nsjcHVVST7Xdst01jf9lJcejalI8dWjQ7bylNVpJNH7W8KEtEJgPHA4G+/UeQ1w6XLT5KX4Lnmmo5PFnJq6b039midmNc6PE42g5SNexw4+EuB9Wqb43ji2mmZ8S5dJO2ROZVMnslZc3YofC/q74qAj1frKn0/N/V0LhH0eH8qP9AU/XtC3U9MIx08xMyTygHJngb/Tt991HZ7c11z4Rp/h4K28z1SPhj4qeki1nNYxsbM3EAeyN5UhExEKret8uWdo3ndr2J6fR63d0UTqmTYLBwZ/J93Va5y7+nq76cKmsc2otFI9vLW36CV2JTmeukbAHW8LRd9gLAAbBlxukY5md7OmeJ4tPj+Fponb3lIOjGj0WHw91CXFpcXEudclxABPLYFtisR2Q2fUXz35792YXrSICAgINS7UKEzYdIWi5iLZPJuT/wDS53opLhOb4Wqrv56OfVU5sc7IUpKl0b2SM9pjmuHVpBA9yuebHGWlqT5RFZ5Z3dG4XXMqIY5Yzdr2hw8xs6jYvnuXHOK80t3iU7W0WjeF2sGQgwmkGlFNQj55/jIyY0a0h8hsHM2XRp9LkzT8v7z0hryZIpHVq8fakw/9HKBxJNupOqpH+EeIyV3c/wCLn+2VKrtTjjF/kzj0kb/8rOvBLz/V/hj+Nj2ZfGcQkqMImlfCYHOZfULgXBocDc5bxfJQerxxXmrWd/qmuFW31OObRt1RXQVmpUwSHY2WMnoHC/uUZina0LtrcfPgtWPZ0ACpN89VQfKpiD2OadjmkHoRZGVZ2tEuYak6rbHdl6LhiOr6Na3yRLoKcObh0V9ojh1vRoK08XiZ0k7fRRNPMTqf1lgaeXVqIX7g8e/L91WeG5YpqKzPulNRTfDaG/BXpXlUFtiUetDIOLHfArn1VebDaPpLZina8T9UX4m+waBtJAHmVRtHXmyR91ptPyTLYu1HDXS4e17QS6FzXuG/V1S158rg+RX1XguaMWeIt5jZSNbTnpvHhH2gWNtpK1j3m0bwY5DuAdazjyBA8rqxcW0059PPL3jq4dNk5L9eyd2lUlMNZ7R6lseGz6x9poY3m5zha3vPku/hdJtq6beJ3c+ptEY5R/2R4M+WrNSQRFEHBp3Oe4Wy6C/qpjjerryRijv5c+kxTvzSmYqrz2d89nN2Key/qfioGPV+sqjT839XQuD/AEeH8qP9AU7HaFtp6YQrpKSKqpadvfS+9xI9xCjckbXl9C0ExbTY5j2b/gGAUuIUsM03eSO1A0gyyFrXN8LgG3yFxsC7q1raImVU1OfPpc18dJ26+Ibbh+GQ07dWGJrB90D3netsREdkbfJa872ndd2XrAQEBAQEBB4miD2lrhdrgQQdhBFiF7EzE7w8mN42c8aVYI/D6p0Lr6h8UTvtRnZ5jYenNXrQayupxRPnyh82KaW2bX2Z6WCnPyed1oXm8bjsjedrTwaeO49VG8Y4fOT+djjrHf6t2lz8vy2S8Cqsk1UHzfA0m5a0nmAV7vMPNmG0zjAw6rsAP+Hm2AfYK6NHP/6KfeP9teb8ufs511iXMBP1m/EK9ZumO32lE07w6eqaVssLo3DwvYWnoRZfPLRvuncd5paLR4c9YpSPpppIJhZzCR+IfVeORFio+1JrL6FpdTXPji0ef/SmzQXGhV0bCT84wBko36zRk7zFj5rtx25qqVxLSzp88x4nrH2bEs3AssZrm08EkrzZrGOd6DIeZsPNeTO3VtwYpy5K0jzLn/RPBnYhWxxAXY0h8x3BoNyD1OS58dd5W/iuqjDi5fPZ0LWUokidHsBbbplkVszYoy0mk+VOx3mtosjguLHuikye02/yFRc2G+DJMeyzUtXJSLR2lIOD1omia76wFndQrlodVGowxeO/lXNRinFeayvl2tKxxqoEcDyTbwkDqRZcPEM8YtPa0/b9W/TY5vliIR9o/RmrrWm3zURDnHcSPZb6qE4Po5mee3aEzr88Y8fJHeUmvaCLEXB2g7DyVpidlfRjpJ2W6zy+hkawE3MT76o/A4bByKntLxu1I5csb/VxZNHE+l8ocQxPCIWNqXRmMu1I9Z2uRkTYbDYAb1sjFpNfkmccTE95a7Wy4K9Z6LGg73HK0R1Ep7mNpe4DIWuBZoGy/FbtTWvDsH8uPmt03Y4t89/mnpCW6CijgjbHEwMY0WAGxVm1ptPNad5SURERtD7lYT2ey5sxT2X9XfFQUepUafmuh8H+jw/lR/oCna9oWynphFnarhjoKsTgfNzAAncJGixB6tAPkVy5sfXdb+BauLY/hW7x/p67OdJ20zzFK60MhuDujfsufunLpZeYb8vSWXGuHzmr8XH6o/zCXGuvsXYqHbo9IKXQVQEBAQEBBhNKtG4cQh7uUWIzjePaY7iOXEb10aXVZNPk56fs15McXjaUH6Q6M1eHOPexl0W6VoJjI5/ZPIq36XiOHUR32n2lG5dPajOaJ9o8tMBHL87CNgJ8bR913DkfcuXWcIx5p58fSf8ADLHqb06T1hI+Hae0EwHz4jPCQFtv6vZ96gcvC9Tj/p3+3V2V1OO3nZk/946O1/lkFvzov5XP+Fz7+if2ls+LT3arpxp1Q/JJ4WTiSSSJ7GhgLgC5pAJdsAz4ru0XD8/xa3tXaImJ6tOXPSazEShvD6Conkb3UEj/ABNzax1to37FZNTq8VaTE2jtLkx4rTt0dQsGQ6BUaUq1jTbQ2LEWA37udo8EgG77Dxvb8FhakWd2j119Nbp1j2RpSUmKYNPriBzm7HFgMkUjeBtmOtgQtUVtSeievqdHrsfJknafH0bjT9qLC3xUNT3nBrbi/U2PuWzn+iLtwmInplrt92MxVmKY2QwQfJKW4Pjvc/edvceWQ6ryYmzdiy6XQxM0nnv7+IbzonoxDh0OpELuOcjz7TzxPLktkREIjUai+e/NZnV60MDpJo4yrGs06kw9l1sj91w3hcWr0VNRHXu69Nq7YOneGtUny2hf4oXOG8tGuxw52zUJXR6vSX5sXVI5Mum1NdrTtLNs0tuPo8hdwAd/C768R1Ext8Gd/wDDinSY4/5I2WdVRVle4a47iLnttybtvzKw/BajVXi2onaPaGyuow6eP5XWfds2EYXHSxiOIWG873He4lTGPHXHXlrCPyZLZLTay+Wxgt6utiiF5ZGMHFzmt+Kypjtedqxuxm1Y7yjjtOxmhqqYNjq4zNG8PY0axDsi1zbgWGRv5Kd4Th1GDNzWpPLPSXFqr4712ieqPMCxqSmmbLC/VeMuLXDe1w3gqw6nBj1GPkv2cVLWpPNVN2iWlkVe2w8EzRd8ZP8ArYd7fgqbrdBk01uvWPEpXBnrkj6szik744XuijMsgadRgIBc7cLnYuC3bo233is7IKn0RxV170TrHnH/ACo38JbuhI4dfv5SLo7iuLARQy4c0Boa0yGUNAaBbWIF7mwXZScvaYhJYpzxtExGzbMZwqKrhdDO3WY4eYO5zTuIO9bpjeHfhzXxXi9Z6whTSLQetoXExsdUQ7nMF3AcHs236ZLnthWrScZx3ja/SXnBdNa6kGo0PLR9SSN7gOQ3joCleerLPg0Oo+a20T7xOzasP0sxmtIbT0rIwdsjo3ho5+J37FbIteUZl03DsPWbTb6bt+wHDpII/npnTTOzke7Zfg0DJrRwC2RCHzZIvbesbR7MovWoQEBAQEBB5kYHCxAIO0EXBSJ27DWcS0Aw6ckupmscdpjJYeuWS7Mev1GONq2lqnDSe8MSeyahvk6Yf+T/AAumOMan3a50uOX3g7LcPb7TZH/ikdb3LXbiuqn+plGmxx4Zmg0OoIDeOkjB4lusfUrlvqs1/VaZbK4617QzccQaLNAA5AALQze0BBQhBQMHAegQekBAQEBBSyCqAg0PTrTT5MXRQGz2+2/I6pP1G8+J3KZ4bwz40RkydvZw6jUzWeWvdi9GdCHVrRU4hI86/ibHrG9jsL3bfJZ6rifwpnFpoiIjy9xaaJ+a/WW6UuiVDGPDSRebQT6lRVtVmtPW0uqMdY7Qwml/Z3T1bNana2CcDwlosx33XtHxGa7NHxPJgttad6tWXBW/buiFk1RQVOYMc8D9nMbubSPUFWuYxavD7xKN2tjt9YdGYdVCaGORux7GuH9QBt71Q8leS01nwmYneN1ysXogICDwYhwHoEHoBBVAQEBAQEBAQEBAQEBAQEBAQEBAQEBAQEBBQoObcbqHummD/bEsmsOeubhX/TUr8GvL7f8ASDv0vMz7uh8IqWSwRPjILHMaW24WGX7Kh5aTS81t3hNUmJiJheLBkoghLtgYJMSYyIXldFG0gbS8ufqg87FvlZWrg9/h6W17dt0bqY5su0eyYcFo+4poYvsRsb/a0BVjJfnvNveUjEbRsvVg9EBAQEBAQEBAQEBAQEBAQEBAQEBAQEBAQEBAQEBAQEEX9ougEk0rqqiGs92csVwC4/bZuud481O8N4rGKvwsvbxLjz6bmnmhqWj2l1XhZMb43CO+ccrXNAO8tO49MlJanS6XW/NFvm94c1L5MXTbo3Sn7X6Yjx08gP3XMcPU2UZbgeSO142+vR0RrI/tkl7Q6mq8GHUEjnHY+T2W87DL3rX/AA/Bi658kfaGXx736UqvdDdB3RTGrrn97VOJPEMJ2m+87uS06zX/ABaxixRtSPDPFg5fmt1lvijXQICAgICAgICAgICAgICAgICAgICAgICAgICAgICAgICAg+M1Mx/tsa4cwD8V7EzHZ5st24PTg3FPFf8ALZ/C957+5tC7jjDRZoAHIALF69oCAgICAgICAgICAgICAgICAgICAgICAgICAgICAgICAgICAgICAgICAgICAgICAgICAgICAgICAgICAgICAgICAgICAgICAgICAgICAgICAgICAgICAgICAgICAgICAgICAgICAgICAgICAgICAgICAgICAgICAgICAgICA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0" name="AutoShape 28" descr="data:image/jpeg;base64,/9j/4AAQSkZJRgABAQAAAQABAAD/2wCEAAkGBhQSERUUExQUFRQUFxUUFRUUFBQVFxQUGBQVFBQVFBQXHCYeFxkjGRQUHy8gIycpLCwsFR4xNTAqNSYrLCkBCQoKDgwOGg8PGikcHxwsKSkpLCkpLCkpKSkpKSwpKSkpKSwpKSwpLCkpKSkpKSwpKSksKSkpKSkpLCkpLCkpLP/AABEIARMAtwMBIgACEQEDEQH/xAAcAAAABwEBAAAAAAAAAAAAAAAAAQIDBAUGBwj/xAA8EAABAwIEAwUGBAUDBQAAAAABAAIRAwQFEiExQVFxBiJhgZETMqGxwfAHQlLRIzNi4fEUcrJDY4Kiwv/EABoBAAIDAQEAAAAAAAAAAAAAAAACAQMEBQb/xAAmEQACAgICAgEDBQAAAAAAAAAAAQIRAyESMQRBUSIyYQUTFJGx/9oADAMBAAIRAxEAPwC/QQQVpyQ0EEEAKQCCCADCMIkaAFIwkgpSAsUnKe4TQTlM6qCS7tFbUFUWmyt7Zsqtm7GSmlOImthOqtl42gnMqTlUEiYQhLhEQosBstTbmp8hIcEARntQTrmIIsDnKCKUFrOQGjSUEECpRyko0AKRpIKOUAKSgVVYl2jt6H8yo0H9IMu9Asxf/inTbPsqc8i9wb8BKhySLI45S6RvglMOq5RV/FaufdbRHjDj8zqo7fxTugf+mfDLHyS80W/x5nerQ6K7snLz/bfjHc7ZKQ8Yn5kK2s/xouGO7zKdRvGAWkek/JVuSNUISR3pCFkeyX4hUbxmkteBJpnV0fqbp32+I24wtPSvmOMBwOkzPw+XqhNFg+iSkENAIQRwklI0SESiIQJQlQAhwQS0FAHMZQlJQWw44qUaShKAFI5SVGxHEWUWF7zoNhxJ5BHRKVukO3l8ykwve6APj4AcSud9pO3j6kspk02eHvu/8uHkq3tH2odWfJ2Hut4Ac4281n6k7vO+sfV3IeCoc2zoYvHUdy2xFW6JJIG/F2pTDnnmEb6n3sP7ph1RCRoHCfGUmfv7CTnKMOKkgdYB97KXRa5pkHTz+wojXc2+mim2ddvAx1280rQxc4fibmODmEse0yHNMEGRrI28vNb3B+0zmvFWdoNRsxLvdL4HXVc+pU5jgY0I2PTmFYWmJOa1wA7xBjxiCRrxSsKO523a7VmaoCXmCwR3BsHTw4b6arTWWIB5LZBI0kEakbjRedbDGe6D7xHCdIygj5rc9lO17nFocWw1zSOfCdvRCZDR15EWpq2uA9oI4p5WdiiPZoi1OIkrQDRCCU4IJCTliNEgtZxw0EUoIIDLlyztn2l9rUIaZa2QB8JIW47X4n7G2cR7zu63qeK5LRtZl7teP34qnI/R0PFx65DTHcTq47A66/2TVTXjJ4n9p+acq1fU/AbgfJRyJ6KEjVY08pMlOOCbIUkBEIw1FCW1qAFMaVMt2njr981HptVlaUSSNR98ErY6ROtKfKSBrHEeIPh9FaVLTRrm667/ANWx04Hf1TNpRGnM6K5w+21GmnLmZkdePqqnIsUTPXzfZulukkGI8Q4nw4p7CbssENIzOPPTQffWFP7Q4eSMzs3ppPjHFZe3cQ73oA4GYUoVo7f2C7QVKbxTqukExnk6TzB0iV1Sm+QvPfZvFXACe9tBdqBptpuOq7T2SxAVKMD8sRzAI0B6EEeSsTKmXqJGgnIG3IJRQVdAcolCUmUFpOOKlHKQjlAGL/EK4ksZMBoLneeg+qxd5UhmUbfenqtB2zqTcOJOgIgDiQIE+A1WWuquYT8PkPisz2zsYlxgkRDPUnhujcIGpEpYMDrufDkPFNsaTsOpOvwTkjZHiEhzOimMtXOIAnXbeT0A2Vnadm3nUlJLJGPZZHG5GeypymFsKXZVvET8PqpNLsizx9Z+apfkRLFgkZK2pSdN1o7HDSYMcp0V1admGA8fNXlth7W7BU5M69F0ML9lRbYNEEiPSVdWNhroSHcI/uFINEKfhejlTCbctl7xpIocWwtzwN58oPURHqsvc4CWujLBHMfDXZdhbTDhqAevis72mwuG527t+I5ELd+TG0YjDmOpO0AjiNvMfsuofhxiWaoW7EmD4iJ26/Nc8bcNdqInl4jcfVXvYy8FO7pkkgFzY13ExBHQn0HJPZQ0dwQQCCtEChBGgooDkUo5SJQlXnGsXKbua2VjncgT6BKBUPGapbQqEcGOPwUPomO5I5l2grEulxhx7xB4TzHFUL6s6CY5/M/TyVnidfO0O0+cTrBJ3OuvVVYJ4+n1WaJ2mOtpzvoOPTkFMsrbMY4cvhrzKgNcSfH7+S1OA2ckff3/AHSZZcUW41bJ+G4RHDXSSR8AtBbYdHDX5J2zocIVg2nC5zbZ0FFIhG0hJbR8FYGFGe7VVstQTRCdamcyeaNFBIuVNsjqq0O9FLtHap49iy6L9pUe51aWu2IhOUTolPoSFrTZlaOP4lXNC6LOBMj5QrnBrge0aTHdc12szAIPSNFE/EjCHMcKgGhO6gYPT9qaYIJfma0wSNyG/Ueiug7RmyKmepGPkAjY6+qUkUqeVoA4AD0EJa0mcCCCCAOOygHJvMhKuOKO5lBx5hdbVmjc03D4FScyDtRHNBKdOzit/X78flZAA+p5lNNBIJ8vM/fwU3tFhLqVd4gxmMHgRuNfvZR82UActT1WZHb/ACHbM18dltuzNrBB+91lsFsjUeOEmB04k/e66Vhti2k2B4dSsueSWjVgg3snMEJYcmKjtFDq3hadBPjyWM2li9sqNUolN08SA98jyUll/Tdsfgjg2SpoZp0yn3sgJxrwTolPcJUcaGsZp0irK0paqJUrACVAuMVqbMEdU8YiSka1zxA1EqTRboSsHQq1XEZnjp/jZavCbZ8TMrRFpmaVjHavBf8AUWtRoGuUkdQFhvwnw51W/tjH8uS/lDZOvmGrrFOq1gLnkNaAS4nYADWSfBXnZS3of6am6iwNaRmHdDT3tTKtxxKM0i7QQQWozAQQQQBxYuRZkiUMyvOGxeZCUjMhmQQN4lZNrMDHARlMaDed5XOca7LGmXkkAN+IHL4LpzGTrMRPxVRjmGMfSfuXQ6HctJ2XLk3DI0epwqOTBGXwv8MJ2auiyqHOHc0BI/LO0jlwkLoVO/YWgtc0g8iCsp2fw0CqInQz16+anYpgjqZNS3gfqp/lJ55R5ba76FV5KnItxXGJftqB3+UDag/v+6obHtC0mnTFOoKlSGsDmnKXnQwRu0HporWratDZex9d39f8sHwZ7gHQE+JSKDXeh3JPrZHqvpNOr6YPi9s+kom4jRbtUZ5OSLqrWaO42mwQ6AwAcO7uI0MSoYxK5De8AXT7ogCI17wgymcK9kcl8FzSvmu9x7THJwPrCk07idCdVmbrF2HL7Rsu0yjTPmOkB3AzxCi29B7y+a1c5HvZPtC2cri2RlAgaKHDVsZT3SNXd3YZOYw0aknaOqqLrF3ESGhjN81WWjwimO8fOFR4kDTuaQLHu0zjPUqPLiASIzGN484U2sz2necXQRECYM7zG8puEUk37F5Nul6J9lf5nEOrVO7OYMYylEcO/L5WowW+ty4B/wDqxMfzKl030LamVZLD7anTMhgnnsf3WwwS+Lu7qNd4BEcdJBQpK/pBxlWy27QWT6dp7akH1mzpQc5z3ucHNZTh5zOd3nB2Uz7q0P4V2lxSw9jLkODw58Z4zZHOzjNBP5nOHCAAFAN5mqUqAALaX8aplnTSGAjh3gDH9J5FbLCf5YPMn9votkGr0YZp1smoIIK0qAggggDh0oZkmURK0HCYvMhmSJRSggdc6WuaNy0+u6qMGuHVKhovkEzHkrNj4IKsGWzXjODlcNiNwVzfMg1JTR6L9KzJweJ9rZn7HCjSuHCNDqOh1+atLmhr1UyuZcCYkjXqlFshYns6kVWindQeCHNOrC14B2LmkOAPhICev6ZbDqbjkeJYTrDTu0jg5plpHMFT3UVAuLI6w4tncCCCdgS1wIJjjEqU6VMHG3aK+pcviJHpHyUKvUb+YyeuikXGH1BtU/8ARv0CinDgCM7nEngIb6loBUN37JSfwQKjZeC1oNRpljY2du11Tk0GDrvAA3MT8MsRSptZM6y48ydST5qZTfl7jKYa3wGpPipDrQ7qZStV6CMadj99g4uWNIOV9PVjhw2PzAPUAqsvaFRnv0nMdxNINfTd4hsgs6CRygaDUYFAMFWWNdn/AGogHQg7cDwKeKbjoWVKXwYGjXB3bUJ8Kcf8nBW+GUqrnd3+GP1GHv8AJo7oPUu6Kssazqbix+sEifgtJZVQUidMZxNNgtqKbYEknvOcTLnu/U53Ex5DYABa/Anfw+jj9CsTh97wK2XZ58sd1+gWzFK5GLPGkWyCCC1GMCCCCAOFEoiUkuRStBwmKzIi5IJRSpIF5k7RvsgMgkcY38lGlESknBTVMfDllimpx7Q9ZdoqFaoaVMnO0FzgWkQJAI16q2JhY+jhRZesrs2Mse3mHAifWFrCVx82P9uVHq/Gz/vx5kujBQuKAhMNqaInVDzO239lVaNJW3zw1V1K2Jl35j8PBTLhkuLjsNuqQ4OjQIihnIlMvKTGjO12biA2fOeSk0cQpO7ogE7T9Oap61N3H0UNlqSdU1pC22aWjcNYZJgD7gDiVKoY/VcTDQG7CTJ6kBZg25J1CtrCrTGhqNHmiLXRMre6K+/t9z1Mnid9UrD7kggGJ+BVxiYpCkXe0aRH6h5KhwimSTOoBBH36pZquhVK2auk+ACVvuyZmiTzP0CwN1TORkDgPjp8gV0TszRy27PGT9B8AtHjfcZvJf0lqgggt5gAggggDghKLMkkpMrScIUSiJRSiJQQHKIuRSptthTnDM45GniePQKG6GjFy0iNSHeb1HzVoTqo7HUmuAAc4yBLtBvyTlY95c3y9tHoP06EoRaZMaNIRUKe4O6RTqKQwLCdQr8VolrSQJ0068Flm9rLim6H0W5cwBe3MS1uknLxW8rtDhHNU9zhoB2EJoumRxsRhVzQuQMtzvU9nl7rCXHYBp1Mq0b2MaXul74AaQAROuYEnTbT5rP3XZhrtQxrvIT68VGp4CxpmC07S0uBjkSNYVn0sFjm+pGpseyDC+qHuc4MqBrQSfdNOnUg+PfKVfWVnSpuDfZVKrQ8BjSxz3EabToZj1Wbt8FogmZObV0ucQfEydTELWYFZUWNJY1ubiQBwG5KZRiRLHJbbOc0exz2u9pV99zi7LPugk8FscGtcoaD5q1r22ZxPBNtoRp6qicm2SkkT5DnAbben3K29jetygDYAALAsBHmpdtfluxW7x1xVv2c7yZ3Kl6OhsrJwOWUscd5q6t8QB4rV2ZkyzQTDK6CKGs4KSilESilXnDYcoSkyilCAnYRa+0rNadpk9Bqnu0eIOY/bTYcgOEKw7O2mWmah3f3W9BufVKxewFVhB9VVLbOp40OMLfsxNPEiawJOgcDC0Qq5lgb+i+3rFr5mdDwI4ELWYVdZmtPOFzPKncjs+NGkXFGpwO6l0qvBQHNzdUGVyDBWe7ND0WzNtU26Dum7erwTpagExtlbL0TN5Wa4bAoXEqurEqLY2gqdLMYgDXxV/YNLWwN+HiqCie8CtNhb5EplsVsnUKeg++qQ6jLtNk77TXTfZPsZAV0IcmZcuTitEN9JMPpKxcxMVKS1GEgioQplrihbxTFSmo1SmmUhaNVZ45zRrIiuQiVnMijLkopQRLScZgT1nbGo9rBu4x05lSMMwepXPdEN4uOw/daezw2jb7d6pHvHhzgcEjlRfiwSm79D1drWtbTbs0QPFNezTNR+qWyslR0+uil7T9m23NMjZ41Y7kf2WNwCs6k91CqIc0+o4ELqJ1Wf7S9mhXAezu1W6td/wDJ8Cs+fDzjrs0YM3B7G6DpGu/zR1AqrDb+ZZUGWo3Qg81amptv1XKprR1OxvOWnRTKOID8yjZNdEPZpkxXEnueCNNVHrUwUyykEbqHj8SmtCUxGQBWmG5nENYNTx4DqqwW8lafBqYpsLj+UE+glCqwadbBYXbBUfSJ7zTGbmeI8BKsn0iNwuY4ZipqPc6dXOJ9TK6N2Yx4PHsqvQH91vgk1Rz8i3Y6kFWt9g5GrNRyVUUNNFQ0+mo1Wkpjim3BKSVlWkgplSkgpsKMKtLgvZKYfX7reDOJ68grPC8Cp2wDnw+r6hvT90dxfOed/Cf2WuU/gxYvGrc/6F3+IimAymABsI0AVG4lzpk5hqCp2K05gDgBCrqZVRtrRLbXka6HilipKjE8U6E5BMp1U5EqIG8lIpuTilNjmACr3m92o3Z30PMKioXr2HJUEOHx8QtzKr8QwhlUQ4dCNx0Ky5/HU9rs04c7hp9FRTuJTudRquGPpf1N5jh/u5Jykua4uLpnRjJSVokB6MOUd4SMxUgWdBwLgrHHa/s7OrG5aWjq7RVuF2pJkpztdXHs2UgdXGT0H2E2NXITI6RgsPYaZWow+8IIIUW2w8PbHEJ2lSdRcAfLkQujxow3Z0/AsfDmNBO+nmp2I4a2oMzPe+a5zh1ZxqNDd3OGgXQWXBpkA7cVdXJbKJKiie0gwdwkK+xWzD2+0Zvx8VQLNKPFkoS5BEUEoxHuHufqTA5RrHieCbpakeCOq4glJYY2V5AdbUlQqtCDIVjTbIkpsU1NC2VbkdpW1ynqOinVbaVSYkHUnB0e6Z68wpAuQUtqbpPDmhzdQ4AjzTgamIHWuSy5NAJbSmsgBbrP3/hIdgrah7kMdvl/Ken6U6BxVLXuHVHy0ua1vuwSD1KWWOM1TGhklB2hyvZFpIcII3BUdjNVEpdpbqk7JUaK+Z5GSpSMNpyIdTrNjWDs7ktBWtm6OaIB4HcHkubm8d41a2joYvIWR09MVZlZjGbgvvY4BsD11WnboFmcQoRcMdzJCrxOpIsyr6SXatyu6pePxNM+CkGhpPJVd7Lz4DRdX0c72aLsXZ56wcdma+Z0C2WJNXPuzmOPtpAAIcRIO+nIrod44Pphw4gH1CaJXLsj4bfwcrtio2MWWV2Zvuu+BURz4dKt6NQVG5XcQicbRCdFDKJHVZlJHJBYywjP1R0qKWympLKa1UK2I9nokCnwUz2eiQWJqIIbmwmq9s14IcJBU4s4FRa7cqCLKjDKXsnOonYd5h5tJ1HkfmrQNVZdP77X8j8NiPRXFNCQMZLUFILOeyq74Oqd0aN4/wBXXw8FJBCxS99oCxh7o3P6j+yYtMX2a/gYD+Mcnc+qlCwyquubTVCZNF+xp5SOYMKaGAsgDZ3LwWdw69LO6dW/Lot1gNoytRd/u0cOGgSZY84NIsxPhNNlD7NQMUw+W5hu0gq/vcPdTdDh0PA9EzVpxSfPI/JclRae/R1XJOOiEy3miSOUqJQsRl16q0wp2ah1ACfp2slw28V10rRyG6ZTHB5EtW9NGKLRyaB8FmcPaRUZGocQtjWb3UyFZlLoQVOwt8x4KPiDNU5gnvQmIDx60yuDhsfmjVpilPNS6EILLOOxlIzjGJ5jUgKRbiZHFaKIYbET6SCdpOlFEEN7FGuBIVtVoKHVt0USUtS0lSLepkaAdxt/lTRRQqW0hCAYAzb+iJ1ujY2E82ogggPpqDcW60D7YFMVLApaGM17DirC0xarQBNJ0agkEBwPkfoplSwTFSzUklxY9sxX/h3NLL/3GGWg8y095vlKLFgG0nQQ4EGCNQQqAW8J4E5HN4OB08eBVeXEpq12WYsjg6fQvsvcTTZ97FXN3SkaLLdk7nuZeIc4fFa4ukBPj3FCZPuYXZxmarqPdBP0WpcO6VU4FQAzO6D6q3amKzPYlR4pvBfeU/EmxJUPDWw9MBa1/wCWR4/VGm7p0A9UEjQGdBUq33CCCYkXcjvJthRIIIJ9PbyTVQaIIIAYeNEghBBQwGazVHeEEEAP27irKk2RqgggBqpTHJRK1MIIIJIFwwKPTCNBSgKjAmxUfH63/wDJaxhRIJIdD5OzQ4J/LPVT6aJBMVkLERoqyx95BBMBaXY0PVBBBQ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3" name="AutoShape 31" descr="data:image/jpeg;base64,/9j/4AAQSkZJRgABAQAAAQABAAD/2wCEAAkGBwwMDQ8NDQ0PDg8PDQ0NEA8PDQ8PDQ8OFBEWFhQVFRUYHCggGBolHRQUITEhJSkrLi8uFx8zODMsNygtLisBCgoKDg0OGhAQGiwkICYsMC0vLDQuLCwsLywsLDQsLCwsLCwsLCwsLCwsLCwsLCwsLCwsLCwsLCwsLCwsLCwsLP/AABEIAOEA4QMBEQACEQEDEQH/xAAcAAEAAQUBAQAAAAAAAAAAAAAABwEEBQYIAwL/xABPEAABAwIBBwYHCgwEBwAAAAABAAIDBBEFBgcSITFRYRMiQXGBkRQycnOhsdEzNUJSYpKys8HCFRYjJENTVFWCk6LSF0SUwyU0RWN0g6P/xAAaAQEAAgMBAAAAAAAAAAAAAAAABAUCAwYB/8QAMxEBAAIBAgMFBgUFAQEAAAAAAAECAwQRBRIxEyEzQVEUMlJhcaEiQoGR0RVDseHwI2L/2gAMAwEAAhEDEQA/AJxQEBAQUQVQEBBRBVAQEBAQEFEBBVAQUQVQEFEBBVAQUQVQEBAQEBAQEBAQEBAQEBAQEBAQEBAQEBAQEBAQEBBRBVAQEBAQEBAQEBAQEBAQEBAQEBAQEBAQEBAQEBAQEBAQEBAQEBAQEBAQEBAQEBAQEBAQEBAQEBAQEFEFUBAQEBAQEBAQEBAQEBAQEBAQEBAQEBAQEBAQEBBRBVAQEBAQEBAQEBAQEBAQEBAQEBAQEBAQEBAQEBAQEBAQEBAQfL3taLuIaN5IAQYqrynwuDVLXUzTu5ZhPcCttcGW3SsttcOS3SssdLnCwJmo1zD5Mcz/AFNW2NHnn8rONJmn8q3/AMTMC/a3f6ef+1ZewZ/T7wz9izen3h6R5yMCd/nbeVBOPurydDnj8v8AhjOjzR5L6nyzweXUzEKe56HSBh/qstc6XNHWssJ0+WPyyy9NVwzC8Uscg3se1w9BWmazHWGqazHWHuvHggICAgICAgIItyizoVWH4hU0vgsMrIZdBp03seRYHWdY6dytMOgrkxxbfbdY4tFXJSLblLnlgPu1BI3zczX+sBLcLt5We24dbysy1LnYwaTx/CIT8uEOH9BK1W4dmjptLVbQZY6bSy9Nl7gkvi18TeEgfH9IBabaPNH5WqdLlj8rL0uM0U/uVVBJf4kzHH0FabYr16xLVOO8dYleabd471hswVQVQEBB4VlXDTsMs8jImNFy97g1o7Ssq1m07RD2tZtO0Q0HHs7VBT3ZRxPq3jVpX5KDvIue7tU/Fw7JbvvOydj0F7d9u5omLZzsZqbhkrKZuvmwMANuLnXPdZT8egw16xv9U2mixV6xu1asxGpqDeeeWY/9yV7/AFlSq46192NkmtK16QtVmyEBAQEH3FK+M6THOY4dLXFp7wvJiJ7peTET1bDhmXWM0ltCtke0fAmtM0/Oue4qPfR4b9atF9Lit1huuC54tja+k65ac/7bj95QcnDPgn90PJw74J/dIuB5RUGIt0qSoZIbXLL6Mreth1hV2TDfHP4oQMmG+OfxQyq1NYgICAgIOcc44tjVd55p/wDm1dHo/Aqv9J4NWtKUkCAgvMHoTV1UFONs00cXUHOAJ7lryX5KTb0YZLctZs6a/BNN+qb3Lme0s57nsvVgwEBBH+WecymoS6CjDamoFwXXvTxO4keMeA71YabQWyfiv3R907T6K1++3dH3Q9jeO1uIycpVzvlN7hpNo2eS0agrjHhpjjasLXHipjjasMatrYICAgICAgICAgIPSCZ8TxJG9zHtN2uY4tc08CNi8mImNpeTETG0pKyRzrTRFsOJgzR7BUNA5ZvlNGpw6tfWqzUcOie/H3fJX59BE9+P9ku0NbDUxNmgkbLG8Xa9hu0qotWaztaFXas1naVwsWIgICDnHOR79V3nW/VtXR6PwKr/AEng1a0pSQICDd8z+H8vizJCLtp4pJju0iNBv0j3KDxC/Lh29UPXX5cW3qnxUCkEFHEAEkgAC5J1ABBDGcTOM+pL6LDnlkAu2Sdps+beGHoZx6erbdaTQxX8eTr6ei30ujiv4r9fRGis1gICAgICAgICAgICAgICDYcj8rqvB5tKIl8LiOVgceY8bx8V3Hvuo2o01c0d/X1aM+nrljv6+roLAsZpsRp2VNM/SY7aPhMd0tcOghc/lxWx25bKLJjtjty2ZBa2AgIOcc5Hv1Xedb9W1dHo/Aqv9J4NWtKUkCAgmTMZh+jT1VWRrllZC0/JjFzbtf6FTcTvvatVTxG+9oqk9VauEEUZ3ssS2+F0z7Ej86e067Eaoh19PdvVtw/Tb/8Apb9P5Weh0/8Act+iI1brQQXLMPqXAObTzOBFwRE8gjgbLCclY84Y89Y81XYdUjbTzDrif7E7SvrBz19VBh9SdkEx/wDU/wBic9fWDnr6vQYRWHZS1H8iT2Lztaesfu87SnrB+B639kqP5EnsTtafFH7naU9YUdhdWNtNOOuGT2L3tKesHaU9YW0kTmHRe1zTucCD3FZRMT0ZRMT0fC9eiAgICAgICDZshMqpcIqg+5NPIQ2ePaC344Hxh7Qouq08ZqfPyR9TgjLX5+TomnmZKxskbg5j2h7XDWC0i4IXOzExO0qGYmJ2l6Lx4IOcc5Hv1Xedb9W1dHo/Aqv9J4NWtKUkCAg6QzeYf4JhFJGRZzouWdv0pCX+pwHYub1d+fNaf+7nP6q/NltLY1GaGHytxpuGUE9UbFzG6MbT8KV2pg6r+gFbsGLtckVbcOPtLxVzRUTvle6SRxc97nPc47XOJuSV00RERtDoYiIjaHmvXoglvJ/OvSU9NBTzUk4MUMcWnG5jw7RaBexItsVRl4de1ptEx3qvLoLWtMxMNjpM6OCSkB0ssRJA/KQusOstuFGtoM0eSPOizR5NyhlZI1r2OD2OAc1zSC1zTsIKhzExO0osxMd0vtePGrZZZZx4MYxLSzStlB0ZGFgj0htaSTcHYdilafSzm32mEjBp5zdJhqU2eZnwMPd/FUAepqlxwufO32S44dPnZHeVmPvxWsfVvjEWk1jAwOLg1rRbb3ntVjgwxhpyxKfgxRipywwy3togICAgICAgIJlzLZQmaGTDpXXdAOVhudZhJ5zewkfO4Kl4jh2tGSPPqqdfh2nnjzScqxXCDnHOR79V3nW/VtXR6PwKr/SeDVrSlJAgvcFoTV1UFOP000cerc5wBPdda8l+Sk29GGS3LWbOpI2BjQ1osGgNA3ACwXLTO7m5nd9IIiz5YqS+moWnU0GpeOJu1n3+9W/DMfda/wCi04dTrf8ARFKtlmICAgIJAzZ5cnD5BR1byaR7ua4m/g7z0+QekdG3eq/W6TtI569f8oOr0vPHNXr/AJTk1wIBBBBFwRrBColMxmUmCQYnSSUsw1OF2u+FHIPFcOpbcOW2K8WhsxZZx2i0ObsbwqegqZKWdui+N1uDm/BcOBGtdJiyVyVi1XQY8kZKxaFitjNf4DWtpaynneNJkU8b3iwddgcNLV06rrXlpN6TWPRhlrzUmITdSZfZOy6uUZH5ymc0d+jZUdtHqI8vupraXPHl92ewyqwmtv4K6kn0QC4RiJzmg7LjaFovXLT3t4ab1yU97eF7+C6T9mg/kx+xYdpb1lhz29VlXuwilF6jwKHzghYe4rOva393ef3Z1jLb3d5arjWW+TkDH8lFBUyhjtBrKUFjn21AvLbAXUrHpNRaY3mYj6pOPTZ7T37xH1QpV1DppHyuDQ57nPIa0MYCTsDRqA4K7rWKxtC4rHLG0PFZPRBnMisUNDidLPezRK2N+vUY38x1+w37Fo1OPtMVqtOopz45h0uuZc8IOcc5Hv1Xedb9W1dHo/Aqv9J4NWtKUkCDeMz+HcvizZCLtp4pJr9Acea36R7lB4hflw7eqHrr8uLb1T2qBSCDnjOlVGbGqrXqjMcI4BrBf0krodDXbBC90ddsMNTUxKEBAQEBBK2afLbRLMMrH6jzaaVx2H9UTu3d25VOv0n9yn6/yrNbpv7lf1/lLqqFW0vOVkeMVp+WhaPC4GnkyLXlZtMZ9JHHrKm6PU9lbaek/wDbpek1HZW2npKAntLSWuBBBIIIsQRtBCv47151fK9F/guEVOITtp6WMySO7Gtb0ucegBa8mWuOvNaWGTJXHXms6ByOyYp8FpSwODpHAPqJ3WbpEDjsYNdu0rntRqLZ77/tCiz57Zrb/tDScuM6NtKmwp29r6q2rceSB+l3b1O03D/zZf2/lM0+h/Nk/ZFE0r5HF8jnPe43c57i5zjvJOsq2iIiNoWcREd0PhevRAQEBB1LgVV4RR0023lKaGTtcwErlcteW8x83N5K8tpj5r5YMHOOcj36rvOt+rauj0fgVX+k8GrWlKSBBMmY3DtGmqqojXLK2Fp+TG25t2v9CpeJ33tFfRU8RvvaKpPVYrhBzTl0f+L1/wD5c30l0ul8Gv0dBpvCr9GCUhvEBAQEBBUEg3BsRrBG0FeCds1+Wf4Sh8FqXfncLdp2zxDVpeUOnvVFrdL2VuavSfspdZpuznmr0lvigISJM7mRttLFKVmo/wDNMaOn9aB6+/erfQar+1b9P4Wmi1P9u36fw0fJHJOrxiXQhGhE0jlZ3A6DOA+M7gp2o1NMMd/X0TM+orijv6+iccOw7DMnaJzrtijYAZZn2Msrui+87mjsVFe+TU39Z9FNa+TUXRDl1l7UYq4wxaUNGDqjBs+XjJb6OzrVxpdHXFG898rXT6SuON575aYpqWICAgICAg6VyEJOEUF/2SIdgGpczqvGt9XPajxbfVnloaXOOcj36rvOt+rauj0fgVX+k8GrWlKSBB0jm9w/wTCKOMiznRcs7fpSkv1/OA7FzWrvz5rT/wB3Of1N+bLaWxKO0CDnLOTTmLGa0EeNK2QcQ9jXfauj0dt8NV/pJ3w1aypSQICAgICAgucOrpaSeOogcWSRPD2uG8fZ0dqwvSL1ms9GN6xes1l0fkhlDFi1GypZZr/Emjvcxygax1dI4Fc5qMM4bzWVBnwzivyyzMjGvaWuAc1wLSCLgg7QVoidmmJ2YuaShwWic7RbT00DSdFo2knYN7iT2krbEXzX9ZltiL5r+sygPLLKypxifTkJZCwnkYAeawbzvcekq/0+mrhrtHXzld4NPXFXu6teUlvEBAQEBAQEHT+S9NyGH0cR2spIGnr0BdcvmtzZLT85c5ltzXtPzZRamtzjnJ9+q3zrfq2ro9H4FV/pPBq1pSkhe4JQmrq6emH6aaOPsLhc911ry35KTb0YZLctJs6kY0NAa0WAAAG4Bcs5t9ICCFs9+GmOsgqwObNDyTj0cpGfY4dyuuG5N6TX0W/D771mqNVZrAQEBAQEBAQStmHkOnXs6C2ld2gyD7VU8UjurP1VnEY939UuqoVaOc+EpGHQNB1OrG3G+0byrHhsf+s/RP4fH/pP0QkrxcCAgICAgICDI5O4ca2tpqYC/KzMafIvd57Gglas1+THNmvLfkpNnULWgAAbALBcu5xVBzpnN9+63y4vqWLotF4Ff+819o/Bq1dS0lvOZ7DuXxZspF200Mk1+jTPMb9InsUDiF+XFt6oWuvy4tvVPSoVKICDWM4uBHEsNljY280X5eEdJe0G7R1gkdoUrSZuyyxM9OiRpcvZ5ImejnNdGvxAQEBAQEBBKmYj3Wu83TfSeqrinSv6qziPSqX1TqtGmfNhNFSu6BVEHrMbreoqy4Z4k/RYcO9+fohdXa3EBAQEBAQEEpZk8BL5ZcSkbzYwYIbjbI7x3DqGr+Iqq4lm2iMcfWVbxDLtEUhMKp1UIIWy/wAiMXqsTqaqnpeVilcwtLZYtIgRtaeaXA7QVdaTV4qYorae9b6bU4q44rae9p1Vkpi0PumH1I4iF7x3tBUyuoxW6WhLrnxz0tCT8yeEvgp6qoljfG+SZkID2lrtGNukTY9F3+hVnEskWtWsK3iGSLWiISWqxXiAgIIMzr5JGiqDWwM/Nqh5LgBqhmO0cA7WRxuNyvNBqeevJbrH+FzotRz15J6wj9WKcICAgIMzkrk3U4vO6np3RscyIyudKXBgaHAWu1pN+cPStGfPXDXms1Zs1cVd7NtjzPYnfnVNGBvDpnHu0Aok8Tx+UT9v5RZ4jj8olv8AkDkU3BWzF0/Lyz8mHEM0GNay9gBe58Y6+pV+q1Xb7d20Qg6nU9tt3bbNuURFa/lvk5+F6PwUSiJwljla8t0gC24Oq46CVI02fsb8227fp83ZX5tke/4NVH7fF/If/crD+qV+FO/qMfCweWGb2XCKYVL6qOUGRsWi2NzTcgm9yeC36fWxmvyxGzdg1cZbcsQ0pTkwQEBAQZLJ3BZ8Sqo6WAc55u51ubHGPGe7gPYOlas2WuKk2lry5Ix1m0ulMGwyGhpoqWEWZEwNG8npJ4k3K5rJeb2m0ufveb2m0r1YMBAQEBAQEBBRB4V9FDVQvgnYHxyNLHtOwg+o8VlW01nmjqyraazvDn/LrIufCJS5odJSvd+Tmt4vyH7netdBpdVXNHzXem1MZY+bVFLShAQEGRwXHKzDnPfRzGFz2hriGscS0G9ucCtWTDTJG143a8mKmTutG7LHOBjh/wA/J2MiH3Vq9iwfD/lr9kw/C83Zd42f+oTdmgPsXvseH4T2XD8L5/HjGv3hP84exPZMPwwey4vhPx4xr94T/OHsT2TD8MHsuL4T8eMa/eE/zh7E9kw/DB7Li+FZ4plJiNbGIqqqkmYHB4a8ggOAIB2cSs6YMdJ3rGzOmHHSd6wxS3NogICC9wjC6iunZT00ZkkedQGwDpc49AG9a8mSuOvNZhkyVpXms6CyIySgwen0BZ88gBmmt4x+K3c0Ln9TqbZrb+XlCj1GonLbfybIoyOINPzm5R1GFUcUtKWiSSpbHz2hw0NBxOrsCmaLBXLeYt02StJhrlvMW9Gg0ud/Em+609NJ1NkYfpFT7cMxz0mU63D8flMstS55m/psPI4x1APoLftWq3C58rfZqtw70s3PI7LKnxrlRBDNGYRGXcoGaJ09K1iCfilQtRpbYNuaY70TPprYdt56vGbKWui8PdJRw6NDHpHQqnudI5zA9gAMYtcHWeg71lGCk8u1p/F8v9vYw0nl2tPf8v8Aa4wPKtlfVchHC9rRTGVz33aRM1zWyRWtrLS4AnfqWGXTzjrzTPn9vVjkwTSu8z5/9LY1HaFEFUHjV0sVRG6GZjZI3gtcx4u1w4he1tNZ3h7W01neEPZZZrJoC6fDLzRayacn8szyD8McNvWrjT8Qi34cndPqtcGuie7J19UayRuY4te0tc02LXAhwO4g7FZxMT3wsYmJ6PleggICAgICAgICAgINoyTyGr8VIc1nI099dRICG2+Q3a89WrioufV48Xd1n0Rs2qpi+c+iccmMmaPCYeSpmc4gcpK6xlkPE7uA1KizZ75Z3sps2a2Wd7M0tLUICCJ8+9TqoYd5qJT2BgHrKtuF196fos+HV96USK3WggmfMXBajq5bePUtjv5EYP31S8Tn8dY+So4jP44j5N9nwimkFSHsJFWGibnOGnosDR1agNigRktG23l0QoyWjbby6PZtBCJhOGASCN8QI1DRc4Odq2XJAN1jzzts85p22XKxYqIKoCAgwOUeSOHYoPzmEcpawmj5kw/i6eo3W/DqcmL3Z/RuxZ74/dlGWO5o62El1FKypZrIY+0U3Vr5p7wrTFxKk9142WOPiFJ9+NmjYng1ZRktqaaWG2q72ENPU7YVOplpf3Z3TaZaX92VgtjMQEBAQEBB609PJK7QijfI4/BY0ud3BYzaI75l5Nojq27Bc2eL1di+JtLGbc6c2dbgwXPfZRMmvxU6Tui5Nbir070kZN5scNodGSYGsmFjeUAQg8I9nfdVubX5MndHdCvy63Jfujuhu7WgAAAADUANQAUFDVQEBAQRDnlw2uqayB0NLNLFHTW044nPaHue4kauAarfh16VpO8xE7rTQXpWs7z37oxno54vdIZI/Ljc31hWkXrPSVjFqz0l4LJknzM7TiPBo3W91nnkPGztD7ioOITvmn6QpNdO+aW7qChiAgogqgICAgIPl7GuFnAOB2ggEJE7G7BYhkXg9Tcy0MNztcxpid3tspFNVlr0tLfXU5a9LMBV5pcIk8R1TD5MocP6mlb68Ryx12lurr8sddpY2XM1SnxK6ZvlRMd6iFtjidvOsNkcRt51eBzMN6MRP+lH96y/qn/z9/8ATL+o/wDz9/8AT0jzMw/CxCQ+TA0etxXk8Ut5V+7yeIz5VX1NmgwxuuSoqpOGlGweht1rtxLJPSIYTxDJPSIZqhzdYJBrFIJDvle+T0E29C021ua35mm2rzW82x0lDBTt0YYY4hujY1g9CjWva3WWi1pt1lcLFiICAgICAgIPl7GuFnAEcQCm4sKrAqCf3Wjp33+NCwnvstlc2SvS0tlct69Jlc0NFDTRthgjbFGy+ixgs1tySbDrJWNrTad7T3sbWm07yuFixEBBRBVAQEBAQEBAQEBAQEBAQEBAQEBAQEBAQEBAQEBBRBVAQEBAQEBAQEBAQEBAQEBAQEBAQEBAQEBAQEBBRBVAQEBAQEBAQEBAQEBAQEBAQEBAQEBAQEBAQEBBRAQVQEBAQEBAQEBAQEBAQEBAQEBAQEBAQEBAQEBBRBVAQEBAQEBAQEBAQEBAQEBAQEBAQEBAQEBAQEBBRAQVQEBAQEBAQEBAQEBAQEBAQEBAQEBAQEBAQEB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9" name="AutoShape 37" descr="data:image/jpeg;base64,/9j/4AAQSkZJRgABAQAAAQABAAD/2wCEAAkGBxQHBhQTBxQUFRUVGBUaGBgXGBUWHRwaGBgaFxYXHhcaHikhGhomJxUWJDIiJTUsLi4uGB8zODMsNykvLi0BCgoKDQ0MDxAPDysZFBksKywrLCw3KysrLCsrKywrKysrKysrKysrKysrKysrKysrLCsrKysrKysrKysrKysrK//AABEIAPkAywMBIgACEQEDEQH/xAAcAAEAAgIDAQAAAAAAAAAAAAAABwgFBgECBAP/xABHEAACAQIDBQQFBwgIBwAAAAAAAQIDEQQFBgcSITFBE1FhcSJCUoGRFCMygpKhsRUWJDViY3KTCDNTdKKywdI0Q1Rzg6PD/8QAFgEBAQEAAAAAAAAAAAAAAAAAAAEC/8QAFhEBAQEAAAAAAAAAAAAAAAAAAAER/9oADAMBAAIRAxEAPwCcQAAAAAAAAAAAAAAAAAAB4s4zWlkuXTr5nNQpwV3J/cklxcnySXFsr9rzaTX1ROVLB71DC8txO0qi76kl0/YXDjx3gJR1XtWweRSlDBfpVZXW7TaUE+6VXivdHea6oivPNqeY5rJqjVWHhx9GiknbpepK8r+Md3yNJXBcDkKzGUZjWxeo8K8XWq1H8pw7+cqTnx7aHtNlriqmh8J8t1ngoL/qKUvdTl2svugy1YKAAIAAAAAAAAAAAAAAAAAAAAAB8sViI4TDSqYqSjCEXKUm7JRirtt9Ekj6kNbdNVvejl+Cl7M8Q18adL8Jv6newNJ2iaznq/Nrw3o4em2qNN8PB1ZL25f4Vw729UACgBw3uq7CpI2FZR8t1bOvNejhqbs/3lW8I/4VV+4n81DZZpp6a0pCOJVq1Z9rVXVSkkow+rFRT8d7vNvDIAAAAAAAAAAAAAAAAAAAAAAADz5hjI5dgKlbEu0KcJTk/wBmKcn+BUrM8wnm2ZVa+L+nVnKcutnJ33fJKyXgkWG2y414PZ/XUOdV06fulNb6+ypFcAsAAFCRtjujXnmarF4+P6PQknFNcKlVcUvGMODfjZcfSRhtn+haur8bd3p4aD+cq99udOnfnPx5R5vjZOyOXYGnlmBhRwEFCnTSjGK5JL8fPmwj0AAIAAAAAAAAAAAAAAB48yzSjlNDfzOrTpR9qpOMF5Xb4sD2A0TMNreW4STVKrUqtf2dObXulPdi/czDz24YRP5vDYt+fYL/AOjAlMEcYHbPgMQ/0qGJo+MqcZL/ANcpP7jbsl1Xg88dsqxNKpJ+pvbs/fTlaS+AGZAAEabfW1o+lbriYX/lVSBC3Gb5RQzrC9nm1KFWCaluzV1vK6T8+L+JiqGg8toSvDA4a/7VOMv8yYVWXLcvq5tiNzK6VStLupxcreduEV4uyJS0dsbnVmqmrJbsefYU5Xk/CdSPCPlC/wDEuRM+Hw8MLSUcNGMIrkopRS9yO8nuxvLgkDXyweFhgcLGng4RhCCSjGKUUkuiS5H2NVzjaLl2USaxGKhOS4btK9Z37nuJqL87GqYzbfhoSawOFrz8ZunTT+Dk/uCJVBDK26S3uOAVv7y/w7EyWD234acksbhsRDxi6dRL4yi/uAlQGp5TtHy3NZJUcVCEnw3aylRd+5OaSb8mza4yU4pwd0+TQHIAAAAAAAB4M7zqhkOAdbNqkacF1fNvpGMVxlLwV2YnXOsaOj8t38T6dWd1SpJ2c2ubb9WCury/FtJ1x1FqCvqXMXWzee9LlGK4QgvZhH1Vy8Xbi2BvmrdsWIx8nT03H5PT5dpJRlVl4pO8aa5+0/FMjTF4meNxLqY2c6k3znOTnJ/Wk27HzAUAAUOGr8zkAbRkG0LMMhssNXdSC/5de9WPxbU0vBSSJJyLbXh8RaOe0Z0H7cPnYebSSmvJKXmQcAi12VaqwWbxvl2KoT8FOKkvODtJe9HgzrX+X5LdYvE05SXqUvnZX7moX3frWKvSipL0kmcpWXAGJdz7bbOpeOnsOofvK73n/Kg7Lz3n5EcZ7qXF6hk/yxXqVF7De7DvXzcbR99rmKAHHI5ACgAAGX0/qfF6cmnk1edON/6v6VN9XenL0ePerPxMQAJ70Vtbo5vONLP1HD1nZKab7Kb83xpt90rrl6TbsSWU458yS9mW0qWSVI4XPpOWGdlCpLi6Pcm+tL/L5cETE+A4jJTinB3T5NHIQMVqfPqWmslqYjH/AEYLhFc5SfCMF4t/Di3wRlSu22HVX5f1E6OFlehhnKKtylV5VJ+Nvoryk/WA1LUGdVdQ5vPEZk7zn0V7Rivowj3RX33bfFsx4AaAAAAAAAAAAAAAAAAAAAAAAAADhuy4naEXOaVNNttJJJttt2SSXFt8rE6bNdmEcqhDE6jip1+EoUnaUaXVN9JVfHlF8uKuEZHYxHG0tM7md03GlG3ydzup7j5xcHxUF6t7OztayRIAARrO0bUH5t6RrVqTtUa7Ol/3J8E/HdV5fVZV5KyJZ/pAZt2mZYbCwfCEJVpLxm3Cn70oVPtEThYAAKAAAAAAAAAAAAAAAAAAAAAABntC6f8Azn1RRw8r7jbnVt0pQ4z8t68YX6OaYEl7FdEqlQjmGaRvKS/R4v1Yvh238UvV7o8fW4S6dYQVOCVNJJJJJcEkuSS7jsGQAAVh2oY78oa+xcr3UZqmvDs4xhJfaU/izVz255W+UZ7iZv169eX2qkpf6niCgACgAAAAAAAAAAAAAAAAAAAAATR/R9ypRweKxU1xlONGPlBKc2vN1Ir6hC5ZHY5hvk2z3D983Wm/rVZ2+5RCVuoACAAAp1OW/Jt9Xf4nB3rU+yrSi/VbXwdjoGgAAAAAAAAAAAAAAAAAAAAAAAAs9sv46Awdv7Jfi7lYSx+xjFfKdntBPnTlWg/dVk4/dKISt3AAQAAFSNQ0uw1FioeziMRH7NWa/wBDwG1bUsJ8i2gYtWspTjNeKnTjJv7Tl8DVQoAAoAAAAAAAAAAAAAAAAAAAAAEy/wBH3NV2OKws3xUo1orvUkqdS3gtyn9shozmic/emdT0cQ77kXu1UutKfCfDrbhJLq4IItUDrSqKrTUqTTTSaa4pp8U0+47BAAAQRt+y/sNSYeuuVWi4PzpTv8bVl9kjAsFtzyv5doztYLjh6kJ8PZl83L3enGX1SvoWAACgAAAAAAAAAAAAAAAAAAAAAAAJp2Ka1VWgsvzOXpRv8nk/WiuLpfxR5r9nh6vGXSnUJunUUqTcZRaaabTTTummuKaaTuifNme0qOfQjhs8ahiVwjLgo1vLpGp3x6811USJJAAR484y+ObZVVoYn6NWnOEvKUXG/nxKk4nDyweJnTxStOnKUJrulBuMl8Uy4RXrbbkf5L1d21Jehio7/wD5IWjUXw7OXnJhYj4ABQAAAAAAAAAAAAAAAAAAAAAAAAAASXora5WymMaWoVLEUlZKon87FeLfCqvO0ufGXIlnBa4wGNwsalHFU7S5bzcH3NOMkmnwKtN2RaLRWmYZLpXD0cVTi6kYJ1LpP05tzqK76KUpJeCQRspp21bTv5w6RqKgr1aPztO3NuKe9Bd+9FySXfu9xuICKcJ3XA5Nv2paZ/NrVMlQVqNe9Sl3K7+cp/Vb5dIyiagFAAFAAAAAAAAAAAAAAAAAAAAAAA4bsuIG4bKsg/L+saSqK9OhatU7vQa7OPvlu8OqjIsuaNsg0w9PaXU8VG1bE2qTvzjG3zVP3J3a6SnI3kMgAA1faJpZas05KlCyrQ9OjJ8LTSfot+zJNxfmn0RWOpTdKo41k4yi2pRfBpp2lFro000XEIX226M7Ko8xy2PB2WIilyfKNby5Rl9V+0wsRCAAoAAAAAAAAAAAAAAAAAAAAAG67KNKfnLqNSxMb4fDtTqX5Slzp0vG7V34Rt6yNTyzAVM1zCnQwEd6pUkoxXi+rfRJJtvok2Wi0fpynpbIYYfC8WuM52s51Hbem/gkl0SS6BGbAAQAAA6V6UcRRlCulKMk1KLV001ZprqmdwBWbaPoyWkM4tRTeGqtujJ8bdXSk/aj0b5rjxalbUi2uf5LR1BlU8Pmcd6E15OLX0ZxfSS5pladZ6TraRzPs8ct6Er9lVStGaX4TXWPTxVmFYAABQAAADhvdXpAcg9WEyyvjo3wNCvVT606VSovjGLPVPTWNpxvPBYxL+71/wDaBiwdq9OWGq7uJjKEvZmnF/B8TqAAAAAADhuy4huy4kw7JdnL7SGO1DC1rSoUpLjfmqs0+XfGL830CM/sh0O8gwPyrNY2xNaPCL50qb47vhOXBy7rJdHeRwAgAAAAAAAAeDO8no57l0qGawVSnLo+afSSa4xkujXE94Ar1rDZRislqSnk6liqH7K+diu6UF9Pzhxfsoj6a3KjjU4SXBxfBp9zT4plxiJ9t/8Awi8gqD5SUV6TSM1kulcZnrX5Kw1WcXa093chZ9e0naL9zNq2R/rL6yLCAQxp3YnKVpakr2/d0OPudWa+5R95I2SaJwGR2eX4akpL15LtJ/zJ3kvcbCAgAAPhi8HTx1FwxsIVIvnGcVJfBqxpGfbJMBmibwUZYaffSfo++lK8bfw7vmb8AK7Z9slx+VtvBRhiod9NqMrd7pzf3RcjR8bhp5fU3cxp1KUvZqwlTfwmky4Jjs+/VkguqkOaS4tfEyuR6exWoKiWT0KlVP1krQXnUdoLyvck7Lv1yvMmKh/UR8l+AEa6D2T08mqxr6gca1aNnGC404Ncnx/rJLvdkuiukyTQAg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20019" y="6347780"/>
            <a:ext cx="22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Biological Network</a:t>
            </a:r>
            <a:endParaRPr lang="en-US" b="1" dirty="0"/>
          </a:p>
        </p:txBody>
      </p:sp>
      <p:pic>
        <p:nvPicPr>
          <p:cNvPr id="94" name="Picture 2" descr="http://www.utoronto.ca/boonelab/research_projects/images/fig11-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1935" y="4137369"/>
            <a:ext cx="2819400" cy="2133601"/>
          </a:xfrm>
          <a:prstGeom prst="rect">
            <a:avLst/>
          </a:prstGeom>
          <a:noFill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1515" y="2084825"/>
            <a:ext cx="380999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5715" y="2084825"/>
            <a:ext cx="381000" cy="38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48715" y="1246625"/>
            <a:ext cx="4179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62915" y="1246625"/>
            <a:ext cx="484095" cy="48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3129" y="3054709"/>
            <a:ext cx="484094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12" descr="https://encrypted-tbn0.gstatic.com/images?q=tbn:ANd9GcSBM7OjWVxOplP4UD0fOqzbVmMUms9Fv7m9T7oZbkFayu-kmxRam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02144" y="2862684"/>
            <a:ext cx="381000" cy="381001"/>
          </a:xfrm>
          <a:prstGeom prst="rect">
            <a:avLst/>
          </a:prstGeom>
          <a:noFill/>
        </p:spPr>
      </p:pic>
      <p:cxnSp>
        <p:nvCxnSpPr>
          <p:cNvPr id="106" name="Straight Connector 105"/>
          <p:cNvCxnSpPr>
            <a:stCxn id="101" idx="2"/>
            <a:endCxn id="98" idx="0"/>
          </p:cNvCxnSpPr>
          <p:nvPr/>
        </p:nvCxnSpPr>
        <p:spPr>
          <a:xfrm flipH="1">
            <a:off x="6496215" y="1730720"/>
            <a:ext cx="508748" cy="3541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8" idx="2"/>
            <a:endCxn id="105" idx="0"/>
          </p:cNvCxnSpPr>
          <p:nvPr/>
        </p:nvCxnSpPr>
        <p:spPr>
          <a:xfrm flipH="1">
            <a:off x="6392644" y="2468873"/>
            <a:ext cx="103571" cy="393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3"/>
            <a:endCxn id="165" idx="1"/>
          </p:cNvCxnSpPr>
          <p:nvPr/>
        </p:nvCxnSpPr>
        <p:spPr>
          <a:xfrm flipV="1">
            <a:off x="6583144" y="3009469"/>
            <a:ext cx="233480" cy="43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753516" y="1627625"/>
            <a:ext cx="165847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5" idx="2"/>
            <a:endCxn id="165" idx="0"/>
          </p:cNvCxnSpPr>
          <p:nvPr/>
        </p:nvCxnSpPr>
        <p:spPr>
          <a:xfrm flipH="1">
            <a:off x="7121424" y="2465824"/>
            <a:ext cx="60591" cy="190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610515" y="2465825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00" idx="1"/>
          </p:cNvCxnSpPr>
          <p:nvPr/>
        </p:nvCxnSpPr>
        <p:spPr>
          <a:xfrm flipV="1">
            <a:off x="7220115" y="1437125"/>
            <a:ext cx="228600" cy="38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5" idx="1"/>
          </p:cNvCxnSpPr>
          <p:nvPr/>
        </p:nvCxnSpPr>
        <p:spPr>
          <a:xfrm flipH="1" flipV="1">
            <a:off x="6686715" y="2237226"/>
            <a:ext cx="304800" cy="38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083989" y="2206750"/>
            <a:ext cx="460860" cy="345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5" idx="3"/>
          </p:cNvCxnSpPr>
          <p:nvPr/>
        </p:nvCxnSpPr>
        <p:spPr>
          <a:xfrm>
            <a:off x="7372514" y="2275325"/>
            <a:ext cx="1169896" cy="35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95" idx="0"/>
          </p:cNvCxnSpPr>
          <p:nvPr/>
        </p:nvCxnSpPr>
        <p:spPr>
          <a:xfrm flipH="1">
            <a:off x="7182015" y="1627625"/>
            <a:ext cx="41910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04" idx="1"/>
          </p:cNvCxnSpPr>
          <p:nvPr/>
        </p:nvCxnSpPr>
        <p:spPr>
          <a:xfrm flipH="1" flipV="1">
            <a:off x="7318329" y="3130909"/>
            <a:ext cx="304800" cy="114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49156" idx="1"/>
          </p:cNvCxnSpPr>
          <p:nvPr/>
        </p:nvCxnSpPr>
        <p:spPr>
          <a:xfrm flipV="1">
            <a:off x="7088102" y="2659748"/>
            <a:ext cx="1057729" cy="18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196829" y="3558933"/>
            <a:ext cx="22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Social Network</a:t>
            </a:r>
            <a:endParaRPr lang="en-US" b="1" dirty="0"/>
          </a:p>
        </p:txBody>
      </p:sp>
      <p:pic>
        <p:nvPicPr>
          <p:cNvPr id="13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84495" y="1355130"/>
            <a:ext cx="158677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" name="TextBox 140"/>
          <p:cNvSpPr txBox="1"/>
          <p:nvPr/>
        </p:nvSpPr>
        <p:spPr>
          <a:xfrm>
            <a:off x="3096164" y="3558933"/>
            <a:ext cx="274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Program Flow/ </a:t>
            </a:r>
            <a:r>
              <a:rPr lang="en-US" b="1" dirty="0" err="1" smtClean="0"/>
              <a:t>Callgraphs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58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89420" y="4392105"/>
            <a:ext cx="24384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" name="TextBox 158"/>
          <p:cNvSpPr txBox="1"/>
          <p:nvPr/>
        </p:nvSpPr>
        <p:spPr>
          <a:xfrm>
            <a:off x="3074205" y="6347780"/>
            <a:ext cx="22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Chemical Structure</a:t>
            </a:r>
            <a:endParaRPr lang="en-US" b="1" dirty="0"/>
          </a:p>
        </p:txBody>
      </p:sp>
      <p:pic>
        <p:nvPicPr>
          <p:cNvPr id="160" name="Picture 6" descr="https://encrypted-tbn0.gstatic.com/images?q=tbn:ANd9GcQlTLETDfJ4U1DL-cv4Gf-zOoV_OlhGTKsaa5fvFBc8K5q7rpEi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0640" y="4167111"/>
            <a:ext cx="2590800" cy="1981200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525089" y="6324093"/>
            <a:ext cx="22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Image Data</a:t>
            </a:r>
            <a:endParaRPr lang="en-US" b="1" dirty="0"/>
          </a:p>
        </p:txBody>
      </p:sp>
      <p:pic>
        <p:nvPicPr>
          <p:cNvPr id="16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16624" y="2656325"/>
            <a:ext cx="609600" cy="70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 descr="C:\Users\Arijit\Desktop\image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5154" y="1710079"/>
            <a:ext cx="614480" cy="573481"/>
          </a:xfrm>
          <a:prstGeom prst="rect">
            <a:avLst/>
          </a:prstGeom>
          <a:noFill/>
        </p:spPr>
      </p:pic>
      <p:pic>
        <p:nvPicPr>
          <p:cNvPr id="49156" name="Picture 4" descr="C:\Users\Arijit\Desktop\images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45831" y="2383050"/>
            <a:ext cx="552638" cy="553395"/>
          </a:xfrm>
          <a:prstGeom prst="rect">
            <a:avLst/>
          </a:prstGeom>
          <a:noFill/>
        </p:spPr>
      </p:pic>
      <p:sp>
        <p:nvSpPr>
          <p:cNvPr id="48" name="Slide Number Placeholder 9"/>
          <p:cNvSpPr txBox="1">
            <a:spLocks/>
          </p:cNvSpPr>
          <p:nvPr/>
        </p:nvSpPr>
        <p:spPr bwMode="auto">
          <a:xfrm>
            <a:off x="8871530" y="649287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0" name="Picture 1" descr="C:\Users\arijit\Desktop\download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pic>
        <p:nvPicPr>
          <p:cNvPr id="49" name="Picture 2" descr="http://images.fastcompany.com/upload/inline-A-Database-Of-Every-Thing-In-The-World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0640" y="1393535"/>
            <a:ext cx="2537280" cy="1997060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551294" y="3558933"/>
            <a:ext cx="2215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Knowledge 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93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10" y="19495"/>
            <a:ext cx="7924800" cy="10668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762001" y="3813050"/>
            <a:ext cx="7804120" cy="990600"/>
          </a:xfrm>
          <a:prstGeom prst="rect">
            <a:avLst/>
          </a:prstGeom>
        </p:spPr>
        <p:txBody>
          <a:bodyPr/>
          <a:lstStyle/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Information propagation model to perform graph search over an (approximate) vector representation of the  graph data.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>
          <a:xfrm>
            <a:off x="769905" y="1555085"/>
            <a:ext cx="7919335" cy="990600"/>
          </a:xfrm>
          <a:prstGeom prst="rect">
            <a:avLst/>
          </a:prstGeom>
        </p:spPr>
        <p:txBody>
          <a:bodyPr/>
          <a:lstStyle/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Graph querying is very important for knowledge graph search and malware detection.</a:t>
            </a:r>
          </a:p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 </a:t>
            </a:r>
          </a:p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2000" dirty="0" smtClean="0">
              <a:solidFill>
                <a:sysClr val="windowText" lastClr="000000"/>
              </a:solidFill>
              <a:latin typeface="Calibri"/>
              <a:ea typeface="宋体"/>
            </a:endParaRPr>
          </a:p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200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Hard problem due to presence of heterogeneity and noise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. Require fast query response time.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Picture 1" descr="C:\Users\arijit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9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19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731500" y="5118820"/>
            <a:ext cx="7919335" cy="990600"/>
          </a:xfrm>
          <a:prstGeom prst="rect">
            <a:avLst/>
          </a:prstGeom>
        </p:spPr>
        <p:txBody>
          <a:bodyPr/>
          <a:lstStyle/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Iterative inference algorithm for effectively finding the top-k graph matches.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90" y="202980"/>
            <a:ext cx="8232040" cy="69129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3" name="Content Placeholder 2"/>
          <p:cNvSpPr txBox="1">
            <a:spLocks noChangeArrowheads="1"/>
          </p:cNvSpPr>
          <p:nvPr/>
        </p:nvSpPr>
        <p:spPr>
          <a:xfrm>
            <a:off x="424260" y="1777585"/>
            <a:ext cx="8372290" cy="990600"/>
          </a:xfrm>
          <a:prstGeom prst="rect">
            <a:avLst/>
          </a:prstGeom>
        </p:spPr>
        <p:txBody>
          <a:bodyPr/>
          <a:lstStyle/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</a:rPr>
              <a:t>Parallelization: </a:t>
            </a:r>
            <a:r>
              <a:rPr lang="en-US" altLang="zh-CN" sz="20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NeMa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 can be parallelized for each query node. </a:t>
            </a:r>
            <a:r>
              <a:rPr lang="en-US" altLang="zh-CN" sz="2000" i="1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Pregel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 Implementation.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/>
            </a:endParaRPr>
          </a:p>
        </p:txBody>
      </p:sp>
      <p:sp>
        <p:nvSpPr>
          <p:cNvPr id="35" name="Content Placeholder 2"/>
          <p:cNvSpPr txBox="1">
            <a:spLocks noChangeArrowheads="1"/>
          </p:cNvSpPr>
          <p:nvPr/>
        </p:nvSpPr>
        <p:spPr>
          <a:xfrm>
            <a:off x="424260" y="3052880"/>
            <a:ext cx="8333885" cy="990600"/>
          </a:xfrm>
          <a:prstGeom prst="rect">
            <a:avLst/>
          </a:prstGeom>
        </p:spPr>
        <p:txBody>
          <a:bodyPr/>
          <a:lstStyle/>
          <a:p>
            <a:pPr marL="396875" lvl="0" indent="-396875" algn="just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2000" b="1" kern="0" dirty="0" smtClean="0">
                <a:solidFill>
                  <a:sysClr val="windowText" lastClr="000000"/>
                </a:solidFill>
              </a:rPr>
              <a:t>Query Interface: 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More user friendly query interface than input query graphs. </a:t>
            </a:r>
            <a:r>
              <a:rPr lang="en-US" altLang="zh-CN" sz="2000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ea typeface="宋体"/>
              </a:rPr>
              <a:t> </a:t>
            </a:r>
          </a:p>
        </p:txBody>
      </p:sp>
      <p:pic>
        <p:nvPicPr>
          <p:cNvPr id="7" name="Picture 1" descr="C:\Users\arijit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8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20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5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890" y="202980"/>
            <a:ext cx="8232040" cy="69129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3" name="Content Placeholder 2"/>
          <p:cNvSpPr txBox="1">
            <a:spLocks noChangeArrowheads="1"/>
          </p:cNvSpPr>
          <p:nvPr/>
        </p:nvSpPr>
        <p:spPr>
          <a:xfrm>
            <a:off x="232235" y="1708705"/>
            <a:ext cx="8679529" cy="990600"/>
          </a:xfrm>
          <a:prstGeom prst="rect">
            <a:avLst/>
          </a:prstGeom>
        </p:spPr>
        <p:txBody>
          <a:bodyPr/>
          <a:lstStyle/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r>
              <a:rPr lang="en-US" altLang="zh-CN" sz="1800" b="1" kern="0" dirty="0" smtClean="0">
                <a:solidFill>
                  <a:sysClr val="windowText" lastClr="000000"/>
                </a:solidFill>
              </a:rPr>
              <a:t>Source code and Datasets:  </a:t>
            </a: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Blip>
                <a:blip r:embed="rId2"/>
              </a:buBlip>
              <a:defRPr/>
            </a:pPr>
            <a:endParaRPr lang="en-US" altLang="zh-CN" sz="1000" b="1" kern="0" dirty="0" smtClean="0">
              <a:solidFill>
                <a:sysClr val="windowText" lastClr="000000"/>
              </a:solidFill>
            </a:endParaRPr>
          </a:p>
          <a:p>
            <a:pPr marL="396875" lvl="0" indent="-396875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800" b="1" i="1" kern="0" dirty="0" smtClean="0">
                <a:solidFill>
                  <a:sysClr val="windowText" lastClr="000000"/>
                </a:solidFill>
              </a:rPr>
              <a:t>      </a:t>
            </a:r>
            <a:r>
              <a:rPr lang="en-US" altLang="zh-CN" sz="1800" i="1" kern="0" dirty="0" smtClean="0">
                <a:solidFill>
                  <a:sysClr val="windowText" lastClr="000000"/>
                </a:solidFill>
              </a:rPr>
              <a:t>http://habitus.cs.ucsb.edu/VLDB13_NeMa.tar.gz</a:t>
            </a:r>
            <a:r>
              <a:rPr lang="en-US" altLang="zh-CN" sz="1800" i="1" u="sng" kern="0" dirty="0" smtClean="0">
                <a:solidFill>
                  <a:sysClr val="windowText" lastClr="000000"/>
                </a:solidFill>
              </a:rPr>
              <a:t> </a:t>
            </a:r>
            <a:endParaRPr kumimoji="0" lang="en-US" altLang="zh-CN" sz="1800" i="1" u="sng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ea typeface="宋体"/>
            </a:endParaRPr>
          </a:p>
        </p:txBody>
      </p:sp>
      <p:pic>
        <p:nvPicPr>
          <p:cNvPr id="7" name="Picture 1" descr="C:\Users\arijit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8" name="Slide Number Placeholder 9"/>
          <p:cNvSpPr txBox="1">
            <a:spLocks/>
          </p:cNvSpPr>
          <p:nvPr/>
        </p:nvSpPr>
        <p:spPr bwMode="auto">
          <a:xfrm>
            <a:off x="86429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5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Search: Answers, not Links</a:t>
            </a:r>
            <a:endParaRPr lang="en-US" dirty="0"/>
          </a:p>
        </p:txBody>
      </p:sp>
      <p:sp>
        <p:nvSpPr>
          <p:cNvPr id="12" name="Content Placeholder 2"/>
          <p:cNvSpPr txBox="1">
            <a:spLocks noChangeArrowheads="1"/>
          </p:cNvSpPr>
          <p:nvPr/>
        </p:nvSpPr>
        <p:spPr>
          <a:xfrm>
            <a:off x="152400" y="1216827"/>
            <a:ext cx="8534400" cy="12192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en-US" altLang="zh-CN" sz="20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“Search is about Answers, not just Links”</a:t>
            </a:r>
            <a:r>
              <a:rPr lang="en-US" altLang="zh-CN" sz="20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n-US" altLang="zh-CN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Sashi Seth, Senior VP of Yahoo! Search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 noChangeArrowheads="1"/>
          </p:cNvSpPr>
          <p:nvPr/>
        </p:nvSpPr>
        <p:spPr>
          <a:xfrm>
            <a:off x="4572000" y="6082605"/>
            <a:ext cx="5105400" cy="4572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noProof="0" dirty="0" smtClean="0">
                <a:solidFill>
                  <a:srgbClr val="0000FF"/>
                </a:solidFill>
              </a:rPr>
              <a:t>“People who like things I like” – an example of </a:t>
            </a:r>
          </a:p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noProof="0" dirty="0" smtClean="0">
                <a:solidFill>
                  <a:srgbClr val="0000FF"/>
                </a:solidFill>
              </a:rPr>
              <a:t>Facebook graph search query </a:t>
            </a:r>
            <a:r>
              <a:rPr lang="en-US" altLang="zh-CN" sz="1400" noProof="0" dirty="0" smtClean="0">
                <a:solidFill>
                  <a:srgbClr val="0000FF"/>
                </a:solidFill>
              </a:rPr>
              <a:t>(January, 2013)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55095"/>
            <a:ext cx="3962400" cy="318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 noChangeArrowheads="1"/>
          </p:cNvSpPr>
          <p:nvPr/>
        </p:nvSpPr>
        <p:spPr>
          <a:xfrm>
            <a:off x="76200" y="6057900"/>
            <a:ext cx="4038600" cy="4572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noProof="0" dirty="0" smtClean="0">
                <a:solidFill>
                  <a:srgbClr val="0000FF"/>
                </a:solidFill>
              </a:rPr>
              <a:t>Google Knowledge Graph </a:t>
            </a:r>
          </a:p>
          <a:p>
            <a:pPr marL="396875" marR="0" lvl="0" indent="-396875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noProof="0" dirty="0" smtClean="0">
                <a:solidFill>
                  <a:srgbClr val="0000FF"/>
                </a:solidFill>
              </a:rPr>
              <a:t>(May, 2012)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5234" name="Picture 2" descr="http://images.fastcompany.com/upload/inline-A-Database-Of-Every-Thing-In-The-Wor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855" y="2743200"/>
            <a:ext cx="3994120" cy="3220530"/>
          </a:xfrm>
          <a:prstGeom prst="rect">
            <a:avLst/>
          </a:prstGeom>
          <a:noFill/>
        </p:spPr>
      </p:pic>
      <p:sp>
        <p:nvSpPr>
          <p:cNvPr id="9" name="Slide Number Placeholder 9"/>
          <p:cNvSpPr txBox="1">
            <a:spLocks/>
          </p:cNvSpPr>
          <p:nvPr/>
        </p:nvSpPr>
        <p:spPr bwMode="auto">
          <a:xfrm>
            <a:off x="88334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" name="Picture 1" descr="C:\Users\arijit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16" name="Content Placeholder 2"/>
          <p:cNvSpPr txBox="1">
            <a:spLocks noChangeArrowheads="1"/>
          </p:cNvSpPr>
          <p:nvPr/>
        </p:nvSpPr>
        <p:spPr>
          <a:xfrm>
            <a:off x="152400" y="1905000"/>
            <a:ext cx="8534400" cy="12192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Answering Web Questions Using Structured Data – Dream or Reality?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VLDB’09 Panel Discussion</a:t>
            </a:r>
          </a:p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7924800" cy="1066800"/>
          </a:xfrm>
        </p:spPr>
        <p:txBody>
          <a:bodyPr/>
          <a:lstStyle/>
          <a:p>
            <a:pPr algn="l"/>
            <a:r>
              <a:rPr lang="en-US" sz="3200" dirty="0" smtClean="0"/>
              <a:t>Subgraph Search: Application in Malware Detection</a:t>
            </a:r>
            <a:endParaRPr lang="en-US" sz="3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341570" y="4357811"/>
            <a:ext cx="5027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- Is there a Malware embedded in the software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418380" y="4898760"/>
            <a:ext cx="4034330" cy="1295400"/>
          </a:xfrm>
          <a:prstGeom prst="roundRect">
            <a:avLst/>
          </a:prstGeom>
          <a:solidFill>
            <a:srgbClr val="FFFF00">
              <a:alpha val="5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and Intrusion Detection</a:t>
            </a:r>
          </a:p>
          <a:p>
            <a:pPr>
              <a:buFontTx/>
              <a:buChar char="-"/>
            </a:pP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Cesare</a:t>
            </a:r>
            <a:r>
              <a:rPr lang="en-US" sz="1600" b="1" dirty="0" smtClean="0">
                <a:solidFill>
                  <a:schemeClr val="tx1"/>
                </a:solidFill>
              </a:rPr>
              <a:t> et. al., </a:t>
            </a:r>
            <a:r>
              <a:rPr lang="en-US" sz="1600" b="1" dirty="0" err="1" smtClean="0">
                <a:solidFill>
                  <a:schemeClr val="tx1"/>
                </a:solidFill>
              </a:rPr>
              <a:t>TrustCom</a:t>
            </a:r>
            <a:r>
              <a:rPr lang="en-US" sz="1600" b="1" dirty="0" smtClean="0">
                <a:solidFill>
                  <a:schemeClr val="tx1"/>
                </a:solidFill>
              </a:rPr>
              <a:t> ’11</a:t>
            </a:r>
          </a:p>
          <a:p>
            <a:pPr>
              <a:buFontTx/>
              <a:buChar char="-"/>
            </a:pPr>
            <a:r>
              <a:rPr lang="en-US" sz="1600" b="1" dirty="0" smtClean="0">
                <a:solidFill>
                  <a:schemeClr val="tx1"/>
                </a:solidFill>
              </a:rPr>
              <a:t> </a:t>
            </a:r>
            <a:r>
              <a:rPr lang="en-US" sz="1600" b="1" dirty="0" err="1" smtClean="0">
                <a:solidFill>
                  <a:schemeClr val="tx1"/>
                </a:solidFill>
              </a:rPr>
              <a:t>Fredrikson</a:t>
            </a:r>
            <a:r>
              <a:rPr lang="en-US" sz="1600" b="1" dirty="0" smtClean="0">
                <a:solidFill>
                  <a:schemeClr val="tx1"/>
                </a:solidFill>
              </a:rPr>
              <a:t> et. al., IEEE Symposium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on Security and Privacy ‘10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24260" y="2660900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9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7880" y="3582620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3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1845245" y="3851455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7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77880" y="4312315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4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730030" y="2929735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2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846715" y="2008015"/>
            <a:ext cx="115215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10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83650" y="1278320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1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51750" y="1739180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8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651749" y="2353660"/>
            <a:ext cx="1113745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11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74205" y="3352190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5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3035800" y="4427530"/>
            <a:ext cx="998530" cy="3456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Function 6</a:t>
            </a:r>
          </a:p>
        </p:txBody>
      </p:sp>
      <p:cxnSp>
        <p:nvCxnSpPr>
          <p:cNvPr id="24" name="Straight Arrow Connector 23"/>
          <p:cNvCxnSpPr>
            <a:stCxn id="18" idx="2"/>
            <a:endCxn id="17" idx="0"/>
          </p:cNvCxnSpPr>
          <p:nvPr/>
        </p:nvCxnSpPr>
        <p:spPr bwMode="auto">
          <a:xfrm flipH="1">
            <a:off x="1422790" y="1623965"/>
            <a:ext cx="960125" cy="3840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8" idx="3"/>
          </p:cNvCxnSpPr>
          <p:nvPr/>
        </p:nvCxnSpPr>
        <p:spPr bwMode="auto">
          <a:xfrm>
            <a:off x="2882180" y="1451143"/>
            <a:ext cx="307240" cy="2880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1806840" y="2353660"/>
            <a:ext cx="422455" cy="5760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12" idx="0"/>
          </p:cNvCxnSpPr>
          <p:nvPr/>
        </p:nvCxnSpPr>
        <p:spPr bwMode="auto">
          <a:xfrm flipH="1">
            <a:off x="923525" y="2353660"/>
            <a:ext cx="384051" cy="3072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304635" y="2084825"/>
            <a:ext cx="0" cy="2688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2459725" y="1623965"/>
            <a:ext cx="76810" cy="13441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5" idx="0"/>
            <a:endCxn id="13" idx="2"/>
          </p:cNvCxnSpPr>
          <p:nvPr/>
        </p:nvCxnSpPr>
        <p:spPr bwMode="auto">
          <a:xfrm flipV="1">
            <a:off x="1077145" y="3928265"/>
            <a:ext cx="0" cy="3840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urved Connector 41"/>
          <p:cNvCxnSpPr/>
          <p:nvPr/>
        </p:nvCxnSpPr>
        <p:spPr bwMode="auto">
          <a:xfrm rot="16200000" flipV="1">
            <a:off x="481869" y="3179369"/>
            <a:ext cx="576074" cy="23042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Curved Connector 45"/>
          <p:cNvCxnSpPr/>
          <p:nvPr/>
        </p:nvCxnSpPr>
        <p:spPr bwMode="auto">
          <a:xfrm rot="5400000">
            <a:off x="904321" y="3217774"/>
            <a:ext cx="576077" cy="15361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 flipV="1">
            <a:off x="1959241" y="3275381"/>
            <a:ext cx="116434" cy="5760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hape 59"/>
          <p:cNvCxnSpPr>
            <a:stCxn id="16" idx="3"/>
            <a:endCxn id="21" idx="0"/>
          </p:cNvCxnSpPr>
          <p:nvPr/>
        </p:nvCxnSpPr>
        <p:spPr bwMode="auto">
          <a:xfrm>
            <a:off x="2728560" y="3102558"/>
            <a:ext cx="844910" cy="249632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22" idx="0"/>
            <a:endCxn id="21" idx="2"/>
          </p:cNvCxnSpPr>
          <p:nvPr/>
        </p:nvCxnSpPr>
        <p:spPr bwMode="auto">
          <a:xfrm flipV="1">
            <a:off x="3535065" y="3697835"/>
            <a:ext cx="38405" cy="72969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4" idx="3"/>
          </p:cNvCxnSpPr>
          <p:nvPr/>
        </p:nvCxnSpPr>
        <p:spPr bwMode="auto">
          <a:xfrm>
            <a:off x="2843775" y="4024278"/>
            <a:ext cx="499265" cy="4416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1" idx="1"/>
            <a:endCxn id="14" idx="0"/>
          </p:cNvCxnSpPr>
          <p:nvPr/>
        </p:nvCxnSpPr>
        <p:spPr bwMode="auto">
          <a:xfrm flipH="1">
            <a:off x="2344510" y="3525013"/>
            <a:ext cx="729695" cy="3264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ounded Rectangle 68"/>
          <p:cNvSpPr/>
          <p:nvPr/>
        </p:nvSpPr>
        <p:spPr bwMode="auto">
          <a:xfrm>
            <a:off x="5916175" y="1355130"/>
            <a:ext cx="998530" cy="34564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Exception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4572001" y="1854395"/>
            <a:ext cx="1344174" cy="34564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Char [], double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7068324" y="1854395"/>
            <a:ext cx="1344176" cy="34564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Char[], double</a:t>
            </a:r>
          </a:p>
        </p:txBody>
      </p:sp>
      <p:sp>
        <p:nvSpPr>
          <p:cNvPr id="72" name="Rounded Rectangle 71"/>
          <p:cNvSpPr/>
          <p:nvPr/>
        </p:nvSpPr>
        <p:spPr bwMode="auto">
          <a:xfrm>
            <a:off x="5992985" y="2353660"/>
            <a:ext cx="998530" cy="3456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Long, float</a:t>
            </a:r>
          </a:p>
        </p:txBody>
      </p:sp>
      <p:sp>
        <p:nvSpPr>
          <p:cNvPr id="73" name="Rounded Rectangle 72"/>
          <p:cNvSpPr/>
          <p:nvPr/>
        </p:nvSpPr>
        <p:spPr bwMode="auto">
          <a:xfrm>
            <a:off x="5992985" y="2968140"/>
            <a:ext cx="998530" cy="345645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Exception</a:t>
            </a:r>
          </a:p>
        </p:txBody>
      </p:sp>
      <p:cxnSp>
        <p:nvCxnSpPr>
          <p:cNvPr id="74" name="Straight Arrow Connector 73"/>
          <p:cNvCxnSpPr>
            <a:stCxn id="69" idx="1"/>
          </p:cNvCxnSpPr>
          <p:nvPr/>
        </p:nvCxnSpPr>
        <p:spPr bwMode="auto">
          <a:xfrm flipH="1">
            <a:off x="5224885" y="1527953"/>
            <a:ext cx="691290" cy="3444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3"/>
            <a:endCxn id="71" idx="0"/>
          </p:cNvCxnSpPr>
          <p:nvPr/>
        </p:nvCxnSpPr>
        <p:spPr bwMode="auto">
          <a:xfrm>
            <a:off x="6914705" y="1527953"/>
            <a:ext cx="825707" cy="3264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endCxn id="72" idx="1"/>
          </p:cNvCxnSpPr>
          <p:nvPr/>
        </p:nvCxnSpPr>
        <p:spPr bwMode="auto">
          <a:xfrm>
            <a:off x="5263290" y="2201261"/>
            <a:ext cx="729695" cy="32522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71" idx="2"/>
            <a:endCxn id="72" idx="3"/>
          </p:cNvCxnSpPr>
          <p:nvPr/>
        </p:nvCxnSpPr>
        <p:spPr bwMode="auto">
          <a:xfrm flipH="1">
            <a:off x="6991515" y="2200040"/>
            <a:ext cx="748897" cy="32644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72" idx="2"/>
            <a:endCxn id="73" idx="0"/>
          </p:cNvCxnSpPr>
          <p:nvPr/>
        </p:nvCxnSpPr>
        <p:spPr bwMode="auto">
          <a:xfrm>
            <a:off x="6492250" y="2699305"/>
            <a:ext cx="0" cy="26883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Content Placeholder 2"/>
          <p:cNvSpPr txBox="1">
            <a:spLocks noChangeArrowheads="1"/>
          </p:cNvSpPr>
          <p:nvPr/>
        </p:nvSpPr>
        <p:spPr>
          <a:xfrm>
            <a:off x="424260" y="5042010"/>
            <a:ext cx="4038600" cy="4572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noProof="0" dirty="0" smtClean="0">
                <a:solidFill>
                  <a:srgbClr val="0000FF"/>
                </a:solidFill>
              </a:rPr>
              <a:t>An Example </a:t>
            </a:r>
            <a:r>
              <a:rPr lang="en-US" altLang="zh-CN" sz="1400" b="1" noProof="0" dirty="0" err="1" smtClean="0">
                <a:solidFill>
                  <a:srgbClr val="0000FF"/>
                </a:solidFill>
              </a:rPr>
              <a:t>CallGraph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Content Placeholder 2"/>
          <p:cNvSpPr txBox="1">
            <a:spLocks noChangeArrowheads="1"/>
          </p:cNvSpPr>
          <p:nvPr/>
        </p:nvSpPr>
        <p:spPr>
          <a:xfrm>
            <a:off x="4610405" y="3432660"/>
            <a:ext cx="4038600" cy="4572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ctr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b="1" dirty="0" smtClean="0">
                <a:solidFill>
                  <a:srgbClr val="0000FF"/>
                </a:solidFill>
              </a:rPr>
              <a:t>Malware Pattern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Slide Number Placeholder 9"/>
          <p:cNvSpPr txBox="1">
            <a:spLocks/>
          </p:cNvSpPr>
          <p:nvPr/>
        </p:nvSpPr>
        <p:spPr bwMode="auto">
          <a:xfrm>
            <a:off x="88334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 smtClean="0">
                <a:solidFill>
                  <a:schemeClr val="tx1"/>
                </a:solidFill>
                <a:latin typeface="+mj-lt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5" name="Picture 1" descr="C:\Users\arijit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9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Graph Search Difficult?</a:t>
            </a:r>
            <a:endParaRPr lang="en-US" dirty="0"/>
          </a:p>
        </p:txBody>
      </p:sp>
      <p:sp>
        <p:nvSpPr>
          <p:cNvPr id="35" name="Content Placeholder 2"/>
          <p:cNvSpPr txBox="1">
            <a:spLocks noChangeArrowheads="1"/>
          </p:cNvSpPr>
          <p:nvPr/>
        </p:nvSpPr>
        <p:spPr>
          <a:xfrm>
            <a:off x="304800" y="1485900"/>
            <a:ext cx="4226685" cy="879045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Heterogeneity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lack of standardized schema,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or 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uite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large schema (65K for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DBpedia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Data).</a:t>
            </a:r>
          </a:p>
        </p:txBody>
      </p:sp>
      <p:sp>
        <p:nvSpPr>
          <p:cNvPr id="36" name="Content Placeholder 2"/>
          <p:cNvSpPr txBox="1">
            <a:spLocks noChangeArrowheads="1"/>
          </p:cNvSpPr>
          <p:nvPr/>
        </p:nvSpPr>
        <p:spPr>
          <a:xfrm>
            <a:off x="304800" y="2667000"/>
            <a:ext cx="4992650" cy="7620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ncertainty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and noise.</a:t>
            </a:r>
          </a:p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274638" marR="0" lvl="0" indent="-2746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296260" y="3276600"/>
            <a:ext cx="5190140" cy="7620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Dynamic updates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274638" marR="0" lvl="0" indent="-2746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Content Placeholder 2"/>
          <p:cNvSpPr txBox="1">
            <a:spLocks noChangeArrowheads="1"/>
          </p:cNvSpPr>
          <p:nvPr/>
        </p:nvSpPr>
        <p:spPr>
          <a:xfrm>
            <a:off x="304800" y="3848100"/>
            <a:ext cx="4306825" cy="7620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Massive volume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</a:p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274638" marR="0" lvl="0" indent="-2746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4885" y="1201511"/>
            <a:ext cx="3725285" cy="261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 descr="http://www.genetologisch-onderzoek.nl/wp-content/image_upload/interne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0530" y="4312315"/>
            <a:ext cx="3226021" cy="199706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5936927" y="3774645"/>
            <a:ext cx="2782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Data (Structured)</a:t>
            </a:r>
          </a:p>
          <a:p>
            <a:r>
              <a:rPr lang="en-US" dirty="0" smtClean="0"/>
              <a:t>                 vs.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74703" y="6232565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Heterogeneous Graph Data </a:t>
            </a:r>
          </a:p>
          <a:p>
            <a:pPr algn="ctr"/>
            <a:r>
              <a:rPr lang="en-US" dirty="0" smtClean="0"/>
              <a:t>(Semi-structured)</a:t>
            </a:r>
            <a:endParaRPr lang="en-US" dirty="0"/>
          </a:p>
        </p:txBody>
      </p:sp>
      <p:sp>
        <p:nvSpPr>
          <p:cNvPr id="14" name="Slide Number Placeholder 9"/>
          <p:cNvSpPr txBox="1">
            <a:spLocks/>
          </p:cNvSpPr>
          <p:nvPr/>
        </p:nvSpPr>
        <p:spPr bwMode="auto">
          <a:xfrm>
            <a:off x="883920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 smtClean="0">
                <a:solidFill>
                  <a:schemeClr val="tx1"/>
                </a:solidFill>
                <a:latin typeface="+mj-lt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Picture 1" descr="C:\Users\arijit\Desktop\downloa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 noChangeArrowheads="1"/>
          </p:cNvSpPr>
          <p:nvPr/>
        </p:nvSpPr>
        <p:spPr>
          <a:xfrm>
            <a:off x="303580" y="4356820"/>
            <a:ext cx="5190140" cy="762000"/>
          </a:xfrm>
          <a:prstGeom prst="rect">
            <a:avLst/>
          </a:prstGeom>
        </p:spPr>
        <p:txBody>
          <a:bodyPr/>
          <a:lstStyle/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altLang="zh-CN" sz="18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Fast query response time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96875" marR="0" lvl="0" indent="-396875" algn="just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274638" marR="0" lvl="0" indent="-274638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/>
          <p:cNvSpPr/>
          <p:nvPr/>
        </p:nvSpPr>
        <p:spPr bwMode="auto">
          <a:xfrm>
            <a:off x="5532125" y="4696365"/>
            <a:ext cx="652886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62665" y="358262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85855" y="189280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15" y="0"/>
            <a:ext cx="7924800" cy="1066800"/>
          </a:xfrm>
        </p:spPr>
        <p:txBody>
          <a:bodyPr/>
          <a:lstStyle/>
          <a:p>
            <a:r>
              <a:rPr lang="en-US" dirty="0" smtClean="0"/>
              <a:t>Graph Query</a:t>
            </a:r>
            <a:endParaRPr lang="en-US" dirty="0"/>
          </a:p>
        </p:txBody>
      </p:sp>
      <p:sp>
        <p:nvSpPr>
          <p:cNvPr id="10" name="TextBox 106"/>
          <p:cNvSpPr txBox="1">
            <a:spLocks noChangeArrowheads="1"/>
          </p:cNvSpPr>
          <p:nvPr/>
        </p:nvSpPr>
        <p:spPr bwMode="auto">
          <a:xfrm>
            <a:off x="1246429" y="3889860"/>
            <a:ext cx="1405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Query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Graph 1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68"/>
          <p:cNvSpPr txBox="1">
            <a:spLocks noChangeArrowheads="1"/>
          </p:cNvSpPr>
          <p:nvPr/>
        </p:nvSpPr>
        <p:spPr bwMode="auto">
          <a:xfrm>
            <a:off x="-402960" y="202246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Bob </a:t>
            </a:r>
          </a:p>
          <a:p>
            <a:pPr algn="ctr"/>
            <a:endParaRPr lang="en-US" sz="1400" b="1" dirty="0"/>
          </a:p>
        </p:txBody>
      </p:sp>
      <p:cxnSp>
        <p:nvCxnSpPr>
          <p:cNvPr id="16" name="Straight Connector 15"/>
          <p:cNvCxnSpPr>
            <a:stCxn id="44" idx="6"/>
            <a:endCxn id="46" idx="1"/>
          </p:cNvCxnSpPr>
          <p:nvPr/>
        </p:nvCxnSpPr>
        <p:spPr>
          <a:xfrm>
            <a:off x="961930" y="2180838"/>
            <a:ext cx="660439" cy="1419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8"/>
          <p:cNvSpPr txBox="1">
            <a:spLocks noChangeArrowheads="1"/>
          </p:cNvSpPr>
          <p:nvPr/>
        </p:nvSpPr>
        <p:spPr bwMode="auto">
          <a:xfrm>
            <a:off x="1937977" y="3236438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(Team Leader)</a:t>
            </a:r>
            <a:endParaRPr lang="en-US" sz="1400" b="1" dirty="0"/>
          </a:p>
        </p:txBody>
      </p:sp>
      <p:sp>
        <p:nvSpPr>
          <p:cNvPr id="19" name="TextBox 68"/>
          <p:cNvSpPr txBox="1">
            <a:spLocks noChangeArrowheads="1"/>
          </p:cNvSpPr>
          <p:nvPr/>
        </p:nvSpPr>
        <p:spPr bwMode="auto">
          <a:xfrm>
            <a:off x="-343840" y="3697835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 Alice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881882" y="2737710"/>
            <a:ext cx="0" cy="345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62" idx="6"/>
          </p:cNvCxnSpPr>
          <p:nvPr/>
        </p:nvCxnSpPr>
        <p:spPr>
          <a:xfrm flipH="1">
            <a:off x="1038740" y="3582620"/>
            <a:ext cx="652885" cy="288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8"/>
          <p:cNvSpPr txBox="1">
            <a:spLocks noChangeArrowheads="1"/>
          </p:cNvSpPr>
          <p:nvPr/>
        </p:nvSpPr>
        <p:spPr bwMode="auto">
          <a:xfrm>
            <a:off x="1691625" y="2353123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(Project)</a:t>
            </a:r>
            <a:endParaRPr lang="en-US" sz="1400" b="1" dirty="0"/>
          </a:p>
        </p:txBody>
      </p:sp>
      <p:sp>
        <p:nvSpPr>
          <p:cNvPr id="51" name="TextBox 106"/>
          <p:cNvSpPr txBox="1">
            <a:spLocks noChangeArrowheads="1"/>
          </p:cNvSpPr>
          <p:nvPr/>
        </p:nvSpPr>
        <p:spPr bwMode="auto">
          <a:xfrm>
            <a:off x="6146605" y="6424053"/>
            <a:ext cx="1647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Knowledge Graph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3" name="Straight Connector 52"/>
          <p:cNvCxnSpPr>
            <a:stCxn id="107" idx="4"/>
          </p:cNvCxnSpPr>
          <p:nvPr/>
        </p:nvCxnSpPr>
        <p:spPr>
          <a:xfrm rot="16200000" flipH="1">
            <a:off x="6666446" y="3811676"/>
            <a:ext cx="386678" cy="158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91968" y="4197100"/>
            <a:ext cx="8065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223415" y="4427530"/>
            <a:ext cx="777455" cy="614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68"/>
          <p:cNvSpPr txBox="1">
            <a:spLocks noChangeArrowheads="1"/>
          </p:cNvSpPr>
          <p:nvPr/>
        </p:nvSpPr>
        <p:spPr bwMode="auto">
          <a:xfrm>
            <a:off x="6338630" y="4580613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(Project)</a:t>
            </a:r>
            <a:endParaRPr lang="en-US" sz="1400" b="1" dirty="0"/>
          </a:p>
        </p:txBody>
      </p:sp>
      <p:sp>
        <p:nvSpPr>
          <p:cNvPr id="43" name="Content Placeholder 2"/>
          <p:cNvSpPr txBox="1">
            <a:spLocks noChangeArrowheads="1"/>
          </p:cNvSpPr>
          <p:nvPr/>
        </p:nvSpPr>
        <p:spPr>
          <a:xfrm>
            <a:off x="78615" y="1201510"/>
            <a:ext cx="8458200" cy="990600"/>
          </a:xfrm>
          <a:prstGeom prst="rect">
            <a:avLst/>
          </a:prstGeom>
        </p:spPr>
        <p:txBody>
          <a:bodyPr/>
          <a:lstStyle/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Query: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a project that employee “Bob” is working on, and that project is supervised by the same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Team_Leader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who also works with employee “Alice”.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Box 68"/>
          <p:cNvSpPr txBox="1">
            <a:spLocks noChangeArrowheads="1"/>
          </p:cNvSpPr>
          <p:nvPr/>
        </p:nvSpPr>
        <p:spPr bwMode="auto">
          <a:xfrm>
            <a:off x="-420650" y="2545148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46" name="Oval 45"/>
          <p:cNvSpPr/>
          <p:nvPr/>
        </p:nvSpPr>
        <p:spPr bwMode="auto">
          <a:xfrm>
            <a:off x="1538005" y="2238445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47" name="TextBox 68"/>
          <p:cNvSpPr txBox="1">
            <a:spLocks noChangeArrowheads="1"/>
          </p:cNvSpPr>
          <p:nvPr/>
        </p:nvSpPr>
        <p:spPr bwMode="auto">
          <a:xfrm>
            <a:off x="769905" y="232970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? </a:t>
            </a:r>
          </a:p>
          <a:p>
            <a:pPr algn="ctr"/>
            <a:endParaRPr lang="en-US" sz="1400" b="1" dirty="0"/>
          </a:p>
        </p:txBody>
      </p:sp>
      <p:sp>
        <p:nvSpPr>
          <p:cNvPr id="48" name="Oval 47"/>
          <p:cNvSpPr/>
          <p:nvPr/>
        </p:nvSpPr>
        <p:spPr bwMode="auto">
          <a:xfrm>
            <a:off x="1576410" y="3083355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50" name="TextBox 68"/>
          <p:cNvSpPr txBox="1">
            <a:spLocks noChangeArrowheads="1"/>
          </p:cNvSpPr>
          <p:nvPr/>
        </p:nvSpPr>
        <p:spPr bwMode="auto">
          <a:xfrm>
            <a:off x="787595" y="321302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? </a:t>
            </a:r>
          </a:p>
          <a:p>
            <a:pPr algn="ctr"/>
            <a:endParaRPr lang="en-US" sz="1400" b="1" dirty="0"/>
          </a:p>
        </p:txBody>
      </p:sp>
      <p:sp>
        <p:nvSpPr>
          <p:cNvPr id="64" name="TextBox 68"/>
          <p:cNvSpPr txBox="1">
            <a:spLocks noChangeArrowheads="1"/>
          </p:cNvSpPr>
          <p:nvPr/>
        </p:nvSpPr>
        <p:spPr bwMode="auto">
          <a:xfrm>
            <a:off x="-420650" y="3275380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65" name="Oval 64"/>
          <p:cNvSpPr/>
          <p:nvPr/>
        </p:nvSpPr>
        <p:spPr bwMode="auto">
          <a:xfrm>
            <a:off x="501070" y="6002672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62665" y="4312315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71" name="TextBox 106"/>
          <p:cNvSpPr txBox="1">
            <a:spLocks noChangeArrowheads="1"/>
          </p:cNvSpPr>
          <p:nvPr/>
        </p:nvSpPr>
        <p:spPr bwMode="auto">
          <a:xfrm>
            <a:off x="1476859" y="6347780"/>
            <a:ext cx="1405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Query </a:t>
            </a: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</a:rPr>
              <a:t>Graph 2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68"/>
          <p:cNvSpPr txBox="1">
            <a:spLocks noChangeArrowheads="1"/>
          </p:cNvSpPr>
          <p:nvPr/>
        </p:nvSpPr>
        <p:spPr bwMode="auto">
          <a:xfrm>
            <a:off x="-326150" y="444198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Bob </a:t>
            </a:r>
          </a:p>
          <a:p>
            <a:pPr algn="ctr"/>
            <a:endParaRPr lang="en-US" sz="1400" b="1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053755" y="4732142"/>
            <a:ext cx="714680" cy="194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8"/>
          <p:cNvSpPr txBox="1">
            <a:spLocks noChangeArrowheads="1"/>
          </p:cNvSpPr>
          <p:nvPr/>
        </p:nvSpPr>
        <p:spPr bwMode="auto">
          <a:xfrm>
            <a:off x="2651750" y="5310845"/>
            <a:ext cx="1305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(Team</a:t>
            </a:r>
          </a:p>
          <a:p>
            <a:pPr algn="ctr"/>
            <a:r>
              <a:rPr lang="en-US" sz="1400" b="1" dirty="0" smtClean="0"/>
              <a:t>   Leader)</a:t>
            </a:r>
            <a:endParaRPr lang="en-US" sz="1400" b="1" dirty="0"/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-343840" y="6156292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 Alice</a:t>
            </a:r>
          </a:p>
        </p:txBody>
      </p:sp>
      <p:cxnSp>
        <p:nvCxnSpPr>
          <p:cNvPr id="76" name="Straight Connector 75"/>
          <p:cNvCxnSpPr>
            <a:stCxn id="80" idx="6"/>
            <a:endCxn id="83" idx="1"/>
          </p:cNvCxnSpPr>
          <p:nvPr/>
        </p:nvCxnSpPr>
        <p:spPr>
          <a:xfrm>
            <a:off x="2190890" y="5061213"/>
            <a:ext cx="314794" cy="219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5" idx="6"/>
          </p:cNvCxnSpPr>
          <p:nvPr/>
        </p:nvCxnSpPr>
        <p:spPr>
          <a:xfrm flipH="1">
            <a:off x="1077145" y="6041077"/>
            <a:ext cx="827476" cy="2496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68"/>
          <p:cNvSpPr txBox="1">
            <a:spLocks noChangeArrowheads="1"/>
          </p:cNvSpPr>
          <p:nvPr/>
        </p:nvSpPr>
        <p:spPr bwMode="auto">
          <a:xfrm>
            <a:off x="1691625" y="4696365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(Project)</a:t>
            </a:r>
            <a:endParaRPr lang="en-US" sz="1400" b="1" dirty="0"/>
          </a:p>
        </p:txBody>
      </p:sp>
      <p:sp>
        <p:nvSpPr>
          <p:cNvPr id="79" name="TextBox 68"/>
          <p:cNvSpPr txBox="1">
            <a:spLocks noChangeArrowheads="1"/>
          </p:cNvSpPr>
          <p:nvPr/>
        </p:nvSpPr>
        <p:spPr bwMode="auto">
          <a:xfrm>
            <a:off x="-343840" y="4887853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80" name="Oval 79"/>
          <p:cNvSpPr/>
          <p:nvPr/>
        </p:nvSpPr>
        <p:spPr bwMode="auto">
          <a:xfrm>
            <a:off x="1614815" y="4773175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653220" y="5618085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82" name="TextBox 68"/>
          <p:cNvSpPr txBox="1">
            <a:spLocks noChangeArrowheads="1"/>
          </p:cNvSpPr>
          <p:nvPr/>
        </p:nvSpPr>
        <p:spPr bwMode="auto">
          <a:xfrm>
            <a:off x="-343840" y="5695432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83" name="Oval 82"/>
          <p:cNvSpPr/>
          <p:nvPr/>
        </p:nvSpPr>
        <p:spPr bwMode="auto">
          <a:xfrm>
            <a:off x="2421320" y="5196167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84" name="TextBox 68"/>
          <p:cNvSpPr txBox="1">
            <a:spLocks noChangeArrowheads="1"/>
          </p:cNvSpPr>
          <p:nvPr/>
        </p:nvSpPr>
        <p:spPr bwMode="auto">
          <a:xfrm>
            <a:off x="826000" y="4927332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? </a:t>
            </a:r>
          </a:p>
          <a:p>
            <a:pPr algn="ctr"/>
            <a:endParaRPr lang="en-US" sz="1400" b="1" dirty="0"/>
          </a:p>
        </p:txBody>
      </p:sp>
      <p:sp>
        <p:nvSpPr>
          <p:cNvPr id="85" name="TextBox 68"/>
          <p:cNvSpPr txBox="1">
            <a:spLocks noChangeArrowheads="1"/>
          </p:cNvSpPr>
          <p:nvPr/>
        </p:nvSpPr>
        <p:spPr bwMode="auto">
          <a:xfrm>
            <a:off x="864405" y="5772242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? </a:t>
            </a:r>
          </a:p>
          <a:p>
            <a:pPr algn="ctr"/>
            <a:endParaRPr lang="en-US" sz="1400" b="1" dirty="0"/>
          </a:p>
        </p:txBody>
      </p:sp>
      <p:cxnSp>
        <p:nvCxnSpPr>
          <p:cNvPr id="88" name="Straight Connector 87"/>
          <p:cNvCxnSpPr>
            <a:stCxn id="81" idx="6"/>
            <a:endCxn id="83" idx="3"/>
          </p:cNvCxnSpPr>
          <p:nvPr/>
        </p:nvCxnSpPr>
        <p:spPr>
          <a:xfrm flipV="1">
            <a:off x="2229295" y="5687878"/>
            <a:ext cx="276389" cy="218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8"/>
          <p:cNvSpPr txBox="1">
            <a:spLocks noChangeArrowheads="1"/>
          </p:cNvSpPr>
          <p:nvPr/>
        </p:nvSpPr>
        <p:spPr bwMode="auto">
          <a:xfrm>
            <a:off x="1768435" y="5887457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(Project)</a:t>
            </a:r>
            <a:endParaRPr lang="en-US" sz="1400" b="1" dirty="0"/>
          </a:p>
        </p:txBody>
      </p:sp>
      <p:sp>
        <p:nvSpPr>
          <p:cNvPr id="96" name="TextBox 68"/>
          <p:cNvSpPr txBox="1">
            <a:spLocks noChangeArrowheads="1"/>
          </p:cNvSpPr>
          <p:nvPr/>
        </p:nvSpPr>
        <p:spPr bwMode="auto">
          <a:xfrm>
            <a:off x="1632505" y="5311382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? </a:t>
            </a:r>
          </a:p>
          <a:p>
            <a:pPr algn="ctr"/>
            <a:endParaRPr lang="en-US" sz="1400" b="1" dirty="0"/>
          </a:p>
        </p:txBody>
      </p:sp>
      <p:sp>
        <p:nvSpPr>
          <p:cNvPr id="105" name="Oval 104"/>
          <p:cNvSpPr/>
          <p:nvPr/>
        </p:nvSpPr>
        <p:spPr bwMode="auto">
          <a:xfrm>
            <a:off x="6876300" y="396667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06" name="TextBox 68"/>
          <p:cNvSpPr txBox="1">
            <a:spLocks noChangeArrowheads="1"/>
          </p:cNvSpPr>
          <p:nvPr/>
        </p:nvSpPr>
        <p:spPr bwMode="auto">
          <a:xfrm>
            <a:off x="6087485" y="409633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PM01 </a:t>
            </a:r>
          </a:p>
          <a:p>
            <a:pPr algn="ctr"/>
            <a:endParaRPr lang="en-US" sz="1400" b="1" dirty="0"/>
          </a:p>
        </p:txBody>
      </p:sp>
      <p:sp>
        <p:nvSpPr>
          <p:cNvPr id="107" name="Oval 106"/>
          <p:cNvSpPr/>
          <p:nvPr/>
        </p:nvSpPr>
        <p:spPr bwMode="auto">
          <a:xfrm>
            <a:off x="6492250" y="312176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08" name="TextBox 68"/>
          <p:cNvSpPr txBox="1">
            <a:spLocks noChangeArrowheads="1"/>
          </p:cNvSpPr>
          <p:nvPr/>
        </p:nvSpPr>
        <p:spPr bwMode="auto">
          <a:xfrm>
            <a:off x="5703435" y="327538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Bob </a:t>
            </a:r>
          </a:p>
          <a:p>
            <a:pPr algn="ctr"/>
            <a:endParaRPr lang="en-US" sz="1400" b="1" dirty="0"/>
          </a:p>
        </p:txBody>
      </p:sp>
      <p:sp>
        <p:nvSpPr>
          <p:cNvPr id="110" name="TextBox 68"/>
          <p:cNvSpPr txBox="1">
            <a:spLocks noChangeArrowheads="1"/>
          </p:cNvSpPr>
          <p:nvPr/>
        </p:nvSpPr>
        <p:spPr bwMode="auto">
          <a:xfrm>
            <a:off x="6530655" y="3313248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111" name="TextBox 68"/>
          <p:cNvSpPr txBox="1">
            <a:spLocks noChangeArrowheads="1"/>
          </p:cNvSpPr>
          <p:nvPr/>
        </p:nvSpPr>
        <p:spPr bwMode="auto">
          <a:xfrm>
            <a:off x="4743310" y="471081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/>
              <a:t> </a:t>
            </a:r>
            <a:r>
              <a:rPr lang="en-US" sz="1400" b="1" dirty="0" smtClean="0"/>
              <a:t>Alice</a:t>
            </a:r>
          </a:p>
          <a:p>
            <a:pPr algn="ctr"/>
            <a:r>
              <a:rPr lang="en-US" sz="1400" b="1" dirty="0" smtClean="0"/>
              <a:t> Y.</a:t>
            </a:r>
          </a:p>
        </p:txBody>
      </p:sp>
      <p:sp>
        <p:nvSpPr>
          <p:cNvPr id="113" name="TextBox 68"/>
          <p:cNvSpPr txBox="1">
            <a:spLocks noChangeArrowheads="1"/>
          </p:cNvSpPr>
          <p:nvPr/>
        </p:nvSpPr>
        <p:spPr bwMode="auto">
          <a:xfrm>
            <a:off x="4572000" y="4389125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114" name="Oval 113"/>
          <p:cNvSpPr/>
          <p:nvPr/>
        </p:nvSpPr>
        <p:spPr bwMode="auto">
          <a:xfrm>
            <a:off x="8258880" y="388986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15" name="TextBox 68"/>
          <p:cNvSpPr txBox="1">
            <a:spLocks noChangeArrowheads="1"/>
          </p:cNvSpPr>
          <p:nvPr/>
        </p:nvSpPr>
        <p:spPr bwMode="auto">
          <a:xfrm>
            <a:off x="7470065" y="400507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John </a:t>
            </a:r>
          </a:p>
          <a:p>
            <a:pPr algn="ctr"/>
            <a:endParaRPr lang="en-US" sz="1400" b="1" dirty="0"/>
          </a:p>
        </p:txBody>
      </p:sp>
      <p:sp>
        <p:nvSpPr>
          <p:cNvPr id="116" name="TextBox 68"/>
          <p:cNvSpPr txBox="1">
            <a:spLocks noChangeArrowheads="1"/>
          </p:cNvSpPr>
          <p:nvPr/>
        </p:nvSpPr>
        <p:spPr bwMode="auto">
          <a:xfrm>
            <a:off x="7567590" y="4465935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(Team Leader)</a:t>
            </a:r>
            <a:endParaRPr lang="en-US" sz="1400" b="1" dirty="0"/>
          </a:p>
        </p:txBody>
      </p:sp>
      <p:sp>
        <p:nvSpPr>
          <p:cNvPr id="117" name="Oval 116"/>
          <p:cNvSpPr/>
          <p:nvPr/>
        </p:nvSpPr>
        <p:spPr bwMode="auto">
          <a:xfrm>
            <a:off x="7990045" y="212323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18" name="TextBox 68"/>
          <p:cNvSpPr txBox="1">
            <a:spLocks noChangeArrowheads="1"/>
          </p:cNvSpPr>
          <p:nvPr/>
        </p:nvSpPr>
        <p:spPr bwMode="auto">
          <a:xfrm>
            <a:off x="7201230" y="223844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DP0 </a:t>
            </a:r>
          </a:p>
          <a:p>
            <a:pPr algn="ctr"/>
            <a:endParaRPr lang="en-US" sz="1400" b="1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6837895" y="2238445"/>
            <a:ext cx="1190556" cy="883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0"/>
            <a:endCxn id="117" idx="5"/>
          </p:cNvCxnSpPr>
          <p:nvPr/>
        </p:nvCxnSpPr>
        <p:spPr>
          <a:xfrm flipH="1" flipV="1">
            <a:off x="8481756" y="2614941"/>
            <a:ext cx="65162" cy="12749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68"/>
          <p:cNvSpPr txBox="1">
            <a:spLocks noChangeArrowheads="1"/>
          </p:cNvSpPr>
          <p:nvPr/>
        </p:nvSpPr>
        <p:spPr bwMode="auto">
          <a:xfrm rot="19235584">
            <a:off x="6055054" y="2559232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work_in</a:t>
            </a:r>
            <a:endParaRPr lang="en-US" sz="1400" b="1" i="1" dirty="0"/>
          </a:p>
        </p:txBody>
      </p:sp>
      <p:sp>
        <p:nvSpPr>
          <p:cNvPr id="126" name="TextBox 68"/>
          <p:cNvSpPr txBox="1">
            <a:spLocks noChangeArrowheads="1"/>
          </p:cNvSpPr>
          <p:nvPr/>
        </p:nvSpPr>
        <p:spPr bwMode="auto">
          <a:xfrm>
            <a:off x="6761085" y="3889323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smtClean="0"/>
              <a:t>supervise</a:t>
            </a:r>
            <a:endParaRPr lang="en-US" sz="1400" b="1" i="1" dirty="0"/>
          </a:p>
        </p:txBody>
      </p:sp>
      <p:sp>
        <p:nvSpPr>
          <p:cNvPr id="128" name="TextBox 68"/>
          <p:cNvSpPr txBox="1">
            <a:spLocks noChangeArrowheads="1"/>
          </p:cNvSpPr>
          <p:nvPr/>
        </p:nvSpPr>
        <p:spPr bwMode="auto">
          <a:xfrm rot="19309133">
            <a:off x="5352465" y="4429807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work_on</a:t>
            </a:r>
            <a:endParaRPr lang="en-US" sz="1400" b="1" i="1" dirty="0"/>
          </a:p>
        </p:txBody>
      </p:sp>
      <p:sp>
        <p:nvSpPr>
          <p:cNvPr id="130" name="TextBox 68"/>
          <p:cNvSpPr txBox="1">
            <a:spLocks noChangeArrowheads="1"/>
          </p:cNvSpPr>
          <p:nvPr/>
        </p:nvSpPr>
        <p:spPr bwMode="auto">
          <a:xfrm>
            <a:off x="7429892" y="1815453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(Department)</a:t>
            </a:r>
            <a:endParaRPr lang="en-US" sz="1400" b="1" dirty="0"/>
          </a:p>
        </p:txBody>
      </p:sp>
      <p:sp>
        <p:nvSpPr>
          <p:cNvPr id="131" name="Oval 130"/>
          <p:cNvSpPr/>
          <p:nvPr/>
        </p:nvSpPr>
        <p:spPr bwMode="auto">
          <a:xfrm>
            <a:off x="3842305" y="3966670"/>
            <a:ext cx="652886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4187950" y="5656490"/>
            <a:ext cx="652886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4725620" y="2200040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647340" y="5618085"/>
            <a:ext cx="576075" cy="57607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52" name="TextBox 68"/>
          <p:cNvSpPr txBox="1">
            <a:spLocks noChangeArrowheads="1"/>
          </p:cNvSpPr>
          <p:nvPr/>
        </p:nvSpPr>
        <p:spPr bwMode="auto">
          <a:xfrm rot="5221346">
            <a:off x="7557080" y="3169145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work_in</a:t>
            </a:r>
            <a:endParaRPr lang="en-US" sz="1400" b="1" i="1" dirty="0"/>
          </a:p>
        </p:txBody>
      </p:sp>
      <p:cxnSp>
        <p:nvCxnSpPr>
          <p:cNvPr id="157" name="Straight Connector 156"/>
          <p:cNvCxnSpPr>
            <a:stCxn id="146" idx="0"/>
            <a:endCxn id="180" idx="2"/>
          </p:cNvCxnSpPr>
          <p:nvPr/>
        </p:nvCxnSpPr>
        <p:spPr>
          <a:xfrm flipH="1" flipV="1">
            <a:off x="4237597" y="4850522"/>
            <a:ext cx="276796" cy="8059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68"/>
          <p:cNvSpPr txBox="1">
            <a:spLocks noChangeArrowheads="1"/>
          </p:cNvSpPr>
          <p:nvPr/>
        </p:nvSpPr>
        <p:spPr bwMode="auto">
          <a:xfrm>
            <a:off x="3419850" y="570934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/>
              <a:t> </a:t>
            </a:r>
            <a:r>
              <a:rPr lang="en-US" sz="1400" b="1" dirty="0" smtClean="0"/>
              <a:t>Alice</a:t>
            </a:r>
          </a:p>
          <a:p>
            <a:pPr algn="ctr"/>
            <a:r>
              <a:rPr lang="en-US" sz="1400" b="1" dirty="0" smtClean="0"/>
              <a:t> M.</a:t>
            </a:r>
          </a:p>
        </p:txBody>
      </p:sp>
      <p:sp>
        <p:nvSpPr>
          <p:cNvPr id="160" name="TextBox 68"/>
          <p:cNvSpPr txBox="1">
            <a:spLocks noChangeArrowheads="1"/>
          </p:cNvSpPr>
          <p:nvPr/>
        </p:nvSpPr>
        <p:spPr bwMode="auto">
          <a:xfrm>
            <a:off x="3283921" y="4120290"/>
            <a:ext cx="18641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PM02 </a:t>
            </a:r>
          </a:p>
          <a:p>
            <a:pPr algn="ctr"/>
            <a:endParaRPr lang="en-US" sz="1400" b="1" dirty="0"/>
          </a:p>
        </p:txBody>
      </p:sp>
      <p:cxnSp>
        <p:nvCxnSpPr>
          <p:cNvPr id="168" name="Straight Connector 167"/>
          <p:cNvCxnSpPr>
            <a:stCxn id="117" idx="1"/>
            <a:endCxn id="147" idx="7"/>
          </p:cNvCxnSpPr>
          <p:nvPr/>
        </p:nvCxnSpPr>
        <p:spPr>
          <a:xfrm flipH="1">
            <a:off x="5217331" y="2207594"/>
            <a:ext cx="2857078" cy="768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68"/>
          <p:cNvSpPr txBox="1">
            <a:spLocks noChangeArrowheads="1"/>
          </p:cNvSpPr>
          <p:nvPr/>
        </p:nvSpPr>
        <p:spPr bwMode="auto">
          <a:xfrm>
            <a:off x="5204170" y="1969073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work_in</a:t>
            </a:r>
            <a:endParaRPr lang="en-US" sz="1400" b="1" i="1" dirty="0"/>
          </a:p>
        </p:txBody>
      </p:sp>
      <p:cxnSp>
        <p:nvCxnSpPr>
          <p:cNvPr id="174" name="Straight Connector 173"/>
          <p:cNvCxnSpPr>
            <a:stCxn id="131" idx="0"/>
            <a:endCxn id="147" idx="3"/>
          </p:cNvCxnSpPr>
          <p:nvPr/>
        </p:nvCxnSpPr>
        <p:spPr>
          <a:xfrm flipV="1">
            <a:off x="4168748" y="2691751"/>
            <a:ext cx="641236" cy="12749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68"/>
          <p:cNvSpPr txBox="1">
            <a:spLocks noChangeArrowheads="1"/>
          </p:cNvSpPr>
          <p:nvPr/>
        </p:nvSpPr>
        <p:spPr bwMode="auto">
          <a:xfrm>
            <a:off x="3919115" y="232970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Rob </a:t>
            </a:r>
          </a:p>
          <a:p>
            <a:pPr algn="ctr"/>
            <a:endParaRPr lang="en-US" sz="1400" b="1" dirty="0"/>
          </a:p>
        </p:txBody>
      </p:sp>
      <p:sp>
        <p:nvSpPr>
          <p:cNvPr id="178" name="TextBox 68"/>
          <p:cNvSpPr txBox="1">
            <a:spLocks noChangeArrowheads="1"/>
          </p:cNvSpPr>
          <p:nvPr/>
        </p:nvSpPr>
        <p:spPr bwMode="auto">
          <a:xfrm rot="17835789">
            <a:off x="3223560" y="3143237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smtClean="0"/>
              <a:t>supervise</a:t>
            </a:r>
            <a:endParaRPr lang="en-US" sz="1400" b="1" i="1" dirty="0"/>
          </a:p>
        </p:txBody>
      </p:sp>
      <p:sp>
        <p:nvSpPr>
          <p:cNvPr id="179" name="TextBox 68"/>
          <p:cNvSpPr txBox="1">
            <a:spLocks noChangeArrowheads="1"/>
          </p:cNvSpPr>
          <p:nvPr/>
        </p:nvSpPr>
        <p:spPr bwMode="auto">
          <a:xfrm rot="4293661">
            <a:off x="3432498" y="5104331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1" i="1" dirty="0" err="1" smtClean="0"/>
              <a:t>work_o</a:t>
            </a:r>
            <a:r>
              <a:rPr lang="en-US" sz="1400" b="1" i="1" dirty="0" err="1" smtClean="0"/>
              <a:t>n</a:t>
            </a:r>
            <a:endParaRPr lang="en-US" sz="1400" b="1" i="1" dirty="0"/>
          </a:p>
        </p:txBody>
      </p:sp>
      <p:sp>
        <p:nvSpPr>
          <p:cNvPr id="180" name="TextBox 68"/>
          <p:cNvSpPr txBox="1">
            <a:spLocks noChangeArrowheads="1"/>
          </p:cNvSpPr>
          <p:nvPr/>
        </p:nvSpPr>
        <p:spPr bwMode="auto">
          <a:xfrm>
            <a:off x="3343040" y="4542745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(Project)</a:t>
            </a:r>
            <a:endParaRPr lang="en-US" sz="1400" b="1" dirty="0"/>
          </a:p>
        </p:txBody>
      </p:sp>
      <p:sp>
        <p:nvSpPr>
          <p:cNvPr id="182" name="TextBox 68"/>
          <p:cNvSpPr txBox="1">
            <a:spLocks noChangeArrowheads="1"/>
          </p:cNvSpPr>
          <p:nvPr/>
        </p:nvSpPr>
        <p:spPr bwMode="auto">
          <a:xfrm>
            <a:off x="4203872" y="2790565"/>
            <a:ext cx="1789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(Team</a:t>
            </a:r>
          </a:p>
          <a:p>
            <a:pPr algn="ctr"/>
            <a:r>
              <a:rPr lang="en-US" sz="1400" b="1" dirty="0" smtClean="0"/>
              <a:t>  Leader)</a:t>
            </a:r>
            <a:endParaRPr lang="en-US" sz="1400" b="1" dirty="0"/>
          </a:p>
        </p:txBody>
      </p:sp>
      <p:sp>
        <p:nvSpPr>
          <p:cNvPr id="192" name="TextBox 68"/>
          <p:cNvSpPr txBox="1">
            <a:spLocks noChangeArrowheads="1"/>
          </p:cNvSpPr>
          <p:nvPr/>
        </p:nvSpPr>
        <p:spPr bwMode="auto">
          <a:xfrm>
            <a:off x="5334000" y="3771900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work_on</a:t>
            </a:r>
            <a:endParaRPr lang="en-US" sz="1400" b="1" i="1" dirty="0"/>
          </a:p>
        </p:txBody>
      </p:sp>
      <p:cxnSp>
        <p:nvCxnSpPr>
          <p:cNvPr id="193" name="Straight Connector 192"/>
          <p:cNvCxnSpPr>
            <a:stCxn id="148" idx="0"/>
          </p:cNvCxnSpPr>
          <p:nvPr/>
        </p:nvCxnSpPr>
        <p:spPr>
          <a:xfrm flipH="1" flipV="1">
            <a:off x="5839366" y="5272441"/>
            <a:ext cx="96012" cy="3456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68"/>
          <p:cNvSpPr txBox="1">
            <a:spLocks noChangeArrowheads="1"/>
          </p:cNvSpPr>
          <p:nvPr/>
        </p:nvSpPr>
        <p:spPr bwMode="auto">
          <a:xfrm>
            <a:off x="4840835" y="5747750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DP1 </a:t>
            </a:r>
          </a:p>
          <a:p>
            <a:pPr algn="ctr"/>
            <a:endParaRPr lang="en-US" sz="1400" b="1" dirty="0"/>
          </a:p>
        </p:txBody>
      </p:sp>
      <p:sp>
        <p:nvSpPr>
          <p:cNvPr id="204" name="TextBox 68"/>
          <p:cNvSpPr txBox="1">
            <a:spLocks noChangeArrowheads="1"/>
          </p:cNvSpPr>
          <p:nvPr/>
        </p:nvSpPr>
        <p:spPr bwMode="auto">
          <a:xfrm>
            <a:off x="4128830" y="5579143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work_in</a:t>
            </a:r>
            <a:endParaRPr lang="en-US" sz="1400" b="1" i="1" dirty="0"/>
          </a:p>
        </p:txBody>
      </p:sp>
      <p:sp>
        <p:nvSpPr>
          <p:cNvPr id="205" name="Oval 204"/>
          <p:cNvSpPr/>
          <p:nvPr/>
        </p:nvSpPr>
        <p:spPr bwMode="auto">
          <a:xfrm>
            <a:off x="5184675" y="3006545"/>
            <a:ext cx="3919115" cy="2765160"/>
          </a:xfrm>
          <a:prstGeom prst="ellipse">
            <a:avLst/>
          </a:prstGeom>
          <a:noFill/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208" name="TextBox 68"/>
          <p:cNvSpPr txBox="1">
            <a:spLocks noChangeArrowheads="1"/>
          </p:cNvSpPr>
          <p:nvPr/>
        </p:nvSpPr>
        <p:spPr bwMode="auto">
          <a:xfrm>
            <a:off x="5125592" y="6194160"/>
            <a:ext cx="178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(Department)</a:t>
            </a:r>
            <a:endParaRPr lang="en-US" sz="1400" b="1" dirty="0"/>
          </a:p>
        </p:txBody>
      </p:sp>
      <p:cxnSp>
        <p:nvCxnSpPr>
          <p:cNvPr id="215" name="Straight Connector 214"/>
          <p:cNvCxnSpPr/>
          <p:nvPr/>
        </p:nvCxnSpPr>
        <p:spPr>
          <a:xfrm flipH="1">
            <a:off x="4852076" y="5886920"/>
            <a:ext cx="833669" cy="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68"/>
          <p:cNvSpPr txBox="1">
            <a:spLocks noChangeArrowheads="1"/>
          </p:cNvSpPr>
          <p:nvPr/>
        </p:nvSpPr>
        <p:spPr bwMode="auto">
          <a:xfrm>
            <a:off x="3458255" y="6194160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(Employee)</a:t>
            </a:r>
            <a:endParaRPr lang="en-US" sz="1400" b="1" dirty="0"/>
          </a:p>
        </p:txBody>
      </p:sp>
      <p:sp>
        <p:nvSpPr>
          <p:cNvPr id="221" name="TextBox 68"/>
          <p:cNvSpPr txBox="1">
            <a:spLocks noChangeArrowheads="1"/>
          </p:cNvSpPr>
          <p:nvPr/>
        </p:nvSpPr>
        <p:spPr bwMode="auto">
          <a:xfrm>
            <a:off x="5204170" y="5272440"/>
            <a:ext cx="2209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i="1" dirty="0" err="1" smtClean="0"/>
              <a:t>work_in</a:t>
            </a:r>
            <a:endParaRPr lang="en-US" sz="1400" b="1" i="1" dirty="0"/>
          </a:p>
        </p:txBody>
      </p:sp>
      <p:sp>
        <p:nvSpPr>
          <p:cNvPr id="91" name="Slide Number Placeholder 9"/>
          <p:cNvSpPr txBox="1">
            <a:spLocks/>
          </p:cNvSpPr>
          <p:nvPr/>
        </p:nvSpPr>
        <p:spPr bwMode="auto">
          <a:xfrm>
            <a:off x="88334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0" name="Picture 1" descr="C:\Users\arijit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9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51" grpId="0"/>
      <p:bldP spid="51" grpId="1"/>
      <p:bldP spid="59" grpId="0"/>
      <p:bldP spid="59" grpId="1"/>
      <p:bldP spid="65" grpId="0" animBg="1"/>
      <p:bldP spid="70" grpId="0" animBg="1"/>
      <p:bldP spid="71" grpId="0"/>
      <p:bldP spid="72" grpId="0"/>
      <p:bldP spid="74" grpId="0"/>
      <p:bldP spid="75" grpId="0"/>
      <p:bldP spid="78" grpId="0"/>
      <p:bldP spid="79" grpId="0"/>
      <p:bldP spid="80" grpId="0" animBg="1"/>
      <p:bldP spid="81" grpId="0" animBg="1"/>
      <p:bldP spid="82" grpId="0"/>
      <p:bldP spid="83" grpId="0" animBg="1"/>
      <p:bldP spid="84" grpId="0"/>
      <p:bldP spid="85" grpId="0"/>
      <p:bldP spid="94" grpId="0"/>
      <p:bldP spid="96" grpId="0"/>
      <p:bldP spid="105" grpId="0" animBg="1"/>
      <p:bldP spid="105" grpId="1" animBg="1"/>
      <p:bldP spid="106" grpId="0"/>
      <p:bldP spid="106" grpId="1"/>
      <p:bldP spid="107" grpId="0" animBg="1"/>
      <p:bldP spid="107" grpId="1" animBg="1"/>
      <p:bldP spid="108" grpId="0"/>
      <p:bldP spid="108" grpId="1"/>
      <p:bldP spid="110" grpId="0"/>
      <p:bldP spid="110" grpId="1"/>
      <p:bldP spid="111" grpId="0"/>
      <p:bldP spid="111" grpId="1"/>
      <p:bldP spid="113" grpId="0"/>
      <p:bldP spid="113" grpId="1"/>
      <p:bldP spid="114" grpId="0" animBg="1"/>
      <p:bldP spid="114" grpId="1" animBg="1"/>
      <p:bldP spid="115" grpId="0"/>
      <p:bldP spid="115" grpId="1"/>
      <p:bldP spid="116" grpId="0"/>
      <p:bldP spid="116" grpId="1"/>
      <p:bldP spid="117" grpId="0" animBg="1"/>
      <p:bldP spid="117" grpId="1" animBg="1"/>
      <p:bldP spid="118" grpId="0"/>
      <p:bldP spid="118" grpId="1"/>
      <p:bldP spid="124" grpId="0"/>
      <p:bldP spid="124" grpId="1"/>
      <p:bldP spid="126" grpId="0"/>
      <p:bldP spid="126" grpId="1"/>
      <p:bldP spid="128" grpId="0"/>
      <p:bldP spid="128" grpId="1"/>
      <p:bldP spid="130" grpId="0"/>
      <p:bldP spid="130" grpId="1"/>
      <p:bldP spid="131" grpId="0" animBg="1"/>
      <p:bldP spid="131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52" grpId="0"/>
      <p:bldP spid="152" grpId="1"/>
      <p:bldP spid="159" grpId="0"/>
      <p:bldP spid="159" grpId="1"/>
      <p:bldP spid="160" grpId="0"/>
      <p:bldP spid="160" grpId="1"/>
      <p:bldP spid="173" grpId="0"/>
      <p:bldP spid="173" grpId="1"/>
      <p:bldP spid="177" grpId="0"/>
      <p:bldP spid="177" grpId="1"/>
      <p:bldP spid="178" grpId="0"/>
      <p:bldP spid="178" grpId="1"/>
      <p:bldP spid="179" grpId="0"/>
      <p:bldP spid="179" grpId="1"/>
      <p:bldP spid="180" grpId="0"/>
      <p:bldP spid="180" grpId="1"/>
      <p:bldP spid="182" grpId="0"/>
      <p:bldP spid="182" grpId="1"/>
      <p:bldP spid="192" grpId="0"/>
      <p:bldP spid="192" grpId="1"/>
      <p:bldP spid="203" grpId="0"/>
      <p:bldP spid="203" grpId="1"/>
      <p:bldP spid="204" grpId="0"/>
      <p:bldP spid="204" grpId="1"/>
      <p:bldP spid="205" grpId="0" animBg="1"/>
      <p:bldP spid="208" grpId="0"/>
      <p:bldP spid="208" grpId="1"/>
      <p:bldP spid="219" grpId="0"/>
      <p:bldP spid="219" grpId="1"/>
      <p:bldP spid="221" grpId="0"/>
      <p:bldP spid="2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05" y="0"/>
            <a:ext cx="7924800" cy="1066800"/>
          </a:xfrm>
        </p:spPr>
        <p:txBody>
          <a:bodyPr/>
          <a:lstStyle/>
          <a:p>
            <a:pPr algn="l"/>
            <a:r>
              <a:rPr lang="en-US" sz="3200" dirty="0" smtClean="0"/>
              <a:t>Approximate Subgraph Search</a:t>
            </a:r>
            <a:br>
              <a:rPr lang="en-US" sz="3200" dirty="0" smtClean="0"/>
            </a:br>
            <a:r>
              <a:rPr lang="en-US" sz="3200" dirty="0" smtClean="0"/>
              <a:t>for Graph Querying</a:t>
            </a:r>
            <a:endParaRPr lang="en-US" sz="3200" dirty="0"/>
          </a:p>
        </p:txBody>
      </p:sp>
      <p:sp>
        <p:nvSpPr>
          <p:cNvPr id="44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81000" y="2955782"/>
            <a:ext cx="8305800" cy="1371600"/>
          </a:xfrm>
        </p:spPr>
        <p:txBody>
          <a:bodyPr/>
          <a:lstStyle/>
          <a:p>
            <a:pPr marL="396875" lvl="0" indent="-396875" algn="just" defTabSz="914363">
              <a:lnSpc>
                <a:spcPct val="90000"/>
              </a:lnSpc>
              <a:buBlip>
                <a:blip r:embed="rId2"/>
              </a:buBlip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NP-hard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time consuming.</a:t>
            </a:r>
          </a:p>
          <a:p>
            <a:pPr marL="274638" indent="-274638" algn="l" eaLnBrk="1" hangingPunct="1">
              <a:buFont typeface="Wingdings" pitchFamily="2" charset="2"/>
              <a:buChar char="v"/>
            </a:pPr>
            <a:endParaRPr lang="en-US" altLang="zh-CN" sz="1600" dirty="0" smtClean="0"/>
          </a:p>
          <a:p>
            <a:pPr marL="274638" indent="-274638" algn="l" eaLnBrk="1" hangingPunct="1"/>
            <a:endParaRPr lang="en-US" altLang="zh-CN" sz="1600" dirty="0" smtClean="0"/>
          </a:p>
        </p:txBody>
      </p:sp>
      <p:sp>
        <p:nvSpPr>
          <p:cNvPr id="45" name="Content Placeholder 2"/>
          <p:cNvSpPr txBox="1">
            <a:spLocks noChangeArrowheads="1"/>
          </p:cNvSpPr>
          <p:nvPr/>
        </p:nvSpPr>
        <p:spPr bwMode="auto">
          <a:xfrm>
            <a:off x="381000" y="3314700"/>
            <a:ext cx="365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too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strict to find approximate matches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1000" y="2171700"/>
            <a:ext cx="2286000" cy="580040"/>
          </a:xfrm>
          <a:prstGeom prst="roundRect">
            <a:avLst/>
          </a:prstGeom>
          <a:solidFill>
            <a:srgbClr val="FFFF00">
              <a:alpha val="1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Content Placeholder 2"/>
          <p:cNvSpPr txBox="1">
            <a:spLocks noChangeArrowheads="1"/>
          </p:cNvSpPr>
          <p:nvPr/>
        </p:nvSpPr>
        <p:spPr bwMode="auto">
          <a:xfrm>
            <a:off x="419100" y="22479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Subgraph Isomorphism</a:t>
            </a: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72000" y="2193782"/>
            <a:ext cx="2667000" cy="580040"/>
          </a:xfrm>
          <a:prstGeom prst="roundRect">
            <a:avLst/>
          </a:prstGeom>
          <a:solidFill>
            <a:srgbClr val="FFFF00">
              <a:alpha val="1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Content Placeholder 2"/>
          <p:cNvSpPr txBox="1">
            <a:spLocks noChangeArrowheads="1"/>
          </p:cNvSpPr>
          <p:nvPr/>
        </p:nvSpPr>
        <p:spPr bwMode="auto">
          <a:xfrm>
            <a:off x="4572000" y="2269982"/>
            <a:ext cx="316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Subgraph</a:t>
            </a:r>
            <a:r>
              <a:rPr kumimoji="0" lang="en-US" altLang="zh-CN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Similarity Metrics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Content Placeholder 2"/>
          <p:cNvSpPr txBox="1">
            <a:spLocks noChangeArrowheads="1"/>
          </p:cNvSpPr>
          <p:nvPr/>
        </p:nvSpPr>
        <p:spPr bwMode="auto">
          <a:xfrm>
            <a:off x="4495800" y="2933700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altLang="zh-CN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Graph Edit Distance, Maximum Common Subgraph, # of Missing Edges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Content Placeholder 2"/>
          <p:cNvSpPr txBox="1">
            <a:spLocks noChangeArrowheads="1"/>
          </p:cNvSpPr>
          <p:nvPr/>
        </p:nvSpPr>
        <p:spPr bwMode="auto">
          <a:xfrm>
            <a:off x="4495800" y="35052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altLang="zh-CN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Not suitable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to preserve closeness among entities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Content Placeholder 2"/>
          <p:cNvSpPr txBox="1">
            <a:spLocks noChangeArrowheads="1"/>
          </p:cNvSpPr>
          <p:nvPr/>
        </p:nvSpPr>
        <p:spPr bwMode="auto">
          <a:xfrm>
            <a:off x="381000" y="1295400"/>
            <a:ext cx="7924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altLang="zh-CN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If two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entities are close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in the query graph, they should also be close in the data graph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2934097" y="3123803"/>
            <a:ext cx="2362200" cy="79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4" name="Content Placeholder 2"/>
          <p:cNvSpPr txBox="1">
            <a:spLocks noChangeArrowheads="1"/>
          </p:cNvSpPr>
          <p:nvPr/>
        </p:nvSpPr>
        <p:spPr bwMode="auto">
          <a:xfrm>
            <a:off x="342900" y="4800600"/>
            <a:ext cx="3810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algn="just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lang="en-US" altLang="zh-CN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preserve </a:t>
            </a:r>
            <a:r>
              <a:rPr lang="en-US" altLang="zh-CN" sz="2000" i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altLang="zh-CN" sz="20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-hop neighborhood information of each query node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04800" y="4762500"/>
            <a:ext cx="4000500" cy="1066800"/>
          </a:xfrm>
          <a:prstGeom prst="roundRect">
            <a:avLst/>
          </a:prstGeom>
          <a:solidFill>
            <a:srgbClr val="FFFF00">
              <a:alpha val="1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533726" y="4450079"/>
            <a:ext cx="274319" cy="274321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baseline="-25000" dirty="0"/>
          </a:p>
        </p:txBody>
      </p:sp>
      <p:sp>
        <p:nvSpPr>
          <p:cNvPr id="78" name="Oval 77"/>
          <p:cNvSpPr/>
          <p:nvPr/>
        </p:nvSpPr>
        <p:spPr>
          <a:xfrm>
            <a:off x="5076526" y="5059679"/>
            <a:ext cx="274319" cy="274321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990926" y="5059679"/>
            <a:ext cx="274319" cy="274321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533726" y="5593079"/>
            <a:ext cx="274319" cy="274321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533726" y="6278879"/>
            <a:ext cx="274319" cy="274321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76" idx="3"/>
            <a:endCxn id="78" idx="7"/>
          </p:cNvCxnSpPr>
          <p:nvPr/>
        </p:nvCxnSpPr>
        <p:spPr>
          <a:xfrm rot="5400000">
            <a:off x="5237881" y="4757019"/>
            <a:ext cx="408811" cy="2632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6" idx="5"/>
            <a:endCxn id="79" idx="1"/>
          </p:cNvCxnSpPr>
          <p:nvPr/>
        </p:nvCxnSpPr>
        <p:spPr>
          <a:xfrm rot="16200000" flipH="1">
            <a:off x="5695080" y="4763832"/>
            <a:ext cx="408811" cy="2632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6"/>
            <a:endCxn id="79" idx="2"/>
          </p:cNvCxnSpPr>
          <p:nvPr/>
        </p:nvCxnSpPr>
        <p:spPr>
          <a:xfrm>
            <a:off x="5350845" y="5196840"/>
            <a:ext cx="629588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8" idx="5"/>
            <a:endCxn id="81" idx="1"/>
          </p:cNvCxnSpPr>
          <p:nvPr/>
        </p:nvCxnSpPr>
        <p:spPr>
          <a:xfrm rot="16200000" flipH="1">
            <a:off x="5275355" y="5334707"/>
            <a:ext cx="333861" cy="26322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1" idx="4"/>
            <a:endCxn id="83" idx="0"/>
          </p:cNvCxnSpPr>
          <p:nvPr/>
        </p:nvCxnSpPr>
        <p:spPr>
          <a:xfrm rot="5400000">
            <a:off x="5468520" y="6069766"/>
            <a:ext cx="404733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53100" y="4389888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</a:t>
            </a:r>
            <a:r>
              <a:rPr lang="en-US" sz="2000" b="1" i="1" baseline="-25000" dirty="0" smtClean="0">
                <a:solidFill>
                  <a:srgbClr val="FF0000"/>
                </a:solidFill>
              </a:rPr>
              <a:t>1</a:t>
            </a:r>
          </a:p>
          <a:p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86300" y="4983474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u</a:t>
            </a:r>
            <a:r>
              <a:rPr lang="en-US" sz="2000" b="1" i="1" baseline="-25000" dirty="0" smtClean="0"/>
              <a:t>2</a:t>
            </a:r>
          </a:p>
          <a:p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6219522" y="4983474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u</a:t>
            </a:r>
            <a:r>
              <a:rPr lang="en-US" sz="2000" b="1" i="1" baseline="-25000" dirty="0" smtClean="0"/>
              <a:t>3</a:t>
            </a:r>
          </a:p>
          <a:p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762322" y="5478774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u</a:t>
            </a:r>
            <a:r>
              <a:rPr lang="en-US" sz="2000" b="1" i="1" baseline="-25000" dirty="0" smtClean="0"/>
              <a:t>4</a:t>
            </a:r>
          </a:p>
          <a:p>
            <a:endParaRPr lang="en-US" sz="2000" dirty="0"/>
          </a:p>
        </p:txBody>
      </p:sp>
      <p:sp>
        <p:nvSpPr>
          <p:cNvPr id="95" name="Oval 94"/>
          <p:cNvSpPr/>
          <p:nvPr/>
        </p:nvSpPr>
        <p:spPr>
          <a:xfrm>
            <a:off x="4695522" y="4343400"/>
            <a:ext cx="2019300" cy="17907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781978" y="6188214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u</a:t>
            </a:r>
            <a:r>
              <a:rPr lang="en-US" sz="2000" b="1" i="1" baseline="-25000" dirty="0" smtClean="0"/>
              <a:t>5</a:t>
            </a:r>
          </a:p>
          <a:p>
            <a:endParaRPr lang="en-US" sz="2000" dirty="0"/>
          </a:p>
        </p:txBody>
      </p:sp>
      <p:sp>
        <p:nvSpPr>
          <p:cNvPr id="121" name="Content Placeholder 2"/>
          <p:cNvSpPr txBox="1">
            <a:spLocks noChangeArrowheads="1"/>
          </p:cNvSpPr>
          <p:nvPr/>
        </p:nvSpPr>
        <p:spPr bwMode="auto">
          <a:xfrm>
            <a:off x="6896100" y="5334000"/>
            <a:ext cx="220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875" marR="0" lvl="0" indent="-396875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2-hop</a:t>
            </a:r>
            <a:r>
              <a:rPr lang="en-US" altLang="zh-CN" b="1" kern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neighborhood </a:t>
            </a:r>
          </a:p>
          <a:p>
            <a:pPr marL="396875" marR="0" lvl="0" indent="-396875" defTabSz="914363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u</a:t>
            </a:r>
            <a:r>
              <a:rPr kumimoji="0" lang="en-US" altLang="zh-CN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22" name="Slide Number Placeholder 9"/>
          <p:cNvSpPr txBox="1">
            <a:spLocks/>
          </p:cNvSpPr>
          <p:nvPr/>
        </p:nvSpPr>
        <p:spPr bwMode="auto">
          <a:xfrm>
            <a:off x="88334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noProof="0" dirty="0" smtClean="0">
                <a:solidFill>
                  <a:schemeClr val="tx1"/>
                </a:solidFill>
                <a:latin typeface="+mj-lt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3" name="Multiply 32"/>
          <p:cNvSpPr/>
          <p:nvPr/>
        </p:nvSpPr>
        <p:spPr bwMode="auto">
          <a:xfrm>
            <a:off x="2819400" y="1866900"/>
            <a:ext cx="1447800" cy="1295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34" name="Multiply 33"/>
          <p:cNvSpPr/>
          <p:nvPr/>
        </p:nvSpPr>
        <p:spPr bwMode="auto">
          <a:xfrm>
            <a:off x="7505700" y="1866900"/>
            <a:ext cx="1447800" cy="1295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pic>
        <p:nvPicPr>
          <p:cNvPr id="35" name="Picture 1" descr="C:\Users\arijit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9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45" grpId="0"/>
      <p:bldP spid="47" grpId="0" animBg="1"/>
      <p:bldP spid="48" grpId="0"/>
      <p:bldP spid="49" grpId="0" animBg="1"/>
      <p:bldP spid="50" grpId="0"/>
      <p:bldP spid="51" grpId="0"/>
      <p:bldP spid="52" grpId="0"/>
      <p:bldP spid="64" grpId="0"/>
      <p:bldP spid="65" grpId="0" animBg="1"/>
      <p:bldP spid="76" grpId="0" animBg="1"/>
      <p:bldP spid="78" grpId="0" animBg="1"/>
      <p:bldP spid="79" grpId="0" animBg="1"/>
      <p:bldP spid="81" grpId="0" animBg="1"/>
      <p:bldP spid="83" grpId="0" animBg="1"/>
      <p:bldP spid="91" grpId="0"/>
      <p:bldP spid="92" grpId="0"/>
      <p:bldP spid="93" grpId="0"/>
      <p:bldP spid="94" grpId="0"/>
      <p:bldP spid="95" grpId="0" animBg="1"/>
      <p:bldP spid="120" grpId="0"/>
      <p:bldP spid="121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57900"/>
            <a:ext cx="8487505" cy="1066800"/>
          </a:xfrm>
        </p:spPr>
        <p:txBody>
          <a:bodyPr/>
          <a:lstStyle/>
          <a:p>
            <a:pPr algn="l"/>
            <a:r>
              <a:rPr lang="en-US" sz="3200" dirty="0" smtClean="0"/>
              <a:t>Graph to Vector Conversion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305800" cy="1371600"/>
          </a:xfrm>
        </p:spPr>
        <p:txBody>
          <a:bodyPr/>
          <a:lstStyle/>
          <a:p>
            <a:pPr marL="396875" lvl="0" indent="-396875" algn="just" defTabSz="914363">
              <a:lnSpc>
                <a:spcPct val="90000"/>
              </a:lnSpc>
              <a:buBlip>
                <a:blip r:embed="rId3"/>
              </a:buBlip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Convert the h-hop neighborhood of each node u in G into a multi-dimensional vector R</a:t>
            </a:r>
            <a:r>
              <a:rPr lang="en-US" altLang="zh-CN" sz="2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(u)={⟨u′, w</a:t>
            </a:r>
            <a:r>
              <a:rPr lang="en-US" altLang="zh-CN" sz="2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(u′)⟩}, based on the distance of neighbor nodes u′ from u.</a:t>
            </a:r>
          </a:p>
          <a:p>
            <a:pPr marL="274638" indent="-274638" algn="l" eaLnBrk="1" hangingPunct="1">
              <a:buFont typeface="Wingdings" pitchFamily="2" charset="2"/>
              <a:buChar char="v"/>
            </a:pPr>
            <a:endParaRPr lang="en-US" altLang="zh-CN" sz="1000" dirty="0" smtClean="0"/>
          </a:p>
          <a:p>
            <a:pPr marL="274638" indent="-274638" algn="l" eaLnBrk="1" hangingPunct="1"/>
            <a:endParaRPr lang="en-US" altLang="zh-CN" sz="2200" dirty="0" smtClean="0"/>
          </a:p>
        </p:txBody>
      </p:sp>
      <p:sp>
        <p:nvSpPr>
          <p:cNvPr id="11" name="Content Placeholder 2"/>
          <p:cNvSpPr>
            <a:spLocks noChangeArrowheads="1"/>
          </p:cNvSpPr>
          <p:nvPr/>
        </p:nvSpPr>
        <p:spPr bwMode="auto">
          <a:xfrm>
            <a:off x="512965" y="3155895"/>
            <a:ext cx="5181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v"/>
            </a:pPr>
            <a:endParaRPr lang="en-US" altLang="zh-CN" sz="1000" b="1" i="1" dirty="0">
              <a:latin typeface="Century Schoolbook" pitchFamily="18" charset="0"/>
              <a:sym typeface="Century Schoolbook" pitchFamily="18" charset="0"/>
            </a:endParaRPr>
          </a:p>
          <a:p>
            <a:pPr marL="274638" indent="-274638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altLang="zh-CN" sz="2200" b="1" i="1" dirty="0">
              <a:latin typeface="Century Schoolbook" pitchFamily="18" charset="0"/>
              <a:sym typeface="Century Schoolbook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6765" y="2851095"/>
            <a:ext cx="5181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3925" y="2286000"/>
            <a:ext cx="457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1427365" y="2914510"/>
            <a:ext cx="457200" cy="457200"/>
          </a:xfrm>
          <a:prstGeom prst="ellipse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970165" y="3524110"/>
            <a:ext cx="457200" cy="457200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884565" y="3524110"/>
            <a:ext cx="457200" cy="457200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27365" y="4057510"/>
            <a:ext cx="457200" cy="457200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27365" y="4743310"/>
            <a:ext cx="457200" cy="457200"/>
          </a:xfrm>
          <a:prstGeom prst="ellipse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3"/>
            <a:endCxn id="16" idx="7"/>
          </p:cNvCxnSpPr>
          <p:nvPr/>
        </p:nvCxnSpPr>
        <p:spPr>
          <a:xfrm flipH="1">
            <a:off x="1360410" y="3304755"/>
            <a:ext cx="133910" cy="2863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5"/>
            <a:endCxn id="17" idx="1"/>
          </p:cNvCxnSpPr>
          <p:nvPr/>
        </p:nvCxnSpPr>
        <p:spPr>
          <a:xfrm>
            <a:off x="1817610" y="3304755"/>
            <a:ext cx="133910" cy="2863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6"/>
            <a:endCxn id="17" idx="2"/>
          </p:cNvCxnSpPr>
          <p:nvPr/>
        </p:nvCxnSpPr>
        <p:spPr>
          <a:xfrm>
            <a:off x="1427365" y="3752710"/>
            <a:ext cx="457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5"/>
            <a:endCxn id="18" idx="1"/>
          </p:cNvCxnSpPr>
          <p:nvPr/>
        </p:nvCxnSpPr>
        <p:spPr>
          <a:xfrm>
            <a:off x="1360410" y="3914355"/>
            <a:ext cx="133910" cy="2101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19" idx="0"/>
          </p:cNvCxnSpPr>
          <p:nvPr/>
        </p:nvCxnSpPr>
        <p:spPr>
          <a:xfrm>
            <a:off x="1655965" y="4514710"/>
            <a:ext cx="0" cy="228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3"/>
          <p:cNvSpPr txBox="1">
            <a:spLocks/>
          </p:cNvSpPr>
          <p:nvPr/>
        </p:nvSpPr>
        <p:spPr>
          <a:xfrm>
            <a:off x="360565" y="5137112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Information Propagation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27365" y="2861646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u</a:t>
            </a:r>
            <a:r>
              <a:rPr lang="en-US" sz="2400" b="1" i="1" baseline="-25000" dirty="0" smtClean="0"/>
              <a:t>1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0165" y="344791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u</a:t>
            </a:r>
            <a:r>
              <a:rPr lang="en-US" sz="2400" b="1" i="1" baseline="-25000" dirty="0" smtClean="0"/>
              <a:t>2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84565" y="344791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u</a:t>
            </a:r>
            <a:r>
              <a:rPr lang="en-US" sz="2400" b="1" i="1" baseline="-25000" dirty="0" smtClean="0"/>
              <a:t>3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7365" y="3981310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u</a:t>
            </a:r>
            <a:r>
              <a:rPr lang="en-US" sz="2400" b="1" i="1" baseline="-25000" dirty="0" smtClean="0"/>
              <a:t>4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7365" y="4689226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u</a:t>
            </a:r>
            <a:r>
              <a:rPr lang="en-US" sz="2400" b="1" i="1" baseline="-25000" dirty="0" smtClean="0"/>
              <a:t>5</a:t>
            </a:r>
          </a:p>
          <a:p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89165" y="2762110"/>
            <a:ext cx="22098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5380030" y="3357070"/>
            <a:ext cx="2819400" cy="381000"/>
          </a:xfrm>
          <a:prstGeom prst="wedgeRectCallout">
            <a:avLst>
              <a:gd name="adj1" fmla="val -41728"/>
              <a:gd name="adj2" fmla="val -205310"/>
            </a:avLst>
          </a:prstGeom>
          <a:solidFill>
            <a:srgbClr val="00B0F0">
              <a:alpha val="28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between u and u’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346505" y="2701135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1046365" y="3066910"/>
            <a:ext cx="381000" cy="457200"/>
          </a:xfrm>
          <a:prstGeom prst="arc">
            <a:avLst>
              <a:gd name="adj1" fmla="val 8323670"/>
              <a:gd name="adj2" fmla="val 172594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flipH="1">
            <a:off x="1884565" y="3066910"/>
            <a:ext cx="304800" cy="457200"/>
          </a:xfrm>
          <a:prstGeom prst="arc">
            <a:avLst>
              <a:gd name="adj1" fmla="val 8323670"/>
              <a:gd name="adj2" fmla="val 1725948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/>
          <p:nvPr/>
        </p:nvCxnSpPr>
        <p:spPr>
          <a:xfrm rot="5400000" flipH="1" flipV="1">
            <a:off x="1427365" y="3676510"/>
            <a:ext cx="533400" cy="76200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315895" y="5135875"/>
            <a:ext cx="4647005" cy="960125"/>
          </a:xfrm>
          <a:prstGeom prst="roundRect">
            <a:avLst/>
          </a:prstGeom>
          <a:solidFill>
            <a:srgbClr val="FFFF00">
              <a:alpha val="10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Previous Applications of Information Propagation: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Semi-supervised Learning  [AI’ 08], Concept Propagation [CIKM ’06]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205560" y="3924300"/>
            <a:ext cx="559554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 = 2,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 = 0.5</a:t>
            </a:r>
            <a:endParaRPr kumimoji="0" lang="en-US" sz="22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sz="2200" b="0" i="1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200" b="0" i="1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= {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⟨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200" b="0" i="1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0.5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⟩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⟨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200" b="0" i="1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0.5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⟩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⟨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n-US" sz="2200" b="0" i="1" u="none" strike="noStrike" kern="120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0.25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⟩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4817"/>
              </a:buClr>
              <a:buSzPct val="70000"/>
              <a:buFont typeface="Wingdings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3" name="Slide Number Placeholder 9"/>
          <p:cNvSpPr txBox="1">
            <a:spLocks/>
          </p:cNvSpPr>
          <p:nvPr/>
        </p:nvSpPr>
        <p:spPr bwMode="auto">
          <a:xfrm>
            <a:off x="883343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8" name="Picture 1" descr="C:\Users\arijit\Desktop\downlo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8834955" cy="1066800"/>
          </a:xfrm>
        </p:spPr>
        <p:txBody>
          <a:bodyPr/>
          <a:lstStyle/>
          <a:p>
            <a:pPr algn="l"/>
            <a:r>
              <a:rPr lang="en-US" sz="3600" dirty="0" smtClean="0"/>
              <a:t> Subgraph Matching Cost Formulation </a:t>
            </a:r>
            <a:endParaRPr lang="en-US" sz="3600" dirty="0"/>
          </a:p>
        </p:txBody>
      </p:sp>
      <p:sp>
        <p:nvSpPr>
          <p:cNvPr id="12" name="Slide Number Placeholder 9"/>
          <p:cNvSpPr txBox="1">
            <a:spLocks/>
          </p:cNvSpPr>
          <p:nvPr/>
        </p:nvSpPr>
        <p:spPr bwMode="auto">
          <a:xfrm>
            <a:off x="8724900" y="6462995"/>
            <a:ext cx="50107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819400" y="2145792"/>
            <a:ext cx="457200" cy="457200"/>
          </a:xfrm>
          <a:prstGeom prst="ellipse">
            <a:avLst/>
          </a:prstGeom>
          <a:solidFill>
            <a:srgbClr val="1F497D">
              <a:alpha val="8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362200" y="2755392"/>
            <a:ext cx="457200" cy="457200"/>
          </a:xfrm>
          <a:prstGeom prst="ellipse">
            <a:avLst/>
          </a:prstGeom>
          <a:solidFill>
            <a:srgbClr val="EEECE1">
              <a:lumMod val="50000"/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276600" y="2755392"/>
            <a:ext cx="457200" cy="457200"/>
          </a:xfrm>
          <a:prstGeom prst="ellipse">
            <a:avLst/>
          </a:prstGeom>
          <a:solidFill>
            <a:srgbClr val="C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819400" y="3288792"/>
            <a:ext cx="457200" cy="457200"/>
          </a:xfrm>
          <a:prstGeom prst="ellipse">
            <a:avLst/>
          </a:prstGeom>
          <a:solidFill>
            <a:srgbClr val="9BBB59">
              <a:lumMod val="5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819400" y="3974592"/>
            <a:ext cx="457200" cy="457200"/>
          </a:xfrm>
          <a:prstGeom prst="ellipse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>
            <a:stCxn id="72" idx="3"/>
            <a:endCxn id="73" idx="7"/>
          </p:cNvCxnSpPr>
          <p:nvPr/>
        </p:nvCxnSpPr>
        <p:spPr>
          <a:xfrm flipH="1">
            <a:off x="2752445" y="2536037"/>
            <a:ext cx="133910" cy="2863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8" name="Straight Connector 77"/>
          <p:cNvCxnSpPr>
            <a:stCxn id="72" idx="5"/>
            <a:endCxn id="74" idx="1"/>
          </p:cNvCxnSpPr>
          <p:nvPr/>
        </p:nvCxnSpPr>
        <p:spPr>
          <a:xfrm>
            <a:off x="3209645" y="2536037"/>
            <a:ext cx="133910" cy="2863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9" name="Straight Connector 78"/>
          <p:cNvCxnSpPr>
            <a:stCxn id="73" idx="6"/>
            <a:endCxn id="74" idx="2"/>
          </p:cNvCxnSpPr>
          <p:nvPr/>
        </p:nvCxnSpPr>
        <p:spPr>
          <a:xfrm>
            <a:off x="2819400" y="2983992"/>
            <a:ext cx="457200" cy="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0" name="Straight Connector 79"/>
          <p:cNvCxnSpPr>
            <a:stCxn id="73" idx="5"/>
            <a:endCxn id="75" idx="1"/>
          </p:cNvCxnSpPr>
          <p:nvPr/>
        </p:nvCxnSpPr>
        <p:spPr>
          <a:xfrm>
            <a:off x="2752445" y="3145637"/>
            <a:ext cx="133910" cy="21011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1" name="Straight Connector 80"/>
          <p:cNvCxnSpPr>
            <a:stCxn id="75" idx="4"/>
            <a:endCxn id="76" idx="0"/>
          </p:cNvCxnSpPr>
          <p:nvPr/>
        </p:nvCxnSpPr>
        <p:spPr>
          <a:xfrm>
            <a:off x="3048000" y="3745992"/>
            <a:ext cx="0" cy="22860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2" name="Slide Number Placeholder 3"/>
          <p:cNvSpPr txBox="1">
            <a:spLocks/>
          </p:cNvSpPr>
          <p:nvPr/>
        </p:nvSpPr>
        <p:spPr>
          <a:xfrm>
            <a:off x="1752600" y="4559207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ysClr val="windowText" lastClr="000000"/>
                </a:solidFill>
              </a:rPr>
              <a:t>Data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en-US" b="1" kern="0" dirty="0" smtClean="0">
                <a:solidFill>
                  <a:sysClr val="windowText" lastClr="000000"/>
                </a:solidFill>
              </a:rPr>
              <a:t>Graph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(G)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19400" y="2092928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62200" y="2679192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76600" y="2679192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19400" y="3212592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19400" y="3921728"/>
            <a:ext cx="514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val 87"/>
          <p:cNvSpPr/>
          <p:nvPr/>
        </p:nvSpPr>
        <p:spPr>
          <a:xfrm>
            <a:off x="5410200" y="2157984"/>
            <a:ext cx="457200" cy="457200"/>
          </a:xfrm>
          <a:prstGeom prst="ellipse">
            <a:avLst/>
          </a:prstGeom>
          <a:solidFill>
            <a:srgbClr val="4F81BD">
              <a:alpha val="5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410200" y="2755392"/>
            <a:ext cx="457200" cy="457200"/>
          </a:xfrm>
          <a:prstGeom prst="ellipse">
            <a:avLst/>
          </a:prstGeom>
          <a:solidFill>
            <a:srgbClr val="C00000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5410200" y="3364992"/>
            <a:ext cx="457200" cy="457200"/>
          </a:xfrm>
          <a:prstGeom prst="ellipse">
            <a:avLst/>
          </a:prstGeom>
          <a:solidFill>
            <a:srgbClr val="44B70B">
              <a:alpha val="5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10200" y="2105120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10200" y="2691384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10200" y="3312128"/>
            <a:ext cx="47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400" b="1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4" name="Straight Connector 93"/>
          <p:cNvCxnSpPr>
            <a:stCxn id="89" idx="0"/>
            <a:endCxn id="88" idx="4"/>
          </p:cNvCxnSpPr>
          <p:nvPr/>
        </p:nvCxnSpPr>
        <p:spPr>
          <a:xfrm flipV="1">
            <a:off x="5638800" y="2615184"/>
            <a:ext cx="0" cy="140208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Straight Connector 94"/>
          <p:cNvCxnSpPr>
            <a:stCxn id="90" idx="0"/>
            <a:endCxn id="89" idx="4"/>
          </p:cNvCxnSpPr>
          <p:nvPr/>
        </p:nvCxnSpPr>
        <p:spPr>
          <a:xfrm flipV="1">
            <a:off x="5638800" y="3212592"/>
            <a:ext cx="0" cy="152400"/>
          </a:xfrm>
          <a:prstGeom prst="line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Straight Arrow Connector 95"/>
          <p:cNvCxnSpPr>
            <a:stCxn id="91" idx="1"/>
          </p:cNvCxnSpPr>
          <p:nvPr/>
        </p:nvCxnSpPr>
        <p:spPr>
          <a:xfrm flipH="1" flipV="1">
            <a:off x="3276600" y="2298192"/>
            <a:ext cx="2133600" cy="176260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cxnSp>
        <p:nvCxnSpPr>
          <p:cNvPr id="97" name="Straight Arrow Connector 96"/>
          <p:cNvCxnSpPr>
            <a:stCxn id="92" idx="1"/>
          </p:cNvCxnSpPr>
          <p:nvPr/>
        </p:nvCxnSpPr>
        <p:spPr>
          <a:xfrm flipH="1" flipV="1">
            <a:off x="3733801" y="3048524"/>
            <a:ext cx="1676399" cy="12192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>
          <a:xfrm flipH="1" flipV="1">
            <a:off x="3276602" y="3581924"/>
            <a:ext cx="2209798" cy="164068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419600" y="2069592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Φ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19600" y="276706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Φ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19600" y="337666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Φ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14800" y="2386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91000" y="30718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3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91000" y="36814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f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v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,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u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05" name="Slide Number Placeholder 3"/>
          <p:cNvSpPr txBox="1">
            <a:spLocks/>
          </p:cNvSpPr>
          <p:nvPr/>
        </p:nvSpPr>
        <p:spPr>
          <a:xfrm>
            <a:off x="4267200" y="4581150"/>
            <a:ext cx="28194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Graph (Q)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>
          <a:xfrm>
            <a:off x="2628900" y="5269992"/>
            <a:ext cx="38481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+mn-lt"/>
              </a:rPr>
              <a:t>Subgraph Matching Cost Model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" name="Picture 1" descr="C:\Users\arijit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8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60000"/>
            <a:lumOff val="4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2000"/>
    </a:dk1>
    <a:lt1>
      <a:srgbClr val="FBFAE2"/>
    </a:lt1>
    <a:dk2>
      <a:srgbClr val="996633"/>
    </a:dk2>
    <a:lt2>
      <a:srgbClr val="A08366"/>
    </a:lt2>
    <a:accent1>
      <a:srgbClr val="CE9964"/>
    </a:accent1>
    <a:accent2>
      <a:srgbClr val="CD3333"/>
    </a:accent2>
    <a:accent3>
      <a:srgbClr val="FDFCEE"/>
    </a:accent3>
    <a:accent4>
      <a:srgbClr val="351A00"/>
    </a:accent4>
    <a:accent5>
      <a:srgbClr val="E3CAB8"/>
    </a:accent5>
    <a:accent6>
      <a:srgbClr val="BA2D2D"/>
    </a:accent6>
    <a:hlink>
      <a:srgbClr val="9A7F32"/>
    </a:hlink>
    <a:folHlink>
      <a:srgbClr val="ECA07A"/>
    </a:folHlink>
  </a:clrScheme>
  <a:fontScheme name="Graph Homomorphism Revisited for Graph Matching">
    <a:majorFont>
      <a:latin typeface="Lucida Console"/>
      <a:ea typeface=""/>
      <a:cs typeface="Arial"/>
    </a:majorFont>
    <a:minorFont>
      <a:latin typeface="Arial"/>
      <a:ea typeface="MS PGothic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402000"/>
    </a:dk1>
    <a:lt1>
      <a:srgbClr val="FBFAE2"/>
    </a:lt1>
    <a:dk2>
      <a:srgbClr val="996633"/>
    </a:dk2>
    <a:lt2>
      <a:srgbClr val="A08366"/>
    </a:lt2>
    <a:accent1>
      <a:srgbClr val="CE9964"/>
    </a:accent1>
    <a:accent2>
      <a:srgbClr val="CD3333"/>
    </a:accent2>
    <a:accent3>
      <a:srgbClr val="FDFCEE"/>
    </a:accent3>
    <a:accent4>
      <a:srgbClr val="351A00"/>
    </a:accent4>
    <a:accent5>
      <a:srgbClr val="E3CAB8"/>
    </a:accent5>
    <a:accent6>
      <a:srgbClr val="BA2D2D"/>
    </a:accent6>
    <a:hlink>
      <a:srgbClr val="9A7F32"/>
    </a:hlink>
    <a:folHlink>
      <a:srgbClr val="ECA07A"/>
    </a:folHlink>
  </a:clrScheme>
  <a:fontScheme name="Graph Homomorphism Revisited for Graph Matching">
    <a:majorFont>
      <a:latin typeface="Lucida Console"/>
      <a:ea typeface=""/>
      <a:cs typeface="Arial"/>
    </a:majorFont>
    <a:minorFont>
      <a:latin typeface="Arial"/>
      <a:ea typeface="MS PGothic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87210</TotalTime>
  <Words>1561</Words>
  <Application>Microsoft Office PowerPoint</Application>
  <PresentationFormat>On-screen Show (4:3)</PresentationFormat>
  <Paragraphs>413</Paragraphs>
  <Slides>22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3_Default Design</vt:lpstr>
      <vt:lpstr>Equation</vt:lpstr>
      <vt:lpstr>NeMa: Fast Graph Search with Label Similarity</vt:lpstr>
      <vt:lpstr>Data as Big Graphs </vt:lpstr>
      <vt:lpstr>Web Search: Answers, not Links</vt:lpstr>
      <vt:lpstr>Subgraph Search: Application in Malware Detection</vt:lpstr>
      <vt:lpstr>Why is Graph Search Difficult?</vt:lpstr>
      <vt:lpstr>Graph Query</vt:lpstr>
      <vt:lpstr>Approximate Subgraph Search for Graph Querying</vt:lpstr>
      <vt:lpstr>Graph to Vector Conversion</vt:lpstr>
      <vt:lpstr> Subgraph Matching Cost Formulation </vt:lpstr>
      <vt:lpstr>Individual Node Matching Cost</vt:lpstr>
      <vt:lpstr>Subgraph Matching Cost</vt:lpstr>
      <vt:lpstr>Problem Formulation</vt:lpstr>
      <vt:lpstr>Subgraph Matching Cost Function Properties</vt:lpstr>
      <vt:lpstr>Subgraph Matching Cost Function Complexity</vt:lpstr>
      <vt:lpstr>Key Idea: Inference over Structure and Label Similarity </vt:lpstr>
      <vt:lpstr>Slide 16</vt:lpstr>
      <vt:lpstr>Slide 17</vt:lpstr>
      <vt:lpstr>Slide 18</vt:lpstr>
      <vt:lpstr>Slide 19</vt:lpstr>
      <vt:lpstr>Summary</vt:lpstr>
      <vt:lpstr>Future Work</vt:lpstr>
      <vt:lpstr>Questions?</vt:lpstr>
    </vt:vector>
  </TitlesOfParts>
  <Manager/>
  <Company>Stanford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subject/>
  <dc:creator>Jennifer Widom</dc:creator>
  <cp:keywords/>
  <dc:description/>
  <cp:lastModifiedBy>arijit</cp:lastModifiedBy>
  <cp:revision>3518</cp:revision>
  <dcterms:created xsi:type="dcterms:W3CDTF">2000-09-26T05:57:16Z</dcterms:created>
  <dcterms:modified xsi:type="dcterms:W3CDTF">2013-08-27T09:27:55Z</dcterms:modified>
  <cp:category/>
</cp:coreProperties>
</file>