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5" r:id="rId1"/>
  </p:sldMasterIdLst>
  <p:notesMasterIdLst>
    <p:notesMasterId r:id="rId25"/>
  </p:notesMasterIdLst>
  <p:handoutMasterIdLst>
    <p:handoutMasterId r:id="rId26"/>
  </p:handoutMasterIdLst>
  <p:sldIdLst>
    <p:sldId id="272" r:id="rId2"/>
    <p:sldId id="298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9" r:id="rId11"/>
    <p:sldId id="314" r:id="rId12"/>
    <p:sldId id="315" r:id="rId13"/>
    <p:sldId id="301" r:id="rId14"/>
    <p:sldId id="302" r:id="rId15"/>
    <p:sldId id="303" r:id="rId16"/>
    <p:sldId id="305" r:id="rId17"/>
    <p:sldId id="306" r:id="rId18"/>
    <p:sldId id="307" r:id="rId19"/>
    <p:sldId id="309" r:id="rId20"/>
    <p:sldId id="310" r:id="rId21"/>
    <p:sldId id="311" r:id="rId22"/>
    <p:sldId id="313" r:id="rId23"/>
    <p:sldId id="308" r:id="rId24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9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65454"/>
    <a:srgbClr val="FC3514"/>
    <a:srgbClr val="00CC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1" autoAdjust="0"/>
    <p:restoredTop sz="87855" autoAdjust="0"/>
  </p:normalViewPr>
  <p:slideViewPr>
    <p:cSldViewPr snapToGrid="0">
      <p:cViewPr varScale="1">
        <p:scale>
          <a:sx n="102" d="100"/>
          <a:sy n="102" d="100"/>
        </p:scale>
        <p:origin x="1734" y="108"/>
      </p:cViewPr>
      <p:guideLst>
        <p:guide orient="horz" pos="2161"/>
        <p:guide pos="29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9C359B-ED03-4FA5-8AD5-688D282D94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6CE9A29-356A-436A-939F-90D6413B10C2}">
      <dgm:prSet phldrT="[Text]"/>
      <dgm:spPr/>
      <dgm:t>
        <a:bodyPr/>
        <a:lstStyle/>
        <a:p>
          <a:r>
            <a:rPr lang="en-US" dirty="0" smtClean="0"/>
            <a:t>Preprocessing</a:t>
          </a:r>
        </a:p>
        <a:p>
          <a:r>
            <a:rPr lang="en-US" dirty="0" smtClean="0"/>
            <a:t>(auxiliary information)</a:t>
          </a:r>
          <a:endParaRPr lang="en-US" dirty="0"/>
        </a:p>
      </dgm:t>
    </dgm:pt>
    <dgm:pt modelId="{202EF1B8-11B6-4CBD-894B-E07A7B52836A}" type="parTrans" cxnId="{45DB1269-F94C-4710-907B-977266BC1105}">
      <dgm:prSet/>
      <dgm:spPr/>
      <dgm:t>
        <a:bodyPr/>
        <a:lstStyle/>
        <a:p>
          <a:endParaRPr lang="en-US"/>
        </a:p>
      </dgm:t>
    </dgm:pt>
    <dgm:pt modelId="{6FCB48B6-5819-48DD-A969-8443B4A9E4C7}" type="sibTrans" cxnId="{45DB1269-F94C-4710-907B-977266BC1105}">
      <dgm:prSet/>
      <dgm:spPr/>
      <dgm:t>
        <a:bodyPr/>
        <a:lstStyle/>
        <a:p>
          <a:endParaRPr lang="en-US"/>
        </a:p>
      </dgm:t>
    </dgm:pt>
    <dgm:pt modelId="{E8B86649-A9EE-42FC-BB8F-CF9E309E00F6}">
      <dgm:prSet phldrT="[Text]"/>
      <dgm:spPr/>
      <dgm:t>
        <a:bodyPr/>
        <a:lstStyle/>
        <a:p>
          <a:r>
            <a:rPr lang="en-US" dirty="0" smtClean="0"/>
            <a:t>dynamic reduction</a:t>
          </a:r>
        </a:p>
        <a:p>
          <a:r>
            <a:rPr lang="en-US" dirty="0" smtClean="0"/>
            <a:t>(compute reduced </a:t>
          </a:r>
          <a:r>
            <a:rPr lang="en-US" dirty="0" err="1" smtClean="0"/>
            <a:t>subgraph</a:t>
          </a:r>
          <a:r>
            <a:rPr lang="en-US" dirty="0" smtClean="0"/>
            <a:t>)</a:t>
          </a:r>
          <a:endParaRPr lang="en-US" dirty="0"/>
        </a:p>
      </dgm:t>
    </dgm:pt>
    <dgm:pt modelId="{2DE7C307-349B-4C3B-81BE-FA8094185960}" type="parTrans" cxnId="{6D20065D-17AA-4766-AC70-453E91884DDC}">
      <dgm:prSet/>
      <dgm:spPr/>
      <dgm:t>
        <a:bodyPr/>
        <a:lstStyle/>
        <a:p>
          <a:endParaRPr lang="en-US"/>
        </a:p>
      </dgm:t>
    </dgm:pt>
    <dgm:pt modelId="{7457A9FD-036C-418E-BF13-5C93440AFAD0}" type="sibTrans" cxnId="{6D20065D-17AA-4766-AC70-453E91884DDC}">
      <dgm:prSet/>
      <dgm:spPr/>
      <dgm:t>
        <a:bodyPr/>
        <a:lstStyle/>
        <a:p>
          <a:endParaRPr lang="en-US"/>
        </a:p>
      </dgm:t>
    </dgm:pt>
    <dgm:pt modelId="{F043BC5D-A699-4052-9DBF-A4526C57DC40}">
      <dgm:prSet phldrT="[Text]"/>
      <dgm:spPr/>
      <dgm:t>
        <a:bodyPr/>
        <a:lstStyle/>
        <a:p>
          <a:r>
            <a:rPr lang="en-US" dirty="0" smtClean="0"/>
            <a:t>Approximate query evaluation over reduced </a:t>
          </a:r>
          <a:r>
            <a:rPr lang="en-US" dirty="0" err="1" smtClean="0"/>
            <a:t>subgraph</a:t>
          </a:r>
          <a:endParaRPr lang="en-US" dirty="0"/>
        </a:p>
      </dgm:t>
    </dgm:pt>
    <dgm:pt modelId="{E0E113AD-DD1B-449C-9DBA-7A21E41C73D4}" type="parTrans" cxnId="{B0641A66-B722-4977-8BBA-1D9A2B61E45E}">
      <dgm:prSet/>
      <dgm:spPr/>
      <dgm:t>
        <a:bodyPr/>
        <a:lstStyle/>
        <a:p>
          <a:endParaRPr lang="en-US"/>
        </a:p>
      </dgm:t>
    </dgm:pt>
    <dgm:pt modelId="{81E3FB7F-B899-48F5-9B6A-A8177E6CD2E6}" type="sibTrans" cxnId="{B0641A66-B722-4977-8BBA-1D9A2B61E45E}">
      <dgm:prSet/>
      <dgm:spPr/>
      <dgm:t>
        <a:bodyPr/>
        <a:lstStyle/>
        <a:p>
          <a:endParaRPr lang="en-US"/>
        </a:p>
      </dgm:t>
    </dgm:pt>
    <dgm:pt modelId="{3350658B-9A2D-410E-BB5D-3104D652618D}" type="pres">
      <dgm:prSet presAssocID="{909C359B-ED03-4FA5-8AD5-688D282D94C1}" presName="CompostProcess" presStyleCnt="0">
        <dgm:presLayoutVars>
          <dgm:dir/>
          <dgm:resizeHandles val="exact"/>
        </dgm:presLayoutVars>
      </dgm:prSet>
      <dgm:spPr/>
    </dgm:pt>
    <dgm:pt modelId="{137FFA2F-8040-4B29-A7A0-1C2EFAB3AAC9}" type="pres">
      <dgm:prSet presAssocID="{909C359B-ED03-4FA5-8AD5-688D282D94C1}" presName="arrow" presStyleLbl="bgShp" presStyleIdx="0" presStyleCnt="1" custLinFactNeighborX="-6367" custLinFactNeighborY="2784"/>
      <dgm:spPr/>
    </dgm:pt>
    <dgm:pt modelId="{B27FAA2E-B011-48F4-9C84-5E4DE23B4C37}" type="pres">
      <dgm:prSet presAssocID="{909C359B-ED03-4FA5-8AD5-688D282D94C1}" presName="linearProcess" presStyleCnt="0"/>
      <dgm:spPr/>
    </dgm:pt>
    <dgm:pt modelId="{86A46655-3476-426D-902F-F79C9AEE1273}" type="pres">
      <dgm:prSet presAssocID="{96CE9A29-356A-436A-939F-90D6413B10C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273A1-7CC0-4066-AF08-82F47BFE16C6}" type="pres">
      <dgm:prSet presAssocID="{6FCB48B6-5819-48DD-A969-8443B4A9E4C7}" presName="sibTrans" presStyleCnt="0"/>
      <dgm:spPr/>
    </dgm:pt>
    <dgm:pt modelId="{78AFE769-39A2-42F2-8691-F9082523EE63}" type="pres">
      <dgm:prSet presAssocID="{E8B86649-A9EE-42FC-BB8F-CF9E309E00F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BE37E-CDE5-427B-8FED-128F1BAB7ACA}" type="pres">
      <dgm:prSet presAssocID="{7457A9FD-036C-418E-BF13-5C93440AFAD0}" presName="sibTrans" presStyleCnt="0"/>
      <dgm:spPr/>
    </dgm:pt>
    <dgm:pt modelId="{60D233FB-6A07-4552-9D33-494EFC6BF980}" type="pres">
      <dgm:prSet presAssocID="{F043BC5D-A699-4052-9DBF-A4526C57DC40}" presName="textNode" presStyleLbl="node1" presStyleIdx="2" presStyleCnt="3" custScaleX="109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9D59794-21D4-4ADB-ACB5-B899DD6AB0B5}" type="presOf" srcId="{96CE9A29-356A-436A-939F-90D6413B10C2}" destId="{86A46655-3476-426D-902F-F79C9AEE1273}" srcOrd="0" destOrd="0" presId="urn:microsoft.com/office/officeart/2005/8/layout/hProcess9"/>
    <dgm:cxn modelId="{A132F083-CF7B-4350-B57B-7AB62DFEFBCC}" type="presOf" srcId="{E8B86649-A9EE-42FC-BB8F-CF9E309E00F6}" destId="{78AFE769-39A2-42F2-8691-F9082523EE63}" srcOrd="0" destOrd="0" presId="urn:microsoft.com/office/officeart/2005/8/layout/hProcess9"/>
    <dgm:cxn modelId="{DEA8ABE7-4167-4579-980E-F95C1F6B80C2}" type="presOf" srcId="{909C359B-ED03-4FA5-8AD5-688D282D94C1}" destId="{3350658B-9A2D-410E-BB5D-3104D652618D}" srcOrd="0" destOrd="0" presId="urn:microsoft.com/office/officeart/2005/8/layout/hProcess9"/>
    <dgm:cxn modelId="{02EBC6E1-EB7F-4143-A6D8-FD263DE24BD2}" type="presOf" srcId="{F043BC5D-A699-4052-9DBF-A4526C57DC40}" destId="{60D233FB-6A07-4552-9D33-494EFC6BF980}" srcOrd="0" destOrd="0" presId="urn:microsoft.com/office/officeart/2005/8/layout/hProcess9"/>
    <dgm:cxn modelId="{B0641A66-B722-4977-8BBA-1D9A2B61E45E}" srcId="{909C359B-ED03-4FA5-8AD5-688D282D94C1}" destId="{F043BC5D-A699-4052-9DBF-A4526C57DC40}" srcOrd="2" destOrd="0" parTransId="{E0E113AD-DD1B-449C-9DBA-7A21E41C73D4}" sibTransId="{81E3FB7F-B899-48F5-9B6A-A8177E6CD2E6}"/>
    <dgm:cxn modelId="{45DB1269-F94C-4710-907B-977266BC1105}" srcId="{909C359B-ED03-4FA5-8AD5-688D282D94C1}" destId="{96CE9A29-356A-436A-939F-90D6413B10C2}" srcOrd="0" destOrd="0" parTransId="{202EF1B8-11B6-4CBD-894B-E07A7B52836A}" sibTransId="{6FCB48B6-5819-48DD-A969-8443B4A9E4C7}"/>
    <dgm:cxn modelId="{6D20065D-17AA-4766-AC70-453E91884DDC}" srcId="{909C359B-ED03-4FA5-8AD5-688D282D94C1}" destId="{E8B86649-A9EE-42FC-BB8F-CF9E309E00F6}" srcOrd="1" destOrd="0" parTransId="{2DE7C307-349B-4C3B-81BE-FA8094185960}" sibTransId="{7457A9FD-036C-418E-BF13-5C93440AFAD0}"/>
    <dgm:cxn modelId="{5D2BF8FF-35B3-477F-8990-0255C7066416}" type="presParOf" srcId="{3350658B-9A2D-410E-BB5D-3104D652618D}" destId="{137FFA2F-8040-4B29-A7A0-1C2EFAB3AAC9}" srcOrd="0" destOrd="0" presId="urn:microsoft.com/office/officeart/2005/8/layout/hProcess9"/>
    <dgm:cxn modelId="{C1E81B95-FFCE-48FD-8B47-2EF3DD282779}" type="presParOf" srcId="{3350658B-9A2D-410E-BB5D-3104D652618D}" destId="{B27FAA2E-B011-48F4-9C84-5E4DE23B4C37}" srcOrd="1" destOrd="0" presId="urn:microsoft.com/office/officeart/2005/8/layout/hProcess9"/>
    <dgm:cxn modelId="{15821D0C-4DA3-4151-9F5B-8CB7B0E25FD7}" type="presParOf" srcId="{B27FAA2E-B011-48F4-9C84-5E4DE23B4C37}" destId="{86A46655-3476-426D-902F-F79C9AEE1273}" srcOrd="0" destOrd="0" presId="urn:microsoft.com/office/officeart/2005/8/layout/hProcess9"/>
    <dgm:cxn modelId="{31F282EE-81ED-4B84-9360-D75BBC898882}" type="presParOf" srcId="{B27FAA2E-B011-48F4-9C84-5E4DE23B4C37}" destId="{E61273A1-7CC0-4066-AF08-82F47BFE16C6}" srcOrd="1" destOrd="0" presId="urn:microsoft.com/office/officeart/2005/8/layout/hProcess9"/>
    <dgm:cxn modelId="{5F112349-D443-4875-A4DE-66F4556A6114}" type="presParOf" srcId="{B27FAA2E-B011-48F4-9C84-5E4DE23B4C37}" destId="{78AFE769-39A2-42F2-8691-F9082523EE63}" srcOrd="2" destOrd="0" presId="urn:microsoft.com/office/officeart/2005/8/layout/hProcess9"/>
    <dgm:cxn modelId="{CD2FA630-2B67-4DA5-8A37-9BF453F17E95}" type="presParOf" srcId="{B27FAA2E-B011-48F4-9C84-5E4DE23B4C37}" destId="{2E5BE37E-CDE5-427B-8FED-128F1BAB7ACA}" srcOrd="3" destOrd="0" presId="urn:microsoft.com/office/officeart/2005/8/layout/hProcess9"/>
    <dgm:cxn modelId="{20F8FB50-ED61-4586-B07F-FC6706C50FBB}" type="presParOf" srcId="{B27FAA2E-B011-48F4-9C84-5E4DE23B4C37}" destId="{60D233FB-6A07-4552-9D33-494EFC6BF9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C359B-ED03-4FA5-8AD5-688D282D94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6CE9A29-356A-436A-939F-90D6413B10C2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202EF1B8-11B6-4CBD-894B-E07A7B52836A}" type="parTrans" cxnId="{45DB1269-F94C-4710-907B-977266BC1105}">
      <dgm:prSet/>
      <dgm:spPr/>
      <dgm:t>
        <a:bodyPr/>
        <a:lstStyle/>
        <a:p>
          <a:endParaRPr lang="en-US"/>
        </a:p>
      </dgm:t>
    </dgm:pt>
    <dgm:pt modelId="{6FCB48B6-5819-48DD-A969-8443B4A9E4C7}" type="sibTrans" cxnId="{45DB1269-F94C-4710-907B-977266BC1105}">
      <dgm:prSet/>
      <dgm:spPr/>
      <dgm:t>
        <a:bodyPr/>
        <a:lstStyle/>
        <a:p>
          <a:endParaRPr lang="en-US"/>
        </a:p>
      </dgm:t>
    </dgm:pt>
    <dgm:pt modelId="{E8B86649-A9EE-42FC-BB8F-CF9E309E00F6}">
      <dgm:prSet phldrT="[Text]"/>
      <dgm:spPr/>
      <dgm:t>
        <a:bodyPr/>
        <a:lstStyle/>
        <a:p>
          <a:r>
            <a:rPr lang="en-US" dirty="0" smtClean="0"/>
            <a:t>dynamic reduction</a:t>
          </a:r>
        </a:p>
        <a:p>
          <a:r>
            <a:rPr lang="en-US" dirty="0" smtClean="0"/>
            <a:t>(compute reduced </a:t>
          </a:r>
          <a:r>
            <a:rPr lang="en-US" dirty="0" err="1" smtClean="0"/>
            <a:t>subgraph</a:t>
          </a:r>
          <a:r>
            <a:rPr lang="en-US" dirty="0" smtClean="0"/>
            <a:t>)</a:t>
          </a:r>
          <a:endParaRPr lang="en-US" dirty="0"/>
        </a:p>
      </dgm:t>
    </dgm:pt>
    <dgm:pt modelId="{2DE7C307-349B-4C3B-81BE-FA8094185960}" type="parTrans" cxnId="{6D20065D-17AA-4766-AC70-453E91884DDC}">
      <dgm:prSet/>
      <dgm:spPr/>
      <dgm:t>
        <a:bodyPr/>
        <a:lstStyle/>
        <a:p>
          <a:endParaRPr lang="en-US"/>
        </a:p>
      </dgm:t>
    </dgm:pt>
    <dgm:pt modelId="{7457A9FD-036C-418E-BF13-5C93440AFAD0}" type="sibTrans" cxnId="{6D20065D-17AA-4766-AC70-453E91884DDC}">
      <dgm:prSet/>
      <dgm:spPr/>
      <dgm:t>
        <a:bodyPr/>
        <a:lstStyle/>
        <a:p>
          <a:endParaRPr lang="en-US"/>
        </a:p>
      </dgm:t>
    </dgm:pt>
    <dgm:pt modelId="{F043BC5D-A699-4052-9DBF-A4526C57DC40}">
      <dgm:prSet phldrT="[Text]"/>
      <dgm:spPr/>
      <dgm:t>
        <a:bodyPr/>
        <a:lstStyle/>
        <a:p>
          <a:r>
            <a:rPr lang="en-US" dirty="0" smtClean="0"/>
            <a:t>Approximate query evaluation over reduced </a:t>
          </a:r>
          <a:r>
            <a:rPr lang="en-US" dirty="0" err="1" smtClean="0"/>
            <a:t>subgraph</a:t>
          </a:r>
          <a:endParaRPr lang="en-US" dirty="0"/>
        </a:p>
      </dgm:t>
    </dgm:pt>
    <dgm:pt modelId="{E0E113AD-DD1B-449C-9DBA-7A21E41C73D4}" type="parTrans" cxnId="{B0641A66-B722-4977-8BBA-1D9A2B61E45E}">
      <dgm:prSet/>
      <dgm:spPr/>
      <dgm:t>
        <a:bodyPr/>
        <a:lstStyle/>
        <a:p>
          <a:endParaRPr lang="en-US"/>
        </a:p>
      </dgm:t>
    </dgm:pt>
    <dgm:pt modelId="{81E3FB7F-B899-48F5-9B6A-A8177E6CD2E6}" type="sibTrans" cxnId="{B0641A66-B722-4977-8BBA-1D9A2B61E45E}">
      <dgm:prSet/>
      <dgm:spPr/>
      <dgm:t>
        <a:bodyPr/>
        <a:lstStyle/>
        <a:p>
          <a:endParaRPr lang="en-US"/>
        </a:p>
      </dgm:t>
    </dgm:pt>
    <dgm:pt modelId="{3350658B-9A2D-410E-BB5D-3104D652618D}" type="pres">
      <dgm:prSet presAssocID="{909C359B-ED03-4FA5-8AD5-688D282D94C1}" presName="CompostProcess" presStyleCnt="0">
        <dgm:presLayoutVars>
          <dgm:dir/>
          <dgm:resizeHandles val="exact"/>
        </dgm:presLayoutVars>
      </dgm:prSet>
      <dgm:spPr/>
    </dgm:pt>
    <dgm:pt modelId="{137FFA2F-8040-4B29-A7A0-1C2EFAB3AAC9}" type="pres">
      <dgm:prSet presAssocID="{909C359B-ED03-4FA5-8AD5-688D282D94C1}" presName="arrow" presStyleLbl="bgShp" presStyleIdx="0" presStyleCnt="1" custScaleY="82357" custLinFactNeighborX="-6367" custLinFactNeighborY="2784"/>
      <dgm:spPr/>
    </dgm:pt>
    <dgm:pt modelId="{B27FAA2E-B011-48F4-9C84-5E4DE23B4C37}" type="pres">
      <dgm:prSet presAssocID="{909C359B-ED03-4FA5-8AD5-688D282D94C1}" presName="linearProcess" presStyleCnt="0"/>
      <dgm:spPr/>
    </dgm:pt>
    <dgm:pt modelId="{86A46655-3476-426D-902F-F79C9AEE1273}" type="pres">
      <dgm:prSet presAssocID="{96CE9A29-356A-436A-939F-90D6413B10C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273A1-7CC0-4066-AF08-82F47BFE16C6}" type="pres">
      <dgm:prSet presAssocID="{6FCB48B6-5819-48DD-A969-8443B4A9E4C7}" presName="sibTrans" presStyleCnt="0"/>
      <dgm:spPr/>
    </dgm:pt>
    <dgm:pt modelId="{78AFE769-39A2-42F2-8691-F9082523EE63}" type="pres">
      <dgm:prSet presAssocID="{E8B86649-A9EE-42FC-BB8F-CF9E309E00F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BE37E-CDE5-427B-8FED-128F1BAB7ACA}" type="pres">
      <dgm:prSet presAssocID="{7457A9FD-036C-418E-BF13-5C93440AFAD0}" presName="sibTrans" presStyleCnt="0"/>
      <dgm:spPr/>
    </dgm:pt>
    <dgm:pt modelId="{60D233FB-6A07-4552-9D33-494EFC6BF980}" type="pres">
      <dgm:prSet presAssocID="{F043BC5D-A699-4052-9DBF-A4526C57DC40}" presName="textNode" presStyleLbl="node1" presStyleIdx="2" presStyleCnt="3" custScaleX="109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E1901E-08FD-47F1-ACB6-4D8F9D168C60}" type="presOf" srcId="{E8B86649-A9EE-42FC-BB8F-CF9E309E00F6}" destId="{78AFE769-39A2-42F2-8691-F9082523EE63}" srcOrd="0" destOrd="0" presId="urn:microsoft.com/office/officeart/2005/8/layout/hProcess9"/>
    <dgm:cxn modelId="{9DE150C3-B961-4707-8F13-934156E94DAD}" type="presOf" srcId="{909C359B-ED03-4FA5-8AD5-688D282D94C1}" destId="{3350658B-9A2D-410E-BB5D-3104D652618D}" srcOrd="0" destOrd="0" presId="urn:microsoft.com/office/officeart/2005/8/layout/hProcess9"/>
    <dgm:cxn modelId="{44904AB1-2C40-435D-AA4A-CD0B11FE41CF}" type="presOf" srcId="{F043BC5D-A699-4052-9DBF-A4526C57DC40}" destId="{60D233FB-6A07-4552-9D33-494EFC6BF980}" srcOrd="0" destOrd="0" presId="urn:microsoft.com/office/officeart/2005/8/layout/hProcess9"/>
    <dgm:cxn modelId="{B0641A66-B722-4977-8BBA-1D9A2B61E45E}" srcId="{909C359B-ED03-4FA5-8AD5-688D282D94C1}" destId="{F043BC5D-A699-4052-9DBF-A4526C57DC40}" srcOrd="2" destOrd="0" parTransId="{E0E113AD-DD1B-449C-9DBA-7A21E41C73D4}" sibTransId="{81E3FB7F-B899-48F5-9B6A-A8177E6CD2E6}"/>
    <dgm:cxn modelId="{73BAF662-7FBE-4851-8DAC-158BA40B2E9C}" type="presOf" srcId="{96CE9A29-356A-436A-939F-90D6413B10C2}" destId="{86A46655-3476-426D-902F-F79C9AEE1273}" srcOrd="0" destOrd="0" presId="urn:microsoft.com/office/officeart/2005/8/layout/hProcess9"/>
    <dgm:cxn modelId="{45DB1269-F94C-4710-907B-977266BC1105}" srcId="{909C359B-ED03-4FA5-8AD5-688D282D94C1}" destId="{96CE9A29-356A-436A-939F-90D6413B10C2}" srcOrd="0" destOrd="0" parTransId="{202EF1B8-11B6-4CBD-894B-E07A7B52836A}" sibTransId="{6FCB48B6-5819-48DD-A969-8443B4A9E4C7}"/>
    <dgm:cxn modelId="{6D20065D-17AA-4766-AC70-453E91884DDC}" srcId="{909C359B-ED03-4FA5-8AD5-688D282D94C1}" destId="{E8B86649-A9EE-42FC-BB8F-CF9E309E00F6}" srcOrd="1" destOrd="0" parTransId="{2DE7C307-349B-4C3B-81BE-FA8094185960}" sibTransId="{7457A9FD-036C-418E-BF13-5C93440AFAD0}"/>
    <dgm:cxn modelId="{0A112D31-B446-4FEF-9B6C-810AB776E9A5}" type="presParOf" srcId="{3350658B-9A2D-410E-BB5D-3104D652618D}" destId="{137FFA2F-8040-4B29-A7A0-1C2EFAB3AAC9}" srcOrd="0" destOrd="0" presId="urn:microsoft.com/office/officeart/2005/8/layout/hProcess9"/>
    <dgm:cxn modelId="{46E0DFFF-3D43-4F7A-8634-E4814EE31EEA}" type="presParOf" srcId="{3350658B-9A2D-410E-BB5D-3104D652618D}" destId="{B27FAA2E-B011-48F4-9C84-5E4DE23B4C37}" srcOrd="1" destOrd="0" presId="urn:microsoft.com/office/officeart/2005/8/layout/hProcess9"/>
    <dgm:cxn modelId="{6C9DE50A-13F0-402B-9082-DDB22DED86F9}" type="presParOf" srcId="{B27FAA2E-B011-48F4-9C84-5E4DE23B4C37}" destId="{86A46655-3476-426D-902F-F79C9AEE1273}" srcOrd="0" destOrd="0" presId="urn:microsoft.com/office/officeart/2005/8/layout/hProcess9"/>
    <dgm:cxn modelId="{0887D764-296D-491C-B43C-3B721BF9CB3D}" type="presParOf" srcId="{B27FAA2E-B011-48F4-9C84-5E4DE23B4C37}" destId="{E61273A1-7CC0-4066-AF08-82F47BFE16C6}" srcOrd="1" destOrd="0" presId="urn:microsoft.com/office/officeart/2005/8/layout/hProcess9"/>
    <dgm:cxn modelId="{06E2745A-B772-4A9F-BFE0-70272B614381}" type="presParOf" srcId="{B27FAA2E-B011-48F4-9C84-5E4DE23B4C37}" destId="{78AFE769-39A2-42F2-8691-F9082523EE63}" srcOrd="2" destOrd="0" presId="urn:microsoft.com/office/officeart/2005/8/layout/hProcess9"/>
    <dgm:cxn modelId="{D314B480-E110-4009-BABB-5F78431C0C15}" type="presParOf" srcId="{B27FAA2E-B011-48F4-9C84-5E4DE23B4C37}" destId="{2E5BE37E-CDE5-427B-8FED-128F1BAB7ACA}" srcOrd="3" destOrd="0" presId="urn:microsoft.com/office/officeart/2005/8/layout/hProcess9"/>
    <dgm:cxn modelId="{20D82360-07E9-46A3-9B6B-9BE2AD4B453F}" type="presParOf" srcId="{B27FAA2E-B011-48F4-9C84-5E4DE23B4C37}" destId="{60D233FB-6A07-4552-9D33-494EFC6BF9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9C359B-ED03-4FA5-8AD5-688D282D94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6CE9A29-356A-436A-939F-90D6413B10C2}">
      <dgm:prSet phldrT="[Text]"/>
      <dgm:spPr/>
      <dgm:t>
        <a:bodyPr/>
        <a:lstStyle/>
        <a:p>
          <a:r>
            <a:rPr lang="en-US" dirty="0" smtClean="0"/>
            <a:t>Preprocessing</a:t>
          </a:r>
        </a:p>
      </dgm:t>
    </dgm:pt>
    <dgm:pt modelId="{202EF1B8-11B6-4CBD-894B-E07A7B52836A}" type="parTrans" cxnId="{45DB1269-F94C-4710-907B-977266BC1105}">
      <dgm:prSet/>
      <dgm:spPr/>
      <dgm:t>
        <a:bodyPr/>
        <a:lstStyle/>
        <a:p>
          <a:endParaRPr lang="en-US"/>
        </a:p>
      </dgm:t>
    </dgm:pt>
    <dgm:pt modelId="{6FCB48B6-5819-48DD-A969-8443B4A9E4C7}" type="sibTrans" cxnId="{45DB1269-F94C-4710-907B-977266BC1105}">
      <dgm:prSet/>
      <dgm:spPr/>
      <dgm:t>
        <a:bodyPr/>
        <a:lstStyle/>
        <a:p>
          <a:endParaRPr lang="en-US"/>
        </a:p>
      </dgm:t>
    </dgm:pt>
    <dgm:pt modelId="{E8B86649-A9EE-42FC-BB8F-CF9E309E00F6}">
      <dgm:prSet phldrT="[Text]"/>
      <dgm:spPr/>
      <dgm:t>
        <a:bodyPr/>
        <a:lstStyle/>
        <a:p>
          <a:r>
            <a:rPr lang="en-US" dirty="0" smtClean="0"/>
            <a:t>dynamic reduction</a:t>
          </a:r>
        </a:p>
        <a:p>
          <a:r>
            <a:rPr lang="en-US" dirty="0" smtClean="0"/>
            <a:t>(compute landmark index)</a:t>
          </a:r>
          <a:endParaRPr lang="en-US" dirty="0"/>
        </a:p>
      </dgm:t>
    </dgm:pt>
    <dgm:pt modelId="{2DE7C307-349B-4C3B-81BE-FA8094185960}" type="parTrans" cxnId="{6D20065D-17AA-4766-AC70-453E91884DDC}">
      <dgm:prSet/>
      <dgm:spPr/>
      <dgm:t>
        <a:bodyPr/>
        <a:lstStyle/>
        <a:p>
          <a:endParaRPr lang="en-US"/>
        </a:p>
      </dgm:t>
    </dgm:pt>
    <dgm:pt modelId="{7457A9FD-036C-418E-BF13-5C93440AFAD0}" type="sibTrans" cxnId="{6D20065D-17AA-4766-AC70-453E91884DDC}">
      <dgm:prSet/>
      <dgm:spPr/>
      <dgm:t>
        <a:bodyPr/>
        <a:lstStyle/>
        <a:p>
          <a:endParaRPr lang="en-US"/>
        </a:p>
      </dgm:t>
    </dgm:pt>
    <dgm:pt modelId="{F043BC5D-A699-4052-9DBF-A4526C57DC40}">
      <dgm:prSet phldrT="[Text]"/>
      <dgm:spPr/>
      <dgm:t>
        <a:bodyPr/>
        <a:lstStyle/>
        <a:p>
          <a:r>
            <a:rPr lang="en-US" dirty="0" smtClean="0"/>
            <a:t>Approximate query evaluation over landmark index</a:t>
          </a:r>
          <a:endParaRPr lang="en-US" dirty="0"/>
        </a:p>
      </dgm:t>
    </dgm:pt>
    <dgm:pt modelId="{E0E113AD-DD1B-449C-9DBA-7A21E41C73D4}" type="parTrans" cxnId="{B0641A66-B722-4977-8BBA-1D9A2B61E45E}">
      <dgm:prSet/>
      <dgm:spPr/>
      <dgm:t>
        <a:bodyPr/>
        <a:lstStyle/>
        <a:p>
          <a:endParaRPr lang="en-US"/>
        </a:p>
      </dgm:t>
    </dgm:pt>
    <dgm:pt modelId="{81E3FB7F-B899-48F5-9B6A-A8177E6CD2E6}" type="sibTrans" cxnId="{B0641A66-B722-4977-8BBA-1D9A2B61E45E}">
      <dgm:prSet/>
      <dgm:spPr/>
      <dgm:t>
        <a:bodyPr/>
        <a:lstStyle/>
        <a:p>
          <a:endParaRPr lang="en-US"/>
        </a:p>
      </dgm:t>
    </dgm:pt>
    <dgm:pt modelId="{3350658B-9A2D-410E-BB5D-3104D652618D}" type="pres">
      <dgm:prSet presAssocID="{909C359B-ED03-4FA5-8AD5-688D282D94C1}" presName="CompostProcess" presStyleCnt="0">
        <dgm:presLayoutVars>
          <dgm:dir/>
          <dgm:resizeHandles val="exact"/>
        </dgm:presLayoutVars>
      </dgm:prSet>
      <dgm:spPr/>
    </dgm:pt>
    <dgm:pt modelId="{137FFA2F-8040-4B29-A7A0-1C2EFAB3AAC9}" type="pres">
      <dgm:prSet presAssocID="{909C359B-ED03-4FA5-8AD5-688D282D94C1}" presName="arrow" presStyleLbl="bgShp" presStyleIdx="0" presStyleCnt="1" custScaleY="69620" custLinFactNeighborX="-6367" custLinFactNeighborY="2784"/>
      <dgm:spPr/>
    </dgm:pt>
    <dgm:pt modelId="{B27FAA2E-B011-48F4-9C84-5E4DE23B4C37}" type="pres">
      <dgm:prSet presAssocID="{909C359B-ED03-4FA5-8AD5-688D282D94C1}" presName="linearProcess" presStyleCnt="0"/>
      <dgm:spPr/>
    </dgm:pt>
    <dgm:pt modelId="{86A46655-3476-426D-902F-F79C9AEE1273}" type="pres">
      <dgm:prSet presAssocID="{96CE9A29-356A-436A-939F-90D6413B10C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273A1-7CC0-4066-AF08-82F47BFE16C6}" type="pres">
      <dgm:prSet presAssocID="{6FCB48B6-5819-48DD-A969-8443B4A9E4C7}" presName="sibTrans" presStyleCnt="0"/>
      <dgm:spPr/>
    </dgm:pt>
    <dgm:pt modelId="{78AFE769-39A2-42F2-8691-F9082523EE63}" type="pres">
      <dgm:prSet presAssocID="{E8B86649-A9EE-42FC-BB8F-CF9E309E00F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BE37E-CDE5-427B-8FED-128F1BAB7ACA}" type="pres">
      <dgm:prSet presAssocID="{7457A9FD-036C-418E-BF13-5C93440AFAD0}" presName="sibTrans" presStyleCnt="0"/>
      <dgm:spPr/>
    </dgm:pt>
    <dgm:pt modelId="{60D233FB-6A07-4552-9D33-494EFC6BF980}" type="pres">
      <dgm:prSet presAssocID="{F043BC5D-A699-4052-9DBF-A4526C57DC40}" presName="textNode" presStyleLbl="node1" presStyleIdx="2" presStyleCnt="3" custScaleX="109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A646A8-0890-4AC7-A17B-E45CE55DB877}" type="presOf" srcId="{909C359B-ED03-4FA5-8AD5-688D282D94C1}" destId="{3350658B-9A2D-410E-BB5D-3104D652618D}" srcOrd="0" destOrd="0" presId="urn:microsoft.com/office/officeart/2005/8/layout/hProcess9"/>
    <dgm:cxn modelId="{5C024501-550C-47DE-8E82-BDF857827FAC}" type="presOf" srcId="{F043BC5D-A699-4052-9DBF-A4526C57DC40}" destId="{60D233FB-6A07-4552-9D33-494EFC6BF980}" srcOrd="0" destOrd="0" presId="urn:microsoft.com/office/officeart/2005/8/layout/hProcess9"/>
    <dgm:cxn modelId="{48862BFB-BF9F-4702-9F62-050082EA262B}" type="presOf" srcId="{96CE9A29-356A-436A-939F-90D6413B10C2}" destId="{86A46655-3476-426D-902F-F79C9AEE1273}" srcOrd="0" destOrd="0" presId="urn:microsoft.com/office/officeart/2005/8/layout/hProcess9"/>
    <dgm:cxn modelId="{B0641A66-B722-4977-8BBA-1D9A2B61E45E}" srcId="{909C359B-ED03-4FA5-8AD5-688D282D94C1}" destId="{F043BC5D-A699-4052-9DBF-A4526C57DC40}" srcOrd="2" destOrd="0" parTransId="{E0E113AD-DD1B-449C-9DBA-7A21E41C73D4}" sibTransId="{81E3FB7F-B899-48F5-9B6A-A8177E6CD2E6}"/>
    <dgm:cxn modelId="{45DB1269-F94C-4710-907B-977266BC1105}" srcId="{909C359B-ED03-4FA5-8AD5-688D282D94C1}" destId="{96CE9A29-356A-436A-939F-90D6413B10C2}" srcOrd="0" destOrd="0" parTransId="{202EF1B8-11B6-4CBD-894B-E07A7B52836A}" sibTransId="{6FCB48B6-5819-48DD-A969-8443B4A9E4C7}"/>
    <dgm:cxn modelId="{DCD0458B-4805-485F-8AC3-C679AB993A5F}" type="presOf" srcId="{E8B86649-A9EE-42FC-BB8F-CF9E309E00F6}" destId="{78AFE769-39A2-42F2-8691-F9082523EE63}" srcOrd="0" destOrd="0" presId="urn:microsoft.com/office/officeart/2005/8/layout/hProcess9"/>
    <dgm:cxn modelId="{6D20065D-17AA-4766-AC70-453E91884DDC}" srcId="{909C359B-ED03-4FA5-8AD5-688D282D94C1}" destId="{E8B86649-A9EE-42FC-BB8F-CF9E309E00F6}" srcOrd="1" destOrd="0" parTransId="{2DE7C307-349B-4C3B-81BE-FA8094185960}" sibTransId="{7457A9FD-036C-418E-BF13-5C93440AFAD0}"/>
    <dgm:cxn modelId="{1B2BAA60-8F1B-4340-AE5A-CC74A73FD26E}" type="presParOf" srcId="{3350658B-9A2D-410E-BB5D-3104D652618D}" destId="{137FFA2F-8040-4B29-A7A0-1C2EFAB3AAC9}" srcOrd="0" destOrd="0" presId="urn:microsoft.com/office/officeart/2005/8/layout/hProcess9"/>
    <dgm:cxn modelId="{95BEF012-1A72-43E3-8F2A-94DB5A5312B6}" type="presParOf" srcId="{3350658B-9A2D-410E-BB5D-3104D652618D}" destId="{B27FAA2E-B011-48F4-9C84-5E4DE23B4C37}" srcOrd="1" destOrd="0" presId="urn:microsoft.com/office/officeart/2005/8/layout/hProcess9"/>
    <dgm:cxn modelId="{6C594815-C59D-44A4-B0FC-4EA4044C29EE}" type="presParOf" srcId="{B27FAA2E-B011-48F4-9C84-5E4DE23B4C37}" destId="{86A46655-3476-426D-902F-F79C9AEE1273}" srcOrd="0" destOrd="0" presId="urn:microsoft.com/office/officeart/2005/8/layout/hProcess9"/>
    <dgm:cxn modelId="{BA23CE70-A63E-4261-AEBC-1D0785632373}" type="presParOf" srcId="{B27FAA2E-B011-48F4-9C84-5E4DE23B4C37}" destId="{E61273A1-7CC0-4066-AF08-82F47BFE16C6}" srcOrd="1" destOrd="0" presId="urn:microsoft.com/office/officeart/2005/8/layout/hProcess9"/>
    <dgm:cxn modelId="{F5196F0E-13C8-41E1-B5FB-F3EDCBF22BCF}" type="presParOf" srcId="{B27FAA2E-B011-48F4-9C84-5E4DE23B4C37}" destId="{78AFE769-39A2-42F2-8691-F9082523EE63}" srcOrd="2" destOrd="0" presId="urn:microsoft.com/office/officeart/2005/8/layout/hProcess9"/>
    <dgm:cxn modelId="{6C592683-20EC-4B88-B97B-DB33577394C9}" type="presParOf" srcId="{B27FAA2E-B011-48F4-9C84-5E4DE23B4C37}" destId="{2E5BE37E-CDE5-427B-8FED-128F1BAB7ACA}" srcOrd="3" destOrd="0" presId="urn:microsoft.com/office/officeart/2005/8/layout/hProcess9"/>
    <dgm:cxn modelId="{2E0886F0-6D97-41FD-B672-479B90424F80}" type="presParOf" srcId="{B27FAA2E-B011-48F4-9C84-5E4DE23B4C37}" destId="{60D233FB-6A07-4552-9D33-494EFC6BF9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9C359B-ED03-4FA5-8AD5-688D282D94C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6CE9A29-356A-436A-939F-90D6413B10C2}">
      <dgm:prSet phldrT="[Text]"/>
      <dgm:spPr/>
      <dgm:t>
        <a:bodyPr/>
        <a:lstStyle/>
        <a:p>
          <a:r>
            <a:rPr lang="en-US" dirty="0" smtClean="0"/>
            <a:t>Preprocessing</a:t>
          </a:r>
        </a:p>
      </dgm:t>
    </dgm:pt>
    <dgm:pt modelId="{202EF1B8-11B6-4CBD-894B-E07A7B52836A}" type="parTrans" cxnId="{45DB1269-F94C-4710-907B-977266BC1105}">
      <dgm:prSet/>
      <dgm:spPr/>
      <dgm:t>
        <a:bodyPr/>
        <a:lstStyle/>
        <a:p>
          <a:endParaRPr lang="en-US"/>
        </a:p>
      </dgm:t>
    </dgm:pt>
    <dgm:pt modelId="{6FCB48B6-5819-48DD-A969-8443B4A9E4C7}" type="sibTrans" cxnId="{45DB1269-F94C-4710-907B-977266BC1105}">
      <dgm:prSet/>
      <dgm:spPr/>
      <dgm:t>
        <a:bodyPr/>
        <a:lstStyle/>
        <a:p>
          <a:endParaRPr lang="en-US"/>
        </a:p>
      </dgm:t>
    </dgm:pt>
    <dgm:pt modelId="{E8B86649-A9EE-42FC-BB8F-CF9E309E00F6}">
      <dgm:prSet phldrT="[Text]"/>
      <dgm:spPr/>
      <dgm:t>
        <a:bodyPr/>
        <a:lstStyle/>
        <a:p>
          <a:r>
            <a:rPr lang="en-US" dirty="0" smtClean="0"/>
            <a:t>dynamic reduction</a:t>
          </a:r>
        </a:p>
        <a:p>
          <a:r>
            <a:rPr lang="en-US" dirty="0" smtClean="0"/>
            <a:t>(compute landmark index)</a:t>
          </a:r>
          <a:endParaRPr lang="en-US" dirty="0"/>
        </a:p>
      </dgm:t>
    </dgm:pt>
    <dgm:pt modelId="{2DE7C307-349B-4C3B-81BE-FA8094185960}" type="parTrans" cxnId="{6D20065D-17AA-4766-AC70-453E91884DDC}">
      <dgm:prSet/>
      <dgm:spPr/>
      <dgm:t>
        <a:bodyPr/>
        <a:lstStyle/>
        <a:p>
          <a:endParaRPr lang="en-US"/>
        </a:p>
      </dgm:t>
    </dgm:pt>
    <dgm:pt modelId="{7457A9FD-036C-418E-BF13-5C93440AFAD0}" type="sibTrans" cxnId="{6D20065D-17AA-4766-AC70-453E91884DDC}">
      <dgm:prSet/>
      <dgm:spPr/>
      <dgm:t>
        <a:bodyPr/>
        <a:lstStyle/>
        <a:p>
          <a:endParaRPr lang="en-US"/>
        </a:p>
      </dgm:t>
    </dgm:pt>
    <dgm:pt modelId="{F043BC5D-A699-4052-9DBF-A4526C57DC40}">
      <dgm:prSet phldrT="[Text]"/>
      <dgm:spPr/>
      <dgm:t>
        <a:bodyPr/>
        <a:lstStyle/>
        <a:p>
          <a:r>
            <a:rPr lang="en-US" dirty="0" smtClean="0"/>
            <a:t>Approximate query evaluation over landmark index</a:t>
          </a:r>
          <a:endParaRPr lang="en-US" dirty="0"/>
        </a:p>
      </dgm:t>
    </dgm:pt>
    <dgm:pt modelId="{E0E113AD-DD1B-449C-9DBA-7A21E41C73D4}" type="parTrans" cxnId="{B0641A66-B722-4977-8BBA-1D9A2B61E45E}">
      <dgm:prSet/>
      <dgm:spPr/>
      <dgm:t>
        <a:bodyPr/>
        <a:lstStyle/>
        <a:p>
          <a:endParaRPr lang="en-US"/>
        </a:p>
      </dgm:t>
    </dgm:pt>
    <dgm:pt modelId="{81E3FB7F-B899-48F5-9B6A-A8177E6CD2E6}" type="sibTrans" cxnId="{B0641A66-B722-4977-8BBA-1D9A2B61E45E}">
      <dgm:prSet/>
      <dgm:spPr/>
      <dgm:t>
        <a:bodyPr/>
        <a:lstStyle/>
        <a:p>
          <a:endParaRPr lang="en-US"/>
        </a:p>
      </dgm:t>
    </dgm:pt>
    <dgm:pt modelId="{3350658B-9A2D-410E-BB5D-3104D652618D}" type="pres">
      <dgm:prSet presAssocID="{909C359B-ED03-4FA5-8AD5-688D282D94C1}" presName="CompostProcess" presStyleCnt="0">
        <dgm:presLayoutVars>
          <dgm:dir/>
          <dgm:resizeHandles val="exact"/>
        </dgm:presLayoutVars>
      </dgm:prSet>
      <dgm:spPr/>
    </dgm:pt>
    <dgm:pt modelId="{137FFA2F-8040-4B29-A7A0-1C2EFAB3AAC9}" type="pres">
      <dgm:prSet presAssocID="{909C359B-ED03-4FA5-8AD5-688D282D94C1}" presName="arrow" presStyleLbl="bgShp" presStyleIdx="0" presStyleCnt="1" custScaleY="62734" custLinFactNeighborX="-6367" custLinFactNeighborY="2784"/>
      <dgm:spPr/>
    </dgm:pt>
    <dgm:pt modelId="{B27FAA2E-B011-48F4-9C84-5E4DE23B4C37}" type="pres">
      <dgm:prSet presAssocID="{909C359B-ED03-4FA5-8AD5-688D282D94C1}" presName="linearProcess" presStyleCnt="0"/>
      <dgm:spPr/>
    </dgm:pt>
    <dgm:pt modelId="{86A46655-3476-426D-902F-F79C9AEE1273}" type="pres">
      <dgm:prSet presAssocID="{96CE9A29-356A-436A-939F-90D6413B10C2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1273A1-7CC0-4066-AF08-82F47BFE16C6}" type="pres">
      <dgm:prSet presAssocID="{6FCB48B6-5819-48DD-A969-8443B4A9E4C7}" presName="sibTrans" presStyleCnt="0"/>
      <dgm:spPr/>
    </dgm:pt>
    <dgm:pt modelId="{78AFE769-39A2-42F2-8691-F9082523EE63}" type="pres">
      <dgm:prSet presAssocID="{E8B86649-A9EE-42FC-BB8F-CF9E309E00F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5BE37E-CDE5-427B-8FED-128F1BAB7ACA}" type="pres">
      <dgm:prSet presAssocID="{7457A9FD-036C-418E-BF13-5C93440AFAD0}" presName="sibTrans" presStyleCnt="0"/>
      <dgm:spPr/>
    </dgm:pt>
    <dgm:pt modelId="{60D233FB-6A07-4552-9D33-494EFC6BF980}" type="pres">
      <dgm:prSet presAssocID="{F043BC5D-A699-4052-9DBF-A4526C57DC40}" presName="textNode" presStyleLbl="node1" presStyleIdx="2" presStyleCnt="3" custScaleX="1097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F34D58-2C67-7F40-A98A-F0D99D32CC0F}" type="presOf" srcId="{F043BC5D-A699-4052-9DBF-A4526C57DC40}" destId="{60D233FB-6A07-4552-9D33-494EFC6BF980}" srcOrd="0" destOrd="0" presId="urn:microsoft.com/office/officeart/2005/8/layout/hProcess9"/>
    <dgm:cxn modelId="{B0641A66-B722-4977-8BBA-1D9A2B61E45E}" srcId="{909C359B-ED03-4FA5-8AD5-688D282D94C1}" destId="{F043BC5D-A699-4052-9DBF-A4526C57DC40}" srcOrd="2" destOrd="0" parTransId="{E0E113AD-DD1B-449C-9DBA-7A21E41C73D4}" sibTransId="{81E3FB7F-B899-48F5-9B6A-A8177E6CD2E6}"/>
    <dgm:cxn modelId="{7CC28B1C-AA06-5147-AB76-38F89269BDBE}" type="presOf" srcId="{96CE9A29-356A-436A-939F-90D6413B10C2}" destId="{86A46655-3476-426D-902F-F79C9AEE1273}" srcOrd="0" destOrd="0" presId="urn:microsoft.com/office/officeart/2005/8/layout/hProcess9"/>
    <dgm:cxn modelId="{EC476B7B-B592-984C-B06F-B215A67447A6}" type="presOf" srcId="{909C359B-ED03-4FA5-8AD5-688D282D94C1}" destId="{3350658B-9A2D-410E-BB5D-3104D652618D}" srcOrd="0" destOrd="0" presId="urn:microsoft.com/office/officeart/2005/8/layout/hProcess9"/>
    <dgm:cxn modelId="{BED181E4-6A97-E74B-9D23-029610FD6659}" type="presOf" srcId="{E8B86649-A9EE-42FC-BB8F-CF9E309E00F6}" destId="{78AFE769-39A2-42F2-8691-F9082523EE63}" srcOrd="0" destOrd="0" presId="urn:microsoft.com/office/officeart/2005/8/layout/hProcess9"/>
    <dgm:cxn modelId="{45DB1269-F94C-4710-907B-977266BC1105}" srcId="{909C359B-ED03-4FA5-8AD5-688D282D94C1}" destId="{96CE9A29-356A-436A-939F-90D6413B10C2}" srcOrd="0" destOrd="0" parTransId="{202EF1B8-11B6-4CBD-894B-E07A7B52836A}" sibTransId="{6FCB48B6-5819-48DD-A969-8443B4A9E4C7}"/>
    <dgm:cxn modelId="{6D20065D-17AA-4766-AC70-453E91884DDC}" srcId="{909C359B-ED03-4FA5-8AD5-688D282D94C1}" destId="{E8B86649-A9EE-42FC-BB8F-CF9E309E00F6}" srcOrd="1" destOrd="0" parTransId="{2DE7C307-349B-4C3B-81BE-FA8094185960}" sibTransId="{7457A9FD-036C-418E-BF13-5C93440AFAD0}"/>
    <dgm:cxn modelId="{6503B235-FB32-D74D-9CB0-1B38250155D9}" type="presParOf" srcId="{3350658B-9A2D-410E-BB5D-3104D652618D}" destId="{137FFA2F-8040-4B29-A7A0-1C2EFAB3AAC9}" srcOrd="0" destOrd="0" presId="urn:microsoft.com/office/officeart/2005/8/layout/hProcess9"/>
    <dgm:cxn modelId="{95C936ED-EBC6-274D-89C8-084A4AF9DEA0}" type="presParOf" srcId="{3350658B-9A2D-410E-BB5D-3104D652618D}" destId="{B27FAA2E-B011-48F4-9C84-5E4DE23B4C37}" srcOrd="1" destOrd="0" presId="urn:microsoft.com/office/officeart/2005/8/layout/hProcess9"/>
    <dgm:cxn modelId="{6E92FC4C-5412-494C-AE6C-E2859B80C4E5}" type="presParOf" srcId="{B27FAA2E-B011-48F4-9C84-5E4DE23B4C37}" destId="{86A46655-3476-426D-902F-F79C9AEE1273}" srcOrd="0" destOrd="0" presId="urn:microsoft.com/office/officeart/2005/8/layout/hProcess9"/>
    <dgm:cxn modelId="{0F4D9E6F-A6F6-B840-BA82-3189C3D56A8B}" type="presParOf" srcId="{B27FAA2E-B011-48F4-9C84-5E4DE23B4C37}" destId="{E61273A1-7CC0-4066-AF08-82F47BFE16C6}" srcOrd="1" destOrd="0" presId="urn:microsoft.com/office/officeart/2005/8/layout/hProcess9"/>
    <dgm:cxn modelId="{06DE1BD6-BF59-8946-9AD0-B2C05D2E4FAA}" type="presParOf" srcId="{B27FAA2E-B011-48F4-9C84-5E4DE23B4C37}" destId="{78AFE769-39A2-42F2-8691-F9082523EE63}" srcOrd="2" destOrd="0" presId="urn:microsoft.com/office/officeart/2005/8/layout/hProcess9"/>
    <dgm:cxn modelId="{5F216E4E-DDB7-BB48-A4ED-D5A29DBF3225}" type="presParOf" srcId="{B27FAA2E-B011-48F4-9C84-5E4DE23B4C37}" destId="{2E5BE37E-CDE5-427B-8FED-128F1BAB7ACA}" srcOrd="3" destOrd="0" presId="urn:microsoft.com/office/officeart/2005/8/layout/hProcess9"/>
    <dgm:cxn modelId="{363A8D33-2E9F-9D41-8D11-1C7A317CF863}" type="presParOf" srcId="{B27FAA2E-B011-48F4-9C84-5E4DE23B4C37}" destId="{60D233FB-6A07-4552-9D33-494EFC6BF980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FFA2F-8040-4B29-A7A0-1C2EFAB3AAC9}">
      <dsp:nvSpPr>
        <dsp:cNvPr id="0" name=""/>
        <dsp:cNvSpPr/>
      </dsp:nvSpPr>
      <dsp:spPr>
        <a:xfrm>
          <a:off x="154667" y="341241"/>
          <a:ext cx="6296183" cy="99955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46655-3476-426D-902F-F79C9AEE1273}">
      <dsp:nvSpPr>
        <dsp:cNvPr id="0" name=""/>
        <dsp:cNvSpPr/>
      </dsp:nvSpPr>
      <dsp:spPr>
        <a:xfrm>
          <a:off x="264" y="477996"/>
          <a:ext cx="2288054" cy="63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Preprocessing</a:t>
          </a:r>
        </a:p>
      </dsp:txBody>
      <dsp:txXfrm>
        <a:off x="31376" y="509108"/>
        <a:ext cx="2225830" cy="575104"/>
      </dsp:txXfrm>
    </dsp:sp>
    <dsp:sp modelId="{78AFE769-39A2-42F2-8691-F9082523EE63}">
      <dsp:nvSpPr>
        <dsp:cNvPr id="0" name=""/>
        <dsp:cNvSpPr/>
      </dsp:nvSpPr>
      <dsp:spPr>
        <a:xfrm>
          <a:off x="2448182" y="477996"/>
          <a:ext cx="2288054" cy="63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dynamic reduction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(compute landmark index)</a:t>
          </a:r>
          <a:endParaRPr lang="en-US" sz="1400" kern="1200" dirty="0"/>
        </a:p>
      </dsp:txBody>
      <dsp:txXfrm>
        <a:off x="2479294" y="509108"/>
        <a:ext cx="2225830" cy="575104"/>
      </dsp:txXfrm>
    </dsp:sp>
    <dsp:sp modelId="{60D233FB-6A07-4552-9D33-494EFC6BF980}">
      <dsp:nvSpPr>
        <dsp:cNvPr id="0" name=""/>
        <dsp:cNvSpPr/>
      </dsp:nvSpPr>
      <dsp:spPr>
        <a:xfrm>
          <a:off x="4896100" y="477996"/>
          <a:ext cx="2510910" cy="6373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Approximate query evaluation over landmark index</a:t>
          </a:r>
          <a:endParaRPr lang="en-US" sz="1400" kern="1200" dirty="0"/>
        </a:p>
      </dsp:txBody>
      <dsp:txXfrm>
        <a:off x="4927212" y="509108"/>
        <a:ext cx="2448686" cy="575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5EE87527-460C-4533-8FDA-252E7D07AA33}" type="datetime1">
              <a:rPr lang="en-US" altLang="en-US"/>
              <a:pPr>
                <a:defRPr/>
              </a:pPr>
              <a:t>7/5/2014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B177BB02-2B01-4B7D-9E47-8C3A76F95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966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8DE7CBAC-C657-4F73-9A54-57C98D51B6D4}" type="datetime1">
              <a:rPr lang="en-US" altLang="en-US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6338" y="1233488"/>
            <a:ext cx="44450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2053" name="Notes Placeholder 4"/>
          <p:cNvSpPr>
            <a:spLocks noGrp="1" noRot="1" noChangeAspect="1" noChangeArrowheads="1"/>
          </p:cNvSpPr>
          <p:nvPr/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dirty="0" smtClean="0"/>
              <a:t>Click to edit Master text styles</a:t>
            </a:r>
          </a:p>
          <a:p>
            <a:pPr>
              <a:defRPr/>
            </a:pPr>
            <a:r>
              <a:rPr lang="en-US" altLang="zh-CN" dirty="0" smtClean="0"/>
              <a:t>Second level</a:t>
            </a:r>
          </a:p>
          <a:p>
            <a:pPr>
              <a:defRPr/>
            </a:pPr>
            <a:r>
              <a:rPr lang="en-US" altLang="zh-CN" dirty="0" smtClean="0"/>
              <a:t>Third level</a:t>
            </a:r>
          </a:p>
          <a:p>
            <a:pPr>
              <a:defRPr/>
            </a:pPr>
            <a:r>
              <a:rPr lang="en-US" altLang="zh-CN" dirty="0" smtClean="0"/>
              <a:t>Fourth level</a:t>
            </a:r>
          </a:p>
          <a:p>
            <a:pPr>
              <a:defRPr/>
            </a:pPr>
            <a:r>
              <a:rPr lang="en-US" altLang="zh-CN" dirty="0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mtClean="0"/>
            </a:lvl1pPr>
          </a:lstStyle>
          <a:p>
            <a:pPr>
              <a:defRPr/>
            </a:pPr>
            <a:fld id="{FE4C8834-6E76-4367-BD48-E689F483B6B4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41832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17412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2420966-3B6E-4592-BC20-DCE30C43AD1D}" type="datetime1">
              <a:rPr lang="en-US" altLang="en-US"/>
              <a:pPr/>
              <a:t>7/5/2014</a:t>
            </a:fld>
            <a:endParaRPr lang="en-US" altLang="en-US" sz="1200"/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8EF96A-3A27-4FA4-AE7C-DF01FBF5A6DF}" type="slidenum">
              <a:rPr lang="en-US" altLang="en-US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82080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8903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Orders</a:t>
            </a:r>
            <a:r>
              <a:rPr lang="en-US" baseline="0" dirty="0" smtClean="0"/>
              <a:t> of magnitude times faster if we didn’t optimize the algorithms</a:t>
            </a:r>
          </a:p>
          <a:p>
            <a:r>
              <a:rPr lang="en-US" baseline="0" dirty="0" smtClean="0"/>
              <a:t>240, 135, and 62.5 times faster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77577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3%</a:t>
            </a:r>
            <a:r>
              <a:rPr lang="en-US" baseline="0" dirty="0" smtClean="0"/>
              <a:t> of theoretical bounds;  20% of </a:t>
            </a:r>
            <a:r>
              <a:rPr lang="en-US" baseline="0" dirty="0" err="1" smtClean="0"/>
              <a:t>d_Q</a:t>
            </a:r>
            <a:r>
              <a:rPr lang="en-US" baseline="0" dirty="0" smtClean="0"/>
              <a:t>-neighborhood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848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5955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44185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83427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Rich semantics from specified</a:t>
            </a:r>
            <a:r>
              <a:rPr lang="en-US" baseline="0" dirty="0" smtClean="0"/>
              <a:t> application domain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2727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8688" y="738188"/>
            <a:ext cx="4937125" cy="3703637"/>
          </a:xfrm>
          <a:ln w="12700">
            <a:solidFill>
              <a:srgbClr val="000000"/>
            </a:solidFill>
            <a:bevel/>
            <a:headEnd/>
            <a:tailEnd/>
          </a:ln>
        </p:spPr>
      </p:sp>
      <p:sp>
        <p:nvSpPr>
          <p:cNvPr id="14541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77863" y="4687888"/>
            <a:ext cx="5438775" cy="4443412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My recent work addresses this challenge.   First,  we use graph summarization techniques to help users to understand results and refine their search;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Second,  for queries with no exact answers, we use external knowledge such as ontologies to locate more approximate answers.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We also use machine learning techniques to obtain ranking metrics to promote better results.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Finally, we put these together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As a user-friendly graph querying system.  Our goal is to balance the usability and unambiguity, and let users to enjoy the advantage of both in search complex graphs. </a:t>
            </a:r>
          </a:p>
        </p:txBody>
      </p:sp>
      <p:sp>
        <p:nvSpPr>
          <p:cNvPr id="145412" name="灯片编号占位符 3"/>
          <p:cNvSpPr txBox="1">
            <a:spLocks noGrp="1" noChangeArrowheads="1"/>
          </p:cNvSpPr>
          <p:nvPr/>
        </p:nvSpPr>
        <p:spPr bwMode="auto">
          <a:xfrm>
            <a:off x="3848100" y="9377363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fld id="{503813BF-2709-4947-BB93-8A13F3BE6626}" type="slidenum">
              <a:rPr lang="zh-CN" altLang="en-US" sz="1200"/>
              <a:pPr algn="r" eaLnBrk="1" hangingPunct="1">
                <a:buFont typeface="Arial" panose="020B0604020202020204" pitchFamily="34" charset="0"/>
                <a:buNone/>
              </a:pPr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598422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417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4751388"/>
            <a:ext cx="5438775" cy="38893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ea typeface="宋体" panose="02010600030101010101" pitchFamily="2" charset="-122"/>
            </a:endParaRPr>
          </a:p>
        </p:txBody>
      </p:sp>
      <p:sp>
        <p:nvSpPr>
          <p:cNvPr id="25604" name="Date Placeholder 3"/>
          <p:cNvSpPr>
            <a:spLocks noGrp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5E9CA6-0F94-4A10-B2E4-0798617538A9}" type="datetime1">
              <a:rPr lang="en-US" altLang="en-US" smtClean="0"/>
              <a:pPr/>
              <a:t>7/5/2014</a:t>
            </a:fld>
            <a:endParaRPr lang="en-US" altLang="en-US" sz="120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E8C2BDA-17F8-403E-A1FA-49ABA5BA74A6}" type="slidenum">
              <a:rPr lang="en-US" altLang="en-US" smtClean="0"/>
              <a:pPr/>
              <a:t>2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1465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pPr marL="228600" indent="-228600">
              <a:buAutoNum type="arabicPeriod"/>
            </a:pPr>
            <a:r>
              <a:rPr lang="en-US" baseline="0" dirty="0" smtClean="0"/>
              <a:t>Cost </a:t>
            </a:r>
            <a:r>
              <a:rPr lang="en-US" baseline="0" dirty="0" err="1" smtClean="0"/>
              <a:t>alpha|G</a:t>
            </a:r>
            <a:r>
              <a:rPr lang="en-US" baseline="0" dirty="0" smtClean="0"/>
              <a:t>| is essential to bounding time, space, energy, or I/O cost.  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Offline cost</a:t>
            </a:r>
          </a:p>
          <a:p>
            <a:pPr marL="228600" indent="-228600">
              <a:buAutoNum type="arabicPeriod"/>
            </a:pPr>
            <a:endParaRPr lang="en-US" baseline="0" dirty="0" smtClean="0"/>
          </a:p>
          <a:p>
            <a:pPr marL="228600" indent="-228600">
              <a:buAutoNum type="arabicPeriod"/>
            </a:pPr>
            <a:r>
              <a:rPr lang="en-US" baseline="0" dirty="0" smtClean="0"/>
              <a:t>Graph compression;  </a:t>
            </a:r>
            <a:r>
              <a:rPr lang="en-US" baseline="0" dirty="0" err="1" smtClean="0"/>
              <a:t>BlinkDB</a:t>
            </a:r>
            <a:r>
              <a:rPr lang="en-US" baseline="0" dirty="0" smtClean="0"/>
              <a:t>; budgeted search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3042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Interesting</a:t>
            </a:r>
            <a:r>
              <a:rPr lang="en-US" baseline="0" dirty="0" smtClean="0"/>
              <a:t> to see new complexity classes defined for resource bounded querying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 all is lost.  We may still have resource bounded algorithms with certain performance guarantees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7807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1852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Auxiliary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9952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Auxiliary structure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2708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Big</a:t>
            </a:r>
            <a:r>
              <a:rPr lang="en-US" baseline="0" dirty="0" smtClean="0"/>
              <a:t>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3879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Big</a:t>
            </a:r>
            <a:r>
              <a:rPr lang="en-US" baseline="0" smtClean="0"/>
              <a:t> picture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DE7CBAC-C657-4F73-9A54-57C98D51B6D4}" type="datetime1">
              <a:rPr lang="en-US" altLang="en-US" smtClean="0"/>
              <a:pPr>
                <a:defRPr/>
              </a:pPr>
              <a:t>7/5/2014</a:t>
            </a:fld>
            <a:endParaRPr lang="en-US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4C8834-6E76-4367-BD48-E689F483B6B4}" type="slidenum">
              <a:rPr lang="en-US" altLang="en-US" smtClean="0"/>
              <a:pPr>
                <a:defRPr/>
              </a:pPr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6731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7B9AFD-48BF-4F6A-A187-D028869DD2D2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DCC786-F9B4-4B08-B2D0-BC1E927EDF2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92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691050-5E36-43D5-9A3A-264608A789DC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0F937AA-050F-44F7-9AEF-6A1FE3836D7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4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0175" y="111125"/>
            <a:ext cx="1885950" cy="57578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111125"/>
            <a:ext cx="5505450" cy="57578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8B2BFF3-BA11-4104-9364-662D00FADD71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9DEC03-7231-4E4F-AFFB-135652D4E2D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12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5"/>
            <a:ext cx="7543800" cy="11017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6D9CB7-2673-46DA-8018-DA218BE57D7C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1DF5AF0-A6A1-4215-96D2-5895980EEBF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201F6C-7391-4A27-B216-AEDBFF01E259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44D66-7810-4A6E-A30C-D674B6EEF73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60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C98E3D-35EE-4AB1-9C92-7EAE3AE5B09A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F7C3A7-2A72-4194-9301-5BB61024203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465263"/>
            <a:ext cx="3695700" cy="440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0425" y="1465263"/>
            <a:ext cx="3695700" cy="4403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2FF9747-FDEA-4438-AB70-F1C4E31384BA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29BEF76-B4B3-4690-B78E-96E4F886D25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10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53D8525-5AF3-47D5-A721-458F5C6E4DFC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BF1A300-7F20-492F-B362-9678C8A9B6E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6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952824-09A5-4EC0-956D-DE2797641688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3C9764-F492-43B0-BF2C-CAB8562C507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0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9AC8EF-95C6-46CF-B26F-8D1E48A253B9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8DFA5D-3431-4FE8-897F-4763D136741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1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D723BF-ACC8-4906-96DA-BE67846FD8D2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BBC6F0-67A3-4561-B985-BDF5949AC49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3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>
              <a:sym typeface="Calibri" panose="020F050202020403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0CCA54-35F9-4D76-A3FA-81B1F07FBF47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1405C67-DA46-4793-82EC-C5E72E7D363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6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1800" smtClean="0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1800" smtClean="0"/>
          </a:p>
        </p:txBody>
      </p:sp>
      <p:sp>
        <p:nvSpPr>
          <p:cNvPr id="1028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22325" y="111125"/>
            <a:ext cx="7543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 Light" panose="020F0302020204030204" pitchFamily="34" charset="0"/>
              </a:rPr>
              <a:t>Click to edit Master title style</a:t>
            </a:r>
          </a:p>
        </p:txBody>
      </p:sp>
      <p:sp>
        <p:nvSpPr>
          <p:cNvPr id="102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212850"/>
            <a:ext cx="7543800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>
                <a:sym typeface="Calibri" panose="020F0502020204030204" pitchFamily="34" charset="0"/>
              </a:rPr>
              <a:t>Click to edit Master text styles</a:t>
            </a:r>
          </a:p>
          <a:p>
            <a:pPr lvl="1"/>
            <a:r>
              <a:rPr lang="en-US" altLang="zh-CN" smtClean="0">
                <a:sym typeface="Calibri" panose="020F0502020204030204" pitchFamily="34" charset="0"/>
              </a:rPr>
              <a:t>Second level</a:t>
            </a:r>
          </a:p>
          <a:p>
            <a:pPr lvl="2"/>
            <a:r>
              <a:rPr lang="en-US" altLang="zh-CN" smtClean="0">
                <a:sym typeface="Calibri" panose="020F0502020204030204" pitchFamily="34" charset="0"/>
              </a:rPr>
              <a:t>Third level</a:t>
            </a:r>
          </a:p>
          <a:p>
            <a:pPr lvl="3"/>
            <a:r>
              <a:rPr lang="en-US" altLang="zh-CN" smtClean="0">
                <a:sym typeface="Calibri" panose="020F0502020204030204" pitchFamily="34" charset="0"/>
              </a:rPr>
              <a:t>Fourth level</a:t>
            </a:r>
          </a:p>
          <a:p>
            <a:pPr lvl="4"/>
            <a:r>
              <a:rPr lang="en-US" altLang="zh-CN" smtClean="0">
                <a:sym typeface="Calibri" panose="020F0502020204030204" pitchFamily="34" charset="0"/>
              </a:rPr>
              <a:t>Fifth level</a:t>
            </a:r>
          </a:p>
        </p:txBody>
      </p:sp>
      <p:sp>
        <p:nvSpPr>
          <p:cNvPr id="103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12B526-5FB0-4CA6-99AB-2B91BA5BD89D}" type="datetime1">
              <a:rPr lang="en-US" altLang="en-US"/>
              <a:pPr>
                <a:defRPr/>
              </a:pPr>
              <a:t>7/5/2014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03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65425" y="6459538"/>
            <a:ext cx="3616325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12B6307-75ED-4028-9CFC-381BB8DC0F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Straight Connector 9"/>
          <p:cNvSpPr>
            <a:spLocks noChangeShapeType="1"/>
          </p:cNvSpPr>
          <p:nvPr/>
        </p:nvSpPr>
        <p:spPr bwMode="auto">
          <a:xfrm>
            <a:off x="822325" y="1004888"/>
            <a:ext cx="7475538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>
          <a:solidFill>
            <a:srgbClr val="3F3F3F"/>
          </a:solidFill>
          <a:latin typeface="+mj-lt"/>
          <a:ea typeface="+mj-ea"/>
          <a:cs typeface="宋体" charset="0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cs typeface="宋体" charset="0"/>
          <a:sym typeface="Calibri Light" panose="020F0302020204030204" pitchFamily="34" charset="0"/>
        </a:defRPr>
      </a:lvl5pPr>
      <a:lvl6pPr marL="13716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3F3F3F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92075" indent="-92075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1pPr>
      <a:lvl2pPr marL="384175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3pPr>
      <a:lvl4pPr marL="749300" indent="-18097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4pPr>
      <a:lvl5pPr marL="93345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100000"/>
        <a:buFont typeface="Calibri" panose="020F0502020204030204" pitchFamily="34" charset="0"/>
        <a:buChar char="◦"/>
        <a:defRPr sz="1400" kern="1200">
          <a:solidFill>
            <a:srgbClr val="3F3F3F"/>
          </a:solidFill>
          <a:latin typeface="+mn-lt"/>
          <a:ea typeface="+mn-ea"/>
          <a:cs typeface="宋体" charset="0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8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4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7.png"/><Relationship Id="rId9" Type="http://schemas.microsoft.com/office/2007/relationships/diagramDrawing" Target="../diagrams/drawing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netsg.cs.sfu.ca/youtubedat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ebscope.sandbox.yahoo.com/catalog.php?datatype=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ChangeArrowheads="1"/>
          </p:cNvSpPr>
          <p:nvPr/>
        </p:nvSpPr>
        <p:spPr bwMode="auto"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6387" name="Rectangle 7"/>
          <p:cNvSpPr>
            <a:spLocks noChangeArrowheads="1"/>
          </p:cNvSpPr>
          <p:nvPr/>
        </p:nvSpPr>
        <p:spPr bwMode="auto">
          <a:xfrm>
            <a:off x="0" y="6334125"/>
            <a:ext cx="9140825" cy="635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6388" name="Straight Connector 8"/>
          <p:cNvSpPr>
            <a:spLocks noChangeShapeType="1"/>
          </p:cNvSpPr>
          <p:nvPr/>
        </p:nvSpPr>
        <p:spPr bwMode="auto">
          <a:xfrm>
            <a:off x="904875" y="4343400"/>
            <a:ext cx="7407275" cy="0"/>
          </a:xfrm>
          <a:prstGeom prst="line">
            <a:avLst/>
          </a:prstGeom>
          <a:noFill/>
          <a:ln w="6350">
            <a:solidFill>
              <a:srgbClr val="7F7F7F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9" name="Straight Connector 9"/>
          <p:cNvSpPr>
            <a:spLocks noChangeShapeType="1"/>
          </p:cNvSpPr>
          <p:nvPr/>
        </p:nvSpPr>
        <p:spPr bwMode="auto">
          <a:xfrm flipV="1">
            <a:off x="130175" y="6153150"/>
            <a:ext cx="6350" cy="6350"/>
          </a:xfrm>
          <a:prstGeom prst="line">
            <a:avLst/>
          </a:prstGeom>
          <a:noFill/>
          <a:ln w="12700">
            <a:solidFill>
              <a:schemeClr val="accent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Tit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823913" y="758825"/>
            <a:ext cx="8081962" cy="3565525"/>
          </a:xfrm>
        </p:spPr>
        <p:txBody>
          <a:bodyPr/>
          <a:lstStyle/>
          <a:p>
            <a:pPr marL="0" indent="0" eaLnBrk="1" hangingPunct="1"/>
            <a:r>
              <a:rPr lang="en-US" altLang="zh-CN" sz="3200" dirty="0" smtClean="0">
                <a:solidFill>
                  <a:srgbClr val="262626"/>
                </a:solidFill>
              </a:rPr>
              <a:t>Querying Big Graphs within Bounded Resources</a:t>
            </a:r>
            <a:endParaRPr lang="en-US" altLang="zh-CN" sz="1800" dirty="0" smtClean="0">
              <a:solidFill>
                <a:srgbClr val="262626"/>
              </a:solidFill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0"/>
            <a:ext cx="2903537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F165C9-5336-4C26-9B75-3EAD60F1AADA}" type="slidenum">
              <a:rPr lang="en-US" altLang="en-US">
                <a:solidFill>
                  <a:srgbClr val="FFFFFF"/>
                </a:solidFill>
              </a:rPr>
              <a:pPr/>
              <a:t>1</a:t>
            </a:fld>
            <a:endParaRPr lang="en-US" altLang="en-US" sz="1800"/>
          </a:p>
        </p:txBody>
      </p:sp>
      <p:sp>
        <p:nvSpPr>
          <p:cNvPr id="15" name="Subtitle 4"/>
          <p:cNvSpPr txBox="1">
            <a:spLocks noChangeArrowheads="1"/>
          </p:cNvSpPr>
          <p:nvPr/>
        </p:nvSpPr>
        <p:spPr bwMode="auto">
          <a:xfrm>
            <a:off x="6620520" y="4482947"/>
            <a:ext cx="1536441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Yinghui Wu</a:t>
            </a:r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881" y="5244833"/>
            <a:ext cx="66992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6432528" y="4853441"/>
            <a:ext cx="1912423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UC Santa Barbara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sp>
        <p:nvSpPr>
          <p:cNvPr id="18" name="Subtitle 4"/>
          <p:cNvSpPr txBox="1">
            <a:spLocks noChangeArrowheads="1"/>
          </p:cNvSpPr>
          <p:nvPr/>
        </p:nvSpPr>
        <p:spPr bwMode="auto">
          <a:xfrm>
            <a:off x="1143385" y="4482947"/>
            <a:ext cx="147691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dirty="0" err="1" smtClean="0">
                <a:solidFill>
                  <a:schemeClr val="tx2"/>
                </a:solidFill>
                <a:latin typeface="Calibri Light" panose="020F0302020204030204" pitchFamily="34" charset="0"/>
              </a:rPr>
              <a:t>Wenfei</a:t>
            </a:r>
            <a:r>
              <a:rPr lang="en-US" altLang="zh-CN" sz="2400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 Fan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6740" y="4851133"/>
            <a:ext cx="2701091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University of 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Edinburgh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31804" y="4853441"/>
            <a:ext cx="407721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defRPr/>
            </a:pP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Southwest </a:t>
            </a:r>
            <a:r>
              <a:rPr lang="en-US" dirty="0" err="1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Jiaotong</a:t>
            </a:r>
            <a:r>
              <a:rPr lang="en-US" dirty="0" smtClean="0">
                <a:solidFill>
                  <a:schemeClr val="tx2"/>
                </a:solidFill>
                <a:latin typeface="Calibri Light" panose="020F0302020204030204" pitchFamily="34" charset="0"/>
                <a:ea typeface="+mn-ea"/>
              </a:rPr>
              <a:t> University</a:t>
            </a:r>
            <a:endParaRPr lang="en-US" dirty="0">
              <a:solidFill>
                <a:schemeClr val="tx2"/>
              </a:solidFill>
              <a:latin typeface="Calibri Light" panose="020F0302020204030204" pitchFamily="34" charset="0"/>
              <a:ea typeface="+mn-ea"/>
            </a:endParaRPr>
          </a:p>
        </p:txBody>
      </p:sp>
      <p:sp>
        <p:nvSpPr>
          <p:cNvPr id="21" name="Subtitle 4"/>
          <p:cNvSpPr txBox="1">
            <a:spLocks noChangeArrowheads="1"/>
          </p:cNvSpPr>
          <p:nvPr/>
        </p:nvSpPr>
        <p:spPr bwMode="auto">
          <a:xfrm>
            <a:off x="4013455" y="4482947"/>
            <a:ext cx="1536441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Calibri" panose="020F0502020204030204" pitchFamily="34" charset="0"/>
              <a:buNone/>
            </a:pPr>
            <a:r>
              <a:rPr lang="en-US" altLang="zh-CN" sz="2400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Xin Wang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26" y="5244833"/>
            <a:ext cx="722228" cy="7270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46" y="5205016"/>
            <a:ext cx="796131" cy="79613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2800" dirty="0" smtClean="0"/>
              <a:t>Resource-bounded simulation: dynamic reduction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42635251"/>
              </p:ext>
            </p:extLst>
          </p:nvPr>
        </p:nvGraphicFramePr>
        <p:xfrm>
          <a:off x="1001713" y="1131907"/>
          <a:ext cx="7407275" cy="201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Oval 9"/>
          <p:cNvSpPr/>
          <p:nvPr/>
        </p:nvSpPr>
        <p:spPr bwMode="auto">
          <a:xfrm>
            <a:off x="3429466" y="3491480"/>
            <a:ext cx="225083" cy="225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429465" y="5026381"/>
            <a:ext cx="225083" cy="2250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2" name="Straight Arrow Connector 11"/>
          <p:cNvCxnSpPr>
            <a:stCxn id="10" idx="4"/>
            <a:endCxn id="11" idx="0"/>
          </p:cNvCxnSpPr>
          <p:nvPr/>
        </p:nvCxnSpPr>
        <p:spPr bwMode="auto">
          <a:xfrm flipH="1">
            <a:off x="3542007" y="3716563"/>
            <a:ext cx="1" cy="1309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749914" y="2948101"/>
            <a:ext cx="3629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local auxiliary information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9905" y="54323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75126"/>
              </p:ext>
            </p:extLst>
          </p:nvPr>
        </p:nvGraphicFramePr>
        <p:xfrm>
          <a:off x="3884952" y="4249587"/>
          <a:ext cx="3692703" cy="168293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92703"/>
              </a:tblGrid>
              <a:tr h="282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Boolean guarded condition: label matching</a:t>
                      </a:r>
                    </a:p>
                  </a:txBody>
                  <a:tcPr/>
                </a:tc>
              </a:tr>
              <a:tr h="298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Cost function c(</a:t>
                      </a:r>
                      <a:r>
                        <a:rPr lang="en-US" sz="1400" b="0" dirty="0" err="1" smtClean="0"/>
                        <a:t>u,v</a:t>
                      </a:r>
                      <a:r>
                        <a:rPr lang="en-US" sz="1400" b="0" dirty="0" smtClean="0"/>
                        <a:t>)</a:t>
                      </a:r>
                    </a:p>
                  </a:txBody>
                  <a:tcPr/>
                </a:tc>
              </a:tr>
              <a:tr h="231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Potential function p(</a:t>
                      </a:r>
                      <a:r>
                        <a:rPr lang="en-US" sz="1400" b="0" dirty="0" err="1" smtClean="0"/>
                        <a:t>u,v</a:t>
                      </a:r>
                      <a:r>
                        <a:rPr lang="en-US" sz="1400" b="0" dirty="0" smtClean="0"/>
                        <a:t>),</a:t>
                      </a:r>
                      <a:r>
                        <a:rPr lang="en-US" sz="1400" b="0" baseline="0" dirty="0" smtClean="0"/>
                        <a:t> estimated </a:t>
                      </a:r>
                      <a:r>
                        <a:rPr lang="en-US" sz="1400" b="0" dirty="0" smtClean="0"/>
                        <a:t>probability that v matches u</a:t>
                      </a:r>
                      <a:endParaRPr lang="en-US" sz="1400" b="0" dirty="0"/>
                    </a:p>
                  </a:txBody>
                  <a:tcPr/>
                </a:tc>
              </a:tr>
              <a:tr h="5551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bound b, determines a</a:t>
                      </a:r>
                      <a:r>
                        <a:rPr lang="en-US" sz="1400" b="0" baseline="0" dirty="0" smtClean="0"/>
                        <a:t>n upper bound of the number of </a:t>
                      </a:r>
                      <a:r>
                        <a:rPr lang="en-US" sz="1400" b="0" dirty="0" smtClean="0"/>
                        <a:t>nodes to be</a:t>
                      </a:r>
                      <a:r>
                        <a:rPr lang="en-US" sz="1400" b="0" baseline="0" dirty="0" smtClean="0"/>
                        <a:t> visited</a:t>
                      </a:r>
                      <a:endParaRPr lang="en-US" sz="1400" b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Oval 15"/>
          <p:cNvSpPr/>
          <p:nvPr/>
        </p:nvSpPr>
        <p:spPr bwMode="auto">
          <a:xfrm>
            <a:off x="1282049" y="3472255"/>
            <a:ext cx="225083" cy="22508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1282048" y="5007156"/>
            <a:ext cx="225083" cy="22508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" name="Straight Arrow Connector 17"/>
          <p:cNvCxnSpPr>
            <a:stCxn id="16" idx="4"/>
            <a:endCxn id="17" idx="0"/>
          </p:cNvCxnSpPr>
          <p:nvPr/>
        </p:nvCxnSpPr>
        <p:spPr bwMode="auto">
          <a:xfrm flipH="1">
            <a:off x="1394590" y="3697338"/>
            <a:ext cx="1" cy="13098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1212488" y="541307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024042"/>
              </p:ext>
            </p:extLst>
          </p:nvPr>
        </p:nvGraphicFramePr>
        <p:xfrm>
          <a:off x="3797169" y="3386504"/>
          <a:ext cx="3789979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4548"/>
                <a:gridCol w="1046375"/>
                <a:gridCol w="1630837"/>
                <a:gridCol w="35821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degree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|neighbor|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&lt;label, frequency&gt;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981502" y="3374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66884" y="339342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cxnSp>
        <p:nvCxnSpPr>
          <p:cNvPr id="29" name="Curved Connector 28"/>
          <p:cNvCxnSpPr>
            <a:stCxn id="16" idx="7"/>
            <a:endCxn id="10" idx="1"/>
          </p:cNvCxnSpPr>
          <p:nvPr/>
        </p:nvCxnSpPr>
        <p:spPr bwMode="auto">
          <a:xfrm rot="16200000" flipH="1">
            <a:off x="2458686" y="2520700"/>
            <a:ext cx="19225" cy="1988260"/>
          </a:xfrm>
          <a:prstGeom prst="curvedConnector3">
            <a:avLst>
              <a:gd name="adj1" fmla="val -1360536"/>
            </a:avLst>
          </a:prstGeom>
          <a:ln w="19050">
            <a:prstDash val="dash"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314006" y="4868075"/>
            <a:ext cx="2268520" cy="1332168"/>
            <a:chOff x="5832743" y="4454790"/>
            <a:chExt cx="2697770" cy="1584241"/>
          </a:xfrm>
        </p:grpSpPr>
        <p:grpSp>
          <p:nvGrpSpPr>
            <p:cNvPr id="52" name="Group 51"/>
            <p:cNvGrpSpPr/>
            <p:nvPr/>
          </p:nvGrpSpPr>
          <p:grpSpPr>
            <a:xfrm>
              <a:off x="5832743" y="4454790"/>
              <a:ext cx="2697770" cy="1584241"/>
              <a:chOff x="7795115" y="3091396"/>
              <a:chExt cx="2697770" cy="1584241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795115" y="3393422"/>
                <a:ext cx="2697770" cy="1282215"/>
                <a:chOff x="7795115" y="3393422"/>
                <a:chExt cx="2697770" cy="1282215"/>
              </a:xfrm>
            </p:grpSpPr>
            <p:sp>
              <p:nvSpPr>
                <p:cNvPr id="58" name="Rectangular Callout 57"/>
                <p:cNvSpPr/>
                <p:nvPr/>
              </p:nvSpPr>
              <p:spPr bwMode="auto">
                <a:xfrm>
                  <a:off x="7795115" y="3393422"/>
                  <a:ext cx="2697770" cy="1282215"/>
                </a:xfrm>
                <a:prstGeom prst="wedgeRectCallout">
                  <a:avLst>
                    <a:gd name="adj1" fmla="val -58848"/>
                    <a:gd name="adj2" fmla="val -3730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Oval 58"/>
                <p:cNvSpPr/>
                <p:nvPr/>
              </p:nvSpPr>
              <p:spPr bwMode="auto">
                <a:xfrm>
                  <a:off x="8482776" y="3673025"/>
                  <a:ext cx="104573" cy="10457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8218574" y="3512672"/>
                  <a:ext cx="338351" cy="366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u</a:t>
                  </a:r>
                  <a:endParaRPr lang="en-US" sz="1400" dirty="0"/>
                </a:p>
              </p:txBody>
            </p:sp>
            <p:sp>
              <p:nvSpPr>
                <p:cNvPr id="61" name="Oval 60"/>
                <p:cNvSpPr/>
                <p:nvPr/>
              </p:nvSpPr>
              <p:spPr bwMode="auto">
                <a:xfrm>
                  <a:off x="9618955" y="3673025"/>
                  <a:ext cx="104573" cy="10457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9665874" y="3531897"/>
                  <a:ext cx="356864" cy="366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v</a:t>
                  </a:r>
                  <a:endParaRPr lang="en-US" sz="1400" dirty="0"/>
                </a:p>
              </p:txBody>
            </p:sp>
          </p:grpSp>
          <p:sp>
            <p:nvSpPr>
              <p:cNvPr id="54" name="Pie 53"/>
              <p:cNvSpPr/>
              <p:nvPr/>
            </p:nvSpPr>
            <p:spPr bwMode="auto">
              <a:xfrm rot="13554957">
                <a:off x="7827209" y="3133505"/>
                <a:ext cx="1408542" cy="1324622"/>
              </a:xfrm>
              <a:prstGeom prst="pie">
                <a:avLst>
                  <a:gd name="adj1" fmla="val 10514236"/>
                  <a:gd name="adj2" fmla="val 16200000"/>
                </a:avLst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Pie 54"/>
              <p:cNvSpPr/>
              <p:nvPr/>
            </p:nvSpPr>
            <p:spPr bwMode="auto">
              <a:xfrm rot="13493935">
                <a:off x="8966413" y="3132952"/>
                <a:ext cx="1408542" cy="1324622"/>
              </a:xfrm>
              <a:prstGeom prst="pie">
                <a:avLst>
                  <a:gd name="adj1" fmla="val 10514236"/>
                  <a:gd name="adj2" fmla="val 16200000"/>
                </a:avLst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6" name="Pie 55"/>
              <p:cNvSpPr/>
              <p:nvPr/>
            </p:nvSpPr>
            <p:spPr bwMode="auto">
              <a:xfrm rot="13554957">
                <a:off x="7829022" y="3133356"/>
                <a:ext cx="1408542" cy="1324622"/>
              </a:xfrm>
              <a:prstGeom prst="pie">
                <a:avLst>
                  <a:gd name="adj1" fmla="val 10553953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7" name="Pie 56"/>
              <p:cNvSpPr/>
              <p:nvPr/>
            </p:nvSpPr>
            <p:spPr bwMode="auto">
              <a:xfrm rot="13493935">
                <a:off x="8967954" y="3132953"/>
                <a:ext cx="1408542" cy="1324622"/>
              </a:xfrm>
              <a:prstGeom prst="pie">
                <a:avLst>
                  <a:gd name="adj1" fmla="val 11327221"/>
                  <a:gd name="adj2" fmla="val 16200000"/>
                </a:avLst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 bwMode="auto">
            <a:xfrm flipH="1">
              <a:off x="6776743" y="5597745"/>
              <a:ext cx="79288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TextBox 67"/>
            <p:cNvSpPr txBox="1"/>
            <p:nvPr/>
          </p:nvSpPr>
          <p:spPr>
            <a:xfrm>
              <a:off x="6871662" y="5074208"/>
              <a:ext cx="676433" cy="51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/>
                <a:t>label </a:t>
              </a:r>
            </a:p>
            <a:p>
              <a:r>
                <a:rPr lang="en-US" sz="1050" dirty="0" smtClean="0"/>
                <a:t>match</a:t>
              </a:r>
              <a:endParaRPr lang="en-US" sz="105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743160" y="3822395"/>
            <a:ext cx="4144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Dynamically updated auxiliary information</a:t>
            </a:r>
            <a:endParaRPr lang="en-US" sz="1600" dirty="0"/>
          </a:p>
        </p:txBody>
      </p:sp>
      <p:grpSp>
        <p:nvGrpSpPr>
          <p:cNvPr id="49" name="Group 48"/>
          <p:cNvGrpSpPr/>
          <p:nvPr/>
        </p:nvGrpSpPr>
        <p:grpSpPr>
          <a:xfrm>
            <a:off x="6300637" y="3528569"/>
            <a:ext cx="2268520" cy="1332168"/>
            <a:chOff x="5832743" y="3012501"/>
            <a:chExt cx="2697770" cy="1584241"/>
          </a:xfrm>
        </p:grpSpPr>
        <p:grpSp>
          <p:nvGrpSpPr>
            <p:cNvPr id="50" name="Group 49"/>
            <p:cNvGrpSpPr/>
            <p:nvPr/>
          </p:nvGrpSpPr>
          <p:grpSpPr>
            <a:xfrm>
              <a:off x="5832743" y="3012501"/>
              <a:ext cx="2697770" cy="1584241"/>
              <a:chOff x="7795115" y="3091396"/>
              <a:chExt cx="2697770" cy="1584241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7795115" y="3393422"/>
                <a:ext cx="2697770" cy="1282215"/>
                <a:chOff x="7795115" y="3393422"/>
                <a:chExt cx="2697770" cy="1282215"/>
              </a:xfrm>
            </p:grpSpPr>
            <p:sp>
              <p:nvSpPr>
                <p:cNvPr id="76" name="Rectangular Callout 75"/>
                <p:cNvSpPr/>
                <p:nvPr/>
              </p:nvSpPr>
              <p:spPr bwMode="auto">
                <a:xfrm>
                  <a:off x="7795115" y="3393422"/>
                  <a:ext cx="2697770" cy="1282215"/>
                </a:xfrm>
                <a:prstGeom prst="wedgeRectCallout">
                  <a:avLst>
                    <a:gd name="adj1" fmla="val -58848"/>
                    <a:gd name="adj2" fmla="val 43070"/>
                  </a:avLst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9525" cap="flat" cmpd="sng" algn="ctr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7" name="Oval 76"/>
                <p:cNvSpPr/>
                <p:nvPr/>
              </p:nvSpPr>
              <p:spPr bwMode="auto">
                <a:xfrm>
                  <a:off x="8482776" y="3673025"/>
                  <a:ext cx="104573" cy="10457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8218574" y="3512672"/>
                  <a:ext cx="338351" cy="366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u</a:t>
                  </a:r>
                  <a:endParaRPr lang="en-US" sz="1400" dirty="0"/>
                </a:p>
              </p:txBody>
            </p:sp>
            <p:sp>
              <p:nvSpPr>
                <p:cNvPr id="79" name="Oval 78"/>
                <p:cNvSpPr/>
                <p:nvPr/>
              </p:nvSpPr>
              <p:spPr bwMode="auto">
                <a:xfrm>
                  <a:off x="9618955" y="3673025"/>
                  <a:ext cx="104573" cy="104573"/>
                </a:xfrm>
                <a:prstGeom prst="ellipse">
                  <a:avLst/>
                </a:prstGeom>
                <a:solidFill>
                  <a:srgbClr val="FF0000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9665874" y="3531897"/>
                  <a:ext cx="356864" cy="366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v</a:t>
                  </a:r>
                  <a:endParaRPr lang="en-US" sz="1400" dirty="0"/>
                </a:p>
              </p:txBody>
            </p:sp>
          </p:grpSp>
          <p:sp>
            <p:nvSpPr>
              <p:cNvPr id="72" name="Pie 71"/>
              <p:cNvSpPr/>
              <p:nvPr/>
            </p:nvSpPr>
            <p:spPr bwMode="auto">
              <a:xfrm rot="13554957">
                <a:off x="7827209" y="3133505"/>
                <a:ext cx="1408542" cy="1324622"/>
              </a:xfrm>
              <a:prstGeom prst="pie">
                <a:avLst>
                  <a:gd name="adj1" fmla="val 10514236"/>
                  <a:gd name="adj2" fmla="val 16200000"/>
                </a:avLst>
              </a:prstGeom>
              <a:pattFill prst="wdUpDiag">
                <a:fgClr>
                  <a:schemeClr val="accent3">
                    <a:lumMod val="75000"/>
                  </a:schemeClr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" name="Pie 72"/>
              <p:cNvSpPr/>
              <p:nvPr/>
            </p:nvSpPr>
            <p:spPr bwMode="auto">
              <a:xfrm rot="13493935">
                <a:off x="8966413" y="3132952"/>
                <a:ext cx="1408542" cy="1324622"/>
              </a:xfrm>
              <a:prstGeom prst="pie">
                <a:avLst>
                  <a:gd name="adj1" fmla="val 10514236"/>
                  <a:gd name="adj2" fmla="val 16200000"/>
                </a:avLst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Pie 73"/>
              <p:cNvSpPr/>
              <p:nvPr/>
            </p:nvSpPr>
            <p:spPr bwMode="auto">
              <a:xfrm rot="13554957">
                <a:off x="7829022" y="3133356"/>
                <a:ext cx="1408542" cy="1324622"/>
              </a:xfrm>
              <a:prstGeom prst="pie">
                <a:avLst>
                  <a:gd name="adj1" fmla="val 1235454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Pie 74"/>
              <p:cNvSpPr/>
              <p:nvPr/>
            </p:nvSpPr>
            <p:spPr bwMode="auto">
              <a:xfrm rot="13493935">
                <a:off x="8967954" y="3132953"/>
                <a:ext cx="1408542" cy="1324622"/>
              </a:xfrm>
              <a:prstGeom prst="pie">
                <a:avLst>
                  <a:gd name="adj1" fmla="val 10499091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 bwMode="auto">
            <a:xfrm>
              <a:off x="6741941" y="4034672"/>
              <a:ext cx="792889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TextBox 64"/>
            <p:cNvSpPr txBox="1"/>
            <p:nvPr/>
          </p:nvSpPr>
          <p:spPr>
            <a:xfrm>
              <a:off x="6973366" y="3665340"/>
              <a:ext cx="433116" cy="366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 smtClean="0"/>
                <a:t>？</a:t>
              </a:r>
              <a:endParaRPr lang="en-US" sz="14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3205" y="3824705"/>
            <a:ext cx="1532690" cy="73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2800" dirty="0" smtClean="0"/>
              <a:t>Resource-bounded simulation: dynamic reduction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11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94390288"/>
              </p:ext>
            </p:extLst>
          </p:nvPr>
        </p:nvGraphicFramePr>
        <p:xfrm>
          <a:off x="1028450" y="795465"/>
          <a:ext cx="7407275" cy="201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607800" y="3683692"/>
            <a:ext cx="3363139" cy="1904240"/>
            <a:chOff x="607800" y="3857476"/>
            <a:chExt cx="3363139" cy="1904240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168" y="4121963"/>
              <a:ext cx="433702" cy="430379"/>
            </a:xfrm>
            <a:prstGeom prst="rect">
              <a:avLst/>
            </a:prstGeom>
          </p:spPr>
        </p:pic>
        <p:sp>
          <p:nvSpPr>
            <p:cNvPr id="61" name="TextBox 60"/>
            <p:cNvSpPr txBox="1"/>
            <p:nvPr/>
          </p:nvSpPr>
          <p:spPr>
            <a:xfrm>
              <a:off x="1717913" y="3857476"/>
              <a:ext cx="7120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Michael</a:t>
              </a:r>
              <a:endParaRPr lang="en-US" sz="12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07800" y="4618812"/>
              <a:ext cx="5838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75000"/>
                    </a:schemeClr>
                  </a:solidFill>
                </a:rPr>
                <a:t>hiking</a:t>
              </a:r>
            </a:p>
            <a:p>
              <a:r>
                <a:rPr lang="en-US" sz="1200" dirty="0" smtClean="0">
                  <a:solidFill>
                    <a:schemeClr val="accent3">
                      <a:lumMod val="75000"/>
                    </a:schemeClr>
                  </a:solidFill>
                </a:rPr>
                <a:t>group</a:t>
              </a:r>
              <a:endParaRPr lang="en-US" sz="1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990833" y="4636236"/>
              <a:ext cx="980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3">
                      <a:lumMod val="75000"/>
                    </a:schemeClr>
                  </a:solidFill>
                </a:rPr>
                <a:t>c</a:t>
              </a:r>
              <a:r>
                <a:rPr lang="en-US" sz="1200" dirty="0" smtClean="0">
                  <a:solidFill>
                    <a:schemeClr val="accent3">
                      <a:lumMod val="75000"/>
                    </a:schemeClr>
                  </a:solidFill>
                </a:rPr>
                <a:t>ycling club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572408" y="5484717"/>
              <a:ext cx="1197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75000"/>
                    </a:schemeClr>
                  </a:solidFill>
                </a:rPr>
                <a:t>?cycling lovers</a:t>
              </a:r>
              <a:endParaRPr lang="en-US" sz="12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6253" y="5040828"/>
              <a:ext cx="655534" cy="542095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204" y="4607373"/>
              <a:ext cx="474147" cy="470515"/>
            </a:xfrm>
            <a:prstGeom prst="rect">
              <a:avLst/>
            </a:prstGeom>
          </p:spPr>
        </p:pic>
        <p:cxnSp>
          <p:nvCxnSpPr>
            <p:cNvPr id="67" name="Curved Connector 66"/>
            <p:cNvCxnSpPr>
              <a:stCxn id="60" idx="1"/>
            </p:cNvCxnSpPr>
            <p:nvPr/>
          </p:nvCxnSpPr>
          <p:spPr bwMode="auto">
            <a:xfrm rot="10800000" flipV="1">
              <a:off x="1370874" y="4337152"/>
              <a:ext cx="486295" cy="270958"/>
            </a:xfrm>
            <a:prstGeom prst="curvedConnector2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>
              <a:stCxn id="60" idx="3"/>
              <a:endCxn id="66" idx="0"/>
            </p:cNvCxnSpPr>
            <p:nvPr/>
          </p:nvCxnSpPr>
          <p:spPr bwMode="auto">
            <a:xfrm>
              <a:off x="2290870" y="4337153"/>
              <a:ext cx="467407" cy="270220"/>
            </a:xfrm>
            <a:prstGeom prst="curvedConnector2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>
              <a:stCxn id="66" idx="2"/>
              <a:endCxn id="65" idx="3"/>
            </p:cNvCxnSpPr>
            <p:nvPr/>
          </p:nvCxnSpPr>
          <p:spPr bwMode="auto">
            <a:xfrm rot="5400000">
              <a:off x="2463038" y="5016637"/>
              <a:ext cx="233987" cy="356490"/>
            </a:xfrm>
            <a:prstGeom prst="curvedConnector2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>
              <a:endCxn id="65" idx="1"/>
            </p:cNvCxnSpPr>
            <p:nvPr/>
          </p:nvCxnSpPr>
          <p:spPr bwMode="auto">
            <a:xfrm rot="16200000" flipH="1">
              <a:off x="1441201" y="5006823"/>
              <a:ext cx="234724" cy="375380"/>
            </a:xfrm>
            <a:prstGeom prst="curvedConnector2">
              <a:avLst/>
            </a:prstGeom>
            <a:ln>
              <a:headEnd type="none" w="med" len="med"/>
              <a:tailEnd type="triangle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688" y="4607373"/>
              <a:ext cx="427439" cy="424166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771083" y="2993335"/>
            <a:ext cx="4827857" cy="3013862"/>
            <a:chOff x="3771083" y="3167119"/>
            <a:chExt cx="4827857" cy="301386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1261" y="5326693"/>
              <a:ext cx="498886" cy="49506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1745" y="3467743"/>
              <a:ext cx="433702" cy="430379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22016" y="3167119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Michael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771083" y="3704608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85000"/>
                    </a:schemeClr>
                  </a:solidFill>
                </a:rPr>
                <a:t>h</a:t>
              </a:r>
              <a:r>
                <a:rPr lang="en-US" sz="1600" dirty="0" smtClean="0">
                  <a:solidFill>
                    <a:schemeClr val="accent3">
                      <a:lumMod val="85000"/>
                    </a:schemeClr>
                  </a:solidFill>
                </a:rPr>
                <a:t>iking group</a:t>
              </a:r>
              <a:endParaRPr lang="en-US" sz="16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9822" y="4389540"/>
              <a:ext cx="427439" cy="424166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6337" y="4087253"/>
              <a:ext cx="427439" cy="424166"/>
            </a:xfrm>
            <a:prstGeom prst="rect">
              <a:avLst/>
            </a:prstGeom>
          </p:spPr>
        </p:pic>
        <p:cxnSp>
          <p:nvCxnSpPr>
            <p:cNvPr id="32" name="Straight Arrow Connector 31"/>
            <p:cNvCxnSpPr/>
            <p:nvPr/>
          </p:nvCxnSpPr>
          <p:spPr bwMode="auto">
            <a:xfrm flipH="1">
              <a:off x="4643777" y="3795451"/>
              <a:ext cx="1301121" cy="3421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endCxn id="29" idx="0"/>
            </p:cNvCxnSpPr>
            <p:nvPr/>
          </p:nvCxnSpPr>
          <p:spPr bwMode="auto">
            <a:xfrm flipH="1">
              <a:off x="5753541" y="3892277"/>
              <a:ext cx="408927" cy="4972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6428" y="4282592"/>
              <a:ext cx="427439" cy="424166"/>
            </a:xfrm>
            <a:prstGeom prst="rect">
              <a:avLst/>
            </a:prstGeom>
          </p:spPr>
        </p:pic>
        <p:cxnSp>
          <p:nvCxnSpPr>
            <p:cNvPr id="35" name="Straight Arrow Connector 34"/>
            <p:cNvCxnSpPr/>
            <p:nvPr/>
          </p:nvCxnSpPr>
          <p:spPr bwMode="auto">
            <a:xfrm flipH="1">
              <a:off x="5027200" y="3836067"/>
              <a:ext cx="980349" cy="4465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1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1302" y="5303744"/>
              <a:ext cx="545138" cy="54096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570" y="5318755"/>
              <a:ext cx="514885" cy="510941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108" y="4389540"/>
              <a:ext cx="474147" cy="47051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7808" y="4338956"/>
              <a:ext cx="474147" cy="47051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570" y="4142275"/>
              <a:ext cx="474147" cy="470515"/>
            </a:xfrm>
            <a:prstGeom prst="rect">
              <a:avLst/>
            </a:prstGeom>
          </p:spPr>
        </p:pic>
        <p:cxnSp>
          <p:nvCxnSpPr>
            <p:cNvPr id="41" name="Straight Arrow Connector 40"/>
            <p:cNvCxnSpPr>
              <a:endCxn id="38" idx="0"/>
            </p:cNvCxnSpPr>
            <p:nvPr/>
          </p:nvCxnSpPr>
          <p:spPr bwMode="auto">
            <a:xfrm>
              <a:off x="6373216" y="3896671"/>
              <a:ext cx="290966" cy="49286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6476095" y="3827814"/>
              <a:ext cx="647932" cy="51114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6552294" y="3790214"/>
              <a:ext cx="1110099" cy="3981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TextBox 44"/>
            <p:cNvSpPr txBox="1"/>
            <p:nvPr/>
          </p:nvSpPr>
          <p:spPr>
            <a:xfrm>
              <a:off x="5974577" y="531261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…</a:t>
              </a:r>
              <a:endParaRPr lang="en-US" sz="2800" dirty="0"/>
            </a:p>
          </p:txBody>
        </p:sp>
        <p:cxnSp>
          <p:nvCxnSpPr>
            <p:cNvPr id="46" name="Straight Arrow Connector 45"/>
            <p:cNvCxnSpPr>
              <a:stCxn id="30" idx="2"/>
            </p:cNvCxnSpPr>
            <p:nvPr/>
          </p:nvCxnSpPr>
          <p:spPr bwMode="auto">
            <a:xfrm>
              <a:off x="4430057" y="4511419"/>
              <a:ext cx="117277" cy="7801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>
              <a:stCxn id="30" idx="2"/>
            </p:cNvCxnSpPr>
            <p:nvPr/>
          </p:nvCxnSpPr>
          <p:spPr bwMode="auto">
            <a:xfrm>
              <a:off x="4430057" y="4511419"/>
              <a:ext cx="545789" cy="7381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Straight Arrow Connector 47"/>
            <p:cNvCxnSpPr>
              <a:stCxn id="34" idx="2"/>
            </p:cNvCxnSpPr>
            <p:nvPr/>
          </p:nvCxnSpPr>
          <p:spPr bwMode="auto">
            <a:xfrm>
              <a:off x="4920147" y="4706758"/>
              <a:ext cx="155757" cy="54276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5335118" y="4844416"/>
              <a:ext cx="234543" cy="3759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>
              <a:stCxn id="29" idx="2"/>
            </p:cNvCxnSpPr>
            <p:nvPr/>
          </p:nvCxnSpPr>
          <p:spPr bwMode="auto">
            <a:xfrm>
              <a:off x="5753541" y="4813706"/>
              <a:ext cx="1119362" cy="5738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5903034" y="4815172"/>
              <a:ext cx="1654503" cy="51268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6800061" y="4819919"/>
              <a:ext cx="162399" cy="47049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6861952" y="4789634"/>
              <a:ext cx="800442" cy="5007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>
              <a:stCxn id="19" idx="2"/>
              <a:endCxn id="37" idx="0"/>
            </p:cNvCxnSpPr>
            <p:nvPr/>
          </p:nvCxnSpPr>
          <p:spPr bwMode="auto">
            <a:xfrm flipH="1">
              <a:off x="7796013" y="4769887"/>
              <a:ext cx="8424" cy="5488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Box 56"/>
            <p:cNvSpPr txBox="1"/>
            <p:nvPr/>
          </p:nvSpPr>
          <p:spPr>
            <a:xfrm>
              <a:off x="7327438" y="3554122"/>
              <a:ext cx="12715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85000"/>
                    </a:schemeClr>
                  </a:solidFill>
                </a:rPr>
                <a:t>cycling</a:t>
              </a:r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3">
                      <a:lumMod val="85000"/>
                    </a:schemeClr>
                  </a:solidFill>
                </a:rPr>
                <a:t>club</a:t>
              </a:r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 </a:t>
              </a:r>
            </a:p>
            <a:p>
              <a:r>
                <a:rPr lang="en-US" sz="1200" dirty="0">
                  <a:solidFill>
                    <a:schemeClr val="accent3">
                      <a:lumMod val="85000"/>
                    </a:schemeClr>
                  </a:solidFill>
                </a:rPr>
                <a:t> </a:t>
              </a:r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 </a:t>
              </a:r>
              <a:r>
                <a:rPr lang="en-US" sz="1600" dirty="0">
                  <a:solidFill>
                    <a:schemeClr val="accent3">
                      <a:lumMod val="85000"/>
                    </a:schemeClr>
                  </a:solidFill>
                </a:rPr>
                <a:t>member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658187" y="5842427"/>
              <a:ext cx="1255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3">
                      <a:lumMod val="85000"/>
                    </a:schemeClr>
                  </a:solidFill>
                </a:rPr>
                <a:t>cycling fans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05078" y="4512963"/>
              <a:ext cx="4395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hg</a:t>
              </a:r>
              <a:r>
                <a:rPr lang="en-US" sz="1200" baseline="-25000" dirty="0">
                  <a:solidFill>
                    <a:schemeClr val="accent3">
                      <a:lumMod val="85000"/>
                    </a:schemeClr>
                  </a:solidFill>
                </a:rPr>
                <a:t>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02711" y="4112409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hg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1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02430" y="4487968"/>
              <a:ext cx="412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hg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2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7397" y="4748015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cc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1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62145" y="4686989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cc</a:t>
              </a:r>
              <a:r>
                <a:rPr lang="en-US" sz="1200" baseline="-25000" dirty="0">
                  <a:solidFill>
                    <a:schemeClr val="accent3">
                      <a:lumMod val="85000"/>
                    </a:schemeClr>
                  </a:solidFill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06306" y="4492888"/>
              <a:ext cx="396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cc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3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58709" y="5435726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cl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1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69957" y="5435726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cl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2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862" y="5326693"/>
              <a:ext cx="498886" cy="49506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6501937" y="5435726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accent3">
                      <a:lumMod val="85000"/>
                    </a:schemeClr>
                  </a:solidFill>
                </a:rPr>
                <a:t>cl</a:t>
              </a:r>
              <a:r>
                <a:rPr lang="en-US" sz="1200" baseline="-25000" dirty="0" smtClean="0">
                  <a:solidFill>
                    <a:schemeClr val="accent3">
                      <a:lumMod val="85000"/>
                    </a:schemeClr>
                  </a:solidFill>
                </a:rPr>
                <a:t>n-1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09380" y="5435726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accent3">
                      <a:lumMod val="85000"/>
                    </a:schemeClr>
                  </a:solidFill>
                </a:rPr>
                <a:t>cl</a:t>
              </a:r>
              <a:r>
                <a:rPr lang="en-US" sz="1200" baseline="-25000" dirty="0" err="1" smtClean="0">
                  <a:solidFill>
                    <a:schemeClr val="accent3">
                      <a:lumMod val="85000"/>
                    </a:schemeClr>
                  </a:solidFill>
                </a:rPr>
                <a:t>n</a:t>
              </a:r>
              <a:endParaRPr lang="en-US" sz="1200" baseline="-25000" dirty="0">
                <a:solidFill>
                  <a:schemeClr val="accent3">
                    <a:lumMod val="85000"/>
                  </a:schemeClr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09884" y="3372314"/>
            <a:ext cx="6294405" cy="1538416"/>
            <a:chOff x="2309884" y="3546098"/>
            <a:chExt cx="6294405" cy="1538416"/>
          </a:xfrm>
        </p:grpSpPr>
        <p:grpSp>
          <p:nvGrpSpPr>
            <p:cNvPr id="8" name="Group 7"/>
            <p:cNvGrpSpPr/>
            <p:nvPr/>
          </p:nvGrpSpPr>
          <p:grpSpPr>
            <a:xfrm>
              <a:off x="2309884" y="4337408"/>
              <a:ext cx="1690125" cy="747106"/>
              <a:chOff x="-813117" y="2973829"/>
              <a:chExt cx="1690125" cy="747106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-142822" y="3257911"/>
                <a:ext cx="10198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cycling club 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:endParaRPr lang="en-US" sz="1200" dirty="0"/>
              </a:p>
            </p:txBody>
          </p:sp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82582" y="3246373"/>
                <a:ext cx="474562" cy="474562"/>
              </a:xfrm>
              <a:prstGeom prst="rect">
                <a:avLst/>
              </a:prstGeom>
            </p:spPr>
          </p:pic>
          <p:cxnSp>
            <p:nvCxnSpPr>
              <p:cNvPr id="79" name="Curved Connector 78"/>
              <p:cNvCxnSpPr>
                <a:endCxn id="78" idx="0"/>
              </p:cNvCxnSpPr>
              <p:nvPr/>
            </p:nvCxnSpPr>
            <p:spPr bwMode="auto">
              <a:xfrm>
                <a:off x="-813117" y="2973829"/>
                <a:ext cx="467816" cy="272544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" name="Group 10"/>
            <p:cNvGrpSpPr/>
            <p:nvPr/>
          </p:nvGrpSpPr>
          <p:grpSpPr>
            <a:xfrm>
              <a:off x="6390106" y="3546098"/>
              <a:ext cx="2214183" cy="1482704"/>
              <a:chOff x="6390106" y="3559466"/>
              <a:chExt cx="2214183" cy="148270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390106" y="3799134"/>
                <a:ext cx="1622775" cy="1243036"/>
                <a:chOff x="8823158" y="2716292"/>
                <a:chExt cx="1622775" cy="1243036"/>
              </a:xfrm>
            </p:grpSpPr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8936" y="3320772"/>
                  <a:ext cx="474562" cy="474562"/>
                </a:xfrm>
                <a:prstGeom prst="rect">
                  <a:avLst/>
                </a:prstGeom>
              </p:spPr>
            </p:pic>
            <p:pic>
              <p:nvPicPr>
                <p:cNvPr id="82" name="Picture 81"/>
                <p:cNvPicPr>
                  <a:picLocks noChangeAspect="1"/>
                </p:cNvPicPr>
                <p:nvPr/>
              </p:nvPicPr>
              <p:blipFill>
                <a:blip r:embed="rId15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10118" y="3269753"/>
                  <a:ext cx="474562" cy="474562"/>
                </a:xfrm>
                <a:prstGeom prst="rect">
                  <a:avLst/>
                </a:prstGeom>
              </p:spPr>
            </p:pic>
            <p:pic>
              <p:nvPicPr>
                <p:cNvPr id="83" name="Picture 82"/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71371" y="3071380"/>
                  <a:ext cx="474562" cy="474562"/>
                </a:xfrm>
                <a:prstGeom prst="rect">
                  <a:avLst/>
                </a:prstGeom>
              </p:spPr>
            </p:pic>
            <p:cxnSp>
              <p:nvCxnSpPr>
                <p:cNvPr id="84" name="Straight Arrow Connector 83"/>
                <p:cNvCxnSpPr>
                  <a:endCxn id="81" idx="0"/>
                </p:cNvCxnSpPr>
                <p:nvPr/>
              </p:nvCxnSpPr>
              <p:spPr bwMode="auto">
                <a:xfrm>
                  <a:off x="8823158" y="2820736"/>
                  <a:ext cx="273059" cy="50003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5" name="Straight Arrow Connector 84"/>
                <p:cNvCxnSpPr/>
                <p:nvPr/>
              </p:nvCxnSpPr>
              <p:spPr bwMode="auto">
                <a:xfrm>
                  <a:off x="8907967" y="2754214"/>
                  <a:ext cx="648499" cy="515538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6" name="Straight Arrow Connector 85"/>
                <p:cNvCxnSpPr/>
                <p:nvPr/>
              </p:nvCxnSpPr>
              <p:spPr bwMode="auto">
                <a:xfrm>
                  <a:off x="8984232" y="2716292"/>
                  <a:ext cx="1111071" cy="40160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87" name="TextBox 86"/>
                <p:cNvSpPr txBox="1"/>
                <p:nvPr/>
              </p:nvSpPr>
              <p:spPr>
                <a:xfrm>
                  <a:off x="8949305" y="3682329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cc</a:t>
                  </a:r>
                  <a:r>
                    <a:rPr lang="en-US" sz="1200" baseline="-25000" dirty="0" smtClean="0"/>
                    <a:t>1</a:t>
                  </a:r>
                  <a:endParaRPr lang="en-US" sz="1200" baseline="-25000" dirty="0"/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9494530" y="3620778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>
                      <a:solidFill>
                        <a:schemeClr val="accent3">
                          <a:lumMod val="85000"/>
                        </a:schemeClr>
                      </a:solidFill>
                    </a:rPr>
                    <a:t>cc</a:t>
                  </a:r>
                  <a:r>
                    <a:rPr lang="en-US" sz="1200" baseline="-25000" dirty="0">
                      <a:solidFill>
                        <a:schemeClr val="accent3">
                          <a:lumMod val="8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10039167" y="3425008"/>
                  <a:ext cx="39626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cc</a:t>
                  </a:r>
                  <a:r>
                    <a:rPr lang="en-US" sz="1200" baseline="-25000" dirty="0" smtClean="0"/>
                    <a:t>3</a:t>
                  </a:r>
                  <a:endParaRPr lang="en-US" sz="1200" baseline="-25000" dirty="0"/>
                </a:p>
              </p:txBody>
            </p:sp>
          </p:grpSp>
          <p:sp>
            <p:nvSpPr>
              <p:cNvPr id="90" name="TextBox 89"/>
              <p:cNvSpPr txBox="1"/>
              <p:nvPr/>
            </p:nvSpPr>
            <p:spPr>
              <a:xfrm>
                <a:off x="7332787" y="3559466"/>
                <a:ext cx="12715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cycling</a:t>
                </a:r>
                <a:r>
                  <a:rPr lang="en-US" sz="1200" dirty="0" smtClean="0"/>
                  <a:t> </a:t>
                </a:r>
                <a:r>
                  <a:rPr lang="en-US" sz="1600" dirty="0"/>
                  <a:t>club</a:t>
                </a:r>
                <a:r>
                  <a:rPr lang="en-US" sz="1200" dirty="0" smtClean="0"/>
                  <a:t> </a:t>
                </a:r>
              </a:p>
              <a:p>
                <a:r>
                  <a:rPr lang="en-US" sz="1200" dirty="0"/>
                  <a:t> </a:t>
                </a:r>
                <a:r>
                  <a:rPr lang="en-US" sz="1200" dirty="0" smtClean="0"/>
                  <a:t> </a:t>
                </a:r>
                <a:r>
                  <a:rPr lang="en-US" sz="1600" dirty="0"/>
                  <a:t>member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1569266" y="4441632"/>
            <a:ext cx="6690060" cy="1557549"/>
            <a:chOff x="1569266" y="4615416"/>
            <a:chExt cx="6690060" cy="1557549"/>
          </a:xfrm>
        </p:grpSpPr>
        <p:grpSp>
          <p:nvGrpSpPr>
            <p:cNvPr id="13" name="Group 12"/>
            <p:cNvGrpSpPr/>
            <p:nvPr/>
          </p:nvGrpSpPr>
          <p:grpSpPr>
            <a:xfrm>
              <a:off x="1569266" y="5033766"/>
              <a:ext cx="1189749" cy="724706"/>
              <a:chOff x="1408845" y="3616714"/>
              <a:chExt cx="1189749" cy="724706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1408845" y="4064421"/>
                <a:ext cx="11897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?cycling lovers</a:t>
                </a:r>
                <a:endParaRPr lang="en-US" sz="1200" dirty="0"/>
              </a:p>
            </p:txBody>
          </p:sp>
          <p:pic>
            <p:nvPicPr>
              <p:cNvPr id="92" name="Picture 9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82841" y="3616714"/>
                <a:ext cx="656108" cy="546757"/>
              </a:xfrm>
              <a:prstGeom prst="rect">
                <a:avLst/>
              </a:prstGeom>
            </p:spPr>
          </p:pic>
          <p:cxnSp>
            <p:nvCxnSpPr>
              <p:cNvPr id="93" name="Curved Connector 92"/>
              <p:cNvCxnSpPr>
                <a:endCxn id="92" idx="3"/>
              </p:cNvCxnSpPr>
              <p:nvPr/>
            </p:nvCxnSpPr>
            <p:spPr bwMode="auto">
              <a:xfrm rot="5400000">
                <a:off x="2299350" y="3593692"/>
                <a:ext cx="236000" cy="356802"/>
              </a:xfrm>
              <a:prstGeom prst="curvedConnector2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4" name="Group 43"/>
            <p:cNvGrpSpPr/>
            <p:nvPr/>
          </p:nvGrpSpPr>
          <p:grpSpPr>
            <a:xfrm>
              <a:off x="5663539" y="4615416"/>
              <a:ext cx="2595787" cy="1557549"/>
              <a:chOff x="5663539" y="4615416"/>
              <a:chExt cx="2595787" cy="155754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6497669" y="4615416"/>
                <a:ext cx="1761657" cy="1272831"/>
                <a:chOff x="8783670" y="4187626"/>
                <a:chExt cx="1761657" cy="1272831"/>
              </a:xfrm>
            </p:grpSpPr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21210" y="4886221"/>
                  <a:ext cx="515336" cy="515336"/>
                </a:xfrm>
                <a:prstGeom prst="rect">
                  <a:avLst/>
                </a:prstGeom>
              </p:spPr>
            </p:pic>
            <p:cxnSp>
              <p:nvCxnSpPr>
                <p:cNvPr id="95" name="Straight Arrow Connector 94"/>
                <p:cNvCxnSpPr/>
                <p:nvPr/>
              </p:nvCxnSpPr>
              <p:spPr bwMode="auto">
                <a:xfrm>
                  <a:off x="9082055" y="4396535"/>
                  <a:ext cx="162541" cy="474546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6" name="Straight Arrow Connector 95"/>
                <p:cNvCxnSpPr/>
                <p:nvPr/>
              </p:nvCxnSpPr>
              <p:spPr bwMode="auto">
                <a:xfrm>
                  <a:off x="9144000" y="4365991"/>
                  <a:ext cx="801143" cy="50509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" name="Straight Arrow Connector 96"/>
                <p:cNvCxnSpPr>
                  <a:endCxn id="94" idx="0"/>
                </p:cNvCxnSpPr>
                <p:nvPr/>
              </p:nvCxnSpPr>
              <p:spPr bwMode="auto">
                <a:xfrm>
                  <a:off x="10058491" y="4187626"/>
                  <a:ext cx="20387" cy="698595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98" name="Picture 97"/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57922" y="4910320"/>
                  <a:ext cx="499323" cy="499323"/>
                </a:xfrm>
                <a:prstGeom prst="rect">
                  <a:avLst/>
                </a:prstGeom>
              </p:spPr>
            </p:pic>
            <p:sp>
              <p:nvSpPr>
                <p:cNvPr id="99" name="TextBox 98"/>
                <p:cNvSpPr txBox="1"/>
                <p:nvPr/>
              </p:nvSpPr>
              <p:spPr>
                <a:xfrm>
                  <a:off x="8783670" y="5183458"/>
                  <a:ext cx="44435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cl</a:t>
                  </a:r>
                  <a:r>
                    <a:rPr lang="en-US" sz="1200" baseline="-25000" dirty="0" smtClean="0"/>
                    <a:t>n-1</a:t>
                  </a:r>
                  <a:endParaRPr lang="en-US" sz="1200" baseline="-25000" dirty="0"/>
                </a:p>
              </p:txBody>
            </p:sp>
            <p:sp>
              <p:nvSpPr>
                <p:cNvPr id="100" name="TextBox 99"/>
                <p:cNvSpPr txBox="1"/>
                <p:nvPr/>
              </p:nvSpPr>
              <p:spPr>
                <a:xfrm>
                  <a:off x="10192345" y="4974110"/>
                  <a:ext cx="35298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 smtClean="0"/>
                    <a:t>cl</a:t>
                  </a:r>
                  <a:r>
                    <a:rPr lang="en-US" sz="1200" baseline="-25000" dirty="0" err="1" smtClean="0"/>
                    <a:t>n</a:t>
                  </a:r>
                  <a:endParaRPr lang="en-US" sz="1200" baseline="-25000" dirty="0"/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5663539" y="5834411"/>
                <a:ext cx="12554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cycling fans</a:t>
                </a:r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1380923" y="3697104"/>
            <a:ext cx="4813630" cy="739807"/>
            <a:chOff x="1380923" y="3737208"/>
            <a:chExt cx="4813630" cy="739807"/>
          </a:xfrm>
        </p:grpSpPr>
        <p:cxnSp>
          <p:nvCxnSpPr>
            <p:cNvPr id="110" name="Curved Connector 109"/>
            <p:cNvCxnSpPr/>
            <p:nvPr/>
          </p:nvCxnSpPr>
          <p:spPr bwMode="auto">
            <a:xfrm rot="10800000" flipV="1">
              <a:off x="1380923" y="4203727"/>
              <a:ext cx="486721" cy="273288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H="1">
              <a:off x="5785626" y="3737208"/>
              <a:ext cx="408927" cy="4972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4" name="Group 113"/>
          <p:cNvGrpSpPr/>
          <p:nvPr/>
        </p:nvGrpSpPr>
        <p:grpSpPr>
          <a:xfrm>
            <a:off x="603815" y="3522803"/>
            <a:ext cx="6954715" cy="1684497"/>
            <a:chOff x="603815" y="3696587"/>
            <a:chExt cx="6954715" cy="1684497"/>
          </a:xfrm>
        </p:grpSpPr>
        <p:grpSp>
          <p:nvGrpSpPr>
            <p:cNvPr id="109" name="Group 108"/>
            <p:cNvGrpSpPr/>
            <p:nvPr/>
          </p:nvGrpSpPr>
          <p:grpSpPr>
            <a:xfrm>
              <a:off x="603815" y="4361381"/>
              <a:ext cx="6954715" cy="1019703"/>
              <a:chOff x="603815" y="4361381"/>
              <a:chExt cx="6954715" cy="1019703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5539049" y="4361381"/>
                <a:ext cx="2019481" cy="1019703"/>
                <a:chOff x="8734103" y="4053907"/>
                <a:chExt cx="2019481" cy="1019703"/>
              </a:xfrm>
            </p:grpSpPr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34103" y="4053907"/>
                  <a:ext cx="427813" cy="427813"/>
                </a:xfrm>
                <a:prstGeom prst="rect">
                  <a:avLst/>
                </a:prstGeom>
              </p:spPr>
            </p:pic>
            <p:cxnSp>
              <p:nvCxnSpPr>
                <p:cNvPr id="103" name="Straight Arrow Connector 102"/>
                <p:cNvCxnSpPr>
                  <a:stCxn id="102" idx="2"/>
                </p:cNvCxnSpPr>
                <p:nvPr/>
              </p:nvCxnSpPr>
              <p:spPr bwMode="auto">
                <a:xfrm>
                  <a:off x="8948010" y="4481720"/>
                  <a:ext cx="1120341" cy="59189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4" name="Straight Arrow Connector 103"/>
                <p:cNvCxnSpPr>
                  <a:stCxn id="102" idx="2"/>
                </p:cNvCxnSpPr>
                <p:nvPr/>
              </p:nvCxnSpPr>
              <p:spPr bwMode="auto">
                <a:xfrm>
                  <a:off x="8948010" y="4481720"/>
                  <a:ext cx="1805574" cy="53164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9025307" y="4169418"/>
                  <a:ext cx="43954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hg</a:t>
                  </a:r>
                  <a:r>
                    <a:rPr lang="en-US" sz="1200" baseline="-25000" dirty="0"/>
                    <a:t>m</a:t>
                  </a: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603815" y="4596584"/>
                <a:ext cx="1166186" cy="723932"/>
                <a:chOff x="416656" y="3166160"/>
                <a:chExt cx="1166186" cy="723932"/>
              </a:xfrm>
            </p:grpSpPr>
            <p:sp>
              <p:nvSpPr>
                <p:cNvPr id="106" name="TextBox 105"/>
                <p:cNvSpPr txBox="1"/>
                <p:nvPr/>
              </p:nvSpPr>
              <p:spPr>
                <a:xfrm>
                  <a:off x="416656" y="3191069"/>
                  <a:ext cx="5838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hiking</a:t>
                  </a:r>
                </a:p>
                <a:p>
                  <a:r>
                    <a:rPr lang="en-US" sz="1200" dirty="0" smtClean="0"/>
                    <a:t>group</a:t>
                  </a:r>
                  <a:endParaRPr lang="en-US" sz="1200" dirty="0"/>
                </a:p>
              </p:txBody>
            </p:sp>
            <p:cxnSp>
              <p:nvCxnSpPr>
                <p:cNvPr id="107" name="Curved Connector 106"/>
                <p:cNvCxnSpPr/>
                <p:nvPr/>
              </p:nvCxnSpPr>
              <p:spPr bwMode="auto">
                <a:xfrm rot="16200000" flipH="1">
                  <a:off x="1276616" y="3583867"/>
                  <a:ext cx="236743" cy="375708"/>
                </a:xfrm>
                <a:prstGeom prst="curved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108" name="Picture 107"/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634" y="3166160"/>
                  <a:ext cx="427813" cy="427813"/>
                </a:xfrm>
                <a:prstGeom prst="rect">
                  <a:avLst/>
                </a:prstGeom>
              </p:spPr>
            </p:pic>
          </p:grpSp>
        </p:grpSp>
        <p:sp>
          <p:nvSpPr>
            <p:cNvPr id="113" name="TextBox 112"/>
            <p:cNvSpPr txBox="1"/>
            <p:nvPr/>
          </p:nvSpPr>
          <p:spPr>
            <a:xfrm>
              <a:off x="3776433" y="3696587"/>
              <a:ext cx="1300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</a:rPr>
                <a:t>h</a:t>
              </a:r>
              <a:r>
                <a:rPr lang="en-US" sz="1600" dirty="0" smtClean="0">
                  <a:solidFill>
                    <a:srgbClr val="000000"/>
                  </a:solidFill>
                </a:rPr>
                <a:t>iking group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61866"/>
              </p:ext>
            </p:extLst>
          </p:nvPr>
        </p:nvGraphicFramePr>
        <p:xfrm>
          <a:off x="5428533" y="4788152"/>
          <a:ext cx="635000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35000"/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FALSE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</a:t>
                      </a:r>
                      <a:endParaRPr lang="en-US" sz="12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701072"/>
              </p:ext>
            </p:extLst>
          </p:nvPr>
        </p:nvGraphicFramePr>
        <p:xfrm>
          <a:off x="6695287" y="2784416"/>
          <a:ext cx="938081" cy="117368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38081"/>
              </a:tblGrid>
              <a:tr h="251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TRUE</a:t>
                      </a:r>
                    </a:p>
                  </a:txBody>
                  <a:tcPr/>
                </a:tc>
              </a:tr>
              <a:tr h="251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Cost=1</a:t>
                      </a:r>
                    </a:p>
                  </a:txBody>
                  <a:tcPr/>
                </a:tc>
              </a:tr>
              <a:tr h="2516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Potential=3</a:t>
                      </a:r>
                      <a:endParaRPr lang="en-US" sz="1200" b="0" dirty="0"/>
                    </a:p>
                  </a:txBody>
                  <a:tcPr/>
                </a:tc>
              </a:tr>
              <a:tr h="350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Bound =2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28477"/>
              </p:ext>
            </p:extLst>
          </p:nvPr>
        </p:nvGraphicFramePr>
        <p:xfrm>
          <a:off x="7833130" y="2774484"/>
          <a:ext cx="990028" cy="119803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0028"/>
              </a:tblGrid>
              <a:tr h="269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TRUE</a:t>
                      </a:r>
                    </a:p>
                  </a:txBody>
                  <a:tcPr/>
                </a:tc>
              </a:tr>
              <a:tr h="269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Cost=1</a:t>
                      </a:r>
                    </a:p>
                  </a:txBody>
                  <a:tcPr/>
                </a:tc>
              </a:tr>
              <a:tr h="269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Potential=2</a:t>
                      </a:r>
                      <a:endParaRPr lang="en-US" sz="1200" b="0" dirty="0"/>
                    </a:p>
                  </a:txBody>
                  <a:tcPr/>
                </a:tc>
              </a:tr>
              <a:tr h="3750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smtClean="0"/>
                        <a:t>Bound =2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9" name="Straight Connector 118"/>
          <p:cNvCxnSpPr>
            <a:endCxn id="88" idx="1"/>
          </p:cNvCxnSpPr>
          <p:nvPr/>
        </p:nvCxnSpPr>
        <p:spPr bwMode="auto">
          <a:xfrm flipV="1">
            <a:off x="6042526" y="4654968"/>
            <a:ext cx="1018952" cy="59882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endCxn id="116" idx="2"/>
          </p:cNvCxnSpPr>
          <p:nvPr/>
        </p:nvCxnSpPr>
        <p:spPr bwMode="auto">
          <a:xfrm flipV="1">
            <a:off x="6817895" y="3958099"/>
            <a:ext cx="346432" cy="3599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>
            <a:stCxn id="83" idx="3"/>
          </p:cNvCxnSpPr>
          <p:nvPr/>
        </p:nvCxnSpPr>
        <p:spPr bwMode="auto">
          <a:xfrm flipV="1">
            <a:off x="8012881" y="3950077"/>
            <a:ext cx="359952" cy="2542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Box 124"/>
          <p:cNvSpPr txBox="1"/>
          <p:nvPr/>
        </p:nvSpPr>
        <p:spPr>
          <a:xfrm>
            <a:off x="-1751263" y="10160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967881" y="2379583"/>
            <a:ext cx="4181968" cy="1228716"/>
            <a:chOff x="1221873" y="2379583"/>
            <a:chExt cx="4181968" cy="1228716"/>
          </a:xfrm>
        </p:grpSpPr>
        <p:sp>
          <p:nvSpPr>
            <p:cNvPr id="128" name="TextBox 127"/>
            <p:cNvSpPr txBox="1"/>
            <p:nvPr/>
          </p:nvSpPr>
          <p:spPr>
            <a:xfrm>
              <a:off x="1243262" y="2379583"/>
              <a:ext cx="1346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ound = 14</a:t>
              </a:r>
              <a:endParaRPr 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221873" y="2679036"/>
              <a:ext cx="1422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visited = 16 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3469" y="2407970"/>
              <a:ext cx="279037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Match relation: </a:t>
              </a:r>
            </a:p>
            <a:p>
              <a:r>
                <a:rPr lang="en-US" sz="1200" dirty="0" smtClean="0"/>
                <a:t>(Michael, Michael), </a:t>
              </a:r>
            </a:p>
            <a:p>
              <a:r>
                <a:rPr lang="en-US" sz="1200" dirty="0" smtClean="0"/>
                <a:t>(hiking group, hg</a:t>
              </a:r>
              <a:r>
                <a:rPr lang="en-US" sz="1200" baseline="-25000" dirty="0" smtClean="0"/>
                <a:t>m</a:t>
              </a:r>
              <a:r>
                <a:rPr lang="en-US" sz="1200" dirty="0" smtClean="0"/>
                <a:t>), (cycling club, cc</a:t>
              </a:r>
              <a:r>
                <a:rPr lang="en-US" sz="1200" baseline="-25000" dirty="0" smtClean="0"/>
                <a:t>1</a:t>
              </a:r>
              <a:r>
                <a:rPr lang="en-US" sz="1200" dirty="0" smtClean="0"/>
                <a:t>),</a:t>
              </a:r>
            </a:p>
            <a:p>
              <a:r>
                <a:rPr lang="en-US" sz="1200" dirty="0" smtClean="0"/>
                <a:t>(cycling club, cc</a:t>
              </a:r>
              <a:r>
                <a:rPr lang="en-US" sz="1200" baseline="-25000" dirty="0"/>
                <a:t>3</a:t>
              </a:r>
              <a:r>
                <a:rPr lang="en-US" sz="1200" dirty="0" smtClean="0"/>
                <a:t>), </a:t>
              </a:r>
            </a:p>
            <a:p>
              <a:r>
                <a:rPr lang="en-US" sz="1200" dirty="0" smtClean="0"/>
                <a:t>(cycling lover, cl</a:t>
              </a:r>
              <a:r>
                <a:rPr lang="en-US" sz="1200" baseline="-25000" dirty="0" smtClean="0"/>
                <a:t>n-1</a:t>
              </a:r>
              <a:r>
                <a:rPr lang="en-US" sz="1200" dirty="0" smtClean="0"/>
                <a:t>), </a:t>
              </a:r>
            </a:p>
            <a:p>
              <a:r>
                <a:rPr lang="en-US" sz="1200" dirty="0" smtClean="0"/>
                <a:t>(</a:t>
              </a:r>
              <a:r>
                <a:rPr lang="en-US" sz="1200" dirty="0"/>
                <a:t>cycling lover, </a:t>
              </a:r>
              <a:r>
                <a:rPr lang="en-US" sz="1200" dirty="0" err="1" smtClean="0"/>
                <a:t>cl</a:t>
              </a:r>
              <a:r>
                <a:rPr lang="en-US" sz="1200" baseline="-25000" dirty="0" err="1" smtClean="0"/>
                <a:t>n</a:t>
              </a:r>
              <a:r>
                <a:rPr lang="en-US" sz="1200" dirty="0" smtClean="0"/>
                <a:t>)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925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83442"/>
          </a:xfrm>
        </p:spPr>
        <p:txBody>
          <a:bodyPr/>
          <a:lstStyle/>
          <a:p>
            <a:r>
              <a:rPr lang="en-US" sz="3600" dirty="0" smtClean="0"/>
              <a:t>Resource-bounded reachability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12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4653" y="2186126"/>
            <a:ext cx="8159982" cy="3217863"/>
            <a:chOff x="542805" y="2245747"/>
            <a:chExt cx="8159982" cy="3217863"/>
          </a:xfrm>
        </p:grpSpPr>
        <p:sp>
          <p:nvSpPr>
            <p:cNvPr id="19" name="TextBox 92"/>
            <p:cNvSpPr>
              <a:spLocks noChangeArrowheads="1"/>
            </p:cNvSpPr>
            <p:nvPr/>
          </p:nvSpPr>
          <p:spPr bwMode="auto">
            <a:xfrm>
              <a:off x="810524" y="3740628"/>
              <a:ext cx="207740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rPr>
                <a:t>         </a:t>
              </a: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Reduction</a:t>
              </a:r>
            </a:p>
            <a:p>
              <a:pPr eaLnBrk="1" hangingPunct="1"/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size |</a:t>
              </a:r>
              <a:r>
                <a:rPr lang="en-US" altLang="en-US" sz="1600" b="1" i="1" dirty="0" smtClean="0">
                  <a:solidFill>
                    <a:srgbClr val="00B050"/>
                  </a:solidFill>
                </a:rPr>
                <a:t>G</a:t>
              </a:r>
              <a:r>
                <a:rPr lang="en-US" altLang="en-US" sz="1600" b="1" i="1" baseline="-25000" dirty="0" smtClean="0">
                  <a:solidFill>
                    <a:srgbClr val="00B050"/>
                  </a:solidFill>
                </a:rPr>
                <a:t>Q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 &lt;= </a:t>
              </a:r>
              <a:r>
                <a:rPr lang="el-GR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|G|</a:t>
              </a:r>
            </a:p>
          </p:txBody>
        </p:sp>
        <p:cxnSp>
          <p:nvCxnSpPr>
            <p:cNvPr id="20" name="Straight Arrow Connector 70"/>
            <p:cNvCxnSpPr>
              <a:cxnSpLocks noChangeShapeType="1"/>
            </p:cNvCxnSpPr>
            <p:nvPr/>
          </p:nvCxnSpPr>
          <p:spPr bwMode="auto">
            <a:xfrm>
              <a:off x="3041301" y="3528725"/>
              <a:ext cx="5012" cy="1139285"/>
            </a:xfrm>
            <a:prstGeom prst="straightConnector1">
              <a:avLst/>
            </a:prstGeom>
            <a:noFill/>
            <a:ln w="25400">
              <a:solidFill>
                <a:srgbClr val="42BA9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1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907" y="4710570"/>
              <a:ext cx="773839" cy="75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3577433" y="2459491"/>
              <a:ext cx="18721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dirty="0" smtClean="0"/>
                <a:t>Reachability query</a:t>
              </a:r>
              <a:endParaRPr lang="en-US" alt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3333750" y="2868047"/>
              <a:ext cx="21558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85"/>
            <p:cNvSpPr>
              <a:spLocks noChangeArrowheads="1"/>
            </p:cNvSpPr>
            <p:nvPr/>
          </p:nvSpPr>
          <p:spPr bwMode="auto">
            <a:xfrm>
              <a:off x="5557625" y="2628768"/>
              <a:ext cx="1122310" cy="50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alibri" panose="020F0502020204030204" pitchFamily="34" charset="0"/>
                  <a:sym typeface="Calibri" panose="020F0502020204030204" pitchFamily="34" charset="0"/>
                </a:rPr>
                <a:t>results</a:t>
              </a:r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3502486" y="4681275"/>
              <a:ext cx="20265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dirty="0" smtClean="0"/>
                <a:t>Reachability query</a:t>
              </a:r>
              <a:endParaRPr lang="en-US" altLang="en-US" sz="1600" dirty="0"/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V="1">
              <a:off x="3333750" y="5093722"/>
              <a:ext cx="215582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85"/>
            <p:cNvSpPr>
              <a:spLocks noChangeArrowheads="1"/>
            </p:cNvSpPr>
            <p:nvPr/>
          </p:nvSpPr>
          <p:spPr bwMode="auto">
            <a:xfrm>
              <a:off x="5604013" y="4799974"/>
              <a:ext cx="1122310" cy="50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alibri" panose="020F0502020204030204" pitchFamily="34" charset="0"/>
                  <a:sym typeface="Calibri" panose="020F0502020204030204" pitchFamily="34" charset="0"/>
                </a:rPr>
                <a:t>results</a:t>
              </a:r>
            </a:p>
          </p:txBody>
        </p:sp>
        <p:cxnSp>
          <p:nvCxnSpPr>
            <p:cNvPr id="28" name="Straight Arrow Connector 70"/>
            <p:cNvCxnSpPr>
              <a:cxnSpLocks noChangeShapeType="1"/>
            </p:cNvCxnSpPr>
            <p:nvPr/>
          </p:nvCxnSpPr>
          <p:spPr bwMode="auto">
            <a:xfrm flipH="1" flipV="1">
              <a:off x="6085489" y="3325768"/>
              <a:ext cx="10501" cy="1244030"/>
            </a:xfrm>
            <a:prstGeom prst="straightConnector1">
              <a:avLst/>
            </a:prstGeom>
            <a:noFill/>
            <a:ln w="25400">
              <a:solidFill>
                <a:srgbClr val="42BA97"/>
              </a:solidFill>
              <a:prstDash val="dash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TextBox 92"/>
            <p:cNvSpPr>
              <a:spLocks noChangeArrowheads="1"/>
            </p:cNvSpPr>
            <p:nvPr/>
          </p:nvSpPr>
          <p:spPr bwMode="auto">
            <a:xfrm>
              <a:off x="6237279" y="3618332"/>
              <a:ext cx="2465508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Approximation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(experimentally 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Verified; no false positive, </a:t>
              </a:r>
            </a:p>
            <a:p>
              <a:pPr algn="ctr" eaLnBrk="1" hangingPunct="1"/>
              <a:r>
                <a: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rPr>
                <a:t>i</a:t>
              </a: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n time </a:t>
              </a:r>
              <a:r>
                <a:rPr lang="en-US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O(</a:t>
              </a:r>
              <a:r>
                <a:rPr lang="el-GR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|G|)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endParaRPr lang="en-US" altLang="en-US" sz="1600" dirty="0" smtClean="0"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pic>
          <p:nvPicPr>
            <p:cNvPr id="3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743" y="2245747"/>
              <a:ext cx="1594485" cy="14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9"/>
            <p:cNvSpPr txBox="1">
              <a:spLocks noChangeArrowheads="1"/>
            </p:cNvSpPr>
            <p:nvPr/>
          </p:nvSpPr>
          <p:spPr bwMode="auto">
            <a:xfrm>
              <a:off x="542805" y="2641708"/>
              <a:ext cx="1457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big graph G</a:t>
              </a:r>
              <a:endParaRPr lang="en-US" altLang="en-US" sz="1600" i="1" dirty="0"/>
            </a:p>
          </p:txBody>
        </p:sp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542805" y="4850552"/>
              <a:ext cx="244656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small tree index G</a:t>
              </a:r>
              <a:r>
                <a:rPr lang="en-US" altLang="en-US" sz="1600" i="1" baseline="-25000" dirty="0" smtClean="0"/>
                <a:t>Q</a:t>
              </a:r>
              <a:endParaRPr lang="en-US" altLang="en-US" sz="1600" i="1" baseline="-25000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4036129" y="2889605"/>
              <a:ext cx="1974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smtClean="0">
                  <a:solidFill>
                    <a:srgbClr val="FF0000"/>
                  </a:solidFill>
                </a:rPr>
                <a:t>O(|G|)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079999" y="1469858"/>
            <a:ext cx="2847474" cy="749300"/>
            <a:chOff x="4932947" y="1108911"/>
            <a:chExt cx="2847474" cy="749300"/>
          </a:xfrm>
        </p:grpSpPr>
        <p:sp>
          <p:nvSpPr>
            <p:cNvPr id="35" name="Line Callout 1 34"/>
            <p:cNvSpPr/>
            <p:nvPr/>
          </p:nvSpPr>
          <p:spPr bwMode="auto">
            <a:xfrm>
              <a:off x="4932947" y="1109578"/>
              <a:ext cx="2847474" cy="748633"/>
            </a:xfrm>
            <a:prstGeom prst="borderCallout1">
              <a:avLst>
                <a:gd name="adj1" fmla="val 108405"/>
                <a:gd name="adj2" fmla="val 60017"/>
                <a:gd name="adj3" fmla="val 271320"/>
                <a:gd name="adj4" fmla="val 76626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4" name="Picture 3" descr="56D117F3-0D02-45BF-9457-36284B4F3477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0968" y="1108911"/>
              <a:ext cx="2832100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674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600" dirty="0" smtClean="0"/>
              <a:t>Preprocessing: landmarks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13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aphicFrame>
        <p:nvGraphicFramePr>
          <p:cNvPr id="149" name="Diagram 148"/>
          <p:cNvGraphicFramePr/>
          <p:nvPr>
            <p:extLst>
              <p:ext uri="{D42A27DB-BD31-4B8C-83A1-F6EECF244321}">
                <p14:modId xmlns:p14="http://schemas.microsoft.com/office/powerpoint/2010/main" val="1170012521"/>
              </p:ext>
            </p:extLst>
          </p:nvPr>
        </p:nvGraphicFramePr>
        <p:xfrm>
          <a:off x="1058772" y="1011500"/>
          <a:ext cx="7293549" cy="1821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9" name="Picture 9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02" y="2984695"/>
            <a:ext cx="503050" cy="503048"/>
          </a:xfrm>
          <a:prstGeom prst="rect">
            <a:avLst/>
          </a:prstGeom>
        </p:spPr>
      </p:pic>
      <p:sp>
        <p:nvSpPr>
          <p:cNvPr id="100" name="TextBox 99"/>
          <p:cNvSpPr txBox="1"/>
          <p:nvPr/>
        </p:nvSpPr>
        <p:spPr>
          <a:xfrm>
            <a:off x="935144" y="270015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cxnSp>
        <p:nvCxnSpPr>
          <p:cNvPr id="101" name="Straight Arrow Connector 100"/>
          <p:cNvCxnSpPr>
            <a:stCxn id="99" idx="2"/>
            <a:endCxn id="104" idx="0"/>
          </p:cNvCxnSpPr>
          <p:nvPr/>
        </p:nvCxnSpPr>
        <p:spPr bwMode="auto">
          <a:xfrm>
            <a:off x="1447327" y="3487743"/>
            <a:ext cx="0" cy="389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Box 101"/>
          <p:cNvSpPr txBox="1"/>
          <p:nvPr/>
        </p:nvSpPr>
        <p:spPr>
          <a:xfrm>
            <a:off x="1469539" y="379321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104" name="Oval 103"/>
          <p:cNvSpPr/>
          <p:nvPr/>
        </p:nvSpPr>
        <p:spPr bwMode="auto">
          <a:xfrm>
            <a:off x="1381624" y="3877570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761972" y="4417431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3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1704807" y="4342478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6116" y="441795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7</a:t>
            </a:r>
            <a:endParaRPr lang="en-US" sz="1400" baseline="-25000" dirty="0"/>
          </a:p>
        </p:txBody>
      </p:sp>
      <p:sp>
        <p:nvSpPr>
          <p:cNvPr id="109" name="Oval 108"/>
          <p:cNvSpPr/>
          <p:nvPr/>
        </p:nvSpPr>
        <p:spPr bwMode="auto">
          <a:xfrm>
            <a:off x="803738" y="4526157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13864" y="479430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n-1</a:t>
            </a:r>
            <a:endParaRPr lang="en-US" sz="1400" baseline="-25000" dirty="0"/>
          </a:p>
        </p:txBody>
      </p:sp>
      <p:sp>
        <p:nvSpPr>
          <p:cNvPr id="112" name="Oval 111"/>
          <p:cNvSpPr/>
          <p:nvPr/>
        </p:nvSpPr>
        <p:spPr bwMode="auto">
          <a:xfrm>
            <a:off x="1228896" y="4882613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682937" y="423329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115" name="Oval 114"/>
          <p:cNvSpPr/>
          <p:nvPr/>
        </p:nvSpPr>
        <p:spPr bwMode="auto">
          <a:xfrm>
            <a:off x="2616210" y="4285843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361713" y="351714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9</a:t>
            </a:r>
          </a:p>
        </p:txBody>
      </p:sp>
      <p:sp>
        <p:nvSpPr>
          <p:cNvPr id="117" name="Oval 116"/>
          <p:cNvSpPr/>
          <p:nvPr/>
        </p:nvSpPr>
        <p:spPr bwMode="auto">
          <a:xfrm>
            <a:off x="2273798" y="3601495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512307" y="292138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120" name="Oval 119"/>
          <p:cNvSpPr/>
          <p:nvPr/>
        </p:nvSpPr>
        <p:spPr bwMode="auto">
          <a:xfrm>
            <a:off x="2637522" y="3187382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931816" y="3229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2815987" y="4476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24" name="TextBox 123"/>
          <p:cNvSpPr txBox="1"/>
          <p:nvPr/>
        </p:nvSpPr>
        <p:spPr>
          <a:xfrm>
            <a:off x="3602230" y="418683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6</a:t>
            </a:r>
          </a:p>
        </p:txBody>
      </p:sp>
      <p:sp>
        <p:nvSpPr>
          <p:cNvPr id="125" name="Oval 124"/>
          <p:cNvSpPr/>
          <p:nvPr/>
        </p:nvSpPr>
        <p:spPr bwMode="auto">
          <a:xfrm>
            <a:off x="3554131" y="4305209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778163" y="443536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16</a:t>
            </a:r>
            <a:endParaRPr lang="en-US" sz="1400" baseline="-25000" dirty="0"/>
          </a:p>
        </p:txBody>
      </p:sp>
      <p:sp>
        <p:nvSpPr>
          <p:cNvPr id="127" name="Oval 126"/>
          <p:cNvSpPr/>
          <p:nvPr/>
        </p:nvSpPr>
        <p:spPr bwMode="auto">
          <a:xfrm>
            <a:off x="3773904" y="4741369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74" y="5233320"/>
            <a:ext cx="632305" cy="632305"/>
          </a:xfrm>
          <a:prstGeom prst="rect">
            <a:avLst/>
          </a:prstGeom>
        </p:spPr>
      </p:pic>
      <p:sp>
        <p:nvSpPr>
          <p:cNvPr id="129" name="TextBox 128"/>
          <p:cNvSpPr txBox="1"/>
          <p:nvPr/>
        </p:nvSpPr>
        <p:spPr>
          <a:xfrm>
            <a:off x="2795708" y="58380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Eric</a:t>
            </a:r>
            <a:endParaRPr lang="en-US" dirty="0"/>
          </a:p>
        </p:txBody>
      </p:sp>
      <p:cxnSp>
        <p:nvCxnSpPr>
          <p:cNvPr id="131" name="Straight Arrow Connector 130"/>
          <p:cNvCxnSpPr/>
          <p:nvPr/>
        </p:nvCxnSpPr>
        <p:spPr bwMode="auto">
          <a:xfrm flipH="1">
            <a:off x="3333477" y="4909624"/>
            <a:ext cx="467192" cy="527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Straight Arrow Connector 131"/>
          <p:cNvCxnSpPr>
            <a:stCxn id="104" idx="5"/>
            <a:endCxn id="107" idx="1"/>
          </p:cNvCxnSpPr>
          <p:nvPr/>
        </p:nvCxnSpPr>
        <p:spPr bwMode="auto">
          <a:xfrm>
            <a:off x="1493786" y="3998129"/>
            <a:ext cx="230265" cy="365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Straight Arrow Connector 132"/>
          <p:cNvCxnSpPr>
            <a:stCxn id="107" idx="3"/>
            <a:endCxn id="112" idx="7"/>
          </p:cNvCxnSpPr>
          <p:nvPr/>
        </p:nvCxnSpPr>
        <p:spPr bwMode="auto">
          <a:xfrm flipH="1">
            <a:off x="1341058" y="4463037"/>
            <a:ext cx="382993" cy="440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Straight Arrow Connector 133"/>
          <p:cNvCxnSpPr>
            <a:stCxn id="107" idx="2"/>
            <a:endCxn id="109" idx="6"/>
          </p:cNvCxnSpPr>
          <p:nvPr/>
        </p:nvCxnSpPr>
        <p:spPr bwMode="auto">
          <a:xfrm flipH="1">
            <a:off x="935144" y="4413100"/>
            <a:ext cx="769663" cy="183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107" idx="6"/>
            <a:endCxn id="115" idx="2"/>
          </p:cNvCxnSpPr>
          <p:nvPr/>
        </p:nvCxnSpPr>
        <p:spPr bwMode="auto">
          <a:xfrm flipV="1">
            <a:off x="1836213" y="4356465"/>
            <a:ext cx="779997" cy="5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Straight Arrow Connector 136"/>
          <p:cNvCxnSpPr>
            <a:stCxn id="115" idx="0"/>
            <a:endCxn id="117" idx="5"/>
          </p:cNvCxnSpPr>
          <p:nvPr/>
        </p:nvCxnSpPr>
        <p:spPr bwMode="auto">
          <a:xfrm flipH="1" flipV="1">
            <a:off x="2385960" y="3722054"/>
            <a:ext cx="295953" cy="563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Straight Arrow Connector 137"/>
          <p:cNvCxnSpPr>
            <a:stCxn id="120" idx="3"/>
            <a:endCxn id="117" idx="7"/>
          </p:cNvCxnSpPr>
          <p:nvPr/>
        </p:nvCxnSpPr>
        <p:spPr bwMode="auto">
          <a:xfrm flipH="1">
            <a:off x="2385960" y="3307941"/>
            <a:ext cx="270806" cy="314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Straight Arrow Connector 138"/>
          <p:cNvCxnSpPr>
            <a:stCxn id="120" idx="6"/>
          </p:cNvCxnSpPr>
          <p:nvPr/>
        </p:nvCxnSpPr>
        <p:spPr bwMode="auto">
          <a:xfrm>
            <a:off x="2768928" y="3258004"/>
            <a:ext cx="404809" cy="117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Straight Arrow Connector 140"/>
          <p:cNvCxnSpPr>
            <a:stCxn id="115" idx="5"/>
          </p:cNvCxnSpPr>
          <p:nvPr/>
        </p:nvCxnSpPr>
        <p:spPr bwMode="auto">
          <a:xfrm>
            <a:off x="2728372" y="4406402"/>
            <a:ext cx="164468" cy="26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Straight Arrow Connector 141"/>
          <p:cNvCxnSpPr>
            <a:stCxn id="115" idx="6"/>
            <a:endCxn id="125" idx="2"/>
          </p:cNvCxnSpPr>
          <p:nvPr/>
        </p:nvCxnSpPr>
        <p:spPr bwMode="auto">
          <a:xfrm>
            <a:off x="2747616" y="4356465"/>
            <a:ext cx="806515" cy="19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Arrow Connector 142"/>
          <p:cNvCxnSpPr>
            <a:stCxn id="125" idx="5"/>
            <a:endCxn id="127" idx="1"/>
          </p:cNvCxnSpPr>
          <p:nvPr/>
        </p:nvCxnSpPr>
        <p:spPr bwMode="auto">
          <a:xfrm>
            <a:off x="3666293" y="4425768"/>
            <a:ext cx="126855" cy="336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Oval 143"/>
          <p:cNvSpPr/>
          <p:nvPr/>
        </p:nvSpPr>
        <p:spPr bwMode="auto">
          <a:xfrm>
            <a:off x="1493786" y="4207600"/>
            <a:ext cx="519267" cy="389179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601645" y="4120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54" name="Straight Arrow Connector 153"/>
          <p:cNvCxnSpPr>
            <a:stCxn id="115" idx="4"/>
          </p:cNvCxnSpPr>
          <p:nvPr/>
        </p:nvCxnSpPr>
        <p:spPr bwMode="auto">
          <a:xfrm flipH="1">
            <a:off x="2571204" y="4427087"/>
            <a:ext cx="110709" cy="514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7" name="Content Placeholder 2"/>
          <p:cNvSpPr txBox="1">
            <a:spLocks/>
          </p:cNvSpPr>
          <p:nvPr/>
        </p:nvSpPr>
        <p:spPr bwMode="auto">
          <a:xfrm>
            <a:off x="4672740" y="2783901"/>
            <a:ext cx="3867196" cy="179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Landmarks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a landmark node covers certain number of node pairs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Reachability of the pairs it covers can be computed by landmark labels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285238" y="4873581"/>
            <a:ext cx="1801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c</a:t>
            </a:r>
            <a:r>
              <a:rPr lang="en-US" sz="1400" baseline="-25000" dirty="0" smtClean="0"/>
              <a:t>1 </a:t>
            </a:r>
            <a:r>
              <a:rPr lang="en-US" sz="1400" dirty="0" smtClean="0"/>
              <a:t> “I can reach cl3”</a:t>
            </a:r>
            <a:endParaRPr lang="en-US" sz="1400" baseline="-25000" dirty="0"/>
          </a:p>
        </p:txBody>
      </p:sp>
      <p:sp>
        <p:nvSpPr>
          <p:cNvPr id="159" name="Oval 158"/>
          <p:cNvSpPr/>
          <p:nvPr/>
        </p:nvSpPr>
        <p:spPr bwMode="auto">
          <a:xfrm>
            <a:off x="5197323" y="495793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577671" y="549779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3</a:t>
            </a:r>
          </a:p>
        </p:txBody>
      </p:sp>
      <p:sp>
        <p:nvSpPr>
          <p:cNvPr id="161" name="Oval 160"/>
          <p:cNvSpPr/>
          <p:nvPr/>
        </p:nvSpPr>
        <p:spPr bwMode="auto">
          <a:xfrm>
            <a:off x="5520506" y="5422844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129563" y="5874668"/>
            <a:ext cx="1998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n-1</a:t>
            </a:r>
            <a:r>
              <a:rPr lang="en-US" sz="2000" baseline="-25000" dirty="0" smtClean="0"/>
              <a:t>, “cl3 can reach me”</a:t>
            </a:r>
            <a:endParaRPr lang="en-US" sz="2000" baseline="-25000" dirty="0"/>
          </a:p>
        </p:txBody>
      </p:sp>
      <p:sp>
        <p:nvSpPr>
          <p:cNvPr id="163" name="Oval 162"/>
          <p:cNvSpPr/>
          <p:nvPr/>
        </p:nvSpPr>
        <p:spPr bwMode="auto">
          <a:xfrm>
            <a:off x="5044595" y="5962979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4" name="Straight Arrow Connector 163"/>
          <p:cNvCxnSpPr>
            <a:stCxn id="159" idx="5"/>
            <a:endCxn id="161" idx="1"/>
          </p:cNvCxnSpPr>
          <p:nvPr/>
        </p:nvCxnSpPr>
        <p:spPr bwMode="auto">
          <a:xfrm>
            <a:off x="5309485" y="5078495"/>
            <a:ext cx="230265" cy="365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Straight Arrow Connector 164"/>
          <p:cNvCxnSpPr>
            <a:stCxn id="161" idx="3"/>
            <a:endCxn id="163" idx="7"/>
          </p:cNvCxnSpPr>
          <p:nvPr/>
        </p:nvCxnSpPr>
        <p:spPr bwMode="auto">
          <a:xfrm flipH="1">
            <a:off x="5156757" y="5543403"/>
            <a:ext cx="382993" cy="440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Oval 165"/>
          <p:cNvSpPr/>
          <p:nvPr/>
        </p:nvSpPr>
        <p:spPr bwMode="auto">
          <a:xfrm>
            <a:off x="5309485" y="5287966"/>
            <a:ext cx="519267" cy="389179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482337" y="531366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178" name="Oval 177"/>
          <p:cNvSpPr/>
          <p:nvPr/>
        </p:nvSpPr>
        <p:spPr bwMode="auto">
          <a:xfrm>
            <a:off x="6415610" y="5366210"/>
            <a:ext cx="131406" cy="1412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6615387" y="55566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80" name="TextBox 179"/>
          <p:cNvSpPr txBox="1"/>
          <p:nvPr/>
        </p:nvSpPr>
        <p:spPr>
          <a:xfrm>
            <a:off x="7401630" y="5267203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6</a:t>
            </a:r>
          </a:p>
        </p:txBody>
      </p:sp>
      <p:sp>
        <p:nvSpPr>
          <p:cNvPr id="181" name="Oval 180"/>
          <p:cNvSpPr/>
          <p:nvPr/>
        </p:nvSpPr>
        <p:spPr bwMode="auto">
          <a:xfrm>
            <a:off x="7353531" y="5385576"/>
            <a:ext cx="131406" cy="1412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7577563" y="551573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16</a:t>
            </a:r>
            <a:endParaRPr lang="en-US" sz="1400" baseline="-25000" dirty="0"/>
          </a:p>
        </p:txBody>
      </p:sp>
      <p:sp>
        <p:nvSpPr>
          <p:cNvPr id="183" name="Oval 182"/>
          <p:cNvSpPr/>
          <p:nvPr/>
        </p:nvSpPr>
        <p:spPr bwMode="auto">
          <a:xfrm>
            <a:off x="7573304" y="5821736"/>
            <a:ext cx="131406" cy="1412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85" name="Straight Arrow Connector 184"/>
          <p:cNvCxnSpPr>
            <a:stCxn id="178" idx="6"/>
            <a:endCxn id="181" idx="2"/>
          </p:cNvCxnSpPr>
          <p:nvPr/>
        </p:nvCxnSpPr>
        <p:spPr bwMode="auto">
          <a:xfrm>
            <a:off x="6547016" y="5436832"/>
            <a:ext cx="806515" cy="19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Straight Arrow Connector 185"/>
          <p:cNvCxnSpPr>
            <a:stCxn id="181" idx="5"/>
            <a:endCxn id="183" idx="1"/>
          </p:cNvCxnSpPr>
          <p:nvPr/>
        </p:nvCxnSpPr>
        <p:spPr bwMode="auto">
          <a:xfrm>
            <a:off x="7465693" y="5506135"/>
            <a:ext cx="126855" cy="336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Straight Arrow Connector 187"/>
          <p:cNvCxnSpPr/>
          <p:nvPr/>
        </p:nvCxnSpPr>
        <p:spPr bwMode="auto">
          <a:xfrm flipV="1">
            <a:off x="5651911" y="5453112"/>
            <a:ext cx="779997" cy="5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2929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600" dirty="0" smtClean="0"/>
              <a:t>Hierarchical landmark Index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4" y="1179761"/>
            <a:ext cx="7750175" cy="448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Landmark Index</a:t>
            </a:r>
          </a:p>
          <a:p>
            <a:pPr lvl="1"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l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andmark nodes are selected to encode pairwise reachability</a:t>
            </a:r>
          </a:p>
          <a:p>
            <a:pPr lvl="1"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Hierarchical indexing:  apply multiple rounds of landmark selection to construct a tree of landmarks</a:t>
            </a:r>
          </a:p>
          <a:p>
            <a:pPr marL="0" indent="0">
              <a:buNone/>
              <a:defRPr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4747761" y="5065335"/>
            <a:ext cx="386189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4753803" y="4196799"/>
            <a:ext cx="386189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4753802" y="3363666"/>
            <a:ext cx="386189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/>
          <p:cNvSpPr txBox="1"/>
          <p:nvPr/>
        </p:nvSpPr>
        <p:spPr>
          <a:xfrm>
            <a:off x="5038046" y="440823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50" name="Oval 49"/>
          <p:cNvSpPr/>
          <p:nvPr/>
        </p:nvSpPr>
        <p:spPr bwMode="auto">
          <a:xfrm>
            <a:off x="4950131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0610" y="440823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7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5572695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276" y="440823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l</a:t>
            </a:r>
            <a:r>
              <a:rPr lang="en-US" sz="1400" baseline="-25000" dirty="0" smtClean="0"/>
              <a:t>n-1</a:t>
            </a:r>
            <a:endParaRPr lang="en-US" sz="1400" baseline="-25000" dirty="0"/>
          </a:p>
        </p:txBody>
      </p:sp>
      <p:sp>
        <p:nvSpPr>
          <p:cNvPr id="56" name="Oval 55"/>
          <p:cNvSpPr/>
          <p:nvPr/>
        </p:nvSpPr>
        <p:spPr bwMode="auto">
          <a:xfrm>
            <a:off x="6130361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359562" y="2700155"/>
            <a:ext cx="3972698" cy="3507241"/>
            <a:chOff x="359562" y="2700155"/>
            <a:chExt cx="3972698" cy="350724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802" y="2984695"/>
              <a:ext cx="503050" cy="50304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35144" y="270015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Michael</a:t>
              </a:r>
            </a:p>
          </p:txBody>
        </p:sp>
        <p:cxnSp>
          <p:nvCxnSpPr>
            <p:cNvPr id="8" name="Straight Arrow Connector 7"/>
            <p:cNvCxnSpPr>
              <a:stCxn id="6" idx="2"/>
              <a:endCxn id="10" idx="0"/>
            </p:cNvCxnSpPr>
            <p:nvPr/>
          </p:nvCxnSpPr>
          <p:spPr bwMode="auto">
            <a:xfrm>
              <a:off x="1447327" y="3487743"/>
              <a:ext cx="0" cy="3898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1469539" y="3793215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cc</a:t>
              </a:r>
              <a:r>
                <a:rPr lang="en-US" sz="1400" baseline="-25000" dirty="0" smtClean="0"/>
                <a:t>1</a:t>
              </a:r>
              <a:endParaRPr lang="en-US" sz="1400" baseline="-25000" dirty="0"/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381624" y="3877570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1972" y="4417431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/>
                <a:t>3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1704807" y="4342478"/>
              <a:ext cx="131406" cy="141244"/>
            </a:xfrm>
            <a:prstGeom prst="ellipse">
              <a:avLst/>
            </a:prstGeom>
            <a:solidFill>
              <a:srgbClr val="E6545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76116" y="4417956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 smtClean="0"/>
                <a:t>7</a:t>
              </a:r>
              <a:endParaRPr lang="en-US" sz="1400" baseline="-25000" dirty="0"/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803738" y="4526157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313864" y="4794302"/>
              <a:ext cx="489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 smtClean="0"/>
                <a:t>n-1</a:t>
              </a:r>
              <a:endParaRPr lang="en-US" sz="1400" baseline="-25000" dirty="0"/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228896" y="4882613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82937" y="4233296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 smtClean="0"/>
                <a:t>4</a:t>
              </a:r>
              <a:endParaRPr lang="en-US" sz="1400" baseline="-25000" dirty="0"/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616210" y="4285843"/>
              <a:ext cx="131406" cy="1412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61713" y="3517140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/>
                <a:t>9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273798" y="3601495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12307" y="2921389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 smtClean="0"/>
                <a:t>5</a:t>
              </a:r>
              <a:endParaRPr lang="en-US" sz="1400" baseline="-25000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37522" y="3187382"/>
              <a:ext cx="131406" cy="1412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31816" y="32291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5987" y="447628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02230" y="4186836"/>
              <a:ext cx="3818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/>
                <a:t>6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554131" y="4305209"/>
              <a:ext cx="131406" cy="141244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778163" y="4435363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cl</a:t>
              </a:r>
              <a:r>
                <a:rPr lang="en-US" sz="1400" baseline="-25000" dirty="0" smtClean="0"/>
                <a:t>16</a:t>
              </a:r>
              <a:endParaRPr lang="en-US" sz="1400" baseline="-25000" dirty="0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773904" y="4741369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374" y="5233320"/>
              <a:ext cx="632305" cy="63230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795708" y="5838064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Eric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3333477" y="4909624"/>
              <a:ext cx="467192" cy="5277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>
              <a:stCxn id="10" idx="5"/>
              <a:endCxn id="12" idx="1"/>
            </p:cNvCxnSpPr>
            <p:nvPr/>
          </p:nvCxnSpPr>
          <p:spPr bwMode="auto">
            <a:xfrm>
              <a:off x="1493786" y="3998129"/>
              <a:ext cx="230265" cy="365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>
              <a:stCxn id="12" idx="3"/>
              <a:endCxn id="16" idx="7"/>
            </p:cNvCxnSpPr>
            <p:nvPr/>
          </p:nvCxnSpPr>
          <p:spPr bwMode="auto">
            <a:xfrm flipH="1">
              <a:off x="1341058" y="4463037"/>
              <a:ext cx="382993" cy="440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Arrow Connector 33"/>
            <p:cNvCxnSpPr>
              <a:stCxn id="12" idx="2"/>
              <a:endCxn id="14" idx="6"/>
            </p:cNvCxnSpPr>
            <p:nvPr/>
          </p:nvCxnSpPr>
          <p:spPr bwMode="auto">
            <a:xfrm flipH="1">
              <a:off x="935144" y="4413100"/>
              <a:ext cx="769663" cy="183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Straight Arrow Connector 35"/>
            <p:cNvCxnSpPr>
              <a:stCxn id="18" idx="0"/>
              <a:endCxn id="20" idx="5"/>
            </p:cNvCxnSpPr>
            <p:nvPr/>
          </p:nvCxnSpPr>
          <p:spPr bwMode="auto">
            <a:xfrm flipH="1" flipV="1">
              <a:off x="2385960" y="3722054"/>
              <a:ext cx="295953" cy="5637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22" idx="3"/>
              <a:endCxn id="20" idx="7"/>
            </p:cNvCxnSpPr>
            <p:nvPr/>
          </p:nvCxnSpPr>
          <p:spPr bwMode="auto">
            <a:xfrm flipH="1">
              <a:off x="2385960" y="3307941"/>
              <a:ext cx="270806" cy="3142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Straight Arrow Connector 37"/>
            <p:cNvCxnSpPr>
              <a:stCxn id="22" idx="6"/>
            </p:cNvCxnSpPr>
            <p:nvPr/>
          </p:nvCxnSpPr>
          <p:spPr bwMode="auto">
            <a:xfrm>
              <a:off x="2768928" y="3258004"/>
              <a:ext cx="404809" cy="1178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Arrow Connector 38"/>
            <p:cNvCxnSpPr>
              <a:stCxn id="18" idx="5"/>
            </p:cNvCxnSpPr>
            <p:nvPr/>
          </p:nvCxnSpPr>
          <p:spPr bwMode="auto">
            <a:xfrm>
              <a:off x="2728372" y="4406402"/>
              <a:ext cx="164468" cy="2683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Straight Arrow Connector 39"/>
            <p:cNvCxnSpPr>
              <a:stCxn id="18" idx="6"/>
              <a:endCxn id="26" idx="2"/>
            </p:cNvCxnSpPr>
            <p:nvPr/>
          </p:nvCxnSpPr>
          <p:spPr bwMode="auto">
            <a:xfrm>
              <a:off x="2747616" y="4356465"/>
              <a:ext cx="806515" cy="193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Arrow Connector 40"/>
            <p:cNvCxnSpPr>
              <a:stCxn id="26" idx="5"/>
              <a:endCxn id="28" idx="1"/>
            </p:cNvCxnSpPr>
            <p:nvPr/>
          </p:nvCxnSpPr>
          <p:spPr bwMode="auto">
            <a:xfrm>
              <a:off x="3666293" y="4425768"/>
              <a:ext cx="126855" cy="3362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Oval 41"/>
            <p:cNvSpPr/>
            <p:nvPr/>
          </p:nvSpPr>
          <p:spPr bwMode="auto">
            <a:xfrm>
              <a:off x="1493786" y="4207600"/>
              <a:ext cx="519267" cy="389179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443591" y="3032604"/>
              <a:ext cx="519267" cy="389179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2444037" y="4126547"/>
              <a:ext cx="592612" cy="430751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3469901" y="4157168"/>
              <a:ext cx="519267" cy="389179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1645" y="41205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59562" y="4180110"/>
              <a:ext cx="845222" cy="67552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 rot="1316061">
              <a:off x="788621" y="3783683"/>
              <a:ext cx="1331745" cy="1465146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 rot="4066279">
              <a:off x="2233079" y="2678338"/>
              <a:ext cx="965736" cy="1362925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9" name="Straight Arrow Connector 58"/>
            <p:cNvCxnSpPr>
              <a:stCxn id="18" idx="4"/>
            </p:cNvCxnSpPr>
            <p:nvPr/>
          </p:nvCxnSpPr>
          <p:spPr bwMode="auto">
            <a:xfrm flipH="1">
              <a:off x="2571204" y="4427087"/>
              <a:ext cx="110709" cy="514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" name="Oval 59"/>
            <p:cNvSpPr/>
            <p:nvPr/>
          </p:nvSpPr>
          <p:spPr bwMode="auto">
            <a:xfrm>
              <a:off x="2257366" y="4060148"/>
              <a:ext cx="965736" cy="1141408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 rot="19991425">
              <a:off x="3366524" y="3909660"/>
              <a:ext cx="965736" cy="1141408"/>
            </a:xfrm>
            <a:prstGeom prst="ellipse">
              <a:avLst/>
            </a:prstGeom>
            <a:noFill/>
            <a:ln w="19050" cap="flat" cmpd="sng" algn="ctr">
              <a:solidFill>
                <a:srgbClr val="FC3514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7351460" y="4331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8099864" y="440823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16</a:t>
            </a:r>
            <a:endParaRPr lang="en-US" sz="1400" baseline="-25000" dirty="0"/>
          </a:p>
        </p:txBody>
      </p:sp>
      <p:sp>
        <p:nvSpPr>
          <p:cNvPr id="64" name="Oval 63"/>
          <p:cNvSpPr/>
          <p:nvPr/>
        </p:nvSpPr>
        <p:spPr bwMode="auto">
          <a:xfrm>
            <a:off x="8016161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709311" y="370004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3</a:t>
            </a:r>
          </a:p>
        </p:txBody>
      </p:sp>
      <p:sp>
        <p:nvSpPr>
          <p:cNvPr id="66" name="Oval 65"/>
          <p:cNvSpPr/>
          <p:nvPr/>
        </p:nvSpPr>
        <p:spPr bwMode="auto">
          <a:xfrm>
            <a:off x="5544552" y="379290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154890" y="370963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68" name="Oval 67"/>
          <p:cNvSpPr/>
          <p:nvPr/>
        </p:nvSpPr>
        <p:spPr bwMode="auto">
          <a:xfrm>
            <a:off x="7036079" y="379290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127761" y="3709402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6</a:t>
            </a:r>
          </a:p>
        </p:txBody>
      </p:sp>
      <p:sp>
        <p:nvSpPr>
          <p:cNvPr id="70" name="Oval 69"/>
          <p:cNvSpPr/>
          <p:nvPr/>
        </p:nvSpPr>
        <p:spPr bwMode="auto">
          <a:xfrm>
            <a:off x="7991142" y="380560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21549" y="286788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72" name="Oval 71"/>
          <p:cNvSpPr/>
          <p:nvPr/>
        </p:nvSpPr>
        <p:spPr bwMode="auto">
          <a:xfrm>
            <a:off x="6547304" y="300465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0" name="Straight Arrow Connector 79"/>
          <p:cNvCxnSpPr>
            <a:stCxn id="66" idx="3"/>
            <a:endCxn id="50" idx="7"/>
          </p:cNvCxnSpPr>
          <p:nvPr/>
        </p:nvCxnSpPr>
        <p:spPr bwMode="auto">
          <a:xfrm flipH="1">
            <a:off x="5062293" y="3913464"/>
            <a:ext cx="501503" cy="59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Arrow Connector 80"/>
          <p:cNvCxnSpPr>
            <a:stCxn id="66" idx="4"/>
            <a:endCxn id="54" idx="0"/>
          </p:cNvCxnSpPr>
          <p:nvPr/>
        </p:nvCxnSpPr>
        <p:spPr bwMode="auto">
          <a:xfrm>
            <a:off x="5610255" y="3934149"/>
            <a:ext cx="28143" cy="55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Arrow Connector 81"/>
          <p:cNvCxnSpPr>
            <a:stCxn id="66" idx="5"/>
            <a:endCxn id="56" idx="1"/>
          </p:cNvCxnSpPr>
          <p:nvPr/>
        </p:nvCxnSpPr>
        <p:spPr bwMode="auto">
          <a:xfrm>
            <a:off x="5656714" y="3913464"/>
            <a:ext cx="492891" cy="59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>
            <a:stCxn id="72" idx="3"/>
            <a:endCxn id="66" idx="7"/>
          </p:cNvCxnSpPr>
          <p:nvPr/>
        </p:nvCxnSpPr>
        <p:spPr bwMode="auto">
          <a:xfrm flipH="1">
            <a:off x="5656714" y="3125214"/>
            <a:ext cx="909834" cy="68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Arrow Connector 84"/>
          <p:cNvCxnSpPr>
            <a:stCxn id="72" idx="4"/>
            <a:endCxn id="68" idx="1"/>
          </p:cNvCxnSpPr>
          <p:nvPr/>
        </p:nvCxnSpPr>
        <p:spPr bwMode="auto">
          <a:xfrm>
            <a:off x="6613007" y="3145899"/>
            <a:ext cx="442316" cy="667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>
            <a:stCxn id="72" idx="5"/>
            <a:endCxn id="70" idx="1"/>
          </p:cNvCxnSpPr>
          <p:nvPr/>
        </p:nvCxnSpPr>
        <p:spPr bwMode="auto">
          <a:xfrm>
            <a:off x="6659466" y="3125214"/>
            <a:ext cx="1350920" cy="701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Arrow Connector 86"/>
          <p:cNvCxnSpPr>
            <a:stCxn id="70" idx="4"/>
            <a:endCxn id="64" idx="0"/>
          </p:cNvCxnSpPr>
          <p:nvPr/>
        </p:nvCxnSpPr>
        <p:spPr bwMode="auto">
          <a:xfrm>
            <a:off x="8056845" y="3946849"/>
            <a:ext cx="25019" cy="544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Arrow Connector 87"/>
          <p:cNvCxnSpPr>
            <a:stCxn id="68" idx="4"/>
            <a:endCxn id="90" idx="0"/>
          </p:cNvCxnSpPr>
          <p:nvPr/>
        </p:nvCxnSpPr>
        <p:spPr bwMode="auto">
          <a:xfrm>
            <a:off x="7101782" y="3934149"/>
            <a:ext cx="25400" cy="55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/>
          <p:cNvSpPr txBox="1"/>
          <p:nvPr/>
        </p:nvSpPr>
        <p:spPr>
          <a:xfrm>
            <a:off x="7127841" y="440823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9</a:t>
            </a:r>
          </a:p>
        </p:txBody>
      </p:sp>
      <p:sp>
        <p:nvSpPr>
          <p:cNvPr id="90" name="Oval 89"/>
          <p:cNvSpPr/>
          <p:nvPr/>
        </p:nvSpPr>
        <p:spPr bwMode="auto">
          <a:xfrm>
            <a:off x="7061479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460484" y="4331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8375"/>
              </p:ext>
            </p:extLst>
          </p:nvPr>
        </p:nvGraphicFramePr>
        <p:xfrm>
          <a:off x="592921" y="2615197"/>
          <a:ext cx="3898868" cy="147554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898868"/>
              </a:tblGrid>
              <a:tr h="3353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Boolean guarded condition</a:t>
                      </a:r>
                      <a:r>
                        <a:rPr lang="en-US" sz="1400" b="0" baseline="0" dirty="0" smtClean="0"/>
                        <a:t> (v, source, </a:t>
                      </a:r>
                      <a:r>
                        <a:rPr lang="en-US" sz="1400" b="0" baseline="0" dirty="0" err="1" smtClean="0"/>
                        <a:t>dst</a:t>
                      </a:r>
                      <a:r>
                        <a:rPr lang="en-US" sz="1400" b="0" baseline="0" dirty="0" smtClean="0"/>
                        <a:t>)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570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Cost function c(v):  size of unvisited landmarks in the </a:t>
                      </a:r>
                      <a:r>
                        <a:rPr lang="en-US" sz="1400" b="0" dirty="0" err="1" smtClean="0"/>
                        <a:t>subtree</a:t>
                      </a:r>
                      <a:r>
                        <a:rPr lang="en-US" sz="1400" b="0" dirty="0" smtClean="0"/>
                        <a:t> rooted at</a:t>
                      </a:r>
                      <a:r>
                        <a:rPr lang="en-US" sz="1400" b="0" baseline="0" dirty="0" smtClean="0"/>
                        <a:t> v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5700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Potential P(v),</a:t>
                      </a:r>
                      <a:r>
                        <a:rPr lang="en-US" sz="1400" b="0" baseline="0" dirty="0" smtClean="0"/>
                        <a:t> total cover size of unvisited landmarks as the children of v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4" name="Straight Connector 113"/>
          <p:cNvCxnSpPr/>
          <p:nvPr/>
        </p:nvCxnSpPr>
        <p:spPr bwMode="auto">
          <a:xfrm>
            <a:off x="4438316" y="3475791"/>
            <a:ext cx="935789" cy="28073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695158" y="248652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6" name="Oval 115"/>
          <p:cNvSpPr/>
          <p:nvPr/>
        </p:nvSpPr>
        <p:spPr bwMode="auto">
          <a:xfrm>
            <a:off x="1822440" y="4821125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7" name="Straight Arrow Connector 116"/>
          <p:cNvCxnSpPr>
            <a:stCxn id="12" idx="4"/>
            <a:endCxn id="116" idx="1"/>
          </p:cNvCxnSpPr>
          <p:nvPr/>
        </p:nvCxnSpPr>
        <p:spPr bwMode="auto">
          <a:xfrm>
            <a:off x="1770510" y="4483722"/>
            <a:ext cx="71174" cy="358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116" idx="7"/>
            <a:endCxn id="18" idx="3"/>
          </p:cNvCxnSpPr>
          <p:nvPr/>
        </p:nvCxnSpPr>
        <p:spPr bwMode="auto">
          <a:xfrm flipV="1">
            <a:off x="1934602" y="4406402"/>
            <a:ext cx="700852" cy="4354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081496"/>
              </p:ext>
            </p:extLst>
          </p:nvPr>
        </p:nvGraphicFramePr>
        <p:xfrm>
          <a:off x="4742480" y="5214019"/>
          <a:ext cx="3898868" cy="96567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898868"/>
              </a:tblGrid>
              <a:tr h="1943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Cover size</a:t>
                      </a:r>
                    </a:p>
                  </a:txBody>
                  <a:tcPr/>
                </a:tc>
              </a:tr>
              <a:tr h="330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Landmark</a:t>
                      </a:r>
                      <a:r>
                        <a:rPr lang="en-US" sz="1400" b="0" baseline="0" dirty="0" smtClean="0"/>
                        <a:t> labels/encoding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3304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Topological rank/range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7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600" dirty="0" smtClean="0"/>
              <a:t>Resource-bounded reachability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02" y="2984695"/>
            <a:ext cx="503050" cy="503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5144" y="270015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cxnSp>
        <p:nvCxnSpPr>
          <p:cNvPr id="6" name="Straight Arrow Connector 5"/>
          <p:cNvCxnSpPr>
            <a:stCxn id="4" idx="2"/>
            <a:endCxn id="8" idx="0"/>
          </p:cNvCxnSpPr>
          <p:nvPr/>
        </p:nvCxnSpPr>
        <p:spPr bwMode="auto">
          <a:xfrm>
            <a:off x="1447327" y="3487743"/>
            <a:ext cx="0" cy="3898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1469539" y="3793215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8" name="Oval 7"/>
          <p:cNvSpPr/>
          <p:nvPr/>
        </p:nvSpPr>
        <p:spPr bwMode="auto">
          <a:xfrm>
            <a:off x="1381624" y="3877570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1972" y="4417431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3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704807" y="4342478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6116" y="441795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7</a:t>
            </a:r>
            <a:endParaRPr lang="en-US" sz="1400" baseline="-25000" dirty="0"/>
          </a:p>
        </p:txBody>
      </p:sp>
      <p:sp>
        <p:nvSpPr>
          <p:cNvPr id="12" name="Oval 11"/>
          <p:cNvSpPr/>
          <p:nvPr/>
        </p:nvSpPr>
        <p:spPr bwMode="auto">
          <a:xfrm>
            <a:off x="803738" y="4526157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13864" y="479430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n-1</a:t>
            </a:r>
            <a:endParaRPr lang="en-US" sz="1400" baseline="-25000" dirty="0"/>
          </a:p>
        </p:txBody>
      </p:sp>
      <p:sp>
        <p:nvSpPr>
          <p:cNvPr id="14" name="Oval 13"/>
          <p:cNvSpPr/>
          <p:nvPr/>
        </p:nvSpPr>
        <p:spPr bwMode="auto">
          <a:xfrm>
            <a:off x="1228896" y="4882613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82937" y="423329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16" name="Oval 15"/>
          <p:cNvSpPr/>
          <p:nvPr/>
        </p:nvSpPr>
        <p:spPr bwMode="auto">
          <a:xfrm>
            <a:off x="2616210" y="4285843"/>
            <a:ext cx="131406" cy="1412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61713" y="351714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9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2273798" y="3601495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2307" y="292138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20" name="Oval 19"/>
          <p:cNvSpPr/>
          <p:nvPr/>
        </p:nvSpPr>
        <p:spPr bwMode="auto">
          <a:xfrm>
            <a:off x="2637522" y="3187382"/>
            <a:ext cx="131406" cy="1412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1816" y="3229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815987" y="44762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02230" y="418683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6</a:t>
            </a:r>
          </a:p>
        </p:txBody>
      </p:sp>
      <p:sp>
        <p:nvSpPr>
          <p:cNvPr id="24" name="Oval 23"/>
          <p:cNvSpPr/>
          <p:nvPr/>
        </p:nvSpPr>
        <p:spPr bwMode="auto">
          <a:xfrm>
            <a:off x="3554131" y="4305209"/>
            <a:ext cx="131406" cy="141244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78163" y="4435363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16</a:t>
            </a:r>
            <a:endParaRPr lang="en-US" sz="1400" baseline="-25000" dirty="0"/>
          </a:p>
        </p:txBody>
      </p:sp>
      <p:sp>
        <p:nvSpPr>
          <p:cNvPr id="26" name="Oval 25"/>
          <p:cNvSpPr/>
          <p:nvPr/>
        </p:nvSpPr>
        <p:spPr bwMode="auto">
          <a:xfrm>
            <a:off x="3773904" y="4741369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74" y="5233320"/>
            <a:ext cx="632305" cy="6323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795708" y="58380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Eric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3333477" y="4909624"/>
            <a:ext cx="467192" cy="527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8" idx="5"/>
            <a:endCxn id="10" idx="1"/>
          </p:cNvCxnSpPr>
          <p:nvPr/>
        </p:nvCxnSpPr>
        <p:spPr bwMode="auto">
          <a:xfrm>
            <a:off x="1493786" y="3998129"/>
            <a:ext cx="230265" cy="3650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0" idx="3"/>
            <a:endCxn id="14" idx="7"/>
          </p:cNvCxnSpPr>
          <p:nvPr/>
        </p:nvCxnSpPr>
        <p:spPr bwMode="auto">
          <a:xfrm flipH="1">
            <a:off x="1341058" y="4463037"/>
            <a:ext cx="382993" cy="4402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0" idx="2"/>
            <a:endCxn id="12" idx="6"/>
          </p:cNvCxnSpPr>
          <p:nvPr/>
        </p:nvCxnSpPr>
        <p:spPr bwMode="auto">
          <a:xfrm flipH="1">
            <a:off x="935144" y="4413100"/>
            <a:ext cx="769663" cy="1836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10" idx="6"/>
            <a:endCxn id="16" idx="2"/>
          </p:cNvCxnSpPr>
          <p:nvPr/>
        </p:nvCxnSpPr>
        <p:spPr bwMode="auto">
          <a:xfrm flipV="1">
            <a:off x="1836213" y="4356465"/>
            <a:ext cx="779997" cy="56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16" idx="0"/>
            <a:endCxn id="18" idx="5"/>
          </p:cNvCxnSpPr>
          <p:nvPr/>
        </p:nvCxnSpPr>
        <p:spPr bwMode="auto">
          <a:xfrm flipH="1" flipV="1">
            <a:off x="2385960" y="3722054"/>
            <a:ext cx="295953" cy="563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20" idx="3"/>
            <a:endCxn id="18" idx="7"/>
          </p:cNvCxnSpPr>
          <p:nvPr/>
        </p:nvCxnSpPr>
        <p:spPr bwMode="auto">
          <a:xfrm flipH="1">
            <a:off x="2385960" y="3307941"/>
            <a:ext cx="270806" cy="314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20" idx="6"/>
          </p:cNvCxnSpPr>
          <p:nvPr/>
        </p:nvCxnSpPr>
        <p:spPr bwMode="auto">
          <a:xfrm>
            <a:off x="2768928" y="3258004"/>
            <a:ext cx="404809" cy="1178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Arrow Connector 36"/>
          <p:cNvCxnSpPr>
            <a:stCxn id="16" idx="5"/>
          </p:cNvCxnSpPr>
          <p:nvPr/>
        </p:nvCxnSpPr>
        <p:spPr bwMode="auto">
          <a:xfrm>
            <a:off x="2728372" y="4406402"/>
            <a:ext cx="164468" cy="268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>
            <a:stCxn id="16" idx="6"/>
            <a:endCxn id="24" idx="2"/>
          </p:cNvCxnSpPr>
          <p:nvPr/>
        </p:nvCxnSpPr>
        <p:spPr bwMode="auto">
          <a:xfrm>
            <a:off x="2747616" y="4356465"/>
            <a:ext cx="806515" cy="193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stCxn id="24" idx="5"/>
            <a:endCxn id="26" idx="1"/>
          </p:cNvCxnSpPr>
          <p:nvPr/>
        </p:nvCxnSpPr>
        <p:spPr bwMode="auto">
          <a:xfrm>
            <a:off x="3666293" y="4425768"/>
            <a:ext cx="126855" cy="3362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39"/>
          <p:cNvSpPr/>
          <p:nvPr/>
        </p:nvSpPr>
        <p:spPr bwMode="auto">
          <a:xfrm>
            <a:off x="1493786" y="4207600"/>
            <a:ext cx="519267" cy="389179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2443591" y="3032604"/>
            <a:ext cx="519267" cy="389179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2444037" y="4126547"/>
            <a:ext cx="592612" cy="430751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469901" y="4157168"/>
            <a:ext cx="519267" cy="389179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47761" y="5065335"/>
            <a:ext cx="386189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4753803" y="4196799"/>
            <a:ext cx="386189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>
            <a:off x="4753802" y="3363666"/>
            <a:ext cx="386189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5038046" y="440823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cc</a:t>
            </a:r>
            <a:r>
              <a:rPr lang="en-US" sz="1400" baseline="-25000" dirty="0" smtClean="0"/>
              <a:t>1</a:t>
            </a:r>
            <a:endParaRPr lang="en-US" sz="1400" baseline="-25000" dirty="0"/>
          </a:p>
        </p:txBody>
      </p:sp>
      <p:sp>
        <p:nvSpPr>
          <p:cNvPr id="49" name="Oval 48"/>
          <p:cNvSpPr/>
          <p:nvPr/>
        </p:nvSpPr>
        <p:spPr bwMode="auto">
          <a:xfrm>
            <a:off x="4950131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01645" y="41205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 bwMode="auto">
          <a:xfrm>
            <a:off x="359562" y="4180110"/>
            <a:ext cx="845222" cy="67552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660610" y="4408230"/>
            <a:ext cx="38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7</a:t>
            </a:r>
          </a:p>
        </p:txBody>
      </p:sp>
      <p:sp>
        <p:nvSpPr>
          <p:cNvPr id="54" name="Oval 53"/>
          <p:cNvSpPr/>
          <p:nvPr/>
        </p:nvSpPr>
        <p:spPr bwMode="auto">
          <a:xfrm>
            <a:off x="5572695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8276" y="4408230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dirty="0" smtClean="0"/>
              <a:t>l</a:t>
            </a:r>
            <a:r>
              <a:rPr lang="en-US" sz="1400" baseline="-25000" dirty="0" smtClean="0"/>
              <a:t>n-1</a:t>
            </a:r>
            <a:endParaRPr lang="en-US" sz="1400" baseline="-25000" dirty="0"/>
          </a:p>
        </p:txBody>
      </p:sp>
      <p:sp>
        <p:nvSpPr>
          <p:cNvPr id="56" name="Oval 55"/>
          <p:cNvSpPr/>
          <p:nvPr/>
        </p:nvSpPr>
        <p:spPr bwMode="auto">
          <a:xfrm>
            <a:off x="6130361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" name="Oval 56"/>
          <p:cNvSpPr/>
          <p:nvPr/>
        </p:nvSpPr>
        <p:spPr bwMode="auto">
          <a:xfrm rot="1316061">
            <a:off x="788621" y="3783683"/>
            <a:ext cx="1331745" cy="1465146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Oval 57"/>
          <p:cNvSpPr/>
          <p:nvPr/>
        </p:nvSpPr>
        <p:spPr bwMode="auto">
          <a:xfrm rot="4066279">
            <a:off x="2233079" y="2678338"/>
            <a:ext cx="965736" cy="1362925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9" name="Straight Arrow Connector 58"/>
          <p:cNvCxnSpPr>
            <a:stCxn id="16" idx="4"/>
          </p:cNvCxnSpPr>
          <p:nvPr/>
        </p:nvCxnSpPr>
        <p:spPr bwMode="auto">
          <a:xfrm flipH="1">
            <a:off x="2571204" y="4427087"/>
            <a:ext cx="110709" cy="5143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Oval 61"/>
          <p:cNvSpPr/>
          <p:nvPr/>
        </p:nvSpPr>
        <p:spPr bwMode="auto">
          <a:xfrm>
            <a:off x="2257366" y="4060148"/>
            <a:ext cx="965736" cy="1141408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" name="Oval 65"/>
          <p:cNvSpPr/>
          <p:nvPr/>
        </p:nvSpPr>
        <p:spPr bwMode="auto">
          <a:xfrm rot="19991425">
            <a:off x="3366524" y="3909660"/>
            <a:ext cx="965736" cy="1141408"/>
          </a:xfrm>
          <a:prstGeom prst="ellipse">
            <a:avLst/>
          </a:prstGeom>
          <a:noFill/>
          <a:ln w="19050" cap="flat" cmpd="sng" algn="ctr">
            <a:solidFill>
              <a:srgbClr val="FC3514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351460" y="4331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8099864" y="4408230"/>
            <a:ext cx="449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16</a:t>
            </a:r>
            <a:endParaRPr lang="en-US" sz="1400" baseline="-25000" dirty="0"/>
          </a:p>
        </p:txBody>
      </p:sp>
      <p:sp>
        <p:nvSpPr>
          <p:cNvPr id="69" name="Oval 68"/>
          <p:cNvSpPr/>
          <p:nvPr/>
        </p:nvSpPr>
        <p:spPr bwMode="auto">
          <a:xfrm>
            <a:off x="8016161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09311" y="3700047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3</a:t>
            </a:r>
          </a:p>
        </p:txBody>
      </p:sp>
      <p:sp>
        <p:nvSpPr>
          <p:cNvPr id="71" name="Oval 70"/>
          <p:cNvSpPr/>
          <p:nvPr/>
        </p:nvSpPr>
        <p:spPr bwMode="auto">
          <a:xfrm>
            <a:off x="5544552" y="379290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154890" y="3709639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5</a:t>
            </a:r>
            <a:endParaRPr lang="en-US" sz="1400" baseline="-25000" dirty="0"/>
          </a:p>
        </p:txBody>
      </p:sp>
      <p:sp>
        <p:nvSpPr>
          <p:cNvPr id="73" name="Oval 72"/>
          <p:cNvSpPr/>
          <p:nvPr/>
        </p:nvSpPr>
        <p:spPr bwMode="auto">
          <a:xfrm>
            <a:off x="7036079" y="379290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8127761" y="3709402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6</a:t>
            </a:r>
          </a:p>
        </p:txBody>
      </p:sp>
      <p:sp>
        <p:nvSpPr>
          <p:cNvPr id="75" name="Oval 74"/>
          <p:cNvSpPr/>
          <p:nvPr/>
        </p:nvSpPr>
        <p:spPr bwMode="auto">
          <a:xfrm>
            <a:off x="7991142" y="380560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221549" y="2867886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 smtClean="0"/>
              <a:t>4</a:t>
            </a:r>
            <a:endParaRPr lang="en-US" sz="1400" baseline="-25000" dirty="0"/>
          </a:p>
        </p:txBody>
      </p:sp>
      <p:sp>
        <p:nvSpPr>
          <p:cNvPr id="77" name="Oval 76"/>
          <p:cNvSpPr/>
          <p:nvPr/>
        </p:nvSpPr>
        <p:spPr bwMode="auto">
          <a:xfrm>
            <a:off x="6547304" y="3004655"/>
            <a:ext cx="131406" cy="141244"/>
          </a:xfrm>
          <a:prstGeom prst="ellipse">
            <a:avLst/>
          </a:prstGeom>
          <a:solidFill>
            <a:srgbClr val="E6545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32" y="5588942"/>
            <a:ext cx="503050" cy="503048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4527699" y="5285145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Michael</a:t>
            </a: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711" y="5295727"/>
            <a:ext cx="632305" cy="632305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790757" y="590732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Eric</a:t>
            </a:r>
            <a:endParaRPr lang="en-US" dirty="0"/>
          </a:p>
        </p:txBody>
      </p:sp>
      <p:cxnSp>
        <p:nvCxnSpPr>
          <p:cNvPr id="90" name="Straight Arrow Connector 89"/>
          <p:cNvCxnSpPr>
            <a:stCxn id="71" idx="3"/>
            <a:endCxn id="49" idx="7"/>
          </p:cNvCxnSpPr>
          <p:nvPr/>
        </p:nvCxnSpPr>
        <p:spPr bwMode="auto">
          <a:xfrm flipH="1">
            <a:off x="5062293" y="3913464"/>
            <a:ext cx="501503" cy="59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>
            <a:stCxn id="71" idx="4"/>
            <a:endCxn id="54" idx="0"/>
          </p:cNvCxnSpPr>
          <p:nvPr/>
        </p:nvCxnSpPr>
        <p:spPr bwMode="auto">
          <a:xfrm>
            <a:off x="5610255" y="3934149"/>
            <a:ext cx="28143" cy="55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Straight Arrow Connector 96"/>
          <p:cNvCxnSpPr>
            <a:stCxn id="71" idx="5"/>
            <a:endCxn id="56" idx="1"/>
          </p:cNvCxnSpPr>
          <p:nvPr/>
        </p:nvCxnSpPr>
        <p:spPr bwMode="auto">
          <a:xfrm>
            <a:off x="5656714" y="3913464"/>
            <a:ext cx="492891" cy="5987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Box 100"/>
          <p:cNvSpPr txBox="1"/>
          <p:nvPr/>
        </p:nvSpPr>
        <p:spPr>
          <a:xfrm>
            <a:off x="5776223" y="3552838"/>
            <a:ext cx="1159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“drill down”?</a:t>
            </a:r>
            <a:endParaRPr lang="en-US" sz="1200" b="1" dirty="0"/>
          </a:p>
        </p:txBody>
      </p:sp>
      <p:cxnSp>
        <p:nvCxnSpPr>
          <p:cNvPr id="107" name="Straight Arrow Connector 106"/>
          <p:cNvCxnSpPr>
            <a:stCxn id="77" idx="3"/>
            <a:endCxn id="71" idx="7"/>
          </p:cNvCxnSpPr>
          <p:nvPr/>
        </p:nvCxnSpPr>
        <p:spPr bwMode="auto">
          <a:xfrm flipH="1">
            <a:off x="5656714" y="3125214"/>
            <a:ext cx="909834" cy="68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3" name="Straight Arrow Connector 112"/>
          <p:cNvCxnSpPr>
            <a:stCxn id="77" idx="4"/>
            <a:endCxn id="73" idx="1"/>
          </p:cNvCxnSpPr>
          <p:nvPr/>
        </p:nvCxnSpPr>
        <p:spPr bwMode="auto">
          <a:xfrm>
            <a:off x="6613007" y="3145899"/>
            <a:ext cx="442316" cy="6676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>
            <a:stCxn id="77" idx="5"/>
            <a:endCxn id="75" idx="1"/>
          </p:cNvCxnSpPr>
          <p:nvPr/>
        </p:nvCxnSpPr>
        <p:spPr bwMode="auto">
          <a:xfrm>
            <a:off x="6659466" y="3125214"/>
            <a:ext cx="1350920" cy="7010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Straight Arrow Connector 127"/>
          <p:cNvCxnSpPr>
            <a:stCxn id="75" idx="4"/>
            <a:endCxn id="69" idx="0"/>
          </p:cNvCxnSpPr>
          <p:nvPr/>
        </p:nvCxnSpPr>
        <p:spPr bwMode="auto">
          <a:xfrm>
            <a:off x="8056845" y="3946849"/>
            <a:ext cx="25019" cy="5446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Straight Arrow Connector 135"/>
          <p:cNvCxnSpPr>
            <a:stCxn id="73" idx="4"/>
            <a:endCxn id="142" idx="0"/>
          </p:cNvCxnSpPr>
          <p:nvPr/>
        </p:nvCxnSpPr>
        <p:spPr bwMode="auto">
          <a:xfrm>
            <a:off x="7101782" y="3934149"/>
            <a:ext cx="25400" cy="5573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1" name="TextBox 140"/>
          <p:cNvSpPr txBox="1"/>
          <p:nvPr/>
        </p:nvSpPr>
        <p:spPr>
          <a:xfrm>
            <a:off x="7127841" y="4408230"/>
            <a:ext cx="381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cl</a:t>
            </a:r>
            <a:r>
              <a:rPr lang="en-US" sz="1400" baseline="-25000" dirty="0"/>
              <a:t>9</a:t>
            </a:r>
          </a:p>
        </p:txBody>
      </p:sp>
      <p:sp>
        <p:nvSpPr>
          <p:cNvPr id="142" name="Oval 141"/>
          <p:cNvSpPr/>
          <p:nvPr/>
        </p:nvSpPr>
        <p:spPr bwMode="auto">
          <a:xfrm>
            <a:off x="7061479" y="4491496"/>
            <a:ext cx="131406" cy="14124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8460484" y="4331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52" name="TextBox 151"/>
          <p:cNvSpPr txBox="1"/>
          <p:nvPr/>
        </p:nvSpPr>
        <p:spPr>
          <a:xfrm>
            <a:off x="5153358" y="4664890"/>
            <a:ext cx="10342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local auxiliary</a:t>
            </a:r>
          </a:p>
          <a:p>
            <a:r>
              <a:rPr lang="en-US" sz="1100" dirty="0" smtClean="0"/>
              <a:t>information</a:t>
            </a:r>
            <a:endParaRPr lang="en-US" sz="1100" dirty="0"/>
          </a:p>
        </p:txBody>
      </p:sp>
      <p:sp>
        <p:nvSpPr>
          <p:cNvPr id="163" name="Right Arrow 162"/>
          <p:cNvSpPr/>
          <p:nvPr/>
        </p:nvSpPr>
        <p:spPr bwMode="auto">
          <a:xfrm rot="19336321">
            <a:off x="5840652" y="3243365"/>
            <a:ext cx="506049" cy="18355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" name="Right Arrow 163"/>
          <p:cNvSpPr/>
          <p:nvPr/>
        </p:nvSpPr>
        <p:spPr bwMode="auto">
          <a:xfrm rot="12462813">
            <a:off x="6957269" y="3151732"/>
            <a:ext cx="506049" cy="183556"/>
          </a:xfrm>
          <a:prstGeom prst="rightArrow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4375134" y="3733083"/>
            <a:ext cx="4287685" cy="1562644"/>
            <a:chOff x="4375134" y="3733083"/>
            <a:chExt cx="4287685" cy="1562644"/>
          </a:xfrm>
        </p:grpSpPr>
        <p:cxnSp>
          <p:nvCxnSpPr>
            <p:cNvPr id="81" name="Straight Arrow Connector 80"/>
            <p:cNvCxnSpPr>
              <a:stCxn id="79" idx="0"/>
              <a:endCxn id="49" idx="4"/>
            </p:cNvCxnSpPr>
            <p:nvPr/>
          </p:nvCxnSpPr>
          <p:spPr bwMode="auto">
            <a:xfrm flipH="1" flipV="1">
              <a:off x="5015834" y="4632740"/>
              <a:ext cx="1743" cy="65240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Straight Arrow Connector 81"/>
            <p:cNvCxnSpPr>
              <a:stCxn id="69" idx="4"/>
              <a:endCxn id="85" idx="0"/>
            </p:cNvCxnSpPr>
            <p:nvPr/>
          </p:nvCxnSpPr>
          <p:spPr bwMode="auto">
            <a:xfrm>
              <a:off x="8081864" y="4632740"/>
              <a:ext cx="0" cy="6629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TextBox 87"/>
            <p:cNvSpPr txBox="1"/>
            <p:nvPr/>
          </p:nvSpPr>
          <p:spPr>
            <a:xfrm>
              <a:off x="4375134" y="3733083"/>
              <a:ext cx="967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“roll up”</a:t>
              </a:r>
              <a:endParaRPr lang="en-US" dirty="0"/>
            </a:p>
          </p:txBody>
        </p:sp>
        <p:sp>
          <p:nvSpPr>
            <p:cNvPr id="162" name="Right Arrow 161"/>
            <p:cNvSpPr/>
            <p:nvPr/>
          </p:nvSpPr>
          <p:spPr bwMode="auto">
            <a:xfrm rot="18787569">
              <a:off x="4913390" y="4018856"/>
              <a:ext cx="506049" cy="183556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5" name="Right Arrow 164"/>
            <p:cNvSpPr/>
            <p:nvPr/>
          </p:nvSpPr>
          <p:spPr bwMode="auto">
            <a:xfrm rot="16200000">
              <a:off x="8318016" y="4079404"/>
              <a:ext cx="506049" cy="183556"/>
            </a:xfrm>
            <a:prstGeom prst="rightArrow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6" name="Diagram 95"/>
          <p:cNvGraphicFramePr/>
          <p:nvPr>
            <p:extLst>
              <p:ext uri="{D42A27DB-BD31-4B8C-83A1-F6EECF244321}">
                <p14:modId xmlns:p14="http://schemas.microsoft.com/office/powerpoint/2010/main" val="2710736296"/>
              </p:ext>
            </p:extLst>
          </p:nvPr>
        </p:nvGraphicFramePr>
        <p:xfrm>
          <a:off x="1042490" y="946380"/>
          <a:ext cx="7407275" cy="159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5253790" y="2125583"/>
            <a:ext cx="296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bi-directed guided traversal</a:t>
            </a:r>
            <a:endParaRPr lang="en-US" dirty="0"/>
          </a:p>
        </p:txBody>
      </p: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165800"/>
              </p:ext>
            </p:extLst>
          </p:nvPr>
        </p:nvGraphicFramePr>
        <p:xfrm>
          <a:off x="5926922" y="5208671"/>
          <a:ext cx="1519289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19289"/>
              </a:tblGrid>
              <a:tr h="206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Condition</a:t>
                      </a:r>
                      <a:r>
                        <a:rPr lang="en-US" sz="1400" b="0" baseline="0" dirty="0" smtClean="0"/>
                        <a:t> = FALSE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206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-</a:t>
                      </a:r>
                    </a:p>
                  </a:txBody>
                  <a:tcPr/>
                </a:tc>
              </a:tr>
              <a:tr h="206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-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83775"/>
              </p:ext>
            </p:extLst>
          </p:nvPr>
        </p:nvGraphicFramePr>
        <p:xfrm>
          <a:off x="3846797" y="2473493"/>
          <a:ext cx="1473836" cy="9841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836"/>
              </a:tblGrid>
              <a:tr h="220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Condition</a:t>
                      </a:r>
                      <a:r>
                        <a:rPr lang="en-US" sz="1400" b="0" baseline="0" dirty="0" smtClean="0"/>
                        <a:t> = ?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220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Cost=9</a:t>
                      </a:r>
                    </a:p>
                  </a:txBody>
                  <a:tcPr/>
                </a:tc>
              </a:tr>
              <a:tr h="374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Potential </a:t>
                      </a:r>
                      <a:r>
                        <a:rPr lang="en-US" sz="1400" b="0" baseline="0" dirty="0" smtClean="0"/>
                        <a:t>= </a:t>
                      </a:r>
                      <a:r>
                        <a:rPr lang="en-US" sz="1400" b="0" dirty="0" smtClean="0"/>
                        <a:t>46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65896"/>
              </p:ext>
            </p:extLst>
          </p:nvPr>
        </p:nvGraphicFramePr>
        <p:xfrm>
          <a:off x="6966987" y="3067052"/>
          <a:ext cx="1473836" cy="98412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73836"/>
              </a:tblGrid>
              <a:tr h="220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Condition</a:t>
                      </a:r>
                      <a:r>
                        <a:rPr lang="en-US" sz="1400" b="0" baseline="0" dirty="0" smtClean="0"/>
                        <a:t> = ?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2203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Cost=2</a:t>
                      </a:r>
                    </a:p>
                  </a:txBody>
                  <a:tcPr/>
                </a:tc>
              </a:tr>
              <a:tr h="3745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Potential </a:t>
                      </a:r>
                      <a:r>
                        <a:rPr lang="en-US" sz="1400" b="0" baseline="0" dirty="0" smtClean="0"/>
                        <a:t>= 9</a:t>
                      </a:r>
                      <a:endParaRPr lang="en-US" sz="1400" b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5" name="Straight Connector 104"/>
          <p:cNvCxnSpPr>
            <a:stCxn id="103" idx="3"/>
            <a:endCxn id="76" idx="1"/>
          </p:cNvCxnSpPr>
          <p:nvPr/>
        </p:nvCxnSpPr>
        <p:spPr bwMode="auto">
          <a:xfrm>
            <a:off x="5320633" y="2965555"/>
            <a:ext cx="900916" cy="562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Straight Connector 109"/>
          <p:cNvCxnSpPr>
            <a:endCxn id="104" idx="1"/>
          </p:cNvCxnSpPr>
          <p:nvPr/>
        </p:nvCxnSpPr>
        <p:spPr bwMode="auto">
          <a:xfrm flipV="1">
            <a:off x="5735053" y="3559114"/>
            <a:ext cx="1231934" cy="8792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>
            <a:endCxn id="102" idx="0"/>
          </p:cNvCxnSpPr>
          <p:nvPr/>
        </p:nvCxnSpPr>
        <p:spPr bwMode="auto">
          <a:xfrm>
            <a:off x="6243053" y="4692316"/>
            <a:ext cx="443513" cy="5163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277348"/>
              </p:ext>
            </p:extLst>
          </p:nvPr>
        </p:nvGraphicFramePr>
        <p:xfrm>
          <a:off x="4221115" y="2540335"/>
          <a:ext cx="1519289" cy="914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19289"/>
              </a:tblGrid>
              <a:tr h="206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Condition</a:t>
                      </a:r>
                      <a:r>
                        <a:rPr lang="en-US" sz="1400" b="0" baseline="0" dirty="0" smtClean="0"/>
                        <a:t> = TRUE</a:t>
                      </a:r>
                      <a:endParaRPr lang="en-US" sz="1400" b="0" dirty="0" smtClean="0"/>
                    </a:p>
                  </a:txBody>
                  <a:tcPr/>
                </a:tc>
              </a:tr>
              <a:tr h="206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…</a:t>
                      </a:r>
                    </a:p>
                  </a:txBody>
                  <a:tcPr/>
                </a:tc>
              </a:tr>
              <a:tr h="2066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…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27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1" grpId="1"/>
      <p:bldP spid="163" grpId="0" animBg="1"/>
      <p:bldP spid="1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600" dirty="0" smtClean="0"/>
              <a:t>Experimental Study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16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4" y="1179761"/>
            <a:ext cx="7750175" cy="448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Dataset</a:t>
            </a:r>
            <a:endParaRPr lang="en-US" sz="24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defRPr/>
            </a:pP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</a:rPr>
              <a:t>Youtube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1.61 million nodes,  4.51 million edges)</a:t>
            </a:r>
            <a:endParaRPr lang="en-US" altLang="en-US" sz="1600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01612" lvl="1" indent="0">
              <a:buNone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(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hlinkClick r:id="rId3"/>
              </a:rPr>
              <a:t>http://netsg.cs.sfu.ca/youtubedata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 </a:t>
            </a:r>
          </a:p>
          <a:p>
            <a:pPr marL="201612" lvl="1" indent="0">
              <a:buNone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Yahoo Web graph (3 million nodes, 14.98 million edges)</a:t>
            </a:r>
          </a:p>
          <a:p>
            <a:pPr marL="201612" lvl="1" indent="0">
              <a:buNone/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(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hlinkClick r:id="rId4"/>
              </a:rPr>
              <a:t>http://webscope.sandbox.yahoo.com/catalog.php?datatype=g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  <a:endParaRPr lang="en-US" altLang="en-US" sz="22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alt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Algorithms</a:t>
            </a:r>
          </a:p>
          <a:p>
            <a:pPr lvl="1">
              <a:defRPr/>
            </a:pPr>
            <a:r>
              <a:rPr lang="en-US" altLang="en-US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Graph pattern matching: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Resource bounded simulation algorithm </a:t>
            </a:r>
            <a:r>
              <a:rPr lang="en-US" alt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RBSim</a:t>
            </a:r>
            <a:endParaRPr lang="en-US" altLang="en-US" sz="16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Optimized strong simulation pattern matching </a:t>
            </a:r>
            <a:r>
              <a:rPr lang="en-US" alt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MatchOpt</a:t>
            </a:r>
            <a:endParaRPr lang="en-US" alt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Resource bounded </a:t>
            </a:r>
            <a:r>
              <a:rPr lang="en-US" altLang="en-US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subgraph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isomorphism </a:t>
            </a:r>
            <a:r>
              <a:rPr lang="en-US" alt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RBSub</a:t>
            </a:r>
            <a:endParaRPr lang="en-US" altLang="en-US" sz="16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Optimized </a:t>
            </a:r>
            <a:r>
              <a:rPr lang="en-US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VF2</a:t>
            </a:r>
          </a:p>
          <a:p>
            <a:pPr lvl="1">
              <a:defRPr/>
            </a:pPr>
            <a:r>
              <a:rPr lang="en-US" altLang="en-US" sz="20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Reachability:</a:t>
            </a:r>
          </a:p>
          <a:p>
            <a:pPr lvl="2">
              <a:defRPr/>
            </a:pP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Resource bounded reachability </a:t>
            </a:r>
            <a:r>
              <a:rPr lang="en-US" altLang="en-US" sz="1600" b="1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RBReach</a:t>
            </a:r>
            <a:endParaRPr lang="en-US" altLang="en-US" sz="16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2">
              <a:defRPr/>
            </a:pPr>
            <a:r>
              <a:rPr lang="en-US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BFS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optimized BFS 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over compressed graphs</a:t>
            </a:r>
          </a:p>
          <a:p>
            <a:pPr lvl="2">
              <a:defRPr/>
            </a:pPr>
            <a:r>
              <a:rPr lang="en-US" altLang="en-US" sz="16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LM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: applying landmark vectors (4*</a:t>
            </a:r>
            <a:r>
              <a:rPr lang="en-US" altLang="en-US" sz="16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Log|V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| landmarks)</a:t>
            </a:r>
          </a:p>
        </p:txBody>
      </p:sp>
    </p:spTree>
    <p:extLst>
      <p:ext uri="{BB962C8B-B14F-4D97-AF65-F5344CB8AC3E}">
        <p14:creationId xmlns:p14="http://schemas.microsoft.com/office/powerpoint/2010/main" val="260567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200" dirty="0" smtClean="0"/>
              <a:t>Efficiency of resource bounded simulation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17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2" y="2089342"/>
            <a:ext cx="4204234" cy="29677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21" y="2039815"/>
            <a:ext cx="3964883" cy="30667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2714" y="5225142"/>
            <a:ext cx="324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Varying </a:t>
            </a:r>
            <a:r>
              <a:rPr lang="el-GR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( 10 </a:t>
            </a:r>
            <a:r>
              <a:rPr lang="en-US" altLang="en-US" sz="24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-5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), Yahoo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015999" y="1270000"/>
            <a:ext cx="6876143" cy="725713"/>
          </a:xfrm>
          <a:prstGeom prst="wedgeRoundRectCallout">
            <a:avLst>
              <a:gd name="adj1" fmla="val 931"/>
              <a:gd name="adj2" fmla="val 246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Rbsim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is 5.5 times faster than Match-OPT; 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RBSub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is  6.25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times faster than VF2-OPT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on average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4685" y="5177971"/>
            <a:ext cx="35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Varying </a:t>
            </a:r>
            <a:r>
              <a:rPr lang="el-GR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( 10 </a:t>
            </a:r>
            <a:r>
              <a:rPr lang="en-US" altLang="en-US" sz="24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-5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),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Youtube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6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200" dirty="0" smtClean="0"/>
              <a:t>Accuracy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18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121" y="2265023"/>
            <a:ext cx="3887571" cy="2921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286" y="5315856"/>
            <a:ext cx="4507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Varying </a:t>
            </a:r>
            <a:r>
              <a:rPr lang="el-GR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( 10 </a:t>
            </a:r>
            <a:r>
              <a:rPr lang="en-US" altLang="en-US" sz="24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-5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), accuracy, Yahoo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015999" y="1270000"/>
            <a:ext cx="6876143" cy="725713"/>
          </a:xfrm>
          <a:prstGeom prst="wedgeRoundRectCallout">
            <a:avLst>
              <a:gd name="adj1" fmla="val 931"/>
              <a:gd name="adj2" fmla="val 246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89%-100% for simulation queries</a:t>
            </a:r>
          </a:p>
          <a:p>
            <a:pPr algn="ctr" eaLnBrk="1" hangingPunct="1"/>
            <a:r>
              <a:rPr lang="en-US" altLang="en-US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both achieves 100% accuracy</a:t>
            </a:r>
            <a:r>
              <a:rPr lang="en-US" dirty="0"/>
              <a:t> when </a:t>
            </a:r>
            <a:r>
              <a:rPr lang="el-GR" altLang="en-US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&gt;0.0015%, </a:t>
            </a:r>
            <a:endParaRPr lang="en-US" dirty="0"/>
          </a:p>
          <a:p>
            <a:pPr algn="ctr" eaLnBrk="1" hangingPunct="1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02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200" dirty="0" smtClean="0"/>
              <a:t>Efficiency of resource bounded reachability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19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90" y="2293272"/>
            <a:ext cx="3967090" cy="2881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80" y="2302926"/>
            <a:ext cx="4044308" cy="287155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161141" y="1270000"/>
            <a:ext cx="7275287" cy="725713"/>
          </a:xfrm>
          <a:prstGeom prst="wedgeRoundRectCallout">
            <a:avLst>
              <a:gd name="adj1" fmla="val 931"/>
              <a:gd name="adj2" fmla="val 246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RBreach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is 62.5 times faster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than BFS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and 5.7 times faster than BFS-OPT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2714" y="5225142"/>
            <a:ext cx="3248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Varying </a:t>
            </a:r>
            <a:r>
              <a:rPr lang="el-GR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( 10 </a:t>
            </a:r>
            <a:r>
              <a:rPr lang="en-US" altLang="en-US" sz="24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-4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), Yahoo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14685" y="5177971"/>
            <a:ext cx="3522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Varying </a:t>
            </a:r>
            <a:r>
              <a:rPr lang="el-GR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( 10 </a:t>
            </a:r>
            <a:r>
              <a:rPr lang="en-US" altLang="en-US" sz="24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-4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), </a:t>
            </a:r>
            <a:r>
              <a:rPr lang="en-US" altLang="en-US" sz="2400" b="1" dirty="0" err="1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Youtube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25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754063" y="-153988"/>
            <a:ext cx="7543800" cy="1101726"/>
          </a:xfrm>
        </p:spPr>
        <p:txBody>
          <a:bodyPr/>
          <a:lstStyle/>
          <a:p>
            <a:r>
              <a:rPr lang="en-US" altLang="en-US" sz="3600" dirty="0" smtClean="0"/>
              <a:t>Big real-life graphs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0ABE51-68A6-4666-8D5F-76B2CA5DB949}" type="slidenum">
              <a:rPr lang="en-US" altLang="en-US" smtClean="0">
                <a:solidFill>
                  <a:srgbClr val="FFFFFF"/>
                </a:solidFill>
              </a:rPr>
              <a:pPr/>
              <a:t>2</a:t>
            </a:fld>
            <a:endParaRPr lang="en-US" altLang="en-US" sz="18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11288" y="2492375"/>
            <a:ext cx="6584950" cy="1854200"/>
            <a:chOff x="4633096" y="2939879"/>
            <a:chExt cx="7090942" cy="1935801"/>
          </a:xfrm>
        </p:grpSpPr>
        <p:pic>
          <p:nvPicPr>
            <p:cNvPr id="24619" name="Picture 82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2682" y="2939879"/>
              <a:ext cx="932429" cy="725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620" name="TextBox 8213"/>
            <p:cNvSpPr txBox="1">
              <a:spLocks noChangeArrowheads="1"/>
            </p:cNvSpPr>
            <p:nvPr/>
          </p:nvSpPr>
          <p:spPr bwMode="auto">
            <a:xfrm>
              <a:off x="4633096" y="3573721"/>
              <a:ext cx="1144871" cy="48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200"/>
                <a:t> social scale </a:t>
              </a:r>
            </a:p>
            <a:p>
              <a:pPr algn="ctr"/>
              <a:r>
                <a:rPr lang="en-US" altLang="en-US" sz="1200"/>
                <a:t>100B (10</a:t>
              </a:r>
              <a:r>
                <a:rPr lang="en-US" altLang="en-US" sz="1200" baseline="30000"/>
                <a:t>11</a:t>
              </a:r>
              <a:r>
                <a:rPr lang="en-US" altLang="en-US" sz="1200"/>
                <a:t>)</a:t>
              </a:r>
            </a:p>
          </p:txBody>
        </p:sp>
        <p:sp>
          <p:nvSpPr>
            <p:cNvPr id="24621" name="TextBox 86"/>
            <p:cNvSpPr txBox="1">
              <a:spLocks noChangeArrowheads="1"/>
            </p:cNvSpPr>
            <p:nvPr/>
          </p:nvSpPr>
          <p:spPr bwMode="auto">
            <a:xfrm>
              <a:off x="6516665" y="3865700"/>
              <a:ext cx="1149980" cy="546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400"/>
                <a:t>Web scale </a:t>
              </a:r>
            </a:p>
            <a:p>
              <a:pPr algn="ctr"/>
              <a:r>
                <a:rPr lang="en-US" altLang="en-US" sz="1400"/>
                <a:t>1T (10</a:t>
              </a:r>
              <a:r>
                <a:rPr lang="en-US" altLang="en-US" sz="1400" baseline="30000"/>
                <a:t>12</a:t>
              </a:r>
              <a:r>
                <a:rPr lang="en-US" altLang="en-US" sz="1400"/>
                <a:t>)</a:t>
              </a:r>
            </a:p>
          </p:txBody>
        </p:sp>
        <p:sp>
          <p:nvSpPr>
            <p:cNvPr id="24622" name="TextBox 87"/>
            <p:cNvSpPr txBox="1">
              <a:spLocks noChangeArrowheads="1"/>
            </p:cNvSpPr>
            <p:nvPr/>
          </p:nvSpPr>
          <p:spPr bwMode="auto">
            <a:xfrm>
              <a:off x="9509553" y="4554452"/>
              <a:ext cx="2214485" cy="321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400"/>
                <a:t>brain scale, 100T (10</a:t>
              </a:r>
              <a:r>
                <a:rPr lang="en-US" altLang="en-US" sz="1400" baseline="30000"/>
                <a:t>14</a:t>
              </a:r>
              <a:r>
                <a:rPr lang="en-US" altLang="en-US" sz="1400"/>
                <a:t>)</a:t>
              </a:r>
            </a:p>
          </p:txBody>
        </p:sp>
      </p:grpSp>
      <p:sp>
        <p:nvSpPr>
          <p:cNvPr id="24581" name="Right Arrow 26"/>
          <p:cNvSpPr>
            <a:spLocks noChangeArrowheads="1"/>
          </p:cNvSpPr>
          <p:nvPr/>
        </p:nvSpPr>
        <p:spPr bwMode="auto">
          <a:xfrm>
            <a:off x="2419350" y="2717800"/>
            <a:ext cx="320675" cy="254000"/>
          </a:xfrm>
          <a:prstGeom prst="rightArrow">
            <a:avLst>
              <a:gd name="adj1" fmla="val 50000"/>
              <a:gd name="adj2" fmla="val 5009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584200" y="4465638"/>
            <a:ext cx="7959725" cy="47625"/>
          </a:xfrm>
          <a:prstGeom prst="straightConnector1">
            <a:avLst/>
          </a:prstGeom>
          <a:ln w="38100">
            <a:headEnd type="none" w="med" len="med"/>
            <a:tailEnd type="triangle"/>
          </a:ln>
          <a:ex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583" name="TextBox 87"/>
          <p:cNvSpPr txBox="1">
            <a:spLocks noChangeArrowheads="1"/>
          </p:cNvSpPr>
          <p:nvPr/>
        </p:nvSpPr>
        <p:spPr bwMode="auto">
          <a:xfrm>
            <a:off x="6918325" y="4514850"/>
            <a:ext cx="192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>
                <a:solidFill>
                  <a:srgbClr val="0070C0"/>
                </a:solidFill>
              </a:rPr>
              <a:t>Real-life scope</a:t>
            </a:r>
          </a:p>
        </p:txBody>
      </p:sp>
      <p:sp>
        <p:nvSpPr>
          <p:cNvPr id="24584" name="Right Arrow 26"/>
          <p:cNvSpPr>
            <a:spLocks noChangeArrowheads="1"/>
          </p:cNvSpPr>
          <p:nvPr/>
        </p:nvSpPr>
        <p:spPr bwMode="auto">
          <a:xfrm>
            <a:off x="1149350" y="2778125"/>
            <a:ext cx="257175" cy="114300"/>
          </a:xfrm>
          <a:prstGeom prst="rightArrow">
            <a:avLst>
              <a:gd name="adj1" fmla="val 50000"/>
              <a:gd name="adj2" fmla="val 5033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2778698" y="2075005"/>
            <a:ext cx="1931639" cy="144872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586" name="TextBox 8213"/>
          <p:cNvSpPr txBox="1">
            <a:spLocks noChangeArrowheads="1"/>
          </p:cNvSpPr>
          <p:nvPr/>
        </p:nvSpPr>
        <p:spPr bwMode="auto">
          <a:xfrm>
            <a:off x="392113" y="2727325"/>
            <a:ext cx="889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en-US" sz="1400"/>
          </a:p>
          <a:p>
            <a:pPr algn="ctr"/>
            <a:r>
              <a:rPr lang="en-US" altLang="en-US" sz="1100"/>
              <a:t>100M(10</a:t>
            </a:r>
            <a:r>
              <a:rPr lang="en-US" altLang="en-US" sz="1100" baseline="30000"/>
              <a:t>8</a:t>
            </a:r>
            <a:r>
              <a:rPr lang="en-US" altLang="en-US" sz="1100"/>
              <a:t>)</a:t>
            </a:r>
          </a:p>
        </p:txBody>
      </p:sp>
      <p:pic>
        <p:nvPicPr>
          <p:cNvPr id="24587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759075"/>
            <a:ext cx="2222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1147763"/>
            <a:ext cx="3902075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Right Arrow 26"/>
          <p:cNvSpPr>
            <a:spLocks noChangeArrowheads="1"/>
          </p:cNvSpPr>
          <p:nvPr/>
        </p:nvSpPr>
        <p:spPr bwMode="auto">
          <a:xfrm>
            <a:off x="4737100" y="2581275"/>
            <a:ext cx="385763" cy="503238"/>
          </a:xfrm>
          <a:prstGeom prst="rightArrow">
            <a:avLst>
              <a:gd name="adj1" fmla="val 50000"/>
              <a:gd name="adj2" fmla="val 5230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pSp>
        <p:nvGrpSpPr>
          <p:cNvPr id="4" name="Group 84"/>
          <p:cNvGrpSpPr>
            <a:grpSpLocks/>
          </p:cNvGrpSpPr>
          <p:nvPr/>
        </p:nvGrpSpPr>
        <p:grpSpPr bwMode="auto">
          <a:xfrm>
            <a:off x="-2473325" y="3263900"/>
            <a:ext cx="504825" cy="1801813"/>
            <a:chOff x="433447" y="3372965"/>
            <a:chExt cx="505267" cy="1802609"/>
          </a:xfrm>
        </p:grpSpPr>
        <p:sp>
          <p:nvSpPr>
            <p:cNvPr id="24615" name="TextBox 37"/>
            <p:cNvSpPr txBox="1">
              <a:spLocks noChangeArrowheads="1"/>
            </p:cNvSpPr>
            <p:nvPr/>
          </p:nvSpPr>
          <p:spPr bwMode="auto">
            <a:xfrm>
              <a:off x="433447" y="4744687"/>
              <a:ext cx="505267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100"/>
                <a:t> US </a:t>
              </a:r>
            </a:p>
            <a:p>
              <a:r>
                <a:rPr lang="en-US" altLang="en-US" sz="1100"/>
                <a:t>road </a:t>
              </a:r>
            </a:p>
          </p:txBody>
        </p:sp>
        <p:cxnSp>
          <p:nvCxnSpPr>
            <p:cNvPr id="87" name="Straight Connector 86"/>
            <p:cNvCxnSpPr/>
            <p:nvPr/>
          </p:nvCxnSpPr>
          <p:spPr bwMode="auto">
            <a:xfrm flipH="1">
              <a:off x="670191" y="3372965"/>
              <a:ext cx="7945" cy="139761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-2151063" y="3254375"/>
            <a:ext cx="322263" cy="1749425"/>
            <a:chOff x="871171" y="3390319"/>
            <a:chExt cx="322687" cy="1748962"/>
          </a:xfrm>
        </p:grpSpPr>
        <p:pic>
          <p:nvPicPr>
            <p:cNvPr id="24613" name="Picture 4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1171" y="4811723"/>
              <a:ext cx="322687" cy="327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0" name="Straight Connector 89"/>
            <p:cNvCxnSpPr/>
            <p:nvPr/>
          </p:nvCxnSpPr>
          <p:spPr bwMode="auto">
            <a:xfrm>
              <a:off x="1031720" y="3390319"/>
              <a:ext cx="1589" cy="142202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-2651406" y="3822700"/>
            <a:ext cx="2651688" cy="1009522"/>
            <a:chOff x="5672031" y="4479026"/>
            <a:chExt cx="2651340" cy="1009221"/>
          </a:xfrm>
        </p:grpSpPr>
        <p:sp>
          <p:nvSpPr>
            <p:cNvPr id="24611" name="TextBox 66"/>
            <p:cNvSpPr txBox="1">
              <a:spLocks noChangeArrowheads="1"/>
            </p:cNvSpPr>
            <p:nvPr/>
          </p:nvSpPr>
          <p:spPr bwMode="auto">
            <a:xfrm>
              <a:off x="5672031" y="5057488"/>
              <a:ext cx="2651340" cy="43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100" dirty="0"/>
                <a:t>Human </a:t>
              </a:r>
              <a:r>
                <a:rPr lang="en-US" altLang="en-US" sz="1100" dirty="0" err="1"/>
                <a:t>Connectome</a:t>
              </a:r>
              <a:r>
                <a:rPr lang="en-US" altLang="en-US" sz="1100" dirty="0"/>
                <a:t>,</a:t>
              </a:r>
            </a:p>
            <a:p>
              <a:pPr algn="ctr"/>
              <a:r>
                <a:rPr lang="en-US" altLang="en-US" sz="1100" dirty="0" smtClean="0"/>
                <a:t>(The </a:t>
              </a:r>
              <a:r>
                <a:rPr lang="en-US" altLang="en-US" sz="1100" dirty="0"/>
                <a:t>Human </a:t>
              </a:r>
              <a:r>
                <a:rPr lang="en-US" altLang="en-US" sz="1100" dirty="0" err="1"/>
                <a:t>Connectome</a:t>
              </a:r>
              <a:r>
                <a:rPr lang="en-US" altLang="en-US" sz="1100" dirty="0"/>
                <a:t> Project, </a:t>
              </a:r>
              <a:r>
                <a:rPr lang="en-US" altLang="en-US" sz="1100" dirty="0" smtClean="0"/>
                <a:t>NIH)</a:t>
              </a:r>
              <a:endParaRPr lang="en-US" altLang="en-US" sz="1100" dirty="0"/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>
              <a:off x="6948494" y="4479026"/>
              <a:ext cx="0" cy="60783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oup 93"/>
          <p:cNvGrpSpPr>
            <a:grpSpLocks/>
          </p:cNvGrpSpPr>
          <p:nvPr/>
        </p:nvGrpSpPr>
        <p:grpSpPr bwMode="auto">
          <a:xfrm>
            <a:off x="-2224088" y="3814763"/>
            <a:ext cx="898525" cy="1630362"/>
            <a:chOff x="1123128" y="4013203"/>
            <a:chExt cx="899605" cy="1629959"/>
          </a:xfrm>
        </p:grpSpPr>
        <p:grpSp>
          <p:nvGrpSpPr>
            <p:cNvPr id="24606" name="Group 51"/>
            <p:cNvGrpSpPr>
              <a:grpSpLocks/>
            </p:cNvGrpSpPr>
            <p:nvPr/>
          </p:nvGrpSpPr>
          <p:grpSpPr bwMode="auto">
            <a:xfrm>
              <a:off x="1230644" y="4783033"/>
              <a:ext cx="618934" cy="512692"/>
              <a:chOff x="2634414" y="5344705"/>
              <a:chExt cx="619479" cy="512456"/>
            </a:xfrm>
          </p:grpSpPr>
          <p:pic>
            <p:nvPicPr>
              <p:cNvPr id="24609" name="Picture 49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5654" y="5398781"/>
                <a:ext cx="568239" cy="458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610" name="Picture 50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4414" y="5344705"/>
                <a:ext cx="429045" cy="429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cxnSp>
          <p:nvCxnSpPr>
            <p:cNvPr id="96" name="Straight Connector 95"/>
            <p:cNvCxnSpPr/>
            <p:nvPr/>
          </p:nvCxnSpPr>
          <p:spPr bwMode="auto">
            <a:xfrm flipH="1">
              <a:off x="1549089" y="4013203"/>
              <a:ext cx="3179" cy="76181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608" name="TextBox 78"/>
            <p:cNvSpPr txBox="1">
              <a:spLocks noChangeArrowheads="1"/>
            </p:cNvSpPr>
            <p:nvPr/>
          </p:nvSpPr>
          <p:spPr bwMode="auto">
            <a:xfrm>
              <a:off x="1123128" y="5212275"/>
              <a:ext cx="89960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100" dirty="0"/>
                <a:t>knowledge </a:t>
              </a:r>
            </a:p>
            <a:p>
              <a:pPr algn="ctr"/>
              <a:r>
                <a:rPr lang="en-US" altLang="en-US" sz="1100" dirty="0"/>
                <a:t>graph</a:t>
              </a:r>
            </a:p>
          </p:txBody>
        </p:sp>
      </p:grpSp>
      <p:grpSp>
        <p:nvGrpSpPr>
          <p:cNvPr id="11" name="Group 99"/>
          <p:cNvGrpSpPr>
            <a:grpSpLocks/>
          </p:cNvGrpSpPr>
          <p:nvPr/>
        </p:nvGrpSpPr>
        <p:grpSpPr bwMode="auto">
          <a:xfrm>
            <a:off x="-2684463" y="3263900"/>
            <a:ext cx="1101725" cy="2706688"/>
            <a:chOff x="287477" y="3379139"/>
            <a:chExt cx="1101585" cy="2706428"/>
          </a:xfrm>
        </p:grpSpPr>
        <p:sp>
          <p:nvSpPr>
            <p:cNvPr id="101" name="TextBox 78"/>
            <p:cNvSpPr txBox="1">
              <a:spLocks noChangeArrowheads="1"/>
            </p:cNvSpPr>
            <p:nvPr/>
          </p:nvSpPr>
          <p:spPr bwMode="auto">
            <a:xfrm>
              <a:off x="287477" y="5655395"/>
              <a:ext cx="1101585" cy="4301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sz="1050" dirty="0" smtClean="0"/>
                <a:t>BTC </a:t>
              </a:r>
            </a:p>
            <a:p>
              <a:pPr algn="ctr">
                <a:defRPr/>
              </a:pPr>
              <a:r>
                <a:rPr lang="en-US" sz="1050" dirty="0" smtClean="0"/>
                <a:t>Semantic Web</a:t>
              </a:r>
            </a:p>
          </p:txBody>
        </p:sp>
        <p:cxnSp>
          <p:nvCxnSpPr>
            <p:cNvPr id="102" name="Straight Connector 101"/>
            <p:cNvCxnSpPr>
              <a:endCxn id="101" idx="0"/>
            </p:cNvCxnSpPr>
            <p:nvPr/>
          </p:nvCxnSpPr>
          <p:spPr bwMode="auto">
            <a:xfrm flipH="1">
              <a:off x="838270" y="3379139"/>
              <a:ext cx="12698" cy="227625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02"/>
          <p:cNvGrpSpPr>
            <a:grpSpLocks/>
          </p:cNvGrpSpPr>
          <p:nvPr/>
        </p:nvGrpSpPr>
        <p:grpSpPr bwMode="auto">
          <a:xfrm>
            <a:off x="-2128838" y="4013200"/>
            <a:ext cx="1328738" cy="1820863"/>
            <a:chOff x="3297080" y="4278460"/>
            <a:chExt cx="1327608" cy="1820848"/>
          </a:xfrm>
        </p:grpSpPr>
        <p:sp>
          <p:nvSpPr>
            <p:cNvPr id="24602" name="TextBox 64"/>
            <p:cNvSpPr txBox="1">
              <a:spLocks noChangeArrowheads="1"/>
            </p:cNvSpPr>
            <p:nvPr/>
          </p:nvSpPr>
          <p:spPr bwMode="auto">
            <a:xfrm>
              <a:off x="3297080" y="5637643"/>
              <a:ext cx="132760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200"/>
                <a:t>Web graph</a:t>
              </a:r>
            </a:p>
            <a:p>
              <a:pPr algn="ctr"/>
              <a:r>
                <a:rPr lang="en-US" altLang="en-US" sz="1200"/>
                <a:t>(Google)</a:t>
              </a:r>
            </a:p>
          </p:txBody>
        </p:sp>
        <p:cxnSp>
          <p:nvCxnSpPr>
            <p:cNvPr id="105" name="Straight Connector 104"/>
            <p:cNvCxnSpPr/>
            <p:nvPr/>
          </p:nvCxnSpPr>
          <p:spPr bwMode="auto">
            <a:xfrm>
              <a:off x="3955333" y="4278460"/>
              <a:ext cx="6345" cy="1411276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05"/>
          <p:cNvGrpSpPr>
            <a:grpSpLocks/>
          </p:cNvGrpSpPr>
          <p:nvPr/>
        </p:nvGrpSpPr>
        <p:grpSpPr bwMode="auto">
          <a:xfrm>
            <a:off x="-2117725" y="4013200"/>
            <a:ext cx="1123950" cy="1177925"/>
            <a:chOff x="2839262" y="4273704"/>
            <a:chExt cx="1124026" cy="1178365"/>
          </a:xfrm>
        </p:grpSpPr>
        <p:cxnSp>
          <p:nvCxnSpPr>
            <p:cNvPr id="107" name="Straight Connector 106"/>
            <p:cNvCxnSpPr>
              <a:endCxn id="24601" idx="0"/>
            </p:cNvCxnSpPr>
            <p:nvPr/>
          </p:nvCxnSpPr>
          <p:spPr bwMode="auto">
            <a:xfrm flipH="1">
              <a:off x="3401275" y="4273704"/>
              <a:ext cx="1587" cy="71623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  <a:ex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601" name="TextBox 64"/>
            <p:cNvSpPr txBox="1">
              <a:spLocks noChangeArrowheads="1"/>
            </p:cNvSpPr>
            <p:nvPr/>
          </p:nvSpPr>
          <p:spPr bwMode="auto">
            <a:xfrm>
              <a:off x="2839262" y="4990404"/>
              <a:ext cx="11240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en-US" sz="1200" dirty="0"/>
                <a:t>Internet</a:t>
              </a:r>
            </a:p>
            <a:p>
              <a:pPr algn="ctr"/>
              <a:r>
                <a:rPr lang="en-US" altLang="en-US" sz="1200" dirty="0"/>
                <a:t>(</a:t>
              </a:r>
              <a:r>
                <a:rPr lang="en-US" altLang="en-US" sz="1200" dirty="0" err="1"/>
                <a:t>Opte</a:t>
              </a:r>
              <a:r>
                <a:rPr lang="en-US" altLang="en-US" sz="1200" dirty="0"/>
                <a:t> project)</a:t>
              </a:r>
            </a:p>
          </p:txBody>
        </p:sp>
      </p:grpSp>
      <p:sp>
        <p:nvSpPr>
          <p:cNvPr id="24598" name="TextBox 45"/>
          <p:cNvSpPr txBox="1">
            <a:spLocks noChangeArrowheads="1"/>
          </p:cNvSpPr>
          <p:nvPr/>
        </p:nvSpPr>
        <p:spPr bwMode="auto">
          <a:xfrm>
            <a:off x="4378325" y="5865813"/>
            <a:ext cx="508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en-US" sz="1200"/>
              <a:t>An NSA Big Graph experiment, </a:t>
            </a:r>
          </a:p>
          <a:p>
            <a:r>
              <a:rPr lang="en-US" altLang="en-US" sz="1200"/>
              <a:t>P.Burkhardt, et al, US. National Security Agency,  May 2013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2278348" y="4013200"/>
            <a:ext cx="1279516" cy="1613468"/>
            <a:chOff x="-161137" y="4570412"/>
            <a:chExt cx="1279516" cy="1613468"/>
          </a:xfrm>
        </p:grpSpPr>
        <p:grpSp>
          <p:nvGrpSpPr>
            <p:cNvPr id="3" name="Group 81"/>
            <p:cNvGrpSpPr>
              <a:grpSpLocks/>
            </p:cNvGrpSpPr>
            <p:nvPr/>
          </p:nvGrpSpPr>
          <p:grpSpPr bwMode="auto">
            <a:xfrm>
              <a:off x="203184" y="4570412"/>
              <a:ext cx="550863" cy="1241425"/>
              <a:chOff x="2006061" y="4013203"/>
              <a:chExt cx="550844" cy="1242206"/>
            </a:xfrm>
          </p:grpSpPr>
          <p:pic>
            <p:nvPicPr>
              <p:cNvPr id="24617" name="Picture 24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06061" y="4888870"/>
                <a:ext cx="550844" cy="366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84" name="Straight Connector 83"/>
              <p:cNvCxnSpPr/>
              <p:nvPr/>
            </p:nvCxnSpPr>
            <p:spPr bwMode="auto">
              <a:xfrm>
                <a:off x="2282276" y="4013203"/>
                <a:ext cx="0" cy="875262"/>
              </a:xfrm>
              <a:prstGeom prst="line">
                <a:avLst/>
              </a:prstGeom>
              <a:ln>
                <a:headEnd type="triangle" w="med" len="med"/>
                <a:tailEnd type="none" w="med" len="med"/>
              </a:ln>
              <a:ex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78"/>
            <p:cNvSpPr txBox="1">
              <a:spLocks noChangeArrowheads="1"/>
            </p:cNvSpPr>
            <p:nvPr/>
          </p:nvSpPr>
          <p:spPr bwMode="auto">
            <a:xfrm>
              <a:off x="-161137" y="5768382"/>
              <a:ext cx="1279516" cy="41549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sz="1050" dirty="0" smtClean="0"/>
                <a:t>Social graph</a:t>
              </a:r>
            </a:p>
            <a:p>
              <a:pPr algn="ctr">
                <a:defRPr/>
              </a:pPr>
              <a:r>
                <a:rPr lang="en-US" sz="1050" dirty="0" smtClean="0"/>
                <a:t>(300PB user data)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2442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31371 -0.00047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4" y="-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32309 0.0002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63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32725 0.00232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72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11022E-16 L 0.36042 0.0046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2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.01204 L 0.5507 0.00024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35" y="-60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0.00649 L 0.60625 -0.00115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52" y="-394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0.0912 L 0.90365 0.0780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51" y="-671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45851 -0.00787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17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200" dirty="0" smtClean="0"/>
              <a:t>Accuracy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20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20" y="2086429"/>
            <a:ext cx="4292642" cy="31019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5286" y="5315856"/>
            <a:ext cx="4507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Varying </a:t>
            </a:r>
            <a:r>
              <a:rPr lang="el-GR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( 10 </a:t>
            </a:r>
            <a:r>
              <a:rPr lang="en-US" altLang="en-US" sz="2400" b="1" baseline="30000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-4</a:t>
            </a:r>
            <a:r>
              <a:rPr lang="en-US" altLang="en-US" sz="2400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), accuracy, Yahoo</a:t>
            </a:r>
            <a:endParaRPr lang="en-US" sz="2400" baseline="30000" dirty="0">
              <a:solidFill>
                <a:srgbClr val="00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015999" y="1270000"/>
            <a:ext cx="6876143" cy="725713"/>
          </a:xfrm>
          <a:prstGeom prst="wedgeRoundRectCallout">
            <a:avLst>
              <a:gd name="adj1" fmla="val 931"/>
              <a:gd name="adj2" fmla="val 2461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&gt;=96%</a:t>
            </a:r>
          </a:p>
          <a:p>
            <a:pPr algn="ctr" eaLnBrk="1" hangingPunct="1"/>
            <a:r>
              <a:rPr lang="en-US" altLang="en-US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achieves 100% accuracy</a:t>
            </a:r>
            <a:r>
              <a:rPr lang="en-US" dirty="0"/>
              <a:t> when </a:t>
            </a:r>
            <a:r>
              <a:rPr lang="el-GR" altLang="en-US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α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&gt;</a:t>
            </a:r>
            <a:r>
              <a:rPr lang="en-US" altLang="en-US" b="1" dirty="0" smtClean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0.05</a:t>
            </a: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%, </a:t>
            </a:r>
            <a:endParaRPr lang="en-US" dirty="0"/>
          </a:p>
          <a:p>
            <a:pPr algn="ctr" eaLnBrk="1" hangingPunct="1"/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4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600" dirty="0" smtClean="0"/>
              <a:t>Conclusion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21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764969" y="1262479"/>
            <a:ext cx="75438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Resource bounded querying for big graph processing</a:t>
            </a:r>
          </a:p>
          <a:p>
            <a:pPr lvl="1">
              <a:defRPr/>
            </a:pPr>
            <a:r>
              <a:rPr lang="en-US" dirty="0" smtClean="0"/>
              <a:t>Dynamic reduction + approximate query answering</a:t>
            </a:r>
          </a:p>
          <a:p>
            <a:pPr lvl="1">
              <a:defRPr/>
            </a:pPr>
            <a:r>
              <a:rPr lang="en-US" dirty="0" smtClean="0"/>
              <a:t>Local queries: strong simulation, </a:t>
            </a:r>
            <a:r>
              <a:rPr lang="en-US" dirty="0" err="1" smtClean="0"/>
              <a:t>subgraph</a:t>
            </a:r>
            <a:r>
              <a:rPr lang="en-US" dirty="0" smtClean="0"/>
              <a:t> isomorphism</a:t>
            </a:r>
          </a:p>
          <a:p>
            <a:pPr lvl="1">
              <a:defRPr/>
            </a:pPr>
            <a:r>
              <a:rPr lang="en-US" dirty="0" smtClean="0"/>
              <a:t>Non-local queries: reachability</a:t>
            </a:r>
          </a:p>
          <a:p>
            <a:pPr lvl="1">
              <a:defRPr/>
            </a:pPr>
            <a:r>
              <a:rPr lang="en-US" dirty="0" smtClean="0"/>
              <a:t>tunable performance, a balance of resource and answer quality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More to be done…</a:t>
            </a:r>
          </a:p>
          <a:p>
            <a:pPr lvl="1">
              <a:defRPr/>
            </a:pPr>
            <a:r>
              <a:rPr lang="en-US" dirty="0"/>
              <a:t>Maximum accuracy ratio </a:t>
            </a:r>
            <a:r>
              <a:rPr lang="el-GR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η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resource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bounded algorithms can guarantee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?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Graph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query patterns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without personalized nodes, more graph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</a:rPr>
              <a:t>query classes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…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Distributed deployment (</a:t>
            </a:r>
            <a:r>
              <a:rPr lang="en-US" alt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MapReduce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, </a:t>
            </a:r>
            <a:r>
              <a:rPr lang="en-US" altLang="en-US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GraphLab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)</a:t>
            </a:r>
          </a:p>
          <a:p>
            <a:pPr lvl="1">
              <a:defRPr/>
            </a:pP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</a:rPr>
              <a:t>Deployment in emerging applications (knowledge graph, cyber network security, medical networks…)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87363" y="2911716"/>
            <a:ext cx="7921625" cy="2933396"/>
            <a:chOff x="444500" y="2401330"/>
            <a:chExt cx="7921625" cy="2933396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444500" y="2401330"/>
              <a:ext cx="7921625" cy="2933396"/>
              <a:chOff x="276360" y="2510582"/>
              <a:chExt cx="7255058" cy="2738593"/>
            </a:xfrm>
          </p:grpSpPr>
          <p:sp>
            <p:nvSpPr>
              <p:cNvPr id="10" name="TextBox 92"/>
              <p:cNvSpPr>
                <a:spLocks noChangeArrowheads="1"/>
              </p:cNvSpPr>
              <p:nvPr/>
            </p:nvSpPr>
            <p:spPr bwMode="auto">
              <a:xfrm>
                <a:off x="276360" y="3784866"/>
                <a:ext cx="1884241" cy="77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         Reduction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(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bounded resources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: </a:t>
                </a:r>
                <a:endPara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time, space, energy…) </a:t>
                </a:r>
              </a:p>
            </p:txBody>
          </p:sp>
          <p:cxnSp>
            <p:nvCxnSpPr>
              <p:cNvPr id="11" name="Straight Arrow Connector 70"/>
              <p:cNvCxnSpPr>
                <a:cxnSpLocks noChangeShapeType="1"/>
              </p:cNvCxnSpPr>
              <p:nvPr/>
            </p:nvCxnSpPr>
            <p:spPr bwMode="auto">
              <a:xfrm>
                <a:off x="2654653" y="3622391"/>
                <a:ext cx="4590" cy="1063627"/>
              </a:xfrm>
              <a:prstGeom prst="straightConnector1">
                <a:avLst/>
              </a:prstGeom>
              <a:noFill/>
              <a:ln w="25400">
                <a:solidFill>
                  <a:srgbClr val="42BA97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pic>
            <p:nvPicPr>
              <p:cNvPr id="12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617" y="4745815"/>
                <a:ext cx="507436" cy="503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" name="TextBox 9"/>
              <p:cNvSpPr txBox="1">
                <a:spLocks noChangeArrowheads="1"/>
              </p:cNvSpPr>
              <p:nvPr/>
            </p:nvSpPr>
            <p:spPr bwMode="auto">
              <a:xfrm>
                <a:off x="3705319" y="2637318"/>
                <a:ext cx="1125768" cy="31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600" dirty="0"/>
                  <a:t>query</a:t>
                </a: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 bwMode="auto">
              <a:xfrm flipV="1">
                <a:off x="2922493" y="3005588"/>
                <a:ext cx="197442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5" name="TextBox 85"/>
              <p:cNvSpPr>
                <a:spLocks noChangeArrowheads="1"/>
              </p:cNvSpPr>
              <p:nvPr/>
            </p:nvSpPr>
            <p:spPr bwMode="auto">
              <a:xfrm>
                <a:off x="4959240" y="2782199"/>
                <a:ext cx="807582" cy="37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results</a:t>
                </a:r>
              </a:p>
            </p:txBody>
          </p:sp>
          <p:sp>
            <p:nvSpPr>
              <p:cNvPr id="16" name="TextBox 13"/>
              <p:cNvSpPr txBox="1">
                <a:spLocks noChangeArrowheads="1"/>
              </p:cNvSpPr>
              <p:nvPr/>
            </p:nvSpPr>
            <p:spPr bwMode="auto">
              <a:xfrm>
                <a:off x="3734516" y="4738962"/>
                <a:ext cx="1125768" cy="316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600"/>
                  <a:t>query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 bwMode="auto">
              <a:xfrm flipV="1">
                <a:off x="2922493" y="5083459"/>
                <a:ext cx="1974423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8" name="TextBox 85"/>
              <p:cNvSpPr>
                <a:spLocks noChangeArrowheads="1"/>
              </p:cNvSpPr>
              <p:nvPr/>
            </p:nvSpPr>
            <p:spPr bwMode="auto">
              <a:xfrm>
                <a:off x="5001725" y="4809218"/>
                <a:ext cx="807582" cy="3735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000">
                    <a:latin typeface="Calibri" panose="020F0502020204030204" pitchFamily="34" charset="0"/>
                    <a:sym typeface="Calibri" panose="020F0502020204030204" pitchFamily="34" charset="0"/>
                  </a:rPr>
                  <a:t>results</a:t>
                </a:r>
              </a:p>
            </p:txBody>
          </p:sp>
          <p:cxnSp>
            <p:nvCxnSpPr>
              <p:cNvPr id="19" name="Straight Arrow Connector 70"/>
              <p:cNvCxnSpPr>
                <a:cxnSpLocks noChangeShapeType="1"/>
              </p:cNvCxnSpPr>
              <p:nvPr/>
            </p:nvCxnSpPr>
            <p:spPr bwMode="auto">
              <a:xfrm flipH="1" flipV="1">
                <a:off x="5389709" y="3401771"/>
                <a:ext cx="9617" cy="1161416"/>
              </a:xfrm>
              <a:prstGeom prst="straightConnector1">
                <a:avLst/>
              </a:prstGeom>
              <a:noFill/>
              <a:ln w="25400">
                <a:solidFill>
                  <a:srgbClr val="42BA97"/>
                </a:solidFill>
                <a:prstDash val="dash"/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0" name="TextBox 92"/>
              <p:cNvSpPr>
                <a:spLocks noChangeArrowheads="1"/>
              </p:cNvSpPr>
              <p:nvPr/>
            </p:nvSpPr>
            <p:spPr bwMode="auto">
              <a:xfrm>
                <a:off x="5581704" y="3706047"/>
                <a:ext cx="1949714" cy="77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Approximation</a:t>
                </a:r>
              </a:p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(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guaranteed quality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: </a:t>
                </a:r>
              </a:p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accuracy, error rate, …) </a:t>
                </a:r>
              </a:p>
            </p:txBody>
          </p:sp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0403" y="2510582"/>
                <a:ext cx="1227843" cy="1123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" name="TextBox 9"/>
            <p:cNvSpPr txBox="1">
              <a:spLocks noChangeArrowheads="1"/>
            </p:cNvSpPr>
            <p:nvPr/>
          </p:nvSpPr>
          <p:spPr bwMode="auto">
            <a:xfrm>
              <a:off x="958732" y="2723046"/>
              <a:ext cx="12291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big graph</a:t>
              </a:r>
              <a:endParaRPr lang="en-US" altLang="en-US" sz="1600" i="1" dirty="0"/>
            </a:p>
          </p:txBody>
        </p:sp>
        <p:sp>
          <p:nvSpPr>
            <p:cNvPr id="8" name="TextBox 9"/>
            <p:cNvSpPr txBox="1">
              <a:spLocks noChangeArrowheads="1"/>
            </p:cNvSpPr>
            <p:nvPr/>
          </p:nvSpPr>
          <p:spPr bwMode="auto">
            <a:xfrm>
              <a:off x="1398791" y="4894252"/>
              <a:ext cx="13847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small graph</a:t>
              </a:r>
              <a:endParaRPr lang="en-US" altLang="en-US" sz="1600" i="1" dirty="0"/>
            </a:p>
          </p:txBody>
        </p:sp>
        <p:sp>
          <p:nvSpPr>
            <p:cNvPr id="9" name="TextBox 9"/>
            <p:cNvSpPr txBox="1">
              <a:spLocks noChangeArrowheads="1"/>
            </p:cNvSpPr>
            <p:nvPr/>
          </p:nvSpPr>
          <p:spPr bwMode="auto">
            <a:xfrm>
              <a:off x="3864296" y="2944003"/>
              <a:ext cx="1409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smtClean="0">
                  <a:solidFill>
                    <a:srgbClr val="FF0000"/>
                  </a:solidFill>
                </a:rPr>
                <a:t>expensive!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81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2" name="标题 1"/>
          <p:cNvSpPr txBox="1">
            <a:spLocks/>
          </p:cNvSpPr>
          <p:nvPr/>
        </p:nvSpPr>
        <p:spPr bwMode="auto">
          <a:xfrm>
            <a:off x="822325" y="111125"/>
            <a:ext cx="754380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marL="914400" indent="-9144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5000"/>
              </a:lnSpc>
            </a:pPr>
            <a:r>
              <a:rPr lang="en-GB" altLang="en-US" sz="3600" dirty="0">
                <a:solidFill>
                  <a:srgbClr val="3F3F3F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Our journey of </a:t>
            </a:r>
            <a:r>
              <a:rPr lang="en-GB" altLang="en-US" sz="3600" dirty="0" smtClean="0">
                <a:solidFill>
                  <a:srgbClr val="3F3F3F"/>
                </a:solidFill>
                <a:latin typeface="Calibri Light" panose="020F0302020204030204" pitchFamily="34" charset="0"/>
                <a:sym typeface="Calibri Light" panose="020F0302020204030204" pitchFamily="34" charset="0"/>
              </a:rPr>
              <a:t>scalability &amp; usability</a:t>
            </a:r>
            <a:endParaRPr lang="zh-CN" altLang="en-US" sz="3600" dirty="0">
              <a:solidFill>
                <a:srgbClr val="3F3F3F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  <p:sp>
        <p:nvSpPr>
          <p:cNvPr id="14439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D8F72E-29D9-40FB-9DD3-9F1B861888F9}" type="slidenum">
              <a:rPr lang="en-US" altLang="en-US" smtClean="0">
                <a:solidFill>
                  <a:srgbClr val="FFFFFF"/>
                </a:solidFill>
              </a:rPr>
              <a:pPr/>
              <a:t>22</a:t>
            </a:fld>
            <a:endParaRPr lang="en-US" altLang="en-US" sz="180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577753" y="1208494"/>
            <a:ext cx="7645390" cy="4737859"/>
            <a:chOff x="577753" y="1208494"/>
            <a:chExt cx="7645390" cy="4737859"/>
          </a:xfrm>
        </p:grpSpPr>
        <p:grpSp>
          <p:nvGrpSpPr>
            <p:cNvPr id="4" name="Group 3"/>
            <p:cNvGrpSpPr/>
            <p:nvPr/>
          </p:nvGrpSpPr>
          <p:grpSpPr>
            <a:xfrm>
              <a:off x="1705135" y="1208494"/>
              <a:ext cx="6274936" cy="1637511"/>
              <a:chOff x="7972835" y="272274"/>
              <a:chExt cx="7778052" cy="2029765"/>
            </a:xfrm>
          </p:grpSpPr>
          <p:pic>
            <p:nvPicPr>
              <p:cNvPr id="21" name="Picture 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20723" y="340537"/>
                <a:ext cx="1501775" cy="1128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9"/>
              <p:cNvSpPr txBox="1">
                <a:spLocks noChangeArrowheads="1"/>
              </p:cNvSpPr>
              <p:nvPr/>
            </p:nvSpPr>
            <p:spPr bwMode="auto">
              <a:xfrm>
                <a:off x="7972835" y="1566089"/>
                <a:ext cx="2327164" cy="515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050" dirty="0"/>
                  <a:t>Data center &amp; cyber security</a:t>
                </a:r>
              </a:p>
              <a:p>
                <a:r>
                  <a:rPr lang="en-US" altLang="en-US" sz="1050" dirty="0"/>
                  <a:t>(ICDE </a:t>
                </a:r>
                <a:r>
                  <a:rPr lang="en-US" altLang="en-US" sz="1050" dirty="0" smtClean="0"/>
                  <a:t>2014</a:t>
                </a:r>
                <a:r>
                  <a:rPr lang="zh-CN" altLang="en-US" sz="1050" dirty="0" smtClean="0"/>
                  <a:t>， </a:t>
                </a:r>
                <a:r>
                  <a:rPr lang="en-US" altLang="zh-CN" sz="1050" dirty="0" smtClean="0"/>
                  <a:t>KDD 2014</a:t>
                </a:r>
                <a:r>
                  <a:rPr lang="en-US" altLang="en-US" sz="1050" dirty="0" smtClean="0"/>
                  <a:t>)</a:t>
                </a:r>
                <a:endParaRPr lang="en-US" altLang="en-US" sz="1050" dirty="0"/>
              </a:p>
            </p:txBody>
          </p:sp>
          <p:pic>
            <p:nvPicPr>
              <p:cNvPr id="23" name="Picture 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6023" y="343712"/>
                <a:ext cx="1809750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TextBox 31"/>
              <p:cNvSpPr txBox="1">
                <a:spLocks noChangeArrowheads="1"/>
              </p:cNvSpPr>
              <p:nvPr/>
            </p:nvSpPr>
            <p:spPr bwMode="auto">
              <a:xfrm>
                <a:off x="10161998" y="1566088"/>
                <a:ext cx="1599925" cy="534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050"/>
                  <a:t>Social informatics</a:t>
                </a:r>
              </a:p>
              <a:p>
                <a:r>
                  <a:rPr lang="en-US" altLang="en-US" sz="1050"/>
                  <a:t>(ICDM 2013)</a:t>
                </a:r>
              </a:p>
            </p:txBody>
          </p:sp>
          <p:pic>
            <p:nvPicPr>
              <p:cNvPr id="25" name="Picture 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7598" y="272274"/>
                <a:ext cx="1863725" cy="130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TextBox 4"/>
              <p:cNvSpPr txBox="1">
                <a:spLocks noChangeArrowheads="1"/>
              </p:cNvSpPr>
              <p:nvPr/>
            </p:nvSpPr>
            <p:spPr bwMode="auto">
              <a:xfrm>
                <a:off x="11728859" y="1586723"/>
                <a:ext cx="1890025" cy="715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050" dirty="0"/>
                  <a:t>Knowledge Graph</a:t>
                </a:r>
              </a:p>
              <a:p>
                <a:r>
                  <a:rPr lang="en-US" altLang="en-US" sz="1050" dirty="0"/>
                  <a:t>(VLDB 2014, </a:t>
                </a:r>
                <a:endParaRPr lang="en-US" altLang="en-US" sz="1050" dirty="0" smtClean="0"/>
              </a:p>
              <a:p>
                <a:r>
                  <a:rPr lang="en-US" altLang="en-US" sz="1050" dirty="0" smtClean="0"/>
                  <a:t>SIGMOD 2014 demo </a:t>
                </a:r>
                <a:r>
                  <a:rPr lang="en-US" altLang="en-US" sz="1050" dirty="0"/>
                  <a:t>)</a:t>
                </a:r>
              </a:p>
            </p:txBody>
          </p:sp>
          <p:pic>
            <p:nvPicPr>
              <p:cNvPr id="27" name="Picture 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868810" y="294499"/>
                <a:ext cx="1606550" cy="1252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TextBox 4"/>
              <p:cNvSpPr txBox="1">
                <a:spLocks noChangeArrowheads="1"/>
              </p:cNvSpPr>
              <p:nvPr/>
            </p:nvSpPr>
            <p:spPr bwMode="auto">
              <a:xfrm>
                <a:off x="13868810" y="1586724"/>
                <a:ext cx="1882077" cy="534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050"/>
                  <a:t>Software engineering</a:t>
                </a:r>
              </a:p>
              <a:p>
                <a:r>
                  <a:rPr lang="en-US" altLang="en-US" sz="1050"/>
                  <a:t>(ongoing)</a:t>
                </a:r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577753" y="1606173"/>
              <a:ext cx="1184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Application</a:t>
              </a:r>
              <a:endParaRPr lang="en-US" sz="1600" i="1" dirty="0"/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1214643" y="2848160"/>
              <a:ext cx="6571843" cy="0"/>
            </a:xfrm>
            <a:prstGeom prst="line">
              <a:avLst/>
            </a:prstGeom>
            <a:ln w="28575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777984" y="3039930"/>
              <a:ext cx="7445159" cy="2906423"/>
              <a:chOff x="593984" y="3114544"/>
              <a:chExt cx="7445159" cy="290642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000642" y="3250319"/>
                <a:ext cx="7038501" cy="2770648"/>
                <a:chOff x="386237" y="2211860"/>
                <a:chExt cx="7783513" cy="3662239"/>
              </a:xfrm>
            </p:grpSpPr>
            <p:sp>
              <p:nvSpPr>
                <p:cNvPr id="33" name="线形标注 2(带强调线) 13"/>
                <p:cNvSpPr/>
                <p:nvPr/>
              </p:nvSpPr>
              <p:spPr>
                <a:xfrm>
                  <a:off x="782704" y="3883956"/>
                  <a:ext cx="2299861" cy="1185863"/>
                </a:xfrm>
                <a:prstGeom prst="accentCallout2">
                  <a:avLst>
                    <a:gd name="adj1" fmla="val 21750"/>
                    <a:gd name="adj2" fmla="val -57"/>
                    <a:gd name="adj3" fmla="val 21750"/>
                    <a:gd name="adj4" fmla="val -11869"/>
                    <a:gd name="adj5" fmla="val -34872"/>
                    <a:gd name="adj6" fmla="val -1206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600" b="1" u="sng" dirty="0">
                      <a:solidFill>
                        <a:srgbClr val="0070C0"/>
                      </a:solidFill>
                      <a:latin typeface="Agency FB" pitchFamily="34" charset="0"/>
                    </a:rPr>
                    <a:t>Computational efficient </a:t>
                  </a:r>
                  <a:endParaRPr lang="en-US" altLang="zh-CN" sz="1600" b="1" u="sng" dirty="0" smtClean="0">
                    <a:solidFill>
                      <a:srgbClr val="0070C0"/>
                    </a:solidFill>
                    <a:latin typeface="Agency FB" pitchFamily="34" charset="0"/>
                  </a:endParaRPr>
                </a:p>
                <a:p>
                  <a:pPr>
                    <a:defRPr/>
                  </a:pPr>
                  <a:r>
                    <a:rPr lang="en-US" altLang="zh-CN" sz="1600" b="1" u="sng" dirty="0" smtClean="0">
                      <a:solidFill>
                        <a:srgbClr val="0070C0"/>
                      </a:solidFill>
                      <a:latin typeface="Agency FB" pitchFamily="34" charset="0"/>
                    </a:rPr>
                    <a:t>query </a:t>
                  </a:r>
                  <a:r>
                    <a:rPr lang="en-US" altLang="zh-CN" sz="1600" b="1" u="sng" dirty="0">
                      <a:solidFill>
                        <a:srgbClr val="0070C0"/>
                      </a:solidFill>
                      <a:latin typeface="Agency FB" pitchFamily="34" charset="0"/>
                    </a:rPr>
                    <a:t>models</a:t>
                  </a:r>
                </a:p>
                <a:p>
                  <a:pPr>
                    <a:defRPr/>
                  </a:pPr>
                  <a:r>
                    <a:rPr lang="en-US" altLang="zh-CN" sz="1200" b="1" dirty="0">
                      <a:solidFill>
                        <a:srgbClr val="0070C0"/>
                      </a:solidFill>
                    </a:rPr>
                    <a:t>(VLDB 10</a:t>
                  </a:r>
                  <a:r>
                    <a:rPr lang="en-US" altLang="zh-CN" sz="1200" b="1" dirty="0" smtClean="0">
                      <a:solidFill>
                        <a:srgbClr val="0070C0"/>
                      </a:solidFill>
                    </a:rPr>
                    <a:t>,</a:t>
                  </a:r>
                </a:p>
                <a:p>
                  <a:pPr>
                    <a:defRPr/>
                  </a:pPr>
                  <a:r>
                    <a:rPr lang="en-US" altLang="zh-CN" sz="1200" b="1" dirty="0" smtClean="0">
                      <a:solidFill>
                        <a:srgbClr val="0070C0"/>
                      </a:solidFill>
                    </a:rPr>
                    <a:t>ICDE </a:t>
                  </a:r>
                  <a:r>
                    <a:rPr lang="en-US" altLang="zh-CN" sz="1200" b="1" dirty="0">
                      <a:solidFill>
                        <a:srgbClr val="0070C0"/>
                      </a:solidFill>
                    </a:rPr>
                    <a:t>11, </a:t>
                  </a:r>
                  <a:endParaRPr lang="en-US" altLang="zh-CN" sz="1200" b="1" dirty="0" smtClean="0">
                    <a:solidFill>
                      <a:srgbClr val="0070C0"/>
                    </a:solidFill>
                  </a:endParaRPr>
                </a:p>
                <a:p>
                  <a:pPr>
                    <a:defRPr/>
                  </a:pPr>
                  <a:r>
                    <a:rPr lang="en-US" altLang="zh-CN" sz="1200" b="1" dirty="0" smtClean="0">
                      <a:solidFill>
                        <a:srgbClr val="0070C0"/>
                      </a:solidFill>
                    </a:rPr>
                    <a:t>VLDB </a:t>
                  </a:r>
                  <a:r>
                    <a:rPr lang="en-US" altLang="zh-CN" sz="1200" b="1" dirty="0">
                      <a:solidFill>
                        <a:srgbClr val="0070C0"/>
                      </a:solidFill>
                    </a:rPr>
                    <a:t>13)</a:t>
                  </a:r>
                </a:p>
              </p:txBody>
            </p:sp>
            <p:sp>
              <p:nvSpPr>
                <p:cNvPr id="34" name="线形标注 2(带强调线) 15"/>
                <p:cNvSpPr/>
                <p:nvPr/>
              </p:nvSpPr>
              <p:spPr>
                <a:xfrm>
                  <a:off x="3287991" y="5131062"/>
                  <a:ext cx="2919413" cy="603250"/>
                </a:xfrm>
                <a:prstGeom prst="accentCallout2">
                  <a:avLst>
                    <a:gd name="adj1" fmla="val 18750"/>
                    <a:gd name="adj2" fmla="val -2424"/>
                    <a:gd name="adj3" fmla="val 18750"/>
                    <a:gd name="adj4" fmla="val -6714"/>
                    <a:gd name="adj5" fmla="val -263884"/>
                    <a:gd name="adj6" fmla="val -6878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600" b="1" u="sng" dirty="0">
                      <a:solidFill>
                        <a:srgbClr val="7030A0"/>
                      </a:solidFill>
                      <a:latin typeface="Agency FB" pitchFamily="34" charset="0"/>
                    </a:rPr>
                    <a:t>Query preserving graph compression </a:t>
                  </a:r>
                  <a:r>
                    <a:rPr lang="en-US" altLang="zh-CN" sz="1200" b="1" dirty="0">
                      <a:solidFill>
                        <a:srgbClr val="7030A0"/>
                      </a:solidFill>
                    </a:rPr>
                    <a:t>(SIGMOD 12)</a:t>
                  </a:r>
                </a:p>
              </p:txBody>
            </p:sp>
            <p:sp>
              <p:nvSpPr>
                <p:cNvPr id="35" name="线形标注 2(带强调线) 16"/>
                <p:cNvSpPr/>
                <p:nvPr/>
              </p:nvSpPr>
              <p:spPr>
                <a:xfrm>
                  <a:off x="5585235" y="2310154"/>
                  <a:ext cx="2490788" cy="615950"/>
                </a:xfrm>
                <a:prstGeom prst="accentCallout2">
                  <a:avLst>
                    <a:gd name="adj1" fmla="val 17250"/>
                    <a:gd name="adj2" fmla="val 417"/>
                    <a:gd name="adj3" fmla="val 17250"/>
                    <a:gd name="adj4" fmla="val -10360"/>
                    <a:gd name="adj5" fmla="val 182167"/>
                    <a:gd name="adj6" fmla="val -10277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600" b="1" u="sng" dirty="0">
                      <a:solidFill>
                        <a:srgbClr val="FF0000"/>
                      </a:solidFill>
                      <a:latin typeface="Agency FB" pitchFamily="34" charset="0"/>
                    </a:rPr>
                    <a:t>Distributed graph </a:t>
                  </a:r>
                  <a:r>
                    <a:rPr lang="en-US" altLang="zh-CN" sz="1600" b="1" u="sng" dirty="0" smtClean="0">
                      <a:solidFill>
                        <a:srgbClr val="FF0000"/>
                      </a:solidFill>
                      <a:latin typeface="Agency FB" pitchFamily="34" charset="0"/>
                    </a:rPr>
                    <a:t>querying </a:t>
                  </a:r>
                  <a:r>
                    <a:rPr lang="en-US" altLang="zh-CN" sz="1400" b="1" dirty="0" smtClean="0">
                      <a:solidFill>
                        <a:srgbClr val="FF0000"/>
                      </a:solidFill>
                    </a:rPr>
                    <a:t>(VLDB 12, 14)</a:t>
                  </a:r>
                  <a:endParaRPr lang="en-US" altLang="zh-CN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6" name="线形标注 2(带强调线) 17"/>
                <p:cNvSpPr/>
                <p:nvPr/>
              </p:nvSpPr>
              <p:spPr>
                <a:xfrm>
                  <a:off x="3287991" y="2232482"/>
                  <a:ext cx="3170238" cy="792163"/>
                </a:xfrm>
                <a:prstGeom prst="accentCallout2">
                  <a:avLst>
                    <a:gd name="adj1" fmla="val 17250"/>
                    <a:gd name="adj2" fmla="val 0"/>
                    <a:gd name="adj3" fmla="val 17250"/>
                    <a:gd name="adj4" fmla="val -11610"/>
                    <a:gd name="adj5" fmla="val 159255"/>
                    <a:gd name="adj6" fmla="val -11736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600" b="1" u="sng" dirty="0">
                      <a:solidFill>
                        <a:srgbClr val="00B050"/>
                      </a:solidFill>
                      <a:latin typeface="Agency FB" pitchFamily="34" charset="0"/>
                    </a:rPr>
                    <a:t>Graph querying </a:t>
                  </a:r>
                  <a:endParaRPr lang="en-US" altLang="zh-CN" sz="1600" b="1" u="sng" dirty="0" smtClean="0">
                    <a:solidFill>
                      <a:srgbClr val="00B050"/>
                    </a:solidFill>
                    <a:latin typeface="Agency FB" pitchFamily="34" charset="0"/>
                  </a:endParaRPr>
                </a:p>
                <a:p>
                  <a:pPr>
                    <a:defRPr/>
                  </a:pPr>
                  <a:r>
                    <a:rPr lang="en-US" altLang="zh-CN" sz="1600" b="1" u="sng" dirty="0" smtClean="0">
                      <a:solidFill>
                        <a:srgbClr val="00B050"/>
                      </a:solidFill>
                      <a:latin typeface="Agency FB" pitchFamily="34" charset="0"/>
                    </a:rPr>
                    <a:t>using </a:t>
                  </a:r>
                  <a:r>
                    <a:rPr lang="en-US" altLang="zh-CN" sz="1600" b="1" u="sng" dirty="0">
                      <a:solidFill>
                        <a:srgbClr val="00B050"/>
                      </a:solidFill>
                      <a:latin typeface="Agency FB" pitchFamily="34" charset="0"/>
                    </a:rPr>
                    <a:t>views </a:t>
                  </a:r>
                  <a:endParaRPr lang="en-US" altLang="zh-CN" sz="1600" b="1" u="sng" dirty="0" smtClean="0">
                    <a:solidFill>
                      <a:srgbClr val="00B050"/>
                    </a:solidFill>
                    <a:latin typeface="Agency FB" pitchFamily="34" charset="0"/>
                  </a:endParaRPr>
                </a:p>
                <a:p>
                  <a:pPr>
                    <a:defRPr/>
                  </a:pPr>
                  <a:r>
                    <a:rPr lang="en-US" altLang="zh-CN" sz="1200" b="1" dirty="0" smtClean="0">
                      <a:solidFill>
                        <a:srgbClr val="00B050"/>
                      </a:solidFill>
                    </a:rPr>
                    <a:t>(</a:t>
                  </a:r>
                  <a:r>
                    <a:rPr lang="en-US" altLang="zh-CN" sz="1200" b="1" dirty="0">
                      <a:solidFill>
                        <a:srgbClr val="00B050"/>
                      </a:solidFill>
                    </a:rPr>
                    <a:t>ICDE 14, </a:t>
                  </a:r>
                  <a:endParaRPr lang="en-US" altLang="zh-CN" sz="1200" b="1" dirty="0" smtClean="0">
                    <a:solidFill>
                      <a:srgbClr val="00B050"/>
                    </a:solidFill>
                  </a:endParaRPr>
                </a:p>
                <a:p>
                  <a:pPr>
                    <a:defRPr/>
                  </a:pPr>
                  <a:r>
                    <a:rPr lang="en-US" altLang="zh-CN" sz="1200" b="1" dirty="0" smtClean="0">
                      <a:solidFill>
                        <a:srgbClr val="00B050"/>
                      </a:solidFill>
                    </a:rPr>
                    <a:t>best </a:t>
                  </a:r>
                  <a:r>
                    <a:rPr lang="en-US" altLang="zh-CN" sz="1200" b="1" dirty="0">
                      <a:solidFill>
                        <a:srgbClr val="00B050"/>
                      </a:solidFill>
                    </a:rPr>
                    <a:t>paper runner-up)</a:t>
                  </a:r>
                </a:p>
              </p:txBody>
            </p:sp>
            <p:sp>
              <p:nvSpPr>
                <p:cNvPr id="37" name="矩形 4"/>
                <p:cNvSpPr/>
                <p:nvPr/>
              </p:nvSpPr>
              <p:spPr>
                <a:xfrm>
                  <a:off x="386237" y="3406119"/>
                  <a:ext cx="7783513" cy="228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00B0F0">
                        <a:shade val="30000"/>
                        <a:satMod val="115000"/>
                      </a:srgbClr>
                    </a:gs>
                    <a:gs pos="50000">
                      <a:srgbClr val="00B0F0">
                        <a:shade val="67500"/>
                        <a:satMod val="115000"/>
                      </a:srgbClr>
                    </a:gs>
                    <a:gs pos="100000">
                      <a:srgbClr val="00B0F0">
                        <a:shade val="100000"/>
                        <a:satMod val="115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 sz="1200"/>
                </a:p>
              </p:txBody>
            </p:sp>
            <p:sp>
              <p:nvSpPr>
                <p:cNvPr id="38" name="线形标注 2(带强调线) 18"/>
                <p:cNvSpPr/>
                <p:nvPr/>
              </p:nvSpPr>
              <p:spPr>
                <a:xfrm>
                  <a:off x="6899750" y="3941107"/>
                  <a:ext cx="990600" cy="647700"/>
                </a:xfrm>
                <a:prstGeom prst="accentCallout2">
                  <a:avLst>
                    <a:gd name="adj1" fmla="val 18750"/>
                    <a:gd name="adj2" fmla="val 556"/>
                    <a:gd name="adj3" fmla="val 18750"/>
                    <a:gd name="adj4" fmla="val -9110"/>
                    <a:gd name="adj5" fmla="val -53916"/>
                    <a:gd name="adj6" fmla="val -9430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400" b="1" u="sng" dirty="0" smtClean="0">
                      <a:solidFill>
                        <a:schemeClr val="tx2">
                          <a:lumMod val="50000"/>
                        </a:schemeClr>
                      </a:solidFill>
                      <a:latin typeface="Agency FB" pitchFamily="34" charset="0"/>
                    </a:rPr>
                    <a:t>More…</a:t>
                  </a:r>
                  <a:endParaRPr lang="en-US" altLang="zh-CN" sz="1100" b="1" dirty="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30" name="线形标注 2(带强调线) 16"/>
                <p:cNvSpPr/>
                <p:nvPr/>
              </p:nvSpPr>
              <p:spPr>
                <a:xfrm>
                  <a:off x="1300523" y="2211860"/>
                  <a:ext cx="4491037" cy="615950"/>
                </a:xfrm>
                <a:prstGeom prst="accentCallout2">
                  <a:avLst>
                    <a:gd name="adj1" fmla="val 17250"/>
                    <a:gd name="adj2" fmla="val 417"/>
                    <a:gd name="adj3" fmla="val 17250"/>
                    <a:gd name="adj4" fmla="val -10360"/>
                    <a:gd name="adj5" fmla="val 195362"/>
                    <a:gd name="adj6" fmla="val -10053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600" b="1" u="sng" dirty="0">
                      <a:solidFill>
                        <a:srgbClr val="FFC000"/>
                      </a:solidFill>
                      <a:latin typeface="Agency FB" pitchFamily="34" charset="0"/>
                    </a:rPr>
                    <a:t>Incremental </a:t>
                  </a:r>
                  <a:endParaRPr lang="en-US" altLang="zh-CN" sz="1600" b="1" u="sng" dirty="0" smtClean="0">
                    <a:solidFill>
                      <a:srgbClr val="FFC000"/>
                    </a:solidFill>
                    <a:latin typeface="Agency FB" pitchFamily="34" charset="0"/>
                  </a:endParaRPr>
                </a:p>
                <a:p>
                  <a:pPr>
                    <a:defRPr/>
                  </a:pPr>
                  <a:r>
                    <a:rPr lang="en-US" altLang="zh-CN" sz="1600" b="1" u="sng" dirty="0" smtClean="0">
                      <a:solidFill>
                        <a:srgbClr val="FFC000"/>
                      </a:solidFill>
                      <a:latin typeface="Agency FB" pitchFamily="34" charset="0"/>
                    </a:rPr>
                    <a:t>graph </a:t>
                  </a:r>
                  <a:r>
                    <a:rPr lang="en-US" altLang="zh-CN" sz="1600" b="1" u="sng" dirty="0">
                      <a:solidFill>
                        <a:srgbClr val="FFC000"/>
                      </a:solidFill>
                      <a:latin typeface="Agency FB" pitchFamily="34" charset="0"/>
                    </a:rPr>
                    <a:t>matching </a:t>
                  </a:r>
                </a:p>
                <a:p>
                  <a:pPr>
                    <a:defRPr/>
                  </a:pPr>
                  <a:r>
                    <a:rPr lang="en-US" altLang="zh-CN" sz="1400" b="1" dirty="0">
                      <a:solidFill>
                        <a:srgbClr val="FFC000"/>
                      </a:solidFill>
                    </a:rPr>
                    <a:t>(SIGMOD 11)</a:t>
                  </a:r>
                </a:p>
              </p:txBody>
            </p:sp>
            <p:sp>
              <p:nvSpPr>
                <p:cNvPr id="13" name="线形标注 2(带强调线) 17"/>
                <p:cNvSpPr/>
                <p:nvPr/>
              </p:nvSpPr>
              <p:spPr>
                <a:xfrm>
                  <a:off x="4388643" y="3858884"/>
                  <a:ext cx="3170238" cy="792163"/>
                </a:xfrm>
                <a:prstGeom prst="accentCallout2">
                  <a:avLst>
                    <a:gd name="adj1" fmla="val 17250"/>
                    <a:gd name="adj2" fmla="val 0"/>
                    <a:gd name="adj3" fmla="val 17250"/>
                    <a:gd name="adj4" fmla="val -11610"/>
                    <a:gd name="adj5" fmla="val -30245"/>
                    <a:gd name="adj6" fmla="val -1163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r>
                    <a:rPr lang="en-US" altLang="zh-CN" sz="1600" b="1" u="sng" dirty="0" smtClean="0">
                      <a:solidFill>
                        <a:srgbClr val="00B0F0"/>
                      </a:solidFill>
                      <a:latin typeface="Agency FB" pitchFamily="34" charset="0"/>
                    </a:rPr>
                    <a:t>Querying big graphs within </a:t>
                  </a:r>
                </a:p>
                <a:p>
                  <a:pPr>
                    <a:defRPr/>
                  </a:pPr>
                  <a:r>
                    <a:rPr lang="en-US" altLang="zh-CN" sz="1600" b="1" u="sng" dirty="0" smtClean="0">
                      <a:solidFill>
                        <a:srgbClr val="00B0F0"/>
                      </a:solidFill>
                      <a:latin typeface="Agency FB" pitchFamily="34" charset="0"/>
                    </a:rPr>
                    <a:t>bounded resource</a:t>
                  </a:r>
                </a:p>
                <a:p>
                  <a:pPr>
                    <a:defRPr/>
                  </a:pPr>
                  <a:r>
                    <a:rPr lang="en-US" altLang="zh-CN" sz="1200" b="1" dirty="0" smtClean="0">
                      <a:solidFill>
                        <a:srgbClr val="00B0F0"/>
                      </a:solidFill>
                    </a:rPr>
                    <a:t>(SIGMOD 14)</a:t>
                  </a:r>
                  <a:endParaRPr lang="en-US" altLang="zh-CN" sz="1200" b="1" dirty="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" name="Oval Callout 1"/>
                <p:cNvSpPr/>
                <p:nvPr/>
              </p:nvSpPr>
              <p:spPr bwMode="auto">
                <a:xfrm>
                  <a:off x="889507" y="5198982"/>
                  <a:ext cx="2111198" cy="643572"/>
                </a:xfrm>
                <a:prstGeom prst="wedgeEllipseCallout">
                  <a:avLst>
                    <a:gd name="adj1" fmla="val -16351"/>
                    <a:gd name="adj2" fmla="val -93899"/>
                  </a:avLst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lang="en-US" sz="1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Mak</a:t>
                  </a:r>
                  <a:r>
                    <a:rPr lang="en-US" altLang="zh-CN" sz="1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ing</a:t>
                  </a:r>
                  <a:r>
                    <a:rPr lang="en-US" sz="1000" dirty="0" smtClean="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 </a:t>
                  </a:r>
                  <a:r>
                    <a:rPr kumimoji="0" 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querying</a:t>
                  </a:r>
                </a:p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approximable</a:t>
                  </a:r>
                </a:p>
              </p:txBody>
            </p:sp>
            <p:sp>
              <p:nvSpPr>
                <p:cNvPr id="15" name="Oval Callout 14"/>
                <p:cNvSpPr/>
                <p:nvPr/>
              </p:nvSpPr>
              <p:spPr bwMode="auto">
                <a:xfrm>
                  <a:off x="5973762" y="5097600"/>
                  <a:ext cx="1512990" cy="776499"/>
                </a:xfrm>
                <a:prstGeom prst="wedgeEllipseCallout">
                  <a:avLst>
                    <a:gd name="adj1" fmla="val -76059"/>
                    <a:gd name="adj2" fmla="val -9547"/>
                  </a:avLst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making big graphs</a:t>
                  </a:r>
                  <a:r>
                    <a:rPr kumimoji="0" lang="en-US" sz="105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 small</a:t>
                  </a:r>
                  <a:endPara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" name="Oval Callout 15"/>
                <p:cNvSpPr/>
                <p:nvPr/>
              </p:nvSpPr>
              <p:spPr bwMode="auto">
                <a:xfrm>
                  <a:off x="5973762" y="5097124"/>
                  <a:ext cx="1512990" cy="776974"/>
                </a:xfrm>
                <a:prstGeom prst="wedgeEllipseCallout">
                  <a:avLst>
                    <a:gd name="adj1" fmla="val -68514"/>
                    <a:gd name="adj2" fmla="val -116682"/>
                  </a:avLst>
                </a:prstGeom>
                <a:ln>
                  <a:headEnd type="none" w="med" len="med"/>
                  <a:tailEnd type="none" w="med" len="med"/>
                </a:ln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r>
                    <a:rPr kumimoji="0" lang="en-US" sz="105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making big graphs</a:t>
                  </a:r>
                  <a:r>
                    <a:rPr kumimoji="0" lang="en-US" sz="1050" b="0" i="0" u="none" strike="noStrike" cap="none" normalizeH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宋体" panose="02010600030101010101" pitchFamily="2" charset="-122"/>
                    </a:rPr>
                    <a:t> small</a:t>
                  </a:r>
                  <a:endPara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9" name="Oval Callout 38"/>
              <p:cNvSpPr/>
              <p:nvPr/>
            </p:nvSpPr>
            <p:spPr bwMode="auto">
              <a:xfrm>
                <a:off x="593984" y="3114544"/>
                <a:ext cx="1188048" cy="716016"/>
              </a:xfrm>
              <a:prstGeom prst="wedgeEllipseCallout">
                <a:avLst>
                  <a:gd name="adj1" fmla="val 52484"/>
                  <a:gd name="adj2" fmla="val 25038"/>
                </a:avLst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r>
                  <a:rPr lang="en-US" sz="1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Dynamic &amp; distributed querying</a:t>
                </a:r>
                <a:endPara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793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191" y="281642"/>
            <a:ext cx="7543800" cy="745880"/>
          </a:xfrm>
        </p:spPr>
        <p:txBody>
          <a:bodyPr/>
          <a:lstStyle/>
          <a:p>
            <a:r>
              <a:rPr lang="en-US" sz="3600" dirty="0" smtClean="0"/>
              <a:t>Scalability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23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33" y="1364567"/>
            <a:ext cx="6474717" cy="45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269822"/>
            <a:ext cx="7543800" cy="678445"/>
          </a:xfrm>
        </p:spPr>
        <p:txBody>
          <a:bodyPr/>
          <a:lstStyle/>
          <a:p>
            <a:r>
              <a:rPr lang="en-US" sz="3600" dirty="0" smtClean="0"/>
              <a:t>Querying big graphs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3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4" y="1180499"/>
            <a:ext cx="7704819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Given a query Q and a data graph G, find answers Q(G)</a:t>
            </a:r>
          </a:p>
          <a:p>
            <a:pPr lvl="1">
              <a:defRPr/>
            </a:pPr>
            <a:r>
              <a:rPr lang="en-US" dirty="0" smtClean="0"/>
              <a:t>Graph pattern matching:  knowledge discovery,  social recommendation, drug designing…</a:t>
            </a:r>
          </a:p>
          <a:p>
            <a:pPr lvl="1">
              <a:defRPr/>
            </a:pPr>
            <a:r>
              <a:rPr lang="en-US" dirty="0" smtClean="0"/>
              <a:t>Reachability: cyber security, metabolic analysis, software engineering, Internet of things…</a:t>
            </a:r>
          </a:p>
          <a:p>
            <a:pPr>
              <a:defRPr/>
            </a:pPr>
            <a:r>
              <a:rPr lang="en-US" dirty="0" smtClean="0"/>
              <a:t>Challenges</a:t>
            </a:r>
          </a:p>
          <a:p>
            <a:pPr lvl="1">
              <a:defRPr/>
            </a:pPr>
            <a:r>
              <a:rPr lang="en-US" sz="1600" dirty="0" smtClean="0"/>
              <a:t>Graphs are too big</a:t>
            </a:r>
          </a:p>
          <a:p>
            <a:pPr lvl="1">
              <a:defRPr/>
            </a:pPr>
            <a:r>
              <a:rPr lang="en-US" sz="1600" dirty="0" smtClean="0"/>
              <a:t>Hard to reduce computation complexity</a:t>
            </a:r>
          </a:p>
          <a:p>
            <a:pPr lvl="1">
              <a:defRPr/>
            </a:pPr>
            <a:r>
              <a:rPr lang="en-US" sz="1600" dirty="0" smtClean="0"/>
              <a:t>Limited resource</a:t>
            </a:r>
          </a:p>
          <a:p>
            <a:pPr>
              <a:defRPr/>
            </a:pPr>
            <a:r>
              <a:rPr lang="en-US" dirty="0" smtClean="0"/>
              <a:t>State-of-the-art</a:t>
            </a:r>
          </a:p>
          <a:p>
            <a:pPr lvl="1">
              <a:defRPr/>
            </a:pPr>
            <a:r>
              <a:rPr lang="en-US" dirty="0" smtClean="0"/>
              <a:t>Tractable approaches</a:t>
            </a:r>
          </a:p>
          <a:p>
            <a:pPr lvl="2">
              <a:defRPr/>
            </a:pPr>
            <a:r>
              <a:rPr lang="en-US" dirty="0" smtClean="0"/>
              <a:t>SSD linear scan for node search:  1PB-&gt;1.9 days, 1EB-&gt;5.28 </a:t>
            </a:r>
            <a:r>
              <a:rPr lang="en-US" dirty="0" err="1" smtClean="0"/>
              <a:t>yrs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Indexing &amp; Compression</a:t>
            </a:r>
          </a:p>
          <a:p>
            <a:pPr>
              <a:defRPr/>
            </a:pPr>
            <a:r>
              <a:rPr lang="en-US" sz="2400" b="1" dirty="0" smtClean="0"/>
              <a:t>Can we still answer Q with limited resource?</a:t>
            </a:r>
          </a:p>
          <a:p>
            <a:pPr lvl="1"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83442"/>
          </a:xfrm>
        </p:spPr>
        <p:txBody>
          <a:bodyPr/>
          <a:lstStyle/>
          <a:p>
            <a:r>
              <a:rPr lang="en-US" sz="3600" dirty="0" smtClean="0"/>
              <a:t>Outline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4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150518"/>
            <a:ext cx="75438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Resource bounded query answering</a:t>
            </a:r>
          </a:p>
          <a:p>
            <a:pPr lvl="1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400" dirty="0" smtClean="0"/>
              <a:t>Localized: Graph Pattern Queries</a:t>
            </a:r>
          </a:p>
          <a:p>
            <a:pPr lvl="1">
              <a:defRPr/>
            </a:pPr>
            <a:r>
              <a:rPr lang="en-US" sz="2000" dirty="0" smtClean="0"/>
              <a:t>Resource bounded simulation queries</a:t>
            </a:r>
          </a:p>
          <a:p>
            <a:pPr lvl="1">
              <a:defRPr/>
            </a:pPr>
            <a:r>
              <a:rPr lang="en-US" sz="2000" dirty="0" smtClean="0"/>
              <a:t>Resource bounded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isomorphism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 smtClean="0"/>
              <a:t>Non-localized: Reachability</a:t>
            </a:r>
          </a:p>
          <a:p>
            <a:pPr lvl="1">
              <a:defRPr/>
            </a:pPr>
            <a:r>
              <a:rPr lang="en-US" sz="2000" dirty="0" smtClean="0"/>
              <a:t>Resource bounded reachability</a:t>
            </a:r>
          </a:p>
          <a:p>
            <a:pPr lvl="1"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400" dirty="0" smtClean="0"/>
              <a:t>Experimental study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Conclusion &amp; Future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83442"/>
          </a:xfrm>
        </p:spPr>
        <p:txBody>
          <a:bodyPr/>
          <a:lstStyle/>
          <a:p>
            <a:r>
              <a:rPr lang="en-US" sz="3600" dirty="0" smtClean="0"/>
              <a:t>Queries and data graph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5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345390"/>
            <a:ext cx="7543800" cy="468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Localized queries:  can be answered locally</a:t>
            </a:r>
          </a:p>
          <a:p>
            <a:pPr lvl="1">
              <a:defRPr/>
            </a:pPr>
            <a:r>
              <a:rPr lang="en-US" sz="2000" dirty="0" smtClean="0"/>
              <a:t>Graph pattern queries: simulation queries (personalized social search, ego network analysis…)</a:t>
            </a:r>
            <a:endParaRPr lang="en-US" sz="1600" dirty="0"/>
          </a:p>
          <a:p>
            <a:pPr lvl="2">
              <a:defRPr/>
            </a:pPr>
            <a:r>
              <a:rPr lang="en-US" sz="1600" dirty="0" smtClean="0"/>
              <a:t>matching </a:t>
            </a:r>
            <a:r>
              <a:rPr lang="en-US" sz="1600" dirty="0"/>
              <a:t>relation over d</a:t>
            </a:r>
            <a:r>
              <a:rPr lang="en-US" sz="1600" baseline="-25000" dirty="0"/>
              <a:t>Q</a:t>
            </a:r>
            <a:r>
              <a:rPr lang="en-US" sz="1600" dirty="0"/>
              <a:t>-</a:t>
            </a:r>
            <a:r>
              <a:rPr lang="en-US" sz="1600" dirty="0" smtClean="0"/>
              <a:t>neighborhood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of a personalized node</a:t>
            </a:r>
          </a:p>
          <a:p>
            <a:pPr lvl="2">
              <a:defRPr/>
            </a:pPr>
            <a:endParaRPr lang="en-US" sz="1600" dirty="0" smtClean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 smtClean="0"/>
              <a:t>Non-localized queries</a:t>
            </a:r>
          </a:p>
          <a:p>
            <a:pPr lvl="1">
              <a:defRPr/>
            </a:pPr>
            <a:r>
              <a:rPr lang="en-US" sz="2000" dirty="0" smtClean="0"/>
              <a:t>Reachability queries</a:t>
            </a:r>
          </a:p>
          <a:p>
            <a:pPr lvl="1">
              <a:defRPr/>
            </a:pPr>
            <a:endParaRPr lang="en-US" sz="2200" dirty="0"/>
          </a:p>
          <a:p>
            <a:pPr lvl="1">
              <a:defRPr/>
            </a:pPr>
            <a:endParaRPr lang="en-US" sz="2200" dirty="0" smtClean="0"/>
          </a:p>
          <a:p>
            <a:pPr lvl="1">
              <a:defRPr/>
            </a:pPr>
            <a:endParaRPr lang="en-US" sz="22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336315" y="2760461"/>
            <a:ext cx="6708690" cy="3528775"/>
            <a:chOff x="7378841" y="1850178"/>
            <a:chExt cx="7912617" cy="4162042"/>
          </a:xfrm>
        </p:grpSpPr>
        <p:grpSp>
          <p:nvGrpSpPr>
            <p:cNvPr id="71" name="Group 70"/>
            <p:cNvGrpSpPr/>
            <p:nvPr/>
          </p:nvGrpSpPr>
          <p:grpSpPr>
            <a:xfrm>
              <a:off x="7378841" y="2511418"/>
              <a:ext cx="7912617" cy="3500802"/>
              <a:chOff x="67895" y="2226433"/>
              <a:chExt cx="9169802" cy="4057022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67895" y="3139064"/>
                <a:ext cx="3978042" cy="2476478"/>
                <a:chOff x="361227" y="1029526"/>
                <a:chExt cx="3978042" cy="2476478"/>
              </a:xfrm>
            </p:grpSpPr>
            <p:pic>
              <p:nvPicPr>
                <p:cNvPr id="125" name="Picture 12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10367" y="1555566"/>
                  <a:ext cx="503050" cy="503048"/>
                </a:xfrm>
                <a:prstGeom prst="rect">
                  <a:avLst/>
                </a:prstGeom>
              </p:spPr>
            </p:pic>
            <p:sp>
              <p:nvSpPr>
                <p:cNvPr id="126" name="TextBox 125"/>
                <p:cNvSpPr txBox="1"/>
                <p:nvPr/>
              </p:nvSpPr>
              <p:spPr>
                <a:xfrm>
                  <a:off x="1046900" y="1029526"/>
                  <a:ext cx="2084430" cy="5889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b="1" dirty="0" smtClean="0"/>
                    <a:t>Michael </a:t>
                  </a:r>
                </a:p>
                <a:p>
                  <a:pPr algn="ctr"/>
                  <a:r>
                    <a:rPr lang="en-US" sz="1100" b="1" dirty="0" smtClean="0"/>
                    <a:t>(Personalized node)</a:t>
                  </a:r>
                  <a:endParaRPr lang="en-US" sz="1100" b="1" dirty="0"/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1227" y="2136308"/>
                  <a:ext cx="756196" cy="5889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hiking</a:t>
                  </a:r>
                </a:p>
                <a:p>
                  <a:r>
                    <a:rPr lang="en-US" sz="1100" dirty="0" smtClean="0"/>
                    <a:t>group</a:t>
                  </a:r>
                  <a:endParaRPr lang="en-US" sz="1100" dirty="0"/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090211" y="2136308"/>
                  <a:ext cx="1249058" cy="5889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cycling club </a:t>
                  </a:r>
                </a:p>
                <a:p>
                  <a:r>
                    <a:rPr lang="en-US" sz="1100" dirty="0"/>
                    <a:t> </a:t>
                  </a:r>
                  <a:r>
                    <a:rPr lang="en-US" sz="1100" dirty="0" smtClean="0"/>
                    <a:t> member</a:t>
                  </a:r>
                  <a:endParaRPr lang="en-US" sz="11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1480075" y="3148421"/>
                  <a:ext cx="1516907" cy="357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 smtClean="0"/>
                    <a:t>?cycling lovers</a:t>
                  </a:r>
                  <a:endParaRPr lang="en-US" sz="1100" dirty="0"/>
                </a:p>
              </p:txBody>
            </p:sp>
            <p:pic>
              <p:nvPicPr>
                <p:cNvPr id="130" name="Picture 12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1716" y="2629581"/>
                  <a:ext cx="760353" cy="633628"/>
                </a:xfrm>
                <a:prstGeom prst="rect">
                  <a:avLst/>
                </a:prstGeom>
              </p:spPr>
            </p:pic>
            <p:pic>
              <p:nvPicPr>
                <p:cNvPr id="131" name="Picture 13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80580" y="2122937"/>
                  <a:ext cx="549962" cy="549962"/>
                </a:xfrm>
                <a:prstGeom prst="rect">
                  <a:avLst/>
                </a:prstGeom>
              </p:spPr>
            </p:pic>
            <p:cxnSp>
              <p:nvCxnSpPr>
                <p:cNvPr id="132" name="Curved Connector 131"/>
                <p:cNvCxnSpPr>
                  <a:stCxn id="125" idx="1"/>
                </p:cNvCxnSpPr>
                <p:nvPr/>
              </p:nvCxnSpPr>
              <p:spPr bwMode="auto">
                <a:xfrm rot="10800000" flipV="1">
                  <a:off x="1246315" y="1807089"/>
                  <a:ext cx="564053" cy="316709"/>
                </a:xfrm>
                <a:prstGeom prst="curved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3" name="Curved Connector 132"/>
                <p:cNvCxnSpPr>
                  <a:stCxn id="125" idx="3"/>
                  <a:endCxn id="131" idx="0"/>
                </p:cNvCxnSpPr>
                <p:nvPr/>
              </p:nvCxnSpPr>
              <p:spPr bwMode="auto">
                <a:xfrm>
                  <a:off x="2313417" y="1807090"/>
                  <a:ext cx="542144" cy="315847"/>
                </a:xfrm>
                <a:prstGeom prst="curved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4" name="Curved Connector 133"/>
                <p:cNvCxnSpPr>
                  <a:stCxn id="131" idx="2"/>
                  <a:endCxn id="130" idx="3"/>
                </p:cNvCxnSpPr>
                <p:nvPr/>
              </p:nvCxnSpPr>
              <p:spPr bwMode="auto">
                <a:xfrm rot="5400000">
                  <a:off x="2512067" y="2602901"/>
                  <a:ext cx="273496" cy="413492"/>
                </a:xfrm>
                <a:prstGeom prst="curved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5" name="Curved Connector 134"/>
                <p:cNvCxnSpPr>
                  <a:endCxn id="130" idx="1"/>
                </p:cNvCxnSpPr>
                <p:nvPr/>
              </p:nvCxnSpPr>
              <p:spPr bwMode="auto">
                <a:xfrm rot="16200000" flipH="1">
                  <a:off x="1326837" y="2591515"/>
                  <a:ext cx="274357" cy="435402"/>
                </a:xfrm>
                <a:prstGeom prst="curvedConnector2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136" name="Picture 135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8884" y="2122937"/>
                  <a:ext cx="495786" cy="495786"/>
                </a:xfrm>
                <a:prstGeom prst="rect">
                  <a:avLst/>
                </a:prstGeom>
              </p:spPr>
            </p:pic>
          </p:grpSp>
          <p:grpSp>
            <p:nvGrpSpPr>
              <p:cNvPr id="73" name="Group 72"/>
              <p:cNvGrpSpPr/>
              <p:nvPr/>
            </p:nvGrpSpPr>
            <p:grpSpPr>
              <a:xfrm>
                <a:off x="3890963" y="2226433"/>
                <a:ext cx="5346734" cy="4057022"/>
                <a:chOff x="3684994" y="2211919"/>
                <a:chExt cx="5346734" cy="4057022"/>
              </a:xfrm>
            </p:grpSpPr>
            <p:pic>
              <p:nvPicPr>
                <p:cNvPr id="90" name="Picture 89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85151" y="5043162"/>
                  <a:ext cx="578657" cy="578657"/>
                </a:xfrm>
                <a:prstGeom prst="rect">
                  <a:avLst/>
                </a:prstGeom>
              </p:spPr>
            </p:pic>
            <p:pic>
              <p:nvPicPr>
                <p:cNvPr id="91" name="Picture 90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2831" y="2839262"/>
                  <a:ext cx="503050" cy="503048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5370655" y="2211919"/>
                  <a:ext cx="2011072" cy="715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b="1" dirty="0" smtClean="0"/>
                    <a:t>Michael</a:t>
                  </a:r>
                </a:p>
                <a:p>
                  <a:pPr algn="ctr"/>
                  <a:r>
                    <a:rPr lang="en-US" sz="1400" b="1" dirty="0" smtClean="0"/>
                    <a:t>(unique match)</a:t>
                  </a:r>
                  <a:endParaRPr lang="en-US" sz="1400" b="1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684994" y="3008846"/>
                  <a:ext cx="1589410" cy="420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h</a:t>
                  </a:r>
                  <a:r>
                    <a:rPr lang="en-US" sz="1400" dirty="0" smtClean="0"/>
                    <a:t>iking group</a:t>
                  </a:r>
                  <a:endParaRPr lang="en-US" sz="1400" dirty="0"/>
                </a:p>
              </p:txBody>
            </p:sp>
            <p:pic>
              <p:nvPicPr>
                <p:cNvPr id="94" name="Picture 9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2567" y="3963347"/>
                  <a:ext cx="495786" cy="495786"/>
                </a:xfrm>
                <a:prstGeom prst="rect">
                  <a:avLst/>
                </a:prstGeom>
              </p:spPr>
            </p:pic>
            <p:pic>
              <p:nvPicPr>
                <p:cNvPr id="95" name="Picture 94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7460" y="3610019"/>
                  <a:ext cx="495786" cy="495786"/>
                </a:xfrm>
                <a:prstGeom prst="rect">
                  <a:avLst/>
                </a:prstGeom>
              </p:spPr>
            </p:pic>
            <p:sp>
              <p:nvSpPr>
                <p:cNvPr id="96" name="TextBox 95"/>
                <p:cNvSpPr txBox="1"/>
                <p:nvPr/>
              </p:nvSpPr>
              <p:spPr>
                <a:xfrm>
                  <a:off x="5048329" y="3793846"/>
                  <a:ext cx="673098" cy="631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…</a:t>
                  </a:r>
                  <a:endParaRPr lang="en-US" sz="2400" dirty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H="1">
                  <a:off x="4543247" y="3268946"/>
                  <a:ext cx="1509167" cy="39989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8" name="Straight Arrow Connector 97"/>
                <p:cNvCxnSpPr>
                  <a:endCxn id="94" idx="0"/>
                </p:cNvCxnSpPr>
                <p:nvPr/>
              </p:nvCxnSpPr>
              <p:spPr bwMode="auto">
                <a:xfrm flipH="1">
                  <a:off x="5830460" y="3382121"/>
                  <a:ext cx="474314" cy="581226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99" name="Picture 9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15915" y="3838341"/>
                  <a:ext cx="495786" cy="495786"/>
                </a:xfrm>
                <a:prstGeom prst="rect">
                  <a:avLst/>
                </a:prstGeom>
              </p:spPr>
            </p:pic>
            <p:cxnSp>
              <p:nvCxnSpPr>
                <p:cNvPr id="100" name="Straight Arrow Connector 99"/>
                <p:cNvCxnSpPr/>
                <p:nvPr/>
              </p:nvCxnSpPr>
              <p:spPr bwMode="auto">
                <a:xfrm flipH="1">
                  <a:off x="4987978" y="3316420"/>
                  <a:ext cx="1137105" cy="52192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pic>
              <p:nvPicPr>
                <p:cNvPr id="101" name="Picture 100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1543" y="5016338"/>
                  <a:ext cx="632305" cy="632305"/>
                </a:xfrm>
                <a:prstGeom prst="rect">
                  <a:avLst/>
                </a:prstGeom>
              </p:spPr>
            </p:pic>
            <p:pic>
              <p:nvPicPr>
                <p:cNvPr id="102" name="Picture 101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0911" y="5033883"/>
                  <a:ext cx="597214" cy="597214"/>
                </a:xfrm>
                <a:prstGeom prst="rect">
                  <a:avLst/>
                </a:prstGeom>
              </p:spPr>
            </p:pic>
            <p:pic>
              <p:nvPicPr>
                <p:cNvPr id="103" name="Picture 10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11728" y="3963347"/>
                  <a:ext cx="549962" cy="549962"/>
                </a:xfrm>
                <a:prstGeom prst="rect">
                  <a:avLst/>
                </a:prstGeom>
              </p:spPr>
            </p:pic>
            <p:pic>
              <p:nvPicPr>
                <p:cNvPr id="104" name="Picture 103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50484" y="3904222"/>
                  <a:ext cx="549962" cy="549962"/>
                </a:xfrm>
                <a:prstGeom prst="rect">
                  <a:avLst/>
                </a:prstGeom>
              </p:spPr>
            </p:pic>
            <p:pic>
              <p:nvPicPr>
                <p:cNvPr id="105" name="Picture 10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0911" y="3674331"/>
                  <a:ext cx="549962" cy="549962"/>
                </a:xfrm>
                <a:prstGeom prst="rect">
                  <a:avLst/>
                </a:prstGeom>
              </p:spPr>
            </p:pic>
            <p:cxnSp>
              <p:nvCxnSpPr>
                <p:cNvPr id="106" name="Straight Arrow Connector 105"/>
                <p:cNvCxnSpPr>
                  <a:stCxn id="91" idx="2"/>
                  <a:endCxn id="103" idx="0"/>
                </p:cNvCxnSpPr>
                <p:nvPr/>
              </p:nvCxnSpPr>
              <p:spPr bwMode="auto">
                <a:xfrm>
                  <a:off x="6384356" y="3342310"/>
                  <a:ext cx="502353" cy="621037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7" name="Straight Arrow Connector 106"/>
                <p:cNvCxnSpPr/>
                <p:nvPr/>
              </p:nvCxnSpPr>
              <p:spPr bwMode="auto">
                <a:xfrm>
                  <a:off x="6668549" y="3306773"/>
                  <a:ext cx="751535" cy="59744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8" name="Straight Arrow Connector 107"/>
                <p:cNvCxnSpPr/>
                <p:nvPr/>
              </p:nvCxnSpPr>
              <p:spPr bwMode="auto">
                <a:xfrm>
                  <a:off x="6756932" y="3262825"/>
                  <a:ext cx="1287602" cy="46541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09" name="TextBox 108"/>
                <p:cNvSpPr txBox="1"/>
                <p:nvPr/>
              </p:nvSpPr>
              <p:spPr>
                <a:xfrm>
                  <a:off x="8331160" y="3374664"/>
                  <a:ext cx="602982" cy="546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/>
                    <a:t>…</a:t>
                  </a:r>
                  <a:endParaRPr lang="en-US" sz="2000" dirty="0"/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6086840" y="4939220"/>
                  <a:ext cx="673098" cy="6310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…</a:t>
                  </a:r>
                  <a:endParaRPr lang="en-US" sz="2400" dirty="0"/>
                </a:p>
              </p:txBody>
            </p:sp>
            <p:cxnSp>
              <p:nvCxnSpPr>
                <p:cNvPr id="111" name="Straight Arrow Connector 110"/>
                <p:cNvCxnSpPr>
                  <a:stCxn id="95" idx="2"/>
                </p:cNvCxnSpPr>
                <p:nvPr/>
              </p:nvCxnSpPr>
              <p:spPr bwMode="auto">
                <a:xfrm>
                  <a:off x="4295353" y="4105805"/>
                  <a:ext cx="136029" cy="91184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2" name="Straight Arrow Connector 111"/>
                <p:cNvCxnSpPr>
                  <a:stCxn id="95" idx="2"/>
                </p:cNvCxnSpPr>
                <p:nvPr/>
              </p:nvCxnSpPr>
              <p:spPr bwMode="auto">
                <a:xfrm>
                  <a:off x="4295353" y="4105805"/>
                  <a:ext cx="633060" cy="86273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3" name="Straight Arrow Connector 112"/>
                <p:cNvCxnSpPr>
                  <a:stCxn id="99" idx="2"/>
                </p:cNvCxnSpPr>
                <p:nvPr/>
              </p:nvCxnSpPr>
              <p:spPr bwMode="auto">
                <a:xfrm>
                  <a:off x="4863808" y="4334127"/>
                  <a:ext cx="180662" cy="63440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4" name="Straight Arrow Connector 113"/>
                <p:cNvCxnSpPr/>
                <p:nvPr/>
              </p:nvCxnSpPr>
              <p:spPr bwMode="auto">
                <a:xfrm flipH="1">
                  <a:off x="5345132" y="4495029"/>
                  <a:ext cx="272046" cy="43943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5" name="Straight Arrow Connector 114"/>
                <p:cNvCxnSpPr>
                  <a:stCxn id="94" idx="2"/>
                </p:cNvCxnSpPr>
                <p:nvPr/>
              </p:nvCxnSpPr>
              <p:spPr bwMode="auto">
                <a:xfrm>
                  <a:off x="5830460" y="4459133"/>
                  <a:ext cx="1298346" cy="67078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6" name="Straight Arrow Connector 115"/>
                <p:cNvCxnSpPr/>
                <p:nvPr/>
              </p:nvCxnSpPr>
              <p:spPr bwMode="auto">
                <a:xfrm>
                  <a:off x="6003856" y="4460847"/>
                  <a:ext cx="1919055" cy="59925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7" name="Straight Arrow Connector 116"/>
                <p:cNvCxnSpPr/>
                <p:nvPr/>
              </p:nvCxnSpPr>
              <p:spPr bwMode="auto">
                <a:xfrm>
                  <a:off x="7044316" y="4466395"/>
                  <a:ext cx="188366" cy="549943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8" name="Straight Arrow Connector 117"/>
                <p:cNvCxnSpPr/>
                <p:nvPr/>
              </p:nvCxnSpPr>
              <p:spPr bwMode="auto">
                <a:xfrm>
                  <a:off x="7116103" y="4430997"/>
                  <a:ext cx="928431" cy="58534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19" name="Straight Arrow Connector 118"/>
                <p:cNvCxnSpPr>
                  <a:stCxn id="105" idx="2"/>
                  <a:endCxn id="102" idx="0"/>
                </p:cNvCxnSpPr>
                <p:nvPr/>
              </p:nvCxnSpPr>
              <p:spPr bwMode="auto">
                <a:xfrm>
                  <a:off x="8175892" y="4224293"/>
                  <a:ext cx="23626" cy="80959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20" name="Oval 119"/>
                <p:cNvSpPr/>
                <p:nvPr/>
              </p:nvSpPr>
              <p:spPr bwMode="auto">
                <a:xfrm rot="623272">
                  <a:off x="3781934" y="3477448"/>
                  <a:ext cx="2444330" cy="105138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 bwMode="auto">
                <a:xfrm rot="20723474">
                  <a:off x="6424929" y="3467416"/>
                  <a:ext cx="2493519" cy="1093025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7525467" y="2655978"/>
                  <a:ext cx="1506261" cy="7151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cycling</a:t>
                  </a:r>
                  <a:r>
                    <a:rPr lang="en-US" sz="1100" dirty="0" smtClean="0"/>
                    <a:t> </a:t>
                  </a:r>
                  <a:r>
                    <a:rPr lang="en-US" sz="1400" dirty="0"/>
                    <a:t>club</a:t>
                  </a:r>
                  <a:r>
                    <a:rPr lang="en-US" sz="1100" dirty="0" smtClean="0"/>
                    <a:t> </a:t>
                  </a:r>
                </a:p>
                <a:p>
                  <a:r>
                    <a:rPr lang="en-US" sz="1100" dirty="0"/>
                    <a:t> </a:t>
                  </a:r>
                  <a:r>
                    <a:rPr lang="en-US" sz="1100" dirty="0" smtClean="0"/>
                    <a:t> </a:t>
                  </a:r>
                  <a:r>
                    <a:rPr lang="en-US" sz="1400" dirty="0"/>
                    <a:t>member</a:t>
                  </a:r>
                </a:p>
              </p:txBody>
            </p:sp>
            <p:sp>
              <p:nvSpPr>
                <p:cNvPr id="123" name="Oval 122"/>
                <p:cNvSpPr/>
                <p:nvPr/>
              </p:nvSpPr>
              <p:spPr bwMode="auto">
                <a:xfrm>
                  <a:off x="3914801" y="4800359"/>
                  <a:ext cx="4939110" cy="1047896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</a:pPr>
                  <a:endParaRPr kumimoji="0" lang="en-US" sz="1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5771566" y="5848255"/>
                  <a:ext cx="1534531" cy="420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cycling fans</a:t>
                  </a:r>
                </a:p>
              </p:txBody>
            </p:sp>
          </p:grpSp>
          <p:sp>
            <p:nvSpPr>
              <p:cNvPr id="74" name="Rectangle 73"/>
              <p:cNvSpPr/>
              <p:nvPr/>
            </p:nvSpPr>
            <p:spPr bwMode="auto">
              <a:xfrm>
                <a:off x="5749817" y="3872426"/>
                <a:ext cx="508566" cy="832215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 bwMode="auto">
              <a:xfrm>
                <a:off x="6843246" y="3901619"/>
                <a:ext cx="508566" cy="743606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 bwMode="auto">
              <a:xfrm>
                <a:off x="7314168" y="5014268"/>
                <a:ext cx="508566" cy="662795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 bwMode="auto">
              <a:xfrm>
                <a:off x="8079823" y="5014267"/>
                <a:ext cx="508566" cy="662795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 bwMode="auto">
              <a:xfrm>
                <a:off x="8145768" y="3650788"/>
                <a:ext cx="508566" cy="729260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802446" y="4423472"/>
                <a:ext cx="573957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hg</a:t>
                </a:r>
                <a:r>
                  <a:rPr lang="en-US" sz="1100" baseline="-25000" dirty="0"/>
                  <a:t>m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3975727" y="3661530"/>
                <a:ext cx="538368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hg</a:t>
                </a:r>
                <a:r>
                  <a:rPr lang="en-US" sz="1100" baseline="-25000" dirty="0" smtClean="0"/>
                  <a:t>1</a:t>
                </a:r>
                <a:endParaRPr lang="en-US" sz="1100" baseline="-25000" dirty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088633" y="4291842"/>
                <a:ext cx="538368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hg</a:t>
                </a:r>
                <a:r>
                  <a:rPr lang="en-US" sz="1100" baseline="-25000" dirty="0" smtClean="0"/>
                  <a:t>2</a:t>
                </a:r>
                <a:endParaRPr lang="en-US" sz="1100" baseline="-25000" dirty="0"/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6922423" y="4396864"/>
                <a:ext cx="516715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cc</a:t>
                </a:r>
                <a:r>
                  <a:rPr lang="en-US" sz="1100" baseline="-25000" dirty="0" smtClean="0"/>
                  <a:t>1</a:t>
                </a:r>
                <a:endParaRPr lang="en-US" sz="1100" baseline="-25000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554276" y="4325533"/>
                <a:ext cx="516715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cc</a:t>
                </a:r>
                <a:r>
                  <a:rPr lang="en-US" sz="1100" baseline="-25000" dirty="0"/>
                  <a:t>2</a:t>
                </a: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8185447" y="4098659"/>
                <a:ext cx="516715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cc</a:t>
                </a:r>
                <a:r>
                  <a:rPr lang="en-US" sz="1100" baseline="-25000" dirty="0" smtClean="0"/>
                  <a:t>3</a:t>
                </a:r>
                <a:endParaRPr lang="en-US" sz="1100" baseline="-25000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4186587" y="5191774"/>
                <a:ext cx="463145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cl</a:t>
                </a:r>
                <a:r>
                  <a:rPr lang="en-US" sz="1100" baseline="-25000" dirty="0" smtClean="0"/>
                  <a:t>1</a:t>
                </a:r>
                <a:endParaRPr lang="en-US" sz="1100" baseline="-25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5591511" y="5447656"/>
                <a:ext cx="463145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cl</a:t>
                </a:r>
                <a:r>
                  <a:rPr lang="en-US" sz="1100" baseline="-25000" dirty="0" smtClean="0"/>
                  <a:t>2</a:t>
                </a:r>
                <a:endParaRPr lang="en-US" sz="1100" baseline="-25000" dirty="0"/>
              </a:p>
            </p:txBody>
          </p:sp>
          <p:pic>
            <p:nvPicPr>
              <p:cNvPr id="87" name="Picture 8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8206" y="5076325"/>
                <a:ext cx="578657" cy="578657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6904492" y="5392861"/>
                <a:ext cx="577440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smtClean="0"/>
                  <a:t>cl</a:t>
                </a:r>
                <a:r>
                  <a:rPr lang="en-US" sz="1100" baseline="-25000" dirty="0" smtClean="0"/>
                  <a:t>n-1</a:t>
                </a:r>
                <a:endParaRPr lang="en-US" sz="1100" baseline="-250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8536982" y="5150251"/>
                <a:ext cx="463145" cy="357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 err="1" smtClean="0"/>
                  <a:t>cl</a:t>
                </a:r>
                <a:r>
                  <a:rPr lang="en-US" sz="1100" baseline="-25000" dirty="0" err="1" smtClean="0"/>
                  <a:t>n</a:t>
                </a:r>
                <a:endParaRPr lang="en-US" sz="1100" baseline="-25000" dirty="0"/>
              </a:p>
            </p:txBody>
          </p:sp>
        </p:grpSp>
        <p:sp>
          <p:nvSpPr>
            <p:cNvPr id="5" name="TextBox 4"/>
            <p:cNvSpPr txBox="1"/>
            <p:nvPr/>
          </p:nvSpPr>
          <p:spPr>
            <a:xfrm>
              <a:off x="7884679" y="1850178"/>
              <a:ext cx="7335629" cy="87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Michael:  “find cycling fans who know both my friends in cycling club and my friends in hiking groups” (</a:t>
              </a:r>
              <a:r>
                <a:rPr lang="en-US" altLang="en-US" sz="1400" i="1" dirty="0">
                  <a:latin typeface="Calibri" panose="020F0502020204030204" pitchFamily="34" charset="0"/>
                </a:rPr>
                <a:t>IBM Watson, Facebook Graph Search, Apple </a:t>
              </a:r>
              <a:r>
                <a:rPr lang="en-US" altLang="en-US" sz="1400" i="1" dirty="0" err="1">
                  <a:latin typeface="Calibri" panose="020F0502020204030204" pitchFamily="34" charset="0"/>
                </a:rPr>
                <a:t>Siri</a:t>
              </a:r>
              <a:r>
                <a:rPr lang="en-US" altLang="en-US" sz="1400" i="1" dirty="0">
                  <a:latin typeface="Calibri" panose="020F0502020204030204" pitchFamily="34" charset="0"/>
                </a:rPr>
                <a:t>, Wolfram Alpha Search…</a:t>
              </a:r>
              <a:r>
                <a:rPr lang="en-US" sz="1400" dirty="0" smtClean="0"/>
                <a:t>)</a:t>
              </a:r>
              <a:endParaRPr lang="en-US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55440" y="3228594"/>
            <a:ext cx="3624233" cy="2581160"/>
            <a:chOff x="111705" y="2921389"/>
            <a:chExt cx="4134031" cy="2944236"/>
          </a:xfrm>
        </p:grpSpPr>
        <p:pic>
          <p:nvPicPr>
            <p:cNvPr id="137" name="Picture 1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802" y="2984695"/>
              <a:ext cx="503050" cy="503048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111705" y="2928888"/>
              <a:ext cx="1017118" cy="38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Michael</a:t>
              </a:r>
            </a:p>
          </p:txBody>
        </p:sp>
        <p:cxnSp>
          <p:nvCxnSpPr>
            <p:cNvPr id="139" name="Straight Arrow Connector 138"/>
            <p:cNvCxnSpPr>
              <a:stCxn id="137" idx="2"/>
              <a:endCxn id="141" idx="0"/>
            </p:cNvCxnSpPr>
            <p:nvPr/>
          </p:nvCxnSpPr>
          <p:spPr bwMode="auto">
            <a:xfrm>
              <a:off x="1447327" y="3487743"/>
              <a:ext cx="0" cy="3898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0" name="TextBox 139"/>
            <p:cNvSpPr txBox="1"/>
            <p:nvPr/>
          </p:nvSpPr>
          <p:spPr>
            <a:xfrm>
              <a:off x="1469538" y="3793215"/>
              <a:ext cx="451259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cc</a:t>
              </a:r>
              <a:r>
                <a:rPr lang="en-US" sz="1200" baseline="-25000" dirty="0" smtClean="0"/>
                <a:t>1</a:t>
              </a:r>
              <a:endParaRPr lang="en-US" sz="1200" baseline="-25000" dirty="0"/>
            </a:p>
          </p:txBody>
        </p:sp>
        <p:sp>
          <p:nvSpPr>
            <p:cNvPr id="141" name="Oval 140"/>
            <p:cNvSpPr/>
            <p:nvPr/>
          </p:nvSpPr>
          <p:spPr bwMode="auto">
            <a:xfrm>
              <a:off x="1381624" y="3877570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761972" y="4417431"/>
              <a:ext cx="402490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/>
                <a:t>3</a:t>
              </a:r>
            </a:p>
          </p:txBody>
        </p:sp>
        <p:sp>
          <p:nvSpPr>
            <p:cNvPr id="143" name="Oval 142"/>
            <p:cNvSpPr/>
            <p:nvPr/>
          </p:nvSpPr>
          <p:spPr bwMode="auto">
            <a:xfrm>
              <a:off x="1704807" y="4342478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76116" y="4417956"/>
              <a:ext cx="402490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 smtClean="0"/>
                <a:t>7</a:t>
              </a:r>
              <a:endParaRPr lang="en-US" sz="1200" baseline="-25000" dirty="0"/>
            </a:p>
          </p:txBody>
        </p:sp>
        <p:sp>
          <p:nvSpPr>
            <p:cNvPr id="145" name="Oval 144"/>
            <p:cNvSpPr/>
            <p:nvPr/>
          </p:nvSpPr>
          <p:spPr bwMode="auto">
            <a:xfrm>
              <a:off x="803738" y="4526157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313864" y="4794302"/>
              <a:ext cx="506543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 smtClean="0"/>
                <a:t>n-1</a:t>
              </a:r>
              <a:endParaRPr lang="en-US" sz="1200" baseline="-25000" dirty="0"/>
            </a:p>
          </p:txBody>
        </p:sp>
        <p:sp>
          <p:nvSpPr>
            <p:cNvPr id="147" name="Oval 146"/>
            <p:cNvSpPr/>
            <p:nvPr/>
          </p:nvSpPr>
          <p:spPr bwMode="auto">
            <a:xfrm>
              <a:off x="1228896" y="4882613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82937" y="4233296"/>
              <a:ext cx="402490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 smtClean="0"/>
                <a:t>4</a:t>
              </a:r>
              <a:endParaRPr lang="en-US" sz="1200" baseline="-25000" dirty="0"/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2616210" y="4285843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61713" y="3517139"/>
              <a:ext cx="402490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/>
                <a:t>9</a:t>
              </a:r>
            </a:p>
          </p:txBody>
        </p:sp>
        <p:sp>
          <p:nvSpPr>
            <p:cNvPr id="151" name="Oval 150"/>
            <p:cNvSpPr/>
            <p:nvPr/>
          </p:nvSpPr>
          <p:spPr bwMode="auto">
            <a:xfrm>
              <a:off x="2273798" y="3601495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512307" y="2921389"/>
              <a:ext cx="415432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 smtClean="0"/>
                <a:t>5</a:t>
              </a:r>
              <a:endParaRPr lang="en-US" sz="1200" baseline="-25000" dirty="0"/>
            </a:p>
          </p:txBody>
        </p:sp>
        <p:sp>
          <p:nvSpPr>
            <p:cNvPr id="153" name="Oval 152"/>
            <p:cNvSpPr/>
            <p:nvPr/>
          </p:nvSpPr>
          <p:spPr bwMode="auto">
            <a:xfrm>
              <a:off x="2637522" y="3187382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931816" y="3229166"/>
              <a:ext cx="444688" cy="38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815987" y="4476283"/>
              <a:ext cx="444688" cy="38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602230" y="4186836"/>
              <a:ext cx="402490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/>
                <a:t>6</a:t>
              </a:r>
            </a:p>
          </p:txBody>
        </p:sp>
        <p:sp>
          <p:nvSpPr>
            <p:cNvPr id="157" name="Oval 156"/>
            <p:cNvSpPr/>
            <p:nvPr/>
          </p:nvSpPr>
          <p:spPr bwMode="auto">
            <a:xfrm>
              <a:off x="3554131" y="4305209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778163" y="4435363"/>
              <a:ext cx="467573" cy="315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cl</a:t>
              </a:r>
              <a:r>
                <a:rPr lang="en-US" sz="1200" baseline="-25000" dirty="0" smtClean="0"/>
                <a:t>16</a:t>
              </a:r>
              <a:endParaRPr lang="en-US" sz="1200" baseline="-25000" dirty="0"/>
            </a:p>
          </p:txBody>
        </p:sp>
        <p:sp>
          <p:nvSpPr>
            <p:cNvPr id="159" name="Oval 158"/>
            <p:cNvSpPr/>
            <p:nvPr/>
          </p:nvSpPr>
          <p:spPr bwMode="auto">
            <a:xfrm>
              <a:off x="3773904" y="4741369"/>
              <a:ext cx="131406" cy="14124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60" name="Picture 15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2374" y="5233320"/>
              <a:ext cx="632305" cy="632305"/>
            </a:xfrm>
            <a:prstGeom prst="rect">
              <a:avLst/>
            </a:prstGeom>
          </p:spPr>
        </p:pic>
        <p:sp>
          <p:nvSpPr>
            <p:cNvPr id="161" name="TextBox 160"/>
            <p:cNvSpPr txBox="1"/>
            <p:nvPr/>
          </p:nvSpPr>
          <p:spPr>
            <a:xfrm>
              <a:off x="2094260" y="5441593"/>
              <a:ext cx="613709" cy="38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Eric</a:t>
              </a:r>
              <a:endParaRPr lang="en-US" sz="1600" dirty="0"/>
            </a:p>
          </p:txBody>
        </p:sp>
        <p:cxnSp>
          <p:nvCxnSpPr>
            <p:cNvPr id="162" name="Straight Arrow Connector 161"/>
            <p:cNvCxnSpPr/>
            <p:nvPr/>
          </p:nvCxnSpPr>
          <p:spPr bwMode="auto">
            <a:xfrm flipH="1">
              <a:off x="3333477" y="4909624"/>
              <a:ext cx="467192" cy="5277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3" name="Straight Arrow Connector 162"/>
            <p:cNvCxnSpPr>
              <a:stCxn id="141" idx="5"/>
              <a:endCxn id="143" idx="1"/>
            </p:cNvCxnSpPr>
            <p:nvPr/>
          </p:nvCxnSpPr>
          <p:spPr bwMode="auto">
            <a:xfrm>
              <a:off x="1493786" y="3998129"/>
              <a:ext cx="230265" cy="3650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" name="Straight Arrow Connector 163"/>
            <p:cNvCxnSpPr>
              <a:stCxn id="143" idx="3"/>
              <a:endCxn id="147" idx="7"/>
            </p:cNvCxnSpPr>
            <p:nvPr/>
          </p:nvCxnSpPr>
          <p:spPr bwMode="auto">
            <a:xfrm flipH="1">
              <a:off x="1341058" y="4463037"/>
              <a:ext cx="382993" cy="4402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Straight Arrow Connector 164"/>
            <p:cNvCxnSpPr>
              <a:stCxn id="143" idx="2"/>
              <a:endCxn id="145" idx="6"/>
            </p:cNvCxnSpPr>
            <p:nvPr/>
          </p:nvCxnSpPr>
          <p:spPr bwMode="auto">
            <a:xfrm flipH="1">
              <a:off x="935144" y="4413100"/>
              <a:ext cx="769663" cy="1836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Straight Arrow Connector 165"/>
            <p:cNvCxnSpPr>
              <a:stCxn id="143" idx="6"/>
              <a:endCxn id="149" idx="2"/>
            </p:cNvCxnSpPr>
            <p:nvPr/>
          </p:nvCxnSpPr>
          <p:spPr bwMode="auto">
            <a:xfrm flipV="1">
              <a:off x="1836213" y="4356465"/>
              <a:ext cx="779997" cy="566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Straight Arrow Connector 166"/>
            <p:cNvCxnSpPr>
              <a:stCxn id="149" idx="0"/>
              <a:endCxn id="151" idx="5"/>
            </p:cNvCxnSpPr>
            <p:nvPr/>
          </p:nvCxnSpPr>
          <p:spPr bwMode="auto">
            <a:xfrm flipH="1" flipV="1">
              <a:off x="2385960" y="3722054"/>
              <a:ext cx="295953" cy="5637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8" name="Straight Arrow Connector 167"/>
            <p:cNvCxnSpPr>
              <a:stCxn id="153" idx="3"/>
              <a:endCxn id="151" idx="7"/>
            </p:cNvCxnSpPr>
            <p:nvPr/>
          </p:nvCxnSpPr>
          <p:spPr bwMode="auto">
            <a:xfrm flipH="1">
              <a:off x="2385960" y="3307941"/>
              <a:ext cx="270806" cy="3142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Straight Arrow Connector 168"/>
            <p:cNvCxnSpPr>
              <a:stCxn id="153" idx="6"/>
            </p:cNvCxnSpPr>
            <p:nvPr/>
          </p:nvCxnSpPr>
          <p:spPr bwMode="auto">
            <a:xfrm>
              <a:off x="2768928" y="3258004"/>
              <a:ext cx="404809" cy="11789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Straight Arrow Connector 169"/>
            <p:cNvCxnSpPr>
              <a:stCxn id="149" idx="5"/>
            </p:cNvCxnSpPr>
            <p:nvPr/>
          </p:nvCxnSpPr>
          <p:spPr bwMode="auto">
            <a:xfrm>
              <a:off x="2728372" y="4406402"/>
              <a:ext cx="164468" cy="26832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Straight Arrow Connector 170"/>
            <p:cNvCxnSpPr>
              <a:stCxn id="149" idx="6"/>
              <a:endCxn id="157" idx="2"/>
            </p:cNvCxnSpPr>
            <p:nvPr/>
          </p:nvCxnSpPr>
          <p:spPr bwMode="auto">
            <a:xfrm>
              <a:off x="2747616" y="4356465"/>
              <a:ext cx="806515" cy="193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" name="Straight Arrow Connector 171"/>
            <p:cNvCxnSpPr>
              <a:stCxn id="157" idx="5"/>
              <a:endCxn id="159" idx="1"/>
            </p:cNvCxnSpPr>
            <p:nvPr/>
          </p:nvCxnSpPr>
          <p:spPr bwMode="auto">
            <a:xfrm>
              <a:off x="3666293" y="4425768"/>
              <a:ext cx="126855" cy="3362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" name="TextBox 173"/>
            <p:cNvSpPr txBox="1"/>
            <p:nvPr/>
          </p:nvSpPr>
          <p:spPr>
            <a:xfrm>
              <a:off x="601645" y="4120542"/>
              <a:ext cx="444688" cy="386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…</a:t>
              </a:r>
              <a:endParaRPr lang="en-US" sz="1600" dirty="0"/>
            </a:p>
          </p:txBody>
        </p:sp>
        <p:cxnSp>
          <p:nvCxnSpPr>
            <p:cNvPr id="175" name="Straight Arrow Connector 174"/>
            <p:cNvCxnSpPr>
              <a:stCxn id="149" idx="4"/>
            </p:cNvCxnSpPr>
            <p:nvPr/>
          </p:nvCxnSpPr>
          <p:spPr bwMode="auto">
            <a:xfrm flipH="1">
              <a:off x="2571204" y="4427087"/>
              <a:ext cx="110709" cy="5143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" name="Rectangle 7"/>
          <p:cNvSpPr/>
          <p:nvPr/>
        </p:nvSpPr>
        <p:spPr>
          <a:xfrm>
            <a:off x="1657684" y="5913203"/>
            <a:ext cx="6537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/>
              <a:t>Can we still answer Q with limited resource?</a:t>
            </a:r>
          </a:p>
        </p:txBody>
      </p:sp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374754"/>
            <a:ext cx="7543800" cy="573514"/>
          </a:xfrm>
        </p:spPr>
        <p:txBody>
          <a:bodyPr/>
          <a:lstStyle/>
          <a:p>
            <a:r>
              <a:rPr lang="en-US" sz="3600" dirty="0" smtClean="0"/>
              <a:t>Making big graph “small”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6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5" y="1345390"/>
            <a:ext cx="7543800" cy="96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Idea: using a small graph instead of G to make it feasible to answer expensive queries in big graphs.</a:t>
            </a:r>
            <a:endParaRPr lang="en-US" sz="22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6908" y="2180987"/>
            <a:ext cx="7921625" cy="3217863"/>
            <a:chOff x="444500" y="2309247"/>
            <a:chExt cx="7921625" cy="3217863"/>
          </a:xfrm>
        </p:grpSpPr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444500" y="2309247"/>
              <a:ext cx="7921625" cy="3217863"/>
              <a:chOff x="276360" y="2424614"/>
              <a:chExt cx="7255058" cy="3004169"/>
            </a:xfrm>
          </p:grpSpPr>
          <p:sp>
            <p:nvSpPr>
              <p:cNvPr id="9" name="TextBox 92"/>
              <p:cNvSpPr>
                <a:spLocks noChangeArrowheads="1"/>
              </p:cNvSpPr>
              <p:nvPr/>
            </p:nvSpPr>
            <p:spPr bwMode="auto">
              <a:xfrm>
                <a:off x="276360" y="3784866"/>
                <a:ext cx="1884241" cy="77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         </a:t>
                </a:r>
                <a:r>
                  <a:rPr lang="en-US" altLang="en-US" sz="1600" dirty="0" smtClean="0">
                    <a:latin typeface="Calibri" panose="020F0502020204030204" pitchFamily="34" charset="0"/>
                    <a:sym typeface="Calibri" panose="020F0502020204030204" pitchFamily="34" charset="0"/>
                  </a:rPr>
                  <a:t>Reduction</a:t>
                </a:r>
                <a:endPara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(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bounded resources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: </a:t>
                </a:r>
                <a:endPara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time, space, energy…) </a:t>
                </a:r>
              </a:p>
            </p:txBody>
          </p:sp>
          <p:cxnSp>
            <p:nvCxnSpPr>
              <p:cNvPr id="10" name="Straight Arrow Connector 70"/>
              <p:cNvCxnSpPr>
                <a:cxnSpLocks noChangeShapeType="1"/>
              </p:cNvCxnSpPr>
              <p:nvPr/>
            </p:nvCxnSpPr>
            <p:spPr bwMode="auto">
              <a:xfrm>
                <a:off x="2654653" y="3622391"/>
                <a:ext cx="4590" cy="1063627"/>
              </a:xfrm>
              <a:prstGeom prst="straightConnector1">
                <a:avLst/>
              </a:prstGeom>
              <a:noFill/>
              <a:ln w="25400">
                <a:solidFill>
                  <a:srgbClr val="42BA97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pic>
            <p:nvPicPr>
              <p:cNvPr id="11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8963" y="4725751"/>
                <a:ext cx="708724" cy="703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9"/>
              <p:cNvSpPr txBox="1">
                <a:spLocks noChangeArrowheads="1"/>
              </p:cNvSpPr>
              <p:nvPr/>
            </p:nvSpPr>
            <p:spPr bwMode="auto">
              <a:xfrm>
                <a:off x="3705319" y="2637318"/>
                <a:ext cx="1125768" cy="397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600" dirty="0"/>
                  <a:t>query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 bwMode="auto">
              <a:xfrm flipV="1">
                <a:off x="2922493" y="3005588"/>
                <a:ext cx="1974423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4" name="TextBox 85"/>
              <p:cNvSpPr>
                <a:spLocks noChangeArrowheads="1"/>
              </p:cNvSpPr>
              <p:nvPr/>
            </p:nvSpPr>
            <p:spPr bwMode="auto">
              <a:xfrm>
                <a:off x="5042322" y="2697507"/>
                <a:ext cx="807644" cy="660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000" dirty="0" smtClean="0">
                    <a:latin typeface="Calibri" panose="020F0502020204030204" pitchFamily="34" charset="0"/>
                    <a:sym typeface="Calibri" panose="020F0502020204030204" pitchFamily="34" charset="0"/>
                  </a:rPr>
                  <a:t> exact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000" dirty="0" smtClean="0">
                    <a:latin typeface="Calibri" panose="020F0502020204030204" pitchFamily="34" charset="0"/>
                    <a:sym typeface="Calibri" panose="020F0502020204030204" pitchFamily="34" charset="0"/>
                  </a:rPr>
                  <a:t>results</a:t>
                </a:r>
                <a:endParaRPr lang="en-US" altLang="en-US" sz="2000" dirty="0"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sp>
            <p:nvSpPr>
              <p:cNvPr id="15" name="TextBox 13"/>
              <p:cNvSpPr txBox="1">
                <a:spLocks noChangeArrowheads="1"/>
              </p:cNvSpPr>
              <p:nvPr/>
            </p:nvSpPr>
            <p:spPr bwMode="auto">
              <a:xfrm>
                <a:off x="3734515" y="4738962"/>
                <a:ext cx="1125768" cy="3977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en-US" sz="1600"/>
                  <a:t>query</a:t>
                </a: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 bwMode="auto">
              <a:xfrm flipV="1">
                <a:off x="2922493" y="5083459"/>
                <a:ext cx="1974423" cy="0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headEnd type="none" w="med" len="med"/>
                <a:tailEnd type="triangle"/>
              </a:ln>
              <a:extLst/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17" name="TextBox 85"/>
              <p:cNvSpPr>
                <a:spLocks noChangeArrowheads="1"/>
              </p:cNvSpPr>
              <p:nvPr/>
            </p:nvSpPr>
            <p:spPr bwMode="auto">
              <a:xfrm>
                <a:off x="4885411" y="4707589"/>
                <a:ext cx="1385600" cy="660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a</a:t>
                </a:r>
                <a:r>
                  <a:rPr lang="en-US" altLang="en-US" sz="2000" dirty="0" smtClean="0">
                    <a:latin typeface="Calibri" panose="020F0502020204030204" pitchFamily="34" charset="0"/>
                    <a:sym typeface="Calibri" panose="020F0502020204030204" pitchFamily="34" charset="0"/>
                  </a:rPr>
                  <a:t>pproximate 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  <a:r>
                  <a:rPr lang="en-US" altLang="en-US" sz="2000" dirty="0" smtClean="0">
                    <a:latin typeface="Calibri" panose="020F0502020204030204" pitchFamily="34" charset="0"/>
                    <a:sym typeface="Calibri" panose="020F0502020204030204" pitchFamily="34" charset="0"/>
                  </a:rPr>
                  <a:t>   results</a:t>
                </a:r>
                <a:endParaRPr lang="en-US" altLang="en-US" sz="2000" dirty="0">
                  <a:latin typeface="Calibri" panose="020F0502020204030204" pitchFamily="34" charset="0"/>
                  <a:sym typeface="Calibri" panose="020F0502020204030204" pitchFamily="34" charset="0"/>
                </a:endParaRPr>
              </a:p>
            </p:txBody>
          </p:sp>
          <p:cxnSp>
            <p:nvCxnSpPr>
              <p:cNvPr id="18" name="Straight Arrow Connector 70"/>
              <p:cNvCxnSpPr>
                <a:cxnSpLocks noChangeShapeType="1"/>
              </p:cNvCxnSpPr>
              <p:nvPr/>
            </p:nvCxnSpPr>
            <p:spPr bwMode="auto">
              <a:xfrm flipH="1" flipV="1">
                <a:off x="5442687" y="3432912"/>
                <a:ext cx="9617" cy="1161416"/>
              </a:xfrm>
              <a:prstGeom prst="straightConnector1">
                <a:avLst/>
              </a:prstGeom>
              <a:noFill/>
              <a:ln w="25400">
                <a:solidFill>
                  <a:srgbClr val="42BA97"/>
                </a:solidFill>
                <a:prstDash val="dash"/>
                <a:miter lim="800000"/>
                <a:headEnd type="arrow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9" name="TextBox 92"/>
              <p:cNvSpPr>
                <a:spLocks noChangeArrowheads="1"/>
              </p:cNvSpPr>
              <p:nvPr/>
            </p:nvSpPr>
            <p:spPr bwMode="auto">
              <a:xfrm>
                <a:off x="5581704" y="3706047"/>
                <a:ext cx="1949714" cy="7758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Approximation</a:t>
                </a:r>
              </a:p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(</a:t>
                </a:r>
                <a:r>
                  <a:rPr lang="en-US" altLang="en-US" sz="1600" dirty="0">
                    <a:solidFill>
                      <a:srgbClr val="00B05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guaranteed quality:</a:t>
                </a:r>
                <a:r>
                  <a:rPr lang="en-US" alt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sym typeface="Calibri" panose="020F0502020204030204" pitchFamily="34" charset="0"/>
                  </a:rPr>
                  <a:t> </a:t>
                </a:r>
              </a:p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en-US" sz="1600" dirty="0">
                    <a:latin typeface="Calibri" panose="020F0502020204030204" pitchFamily="34" charset="0"/>
                    <a:sym typeface="Calibri" panose="020F0502020204030204" pitchFamily="34" charset="0"/>
                  </a:rPr>
                  <a:t>accuracy, error rate, …) </a:t>
                </a:r>
              </a:p>
            </p:txBody>
          </p:sp>
          <p:pic>
            <p:nvPicPr>
              <p:cNvPr id="20" name="Picture 20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5064" y="2424614"/>
                <a:ext cx="1460317" cy="133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1" name="TextBox 9"/>
            <p:cNvSpPr txBox="1">
              <a:spLocks noChangeArrowheads="1"/>
            </p:cNvSpPr>
            <p:nvPr/>
          </p:nvSpPr>
          <p:spPr bwMode="auto">
            <a:xfrm>
              <a:off x="803472" y="2692268"/>
              <a:ext cx="12291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big graph</a:t>
              </a:r>
              <a:endParaRPr lang="en-US" altLang="en-US" sz="1600" i="1" dirty="0"/>
            </a:p>
          </p:txBody>
        </p: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006363" y="4987945"/>
              <a:ext cx="138475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small graph</a:t>
              </a:r>
              <a:endParaRPr lang="en-US" altLang="en-US" sz="1600" i="1" dirty="0"/>
            </a:p>
          </p:txBody>
        </p: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3864295" y="2944003"/>
              <a:ext cx="1409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smtClean="0">
                  <a:solidFill>
                    <a:srgbClr val="FF0000"/>
                  </a:solidFill>
                </a:rPr>
                <a:t>expensive!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83442"/>
          </a:xfrm>
        </p:spPr>
        <p:txBody>
          <a:bodyPr/>
          <a:lstStyle/>
          <a:p>
            <a:r>
              <a:rPr lang="en-US" sz="3600" dirty="0" smtClean="0"/>
              <a:t>Resource-bounded query answering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7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8632" y="2205666"/>
            <a:ext cx="7644139" cy="3193184"/>
            <a:chOff x="336224" y="2270426"/>
            <a:chExt cx="7644139" cy="3193184"/>
          </a:xfrm>
        </p:grpSpPr>
        <p:sp>
          <p:nvSpPr>
            <p:cNvPr id="25" name="TextBox 92"/>
            <p:cNvSpPr>
              <a:spLocks noChangeArrowheads="1"/>
            </p:cNvSpPr>
            <p:nvPr/>
          </p:nvSpPr>
          <p:spPr bwMode="auto">
            <a:xfrm>
              <a:off x="336224" y="3662944"/>
              <a:ext cx="2728953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rPr>
                <a:t> o</a:t>
              </a: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nline </a:t>
              </a:r>
              <a:r>
                <a: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rPr>
                <a:t>r</a:t>
              </a: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eduction</a:t>
              </a:r>
            </a:p>
            <a:p>
              <a:pPr algn="ctr" eaLnBrk="1" hangingPunct="1"/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size |</a:t>
              </a:r>
              <a:r>
                <a:rPr lang="en-US" altLang="en-US" sz="1600" b="1" i="1" dirty="0" smtClean="0">
                  <a:solidFill>
                    <a:srgbClr val="00B050"/>
                  </a:solidFill>
                </a:rPr>
                <a:t>G</a:t>
              </a:r>
              <a:r>
                <a:rPr lang="en-US" altLang="en-US" sz="1600" b="1" i="1" baseline="-25000" dirty="0" smtClean="0">
                  <a:solidFill>
                    <a:srgbClr val="00B050"/>
                  </a:solidFill>
                </a:rPr>
                <a:t>Q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 &lt;= </a:t>
              </a:r>
              <a:r>
                <a:rPr lang="el-GR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|G|</a:t>
              </a:r>
            </a:p>
            <a:p>
              <a:pPr algn="ctr" eaLnBrk="1" hangingPunct="1"/>
              <a:r>
                <a:rPr lang="en-US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v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isit  </a:t>
              </a:r>
              <a:r>
                <a:rPr lang="el-GR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*</a:t>
              </a:r>
              <a:r>
                <a:rPr lang="en-US" altLang="en-US" sz="1600" b="1" dirty="0" err="1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c|</a:t>
              </a:r>
              <a:r>
                <a:rPr lang="en-US" altLang="en-US" sz="1600" b="1" dirty="0" err="1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G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 amount of data</a:t>
              </a:r>
            </a:p>
            <a:p>
              <a:pPr algn="ctr" eaLnBrk="1" hangingPunct="1"/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(</a:t>
              </a:r>
              <a:r>
                <a:rPr lang="el-GR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*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c &lt; 1 )</a:t>
              </a:r>
            </a:p>
          </p:txBody>
        </p:sp>
        <p:cxnSp>
          <p:nvCxnSpPr>
            <p:cNvPr id="26" name="Straight Arrow Connector 70"/>
            <p:cNvCxnSpPr>
              <a:cxnSpLocks noChangeShapeType="1"/>
            </p:cNvCxnSpPr>
            <p:nvPr/>
          </p:nvCxnSpPr>
          <p:spPr bwMode="auto">
            <a:xfrm>
              <a:off x="3041301" y="3528725"/>
              <a:ext cx="5012" cy="1139285"/>
            </a:xfrm>
            <a:prstGeom prst="straightConnector1">
              <a:avLst/>
            </a:prstGeom>
            <a:noFill/>
            <a:ln w="25400">
              <a:solidFill>
                <a:srgbClr val="42BA9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7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907" y="4710570"/>
              <a:ext cx="773839" cy="75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4188499" y="2473581"/>
              <a:ext cx="1229199" cy="42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dirty="0"/>
                <a:t>query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 bwMode="auto">
            <a:xfrm flipV="1">
              <a:off x="3333750" y="2868047"/>
              <a:ext cx="21558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85"/>
            <p:cNvSpPr>
              <a:spLocks noChangeArrowheads="1"/>
            </p:cNvSpPr>
            <p:nvPr/>
          </p:nvSpPr>
          <p:spPr bwMode="auto">
            <a:xfrm>
              <a:off x="5557625" y="2628768"/>
              <a:ext cx="1122310" cy="50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alibri" panose="020F0502020204030204" pitchFamily="34" charset="0"/>
                  <a:sym typeface="Calibri" panose="020F0502020204030204" pitchFamily="34" charset="0"/>
                </a:rPr>
                <a:t>results</a:t>
              </a:r>
            </a:p>
          </p:txBody>
        </p:sp>
        <p:sp>
          <p:nvSpPr>
            <p:cNvPr id="31" name="TextBox 13"/>
            <p:cNvSpPr txBox="1">
              <a:spLocks noChangeArrowheads="1"/>
            </p:cNvSpPr>
            <p:nvPr/>
          </p:nvSpPr>
          <p:spPr bwMode="auto">
            <a:xfrm>
              <a:off x="4220377" y="4724720"/>
              <a:ext cx="1229199" cy="42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query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 bwMode="auto">
            <a:xfrm flipV="1">
              <a:off x="3333750" y="5093722"/>
              <a:ext cx="215582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33" name="TextBox 85"/>
            <p:cNvSpPr>
              <a:spLocks noChangeArrowheads="1"/>
            </p:cNvSpPr>
            <p:nvPr/>
          </p:nvSpPr>
          <p:spPr bwMode="auto">
            <a:xfrm>
              <a:off x="5604013" y="4799974"/>
              <a:ext cx="1122310" cy="50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alibri" panose="020F0502020204030204" pitchFamily="34" charset="0"/>
                  <a:sym typeface="Calibri" panose="020F0502020204030204" pitchFamily="34" charset="0"/>
                </a:rPr>
                <a:t>results</a:t>
              </a:r>
            </a:p>
          </p:txBody>
        </p:sp>
        <p:cxnSp>
          <p:nvCxnSpPr>
            <p:cNvPr id="34" name="Straight Arrow Connector 70"/>
            <p:cNvCxnSpPr>
              <a:cxnSpLocks noChangeShapeType="1"/>
            </p:cNvCxnSpPr>
            <p:nvPr/>
          </p:nvCxnSpPr>
          <p:spPr bwMode="auto">
            <a:xfrm flipH="1" flipV="1">
              <a:off x="6085489" y="3325768"/>
              <a:ext cx="10501" cy="1244030"/>
            </a:xfrm>
            <a:prstGeom prst="straightConnector1">
              <a:avLst/>
            </a:prstGeom>
            <a:noFill/>
            <a:ln w="25400">
              <a:solidFill>
                <a:srgbClr val="42BA97"/>
              </a:solidFill>
              <a:prstDash val="dash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5" name="TextBox 92"/>
            <p:cNvSpPr>
              <a:spLocks noChangeArrowheads="1"/>
            </p:cNvSpPr>
            <p:nvPr/>
          </p:nvSpPr>
          <p:spPr bwMode="auto">
            <a:xfrm>
              <a:off x="5851517" y="3768790"/>
              <a:ext cx="21288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Approximation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Accuracy &gt;= </a:t>
              </a:r>
              <a:r>
                <a:rPr lang="el-GR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η</a:t>
              </a:r>
              <a:endPara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pic>
          <p:nvPicPr>
            <p:cNvPr id="36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712" y="2270426"/>
              <a:ext cx="1549106" cy="1390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542805" y="2641708"/>
              <a:ext cx="1457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big graph G</a:t>
              </a:r>
              <a:endParaRPr lang="en-US" altLang="en-US" sz="1600" i="1" dirty="0"/>
            </a:p>
          </p:txBody>
        </p: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772745" y="4872081"/>
              <a:ext cx="16606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small graph G</a:t>
              </a:r>
              <a:r>
                <a:rPr lang="en-US" altLang="en-US" sz="1600" i="1" baseline="-25000" dirty="0" smtClean="0"/>
                <a:t>Q</a:t>
              </a:r>
              <a:endParaRPr lang="en-US" altLang="en-US" sz="1600" i="1" baseline="-25000" dirty="0"/>
            </a:p>
          </p:txBody>
        </p:sp>
        <p:sp>
          <p:nvSpPr>
            <p:cNvPr id="24" name="TextBox 9"/>
            <p:cNvSpPr txBox="1">
              <a:spLocks noChangeArrowheads="1"/>
            </p:cNvSpPr>
            <p:nvPr/>
          </p:nvSpPr>
          <p:spPr bwMode="auto">
            <a:xfrm>
              <a:off x="3864295" y="2880503"/>
              <a:ext cx="140964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smtClean="0">
                  <a:solidFill>
                    <a:srgbClr val="FF0000"/>
                  </a:solidFill>
                </a:rPr>
                <a:t>expensive!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822325" y="1179761"/>
            <a:ext cx="7543800" cy="96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>
                <a:solidFill>
                  <a:srgbClr val="FF0000"/>
                </a:solidFill>
              </a:rPr>
              <a:t>Resource-bounded algorithm</a:t>
            </a:r>
            <a:r>
              <a:rPr lang="en-US" sz="2400" dirty="0" smtClean="0"/>
              <a:t> A for query class L</a:t>
            </a:r>
            <a:r>
              <a:rPr lang="en-US" sz="2400" dirty="0"/>
              <a:t> </a:t>
            </a:r>
            <a:r>
              <a:rPr lang="en-US" sz="2400" dirty="0" smtClean="0"/>
              <a:t>and any G:</a:t>
            </a:r>
          </a:p>
          <a:p>
            <a:pPr lvl="1">
              <a:defRPr/>
            </a:pPr>
            <a:r>
              <a:rPr lang="en-US" dirty="0" smtClean="0"/>
              <a:t>with resource bound </a:t>
            </a:r>
            <a:r>
              <a:rPr lang="el-GR" dirty="0" smtClean="0"/>
              <a:t>α</a:t>
            </a:r>
            <a:endParaRPr lang="en-US" dirty="0" smtClean="0"/>
          </a:p>
          <a:p>
            <a:pPr lvl="1">
              <a:defRPr/>
            </a:pPr>
            <a:r>
              <a:rPr lang="en-US" dirty="0"/>
              <a:t>h</a:t>
            </a:r>
            <a:r>
              <a:rPr lang="en-US" dirty="0" smtClean="0"/>
              <a:t>as accuracy guarantee </a:t>
            </a:r>
            <a:r>
              <a:rPr lang="el-GR" dirty="0" smtClean="0"/>
              <a:t>η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/>
              <p:cNvSpPr/>
              <p:nvPr/>
            </p:nvSpPr>
            <p:spPr bwMode="auto">
              <a:xfrm>
                <a:off x="1271369" y="5396044"/>
                <a:ext cx="6896698" cy="7783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Given: a query class L, </a:t>
                </a:r>
                <a:r>
                  <a:rPr lang="el-G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α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(0,1] and </a:t>
                </a:r>
                <a:r>
                  <a:rPr lang="el-G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η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(0,1], </a:t>
                </a:r>
              </a:p>
              <a:p>
                <a:pPr eaLnBrk="1" hangingPunct="1"/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Find: algorithm with resource bound</a:t>
                </a:r>
                <a:r>
                  <a:rPr lang="el-GR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α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and accuracy guarantee </a:t>
                </a:r>
                <a:r>
                  <a:rPr lang="el-GR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η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8" name="Rounded 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369" y="5396044"/>
                <a:ext cx="6896698" cy="778362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83442"/>
          </a:xfrm>
        </p:spPr>
        <p:txBody>
          <a:bodyPr/>
          <a:lstStyle/>
          <a:p>
            <a:r>
              <a:rPr lang="en-US" sz="3600" dirty="0" smtClean="0"/>
              <a:t>Hardness results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8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822324" y="1179761"/>
            <a:ext cx="7750175" cy="4484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 algn="l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1pPr>
            <a:lvl2pPr marL="384175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2pPr>
            <a:lvl3pPr marL="566738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3pPr>
            <a:lvl4pPr marL="749300" indent="-180975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4pPr>
            <a:lvl5pPr marL="933450" indent="-182563" algn="l" rtl="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◦"/>
              <a:defRPr sz="1400" kern="1200">
                <a:solidFill>
                  <a:srgbClr val="3F3F3F"/>
                </a:solidFill>
                <a:latin typeface="+mn-lt"/>
                <a:ea typeface="+mn-ea"/>
                <a:cs typeface="宋体" charset="0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 smtClean="0"/>
              <a:t>Exact resource-bounded querying: </a:t>
            </a:r>
            <a:r>
              <a:rPr lang="el-GR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η</a:t>
            </a:r>
            <a:r>
              <a:rPr lang="en-US" alt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= 100%</a:t>
            </a:r>
          </a:p>
          <a:p>
            <a:pPr>
              <a:defRPr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Intractability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NP-hard for simulation queries (even when Q is a path and G is a DAG)</a:t>
            </a:r>
          </a:p>
          <a:p>
            <a:pPr lvl="2">
              <a:defRPr/>
            </a:pPr>
            <a:r>
              <a:rPr lang="en-US" sz="1600" dirty="0" smtClean="0">
                <a:solidFill>
                  <a:schemeClr val="tx1"/>
                </a:solidFill>
                <a:latin typeface="Calibri" panose="020F0502020204030204" pitchFamily="34" charset="0"/>
              </a:rPr>
              <a:t>Reduction from Set Cover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NP-hard for </a:t>
            </a:r>
            <a:r>
              <a:rPr lang="en-US" sz="2000" dirty="0" err="1" smtClean="0">
                <a:solidFill>
                  <a:schemeClr val="tx1"/>
                </a:solidFill>
                <a:latin typeface="Calibri" panose="020F0502020204030204" pitchFamily="34" charset="0"/>
              </a:rPr>
              <a:t>subgraph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queries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201612" lvl="1" indent="0">
              <a:buNone/>
              <a:defRPr/>
            </a:pPr>
            <a:endParaRPr lang="en-US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Calibri" panose="020F0502020204030204" pitchFamily="34" charset="0"/>
              </a:rPr>
              <a:t>Impossibility</a:t>
            </a:r>
          </a:p>
          <a:p>
            <a:pPr lvl="1">
              <a:defRPr/>
            </a:pP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For any </a:t>
            </a:r>
            <a:r>
              <a:rPr lang="el-G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α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, there exists </a:t>
            </a:r>
            <a:r>
              <a:rPr lang="en-US" sz="20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algorithm</a:t>
            </a:r>
            <a:r>
              <a:rPr lang="en-US" sz="2000" dirty="0" smtClean="0"/>
              <a:t> for reachability queries with resource-bound </a:t>
            </a:r>
            <a:r>
              <a:rPr lang="el-GR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α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and 100% accuracy bound</a:t>
            </a:r>
          </a:p>
          <a:p>
            <a:pPr lvl="1">
              <a:defRPr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2200" dirty="0" smtClean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 bwMode="auto">
              <a:xfrm>
                <a:off x="1271369" y="5396044"/>
                <a:ext cx="6896698" cy="778362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Given: a query class L, </a:t>
                </a:r>
                <a:r>
                  <a:rPr lang="el-G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α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(0,1] and </a:t>
                </a:r>
                <a:r>
                  <a:rPr lang="el-G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η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(0,1], </a:t>
                </a:r>
              </a:p>
              <a:p>
                <a:pPr eaLnBrk="1" hangingPunct="1"/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Find: algorithm with resource bound</a:t>
                </a:r>
                <a:r>
                  <a:rPr lang="el-GR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α</a:t>
                </a:r>
                <a:r>
                  <a:rPr lang="en-US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and accuracy guarantee </a:t>
                </a:r>
                <a:r>
                  <a:rPr lang="el-GR" dirty="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η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1369" y="5396044"/>
                <a:ext cx="6896698" cy="778362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325" y="64826"/>
            <a:ext cx="7543800" cy="883442"/>
          </a:xfrm>
        </p:spPr>
        <p:txBody>
          <a:bodyPr/>
          <a:lstStyle/>
          <a:p>
            <a:r>
              <a:rPr lang="en-US" sz="3600" dirty="0" smtClean="0"/>
              <a:t>Resource-bounded simulation</a:t>
            </a: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F5AF0-A6A1-4215-96D2-5895980EEBFD}" type="slidenum">
              <a:rPr lang="en-US" altLang="en-US" smtClean="0"/>
              <a:pPr>
                <a:defRPr/>
              </a:pPr>
              <a:t>9</a:t>
            </a:fld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6347" y="1771718"/>
            <a:ext cx="7921626" cy="3217863"/>
            <a:chOff x="444499" y="2245747"/>
            <a:chExt cx="7921626" cy="3217863"/>
          </a:xfrm>
        </p:grpSpPr>
        <p:sp>
          <p:nvSpPr>
            <p:cNvPr id="19" name="TextBox 92"/>
            <p:cNvSpPr>
              <a:spLocks noChangeArrowheads="1"/>
            </p:cNvSpPr>
            <p:nvPr/>
          </p:nvSpPr>
          <p:spPr bwMode="auto">
            <a:xfrm>
              <a:off x="444499" y="3702757"/>
              <a:ext cx="207740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1600" dirty="0">
                  <a:latin typeface="Calibri" panose="020F0502020204030204" pitchFamily="34" charset="0"/>
                  <a:sym typeface="Calibri" panose="020F0502020204030204" pitchFamily="34" charset="0"/>
                </a:rPr>
                <a:t>         </a:t>
              </a: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Reduction</a:t>
              </a:r>
            </a:p>
            <a:p>
              <a:pPr eaLnBrk="1" hangingPunct="1"/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size |</a:t>
              </a:r>
              <a:r>
                <a:rPr lang="en-US" altLang="en-US" sz="1600" b="1" i="1" dirty="0" smtClean="0">
                  <a:solidFill>
                    <a:srgbClr val="00B050"/>
                  </a:solidFill>
                </a:rPr>
                <a:t>G</a:t>
              </a:r>
              <a:r>
                <a:rPr lang="en-US" altLang="en-US" sz="1600" b="1" i="1" baseline="-25000" dirty="0" smtClean="0">
                  <a:solidFill>
                    <a:srgbClr val="00B050"/>
                  </a:solidFill>
                </a:rPr>
                <a:t>Q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 &lt;= </a:t>
              </a:r>
              <a:r>
                <a:rPr lang="el-GR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|G|</a:t>
              </a:r>
            </a:p>
            <a:p>
              <a:pPr eaLnBrk="1" hangingPunct="1"/>
              <a:r>
                <a:rPr lang="en-US" altLang="en-US" sz="1600" b="1" dirty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i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n O(d</a:t>
              </a:r>
              <a:r>
                <a:rPr lang="en-US" altLang="en-US" sz="1600" b="1" baseline="-25000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G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|Q||G</a:t>
              </a:r>
              <a:r>
                <a:rPr lang="en-US" altLang="en-US" sz="1600" b="1" baseline="-25000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Q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|) time</a:t>
              </a:r>
            </a:p>
          </p:txBody>
        </p:sp>
        <p:cxnSp>
          <p:nvCxnSpPr>
            <p:cNvPr id="20" name="Straight Arrow Connector 70"/>
            <p:cNvCxnSpPr>
              <a:cxnSpLocks noChangeShapeType="1"/>
            </p:cNvCxnSpPr>
            <p:nvPr/>
          </p:nvCxnSpPr>
          <p:spPr bwMode="auto">
            <a:xfrm>
              <a:off x="3041301" y="3528725"/>
              <a:ext cx="5012" cy="1139285"/>
            </a:xfrm>
            <a:prstGeom prst="straightConnector1">
              <a:avLst/>
            </a:prstGeom>
            <a:noFill/>
            <a:ln w="25400">
              <a:solidFill>
                <a:srgbClr val="42BA97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pic>
          <p:nvPicPr>
            <p:cNvPr id="21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907" y="4710570"/>
              <a:ext cx="773839" cy="753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3577433" y="2459491"/>
              <a:ext cx="187214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dirty="0" smtClean="0"/>
                <a:t>Simulation query</a:t>
              </a:r>
              <a:endParaRPr lang="en-US" altLang="en-US" sz="1600" dirty="0"/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V="1">
              <a:off x="3333750" y="2868047"/>
              <a:ext cx="2155825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4" name="TextBox 85"/>
            <p:cNvSpPr>
              <a:spLocks noChangeArrowheads="1"/>
            </p:cNvSpPr>
            <p:nvPr/>
          </p:nvSpPr>
          <p:spPr bwMode="auto">
            <a:xfrm>
              <a:off x="5557625" y="2628768"/>
              <a:ext cx="1122310" cy="50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alibri" panose="020F0502020204030204" pitchFamily="34" charset="0"/>
                  <a:sym typeface="Calibri" panose="020F0502020204030204" pitchFamily="34" charset="0"/>
                </a:rPr>
                <a:t>results</a:t>
              </a:r>
            </a:p>
          </p:txBody>
        </p:sp>
        <p:sp>
          <p:nvSpPr>
            <p:cNvPr id="25" name="TextBox 13"/>
            <p:cNvSpPr txBox="1">
              <a:spLocks noChangeArrowheads="1"/>
            </p:cNvSpPr>
            <p:nvPr/>
          </p:nvSpPr>
          <p:spPr bwMode="auto">
            <a:xfrm>
              <a:off x="4220377" y="4724720"/>
              <a:ext cx="1229199" cy="42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/>
                <a:t>query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flipV="1">
              <a:off x="3333750" y="5093722"/>
              <a:ext cx="2155825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none" w="med" len="med"/>
              <a:tailEnd type="triangle"/>
            </a:ln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7" name="TextBox 85"/>
            <p:cNvSpPr>
              <a:spLocks noChangeArrowheads="1"/>
            </p:cNvSpPr>
            <p:nvPr/>
          </p:nvSpPr>
          <p:spPr bwMode="auto">
            <a:xfrm>
              <a:off x="5604013" y="4799974"/>
              <a:ext cx="1122310" cy="503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en-US" sz="2000">
                  <a:latin typeface="Calibri" panose="020F0502020204030204" pitchFamily="34" charset="0"/>
                  <a:sym typeface="Calibri" panose="020F0502020204030204" pitchFamily="34" charset="0"/>
                </a:rPr>
                <a:t>results</a:t>
              </a:r>
            </a:p>
          </p:txBody>
        </p:sp>
        <p:cxnSp>
          <p:nvCxnSpPr>
            <p:cNvPr id="28" name="Straight Arrow Connector 70"/>
            <p:cNvCxnSpPr>
              <a:cxnSpLocks noChangeShapeType="1"/>
            </p:cNvCxnSpPr>
            <p:nvPr/>
          </p:nvCxnSpPr>
          <p:spPr bwMode="auto">
            <a:xfrm flipH="1" flipV="1">
              <a:off x="6085489" y="3325768"/>
              <a:ext cx="10501" cy="1244030"/>
            </a:xfrm>
            <a:prstGeom prst="straightConnector1">
              <a:avLst/>
            </a:prstGeom>
            <a:noFill/>
            <a:ln w="25400">
              <a:solidFill>
                <a:srgbClr val="42BA97"/>
              </a:solidFill>
              <a:prstDash val="dash"/>
              <a:miter lim="800000"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9" name="TextBox 92"/>
            <p:cNvSpPr>
              <a:spLocks noChangeArrowheads="1"/>
            </p:cNvSpPr>
            <p:nvPr/>
          </p:nvSpPr>
          <p:spPr bwMode="auto">
            <a:xfrm>
              <a:off x="6237279" y="3618332"/>
              <a:ext cx="212884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dirty="0" smtClean="0">
                  <a:latin typeface="Calibri" panose="020F0502020204030204" pitchFamily="34" charset="0"/>
                  <a:sym typeface="Calibri" panose="020F0502020204030204" pitchFamily="34" charset="0"/>
                </a:rPr>
                <a:t>Approximation</a:t>
              </a:r>
            </a:p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100% for </a:t>
              </a:r>
              <a:r>
                <a:rPr lang="el-GR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α</a:t>
              </a:r>
              <a:r>
                <a:rPr lang="en-US" altLang="en-US" sz="1600" b="1" dirty="0" smtClean="0">
                  <a:solidFill>
                    <a:srgbClr val="00B050"/>
                  </a:solidFill>
                  <a:latin typeface="Calibri" panose="020F0502020204030204" pitchFamily="34" charset="0"/>
                  <a:sym typeface="Calibri" panose="020F0502020204030204" pitchFamily="34" charset="0"/>
                </a:rPr>
                <a:t> &gt;=</a:t>
              </a:r>
              <a:endParaRPr lang="en-US" altLang="en-US" sz="1600" b="1" dirty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endParaRPr>
            </a:p>
          </p:txBody>
        </p:sp>
        <p:pic>
          <p:nvPicPr>
            <p:cNvPr id="30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8743" y="2245747"/>
              <a:ext cx="1594485" cy="1431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Box 9"/>
            <p:cNvSpPr txBox="1">
              <a:spLocks noChangeArrowheads="1"/>
            </p:cNvSpPr>
            <p:nvPr/>
          </p:nvSpPr>
          <p:spPr bwMode="auto">
            <a:xfrm>
              <a:off x="542805" y="2641708"/>
              <a:ext cx="145712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big graph G</a:t>
              </a:r>
              <a:endParaRPr lang="en-US" altLang="en-US" sz="1600" i="1" dirty="0"/>
            </a:p>
          </p:txBody>
        </p:sp>
        <p:sp>
          <p:nvSpPr>
            <p:cNvPr id="32" name="TextBox 9"/>
            <p:cNvSpPr txBox="1">
              <a:spLocks noChangeArrowheads="1"/>
            </p:cNvSpPr>
            <p:nvPr/>
          </p:nvSpPr>
          <p:spPr bwMode="auto">
            <a:xfrm>
              <a:off x="772745" y="4872081"/>
              <a:ext cx="166063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sz="1600" i="1" dirty="0" smtClean="0"/>
                <a:t>small graph G</a:t>
              </a:r>
              <a:r>
                <a:rPr lang="en-US" altLang="en-US" sz="1600" i="1" baseline="-25000" dirty="0" smtClean="0"/>
                <a:t>Q</a:t>
              </a:r>
              <a:endParaRPr lang="en-US" altLang="en-US" sz="1600" i="1" baseline="-25000" dirty="0"/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3583346" y="2890328"/>
              <a:ext cx="19742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en-US" b="1" dirty="0" smtClean="0">
                  <a:solidFill>
                    <a:srgbClr val="FF0000"/>
                  </a:solidFill>
                </a:rPr>
                <a:t>O(|Q||G|+|G|</a:t>
              </a:r>
              <a:r>
                <a:rPr lang="en-US" altLang="en-US" b="1" baseline="30000" dirty="0" smtClean="0">
                  <a:solidFill>
                    <a:srgbClr val="FF0000"/>
                  </a:solidFill>
                </a:rPr>
                <a:t>2</a:t>
              </a:r>
              <a:r>
                <a:rPr lang="en-US" altLang="en-US" b="1" dirty="0" smtClean="0">
                  <a:solidFill>
                    <a:srgbClr val="FF0000"/>
                  </a:solidFill>
                </a:rPr>
                <a:t>)</a:t>
              </a:r>
              <a:endParaRPr lang="en-US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5" name="TextBox 92"/>
          <p:cNvSpPr>
            <a:spLocks noChangeArrowheads="1"/>
          </p:cNvSpPr>
          <p:nvPr/>
        </p:nvSpPr>
        <p:spPr bwMode="auto">
          <a:xfrm>
            <a:off x="874593" y="5032141"/>
            <a:ext cx="75343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400" b="1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</a:t>
            </a:r>
            <a:r>
              <a:rPr lang="en-US" altLang="en-US" sz="1400" b="1" baseline="-25000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G</a:t>
            </a:r>
            <a:r>
              <a:rPr lang="en-US" altLang="en-US" sz="1400" b="1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: maximum degree of d</a:t>
            </a:r>
            <a:r>
              <a:rPr lang="en-US" altLang="en-US" sz="1400" b="1" baseline="-25000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Q</a:t>
            </a:r>
            <a:r>
              <a:rPr lang="en-US" altLang="en-US" sz="1400" b="1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-neighborhood graph of p-node; 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400" b="1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d: diameter of Q; l: distinct label size in Q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1400" b="1" dirty="0" smtClean="0">
                <a:solidFill>
                  <a:srgbClr val="00B05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 f: max number of nodes with a same label &amp; neighbor in Q</a:t>
            </a:r>
            <a:endParaRPr lang="en-US" altLang="en-US" sz="1400" b="1" baseline="-25000" dirty="0">
              <a:solidFill>
                <a:srgbClr val="00B05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4" name="Picture 3" descr="C8558957-2185-4A8A-B54E-62BC6A740D3B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794" y="3689697"/>
            <a:ext cx="1246876" cy="5427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45789" y="1109578"/>
            <a:ext cx="3261896" cy="961841"/>
            <a:chOff x="4424947" y="1176421"/>
            <a:chExt cx="3836737" cy="1122947"/>
          </a:xfrm>
        </p:grpSpPr>
        <p:sp>
          <p:nvSpPr>
            <p:cNvPr id="6" name="Line Callout 1 5"/>
            <p:cNvSpPr/>
            <p:nvPr/>
          </p:nvSpPr>
          <p:spPr bwMode="auto">
            <a:xfrm>
              <a:off x="4424947" y="1176421"/>
              <a:ext cx="3836737" cy="1122947"/>
            </a:xfrm>
            <a:prstGeom prst="borderCallout1">
              <a:avLst>
                <a:gd name="adj1" fmla="val 108405"/>
                <a:gd name="adj2" fmla="val 60017"/>
                <a:gd name="adj3" fmla="val 210606"/>
                <a:gd name="adj4" fmla="val 75218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7" name="Picture 6" descr="9A4972F6-C2F2-487F-8D3A-A4A6B72E5BF4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2431" y="1275347"/>
              <a:ext cx="3708400" cy="965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3236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ABD3EF"/>
      </a:accent5>
      <a:accent6>
        <a:srgbClr val="2176B3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FFFFFF"/>
      </a:accent3>
      <a:accent4>
        <a:srgbClr val="000000"/>
      </a:accent4>
      <a:accent5>
        <a:srgbClr val="ABD3EF"/>
      </a:accent5>
      <a:accent6>
        <a:srgbClr val="2176B3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86176</TotalTime>
  <Pages>0</Pages>
  <Words>1888</Words>
  <Characters>0</Characters>
  <Application>Microsoft Office PowerPoint</Application>
  <DocSecurity>0</DocSecurity>
  <PresentationFormat>On-screen Show (4:3)</PresentationFormat>
  <Lines>0</Lines>
  <Paragraphs>568</Paragraphs>
  <Slides>23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宋体</vt:lpstr>
      <vt:lpstr>Agency FB</vt:lpstr>
      <vt:lpstr>Arial</vt:lpstr>
      <vt:lpstr>Calibri</vt:lpstr>
      <vt:lpstr>Calibri Light</vt:lpstr>
      <vt:lpstr>Cambria Math</vt:lpstr>
      <vt:lpstr>Retrospect</vt:lpstr>
      <vt:lpstr>Querying Big Graphs within Bounded Resources</vt:lpstr>
      <vt:lpstr>Big real-life graphs</vt:lpstr>
      <vt:lpstr>Querying big graphs</vt:lpstr>
      <vt:lpstr>Outline</vt:lpstr>
      <vt:lpstr>Queries and data graph</vt:lpstr>
      <vt:lpstr>Making big graph “small”</vt:lpstr>
      <vt:lpstr>Resource-bounded query answering</vt:lpstr>
      <vt:lpstr>Hardness results</vt:lpstr>
      <vt:lpstr>Resource-bounded simulation</vt:lpstr>
      <vt:lpstr>Resource-bounded simulation: dynamic reduction</vt:lpstr>
      <vt:lpstr>Resource-bounded simulation: dynamic reduction</vt:lpstr>
      <vt:lpstr>Resource-bounded reachability</vt:lpstr>
      <vt:lpstr>Preprocessing: landmarks</vt:lpstr>
      <vt:lpstr>Hierarchical landmark Index</vt:lpstr>
      <vt:lpstr>Resource-bounded reachability</vt:lpstr>
      <vt:lpstr>Experimental Study</vt:lpstr>
      <vt:lpstr>Efficiency of resource bounded simulation</vt:lpstr>
      <vt:lpstr>Accuracy</vt:lpstr>
      <vt:lpstr>Efficiency of resource bounded reachability</vt:lpstr>
      <vt:lpstr>Accuracy</vt:lpstr>
      <vt:lpstr>Conclusion</vt:lpstr>
      <vt:lpstr>PowerPoint Presentation</vt:lpstr>
      <vt:lpstr>Scalability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Search and Analytics  A Journey of Usability and Scalability</dc:title>
  <dc:creator>inarc</dc:creator>
  <cp:lastModifiedBy>Yinghui Wu</cp:lastModifiedBy>
  <cp:revision>3850</cp:revision>
  <cp:lastPrinted>2014-04-26T17:59:53Z</cp:lastPrinted>
  <dcterms:created xsi:type="dcterms:W3CDTF">2013-04-28T14:18:00Z</dcterms:created>
  <dcterms:modified xsi:type="dcterms:W3CDTF">2014-07-06T00:31:51Z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  <property fmtid="{D5CDD505-2E9C-101B-9397-08002B2CF9AE}" pid="3" name="KSOProductBuildVer">
    <vt:lpwstr>2052-9.1.0.4468</vt:lpwstr>
  </property>
</Properties>
</file>