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6C3B241A-C16A-421D-BDAD-1AEEF8240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256" y="453006"/>
            <a:ext cx="8791575" cy="77515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METHODS</a:t>
            </a:r>
          </a:p>
        </p:txBody>
      </p:sp>
      <p:sp>
        <p:nvSpPr>
          <p:cNvPr id="34" name="Subtitle 33">
            <a:extLst>
              <a:ext uri="{FF2B5EF4-FFF2-40B4-BE49-F238E27FC236}">
                <a16:creationId xmlns:a16="http://schemas.microsoft.com/office/drawing/2014/main" id="{672A2802-9937-4F4B-A950-049EBF307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8" y="1149293"/>
            <a:ext cx="11442584" cy="508792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dirty="0"/>
              <a:t>JavaScript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Length()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lastIndexOf()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search()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slice()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substring()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replace()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toUpperCase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toLowerCase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concat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trim()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charCodeAt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60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6E7-1AA1-42EA-8E70-C98E5D8B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790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Converting to Upper and Lower Case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B095-215C-4E47-BC78-EC425D1F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1806"/>
            <a:ext cx="10150170" cy="540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string is converted to upper case with </a:t>
            </a:r>
            <a:r>
              <a:rPr lang="en-US" dirty="0" err="1">
                <a:solidFill>
                  <a:schemeClr val="bg1"/>
                </a:solidFill>
              </a:rPr>
              <a:t>toUpperCase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text1 = "Hello World!";       // 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text2 = text1.toUpperCase();  // text2 is text1 converted to upper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string is converted to lower case with </a:t>
            </a:r>
            <a:r>
              <a:rPr lang="en-US" dirty="0" err="1">
                <a:solidFill>
                  <a:schemeClr val="bg1"/>
                </a:solidFill>
              </a:rPr>
              <a:t>toLowerCase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text1 = "Hello World!";       // 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text2 = text1.toLowerCase();  // text2 is text1 converted to lower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1CCA-FE3A-4EA4-AFD8-045BE72F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680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</a:t>
            </a:r>
            <a:r>
              <a:rPr lang="en-IN" b="1" dirty="0" err="1">
                <a:solidFill>
                  <a:schemeClr val="bg1"/>
                </a:solidFill>
              </a:rPr>
              <a:t>concat</a:t>
            </a:r>
            <a:r>
              <a:rPr lang="en-IN" b="1" dirty="0">
                <a:solidFill>
                  <a:schemeClr val="bg1"/>
                </a:solidFill>
              </a:rPr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4DF8-FEBE-4F91-97CE-5A0C04DB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00" y="1284753"/>
            <a:ext cx="9905999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concat</a:t>
            </a:r>
            <a:r>
              <a:rPr lang="en-US" dirty="0">
                <a:solidFill>
                  <a:schemeClr val="bg1"/>
                </a:solidFill>
              </a:rPr>
              <a:t>() joins two or more strings: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text1 = "Hello";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text2 = "World";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text3 = text1.concat(" ", text2);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concat</a:t>
            </a:r>
            <a:r>
              <a:rPr lang="en-US" dirty="0">
                <a:solidFill>
                  <a:schemeClr val="bg1"/>
                </a:solidFill>
              </a:rPr>
              <a:t>() method can be used instead of the plus operator. These two lines do the same: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 = "Hello" + " " + "World!";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text = "Hello".</a:t>
            </a:r>
            <a:r>
              <a:rPr lang="en-US" dirty="0" err="1">
                <a:solidFill>
                  <a:schemeClr val="bg1"/>
                </a:solidFill>
              </a:rPr>
              <a:t>concat</a:t>
            </a:r>
            <a:r>
              <a:rPr lang="en-US" dirty="0">
                <a:solidFill>
                  <a:schemeClr val="bg1"/>
                </a:solidFill>
              </a:rPr>
              <a:t>(" ", "World!");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4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E32D-CF62-45EC-A7DF-4374731A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2291"/>
            <a:ext cx="9905998" cy="1478570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</a:rPr>
              <a:t>String.trim</a:t>
            </a:r>
            <a:r>
              <a:rPr lang="en-IN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B0DB-FEB7-4FEB-95D3-47763BCA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309920"/>
            <a:ext cx="9822998" cy="49902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trim() method removes whitespace from both sides of a string: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str = "       Hello World!        ";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alert(</a:t>
            </a:r>
            <a:r>
              <a:rPr lang="en-US" dirty="0" err="1">
                <a:solidFill>
                  <a:schemeClr val="bg1"/>
                </a:solidFill>
              </a:rPr>
              <a:t>str.trim</a:t>
            </a:r>
            <a:r>
              <a:rPr lang="en-US" dirty="0">
                <a:solidFill>
                  <a:schemeClr val="bg1"/>
                </a:solidFill>
              </a:rPr>
              <a:t>());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3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CB38-C822-4932-A8DF-F30C8701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</a:t>
            </a:r>
            <a:r>
              <a:rPr lang="en-IN" b="1" dirty="0" err="1">
                <a:solidFill>
                  <a:schemeClr val="bg1"/>
                </a:solidFill>
              </a:rPr>
              <a:t>charAt</a:t>
            </a:r>
            <a:r>
              <a:rPr lang="en-IN" b="1" dirty="0">
                <a:solidFill>
                  <a:schemeClr val="bg1"/>
                </a:solidFill>
              </a:rPr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F199-C118-48EE-932D-73968DDD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797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bg1"/>
                </a:solidFill>
              </a:rPr>
              <a:t>() method returns the character at a specified index (position) in a string: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str = "HELLO WORLD";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str.charAt</a:t>
            </a:r>
            <a:r>
              <a:rPr lang="en-US" dirty="0">
                <a:solidFill>
                  <a:schemeClr val="bg1"/>
                </a:solidFill>
              </a:rPr>
              <a:t>(0);            // returns 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3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72D3-E682-41DC-B697-5DC6202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45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</a:t>
            </a:r>
            <a:r>
              <a:rPr lang="en-IN" b="1" dirty="0" err="1">
                <a:solidFill>
                  <a:schemeClr val="bg1"/>
                </a:solidFill>
              </a:rPr>
              <a:t>charCodeAt</a:t>
            </a:r>
            <a:r>
              <a:rPr lang="en-IN" b="1" dirty="0">
                <a:solidFill>
                  <a:schemeClr val="bg1"/>
                </a:solidFill>
              </a:rPr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E229-0B83-4D4F-9444-06B3CC2F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7699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charCodeAt</a:t>
            </a:r>
            <a:r>
              <a:rPr lang="en-US" dirty="0">
                <a:solidFill>
                  <a:schemeClr val="bg1"/>
                </a:solidFill>
              </a:rPr>
              <a:t>() method returns the </a:t>
            </a:r>
            <a:r>
              <a:rPr lang="en-US" dirty="0" err="1">
                <a:solidFill>
                  <a:schemeClr val="bg1"/>
                </a:solidFill>
              </a:rPr>
              <a:t>unicode</a:t>
            </a:r>
            <a:r>
              <a:rPr lang="en-US" dirty="0">
                <a:solidFill>
                  <a:schemeClr val="bg1"/>
                </a:solidFill>
              </a:rPr>
              <a:t> of the character at a specified index in a </a:t>
            </a:r>
            <a:r>
              <a:rPr lang="en-US" dirty="0" err="1">
                <a:solidFill>
                  <a:schemeClr val="bg1"/>
                </a:solidFill>
              </a:rPr>
              <a:t>string.The</a:t>
            </a:r>
            <a:r>
              <a:rPr lang="en-US" dirty="0">
                <a:solidFill>
                  <a:schemeClr val="bg1"/>
                </a:solidFill>
              </a:rPr>
              <a:t> method returns a UTF-16 code (an integer between 0 and 65535).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str = "HELLO WORLD";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str.charCodeAt</a:t>
            </a:r>
            <a:r>
              <a:rPr lang="en-US" dirty="0">
                <a:solidFill>
                  <a:schemeClr val="bg1"/>
                </a:solidFill>
              </a:rPr>
              <a:t>(0);         // returns 72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D143-7B85-486D-8B13-965E35F0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02" y="962467"/>
            <a:ext cx="9905998" cy="1478570"/>
          </a:xfrm>
        </p:spPr>
        <p:txBody>
          <a:bodyPr/>
          <a:lstStyle/>
          <a:p>
            <a:r>
              <a:rPr lang="en-IN" sz="36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String Length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7D09-40EB-4A5E-A936-CC6C51EA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01" y="207331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length property returns the length of a string: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var txt = "ABCDEFGHIJKLMNOPQRSTUVWXYZ";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var sln = txt.length;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65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BF5A-A817-4F74-B6BA-65BDA853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Finding a String in a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25FA-9182-4259-9D97-8FDE19B0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4910"/>
            <a:ext cx="9905998" cy="40462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>
                <a:solidFill>
                  <a:schemeClr val="bg1"/>
                </a:solidFill>
              </a:rPr>
              <a:t>() method returns the  index of (the position of) the first occurrence of a specified text in a string: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var str = "Please locate where 'locate' occurs!";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pos = str.indexOf("locate");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lastIndexOf() method returns the index of the last occurrence of a specified text in a string: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Example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var str = "Please locate where 'locate' occurs!";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var pos = str.lastIndexOf("locate");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9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B540-ADC8-451C-8568-2299C303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1787"/>
            <a:ext cx="9905999" cy="50194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Both indexOf(), and lastIndexOf() return -1 if the text is not found.</a:t>
            </a:r>
          </a:p>
          <a:p>
            <a:r>
              <a:rPr lang="en-US" dirty="0">
                <a:solidFill>
                  <a:schemeClr val="bg1"/>
                </a:solidFill>
              </a:rPr>
              <a:t>Both methods accept a second parameter as the starting position for the search: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 str = "Please locate where 'locate' occurs!";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var pos = str.indexOf("locate", 15);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The lastIndexOf() methods searches backwards (from the end to the beginning), meaning: if the second parameter is 15, the search starts at position 15, and searches to the beginning of the string.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29CE-4C90-4D1A-9A24-DC18EDF7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573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Searching for a String in a String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DA78-FA52-47E3-8D12-B84FF536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96081"/>
            <a:ext cx="10175338" cy="543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search() method searches a string for a specified value and returns the position of the match: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var str = "Please locate where 'locate' occurs!";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var pos = str.search("locate");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two methods , indexOf() and search() are NOT equal. These are the differences: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The search() method cannot take a second start position argument.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The indexOf() method cannot take powerful search values (regular expressions).</a:t>
            </a:r>
          </a:p>
        </p:txBody>
      </p:sp>
    </p:spTree>
    <p:extLst>
      <p:ext uri="{BB962C8B-B14F-4D97-AF65-F5344CB8AC3E}">
        <p14:creationId xmlns:p14="http://schemas.microsoft.com/office/powerpoint/2010/main" val="1855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8155-D892-4B9D-8B7D-4E97CEDE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1957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slice()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51C4-757A-485E-9316-B4E29013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33083"/>
            <a:ext cx="9905999" cy="5157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slice() extracts a part of a string and returns the extracted part in a new string.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method takes 2 parameters: the start position, and the end position (end not included).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str = "Apple, Banana, Kiwi";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res = </a:t>
            </a:r>
            <a:r>
              <a:rPr lang="en-US" dirty="0" err="1">
                <a:solidFill>
                  <a:schemeClr val="bg1"/>
                </a:solidFill>
              </a:rPr>
              <a:t>str.slice</a:t>
            </a:r>
            <a:r>
              <a:rPr lang="en-US" dirty="0">
                <a:solidFill>
                  <a:schemeClr val="bg1"/>
                </a:solidFill>
              </a:rPr>
              <a:t>(7, 13);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result of res will be: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Banana</a:t>
            </a:r>
          </a:p>
          <a:p>
            <a:r>
              <a:rPr lang="en-US" dirty="0">
                <a:solidFill>
                  <a:schemeClr val="bg1"/>
                </a:solidFill>
              </a:rPr>
              <a:t> If a parameter is negative, the position is counted from the end of the string.</a:t>
            </a:r>
          </a:p>
          <a:p>
            <a:r>
              <a:rPr lang="en-US" dirty="0">
                <a:solidFill>
                  <a:schemeClr val="bg1"/>
                </a:solidFill>
              </a:rPr>
              <a:t> If you omit the second parameter, the method will slice out the rest of the string or, counting from the end: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1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D9FF-9583-4F8C-81D4-7163A798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3902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substring()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1972-EA8A-4E1B-85BF-B76E7960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7306"/>
            <a:ext cx="10032724" cy="530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substring() is similar to slice(),the difference is that substring() cannot accept negative indexes.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str = "Apple, Banana, Kiwi";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res = </a:t>
            </a:r>
            <a:r>
              <a:rPr lang="en-US" dirty="0" err="1">
                <a:solidFill>
                  <a:schemeClr val="bg1"/>
                </a:solidFill>
              </a:rPr>
              <a:t>str.substring</a:t>
            </a:r>
            <a:r>
              <a:rPr lang="en-US" dirty="0">
                <a:solidFill>
                  <a:schemeClr val="bg1"/>
                </a:solidFill>
              </a:rPr>
              <a:t>(7, 13);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result of res will be: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Banana</a:t>
            </a:r>
          </a:p>
          <a:p>
            <a:r>
              <a:rPr lang="en-US" dirty="0">
                <a:solidFill>
                  <a:schemeClr val="bg1"/>
                </a:solidFill>
              </a:rPr>
              <a:t> If you omit the second parameter, substring() will slice out the rest of the string.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9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37EC-43B6-4C89-9BEC-3EAE6631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0346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</a:t>
            </a:r>
            <a:r>
              <a:rPr lang="en-IN" b="1" dirty="0" err="1">
                <a:solidFill>
                  <a:schemeClr val="bg1"/>
                </a:solidFill>
              </a:rPr>
              <a:t>substr</a:t>
            </a:r>
            <a:r>
              <a:rPr lang="en-IN" b="1" dirty="0">
                <a:solidFill>
                  <a:schemeClr val="bg1"/>
                </a:solidFill>
              </a:rPr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EE67-FD61-487D-998B-A34505F6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1805"/>
            <a:ext cx="10242449" cy="5418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() is similar to slice(),the difference is that the second parameter specifies the length of the extracted part.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str = "Apple, Banana, Kiwi";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 res = </a:t>
            </a:r>
            <a:r>
              <a:rPr lang="en-US" dirty="0" err="1">
                <a:solidFill>
                  <a:schemeClr val="bg1"/>
                </a:solidFill>
              </a:rPr>
              <a:t>str.substr</a:t>
            </a:r>
            <a:r>
              <a:rPr lang="en-US" dirty="0">
                <a:solidFill>
                  <a:schemeClr val="bg1"/>
                </a:solidFill>
              </a:rPr>
              <a:t>(7, 6);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result of res will be: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Banana</a:t>
            </a:r>
          </a:p>
          <a:p>
            <a:r>
              <a:rPr lang="en-US" dirty="0">
                <a:solidFill>
                  <a:schemeClr val="bg1"/>
                </a:solidFill>
              </a:rPr>
              <a:t> If you omit the second parameter, </a:t>
            </a: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() will slice out the rest of the string.</a:t>
            </a:r>
          </a:p>
          <a:p>
            <a:r>
              <a:rPr lang="en-US" dirty="0">
                <a:solidFill>
                  <a:schemeClr val="bg1"/>
                </a:solidFill>
              </a:rPr>
              <a:t> If the first parameter is negative, the position counts from the end of the string.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BDC8-0307-4181-A3B7-499678F8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356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Replacing String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C2AF-0A48-42FA-B21D-541B2DA3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83417"/>
            <a:ext cx="10175338" cy="5392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replace() method replaces a specified value with another value in a string: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var str = </a:t>
            </a:r>
            <a:r>
              <a:rPr lang="en-US" dirty="0" err="1">
                <a:solidFill>
                  <a:schemeClr val="bg1"/>
                </a:solidFill>
              </a:rPr>
              <a:t>document.getElementById</a:t>
            </a:r>
            <a:r>
              <a:rPr lang="en-US" dirty="0">
                <a:solidFill>
                  <a:schemeClr val="bg1"/>
                </a:solidFill>
              </a:rPr>
              <a:t>("demo").</a:t>
            </a:r>
            <a:r>
              <a:rPr lang="en-US" dirty="0" err="1">
                <a:solidFill>
                  <a:schemeClr val="bg1"/>
                </a:solidFill>
              </a:rPr>
              <a:t>innerHTML</a:t>
            </a:r>
            <a:r>
              <a:rPr lang="en-US" dirty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	var text=</a:t>
            </a:r>
            <a:r>
              <a:rPr lang="en-US" dirty="0" err="1">
                <a:solidFill>
                  <a:schemeClr val="bg1"/>
                </a:solidFill>
              </a:rPr>
              <a:t>document.getElementById</a:t>
            </a:r>
            <a:r>
              <a:rPr lang="en-US" dirty="0">
                <a:solidFill>
                  <a:schemeClr val="bg1"/>
                </a:solidFill>
              </a:rPr>
              <a:t>("text").value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	 var txt = </a:t>
            </a:r>
            <a:r>
              <a:rPr lang="en-US" dirty="0" err="1">
                <a:solidFill>
                  <a:schemeClr val="bg1"/>
                </a:solidFill>
              </a:rPr>
              <a:t>str.replace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myhouse</a:t>
            </a:r>
            <a:r>
              <a:rPr lang="en-US" dirty="0">
                <a:solidFill>
                  <a:schemeClr val="bg1"/>
                </a:solidFill>
              </a:rPr>
              <a:t>",text);</a:t>
            </a:r>
          </a:p>
          <a:p>
            <a:r>
              <a:rPr lang="en-US" dirty="0">
                <a:solidFill>
                  <a:schemeClr val="bg1"/>
                </a:solidFill>
              </a:rPr>
              <a:t>The replace() method does not change the string it is called on. It returns a new string.</a:t>
            </a:r>
          </a:p>
          <a:p>
            <a:r>
              <a:rPr lang="en-US" dirty="0">
                <a:solidFill>
                  <a:schemeClr val="bg1"/>
                </a:solidFill>
              </a:rPr>
              <a:t>By default, the replace() method replaces only the first match:</a:t>
            </a:r>
          </a:p>
          <a:p>
            <a:r>
              <a:rPr lang="en-US" dirty="0">
                <a:solidFill>
                  <a:schemeClr val="bg1"/>
                </a:solidFill>
              </a:rPr>
              <a:t>By default, the replace() method is case sensitive</a:t>
            </a:r>
          </a:p>
          <a:p>
            <a:r>
              <a:rPr lang="en-US" dirty="0">
                <a:solidFill>
                  <a:schemeClr val="bg1"/>
                </a:solidFill>
              </a:rPr>
              <a:t> To replace case insensitive, use a regular expression with an /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flag (insensitive)</a:t>
            </a:r>
          </a:p>
          <a:p>
            <a:r>
              <a:rPr lang="en-US" dirty="0">
                <a:solidFill>
                  <a:schemeClr val="bg1"/>
                </a:solidFill>
              </a:rPr>
              <a:t> To replace all matches, use a regular expression with a /g flag (global match):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00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1045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Segoe UI</vt:lpstr>
      <vt:lpstr>Tw Cen MT</vt:lpstr>
      <vt:lpstr>Circuit</vt:lpstr>
      <vt:lpstr>STRING METHODS</vt:lpstr>
      <vt:lpstr>String Length</vt:lpstr>
      <vt:lpstr>Finding a String in a String</vt:lpstr>
      <vt:lpstr>PowerPoint Presentation</vt:lpstr>
      <vt:lpstr>Searching for a String in a String</vt:lpstr>
      <vt:lpstr>The slice() Method</vt:lpstr>
      <vt:lpstr>The substring() Method</vt:lpstr>
      <vt:lpstr>The substr() Method</vt:lpstr>
      <vt:lpstr>Replacing String Content</vt:lpstr>
      <vt:lpstr>Converting to Upper and Lower Case</vt:lpstr>
      <vt:lpstr>The concat() Method</vt:lpstr>
      <vt:lpstr>String.trim()</vt:lpstr>
      <vt:lpstr>The charAt() Method</vt:lpstr>
      <vt:lpstr>The charCodeAt()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Length</dc:title>
  <dc:creator>Sanoop Ps</dc:creator>
  <cp:lastModifiedBy>Sanoop Ps</cp:lastModifiedBy>
  <cp:revision>14</cp:revision>
  <dcterms:created xsi:type="dcterms:W3CDTF">2020-08-13T16:13:51Z</dcterms:created>
  <dcterms:modified xsi:type="dcterms:W3CDTF">2020-08-13T19:05:34Z</dcterms:modified>
</cp:coreProperties>
</file>