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/>
    <p:restoredTop sz="94762"/>
  </p:normalViewPr>
  <p:slideViewPr>
    <p:cSldViewPr snapToGrid="0">
      <p:cViewPr varScale="1">
        <p:scale>
          <a:sx n="158" d="100"/>
          <a:sy n="158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8C18-8C9D-0861-34CF-8B22E1AF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3E446-C269-E174-B4EB-025DC757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AA29-0D48-C436-E2B5-8CAC6ECC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722F-EA08-CD9B-FD9A-1FD14837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A37D-32F9-19FC-EABF-6AD23EEA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E8E1-E02C-881F-2E50-9CD4D13A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4348-D300-D457-3E18-B9146547F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B35B-B69B-5E40-09F1-F986D078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CD71-0227-212A-2CAF-87E7D198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5E00-2558-EE2B-6D2D-A5B93934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04079-A2D9-E294-0D48-5B98D2127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93068-4532-1171-E2F0-3F0FA8E3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79CF-8DB5-5E5A-41BB-EE2D3CF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86FA-8660-2E51-3EB0-BAEB9C01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EFD2-0D41-03AD-16A0-92C8AC88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BEAD-5B04-27E1-BC1A-E0492AD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C466-73FB-1E15-044E-38671CC3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8E99-8559-29C8-216C-A10A6A51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7A5D-F63E-AC57-72B8-1EA04F2A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069A-64CC-E28B-B6BB-A04C19E3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5FA5-CAB0-63CD-1339-D40983B2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A68E-355D-CB63-F0EC-48E68A42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EBFA-A762-FCAD-7AB3-292BFF70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216B-BD64-0BE7-508F-CC83257C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22A9-B740-0936-F173-BF20CB70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34F6-AD33-F414-A21E-844F2014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467F-C396-E6FB-A07C-2373D3187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C1274-EEB5-328B-48C4-75D00D61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9CF1B-4990-6E4A-1376-7C963DDC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1E28-4785-D74D-CBDA-7F8ACB64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C30D2-6649-BE6C-34D3-0B848966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856D-B637-1A88-FAE4-CB5679DA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B500-A5E7-45B0-71F6-F00E5286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E1BAF-B1A0-F1C7-8506-765F62D7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12695-59CB-9F19-B37E-9C7FB32B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C564-9075-C751-B37A-8405A0531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93B6F-A737-8B5D-2685-E85E777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D70B-F9C8-FE46-81C8-EBE5C193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CDAF-59AE-627C-8850-56A8CBE9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3FB-22E5-221C-B4A1-37CC6EC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FEF81-F55E-EA72-48EC-2CA90710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DB4FF-8934-0B2F-F761-BC7FAC2C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AC6F-00AA-4B17-053F-A8BB9DF2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B455-7237-620C-CCA5-7B56BB07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4D37D-DBCF-6B42-8DDE-BC9DAD2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552F-14D4-6128-08C7-1BF2D46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C46-9DCD-5603-CD79-8AE3019E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289A-9BC8-6E10-4357-C84BA400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677F7-F71B-954A-ACCB-0190042D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255C-B28A-075E-3B1B-055D7CDA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4DCB1-2F8D-0C02-D3CE-4C9C671B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1FE5-9199-6BEB-F011-B2E7E68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115B-C378-ADE2-9622-07EDDFD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EA0E-B302-DF3D-2BDF-CF43BE374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722F-A447-4768-631B-159EDC373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FB930-C8B4-394B-D4D5-39B93CB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BF04F-12DB-8010-7137-592AF686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9326-59DB-B3B2-3A40-FAD9703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AA109-FC8C-CE93-8C3B-75EBAF95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FA40-E1E2-8AB2-DC59-DF57E3A0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442D-DC3C-6E4F-ED53-BF3F4E787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C567-23ED-424A-B546-9F7C7EB0F00D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3145-79CC-AE11-0941-0DEB72CD0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B34A-BFF5-2AC7-27AE-10E73E8B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E704-8F34-CD4E-9FE3-4D3C52B3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5">
            <a:extLst>
              <a:ext uri="{FF2B5EF4-FFF2-40B4-BE49-F238E27FC236}">
                <a16:creationId xmlns:a16="http://schemas.microsoft.com/office/drawing/2014/main" id="{22771C1D-5AF9-BA12-682C-0EE46FFFD3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7" y="646039"/>
            <a:ext cx="10027473" cy="2020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7B047-F072-35D1-A294-B3C5258FDFBA}"/>
              </a:ext>
            </a:extLst>
          </p:cNvPr>
          <p:cNvSpPr txBox="1"/>
          <p:nvPr/>
        </p:nvSpPr>
        <p:spPr>
          <a:xfrm>
            <a:off x="685800" y="152400"/>
            <a:ext cx="607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Computational model of tau and map6 organization along MT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30788-7703-36F5-0175-46652EE7B80C}"/>
              </a:ext>
            </a:extLst>
          </p:cNvPr>
          <p:cNvSpPr txBox="1"/>
          <p:nvPr/>
        </p:nvSpPr>
        <p:spPr>
          <a:xfrm>
            <a:off x="241300" y="2790390"/>
            <a:ext cx="1195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Model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 treated as 1D array of discrete binding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Tau and map6 each stochastically bind/unbind with tunable rates. Only one MAP can occupy any binding site.</a:t>
            </a:r>
          </a:p>
          <a:p>
            <a:endParaRPr lang="en-US" dirty="0"/>
          </a:p>
          <a:p>
            <a:r>
              <a:rPr lang="en-US" u="sng" dirty="0"/>
              <a:t>Hypothetical features (can be turned on/off to test separately):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Stability of MT depends on presence of tau near plus-end.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tau is bound near plus-end, MT is dynamic. (Grows/shrinks, following stochastic dynamic instability model). When tau is not bound near plus-end, MT is stable (static length).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Scaffolding effect: tau and map6 each more likely to be bound at sites adjacent to other MAPs of the same type.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u="sng" dirty="0"/>
              <a:t>Key simulation outcome:</a:t>
            </a:r>
          </a:p>
          <a:p>
            <a:r>
              <a:rPr lang="en-US" dirty="0"/>
              <a:t>With mechanism 1 (plus-end tau regulates stability): tau and map6 organization into labile and stable domains is an </a:t>
            </a:r>
            <a:r>
              <a:rPr lang="en-US" u="sng" dirty="0"/>
              <a:t>emergent pattern</a:t>
            </a:r>
            <a:r>
              <a:rPr lang="en-US" dirty="0"/>
              <a:t>, arising because it is reinforced by growth of tau-decorated plus-ends. (Kind of a Brownian ratchet). Mechanism 2 by itself cannot account for emergence of organized labile/stable domains, but could help reinforce the organization.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u_map6_121423.mov">
            <a:hlinkClick r:id="" action="ppaction://media"/>
            <a:extLst>
              <a:ext uri="{FF2B5EF4-FFF2-40B4-BE49-F238E27FC236}">
                <a16:creationId xmlns:a16="http://schemas.microsoft.com/office/drawing/2014/main" id="{2760A539-D33A-DA89-09A8-0D732FFE8F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147945"/>
            <a:ext cx="1219200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C5150-D244-9885-59C1-D2492F6F387E}"/>
              </a:ext>
            </a:extLst>
          </p:cNvPr>
          <p:cNvSpPr txBox="1"/>
          <p:nvPr/>
        </p:nvSpPr>
        <p:spPr>
          <a:xfrm>
            <a:off x="287267" y="5934670"/>
            <a:ext cx="1183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Tau and map6 organization into labile and stable domains is an </a:t>
            </a:r>
            <a:r>
              <a:rPr lang="en-US" u="sng" dirty="0"/>
              <a:t>emergent pattern</a:t>
            </a:r>
            <a:r>
              <a:rPr lang="en-US" dirty="0"/>
              <a:t>, arising because it is reinforced by growth of tau-decorated plus-ends. (Kind of a Brownian ratchet). High variability in outcome (due to stochasticity of binding). Tau / map6 balance regulates distribution patterns and stability of MT.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3BB6-A4F3-86DA-B8A5-586CEC10846E}"/>
              </a:ext>
            </a:extLst>
          </p:cNvPr>
          <p:cNvSpPr txBox="1"/>
          <p:nvPr/>
        </p:nvSpPr>
        <p:spPr>
          <a:xfrm>
            <a:off x="1011504" y="331773"/>
            <a:ext cx="999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simulation:</a:t>
            </a:r>
          </a:p>
          <a:p>
            <a:r>
              <a:rPr lang="en-US" i="1" dirty="0"/>
              <a:t>Conditions: Tau binding rate faster than map6 binding, tau localized at plus-end promotes MT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CEF94-0D59-FD36-237A-1333412E5790}"/>
              </a:ext>
            </a:extLst>
          </p:cNvPr>
          <p:cNvSpPr txBox="1"/>
          <p:nvPr/>
        </p:nvSpPr>
        <p:spPr>
          <a:xfrm>
            <a:off x="639271" y="4741933"/>
            <a:ext cx="67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= no MAPs bound;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= map6 bound;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= tau bound</a:t>
            </a:r>
          </a:p>
        </p:txBody>
      </p:sp>
    </p:spTree>
    <p:extLst>
      <p:ext uri="{BB962C8B-B14F-4D97-AF65-F5344CB8AC3E}">
        <p14:creationId xmlns:p14="http://schemas.microsoft.com/office/powerpoint/2010/main" val="26464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C5150-D244-9885-59C1-D2492F6F387E}"/>
              </a:ext>
            </a:extLst>
          </p:cNvPr>
          <p:cNvSpPr txBox="1"/>
          <p:nvPr/>
        </p:nvSpPr>
        <p:spPr>
          <a:xfrm>
            <a:off x="287267" y="5934670"/>
            <a:ext cx="1183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Tau and map6 organization into labile and stable domains is an </a:t>
            </a:r>
            <a:r>
              <a:rPr lang="en-US" u="sng" dirty="0"/>
              <a:t>emergent pattern</a:t>
            </a:r>
            <a:r>
              <a:rPr lang="en-US" dirty="0"/>
              <a:t>, arising because it is reinforced by growth of tau-decorated plus-ends. (Kind of a Brownian ratchet). High variability in outcome (due to stochasticity of binding). Tau / map6 balance regulates distribution patterns and stability of MT.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3BB6-A4F3-86DA-B8A5-586CEC10846E}"/>
              </a:ext>
            </a:extLst>
          </p:cNvPr>
          <p:cNvSpPr txBox="1"/>
          <p:nvPr/>
        </p:nvSpPr>
        <p:spPr>
          <a:xfrm>
            <a:off x="1011504" y="331773"/>
            <a:ext cx="999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simulation:</a:t>
            </a:r>
          </a:p>
          <a:p>
            <a:r>
              <a:rPr lang="en-US" i="1" dirty="0"/>
              <a:t>Conditions: Tau binding rate faster than map6 binding, tau localized at plus-end promotes MT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CEF94-0D59-FD36-237A-1333412E5790}"/>
              </a:ext>
            </a:extLst>
          </p:cNvPr>
          <p:cNvSpPr txBox="1"/>
          <p:nvPr/>
        </p:nvSpPr>
        <p:spPr>
          <a:xfrm>
            <a:off x="639271" y="4741933"/>
            <a:ext cx="67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= no MAPs bound;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= map6 bound; </a:t>
            </a:r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= tau bound</a:t>
            </a:r>
          </a:p>
        </p:txBody>
      </p:sp>
      <p:pic>
        <p:nvPicPr>
          <p:cNvPr id="3" name="MT_tau_map6_121523_short.mov">
            <a:hlinkClick r:id="" action="ppaction://media"/>
            <a:extLst>
              <a:ext uri="{FF2B5EF4-FFF2-40B4-BE49-F238E27FC236}">
                <a16:creationId xmlns:a16="http://schemas.microsoft.com/office/drawing/2014/main" id="{283FAF72-1CA4-1FD5-4747-25089C3578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234418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9EF17-45E4-B88B-F626-21242C59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890124"/>
            <a:ext cx="6883400" cy="2496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B8A33-03B8-F20B-ED37-D852811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912501"/>
            <a:ext cx="6883401" cy="2421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49E1F-B3F5-AE96-4917-B8B1F7B421C7}"/>
              </a:ext>
            </a:extLst>
          </p:cNvPr>
          <p:cNvSpPr txBox="1"/>
          <p:nvPr/>
        </p:nvSpPr>
        <p:spPr>
          <a:xfrm>
            <a:off x="6934657" y="3344580"/>
            <a:ext cx="13035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Tau bound: 1</a:t>
            </a:r>
          </a:p>
          <a:p>
            <a:r>
              <a:rPr lang="en-US" sz="1400" dirty="0"/>
              <a:t>Map6 bound: 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AEBEA22-7D31-C754-4447-55B077F73894}"/>
              </a:ext>
            </a:extLst>
          </p:cNvPr>
          <p:cNvSpPr/>
          <p:nvPr/>
        </p:nvSpPr>
        <p:spPr>
          <a:xfrm>
            <a:off x="3543300" y="3162300"/>
            <a:ext cx="2667000" cy="2209800"/>
          </a:xfrm>
          <a:custGeom>
            <a:avLst/>
            <a:gdLst>
              <a:gd name="connsiteX0" fmla="*/ 228600 w 2667000"/>
              <a:gd name="connsiteY0" fmla="*/ 101600 h 2209800"/>
              <a:gd name="connsiteX1" fmla="*/ 228600 w 2667000"/>
              <a:gd name="connsiteY1" fmla="*/ 101600 h 2209800"/>
              <a:gd name="connsiteX2" fmla="*/ 355600 w 2667000"/>
              <a:gd name="connsiteY2" fmla="*/ 88900 h 2209800"/>
              <a:gd name="connsiteX3" fmla="*/ 393700 w 2667000"/>
              <a:gd name="connsiteY3" fmla="*/ 76200 h 2209800"/>
              <a:gd name="connsiteX4" fmla="*/ 469900 w 2667000"/>
              <a:gd name="connsiteY4" fmla="*/ 63500 h 2209800"/>
              <a:gd name="connsiteX5" fmla="*/ 673100 w 2667000"/>
              <a:gd name="connsiteY5" fmla="*/ 25400 h 2209800"/>
              <a:gd name="connsiteX6" fmla="*/ 927100 w 2667000"/>
              <a:gd name="connsiteY6" fmla="*/ 0 h 2209800"/>
              <a:gd name="connsiteX7" fmla="*/ 1765300 w 2667000"/>
              <a:gd name="connsiteY7" fmla="*/ 12700 h 2209800"/>
              <a:gd name="connsiteX8" fmla="*/ 1841500 w 2667000"/>
              <a:gd name="connsiteY8" fmla="*/ 25400 h 2209800"/>
              <a:gd name="connsiteX9" fmla="*/ 1943100 w 2667000"/>
              <a:gd name="connsiteY9" fmla="*/ 50800 h 2209800"/>
              <a:gd name="connsiteX10" fmla="*/ 1981200 w 2667000"/>
              <a:gd name="connsiteY10" fmla="*/ 63500 h 2209800"/>
              <a:gd name="connsiteX11" fmla="*/ 2057400 w 2667000"/>
              <a:gd name="connsiteY11" fmla="*/ 101600 h 2209800"/>
              <a:gd name="connsiteX12" fmla="*/ 2095500 w 2667000"/>
              <a:gd name="connsiteY12" fmla="*/ 139700 h 2209800"/>
              <a:gd name="connsiteX13" fmla="*/ 2171700 w 2667000"/>
              <a:gd name="connsiteY13" fmla="*/ 190500 h 2209800"/>
              <a:gd name="connsiteX14" fmla="*/ 2286000 w 2667000"/>
              <a:gd name="connsiteY14" fmla="*/ 279400 h 2209800"/>
              <a:gd name="connsiteX15" fmla="*/ 2362200 w 2667000"/>
              <a:gd name="connsiteY15" fmla="*/ 317500 h 2209800"/>
              <a:gd name="connsiteX16" fmla="*/ 2451100 w 2667000"/>
              <a:gd name="connsiteY16" fmla="*/ 431800 h 2209800"/>
              <a:gd name="connsiteX17" fmla="*/ 2476500 w 2667000"/>
              <a:gd name="connsiteY17" fmla="*/ 469900 h 2209800"/>
              <a:gd name="connsiteX18" fmla="*/ 2514600 w 2667000"/>
              <a:gd name="connsiteY18" fmla="*/ 546100 h 2209800"/>
              <a:gd name="connsiteX19" fmla="*/ 2527300 w 2667000"/>
              <a:gd name="connsiteY19" fmla="*/ 596900 h 2209800"/>
              <a:gd name="connsiteX20" fmla="*/ 2578100 w 2667000"/>
              <a:gd name="connsiteY20" fmla="*/ 685800 h 2209800"/>
              <a:gd name="connsiteX21" fmla="*/ 2603500 w 2667000"/>
              <a:gd name="connsiteY21" fmla="*/ 787400 h 2209800"/>
              <a:gd name="connsiteX22" fmla="*/ 2628900 w 2667000"/>
              <a:gd name="connsiteY22" fmla="*/ 850900 h 2209800"/>
              <a:gd name="connsiteX23" fmla="*/ 2641600 w 2667000"/>
              <a:gd name="connsiteY23" fmla="*/ 914400 h 2209800"/>
              <a:gd name="connsiteX24" fmla="*/ 2667000 w 2667000"/>
              <a:gd name="connsiteY24" fmla="*/ 1092200 h 2209800"/>
              <a:gd name="connsiteX25" fmla="*/ 2628900 w 2667000"/>
              <a:gd name="connsiteY25" fmla="*/ 1663700 h 2209800"/>
              <a:gd name="connsiteX26" fmla="*/ 2616200 w 2667000"/>
              <a:gd name="connsiteY26" fmla="*/ 1714500 h 2209800"/>
              <a:gd name="connsiteX27" fmla="*/ 2603500 w 2667000"/>
              <a:gd name="connsiteY27" fmla="*/ 1765300 h 2209800"/>
              <a:gd name="connsiteX28" fmla="*/ 2514600 w 2667000"/>
              <a:gd name="connsiteY28" fmla="*/ 1892300 h 2209800"/>
              <a:gd name="connsiteX29" fmla="*/ 2476500 w 2667000"/>
              <a:gd name="connsiteY29" fmla="*/ 1917700 h 2209800"/>
              <a:gd name="connsiteX30" fmla="*/ 2362200 w 2667000"/>
              <a:gd name="connsiteY30" fmla="*/ 2006600 h 2209800"/>
              <a:gd name="connsiteX31" fmla="*/ 2209800 w 2667000"/>
              <a:gd name="connsiteY31" fmla="*/ 2070100 h 2209800"/>
              <a:gd name="connsiteX32" fmla="*/ 1993900 w 2667000"/>
              <a:gd name="connsiteY32" fmla="*/ 2159000 h 2209800"/>
              <a:gd name="connsiteX33" fmla="*/ 1879600 w 2667000"/>
              <a:gd name="connsiteY33" fmla="*/ 2197100 h 2209800"/>
              <a:gd name="connsiteX34" fmla="*/ 1714500 w 2667000"/>
              <a:gd name="connsiteY34" fmla="*/ 2209800 h 2209800"/>
              <a:gd name="connsiteX35" fmla="*/ 1473200 w 2667000"/>
              <a:gd name="connsiteY35" fmla="*/ 2197100 h 2209800"/>
              <a:gd name="connsiteX36" fmla="*/ 1181100 w 2667000"/>
              <a:gd name="connsiteY36" fmla="*/ 2184400 h 2209800"/>
              <a:gd name="connsiteX37" fmla="*/ 1117600 w 2667000"/>
              <a:gd name="connsiteY37" fmla="*/ 2171700 h 2209800"/>
              <a:gd name="connsiteX38" fmla="*/ 876300 w 2667000"/>
              <a:gd name="connsiteY38" fmla="*/ 2133600 h 2209800"/>
              <a:gd name="connsiteX39" fmla="*/ 838200 w 2667000"/>
              <a:gd name="connsiteY39" fmla="*/ 2108200 h 2209800"/>
              <a:gd name="connsiteX40" fmla="*/ 762000 w 2667000"/>
              <a:gd name="connsiteY40" fmla="*/ 2082800 h 2209800"/>
              <a:gd name="connsiteX41" fmla="*/ 673100 w 2667000"/>
              <a:gd name="connsiteY41" fmla="*/ 2032000 h 2209800"/>
              <a:gd name="connsiteX42" fmla="*/ 584200 w 2667000"/>
              <a:gd name="connsiteY42" fmla="*/ 1993900 h 2209800"/>
              <a:gd name="connsiteX43" fmla="*/ 495300 w 2667000"/>
              <a:gd name="connsiteY43" fmla="*/ 1879600 h 2209800"/>
              <a:gd name="connsiteX44" fmla="*/ 469900 w 2667000"/>
              <a:gd name="connsiteY44" fmla="*/ 1841500 h 2209800"/>
              <a:gd name="connsiteX45" fmla="*/ 444500 w 2667000"/>
              <a:gd name="connsiteY45" fmla="*/ 1803400 h 2209800"/>
              <a:gd name="connsiteX46" fmla="*/ 419100 w 2667000"/>
              <a:gd name="connsiteY46" fmla="*/ 1752600 h 2209800"/>
              <a:gd name="connsiteX47" fmla="*/ 406400 w 2667000"/>
              <a:gd name="connsiteY47" fmla="*/ 1714500 h 2209800"/>
              <a:gd name="connsiteX48" fmla="*/ 355600 w 2667000"/>
              <a:gd name="connsiteY48" fmla="*/ 1638300 h 2209800"/>
              <a:gd name="connsiteX49" fmla="*/ 330200 w 2667000"/>
              <a:gd name="connsiteY49" fmla="*/ 1600200 h 2209800"/>
              <a:gd name="connsiteX50" fmla="*/ 304800 w 2667000"/>
              <a:gd name="connsiteY50" fmla="*/ 1562100 h 2209800"/>
              <a:gd name="connsiteX51" fmla="*/ 254000 w 2667000"/>
              <a:gd name="connsiteY51" fmla="*/ 1498600 h 2209800"/>
              <a:gd name="connsiteX52" fmla="*/ 190500 w 2667000"/>
              <a:gd name="connsiteY52" fmla="*/ 1397000 h 2209800"/>
              <a:gd name="connsiteX53" fmla="*/ 139700 w 2667000"/>
              <a:gd name="connsiteY53" fmla="*/ 1320800 h 2209800"/>
              <a:gd name="connsiteX54" fmla="*/ 114300 w 2667000"/>
              <a:gd name="connsiteY54" fmla="*/ 1282700 h 2209800"/>
              <a:gd name="connsiteX55" fmla="*/ 88900 w 2667000"/>
              <a:gd name="connsiteY55" fmla="*/ 1244600 h 2209800"/>
              <a:gd name="connsiteX56" fmla="*/ 76200 w 2667000"/>
              <a:gd name="connsiteY56" fmla="*/ 1206500 h 2209800"/>
              <a:gd name="connsiteX57" fmla="*/ 25400 w 2667000"/>
              <a:gd name="connsiteY57" fmla="*/ 1104900 h 2209800"/>
              <a:gd name="connsiteX58" fmla="*/ 0 w 2667000"/>
              <a:gd name="connsiteY58" fmla="*/ 965200 h 2209800"/>
              <a:gd name="connsiteX59" fmla="*/ 25400 w 2667000"/>
              <a:gd name="connsiteY59" fmla="*/ 736600 h 2209800"/>
              <a:gd name="connsiteX60" fmla="*/ 50800 w 2667000"/>
              <a:gd name="connsiteY60" fmla="*/ 622300 h 2209800"/>
              <a:gd name="connsiteX61" fmla="*/ 76200 w 2667000"/>
              <a:gd name="connsiteY61" fmla="*/ 444500 h 2209800"/>
              <a:gd name="connsiteX62" fmla="*/ 88900 w 2667000"/>
              <a:gd name="connsiteY62" fmla="*/ 406400 h 2209800"/>
              <a:gd name="connsiteX63" fmla="*/ 114300 w 2667000"/>
              <a:gd name="connsiteY63" fmla="*/ 304800 h 2209800"/>
              <a:gd name="connsiteX64" fmla="*/ 190500 w 2667000"/>
              <a:gd name="connsiteY64" fmla="*/ 190500 h 2209800"/>
              <a:gd name="connsiteX65" fmla="*/ 215900 w 2667000"/>
              <a:gd name="connsiteY65" fmla="*/ 152400 h 2209800"/>
              <a:gd name="connsiteX66" fmla="*/ 228600 w 2667000"/>
              <a:gd name="connsiteY66" fmla="*/ 1016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67000" h="2209800">
                <a:moveTo>
                  <a:pt x="228600" y="101600"/>
                </a:moveTo>
                <a:lnTo>
                  <a:pt x="228600" y="101600"/>
                </a:lnTo>
                <a:cubicBezTo>
                  <a:pt x="270933" y="97367"/>
                  <a:pt x="313550" y="95369"/>
                  <a:pt x="355600" y="88900"/>
                </a:cubicBezTo>
                <a:cubicBezTo>
                  <a:pt x="368831" y="86864"/>
                  <a:pt x="380632" y="79104"/>
                  <a:pt x="393700" y="76200"/>
                </a:cubicBezTo>
                <a:cubicBezTo>
                  <a:pt x="418837" y="70614"/>
                  <a:pt x="444650" y="68550"/>
                  <a:pt x="469900" y="63500"/>
                </a:cubicBezTo>
                <a:cubicBezTo>
                  <a:pt x="582720" y="40936"/>
                  <a:pt x="467907" y="45919"/>
                  <a:pt x="673100" y="25400"/>
                </a:cubicBezTo>
                <a:lnTo>
                  <a:pt x="927100" y="0"/>
                </a:lnTo>
                <a:lnTo>
                  <a:pt x="1765300" y="12700"/>
                </a:lnTo>
                <a:cubicBezTo>
                  <a:pt x="1791040" y="13415"/>
                  <a:pt x="1816321" y="20005"/>
                  <a:pt x="1841500" y="25400"/>
                </a:cubicBezTo>
                <a:cubicBezTo>
                  <a:pt x="1875634" y="32714"/>
                  <a:pt x="1909982" y="39761"/>
                  <a:pt x="1943100" y="50800"/>
                </a:cubicBezTo>
                <a:cubicBezTo>
                  <a:pt x="1955800" y="55033"/>
                  <a:pt x="1969226" y="57513"/>
                  <a:pt x="1981200" y="63500"/>
                </a:cubicBezTo>
                <a:cubicBezTo>
                  <a:pt x="2079677" y="112739"/>
                  <a:pt x="1961635" y="69678"/>
                  <a:pt x="2057400" y="101600"/>
                </a:cubicBezTo>
                <a:cubicBezTo>
                  <a:pt x="2070100" y="114300"/>
                  <a:pt x="2081323" y="128673"/>
                  <a:pt x="2095500" y="139700"/>
                </a:cubicBezTo>
                <a:cubicBezTo>
                  <a:pt x="2119597" y="158442"/>
                  <a:pt x="2150114" y="168914"/>
                  <a:pt x="2171700" y="190500"/>
                </a:cubicBezTo>
                <a:cubicBezTo>
                  <a:pt x="2204574" y="223374"/>
                  <a:pt x="2240428" y="264209"/>
                  <a:pt x="2286000" y="279400"/>
                </a:cubicBezTo>
                <a:cubicBezTo>
                  <a:pt x="2324185" y="292128"/>
                  <a:pt x="2329374" y="290145"/>
                  <a:pt x="2362200" y="317500"/>
                </a:cubicBezTo>
                <a:cubicBezTo>
                  <a:pt x="2406964" y="354804"/>
                  <a:pt x="2415699" y="378698"/>
                  <a:pt x="2451100" y="431800"/>
                </a:cubicBezTo>
                <a:cubicBezTo>
                  <a:pt x="2459567" y="444500"/>
                  <a:pt x="2471673" y="455420"/>
                  <a:pt x="2476500" y="469900"/>
                </a:cubicBezTo>
                <a:cubicBezTo>
                  <a:pt x="2494027" y="522480"/>
                  <a:pt x="2481774" y="496861"/>
                  <a:pt x="2514600" y="546100"/>
                </a:cubicBezTo>
                <a:cubicBezTo>
                  <a:pt x="2518833" y="563033"/>
                  <a:pt x="2520424" y="580857"/>
                  <a:pt x="2527300" y="596900"/>
                </a:cubicBezTo>
                <a:cubicBezTo>
                  <a:pt x="2569106" y="694448"/>
                  <a:pt x="2538550" y="567150"/>
                  <a:pt x="2578100" y="685800"/>
                </a:cubicBezTo>
                <a:cubicBezTo>
                  <a:pt x="2589139" y="718918"/>
                  <a:pt x="2590535" y="754988"/>
                  <a:pt x="2603500" y="787400"/>
                </a:cubicBezTo>
                <a:cubicBezTo>
                  <a:pt x="2611967" y="808567"/>
                  <a:pt x="2622349" y="829064"/>
                  <a:pt x="2628900" y="850900"/>
                </a:cubicBezTo>
                <a:cubicBezTo>
                  <a:pt x="2635103" y="871575"/>
                  <a:pt x="2637739" y="893162"/>
                  <a:pt x="2641600" y="914400"/>
                </a:cubicBezTo>
                <a:cubicBezTo>
                  <a:pt x="2656249" y="994968"/>
                  <a:pt x="2655960" y="1003880"/>
                  <a:pt x="2667000" y="1092200"/>
                </a:cubicBezTo>
                <a:cubicBezTo>
                  <a:pt x="2653357" y="1596996"/>
                  <a:pt x="2692303" y="1410088"/>
                  <a:pt x="2628900" y="1663700"/>
                </a:cubicBezTo>
                <a:lnTo>
                  <a:pt x="2616200" y="1714500"/>
                </a:lnTo>
                <a:cubicBezTo>
                  <a:pt x="2611967" y="1731433"/>
                  <a:pt x="2613182" y="1750777"/>
                  <a:pt x="2603500" y="1765300"/>
                </a:cubicBezTo>
                <a:cubicBezTo>
                  <a:pt x="2595202" y="1777747"/>
                  <a:pt x="2533405" y="1873495"/>
                  <a:pt x="2514600" y="1892300"/>
                </a:cubicBezTo>
                <a:cubicBezTo>
                  <a:pt x="2503807" y="1903093"/>
                  <a:pt x="2488711" y="1908542"/>
                  <a:pt x="2476500" y="1917700"/>
                </a:cubicBezTo>
                <a:cubicBezTo>
                  <a:pt x="2437886" y="1946660"/>
                  <a:pt x="2405372" y="1985014"/>
                  <a:pt x="2362200" y="2006600"/>
                </a:cubicBezTo>
                <a:cubicBezTo>
                  <a:pt x="2244988" y="2065206"/>
                  <a:pt x="2297334" y="2048217"/>
                  <a:pt x="2209800" y="2070100"/>
                </a:cubicBezTo>
                <a:cubicBezTo>
                  <a:pt x="2073367" y="2151960"/>
                  <a:pt x="2228324" y="2065231"/>
                  <a:pt x="1993900" y="2159000"/>
                </a:cubicBezTo>
                <a:cubicBezTo>
                  <a:pt x="1958836" y="2173026"/>
                  <a:pt x="1918337" y="2192543"/>
                  <a:pt x="1879600" y="2197100"/>
                </a:cubicBezTo>
                <a:cubicBezTo>
                  <a:pt x="1824782" y="2203549"/>
                  <a:pt x="1769533" y="2205567"/>
                  <a:pt x="1714500" y="2209800"/>
                </a:cubicBezTo>
                <a:lnTo>
                  <a:pt x="1473200" y="2197100"/>
                </a:lnTo>
                <a:cubicBezTo>
                  <a:pt x="1375852" y="2192464"/>
                  <a:pt x="1278311" y="2191344"/>
                  <a:pt x="1181100" y="2184400"/>
                </a:cubicBezTo>
                <a:cubicBezTo>
                  <a:pt x="1159569" y="2182862"/>
                  <a:pt x="1138922" y="2175067"/>
                  <a:pt x="1117600" y="2171700"/>
                </a:cubicBezTo>
                <a:cubicBezTo>
                  <a:pt x="847299" y="2129021"/>
                  <a:pt x="1024153" y="2163171"/>
                  <a:pt x="876300" y="2133600"/>
                </a:cubicBezTo>
                <a:cubicBezTo>
                  <a:pt x="863600" y="2125133"/>
                  <a:pt x="852148" y="2114399"/>
                  <a:pt x="838200" y="2108200"/>
                </a:cubicBezTo>
                <a:cubicBezTo>
                  <a:pt x="813734" y="2097326"/>
                  <a:pt x="784277" y="2097652"/>
                  <a:pt x="762000" y="2082800"/>
                </a:cubicBezTo>
                <a:cubicBezTo>
                  <a:pt x="723736" y="2057291"/>
                  <a:pt x="718216" y="2051336"/>
                  <a:pt x="673100" y="2032000"/>
                </a:cubicBezTo>
                <a:cubicBezTo>
                  <a:pt x="631643" y="2014233"/>
                  <a:pt x="626321" y="2023986"/>
                  <a:pt x="584200" y="1993900"/>
                </a:cubicBezTo>
                <a:cubicBezTo>
                  <a:pt x="546218" y="1966770"/>
                  <a:pt x="519173" y="1915410"/>
                  <a:pt x="495300" y="1879600"/>
                </a:cubicBezTo>
                <a:lnTo>
                  <a:pt x="469900" y="1841500"/>
                </a:lnTo>
                <a:cubicBezTo>
                  <a:pt x="461433" y="1828800"/>
                  <a:pt x="451326" y="1817052"/>
                  <a:pt x="444500" y="1803400"/>
                </a:cubicBezTo>
                <a:cubicBezTo>
                  <a:pt x="436033" y="1786467"/>
                  <a:pt x="426558" y="1770001"/>
                  <a:pt x="419100" y="1752600"/>
                </a:cubicBezTo>
                <a:cubicBezTo>
                  <a:pt x="413827" y="1740295"/>
                  <a:pt x="412901" y="1726202"/>
                  <a:pt x="406400" y="1714500"/>
                </a:cubicBezTo>
                <a:cubicBezTo>
                  <a:pt x="391575" y="1687815"/>
                  <a:pt x="372533" y="1663700"/>
                  <a:pt x="355600" y="1638300"/>
                </a:cubicBezTo>
                <a:lnTo>
                  <a:pt x="330200" y="1600200"/>
                </a:lnTo>
                <a:cubicBezTo>
                  <a:pt x="321733" y="1587500"/>
                  <a:pt x="314335" y="1574019"/>
                  <a:pt x="304800" y="1562100"/>
                </a:cubicBezTo>
                <a:lnTo>
                  <a:pt x="254000" y="1498600"/>
                </a:lnTo>
                <a:cubicBezTo>
                  <a:pt x="230481" y="1428042"/>
                  <a:pt x="254214" y="1484606"/>
                  <a:pt x="190500" y="1397000"/>
                </a:cubicBezTo>
                <a:cubicBezTo>
                  <a:pt x="172545" y="1372312"/>
                  <a:pt x="156633" y="1346200"/>
                  <a:pt x="139700" y="1320800"/>
                </a:cubicBezTo>
                <a:lnTo>
                  <a:pt x="114300" y="1282700"/>
                </a:lnTo>
                <a:cubicBezTo>
                  <a:pt x="105833" y="1270000"/>
                  <a:pt x="93727" y="1259080"/>
                  <a:pt x="88900" y="1244600"/>
                </a:cubicBezTo>
                <a:cubicBezTo>
                  <a:pt x="84667" y="1231900"/>
                  <a:pt x="81740" y="1218687"/>
                  <a:pt x="76200" y="1206500"/>
                </a:cubicBezTo>
                <a:cubicBezTo>
                  <a:pt x="60532" y="1172030"/>
                  <a:pt x="34583" y="1141634"/>
                  <a:pt x="25400" y="1104900"/>
                </a:cubicBezTo>
                <a:cubicBezTo>
                  <a:pt x="5440" y="1025060"/>
                  <a:pt x="15168" y="1071379"/>
                  <a:pt x="0" y="965200"/>
                </a:cubicBezTo>
                <a:cubicBezTo>
                  <a:pt x="8467" y="889000"/>
                  <a:pt x="6805" y="810980"/>
                  <a:pt x="25400" y="736600"/>
                </a:cubicBezTo>
                <a:cubicBezTo>
                  <a:pt x="35885" y="694658"/>
                  <a:pt x="43890" y="666063"/>
                  <a:pt x="50800" y="622300"/>
                </a:cubicBezTo>
                <a:cubicBezTo>
                  <a:pt x="60137" y="563164"/>
                  <a:pt x="57268" y="501296"/>
                  <a:pt x="76200" y="444500"/>
                </a:cubicBezTo>
                <a:cubicBezTo>
                  <a:pt x="80433" y="431800"/>
                  <a:pt x="85378" y="419315"/>
                  <a:pt x="88900" y="406400"/>
                </a:cubicBezTo>
                <a:cubicBezTo>
                  <a:pt x="98085" y="372721"/>
                  <a:pt x="94936" y="333846"/>
                  <a:pt x="114300" y="304800"/>
                </a:cubicBezTo>
                <a:lnTo>
                  <a:pt x="190500" y="190500"/>
                </a:lnTo>
                <a:cubicBezTo>
                  <a:pt x="198967" y="177800"/>
                  <a:pt x="203200" y="160867"/>
                  <a:pt x="215900" y="152400"/>
                </a:cubicBezTo>
                <a:lnTo>
                  <a:pt x="228600" y="10160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63959-7A3D-904B-A98C-11B30E032BD1}"/>
              </a:ext>
            </a:extLst>
          </p:cNvPr>
          <p:cNvSpPr txBox="1"/>
          <p:nvPr/>
        </p:nvSpPr>
        <p:spPr>
          <a:xfrm>
            <a:off x="4327567" y="5606614"/>
            <a:ext cx="2106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Dynamic MTs have emergent pattern of predominantly tau binding at plus end, map6 mostly binds away from plus-end.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E95E2B-6BB8-DF5C-7350-DBFA8E7F5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098" y="215664"/>
            <a:ext cx="6883402" cy="2571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D39243-885B-8B1F-6DAB-114B0009F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6400" y="215810"/>
            <a:ext cx="7112000" cy="25120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AB5A9-7187-7885-1DE9-06AF25949D57}"/>
              </a:ext>
            </a:extLst>
          </p:cNvPr>
          <p:cNvSpPr txBox="1"/>
          <p:nvPr/>
        </p:nvSpPr>
        <p:spPr>
          <a:xfrm>
            <a:off x="3675786" y="3485644"/>
            <a:ext cx="13035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Tau bound: 1</a:t>
            </a:r>
          </a:p>
          <a:p>
            <a:r>
              <a:rPr lang="en-US" sz="1400" dirty="0"/>
              <a:t>Map6 bound: 2</a:t>
            </a:r>
          </a:p>
        </p:txBody>
      </p:sp>
    </p:spTree>
    <p:extLst>
      <p:ext uri="{BB962C8B-B14F-4D97-AF65-F5344CB8AC3E}">
        <p14:creationId xmlns:p14="http://schemas.microsoft.com/office/powerpoint/2010/main" val="33409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C07297F-B249-03C6-3C4D-3DF15E50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81" y="3527600"/>
            <a:ext cx="4001224" cy="28699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1698A3-4BC5-984B-7BB4-1489E17DD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74" y="176380"/>
            <a:ext cx="3973353" cy="3351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64E74-D948-30DC-F9CC-FDE63E692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3840844"/>
            <a:ext cx="4349750" cy="255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EBD9D-4B00-2078-279B-590AF87CD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96" y="0"/>
            <a:ext cx="4169204" cy="3654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37BE8-98DF-A793-8975-8CC7871BAAF5}"/>
              </a:ext>
            </a:extLst>
          </p:cNvPr>
          <p:cNvSpPr txBox="1"/>
          <p:nvPr/>
        </p:nvSpPr>
        <p:spPr>
          <a:xfrm>
            <a:off x="5540991" y="284891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20750-EFFD-624C-0302-AB5718BFC505}"/>
              </a:ext>
            </a:extLst>
          </p:cNvPr>
          <p:cNvSpPr txBox="1"/>
          <p:nvPr/>
        </p:nvSpPr>
        <p:spPr>
          <a:xfrm>
            <a:off x="6585304" y="28489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B054-0563-170E-4DB3-D03A609FF374}"/>
              </a:ext>
            </a:extLst>
          </p:cNvPr>
          <p:cNvSpPr txBox="1"/>
          <p:nvPr/>
        </p:nvSpPr>
        <p:spPr>
          <a:xfrm>
            <a:off x="7406830" y="28566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EA244-D978-AF4A-B0D1-8ECCEF8F0ACA}"/>
              </a:ext>
            </a:extLst>
          </p:cNvPr>
          <p:cNvSpPr txBox="1"/>
          <p:nvPr/>
        </p:nvSpPr>
        <p:spPr>
          <a:xfrm>
            <a:off x="8226400" y="28566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86E73-B97D-2AA7-004E-327E7132E7A3}"/>
              </a:ext>
            </a:extLst>
          </p:cNvPr>
          <p:cNvSpPr txBox="1"/>
          <p:nvPr/>
        </p:nvSpPr>
        <p:spPr>
          <a:xfrm>
            <a:off x="1230573" y="598682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69F6F-C5A0-07BB-85EB-779A18D29CAB}"/>
              </a:ext>
            </a:extLst>
          </p:cNvPr>
          <p:cNvSpPr txBox="1"/>
          <p:nvPr/>
        </p:nvSpPr>
        <p:spPr>
          <a:xfrm>
            <a:off x="2246089" y="59868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CEF4E-D19A-9CA5-8100-406FC09929E8}"/>
              </a:ext>
            </a:extLst>
          </p:cNvPr>
          <p:cNvSpPr txBox="1"/>
          <p:nvPr/>
        </p:nvSpPr>
        <p:spPr>
          <a:xfrm>
            <a:off x="3214619" y="59868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50F09-9072-9B6F-88A9-CD1CA25F6ADD}"/>
              </a:ext>
            </a:extLst>
          </p:cNvPr>
          <p:cNvSpPr txBox="1"/>
          <p:nvPr/>
        </p:nvSpPr>
        <p:spPr>
          <a:xfrm>
            <a:off x="4147998" y="59868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127DF7-2EC1-6BF8-2E11-F4410FFDC2CC}"/>
              </a:ext>
            </a:extLst>
          </p:cNvPr>
          <p:cNvSpPr txBox="1"/>
          <p:nvPr/>
        </p:nvSpPr>
        <p:spPr>
          <a:xfrm>
            <a:off x="5553027" y="588514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70E9B-35CE-5B7E-138E-AA3BA932C4F6}"/>
              </a:ext>
            </a:extLst>
          </p:cNvPr>
          <p:cNvSpPr txBox="1"/>
          <p:nvPr/>
        </p:nvSpPr>
        <p:spPr>
          <a:xfrm>
            <a:off x="6452535" y="5885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812FAB-AE39-4F06-82DB-75AEA8A69849}"/>
              </a:ext>
            </a:extLst>
          </p:cNvPr>
          <p:cNvSpPr txBox="1"/>
          <p:nvPr/>
        </p:nvSpPr>
        <p:spPr>
          <a:xfrm>
            <a:off x="7407417" y="58851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77691-9E8F-03EC-87D3-06BCCE93BFC5}"/>
              </a:ext>
            </a:extLst>
          </p:cNvPr>
          <p:cNvSpPr txBox="1"/>
          <p:nvPr/>
        </p:nvSpPr>
        <p:spPr>
          <a:xfrm>
            <a:off x="8217964" y="58851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1BB8FA-4EF3-8F09-B0B4-6A3E8FCDA6C9}"/>
              </a:ext>
            </a:extLst>
          </p:cNvPr>
          <p:cNvCxnSpPr/>
          <p:nvPr/>
        </p:nvCxnSpPr>
        <p:spPr>
          <a:xfrm>
            <a:off x="5401159" y="5145437"/>
            <a:ext cx="34096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6782CE24CF84CBBBB6BA617A95B12" ma:contentTypeVersion="15" ma:contentTypeDescription="Create a new document." ma:contentTypeScope="" ma:versionID="58168f9cddf8c4c4be4d2556037c186e">
  <xsd:schema xmlns:xsd="http://www.w3.org/2001/XMLSchema" xmlns:xs="http://www.w3.org/2001/XMLSchema" xmlns:p="http://schemas.microsoft.com/office/2006/metadata/properties" xmlns:ns2="bb69b376-5d76-417c-8bd2-2d24bdfdf616" xmlns:ns3="fa762a6f-4bb3-4cb0-a720-f318dab4a9ea" targetNamespace="http://schemas.microsoft.com/office/2006/metadata/properties" ma:root="true" ma:fieldsID="12357374cbe2a5688140370039f7a66d" ns2:_="" ns3:_="">
    <xsd:import namespace="bb69b376-5d76-417c-8bd2-2d24bdfdf616"/>
    <xsd:import namespace="fa762a6f-4bb3-4cb0-a720-f318dab4a9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9b376-5d76-417c-8bd2-2d24bdfdf6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fd73a3d-4756-4a3f-aa93-4c7d32cd11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62a6f-4bb3-4cb0-a720-f318dab4a9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ba96119-56c4-470a-9463-91076ebb2de2}" ma:internalName="TaxCatchAll" ma:showField="CatchAllData" ma:web="fa762a6f-4bb3-4cb0-a720-f318dab4a9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762a6f-4bb3-4cb0-a720-f318dab4a9ea" xsi:nil="true"/>
    <lcf76f155ced4ddcb4097134ff3c332f xmlns="bb69b376-5d76-417c-8bd2-2d24bdfdf61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8E6688-57A1-4AF9-9922-DEC19F55FA54}"/>
</file>

<file path=customXml/itemProps2.xml><?xml version="1.0" encoding="utf-8"?>
<ds:datastoreItem xmlns:ds="http://schemas.openxmlformats.org/officeDocument/2006/customXml" ds:itemID="{5EB1F24A-E6C4-4210-B494-C07B81A14C43}"/>
</file>

<file path=customXml/itemProps3.xml><?xml version="1.0" encoding="utf-8"?>
<ds:datastoreItem xmlns:ds="http://schemas.openxmlformats.org/officeDocument/2006/customXml" ds:itemID="{9AA5CC1E-41C7-40C3-A577-8AD1AD154441}"/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425</Words>
  <Application>Microsoft Macintosh PowerPoint</Application>
  <PresentationFormat>Widescreen</PresentationFormat>
  <Paragraphs>37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Craig Ricketson</dc:creator>
  <cp:lastModifiedBy>Erin Craig Ricketson</cp:lastModifiedBy>
  <cp:revision>18</cp:revision>
  <dcterms:created xsi:type="dcterms:W3CDTF">2023-12-12T21:01:35Z</dcterms:created>
  <dcterms:modified xsi:type="dcterms:W3CDTF">2024-02-08T00:05:43Z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0x0101006F86782CE24CF84CBBBB6BA617A95B12</vt:lpwstr>
  </property>
</Properties>
</file>