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4" d="100"/>
          <a:sy n="14" d="100"/>
        </p:scale>
        <p:origin x="-160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3169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9c03ae4d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9c03ae4d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c84b3b55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c84b3b55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c84b3b55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c84b3b55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b9c03ae4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b9c03ae4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84b3b55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c84b3b55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htmlpreview.github.io/?https://github.com/CWWhitney/ethnobotanyR/blob/master/vignettes/ethnobotanyr_vignette.html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Ethnobotany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6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Cory Whitney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2799" y="184375"/>
            <a:ext cx="1907574" cy="136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700" y="368951"/>
            <a:ext cx="3033127" cy="117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3202" y="546449"/>
            <a:ext cx="1179744" cy="99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439"/>
          <a:stretch/>
        </p:blipFill>
        <p:spPr>
          <a:xfrm>
            <a:off x="6798510" y="713787"/>
            <a:ext cx="2287372" cy="83078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770450" y="3431275"/>
            <a:ext cx="386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0" u="none" strike="noStrike" cap="none">
                <a:solidFill>
                  <a:srgbClr val="000000"/>
                </a:solidFill>
              </a:rPr>
              <a:t>cory.whitney@uni-bonn.de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Ethnobotany Workshop Aims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Addressing decisions &amp; developing hypotheses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Performing analyses in the R environment with ethnobotanyR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Doing fieldwork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Effective ethnobotanists</a:t>
            </a:r>
            <a:endParaRPr sz="2000"/>
          </a:p>
        </p:txBody>
      </p:sp>
      <p:sp>
        <p:nvSpPr>
          <p:cNvPr id="67" name="Google Shape;67;p14"/>
          <p:cNvSpPr/>
          <p:nvPr/>
        </p:nvSpPr>
        <p:spPr>
          <a:xfrm>
            <a:off x="5308300" y="611108"/>
            <a:ext cx="3474600" cy="3501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/>
              <a:t>Experiential</a:t>
            </a:r>
            <a:endParaRPr sz="1800" b="1"/>
          </a:p>
        </p:txBody>
      </p:sp>
      <p:sp>
        <p:nvSpPr>
          <p:cNvPr id="68" name="Google Shape;68;p14"/>
          <p:cNvSpPr/>
          <p:nvPr/>
        </p:nvSpPr>
        <p:spPr>
          <a:xfrm>
            <a:off x="5308300" y="313712"/>
            <a:ext cx="3474600" cy="3474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/>
              <a:t>Programming</a:t>
            </a:r>
            <a:endParaRPr sz="1800" b="1"/>
          </a:p>
        </p:txBody>
      </p:sp>
      <p:sp>
        <p:nvSpPr>
          <p:cNvPr id="69" name="Google Shape;69;p14"/>
          <p:cNvSpPr/>
          <p:nvPr/>
        </p:nvSpPr>
        <p:spPr>
          <a:xfrm>
            <a:off x="5308300" y="33265"/>
            <a:ext cx="3474600" cy="3474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/>
              <a:t>Ethnobotany</a:t>
            </a:r>
            <a:endParaRPr sz="1800" b="1"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tools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308300" y="611108"/>
            <a:ext cx="3474600" cy="3501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/>
              <a:t>Experiential</a:t>
            </a:r>
            <a:endParaRPr sz="1800" b="1"/>
          </a:p>
        </p:txBody>
      </p:sp>
      <p:sp>
        <p:nvSpPr>
          <p:cNvPr id="77" name="Google Shape;77;p15"/>
          <p:cNvSpPr/>
          <p:nvPr/>
        </p:nvSpPr>
        <p:spPr>
          <a:xfrm>
            <a:off x="5308300" y="313712"/>
            <a:ext cx="3474600" cy="3474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/>
              <a:t>Programming</a:t>
            </a:r>
            <a:endParaRPr sz="1800" b="1"/>
          </a:p>
        </p:txBody>
      </p:sp>
      <p:sp>
        <p:nvSpPr>
          <p:cNvPr id="78" name="Google Shape;78;p15"/>
          <p:cNvSpPr/>
          <p:nvPr/>
        </p:nvSpPr>
        <p:spPr>
          <a:xfrm>
            <a:off x="5308300" y="33265"/>
            <a:ext cx="3474600" cy="3474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/>
              <a:t>Ethnobotany</a:t>
            </a:r>
            <a:endParaRPr sz="1800" b="1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625" y="2606475"/>
            <a:ext cx="2147200" cy="248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 descr="Related image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050" y="908700"/>
            <a:ext cx="2249625" cy="14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 descr="Image result for r studio logo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6100" y="1082075"/>
            <a:ext cx="4682100" cy="16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946100" y="2877325"/>
            <a:ext cx="5032800" cy="10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RStudio https://www.rstudio.com/products/rstudio/download/#download</a:t>
            </a:r>
            <a:endParaRPr sz="2000"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3383190" y="4241760"/>
            <a:ext cx="40791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ethnobotanyR install.packages("ethnobotanyR")</a:t>
            </a:r>
            <a:endParaRPr sz="200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246175" y="1860833"/>
            <a:ext cx="29502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R https://cran.r-project.org/</a:t>
            </a:r>
            <a:endParaRPr sz="2000"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5308300" y="611108"/>
            <a:ext cx="3474600" cy="3501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/>
              <a:t>Experiential</a:t>
            </a:r>
            <a:endParaRPr sz="1800" b="1"/>
          </a:p>
        </p:txBody>
      </p:sp>
      <p:sp>
        <p:nvSpPr>
          <p:cNvPr id="91" name="Google Shape;91;p16"/>
          <p:cNvSpPr/>
          <p:nvPr/>
        </p:nvSpPr>
        <p:spPr>
          <a:xfrm>
            <a:off x="5308300" y="313712"/>
            <a:ext cx="3474600" cy="3474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/>
              <a:t>Programming</a:t>
            </a:r>
            <a:endParaRPr sz="1800" b="1"/>
          </a:p>
        </p:txBody>
      </p:sp>
      <p:sp>
        <p:nvSpPr>
          <p:cNvPr id="92" name="Google Shape;92;p16"/>
          <p:cNvSpPr/>
          <p:nvPr/>
        </p:nvSpPr>
        <p:spPr>
          <a:xfrm>
            <a:off x="5308300" y="33265"/>
            <a:ext cx="3474600" cy="3474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/>
              <a:t>Ethnobotany</a:t>
            </a:r>
            <a:endParaRPr sz="1800" b="1"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Albuquerque et al. 2019. Biological Theory. doi:10.1007/s13752-019-00316-8.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Gaoue et al. 2017. Economic Botany 71: 269–287. doi:10.1007/s12231-017-9389-8.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Tardio &amp; Pardo-de-Santayana, 2008. Economic Botany, 62(1), 24-39. https://doi.org/10.1007/s12231-007-9004-5.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Whitney et al. 2018. Ethnobiology Letters, 9(2), 90-100. https://doi.org/10.14237/ebl.9.2.2018.503</a:t>
            </a:r>
            <a:endParaRPr sz="2000"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Materials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5308300" y="611108"/>
            <a:ext cx="3474600" cy="3501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/>
              <a:t>Experiential</a:t>
            </a:r>
            <a:endParaRPr sz="1800" b="1"/>
          </a:p>
        </p:txBody>
      </p:sp>
      <p:cxnSp>
        <p:nvCxnSpPr>
          <p:cNvPr id="101" name="Google Shape;101;p17"/>
          <p:cNvCxnSpPr/>
          <p:nvPr/>
        </p:nvCxnSpPr>
        <p:spPr>
          <a:xfrm rot="10800000" flipH="1">
            <a:off x="677350" y="2290370"/>
            <a:ext cx="7857900" cy="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7"/>
          <p:cNvCxnSpPr/>
          <p:nvPr/>
        </p:nvCxnSpPr>
        <p:spPr>
          <a:xfrm rot="10800000" flipH="1">
            <a:off x="677350" y="2945690"/>
            <a:ext cx="7857900" cy="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7"/>
          <p:cNvCxnSpPr/>
          <p:nvPr/>
        </p:nvCxnSpPr>
        <p:spPr>
          <a:xfrm rot="10800000" flipH="1">
            <a:off x="677350" y="1635050"/>
            <a:ext cx="7857900" cy="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7"/>
          <p:cNvCxnSpPr/>
          <p:nvPr/>
        </p:nvCxnSpPr>
        <p:spPr>
          <a:xfrm rot="10800000" flipH="1">
            <a:off x="677350" y="3601010"/>
            <a:ext cx="7857900" cy="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/>
          <p:nvPr/>
        </p:nvCxnSpPr>
        <p:spPr>
          <a:xfrm rot="10800000" flipH="1">
            <a:off x="677350" y="4911650"/>
            <a:ext cx="7857900" cy="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/>
          <p:nvPr/>
        </p:nvCxnSpPr>
        <p:spPr>
          <a:xfrm rot="10800000" flipH="1">
            <a:off x="677350" y="4256330"/>
            <a:ext cx="7857900" cy="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7"/>
          <p:cNvSpPr txBox="1"/>
          <p:nvPr/>
        </p:nvSpPr>
        <p:spPr>
          <a:xfrm>
            <a:off x="296350" y="1658900"/>
            <a:ext cx="5913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16</a:t>
            </a:r>
            <a:endParaRPr sz="2400"/>
          </a:p>
        </p:txBody>
      </p:sp>
      <p:sp>
        <p:nvSpPr>
          <p:cNvPr id="108" name="Google Shape;108;p17"/>
          <p:cNvSpPr txBox="1"/>
          <p:nvPr/>
        </p:nvSpPr>
        <p:spPr>
          <a:xfrm>
            <a:off x="296350" y="2344700"/>
            <a:ext cx="5913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17</a:t>
            </a:r>
            <a:endParaRPr sz="2400"/>
          </a:p>
        </p:txBody>
      </p:sp>
      <p:sp>
        <p:nvSpPr>
          <p:cNvPr id="109" name="Google Shape;109;p17"/>
          <p:cNvSpPr txBox="1"/>
          <p:nvPr/>
        </p:nvSpPr>
        <p:spPr>
          <a:xfrm>
            <a:off x="296350" y="2954300"/>
            <a:ext cx="5913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18</a:t>
            </a:r>
            <a:endParaRPr sz="2400"/>
          </a:p>
        </p:txBody>
      </p:sp>
      <p:sp>
        <p:nvSpPr>
          <p:cNvPr id="110" name="Google Shape;110;p17"/>
          <p:cNvSpPr txBox="1"/>
          <p:nvPr/>
        </p:nvSpPr>
        <p:spPr>
          <a:xfrm>
            <a:off x="296350" y="3640100"/>
            <a:ext cx="5913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19</a:t>
            </a:r>
            <a:endParaRPr sz="2400"/>
          </a:p>
        </p:txBody>
      </p:sp>
      <p:sp>
        <p:nvSpPr>
          <p:cNvPr id="111" name="Google Shape;111;p17"/>
          <p:cNvSpPr txBox="1"/>
          <p:nvPr/>
        </p:nvSpPr>
        <p:spPr>
          <a:xfrm>
            <a:off x="296350" y="4325900"/>
            <a:ext cx="5913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20</a:t>
            </a:r>
            <a:endParaRPr sz="2400"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4294967295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Ethnobotany workshop outline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 rot="-4079252">
            <a:off x="604906" y="1686895"/>
            <a:ext cx="1149388" cy="478708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/>
              <a:t>Intros</a:t>
            </a:r>
            <a:endParaRPr sz="1800" b="1"/>
          </a:p>
        </p:txBody>
      </p:sp>
      <p:sp>
        <p:nvSpPr>
          <p:cNvPr id="114" name="Google Shape;114;p17"/>
          <p:cNvSpPr txBox="1"/>
          <p:nvPr/>
        </p:nvSpPr>
        <p:spPr>
          <a:xfrm>
            <a:off x="1577175" y="932225"/>
            <a:ext cx="35565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Morning (classroom)</a:t>
            </a:r>
            <a:endParaRPr sz="2400"/>
          </a:p>
        </p:txBody>
      </p:sp>
      <p:sp>
        <p:nvSpPr>
          <p:cNvPr id="115" name="Google Shape;115;p17"/>
          <p:cNvSpPr txBox="1"/>
          <p:nvPr/>
        </p:nvSpPr>
        <p:spPr>
          <a:xfrm>
            <a:off x="5594600" y="932225"/>
            <a:ext cx="29811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Afternoon (practical)</a:t>
            </a:r>
            <a:endParaRPr sz="2400"/>
          </a:p>
        </p:txBody>
      </p:sp>
      <p:cxnSp>
        <p:nvCxnSpPr>
          <p:cNvPr id="116" name="Google Shape;116;p17"/>
          <p:cNvCxnSpPr/>
          <p:nvPr/>
        </p:nvCxnSpPr>
        <p:spPr>
          <a:xfrm rot="10800000">
            <a:off x="4708375" y="831775"/>
            <a:ext cx="9900" cy="419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17"/>
          <p:cNvSpPr/>
          <p:nvPr/>
        </p:nvSpPr>
        <p:spPr>
          <a:xfrm rot="-4079757">
            <a:off x="499007" y="2442560"/>
            <a:ext cx="2252369" cy="466228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/>
              <a:t>Ethnobotany</a:t>
            </a:r>
            <a:endParaRPr sz="1800" b="1"/>
          </a:p>
        </p:txBody>
      </p:sp>
      <p:sp>
        <p:nvSpPr>
          <p:cNvPr id="118" name="Google Shape;118;p17"/>
          <p:cNvSpPr/>
          <p:nvPr/>
        </p:nvSpPr>
        <p:spPr>
          <a:xfrm rot="-4080119">
            <a:off x="852552" y="2971391"/>
            <a:ext cx="2759932" cy="644162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/>
              <a:t>R environment</a:t>
            </a:r>
            <a:endParaRPr sz="1800" b="1"/>
          </a:p>
        </p:txBody>
      </p:sp>
      <p:sp>
        <p:nvSpPr>
          <p:cNvPr id="119" name="Google Shape;119;p17"/>
          <p:cNvSpPr/>
          <p:nvPr/>
        </p:nvSpPr>
        <p:spPr>
          <a:xfrm rot="-4079987">
            <a:off x="4814043" y="2879905"/>
            <a:ext cx="2665171" cy="619651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/>
              <a:t>ethnobotanyR</a:t>
            </a:r>
            <a:endParaRPr sz="1800" b="1"/>
          </a:p>
        </p:txBody>
      </p:sp>
      <p:sp>
        <p:nvSpPr>
          <p:cNvPr id="120" name="Google Shape;120;p17"/>
          <p:cNvSpPr/>
          <p:nvPr/>
        </p:nvSpPr>
        <p:spPr>
          <a:xfrm rot="-4080175">
            <a:off x="5940092" y="2995300"/>
            <a:ext cx="2006357" cy="639315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/>
              <a:t>Field work </a:t>
            </a:r>
            <a:endParaRPr sz="1800" b="1"/>
          </a:p>
        </p:txBody>
      </p:sp>
      <p:sp>
        <p:nvSpPr>
          <p:cNvPr id="121" name="Google Shape;121;p17"/>
          <p:cNvSpPr/>
          <p:nvPr/>
        </p:nvSpPr>
        <p:spPr>
          <a:xfrm rot="-4080106">
            <a:off x="6724722" y="3330573"/>
            <a:ext cx="2286573" cy="875521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/>
              <a:t>Practice with own data</a:t>
            </a:r>
            <a:endParaRPr sz="1800" b="1"/>
          </a:p>
        </p:txBody>
      </p:sp>
      <p:sp>
        <p:nvSpPr>
          <p:cNvPr id="122" name="Google Shape;122;p17"/>
          <p:cNvSpPr/>
          <p:nvPr/>
        </p:nvSpPr>
        <p:spPr>
          <a:xfrm rot="-4080186">
            <a:off x="2722682" y="3397365"/>
            <a:ext cx="2498155" cy="65614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/>
              <a:t>Hypotheses and objectives</a:t>
            </a:r>
            <a:endParaRPr sz="1800" b="1"/>
          </a:p>
        </p:txBody>
      </p:sp>
      <p:sp>
        <p:nvSpPr>
          <p:cNvPr id="123" name="Google Shape;123;p17"/>
          <p:cNvSpPr/>
          <p:nvPr/>
        </p:nvSpPr>
        <p:spPr>
          <a:xfrm rot="-4079862">
            <a:off x="2400451" y="2725613"/>
            <a:ext cx="1700014" cy="688563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/>
              <a:t>Decision Analysis</a:t>
            </a:r>
            <a:endParaRPr sz="1800" b="1"/>
          </a:p>
        </p:txBody>
      </p:sp>
      <p:sp>
        <p:nvSpPr>
          <p:cNvPr id="124" name="Google Shape;124;p17"/>
          <p:cNvSpPr/>
          <p:nvPr/>
        </p:nvSpPr>
        <p:spPr>
          <a:xfrm rot="-4079809">
            <a:off x="4761107" y="2030316"/>
            <a:ext cx="1423698" cy="570404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/>
              <a:t>R</a:t>
            </a:r>
            <a:endParaRPr sz="1800" b="1"/>
          </a:p>
        </p:txBody>
      </p:sp>
      <p:sp>
        <p:nvSpPr>
          <p:cNvPr id="125" name="Google Shape;125;p17"/>
          <p:cNvSpPr/>
          <p:nvPr/>
        </p:nvSpPr>
        <p:spPr>
          <a:xfrm>
            <a:off x="5308300" y="313712"/>
            <a:ext cx="3474600" cy="3474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/>
              <a:t>Programming</a:t>
            </a:r>
            <a:endParaRPr sz="1800" b="1"/>
          </a:p>
        </p:txBody>
      </p:sp>
      <p:sp>
        <p:nvSpPr>
          <p:cNvPr id="126" name="Google Shape;126;p17"/>
          <p:cNvSpPr/>
          <p:nvPr/>
        </p:nvSpPr>
        <p:spPr>
          <a:xfrm>
            <a:off x="5308300" y="33265"/>
            <a:ext cx="3474600" cy="3474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b="1"/>
              <a:t>Ethnobotany</a:t>
            </a:r>
            <a:endParaRPr sz="1800" b="1"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825" y="1150375"/>
            <a:ext cx="2147200" cy="248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>
            <a:spLocks noGrp="1"/>
          </p:cNvSpPr>
          <p:nvPr>
            <p:ph type="body" idx="4294967295"/>
          </p:nvPr>
        </p:nvSpPr>
        <p:spPr>
          <a:xfrm>
            <a:off x="127830" y="3769250"/>
            <a:ext cx="62547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ethnobotanyR install.packages("ethnobotanyR")</a:t>
            </a:r>
            <a:endParaRPr sz="2000"/>
          </a:p>
        </p:txBody>
      </p:sp>
      <p:sp>
        <p:nvSpPr>
          <p:cNvPr id="134" name="Google Shape;134;p18"/>
          <p:cNvSpPr txBox="1"/>
          <p:nvPr/>
        </p:nvSpPr>
        <p:spPr>
          <a:xfrm>
            <a:off x="1760275" y="843200"/>
            <a:ext cx="65499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http://htmlpreview.github.io/?https://github.com/CWWhitney/ethnobotanyR/blob/master/vignettes/ethnobotanyr_vignette.html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0" y="337500"/>
            <a:ext cx="89592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3207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Quantitative ethnobotany analysis with ethnobotanyR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Macintosh PowerPoint</Application>
  <PresentationFormat>On-screen Show (16:9)</PresentationFormat>
  <Paragraphs>54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Light</vt:lpstr>
      <vt:lpstr>Ethnobotany</vt:lpstr>
      <vt:lpstr>Ethnobotany Workshop Aims</vt:lpstr>
      <vt:lpstr>Workshop tools</vt:lpstr>
      <vt:lpstr>Reading Materials</vt:lpstr>
      <vt:lpstr>Ethnobotany workshop outline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Ethnobotany</dc:title>
  <cp:lastModifiedBy>Cory Whitney</cp:lastModifiedBy>
  <cp:revision>1</cp:revision>
  <dcterms:modified xsi:type="dcterms:W3CDTF">2019-07-17T07:17:04Z</dcterms:modified>
</cp:coreProperties>
</file>