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4" r:id="rId2"/>
    <p:sldId id="296" r:id="rId3"/>
    <p:sldId id="295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12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782E-27E4-47EF-9FE9-B1875A543B83}" type="datetimeFigureOut">
              <a:rPr lang="en-US" smtClean="0"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3605A-98EE-4D25-A7E5-381627C1E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3605A-98EE-4D25-A7E5-381627C1E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B44F-93D2-4020-B405-70BFFC347F3A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BC46-8FE5-4ACE-B555-C0AA9CF308A1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551F-CB59-4A74-A3D3-9DCC528EC192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7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F151-6170-4A5F-B34C-7F6C5A2A42B2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26B1-8B06-4066-B4C2-F2BCD38A07F6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6F39-A1CC-4142-B071-E89F2DC9740E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E903-D824-4C33-9DF8-386E0F590FA2}" type="datetime1">
              <a:rPr lang="en-US" smtClean="0"/>
              <a:t>1/18/17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CB9-E9F8-4FB3-B11F-0D01AB97F55B}" type="datetime1">
              <a:rPr lang="en-US" smtClean="0"/>
              <a:t>1/18/17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1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85A3-5899-4CD5-BED6-A5131B3CD031}" type="datetime1">
              <a:rPr lang="en-US" smtClean="0"/>
              <a:t>1/18/17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5AC-5F50-4587-A850-87D9386D7D34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C5E9-AF92-49C2-9E04-3E73BEC712D9}" type="datetime1">
              <a:rPr lang="en-US" smtClean="0"/>
              <a:t>1/18/17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1869-8BE1-4334-B46E-4517448CA46E}" type="datetime1">
              <a:rPr lang="en-US" smtClean="0"/>
              <a:t>1/18/17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6156-A4B2-4D06-9A67-2CBF3A67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77307" y="90963"/>
            <a:ext cx="3637385" cy="516825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Iron from fruits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67299"/>
              </p:ext>
            </p:extLst>
          </p:nvPr>
        </p:nvGraphicFramePr>
        <p:xfrm>
          <a:off x="108429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Iron content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29500"/>
              </p:ext>
            </p:extLst>
          </p:nvPr>
        </p:nvGraphicFramePr>
        <p:xfrm>
          <a:off x="8446468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Fruits consumed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5927"/>
              </p:ext>
            </p:extLst>
          </p:nvPr>
        </p:nvGraphicFramePr>
        <p:xfrm>
          <a:off x="4302759" y="2601212"/>
          <a:ext cx="3567973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28560" y="5443134"/>
            <a:ext cx="3726157" cy="124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/>
              <a:t>probability </a:t>
            </a:r>
            <a:r>
              <a:rPr lang="en-US" dirty="0" smtClean="0"/>
              <a:t>of the </a:t>
            </a:r>
            <a:r>
              <a:rPr lang="en-US" dirty="0" smtClean="0"/>
              <a:t>household dietary </a:t>
            </a:r>
            <a:r>
              <a:rPr lang="en-US" dirty="0" smtClean="0"/>
              <a:t>iron available from fruits? </a:t>
            </a:r>
            <a:r>
              <a:rPr lang="en-US" i="1" dirty="0"/>
              <a:t>Describe probabilities of different states in percentages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89568" y="3292150"/>
            <a:ext cx="3621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</a:t>
            </a:r>
            <a:r>
              <a:rPr lang="en-US" dirty="0" smtClean="0"/>
              <a:t>fruits consumed have </a:t>
            </a:r>
            <a:r>
              <a:rPr lang="en-US" dirty="0" smtClean="0"/>
              <a:t>on </a:t>
            </a:r>
            <a:r>
              <a:rPr lang="en-US" dirty="0"/>
              <a:t>household dietary iron available from fruits</a:t>
            </a:r>
            <a:r>
              <a:rPr lang="en-US" dirty="0" smtClean="0"/>
              <a:t>? </a:t>
            </a:r>
            <a:r>
              <a:rPr lang="en-US" i="1" dirty="0"/>
              <a:t>Describe strength of the effect using a scale of -10 to 10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53122" y="3229889"/>
            <a:ext cx="36216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</a:t>
            </a:r>
            <a:r>
              <a:rPr lang="en-US" dirty="0" smtClean="0"/>
              <a:t>iron content have </a:t>
            </a:r>
            <a:r>
              <a:rPr lang="en-US" dirty="0" smtClean="0"/>
              <a:t>on </a:t>
            </a:r>
            <a:r>
              <a:rPr lang="en-US" dirty="0"/>
              <a:t>household dietary iron available </a:t>
            </a:r>
            <a:r>
              <a:rPr lang="en-US" dirty="0" smtClean="0"/>
              <a:t>from fruits? </a:t>
            </a:r>
            <a:r>
              <a:rPr lang="en-US" i="1" dirty="0"/>
              <a:t>Describe strength of the effect using a scale of -10 to 10.</a:t>
            </a:r>
          </a:p>
          <a:p>
            <a:endParaRPr lang="en-US" dirty="0"/>
          </a:p>
        </p:txBody>
      </p:sp>
      <p:sp>
        <p:nvSpPr>
          <p:cNvPr id="3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5BD6156-A4B2-4D06-9A67-2CBF3A67C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2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4"/>
            <a:ext cx="3637385" cy="527558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Macronutrient availability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37927"/>
              </p:ext>
            </p:extLst>
          </p:nvPr>
        </p:nvGraphicFramePr>
        <p:xfrm>
          <a:off x="108429" y="90963"/>
          <a:ext cx="3637386" cy="211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Non-market access to macronutrients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97437"/>
              </p:ext>
            </p:extLst>
          </p:nvPr>
        </p:nvGraphicFramePr>
        <p:xfrm>
          <a:off x="8446468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Macro-nutrient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market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17289"/>
              </p:ext>
            </p:extLst>
          </p:nvPr>
        </p:nvGraphicFramePr>
        <p:xfrm>
          <a:off x="4302759" y="2601212"/>
          <a:ext cx="3567973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4216" y="5483143"/>
            <a:ext cx="3621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current state of micronutrients </a:t>
            </a:r>
            <a:r>
              <a:rPr lang="en-US" dirty="0"/>
              <a:t>available to households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9568" y="3292150"/>
            <a:ext cx="3621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m</a:t>
            </a:r>
            <a:r>
              <a:rPr lang="en-US" dirty="0" smtClean="0">
                <a:solidFill>
                  <a:schemeClr val="dk1"/>
                </a:solidFill>
              </a:rPr>
              <a:t>acro</a:t>
            </a:r>
            <a:r>
              <a:rPr lang="en-US" dirty="0">
                <a:solidFill>
                  <a:schemeClr val="dk1"/>
                </a:solidFill>
              </a:rPr>
              <a:t>-</a:t>
            </a:r>
            <a:r>
              <a:rPr lang="en-US" dirty="0" smtClean="0">
                <a:solidFill>
                  <a:schemeClr val="dk1"/>
                </a:solidFill>
              </a:rPr>
              <a:t>nutrients available </a:t>
            </a:r>
            <a:r>
              <a:rPr lang="en-US" dirty="0">
                <a:solidFill>
                  <a:schemeClr val="dk1"/>
                </a:solidFill>
              </a:rPr>
              <a:t>on the </a:t>
            </a:r>
            <a:r>
              <a:rPr lang="en-US" dirty="0" smtClean="0">
                <a:solidFill>
                  <a:schemeClr val="dk1"/>
                </a:solidFill>
              </a:rPr>
              <a:t>market</a:t>
            </a:r>
            <a:r>
              <a:rPr lang="en-US" dirty="0" smtClean="0"/>
              <a:t> have </a:t>
            </a:r>
            <a:r>
              <a:rPr lang="en-US" dirty="0"/>
              <a:t>on micronutrients available to households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22" y="2532238"/>
            <a:ext cx="3621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</a:t>
            </a:r>
            <a:r>
              <a:rPr lang="en-US" dirty="0" smtClean="0">
                <a:solidFill>
                  <a:schemeClr val="dk1"/>
                </a:solidFill>
              </a:rPr>
              <a:t>non</a:t>
            </a:r>
            <a:r>
              <a:rPr lang="en-US" dirty="0">
                <a:solidFill>
                  <a:schemeClr val="dk1"/>
                </a:solidFill>
              </a:rPr>
              <a:t>-market access to </a:t>
            </a:r>
            <a:r>
              <a:rPr lang="en-US" dirty="0" smtClean="0">
                <a:solidFill>
                  <a:schemeClr val="dk1"/>
                </a:solidFill>
              </a:rPr>
              <a:t>macronutrients </a:t>
            </a:r>
            <a:r>
              <a:rPr lang="en-US" dirty="0" smtClean="0"/>
              <a:t>have on micronutrients available to households?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516825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Macronutrient consumption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43872"/>
              </p:ext>
            </p:extLst>
          </p:nvPr>
        </p:nvGraphicFramePr>
        <p:xfrm>
          <a:off x="108429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Macronutrient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demand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03123"/>
              </p:ext>
            </p:extLst>
          </p:nvPr>
        </p:nvGraphicFramePr>
        <p:xfrm>
          <a:off x="8446468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Macronutrient 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56520"/>
              </p:ext>
            </p:extLst>
          </p:nvPr>
        </p:nvGraphicFramePr>
        <p:xfrm>
          <a:off x="4302759" y="2601212"/>
          <a:ext cx="3567973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too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too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4216" y="5483143"/>
            <a:ext cx="3621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current state of macronutrients that households consume?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9568" y="3292150"/>
            <a:ext cx="36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m</a:t>
            </a:r>
            <a:r>
              <a:rPr lang="en-US" dirty="0" smtClean="0">
                <a:solidFill>
                  <a:schemeClr val="dk1"/>
                </a:solidFill>
              </a:rPr>
              <a:t>acronutrient availability</a:t>
            </a:r>
            <a:r>
              <a:rPr lang="en-US" dirty="0" smtClean="0"/>
              <a:t> have </a:t>
            </a:r>
            <a:r>
              <a:rPr lang="en-US" dirty="0"/>
              <a:t>on </a:t>
            </a:r>
            <a:r>
              <a:rPr lang="en-US" dirty="0" smtClean="0"/>
              <a:t>household </a:t>
            </a:r>
            <a:r>
              <a:rPr lang="en-US" dirty="0"/>
              <a:t>micronutrient consumption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22" y="3211982"/>
            <a:ext cx="36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</a:t>
            </a:r>
            <a:r>
              <a:rPr lang="en-US" dirty="0" smtClean="0">
                <a:solidFill>
                  <a:schemeClr val="dk1"/>
                </a:solidFill>
              </a:rPr>
              <a:t>macronutrient demand </a:t>
            </a:r>
            <a:r>
              <a:rPr lang="en-US" dirty="0" smtClean="0"/>
              <a:t>have on household macronutrient consumption?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664394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Macronutrient demand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2934"/>
              </p:ext>
            </p:extLst>
          </p:nvPr>
        </p:nvGraphicFramePr>
        <p:xfrm>
          <a:off x="108429" y="90963"/>
          <a:ext cx="3637386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1417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7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Cultural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food preferences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417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Balanced</a:t>
                      </a:r>
                      <a:r>
                        <a:rPr lang="en-US" baseline="0" dirty="0" smtClean="0"/>
                        <a:t> diet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8047">
                <a:tc>
                  <a:txBody>
                    <a:bodyPr/>
                    <a:lstStyle/>
                    <a:p>
                      <a:r>
                        <a:rPr lang="en-US" dirty="0" smtClean="0"/>
                        <a:t>Unhealthy</a:t>
                      </a:r>
                      <a:r>
                        <a:rPr lang="en-US" baseline="0" dirty="0" smtClean="0"/>
                        <a:t> ‘modern’ diet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71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7321"/>
              </p:ext>
            </p:extLst>
          </p:nvPr>
        </p:nvGraphicFramePr>
        <p:xfrm>
          <a:off x="8446468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power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16826"/>
              </p:ext>
            </p:extLst>
          </p:nvPr>
        </p:nvGraphicFramePr>
        <p:xfrm>
          <a:off x="4302759" y="2601212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664394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Macronutrients on markets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81956"/>
              </p:ext>
            </p:extLst>
          </p:nvPr>
        </p:nvGraphicFramePr>
        <p:xfrm>
          <a:off x="108429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Macronutrients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17242"/>
              </p:ext>
            </p:extLst>
          </p:nvPr>
        </p:nvGraphicFramePr>
        <p:xfrm>
          <a:off x="8446468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Exported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production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27482"/>
              </p:ext>
            </p:extLst>
          </p:nvPr>
        </p:nvGraphicFramePr>
        <p:xfrm>
          <a:off x="4302759" y="2601212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8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664394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Micronutrient deficiency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56216"/>
              </p:ext>
            </p:extLst>
          </p:nvPr>
        </p:nvGraphicFramePr>
        <p:xfrm>
          <a:off x="108429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Micronutrient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consumption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too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00948"/>
              </p:ext>
            </p:extLst>
          </p:nvPr>
        </p:nvGraphicFramePr>
        <p:xfrm>
          <a:off x="8446468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Nutritional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quality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Very</a:t>
                      </a:r>
                      <a:r>
                        <a:rPr lang="en-US" baseline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28560"/>
              </p:ext>
            </p:extLst>
          </p:nvPr>
        </p:nvGraphicFramePr>
        <p:xfrm>
          <a:off x="4302759" y="2601212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664394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Micronutrient demand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82169"/>
              </p:ext>
            </p:extLst>
          </p:nvPr>
        </p:nvGraphicFramePr>
        <p:xfrm>
          <a:off x="108429" y="90963"/>
          <a:ext cx="3637386" cy="544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Cultural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food preferences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Balanced</a:t>
                      </a:r>
                      <a:r>
                        <a:rPr lang="en-US" baseline="0" dirty="0" smtClean="0"/>
                        <a:t> diet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Unhealthy</a:t>
                      </a:r>
                      <a:r>
                        <a:rPr lang="en-US" baseline="0" dirty="0" smtClean="0"/>
                        <a:t> ‘modern’ diet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75124"/>
              </p:ext>
            </p:extLst>
          </p:nvPr>
        </p:nvGraphicFramePr>
        <p:xfrm>
          <a:off x="8446468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 power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66428"/>
              </p:ext>
            </p:extLst>
          </p:nvPr>
        </p:nvGraphicFramePr>
        <p:xfrm>
          <a:off x="4302759" y="2601212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45067"/>
            <a:ext cx="4559017" cy="2865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395075" y="90963"/>
            <a:ext cx="3637385" cy="6643945"/>
            <a:chOff x="4268052" y="90963"/>
            <a:chExt cx="3637385" cy="6643945"/>
          </a:xfrm>
        </p:grpSpPr>
        <p:sp>
          <p:nvSpPr>
            <p:cNvPr id="40" name="Rectangle 39"/>
            <p:cNvSpPr/>
            <p:nvPr/>
          </p:nvSpPr>
          <p:spPr>
            <a:xfrm>
              <a:off x="4268052" y="90963"/>
              <a:ext cx="3637385" cy="66439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6831" y="1345457"/>
              <a:ext cx="3130061" cy="579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Strength of response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_______________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6831" y="266412"/>
              <a:ext cx="3130061" cy="794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Node name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Non_market</a:t>
              </a:r>
              <a:r>
                <a:rPr lang="en-US" dirty="0" smtClean="0">
                  <a:solidFill>
                    <a:schemeClr val="tx1"/>
                  </a:solidFill>
                </a:rPr>
                <a:t> access to macronutrients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83489"/>
              </p:ext>
            </p:extLst>
          </p:nvPr>
        </p:nvGraphicFramePr>
        <p:xfrm>
          <a:off x="108428" y="90963"/>
          <a:ext cx="5660193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5265"/>
                <a:gridCol w="1804928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Employed occupations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Trade,</a:t>
                      </a:r>
                      <a:r>
                        <a:rPr lang="en-US" baseline="0" dirty="0" smtClean="0"/>
                        <a:t> commerce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Other private (independent)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private (employed)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sector employment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Encroachment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11608"/>
              </p:ext>
            </p:extLst>
          </p:nvPr>
        </p:nvGraphicFramePr>
        <p:xfrm>
          <a:off x="7429780" y="2477034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45067"/>
            <a:ext cx="4559017" cy="2865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395075" y="90963"/>
            <a:ext cx="3637385" cy="6643945"/>
            <a:chOff x="4268052" y="90963"/>
            <a:chExt cx="3637385" cy="6643945"/>
          </a:xfrm>
        </p:grpSpPr>
        <p:sp>
          <p:nvSpPr>
            <p:cNvPr id="40" name="Rectangle 39"/>
            <p:cNvSpPr/>
            <p:nvPr/>
          </p:nvSpPr>
          <p:spPr>
            <a:xfrm>
              <a:off x="4268052" y="90963"/>
              <a:ext cx="3637385" cy="66439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6831" y="1345457"/>
              <a:ext cx="3130061" cy="579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Strength of response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_______________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6831" y="266412"/>
              <a:ext cx="3130061" cy="794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Node name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Non_market</a:t>
              </a:r>
              <a:r>
                <a:rPr lang="en-US" dirty="0" smtClean="0">
                  <a:solidFill>
                    <a:schemeClr val="tx1"/>
                  </a:solidFill>
                </a:rPr>
                <a:t> access to micronutrients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3685"/>
              </p:ext>
            </p:extLst>
          </p:nvPr>
        </p:nvGraphicFramePr>
        <p:xfrm>
          <a:off x="108428" y="90963"/>
          <a:ext cx="5660193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5265"/>
                <a:gridCol w="1804928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Employed occupations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Trade,</a:t>
                      </a:r>
                      <a:r>
                        <a:rPr lang="en-US" baseline="0" dirty="0" smtClean="0"/>
                        <a:t> commerce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Other private (independent)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private (employed)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sector employment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Encroachment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94541"/>
              </p:ext>
            </p:extLst>
          </p:nvPr>
        </p:nvGraphicFramePr>
        <p:xfrm>
          <a:off x="7429780" y="2477034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6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45067"/>
            <a:ext cx="4559017" cy="2865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395075" y="90963"/>
            <a:ext cx="3637385" cy="6643945"/>
            <a:chOff x="4268052" y="90963"/>
            <a:chExt cx="3637385" cy="6643945"/>
          </a:xfrm>
        </p:grpSpPr>
        <p:sp>
          <p:nvSpPr>
            <p:cNvPr id="40" name="Rectangle 39"/>
            <p:cNvSpPr/>
            <p:nvPr/>
          </p:nvSpPr>
          <p:spPr>
            <a:xfrm>
              <a:off x="4268052" y="90963"/>
              <a:ext cx="3637385" cy="66439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6831" y="1345457"/>
              <a:ext cx="3130061" cy="579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Strength of response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_______________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6831" y="266412"/>
              <a:ext cx="3130061" cy="794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Node name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Nutritional quality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70158"/>
              </p:ext>
            </p:extLst>
          </p:nvPr>
        </p:nvGraphicFramePr>
        <p:xfrm>
          <a:off x="108428" y="90963"/>
          <a:ext cx="5660193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5265"/>
                <a:gridCol w="1804928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Occupations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Trade,</a:t>
                      </a:r>
                      <a:r>
                        <a:rPr lang="en-US" baseline="0" dirty="0" smtClean="0"/>
                        <a:t> commerce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Other private (independent)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private (employed)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sector employment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Encroachment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12897"/>
              </p:ext>
            </p:extLst>
          </p:nvPr>
        </p:nvGraphicFramePr>
        <p:xfrm>
          <a:off x="7429780" y="2477034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45067"/>
            <a:ext cx="4559017" cy="2865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395075" y="90964"/>
            <a:ext cx="3637385" cy="4542155"/>
            <a:chOff x="4268052" y="90963"/>
            <a:chExt cx="3637385" cy="6643945"/>
          </a:xfrm>
        </p:grpSpPr>
        <p:sp>
          <p:nvSpPr>
            <p:cNvPr id="40" name="Rectangle 39"/>
            <p:cNvSpPr/>
            <p:nvPr/>
          </p:nvSpPr>
          <p:spPr>
            <a:xfrm>
              <a:off x="4268052" y="90963"/>
              <a:ext cx="3637385" cy="66439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6831" y="1345457"/>
              <a:ext cx="3130061" cy="579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Strength of response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_______________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6831" y="266412"/>
              <a:ext cx="3130061" cy="794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Node name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Purchasing power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61783"/>
              </p:ext>
            </p:extLst>
          </p:nvPr>
        </p:nvGraphicFramePr>
        <p:xfrm>
          <a:off x="108428" y="90963"/>
          <a:ext cx="5660193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5265"/>
                <a:gridCol w="1804928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ccupations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Trade,</a:t>
                      </a:r>
                      <a:r>
                        <a:rPr lang="en-US" baseline="0" dirty="0" smtClean="0"/>
                        <a:t> commerce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Other private (independent)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private (employed)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sector employment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Encroachment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75774"/>
              </p:ext>
            </p:extLst>
          </p:nvPr>
        </p:nvGraphicFramePr>
        <p:xfrm>
          <a:off x="7429780" y="1874995"/>
          <a:ext cx="3567973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</a:t>
            </a:fld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018692" y="8638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rot="10800000">
            <a:off x="8058301" y="8511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29707" y="243363"/>
            <a:ext cx="3637385" cy="516825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9231" y="13032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9231" y="20284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9231" y="4188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Iron from other farm products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44863"/>
              </p:ext>
            </p:extLst>
          </p:nvPr>
        </p:nvGraphicFramePr>
        <p:xfrm>
          <a:off x="260829" y="2433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 diversity on farm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89165"/>
              </p:ext>
            </p:extLst>
          </p:nvPr>
        </p:nvGraphicFramePr>
        <p:xfrm>
          <a:off x="8598868" y="2433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Fruits consumed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23013"/>
              </p:ext>
            </p:extLst>
          </p:nvPr>
        </p:nvGraphicFramePr>
        <p:xfrm>
          <a:off x="4455159" y="2753612"/>
          <a:ext cx="3567973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1094" y="5595534"/>
            <a:ext cx="4409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probability </a:t>
            </a:r>
            <a:r>
              <a:rPr lang="en-US" dirty="0" smtClean="0"/>
              <a:t>of </a:t>
            </a:r>
            <a:r>
              <a:rPr lang="en-US" dirty="0" smtClean="0"/>
              <a:t>household dietary </a:t>
            </a:r>
            <a:r>
              <a:rPr lang="en-US" dirty="0" smtClean="0"/>
              <a:t>iron available from other farm products? </a:t>
            </a:r>
            <a:r>
              <a:rPr lang="en-US" i="1" dirty="0"/>
              <a:t>Describe probabilities of different states in percentages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443166" y="3444550"/>
            <a:ext cx="3720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</a:t>
            </a:r>
            <a:r>
              <a:rPr lang="en-US" dirty="0" smtClean="0"/>
              <a:t>fruits consumed have </a:t>
            </a:r>
            <a:r>
              <a:rPr lang="en-US" dirty="0" smtClean="0"/>
              <a:t>on </a:t>
            </a:r>
            <a:r>
              <a:rPr lang="en-US" dirty="0"/>
              <a:t>household dietary iron available from fruits</a:t>
            </a:r>
            <a:r>
              <a:rPr lang="en-US" dirty="0" smtClean="0"/>
              <a:t>? </a:t>
            </a:r>
            <a:r>
              <a:rPr lang="en-US" i="1" dirty="0"/>
              <a:t>Describe strength of the effect using a scale of -10 to 10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95380" y="3382289"/>
            <a:ext cx="37318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</a:t>
            </a:r>
            <a:r>
              <a:rPr lang="en-US" dirty="0" smtClean="0"/>
              <a:t>iron content have </a:t>
            </a:r>
            <a:r>
              <a:rPr lang="en-US" dirty="0" smtClean="0"/>
              <a:t>on </a:t>
            </a:r>
            <a:r>
              <a:rPr lang="en-US" dirty="0"/>
              <a:t>household dietary iron available </a:t>
            </a:r>
            <a:r>
              <a:rPr lang="en-US" dirty="0" smtClean="0"/>
              <a:t>from fruits? </a:t>
            </a:r>
            <a:r>
              <a:rPr lang="en-US" i="1" dirty="0"/>
              <a:t>Describe strength of the effect using a scale of -10 to 10.</a:t>
            </a:r>
          </a:p>
          <a:p>
            <a:endParaRPr 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BD6156-A4B2-4D06-9A67-2CBF3A67CF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45067"/>
            <a:ext cx="2100819" cy="2865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4967111" y="90963"/>
            <a:ext cx="6784622" cy="6643945"/>
            <a:chOff x="4268052" y="90963"/>
            <a:chExt cx="3637385" cy="6643945"/>
          </a:xfrm>
        </p:grpSpPr>
        <p:sp>
          <p:nvSpPr>
            <p:cNvPr id="40" name="Rectangle 39"/>
            <p:cNvSpPr/>
            <p:nvPr/>
          </p:nvSpPr>
          <p:spPr>
            <a:xfrm>
              <a:off x="4268052" y="90963"/>
              <a:ext cx="3637385" cy="66439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6830" y="773725"/>
              <a:ext cx="3130061" cy="579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Strength of response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_______________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6831" y="190280"/>
              <a:ext cx="3130061" cy="554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Node name</a:t>
              </a:r>
            </a:p>
            <a:p>
              <a:pPr algn="ctr"/>
              <a:r>
                <a:rPr lang="en-US" sz="2000" dirty="0" smtClean="0">
                  <a:solidFill>
                    <a:schemeClr val="dk1"/>
                  </a:solidFill>
                </a:rPr>
                <a:t>Occupations</a:t>
              </a:r>
              <a:endParaRPr lang="en-US" sz="2000" dirty="0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54452"/>
              </p:ext>
            </p:extLst>
          </p:nvPr>
        </p:nvGraphicFramePr>
        <p:xfrm>
          <a:off x="361244" y="213510"/>
          <a:ext cx="3747912" cy="359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6178"/>
                <a:gridCol w="1591734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Same rural area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Different rural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Forest, wetland,</a:t>
                      </a:r>
                      <a:r>
                        <a:rPr lang="de-DE" baseline="0" dirty="0" smtClean="0"/>
                        <a:t> parks, etc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Small urban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Large urban area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Other</a:t>
                      </a:r>
                      <a:r>
                        <a:rPr lang="de-DE" baseline="0" dirty="0" smtClean="0"/>
                        <a:t> countries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28006"/>
              </p:ext>
            </p:extLst>
          </p:nvPr>
        </p:nvGraphicFramePr>
        <p:xfrm>
          <a:off x="5046133" y="1427833"/>
          <a:ext cx="6603999" cy="5199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1322"/>
                <a:gridCol w="2582677"/>
              </a:tblGrid>
              <a:tr h="4015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5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7154">
                <a:tc>
                  <a:txBody>
                    <a:bodyPr/>
                    <a:lstStyle/>
                    <a:p>
                      <a:r>
                        <a:rPr lang="en-US" dirty="0" smtClean="0"/>
                        <a:t>Trade,</a:t>
                      </a:r>
                      <a:r>
                        <a:rPr lang="en-US" baseline="0" dirty="0" smtClean="0"/>
                        <a:t> commerce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154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43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4313"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154">
                <a:tc>
                  <a:txBody>
                    <a:bodyPr/>
                    <a:lstStyle/>
                    <a:p>
                      <a:r>
                        <a:rPr lang="de-DE" dirty="0" smtClean="0"/>
                        <a:t>Other private (independent)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154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private (employed)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154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sector employment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154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154">
                <a:tc>
                  <a:txBody>
                    <a:bodyPr/>
                    <a:lstStyle/>
                    <a:p>
                      <a:r>
                        <a:rPr lang="en-US" dirty="0" smtClean="0"/>
                        <a:t>Encroachment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154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420227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Policy on nutritional awareness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1672"/>
              </p:ext>
            </p:extLst>
          </p:nvPr>
        </p:nvGraphicFramePr>
        <p:xfrm>
          <a:off x="108429" y="90963"/>
          <a:ext cx="3637386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2040 implemented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1622"/>
              </p:ext>
            </p:extLst>
          </p:nvPr>
        </p:nvGraphicFramePr>
        <p:xfrm>
          <a:off x="4302759" y="2601212"/>
          <a:ext cx="3567973" cy="147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77307" y="90964"/>
            <a:ext cx="3637385" cy="409494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968" y="267403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Policy promoting exports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20082"/>
              </p:ext>
            </p:extLst>
          </p:nvPr>
        </p:nvGraphicFramePr>
        <p:xfrm>
          <a:off x="108429" y="90963"/>
          <a:ext cx="3637386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2040 implemented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98014"/>
              </p:ext>
            </p:extLst>
          </p:nvPr>
        </p:nvGraphicFramePr>
        <p:xfrm>
          <a:off x="4302759" y="2601212"/>
          <a:ext cx="3567973" cy="147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False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True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4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4"/>
            <a:ext cx="3637385" cy="425594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Secure land tenure for small farmers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12444"/>
              </p:ext>
            </p:extLst>
          </p:nvPr>
        </p:nvGraphicFramePr>
        <p:xfrm>
          <a:off x="108429" y="90963"/>
          <a:ext cx="3637386" cy="248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 system favored by policies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Diverse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36360"/>
              </p:ext>
            </p:extLst>
          </p:nvPr>
        </p:nvGraphicFramePr>
        <p:xfrm>
          <a:off x="4302759" y="2601212"/>
          <a:ext cx="3567973" cy="147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2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554391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Exported productio</a:t>
            </a:r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82453"/>
              </p:ext>
            </p:extLst>
          </p:nvPr>
        </p:nvGraphicFramePr>
        <p:xfrm>
          <a:off x="108429" y="90963"/>
          <a:ext cx="3637386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Policy promoting exports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99829"/>
              </p:ext>
            </p:extLst>
          </p:nvPr>
        </p:nvGraphicFramePr>
        <p:xfrm>
          <a:off x="4302759" y="2601212"/>
          <a:ext cx="3567973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4"/>
            <a:ext cx="3637385" cy="565124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Macronutrients produced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11415"/>
              </p:ext>
            </p:extLst>
          </p:nvPr>
        </p:nvGraphicFramePr>
        <p:xfrm>
          <a:off x="108429" y="90963"/>
          <a:ext cx="3637386" cy="248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Production system favored by policies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Industrial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Diverse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02690"/>
              </p:ext>
            </p:extLst>
          </p:nvPr>
        </p:nvGraphicFramePr>
        <p:xfrm>
          <a:off x="8446468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Diversity of agricultural systems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2660"/>
              </p:ext>
            </p:extLst>
          </p:nvPr>
        </p:nvGraphicFramePr>
        <p:xfrm>
          <a:off x="4302759" y="2601212"/>
          <a:ext cx="3567973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4"/>
            <a:ext cx="3637385" cy="411283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Cultural food preferences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11330"/>
              </p:ext>
            </p:extLst>
          </p:nvPr>
        </p:nvGraphicFramePr>
        <p:xfrm>
          <a:off x="108429" y="90963"/>
          <a:ext cx="3637386" cy="359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Same rural area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Different rural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Forest, wetland,</a:t>
                      </a:r>
                      <a:r>
                        <a:rPr lang="de-DE" baseline="0" dirty="0" smtClean="0"/>
                        <a:t> parks, etc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Small urban area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Large urban area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Other</a:t>
                      </a:r>
                      <a:r>
                        <a:rPr lang="de-DE" baseline="0" dirty="0" smtClean="0"/>
                        <a:t> countries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2393"/>
              </p:ext>
            </p:extLst>
          </p:nvPr>
        </p:nvGraphicFramePr>
        <p:xfrm>
          <a:off x="8446468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Nutrition awareness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58857"/>
              </p:ext>
            </p:extLst>
          </p:nvPr>
        </p:nvGraphicFramePr>
        <p:xfrm>
          <a:off x="4302759" y="2601212"/>
          <a:ext cx="3567973" cy="147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Unhealthy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664394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Micronutrient consumption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10984"/>
              </p:ext>
            </p:extLst>
          </p:nvPr>
        </p:nvGraphicFramePr>
        <p:xfrm>
          <a:off x="108429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Micronutrient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demand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0654"/>
              </p:ext>
            </p:extLst>
          </p:nvPr>
        </p:nvGraphicFramePr>
        <p:xfrm>
          <a:off x="8446468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Micronutrient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availability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01785"/>
              </p:ext>
            </p:extLst>
          </p:nvPr>
        </p:nvGraphicFramePr>
        <p:xfrm>
          <a:off x="4302759" y="2601212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Much</a:t>
                      </a:r>
                      <a:r>
                        <a:rPr lang="en-US" baseline="0" dirty="0" smtClean="0"/>
                        <a:t> too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Adequate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664394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Micronutrient availability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87090"/>
              </p:ext>
            </p:extLst>
          </p:nvPr>
        </p:nvGraphicFramePr>
        <p:xfrm>
          <a:off x="108429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Non-market access to micronutrients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98704"/>
              </p:ext>
            </p:extLst>
          </p:nvPr>
        </p:nvGraphicFramePr>
        <p:xfrm>
          <a:off x="8446468" y="90963"/>
          <a:ext cx="3637386" cy="517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Micronutrients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market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2347"/>
              </p:ext>
            </p:extLst>
          </p:nvPr>
        </p:nvGraphicFramePr>
        <p:xfrm>
          <a:off x="4302759" y="2601212"/>
          <a:ext cx="3567973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_________________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4"/>
            <a:ext cx="3637385" cy="4094944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Farmers displaced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8952"/>
              </p:ext>
            </p:extLst>
          </p:nvPr>
        </p:nvGraphicFramePr>
        <p:xfrm>
          <a:off x="108429" y="90963"/>
          <a:ext cx="3637386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 2040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29382"/>
              </p:ext>
            </p:extLst>
          </p:nvPr>
        </p:nvGraphicFramePr>
        <p:xfrm>
          <a:off x="8446468" y="151740"/>
          <a:ext cx="3637386" cy="183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 land tenure for farmers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208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62823"/>
              </p:ext>
            </p:extLst>
          </p:nvPr>
        </p:nvGraphicFramePr>
        <p:xfrm>
          <a:off x="4302759" y="2601212"/>
          <a:ext cx="3567973" cy="147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3</a:t>
            </a:fld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018692" y="8638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/>
          <p:nvPr/>
        </p:nvCxnSpPr>
        <p:spPr>
          <a:xfrm rot="10800000">
            <a:off x="8058301" y="8511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29707" y="243363"/>
            <a:ext cx="3637385" cy="516825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9231" y="13032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9231" y="20284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9231" y="4188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Iron from purchased foods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4655"/>
              </p:ext>
            </p:extLst>
          </p:nvPr>
        </p:nvGraphicFramePr>
        <p:xfrm>
          <a:off x="260829" y="2433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 preferences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72861"/>
              </p:ext>
            </p:extLst>
          </p:nvPr>
        </p:nvGraphicFramePr>
        <p:xfrm>
          <a:off x="8398334" y="2433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 purchases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19184"/>
              </p:ext>
            </p:extLst>
          </p:nvPr>
        </p:nvGraphicFramePr>
        <p:xfrm>
          <a:off x="4455159" y="2753612"/>
          <a:ext cx="3567973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28468" y="5565759"/>
            <a:ext cx="499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smtClean="0"/>
              <a:t>probability of </a:t>
            </a:r>
            <a:r>
              <a:rPr lang="en-US" dirty="0" smtClean="0"/>
              <a:t>the </a:t>
            </a:r>
            <a:r>
              <a:rPr lang="en-US" dirty="0" smtClean="0"/>
              <a:t>different states of </a:t>
            </a:r>
            <a:r>
              <a:rPr lang="en-US" dirty="0" smtClean="0"/>
              <a:t>household dietary </a:t>
            </a:r>
            <a:r>
              <a:rPr lang="en-US" dirty="0" smtClean="0"/>
              <a:t>iron available from purchased foods? </a:t>
            </a:r>
            <a:r>
              <a:rPr lang="en-US" i="1" dirty="0" smtClean="0"/>
              <a:t>Describe probabilities of different states in percentages.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74500" y="3444550"/>
            <a:ext cx="36216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</a:t>
            </a:r>
            <a:r>
              <a:rPr lang="en-US" dirty="0" smtClean="0"/>
              <a:t>fruits consumed have </a:t>
            </a:r>
            <a:r>
              <a:rPr lang="en-US" dirty="0" smtClean="0"/>
              <a:t>on </a:t>
            </a:r>
            <a:r>
              <a:rPr lang="en-US" dirty="0"/>
              <a:t>household dietary iron available from </a:t>
            </a:r>
            <a:r>
              <a:rPr lang="en-US" dirty="0" smtClean="0"/>
              <a:t>purchased foods? </a:t>
            </a:r>
            <a:r>
              <a:rPr lang="en-US" i="1" dirty="0"/>
              <a:t>Describe strength of the effect using a scale of -10 to 10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424" y="3382289"/>
            <a:ext cx="3745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</a:t>
            </a:r>
            <a:r>
              <a:rPr lang="en-US" dirty="0" smtClean="0"/>
              <a:t>food preferences have </a:t>
            </a:r>
            <a:r>
              <a:rPr lang="en-US" dirty="0" smtClean="0"/>
              <a:t>on </a:t>
            </a:r>
            <a:r>
              <a:rPr lang="en-US" dirty="0"/>
              <a:t>household dietary iron available from </a:t>
            </a:r>
            <a:r>
              <a:rPr lang="en-US" dirty="0" smtClean="0"/>
              <a:t>fruits</a:t>
            </a:r>
            <a:r>
              <a:rPr lang="en-US" dirty="0" smtClean="0"/>
              <a:t>? </a:t>
            </a:r>
            <a:r>
              <a:rPr lang="en-US" i="1" dirty="0" smtClean="0"/>
              <a:t>Describe strength of the effect using a scale of -10 to 10.</a:t>
            </a:r>
            <a:endParaRPr lang="en-US" i="1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BD6156-A4B2-4D06-9A67-2CBF3A67CF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7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45067"/>
            <a:ext cx="4559017" cy="2865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395073" y="131297"/>
            <a:ext cx="3637385" cy="4639081"/>
            <a:chOff x="4268050" y="148728"/>
            <a:chExt cx="3637385" cy="6643945"/>
          </a:xfrm>
        </p:grpSpPr>
        <p:sp>
          <p:nvSpPr>
            <p:cNvPr id="40" name="Rectangle 39"/>
            <p:cNvSpPr/>
            <p:nvPr/>
          </p:nvSpPr>
          <p:spPr>
            <a:xfrm>
              <a:off x="4268050" y="148728"/>
              <a:ext cx="3637385" cy="66439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6831" y="1705677"/>
              <a:ext cx="3130061" cy="579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Strength of response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_______________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36831" y="266412"/>
              <a:ext cx="3130061" cy="1165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Node name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Nutritional education and sensitization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837140"/>
              </p:ext>
            </p:extLst>
          </p:nvPr>
        </p:nvGraphicFramePr>
        <p:xfrm>
          <a:off x="108428" y="90964"/>
          <a:ext cx="5660193" cy="28078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5265"/>
                <a:gridCol w="1804928"/>
              </a:tblGrid>
              <a:tr h="2510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0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Policy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nutritional awareness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10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251096">
                <a:tc>
                  <a:txBody>
                    <a:bodyPr/>
                    <a:lstStyle/>
                    <a:p>
                      <a:r>
                        <a:rPr lang="de-DE" dirty="0" smtClean="0"/>
                        <a:t>False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1096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7906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02657"/>
              </p:ext>
            </p:extLst>
          </p:nvPr>
        </p:nvGraphicFramePr>
        <p:xfrm>
          <a:off x="7429780" y="2477034"/>
          <a:ext cx="3567973" cy="2293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133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33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13343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3343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0304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rot="10800000">
            <a:off x="8896204" y="818734"/>
            <a:ext cx="1334987" cy="5781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100109" y="90963"/>
            <a:ext cx="3807442" cy="584801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59633" y="1822371"/>
            <a:ext cx="3470912" cy="701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59633" y="176971"/>
            <a:ext cx="3470912" cy="869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Nutritional awareness</a:t>
            </a:r>
            <a:endParaRPr lang="en-US" i="1" u="sng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37590"/>
              </p:ext>
            </p:extLst>
          </p:nvPr>
        </p:nvGraphicFramePr>
        <p:xfrm>
          <a:off x="9265294" y="184763"/>
          <a:ext cx="2779972" cy="2802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8854"/>
                <a:gridCol w="1551118"/>
              </a:tblGrid>
              <a:tr h="5013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46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__N</a:t>
                      </a:r>
                      <a:r>
                        <a:rPr lang="en-US" sz="1800" i="1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utritional education and sensitization_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013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508295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False</a:t>
                      </a:r>
                      <a:endParaRPr lang="en-US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8295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69815"/>
              </p:ext>
            </p:extLst>
          </p:nvPr>
        </p:nvGraphicFramePr>
        <p:xfrm>
          <a:off x="5143448" y="2583324"/>
          <a:ext cx="3713696" cy="31317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6982"/>
                <a:gridCol w="1666714"/>
              </a:tblGrid>
              <a:tr h="443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9153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9153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9153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9153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9153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64342" y="5867419"/>
            <a:ext cx="5759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they receive nutritional education, as a result of policy on nutrition, how likely are households to be in the listed states of nutritional awareness?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4882" y="3219928"/>
            <a:ext cx="3177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of an effect will the above listed states of nutritional education and sensitization have on nutritional awareness in households?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2866292" y="773725"/>
            <a:ext cx="2285068" cy="1336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566"/>
              </p:ext>
            </p:extLst>
          </p:nvPr>
        </p:nvGraphicFramePr>
        <p:xfrm>
          <a:off x="108428" y="90963"/>
          <a:ext cx="4631539" cy="52040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70964"/>
                <a:gridCol w="960575"/>
              </a:tblGrid>
              <a:tr h="3677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7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Occupations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77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Trade,</a:t>
                      </a:r>
                      <a:r>
                        <a:rPr lang="en-US" baseline="0" dirty="0" smtClean="0"/>
                        <a:t> commerce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(independent)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Modern</a:t>
                      </a:r>
                      <a:r>
                        <a:rPr lang="en-US" baseline="0" dirty="0" smtClean="0"/>
                        <a:t> agriculture (employed)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de-DE" dirty="0" smtClean="0"/>
                        <a:t>Other private (independent)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private (employed)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sector employment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Urban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en-US" dirty="0" smtClean="0"/>
                        <a:t>Encroachment</a:t>
                      </a:r>
                      <a:r>
                        <a:rPr lang="en-US" baseline="0" dirty="0" smtClean="0"/>
                        <a:t> illegal activities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811">
                <a:tc>
                  <a:txBody>
                    <a:bodyPr/>
                    <a:lstStyle/>
                    <a:p>
                      <a:r>
                        <a:rPr lang="en-US" smtClean="0"/>
                        <a:t>None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0980" y="5322174"/>
            <a:ext cx="434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of an effect will the above listed states of occupation and sensitization have on nutritional awareness in households?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05972" y="1150859"/>
            <a:ext cx="3494269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4261478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72493" y="90963"/>
            <a:ext cx="6098778" cy="545446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2017" y="1178403"/>
            <a:ext cx="5622770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32017" y="266412"/>
            <a:ext cx="5622770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__Location__</a:t>
            </a:r>
            <a:endParaRPr lang="en-US" i="1" u="sng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46726"/>
              </p:ext>
            </p:extLst>
          </p:nvPr>
        </p:nvGraphicFramePr>
        <p:xfrm>
          <a:off x="447167" y="90963"/>
          <a:ext cx="4693834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4853"/>
                <a:gridCol w="2618981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__Farmers displaced__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False</a:t>
                      </a:r>
                      <a:endParaRPr lang="en-US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2329"/>
              </p:ext>
            </p:extLst>
          </p:nvPr>
        </p:nvGraphicFramePr>
        <p:xfrm>
          <a:off x="5697945" y="2118236"/>
          <a:ext cx="6017822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3276"/>
                <a:gridCol w="2754546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__Same rural area__________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__Different rural area_______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__Forest Wetland parks etc.__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__Small urban area________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__Large urban area________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__Other countries</a:t>
                      </a:r>
                      <a:r>
                        <a:rPr lang="en-US" dirty="0" smtClean="0"/>
                        <a:t>_____</a:t>
                      </a:r>
                      <a:r>
                        <a:rPr lang="en-US" i="1" u="sng" dirty="0" smtClean="0"/>
                        <a:t>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52" y="5742217"/>
            <a:ext cx="400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farmers are displaced then how likely are they to move to the listed locations?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599" y="2271842"/>
            <a:ext cx="447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strong will the effect of the above listed states of the displacement of farmers have on the locations where they are displaced to?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4261478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72493" y="90963"/>
            <a:ext cx="6098778" cy="41307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2017" y="1178403"/>
            <a:ext cx="5640657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32017" y="266412"/>
            <a:ext cx="5640657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__Production system favored by policies__</a:t>
            </a:r>
            <a:endParaRPr lang="en-US" i="1" u="sng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85715"/>
              </p:ext>
            </p:extLst>
          </p:nvPr>
        </p:nvGraphicFramePr>
        <p:xfrm>
          <a:off x="447167" y="90963"/>
          <a:ext cx="4693834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4853"/>
                <a:gridCol w="2618981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__Vision 2040__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False</a:t>
                      </a:r>
                      <a:endParaRPr lang="en-US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True</a:t>
                      </a:r>
                      <a:endParaRPr lang="en-US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58420"/>
              </p:ext>
            </p:extLst>
          </p:nvPr>
        </p:nvGraphicFramePr>
        <p:xfrm>
          <a:off x="5697945" y="2118236"/>
          <a:ext cx="6017822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3276"/>
                <a:gridCol w="2754546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i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i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__Industrial__________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__Diverse_______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__None.__</a:t>
                      </a:r>
                      <a:endParaRPr lang="en-US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1393" y="2164506"/>
            <a:ext cx="447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likely are above listed states of Vision 2040 implementation to effect the production systems favored by resulting policies?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2009" y="4857046"/>
            <a:ext cx="447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current state of agricultural systems favored by policies?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4261478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72493" y="90963"/>
            <a:ext cx="6186368" cy="447060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2017" y="1178403"/>
            <a:ext cx="5658544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32017" y="266412"/>
            <a:ext cx="5658544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__Diversity of agricultural systems</a:t>
            </a:r>
            <a:endParaRPr lang="en-US" i="1" u="sng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92421"/>
              </p:ext>
            </p:extLst>
          </p:nvPr>
        </p:nvGraphicFramePr>
        <p:xfrm>
          <a:off x="447167" y="90963"/>
          <a:ext cx="4686307" cy="24701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1526"/>
                <a:gridCol w="2614781"/>
              </a:tblGrid>
              <a:tr h="4088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8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__Production systems favored by policies__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88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14538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__Industrial_____</a:t>
                      </a:r>
                      <a:endParaRPr lang="en-US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538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__Diverse_______</a:t>
                      </a:r>
                      <a:endParaRPr lang="en-US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538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__None._______</a:t>
                      </a:r>
                      <a:endParaRPr lang="en-US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34095"/>
              </p:ext>
            </p:extLst>
          </p:nvPr>
        </p:nvGraphicFramePr>
        <p:xfrm>
          <a:off x="5697945" y="1932078"/>
          <a:ext cx="6017822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3276"/>
                <a:gridCol w="2754546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i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i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3919" y="2772715"/>
            <a:ext cx="447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Vision 2040 is implemented then how likely are resulting policies to favor the listed production systems?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4842" y="4857046"/>
            <a:ext cx="447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current state of the diversity of agricultural systems?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4261478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72493" y="90963"/>
            <a:ext cx="6186368" cy="447060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32017" y="1178403"/>
            <a:ext cx="5604884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32017" y="266412"/>
            <a:ext cx="5604884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Node name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i="1" u="sng" dirty="0" smtClean="0">
                <a:solidFill>
                  <a:schemeClr val="tx1"/>
                </a:solidFill>
              </a:rPr>
              <a:t>__Micronutrients produced__</a:t>
            </a:r>
            <a:endParaRPr lang="en-US" i="1" u="sng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32016"/>
              </p:ext>
            </p:extLst>
          </p:nvPr>
        </p:nvGraphicFramePr>
        <p:xfrm>
          <a:off x="447167" y="90963"/>
          <a:ext cx="4686307" cy="3250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1526"/>
                <a:gridCol w="2614781"/>
              </a:tblGrid>
              <a:tr h="4088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886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u="sng" dirty="0" smtClean="0">
                          <a:solidFill>
                            <a:schemeClr val="tx1"/>
                          </a:solidFill>
                        </a:rPr>
                        <a:t>__Diversity of agricultural systems__</a:t>
                      </a:r>
                      <a:endParaRPr lang="en-US" i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088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414538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538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538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538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65298"/>
              </p:ext>
            </p:extLst>
          </p:nvPr>
        </p:nvGraphicFramePr>
        <p:xfrm>
          <a:off x="5697945" y="1932078"/>
          <a:ext cx="6017822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3276"/>
                <a:gridCol w="2754546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i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i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9275" y="3685003"/>
            <a:ext cx="447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listed states of the diversity of agricultural systems what level of micronutrient production is likely to occur?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2009" y="4857046"/>
            <a:ext cx="447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current state of the micronutrients produced from agricultural systems?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/>
          <p:nvPr/>
        </p:nvCxnSpPr>
        <p:spPr>
          <a:xfrm flipV="1">
            <a:off x="2866292" y="711498"/>
            <a:ext cx="1427675" cy="622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7905901" y="698797"/>
            <a:ext cx="126447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277307" y="90963"/>
            <a:ext cx="3637385" cy="516825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6831" y="1150859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 influence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___:___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6831" y="1876035"/>
            <a:ext cx="3130061" cy="579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Strength of response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36831" y="266412"/>
            <a:ext cx="3130061" cy="71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Micronutrients on markets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_______________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14203"/>
              </p:ext>
            </p:extLst>
          </p:nvPr>
        </p:nvGraphicFramePr>
        <p:xfrm>
          <a:off x="108429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Micronutrients produced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2714"/>
              </p:ext>
            </p:extLst>
          </p:nvPr>
        </p:nvGraphicFramePr>
        <p:xfrm>
          <a:off x="8446468" y="90963"/>
          <a:ext cx="3637386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884"/>
                <a:gridCol w="1422502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Parent 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Exported production</a:t>
                      </a:r>
                      <a:endParaRPr lang="en-US" sz="1800" i="1" u="sng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84624"/>
              </p:ext>
            </p:extLst>
          </p:nvPr>
        </p:nvGraphicFramePr>
        <p:xfrm>
          <a:off x="4302759" y="2601212"/>
          <a:ext cx="3567973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2618"/>
                <a:gridCol w="1395355"/>
              </a:tblGrid>
              <a:tr h="3315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 distribution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 states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low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___Low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__Medium_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__</a:t>
                      </a:r>
                      <a:r>
                        <a:rPr lang="en-US" i="1" u="sng" dirty="0" smtClean="0"/>
                        <a:t>High_</a:t>
                      </a:r>
                      <a:r>
                        <a:rPr lang="en-US" dirty="0" smtClean="0"/>
                        <a:t>_________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u="sng" dirty="0" smtClean="0"/>
                        <a:t>__Very high</a:t>
                      </a:r>
                      <a:r>
                        <a:rPr lang="en-US" dirty="0" smtClean="0"/>
                        <a:t>______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4216" y="5483143"/>
            <a:ext cx="3621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current state of the micronutrients available on markets?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9568" y="3292150"/>
            <a:ext cx="36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exported production have on micronutrients available on markets?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22" y="3229889"/>
            <a:ext cx="36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effect will the above listed states of micronutrient production have on micronutrients available on markets?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6156-A4B2-4D06-9A67-2CBF3A67CF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12117</TotalTime>
  <Words>2303</Words>
  <Application>Microsoft Macintosh PowerPoint</Application>
  <PresentationFormat>Custom</PresentationFormat>
  <Paragraphs>1050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Eike</dc:creator>
  <cp:lastModifiedBy>Cory Whitney</cp:lastModifiedBy>
  <cp:revision>51</cp:revision>
  <cp:lastPrinted>2016-11-18T05:59:41Z</cp:lastPrinted>
  <dcterms:created xsi:type="dcterms:W3CDTF">2016-04-15T06:19:21Z</dcterms:created>
  <dcterms:modified xsi:type="dcterms:W3CDTF">2017-01-18T12:25:34Z</dcterms:modified>
</cp:coreProperties>
</file>