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260" r:id="rId3"/>
    <p:sldId id="257" r:id="rId4"/>
    <p:sldId id="258" r:id="rId5"/>
    <p:sldId id="259" r:id="rId6"/>
    <p:sldId id="261" r:id="rId7"/>
    <p:sldId id="262" r:id="rId8"/>
    <p:sldId id="263" r:id="rId9"/>
    <p:sldId id="264" r:id="rId10"/>
    <p:sldId id="266" r:id="rId11"/>
    <p:sldId id="265" r:id="rId12"/>
    <p:sldId id="268" r:id="rId13"/>
    <p:sldId id="267" r:id="rId14"/>
    <p:sldId id="269" r:id="rId15"/>
    <p:sldId id="270" r:id="rId16"/>
    <p:sldId id="288" r:id="rId17"/>
    <p:sldId id="280" r:id="rId18"/>
    <p:sldId id="273" r:id="rId19"/>
    <p:sldId id="272" r:id="rId20"/>
    <p:sldId id="289" r:id="rId21"/>
    <p:sldId id="281" r:id="rId22"/>
    <p:sldId id="290" r:id="rId23"/>
    <p:sldId id="282" r:id="rId24"/>
    <p:sldId id="291" r:id="rId25"/>
    <p:sldId id="292" r:id="rId26"/>
    <p:sldId id="278" r:id="rId27"/>
    <p:sldId id="293" r:id="rId28"/>
    <p:sldId id="294" r:id="rId29"/>
    <p:sldId id="295" r:id="rId30"/>
    <p:sldId id="283" r:id="rId31"/>
    <p:sldId id="296" r:id="rId32"/>
    <p:sldId id="285" r:id="rId33"/>
    <p:sldId id="300" r:id="rId34"/>
    <p:sldId id="298" r:id="rId35"/>
    <p:sldId id="303" r:id="rId36"/>
    <p:sldId id="299" r:id="rId37"/>
    <p:sldId id="301" r:id="rId38"/>
    <p:sldId id="304" r:id="rId39"/>
    <p:sldId id="297" r:id="rId40"/>
    <p:sldId id="305" r:id="rId41"/>
  </p:sldIdLst>
  <p:sldSz cx="9144000" cy="6858000" type="screen4x3"/>
  <p:notesSz cx="6781800"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422"/>
    <a:srgbClr val="F3F2E9"/>
    <a:srgbClr val="FFFFFF"/>
    <a:srgbClr val="B1D2AE"/>
    <a:srgbClr val="CFE1B9"/>
    <a:srgbClr val="CEDC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4497" autoAdjust="0"/>
  </p:normalViewPr>
  <p:slideViewPr>
    <p:cSldViewPr>
      <p:cViewPr>
        <p:scale>
          <a:sx n="75" d="100"/>
          <a:sy n="75" d="100"/>
        </p:scale>
        <p:origin x="-2320" y="-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38463"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41750" y="0"/>
            <a:ext cx="2938463" cy="496888"/>
          </a:xfrm>
          <a:prstGeom prst="rect">
            <a:avLst/>
          </a:prstGeom>
        </p:spPr>
        <p:txBody>
          <a:bodyPr vert="horz" lIns="91440" tIns="45720" rIns="91440" bIns="45720" rtlCol="0"/>
          <a:lstStyle>
            <a:lvl1pPr algn="r">
              <a:defRPr sz="1200"/>
            </a:lvl1pPr>
          </a:lstStyle>
          <a:p>
            <a:fld id="{77051572-F9DC-4D20-A9D9-D115A01ABA13}" type="datetimeFigureOut">
              <a:rPr lang="de-DE" smtClean="0"/>
              <a:t>2/27/18</a:t>
            </a:fld>
            <a:endParaRPr lang="de-DE"/>
          </a:p>
        </p:txBody>
      </p:sp>
      <p:sp>
        <p:nvSpPr>
          <p:cNvPr id="4" name="Fußzeilenplatzhalter 3"/>
          <p:cNvSpPr>
            <a:spLocks noGrp="1"/>
          </p:cNvSpPr>
          <p:nvPr>
            <p:ph type="ftr" sz="quarter" idx="2"/>
          </p:nvPr>
        </p:nvSpPr>
        <p:spPr>
          <a:xfrm>
            <a:off x="0" y="9428163"/>
            <a:ext cx="2938463" cy="4968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41750" y="9428163"/>
            <a:ext cx="2938463" cy="496887"/>
          </a:xfrm>
          <a:prstGeom prst="rect">
            <a:avLst/>
          </a:prstGeom>
        </p:spPr>
        <p:txBody>
          <a:bodyPr vert="horz" lIns="91440" tIns="45720" rIns="91440" bIns="45720" rtlCol="0" anchor="b"/>
          <a:lstStyle>
            <a:lvl1pPr algn="r">
              <a:defRPr sz="1200"/>
            </a:lvl1pPr>
          </a:lstStyle>
          <a:p>
            <a:fld id="{4C0FBC1A-9BC7-43A9-9ECF-66E861A5C70D}" type="slidenum">
              <a:rPr lang="de-DE" smtClean="0"/>
              <a:t>‹#›</a:t>
            </a:fld>
            <a:endParaRPr lang="de-DE"/>
          </a:p>
        </p:txBody>
      </p:sp>
    </p:spTree>
    <p:extLst>
      <p:ext uri="{BB962C8B-B14F-4D97-AF65-F5344CB8AC3E}">
        <p14:creationId xmlns:p14="http://schemas.microsoft.com/office/powerpoint/2010/main" val="3576572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38463"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1750" y="0"/>
            <a:ext cx="2938463" cy="496888"/>
          </a:xfrm>
          <a:prstGeom prst="rect">
            <a:avLst/>
          </a:prstGeom>
        </p:spPr>
        <p:txBody>
          <a:bodyPr vert="horz" lIns="91440" tIns="45720" rIns="91440" bIns="45720" rtlCol="0"/>
          <a:lstStyle>
            <a:lvl1pPr algn="r">
              <a:defRPr sz="1200"/>
            </a:lvl1pPr>
          </a:lstStyle>
          <a:p>
            <a:fld id="{57E3C4A1-1FA7-470B-A082-B9FC7B5839B0}" type="datetimeFigureOut">
              <a:rPr lang="de-DE" smtClean="0"/>
              <a:t>2/27/18</a:t>
            </a:fld>
            <a:endParaRPr lang="de-DE"/>
          </a:p>
        </p:txBody>
      </p:sp>
      <p:sp>
        <p:nvSpPr>
          <p:cNvPr id="4" name="Folienbildplatzhalter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7863" y="4714875"/>
            <a:ext cx="5426075" cy="4467225"/>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8163"/>
            <a:ext cx="2938463" cy="4968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1750" y="9428163"/>
            <a:ext cx="2938463" cy="496887"/>
          </a:xfrm>
          <a:prstGeom prst="rect">
            <a:avLst/>
          </a:prstGeom>
        </p:spPr>
        <p:txBody>
          <a:bodyPr vert="horz" lIns="91440" tIns="45720" rIns="91440" bIns="45720" rtlCol="0" anchor="b"/>
          <a:lstStyle>
            <a:lvl1pPr algn="r">
              <a:defRPr sz="1200"/>
            </a:lvl1pPr>
          </a:lstStyle>
          <a:p>
            <a:fld id="{CB1479E2-FC10-4EE8-B55A-449561F7AAF9}" type="slidenum">
              <a:rPr lang="de-DE" smtClean="0"/>
              <a:t>‹#›</a:t>
            </a:fld>
            <a:endParaRPr lang="de-DE"/>
          </a:p>
        </p:txBody>
      </p:sp>
    </p:spTree>
    <p:extLst>
      <p:ext uri="{BB962C8B-B14F-4D97-AF65-F5344CB8AC3E}">
        <p14:creationId xmlns:p14="http://schemas.microsoft.com/office/powerpoint/2010/main" val="3896587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sz="2400" dirty="0" smtClean="0"/>
              <a:t>: </a:t>
            </a:r>
            <a:r>
              <a:rPr lang="en-US" sz="1200" dirty="0" smtClean="0"/>
              <a:t>The license may restrict source-code from being distributed in modified form </a:t>
            </a:r>
            <a:r>
              <a:rPr lang="en-US" sz="1200" i="1" dirty="0" smtClean="0"/>
              <a:t>only</a:t>
            </a:r>
            <a:r>
              <a:rPr lang="en-US" sz="1200" dirty="0" smtClean="0"/>
              <a:t> if the license allows the distribution of "patch files" with the source code for the purpose of modifying the program at build time. The license must explicitly permit distribution of software built from modified source code. The license may require derived works to carry a different name or version number from the original software.</a:t>
            </a:r>
          </a:p>
          <a:p>
            <a:endParaRPr lang="de-DE" dirty="0"/>
          </a:p>
        </p:txBody>
      </p:sp>
      <p:sp>
        <p:nvSpPr>
          <p:cNvPr id="4" name="Foliennummernplatzhalter 3"/>
          <p:cNvSpPr>
            <a:spLocks noGrp="1"/>
          </p:cNvSpPr>
          <p:nvPr>
            <p:ph type="sldNum" sz="quarter" idx="10"/>
          </p:nvPr>
        </p:nvSpPr>
        <p:spPr/>
        <p:txBody>
          <a:bodyPr/>
          <a:lstStyle/>
          <a:p>
            <a:fld id="{CB1479E2-FC10-4EE8-B55A-449561F7AAF9}" type="slidenum">
              <a:rPr lang="de-DE" smtClean="0"/>
              <a:t>3</a:t>
            </a:fld>
            <a:endParaRPr lang="de-DE"/>
          </a:p>
        </p:txBody>
      </p:sp>
    </p:spTree>
    <p:extLst>
      <p:ext uri="{BB962C8B-B14F-4D97-AF65-F5344CB8AC3E}">
        <p14:creationId xmlns:p14="http://schemas.microsoft.com/office/powerpoint/2010/main" val="103599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B1479E2-FC10-4EE8-B55A-449561F7AAF9}" type="slidenum">
              <a:rPr lang="de-DE" smtClean="0"/>
              <a:t>4</a:t>
            </a:fld>
            <a:endParaRPr lang="de-DE"/>
          </a:p>
        </p:txBody>
      </p:sp>
    </p:spTree>
    <p:extLst>
      <p:ext uri="{BB962C8B-B14F-4D97-AF65-F5344CB8AC3E}">
        <p14:creationId xmlns:p14="http://schemas.microsoft.com/office/powerpoint/2010/main" val="247587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4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79" y="476672"/>
            <a:ext cx="8208912" cy="1570186"/>
          </a:xfrm>
        </p:spPr>
        <p:txBody>
          <a:bodyPr/>
          <a:lstStyle>
            <a:lvl1pPr algn="l">
              <a:defRPr sz="4000" baseline="0"/>
            </a:lvl1pPr>
          </a:lstStyle>
          <a:p>
            <a:r>
              <a:rPr lang="de-DE" dirty="0" smtClean="0"/>
              <a:t>Topic x: </a:t>
            </a:r>
            <a:br>
              <a:rPr lang="de-DE" dirty="0" smtClean="0"/>
            </a:br>
            <a:r>
              <a:rPr lang="de-DE" dirty="0" smtClean="0"/>
              <a:t>Topic Title</a:t>
            </a:r>
            <a:endParaRPr lang="en-US" dirty="0"/>
          </a:p>
        </p:txBody>
      </p:sp>
      <p:sp>
        <p:nvSpPr>
          <p:cNvPr id="6" name="Textplatzhalter 5"/>
          <p:cNvSpPr>
            <a:spLocks noGrp="1"/>
          </p:cNvSpPr>
          <p:nvPr>
            <p:ph type="body" sz="quarter" idx="10" hasCustomPrompt="1"/>
          </p:nvPr>
        </p:nvSpPr>
        <p:spPr>
          <a:xfrm>
            <a:off x="0" y="0"/>
            <a:ext cx="5040684" cy="432048"/>
          </a:xfrm>
          <a:prstGeom prst="rect">
            <a:avLst/>
          </a:prstGeom>
        </p:spPr>
        <p:txBody>
          <a:bodyPr/>
          <a:lstStyle>
            <a:lvl1pPr marL="0" indent="0">
              <a:buNone/>
              <a:defRPr sz="1800" i="1">
                <a:solidFill>
                  <a:schemeClr val="accent3">
                    <a:lumMod val="50000"/>
                    <a:alpha val="48000"/>
                  </a:schemeClr>
                </a:solidFill>
              </a:defRPr>
            </a:lvl1pPr>
          </a:lstStyle>
          <a:p>
            <a:pPr lvl="0"/>
            <a:r>
              <a:rPr lang="de-DE" dirty="0" smtClean="0"/>
              <a:t>GIS + Data Management</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sz="4000"/>
            </a:lvl1pPr>
          </a:lstStyle>
          <a:p>
            <a:r>
              <a:rPr lang="en-US" dirty="0" err="1" smtClean="0"/>
              <a:t>Topictitle</a:t>
            </a:r>
            <a:endParaRPr lang="en-US" dirty="0"/>
          </a:p>
        </p:txBody>
      </p:sp>
      <p:sp>
        <p:nvSpPr>
          <p:cNvPr id="4" name="Text Placeholder 3"/>
          <p:cNvSpPr>
            <a:spLocks noGrp="1"/>
          </p:cNvSpPr>
          <p:nvPr>
            <p:ph type="body" sz="quarter" idx="10" hasCustomPrompt="1"/>
          </p:nvPr>
        </p:nvSpPr>
        <p:spPr>
          <a:xfrm>
            <a:off x="107505" y="980729"/>
            <a:ext cx="2664296" cy="576064"/>
          </a:xfrm>
          <a:prstGeom prst="rect">
            <a:avLst/>
          </a:prstGeom>
        </p:spPr>
        <p:txBody>
          <a:bodyPr/>
          <a:lstStyle>
            <a:lvl1pPr>
              <a:buNone/>
              <a:defRPr/>
            </a:lvl1pPr>
          </a:lstStyle>
          <a:p>
            <a:pPr lvl="0"/>
            <a:r>
              <a:rPr lang="de-DE" dirty="0" smtClean="0"/>
              <a:t>Subtitle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gram overview">
    <p:spTree>
      <p:nvGrpSpPr>
        <p:cNvPr id="1" name=""/>
        <p:cNvGrpSpPr/>
        <p:nvPr/>
      </p:nvGrpSpPr>
      <p:grpSpPr>
        <a:xfrm>
          <a:off x="0" y="0"/>
          <a:ext cx="0" cy="0"/>
          <a:chOff x="0" y="0"/>
          <a:chExt cx="0" cy="0"/>
        </a:xfrm>
      </p:grpSpPr>
      <p:sp>
        <p:nvSpPr>
          <p:cNvPr id="4" name="Titel 1"/>
          <p:cNvSpPr txBox="1">
            <a:spLocks/>
          </p:cNvSpPr>
          <p:nvPr userDrawn="1"/>
        </p:nvSpPr>
        <p:spPr>
          <a:xfrm>
            <a:off x="143508" y="5477"/>
            <a:ext cx="8856984" cy="6872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2800" b="1" i="0" u="none" strike="noStrike" kern="1200" cap="none" spc="0" normalizeH="0" baseline="0" noProof="0" dirty="0" err="1" smtClean="0">
                <a:ln>
                  <a:noFill/>
                </a:ln>
                <a:solidFill>
                  <a:srgbClr val="435422"/>
                </a:solidFill>
                <a:effectLst/>
                <a:uLnTx/>
                <a:uFillTx/>
                <a:latin typeface="+mn-lt"/>
                <a:ea typeface="+mj-ea"/>
                <a:cs typeface="+mj-cs"/>
              </a:rPr>
              <a:t>Program</a:t>
            </a:r>
            <a:endParaRPr kumimoji="0" lang="de-DE" sz="2800" b="1" i="0" u="none" strike="noStrike" kern="1200" cap="none" spc="0" normalizeH="0" baseline="0" noProof="0" dirty="0">
              <a:ln>
                <a:noFill/>
              </a:ln>
              <a:solidFill>
                <a:srgbClr val="435422"/>
              </a:solidFill>
              <a:effectLst/>
              <a:uLnTx/>
              <a:uFillTx/>
              <a:latin typeface="+mn-lt"/>
              <a:ea typeface="+mj-ea"/>
              <a:cs typeface="+mj-cs"/>
            </a:endParaRPr>
          </a:p>
        </p:txBody>
      </p:sp>
      <p:cxnSp>
        <p:nvCxnSpPr>
          <p:cNvPr id="5" name="Gerade Verbindung 19"/>
          <p:cNvCxnSpPr/>
          <p:nvPr userDrawn="1"/>
        </p:nvCxnSpPr>
        <p:spPr>
          <a:xfrm>
            <a:off x="0" y="764704"/>
            <a:ext cx="9144000" cy="0"/>
          </a:xfrm>
          <a:prstGeom prst="line">
            <a:avLst/>
          </a:prstGeom>
          <a:ln w="12700" cmpd="sng">
            <a:solidFill>
              <a:schemeClr val="accent3">
                <a:lumMod val="75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p:cNvGraphicFramePr>
            <a:graphicFrameLocks/>
          </p:cNvGraphicFramePr>
          <p:nvPr userDrawn="1">
            <p:extLst>
              <p:ext uri="{D42A27DB-BD31-4B8C-83A1-F6EECF244321}">
                <p14:modId xmlns:p14="http://schemas.microsoft.com/office/powerpoint/2010/main" val="1905455845"/>
              </p:ext>
            </p:extLst>
          </p:nvPr>
        </p:nvGraphicFramePr>
        <p:xfrm>
          <a:off x="251520" y="548680"/>
          <a:ext cx="8229600" cy="5562600"/>
        </p:xfrm>
        <a:graphic>
          <a:graphicData uri="http://schemas.openxmlformats.org/drawingml/2006/table">
            <a:tbl>
              <a:tblPr>
                <a:tableStyleId>{5C22544A-7EE6-4342-B048-85BDC9FD1C3A}</a:tableStyleId>
              </a:tblPr>
              <a:tblGrid>
                <a:gridCol w="442392"/>
                <a:gridCol w="5976664"/>
                <a:gridCol w="1810544"/>
              </a:tblGrid>
              <a:tr h="370840">
                <a:tc>
                  <a:txBody>
                    <a:bodyPr/>
                    <a:lstStyle/>
                    <a:p>
                      <a:r>
                        <a:rPr lang="de-DE"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r>
                        <a:rPr lang="de-DE" sz="1600" dirty="0" smtClean="0"/>
                        <a:t>Introduction to GIS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rowSpan="5">
                  <a:txBody>
                    <a:bodyPr/>
                    <a:lstStyle/>
                    <a:p>
                      <a:r>
                        <a:rPr lang="de-DE" sz="1600" dirty="0" smtClean="0"/>
                        <a:t>Thematic block 1</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r>
                        <a:rPr lang="de-DE"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r>
                        <a:rPr lang="de-DE" sz="1600" dirty="0" smtClean="0"/>
                        <a:t>ArcGIS Product</a:t>
                      </a:r>
                      <a:r>
                        <a:rPr lang="de-DE" sz="1600" baseline="0" dirty="0" smtClean="0"/>
                        <a:t> Family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vMerge="1">
                  <a:txBody>
                    <a:bodyPr/>
                    <a:lstStyle/>
                    <a:p>
                      <a:endParaRPr lang="en-US" dirty="0"/>
                    </a:p>
                  </a:txBody>
                  <a:tcPr/>
                </a:tc>
              </a:tr>
              <a:tr h="370840">
                <a:tc>
                  <a:txBody>
                    <a:bodyPr/>
                    <a:lstStyle/>
                    <a:p>
                      <a:r>
                        <a:rPr lang="de-DE"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r>
                        <a:rPr lang="de-DE" sz="1600" dirty="0" smtClean="0"/>
                        <a:t>ArcCatalog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vMerge="1">
                  <a:txBody>
                    <a:bodyPr/>
                    <a:lstStyle/>
                    <a:p>
                      <a:endParaRPr lang="en-US" dirty="0"/>
                    </a:p>
                  </a:txBody>
                  <a:tcPr/>
                </a:tc>
              </a:tr>
              <a:tr h="370840">
                <a:tc>
                  <a:txBody>
                    <a:bodyPr/>
                    <a:lstStyle/>
                    <a:p>
                      <a:r>
                        <a:rPr lang="de-DE"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r>
                        <a:rPr lang="de-DE" sz="1600" dirty="0" smtClean="0"/>
                        <a:t>Working with ArcMap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vMerge="1">
                  <a:txBody>
                    <a:bodyPr/>
                    <a:lstStyle/>
                    <a:p>
                      <a:endParaRPr lang="en-US"/>
                    </a:p>
                  </a:txBody>
                  <a:tcPr/>
                </a:tc>
              </a:tr>
              <a:tr h="370840">
                <a:tc>
                  <a:txBody>
                    <a:bodyPr/>
                    <a:lstStyle/>
                    <a:p>
                      <a:r>
                        <a:rPr lang="de-DE" sz="1600" dirty="0" smtClean="0"/>
                        <a:t>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de-DE" sz="1600" dirty="0" smtClean="0"/>
                        <a:t>Editing with ArcMap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vMerge="1">
                  <a:txBody>
                    <a:bodyPr/>
                    <a:lstStyle/>
                    <a:p>
                      <a:endParaRPr lang="en-US" dirty="0"/>
                    </a:p>
                  </a:txBody>
                  <a:tcPr/>
                </a:tc>
              </a:tr>
              <a:tr h="370840">
                <a:tc>
                  <a:txBody>
                    <a:bodyPr/>
                    <a:lstStyle/>
                    <a:p>
                      <a:r>
                        <a:rPr lang="de-DE" sz="1600" dirty="0" smtClean="0"/>
                        <a:t>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40000"/>
                        <a:lumOff val="60000"/>
                      </a:schemeClr>
                    </a:solidFill>
                  </a:tcPr>
                </a:tc>
                <a:tc>
                  <a:txBody>
                    <a:bodyPr/>
                    <a:lstStyle/>
                    <a:p>
                      <a:r>
                        <a:rPr lang="de-DE" sz="1600" dirty="0" smtClean="0"/>
                        <a:t>Geographic Coordinate</a:t>
                      </a:r>
                      <a:r>
                        <a:rPr lang="de-DE" sz="1600" baseline="0" dirty="0" smtClean="0"/>
                        <a:t> Systems (GCS)/Projected Coordinates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40000"/>
                        <a:lumOff val="60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Thematic block 2</a:t>
                      </a:r>
                      <a:endParaRPr lang="en-US" sz="1600" dirty="0" smtClean="0"/>
                    </a:p>
                    <a:p>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pPr marL="0" algn="l" defTabSz="914400" rtl="0" eaLnBrk="1" latinLnBrk="0" hangingPunct="1"/>
                      <a:r>
                        <a:rPr lang="de-DE" sz="1600" kern="1200" dirty="0" smtClean="0">
                          <a:solidFill>
                            <a:schemeClr val="dk1"/>
                          </a:solidFill>
                          <a:latin typeface="+mn-lt"/>
                          <a:ea typeface="+mn-ea"/>
                          <a:cs typeface="+mn-cs"/>
                        </a:rPr>
                        <a:t>7</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40000"/>
                        <a:lumOff val="60000"/>
                      </a:schemeClr>
                    </a:solidFill>
                  </a:tcPr>
                </a:tc>
                <a:tc>
                  <a:txBody>
                    <a:bodyPr/>
                    <a:lstStyle/>
                    <a:p>
                      <a:pPr marL="0" algn="l" defTabSz="914400" rtl="0" eaLnBrk="1" latinLnBrk="0" hangingPunct="1"/>
                      <a:r>
                        <a:rPr lang="de-DE" sz="1600" kern="1200" dirty="0" smtClean="0">
                          <a:solidFill>
                            <a:schemeClr val="dk1"/>
                          </a:solidFill>
                          <a:latin typeface="+mn-lt"/>
                          <a:ea typeface="+mn-ea"/>
                          <a:cs typeface="+mn-cs"/>
                        </a:rPr>
                        <a:t>Georeferencing Raster Data</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40000"/>
                        <a:lumOff val="60000"/>
                      </a:schemeClr>
                    </a:solidFill>
                  </a:tcPr>
                </a:tc>
                <a:tc vMerge="1">
                  <a:txBody>
                    <a:bodyPr/>
                    <a:lstStyle/>
                    <a:p>
                      <a:endParaRPr lang="en-US" dirty="0"/>
                    </a:p>
                  </a:txBody>
                  <a:tcPr/>
                </a:tc>
              </a:tr>
              <a:tr h="370840">
                <a:tc>
                  <a:txBody>
                    <a:bodyPr/>
                    <a:lstStyle/>
                    <a:p>
                      <a:r>
                        <a:rPr lang="en-US" sz="1600" dirty="0" smtClean="0"/>
                        <a:t>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sz="1600" dirty="0" smtClean="0"/>
                        <a:t>Translating GPS coordinates / join data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vMerge="1">
                  <a:txBody>
                    <a:bodyPr/>
                    <a:lstStyle/>
                    <a:p>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70840">
                <a:tc>
                  <a:txBody>
                    <a:bodyPr/>
                    <a:lstStyle/>
                    <a:p>
                      <a:r>
                        <a:rPr lang="de-DE" sz="1600" dirty="0" smtClean="0"/>
                        <a:t>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de-DE" sz="1600" dirty="0" smtClean="0"/>
                        <a:t>Geoprocessing</a:t>
                      </a:r>
                      <a:r>
                        <a:rPr lang="de-DE" sz="1600" baseline="0" dirty="0" smtClean="0"/>
                        <a:t> and Geostatistics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60000"/>
                        <a:lumOff val="40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Thematic block 3</a:t>
                      </a:r>
                      <a:endParaRPr lang="en-US" sz="1600" dirty="0" smtClean="0"/>
                    </a:p>
                    <a:p>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70840">
                <a:tc>
                  <a:txBody>
                    <a:bodyPr/>
                    <a:lstStyle/>
                    <a:p>
                      <a:pPr marL="0" algn="l" defTabSz="914400" rtl="0" eaLnBrk="1" latinLnBrk="0" hangingPunct="1"/>
                      <a:r>
                        <a:rPr lang="de-DE" sz="1600" kern="1200" dirty="0" smtClean="0">
                          <a:solidFill>
                            <a:schemeClr val="dk1"/>
                          </a:solidFill>
                          <a:latin typeface="+mn-lt"/>
                          <a:ea typeface="+mn-ea"/>
                          <a:cs typeface="+mn-cs"/>
                        </a:rPr>
                        <a:t>10</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algn="l" defTabSz="914400" rtl="0" eaLnBrk="1" latinLnBrk="0" hangingPunct="1"/>
                      <a:r>
                        <a:rPr lang="de-DE" sz="1600" kern="1200" dirty="0" smtClean="0">
                          <a:solidFill>
                            <a:schemeClr val="dk1"/>
                          </a:solidFill>
                          <a:latin typeface="+mn-lt"/>
                          <a:ea typeface="+mn-ea"/>
                          <a:cs typeface="+mn-cs"/>
                        </a:rPr>
                        <a:t>Marginality Mapping</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vMerge="1">
                  <a:txBody>
                    <a:bodyPr/>
                    <a:lstStyle/>
                    <a:p>
                      <a:endParaRPr lang="en-US" dirty="0"/>
                    </a:p>
                  </a:txBody>
                  <a:tcPr/>
                </a:tc>
              </a:tr>
              <a:tr h="370840">
                <a:tc>
                  <a:txBody>
                    <a:bodyPr/>
                    <a:lstStyle/>
                    <a:p>
                      <a:r>
                        <a:rPr lang="en-US" sz="1600" dirty="0" smtClean="0"/>
                        <a:t>11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r>
                        <a:rPr lang="en-US" sz="1600" dirty="0" smtClean="0"/>
                        <a:t>Map Design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70840">
                <a:tc>
                  <a:txBody>
                    <a:bodyPr/>
                    <a:lstStyle/>
                    <a:p>
                      <a:r>
                        <a:rPr lang="en-US" sz="1600" dirty="0" smtClean="0"/>
                        <a:t>12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75000"/>
                      </a:schemeClr>
                    </a:solidFill>
                  </a:tcPr>
                </a:tc>
                <a:tc>
                  <a:txBody>
                    <a:bodyPr/>
                    <a:lstStyle/>
                    <a:p>
                      <a:r>
                        <a:rPr lang="en-US" sz="1600" dirty="0" smtClean="0"/>
                        <a:t>Introduction to</a:t>
                      </a:r>
                      <a:r>
                        <a:rPr lang="en-US" sz="1600" baseline="0" dirty="0" smtClean="0"/>
                        <a:t> Open Source GIS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75000"/>
                      </a:schemeClr>
                    </a:solid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err="1" smtClean="0"/>
                        <a:t>Thematic</a:t>
                      </a:r>
                      <a:r>
                        <a:rPr lang="de-DE" sz="1600" dirty="0" smtClean="0"/>
                        <a:t> block 4</a:t>
                      </a:r>
                      <a:endParaRPr lang="en-US" sz="1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r h="370840">
                <a:tc>
                  <a:txBody>
                    <a:bodyPr/>
                    <a:lstStyle/>
                    <a:p>
                      <a:pPr marL="0" algn="l" defTabSz="914400" rtl="0" eaLnBrk="1" latinLnBrk="0" hangingPunct="1"/>
                      <a:r>
                        <a:rPr lang="en-US" sz="1600" kern="1200" dirty="0" smtClean="0">
                          <a:solidFill>
                            <a:schemeClr val="dk1"/>
                          </a:solidFill>
                          <a:latin typeface="+mn-lt"/>
                          <a:ea typeface="+mn-ea"/>
                          <a:cs typeface="+mn-cs"/>
                        </a:rPr>
                        <a:t>13</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75000"/>
                      </a:schemeClr>
                    </a:solidFill>
                  </a:tcPr>
                </a:tc>
                <a:tc>
                  <a:txBody>
                    <a:bodyPr/>
                    <a:lstStyle/>
                    <a:p>
                      <a:pPr marL="0" algn="l" defTabSz="914400" rtl="0" eaLnBrk="1" latinLnBrk="0" hangingPunct="1"/>
                      <a:r>
                        <a:rPr lang="en-US" sz="1600" kern="1200" dirty="0" smtClean="0">
                          <a:solidFill>
                            <a:schemeClr val="dk1"/>
                          </a:solidFill>
                          <a:latin typeface="+mn-lt"/>
                          <a:ea typeface="+mn-ea"/>
                          <a:cs typeface="+mn-cs"/>
                        </a:rPr>
                        <a:t>Introduction and exercise with </a:t>
                      </a:r>
                      <a:r>
                        <a:rPr lang="en-US" sz="1600" kern="1200" dirty="0" err="1" smtClean="0">
                          <a:solidFill>
                            <a:schemeClr val="dk1"/>
                          </a:solidFill>
                          <a:latin typeface="+mn-lt"/>
                          <a:ea typeface="+mn-ea"/>
                          <a:cs typeface="+mn-cs"/>
                        </a:rPr>
                        <a:t>Insensa</a:t>
                      </a:r>
                      <a:r>
                        <a:rPr lang="en-US" sz="1600" kern="1200" dirty="0" smtClean="0">
                          <a:solidFill>
                            <a:schemeClr val="dk1"/>
                          </a:solidFill>
                          <a:latin typeface="+mn-lt"/>
                          <a:ea typeface="+mn-ea"/>
                          <a:cs typeface="+mn-cs"/>
                        </a:rPr>
                        <a:t> GIS</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7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r h="370840">
                <a:tc>
                  <a:txBody>
                    <a:bodyPr/>
                    <a:lstStyle/>
                    <a:p>
                      <a:pPr marL="0" algn="l" defTabSz="914400" rtl="0" eaLnBrk="1" latinLnBrk="0" hangingPunct="1"/>
                      <a:r>
                        <a:rPr lang="en-US" sz="1600" kern="1200" dirty="0" smtClean="0">
                          <a:solidFill>
                            <a:schemeClr val="dk1"/>
                          </a:solidFill>
                          <a:latin typeface="+mn-lt"/>
                          <a:ea typeface="+mn-ea"/>
                          <a:cs typeface="+mn-cs"/>
                        </a:rPr>
                        <a:t>14</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75000"/>
                      </a:schemeClr>
                    </a:solidFill>
                  </a:tcPr>
                </a:tc>
                <a:tc>
                  <a:txBody>
                    <a:bodyPr/>
                    <a:lstStyle/>
                    <a:p>
                      <a:pPr marL="0" algn="l" defTabSz="914400" rtl="0" eaLnBrk="1" latinLnBrk="0" hangingPunct="1"/>
                      <a:r>
                        <a:rPr lang="en-US" sz="1600" kern="1200" dirty="0" smtClean="0">
                          <a:solidFill>
                            <a:schemeClr val="dk1"/>
                          </a:solidFill>
                          <a:latin typeface="+mn-lt"/>
                          <a:ea typeface="+mn-ea"/>
                          <a:cs typeface="+mn-cs"/>
                        </a:rPr>
                        <a:t>Introduction and exercise with R</a:t>
                      </a:r>
                      <a:endParaRPr lang="en-US" sz="16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7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r h="370840">
                <a:tc>
                  <a:txBody>
                    <a:bodyPr/>
                    <a:lstStyle/>
                    <a:p>
                      <a:r>
                        <a:rPr lang="en-US" sz="1600" dirty="0" smtClean="0"/>
                        <a:t>15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1600" dirty="0" smtClean="0"/>
                        <a:t>R and GIS introduction and exercises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ily course schedule">
    <p:spTree>
      <p:nvGrpSpPr>
        <p:cNvPr id="1" name=""/>
        <p:cNvGrpSpPr/>
        <p:nvPr/>
      </p:nvGrpSpPr>
      <p:grpSpPr>
        <a:xfrm>
          <a:off x="0" y="0"/>
          <a:ext cx="0" cy="0"/>
          <a:chOff x="0" y="0"/>
          <a:chExt cx="0" cy="0"/>
        </a:xfrm>
      </p:grpSpPr>
      <p:sp>
        <p:nvSpPr>
          <p:cNvPr id="3" name="Titel 1"/>
          <p:cNvSpPr txBox="1">
            <a:spLocks/>
          </p:cNvSpPr>
          <p:nvPr userDrawn="1"/>
        </p:nvSpPr>
        <p:spPr>
          <a:xfrm>
            <a:off x="143508" y="5477"/>
            <a:ext cx="8856984" cy="6872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2800" b="1" i="0" u="none" strike="noStrike" kern="1200" cap="none" spc="0" normalizeH="0" baseline="0" noProof="0" smtClean="0">
                <a:ln>
                  <a:noFill/>
                </a:ln>
                <a:solidFill>
                  <a:srgbClr val="435422"/>
                </a:solidFill>
                <a:effectLst/>
                <a:uLnTx/>
                <a:uFillTx/>
                <a:latin typeface="+mn-lt"/>
                <a:ea typeface="+mj-ea"/>
                <a:cs typeface="+mj-cs"/>
              </a:rPr>
              <a:t>Course schedule</a:t>
            </a:r>
            <a:endParaRPr kumimoji="0" lang="de-DE" sz="2800" b="1" i="0" u="none" strike="noStrike" kern="1200" cap="none" spc="0" normalizeH="0" baseline="0" noProof="0">
              <a:ln>
                <a:noFill/>
              </a:ln>
              <a:solidFill>
                <a:srgbClr val="435422"/>
              </a:solidFill>
              <a:effectLst/>
              <a:uLnTx/>
              <a:uFillTx/>
              <a:latin typeface="+mn-lt"/>
              <a:ea typeface="+mj-ea"/>
              <a:cs typeface="+mj-cs"/>
            </a:endParaRPr>
          </a:p>
        </p:txBody>
      </p:sp>
      <p:cxnSp>
        <p:nvCxnSpPr>
          <p:cNvPr id="4" name="Gerade Verbindung 19"/>
          <p:cNvCxnSpPr/>
          <p:nvPr userDrawn="1"/>
        </p:nvCxnSpPr>
        <p:spPr>
          <a:xfrm>
            <a:off x="0" y="764704"/>
            <a:ext cx="9144000" cy="0"/>
          </a:xfrm>
          <a:prstGeom prst="line">
            <a:avLst/>
          </a:prstGeom>
          <a:ln w="12700" cmpd="sng">
            <a:solidFill>
              <a:schemeClr val="accent3">
                <a:lumMod val="75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5" name="Tabelle 4"/>
          <p:cNvGraphicFramePr>
            <a:graphicFrameLocks noGrp="1"/>
          </p:cNvGraphicFramePr>
          <p:nvPr userDrawn="1">
            <p:extLst>
              <p:ext uri="{D42A27DB-BD31-4B8C-83A1-F6EECF244321}">
                <p14:modId xmlns:p14="http://schemas.microsoft.com/office/powerpoint/2010/main" val="245440904"/>
              </p:ext>
            </p:extLst>
          </p:nvPr>
        </p:nvGraphicFramePr>
        <p:xfrm>
          <a:off x="467544" y="908720"/>
          <a:ext cx="8022864" cy="5210523"/>
        </p:xfrm>
        <a:graphic>
          <a:graphicData uri="http://schemas.openxmlformats.org/drawingml/2006/table">
            <a:tbl>
              <a:tblPr>
                <a:effectLst>
                  <a:outerShdw blurRad="50800" dist="76200" dir="2700000" algn="tl" rotWithShape="0">
                    <a:prstClr val="black">
                      <a:alpha val="40000"/>
                    </a:prstClr>
                  </a:outerShdw>
                </a:effectLst>
              </a:tblPr>
              <a:tblGrid>
                <a:gridCol w="1352552"/>
                <a:gridCol w="1298621"/>
                <a:gridCol w="1329440"/>
                <a:gridCol w="1357690"/>
                <a:gridCol w="1404773"/>
                <a:gridCol w="1279788"/>
              </a:tblGrid>
              <a:tr h="273893">
                <a:tc>
                  <a:txBody>
                    <a:bodyPr/>
                    <a:lstStyle/>
                    <a:p>
                      <a:pPr>
                        <a:spcAft>
                          <a:spcPts val="0"/>
                        </a:spcAft>
                      </a:pPr>
                      <a:endParaRPr lang="en-GB" sz="1200" dirty="0">
                        <a:latin typeface="Times New Roman"/>
                        <a:ea typeface="Times New Roman"/>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GB" sz="1200" b="1" i="1" dirty="0">
                          <a:latin typeface="Calibri"/>
                          <a:ea typeface="Times New Roman"/>
                          <a:cs typeface="Times New Roman"/>
                        </a:rPr>
                        <a:t>Monday</a:t>
                      </a:r>
                      <a:endParaRPr lang="de-DE" sz="1200" dirty="0">
                        <a:latin typeface="Times New Roman"/>
                        <a:ea typeface="Times New Roman"/>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i="1" dirty="0">
                          <a:latin typeface="Calibri"/>
                          <a:ea typeface="Times New Roman"/>
                          <a:cs typeface="Times New Roman"/>
                        </a:rPr>
                        <a:t>Tuesday</a:t>
                      </a:r>
                      <a:endParaRPr lang="de-DE" sz="12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i="1" dirty="0">
                          <a:latin typeface="Calibri"/>
                          <a:ea typeface="Times New Roman"/>
                          <a:cs typeface="Times New Roman"/>
                        </a:rPr>
                        <a:t>Wednesday</a:t>
                      </a:r>
                      <a:endParaRPr lang="de-DE" sz="12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i="1" dirty="0">
                          <a:latin typeface="Calibri"/>
                          <a:ea typeface="Times New Roman"/>
                          <a:cs typeface="Times New Roman"/>
                        </a:rPr>
                        <a:t>Thursday</a:t>
                      </a:r>
                      <a:endParaRPr lang="de-DE" sz="12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200" b="1" i="1" dirty="0">
                          <a:latin typeface="Calibri"/>
                          <a:ea typeface="Times New Roman"/>
                          <a:cs typeface="Times New Roman"/>
                        </a:rPr>
                        <a:t>Friday</a:t>
                      </a:r>
                      <a:endParaRPr lang="de-DE" sz="1200" dirty="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r>
              <a:tr h="1022251">
                <a:tc>
                  <a:txBody>
                    <a:bodyPr/>
                    <a:lstStyle/>
                    <a:p>
                      <a:pPr algn="ctr">
                        <a:spcAft>
                          <a:spcPts val="0"/>
                        </a:spcAft>
                      </a:pPr>
                      <a:r>
                        <a:rPr lang="en-GB" sz="1200" dirty="0">
                          <a:latin typeface="+mn-lt"/>
                          <a:ea typeface="Times New Roman"/>
                          <a:cs typeface="Times New Roman"/>
                        </a:rPr>
                        <a:t>Morning session I</a:t>
                      </a:r>
                      <a:endParaRPr lang="de-DE" sz="1200" dirty="0">
                        <a:latin typeface="+mn-lt"/>
                        <a:ea typeface="Times New Roman"/>
                        <a:cs typeface="Times New Roman"/>
                      </a:endParaRPr>
                    </a:p>
                    <a:p>
                      <a:pPr algn="ctr">
                        <a:spcAft>
                          <a:spcPts val="0"/>
                        </a:spcAft>
                      </a:pPr>
                      <a:r>
                        <a:rPr lang="en-GB" sz="1200" dirty="0" smtClean="0">
                          <a:latin typeface="+mn-lt"/>
                          <a:ea typeface="Times New Roman"/>
                          <a:cs typeface="Times New Roman"/>
                        </a:rPr>
                        <a:t>(</a:t>
                      </a:r>
                      <a:r>
                        <a:rPr lang="en-GB" sz="1200" kern="1200" dirty="0" smtClean="0">
                          <a:solidFill>
                            <a:schemeClr val="tx1"/>
                          </a:solidFill>
                          <a:latin typeface="+mn-lt"/>
                          <a:ea typeface="+mn-ea"/>
                          <a:cs typeface="+mn-cs"/>
                        </a:rPr>
                        <a:t>9 - 10.30 am</a:t>
                      </a:r>
                      <a:r>
                        <a:rPr lang="en-GB" sz="1200" dirty="0" smtClean="0">
                          <a:latin typeface="+mn-lt"/>
                          <a:ea typeface="Times New Roman"/>
                          <a:cs typeface="Times New Roman"/>
                        </a:rPr>
                        <a:t>)</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de-DE" sz="1200" dirty="0" smtClean="0">
                          <a:latin typeface="+mn-lt"/>
                          <a:ea typeface="Times New Roman"/>
                          <a:cs typeface="Times New Roman"/>
                        </a:rPr>
                        <a:t>Topic 1: </a:t>
                      </a:r>
                      <a:r>
                        <a:rPr lang="de-DE" sz="1200" dirty="0" err="1" smtClean="0">
                          <a:latin typeface="+mn-lt"/>
                          <a:ea typeface="Times New Roman"/>
                          <a:cs typeface="Times New Roman"/>
                        </a:rPr>
                        <a:t>Introduction</a:t>
                      </a:r>
                      <a:r>
                        <a:rPr lang="de-DE" sz="1200" baseline="0" dirty="0" smtClean="0">
                          <a:latin typeface="+mn-lt"/>
                          <a:ea typeface="Times New Roman"/>
                          <a:cs typeface="Times New Roman"/>
                        </a:rPr>
                        <a:t> </a:t>
                      </a:r>
                      <a:r>
                        <a:rPr lang="de-DE" sz="1200" baseline="0" dirty="0" err="1" smtClean="0">
                          <a:latin typeface="+mn-lt"/>
                          <a:ea typeface="Times New Roman"/>
                          <a:cs typeface="Times New Roman"/>
                        </a:rPr>
                        <a:t>to</a:t>
                      </a:r>
                      <a:r>
                        <a:rPr lang="de-DE" sz="1200" baseline="0" dirty="0" smtClean="0">
                          <a:latin typeface="+mn-lt"/>
                          <a:ea typeface="Times New Roman"/>
                          <a:cs typeface="Times New Roman"/>
                        </a:rPr>
                        <a:t> GIS</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 4:</a:t>
                      </a:r>
                      <a:r>
                        <a:rPr lang="de-DE" sz="1200" baseline="0" dirty="0" smtClean="0">
                          <a:latin typeface="+mn-lt"/>
                          <a:ea typeface="Times New Roman"/>
                          <a:cs typeface="Times New Roman"/>
                        </a:rPr>
                        <a:t> Working </a:t>
                      </a:r>
                      <a:r>
                        <a:rPr lang="de-DE" sz="1200" baseline="0" dirty="0" err="1" smtClean="0">
                          <a:latin typeface="+mn-lt"/>
                          <a:ea typeface="Times New Roman"/>
                          <a:cs typeface="Times New Roman"/>
                        </a:rPr>
                        <a:t>with</a:t>
                      </a:r>
                      <a:r>
                        <a:rPr lang="de-DE" sz="1200" baseline="0" dirty="0" smtClean="0">
                          <a:latin typeface="+mn-lt"/>
                          <a:ea typeface="Times New Roman"/>
                          <a:cs typeface="Times New Roman"/>
                        </a:rPr>
                        <a:t> </a:t>
                      </a:r>
                      <a:r>
                        <a:rPr lang="de-DE" sz="1200" baseline="0" dirty="0" err="1" smtClean="0">
                          <a:latin typeface="+mn-lt"/>
                          <a:ea typeface="Times New Roman"/>
                          <a:cs typeface="Times New Roman"/>
                        </a:rPr>
                        <a:t>ArcMap</a:t>
                      </a:r>
                      <a:r>
                        <a:rPr lang="de-DE" sz="1200" baseline="0" dirty="0" smtClean="0">
                          <a:latin typeface="+mn-lt"/>
                          <a:ea typeface="Times New Roman"/>
                          <a:cs typeface="Times New Roman"/>
                        </a:rPr>
                        <a:t> + </a:t>
                      </a:r>
                      <a:r>
                        <a:rPr lang="de-DE" sz="1200" baseline="0" dirty="0" err="1" smtClean="0">
                          <a:latin typeface="+mn-lt"/>
                          <a:ea typeface="Times New Roman"/>
                          <a:cs typeface="Times New Roman"/>
                        </a:rPr>
                        <a:t>Exercises</a:t>
                      </a:r>
                      <a:endParaRPr lang="de-DE" sz="1200" dirty="0" smtClean="0">
                        <a:latin typeface="+mn-lt"/>
                        <a:ea typeface="Times New Roman"/>
                        <a:cs typeface="Times New Roman"/>
                      </a:endParaRPr>
                    </a:p>
                    <a:p>
                      <a:pPr algn="ctr">
                        <a:spcAft>
                          <a:spcPts val="0"/>
                        </a:spcAft>
                      </a:pP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algn="ctr">
                        <a:spcAft>
                          <a:spcPts val="0"/>
                        </a:spcAft>
                      </a:pPr>
                      <a:r>
                        <a:rPr lang="de-DE" sz="1200" dirty="0" smtClean="0">
                          <a:latin typeface="+mn-lt"/>
                          <a:ea typeface="Times New Roman"/>
                          <a:cs typeface="Times New Roman"/>
                        </a:rPr>
                        <a:t>Topic 7:</a:t>
                      </a:r>
                      <a:r>
                        <a:rPr lang="de-DE" sz="1200" baseline="0" dirty="0" smtClean="0">
                          <a:latin typeface="+mn-lt"/>
                          <a:ea typeface="Times New Roman"/>
                          <a:cs typeface="Times New Roman"/>
                        </a:rPr>
                        <a:t> Georeferencing + Exercise</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a:t>
                      </a:r>
                      <a:r>
                        <a:rPr lang="de-DE" sz="1200" baseline="0" dirty="0" smtClean="0">
                          <a:latin typeface="+mn-lt"/>
                          <a:ea typeface="Times New Roman"/>
                          <a:cs typeface="Times New Roman"/>
                        </a:rPr>
                        <a:t> 10: Hotspot Mapping (</a:t>
                      </a:r>
                      <a:r>
                        <a:rPr lang="de-DE" sz="1200" baseline="0" dirty="0" err="1" smtClean="0">
                          <a:latin typeface="+mn-lt"/>
                          <a:ea typeface="Times New Roman"/>
                          <a:cs typeface="Times New Roman"/>
                        </a:rPr>
                        <a:t>Marginality</a:t>
                      </a:r>
                      <a:r>
                        <a:rPr lang="de-DE" sz="1200" baseline="0" dirty="0" smtClean="0">
                          <a:latin typeface="+mn-lt"/>
                          <a:ea typeface="Times New Roman"/>
                          <a:cs typeface="Times New Roman"/>
                        </a:rPr>
                        <a:t> Mapping)</a:t>
                      </a:r>
                      <a:endParaRPr lang="de-DE" sz="1200" dirty="0" smtClean="0">
                        <a:latin typeface="+mn-lt"/>
                        <a:ea typeface="Times New Roman"/>
                        <a:cs typeface="Times New Roman"/>
                      </a:endParaRPr>
                    </a:p>
                    <a:p>
                      <a:pPr algn="ctr">
                        <a:spcAft>
                          <a:spcPts val="0"/>
                        </a:spcAft>
                      </a:pP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c>
                  <a:txBody>
                    <a:bodyPr/>
                    <a:lstStyle/>
                    <a:p>
                      <a:pPr algn="ctr">
                        <a:spcAft>
                          <a:spcPts val="0"/>
                        </a:spcAft>
                      </a:pPr>
                      <a:r>
                        <a:rPr lang="en-US" sz="1200" dirty="0" smtClean="0">
                          <a:latin typeface="+mn-lt"/>
                          <a:ea typeface="Times New Roman"/>
                          <a:cs typeface="Times New Roman"/>
                        </a:rPr>
                        <a:t>Topic 13: Introduction and exercise </a:t>
                      </a:r>
                      <a:r>
                        <a:rPr lang="en-US" sz="1200" baseline="0" dirty="0" smtClean="0">
                          <a:latin typeface="+mn-lt"/>
                          <a:ea typeface="Times New Roman"/>
                          <a:cs typeface="Times New Roman"/>
                        </a:rPr>
                        <a:t>with </a:t>
                      </a:r>
                      <a:r>
                        <a:rPr lang="en-US" sz="1200" baseline="0" dirty="0" err="1" smtClean="0">
                          <a:latin typeface="+mn-lt"/>
                          <a:ea typeface="Times New Roman"/>
                          <a:cs typeface="Times New Roman"/>
                        </a:rPr>
                        <a:t>Insensa</a:t>
                      </a:r>
                      <a:r>
                        <a:rPr lang="en-US" sz="1200" baseline="0" dirty="0" smtClean="0">
                          <a:latin typeface="+mn-lt"/>
                          <a:ea typeface="Times New Roman"/>
                          <a:cs typeface="Times New Roman"/>
                        </a:rPr>
                        <a:t> GIS</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r>
              <a:tr h="273893">
                <a:tc gridSpan="6">
                  <a:txBody>
                    <a:bodyPr/>
                    <a:lstStyle/>
                    <a:p>
                      <a:pPr algn="ctr">
                        <a:spcAft>
                          <a:spcPts val="0"/>
                        </a:spcAft>
                      </a:pPr>
                      <a:r>
                        <a:rPr lang="en-GB" sz="1200" dirty="0" smtClean="0">
                          <a:latin typeface="+mn-lt"/>
                          <a:ea typeface="Times New Roman"/>
                          <a:cs typeface="Times New Roman"/>
                        </a:rPr>
                        <a:t>Coffee/Tea break (10.30 - 11.00 am)</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981262">
                <a:tc>
                  <a:txBody>
                    <a:bodyPr/>
                    <a:lstStyle/>
                    <a:p>
                      <a:pPr algn="ctr">
                        <a:spcAft>
                          <a:spcPts val="0"/>
                        </a:spcAft>
                      </a:pPr>
                      <a:r>
                        <a:rPr lang="en-GB" sz="1200" dirty="0">
                          <a:latin typeface="+mn-lt"/>
                          <a:ea typeface="Times New Roman"/>
                          <a:cs typeface="Times New Roman"/>
                        </a:rPr>
                        <a:t>Morning </a:t>
                      </a:r>
                      <a:r>
                        <a:rPr lang="en-GB" sz="1200" dirty="0" smtClean="0">
                          <a:latin typeface="+mn-lt"/>
                          <a:ea typeface="Times New Roman"/>
                          <a:cs typeface="Times New Roman"/>
                        </a:rPr>
                        <a:t>session</a:t>
                      </a:r>
                      <a:r>
                        <a:rPr lang="en-GB" sz="1200" baseline="0" dirty="0" smtClean="0">
                          <a:latin typeface="+mn-lt"/>
                          <a:ea typeface="Times New Roman"/>
                          <a:cs typeface="Times New Roman"/>
                        </a:rPr>
                        <a:t> </a:t>
                      </a:r>
                      <a:r>
                        <a:rPr lang="en-GB" sz="1200" dirty="0" smtClean="0">
                          <a:latin typeface="+mn-lt"/>
                          <a:ea typeface="Times New Roman"/>
                          <a:cs typeface="Times New Roman"/>
                        </a:rPr>
                        <a:t>II</a:t>
                      </a:r>
                      <a:endParaRPr lang="de-DE" sz="1200" dirty="0">
                        <a:latin typeface="+mn-lt"/>
                        <a:ea typeface="Times New Roman"/>
                        <a:cs typeface="Times New Roman"/>
                      </a:endParaRPr>
                    </a:p>
                    <a:p>
                      <a:pPr algn="ctr">
                        <a:spcAft>
                          <a:spcPts val="0"/>
                        </a:spcAft>
                      </a:pPr>
                      <a:r>
                        <a:rPr lang="en-GB" sz="1200" dirty="0" smtClean="0">
                          <a:latin typeface="+mn-lt"/>
                          <a:ea typeface="Times New Roman"/>
                          <a:cs typeface="Times New Roman"/>
                        </a:rPr>
                        <a:t>(</a:t>
                      </a:r>
                      <a:r>
                        <a:rPr lang="en-GB" sz="1200" kern="1200" dirty="0" smtClean="0">
                          <a:solidFill>
                            <a:schemeClr val="tx1"/>
                          </a:solidFill>
                          <a:latin typeface="+mn-lt"/>
                          <a:ea typeface="+mn-ea"/>
                          <a:cs typeface="+mn-cs"/>
                        </a:rPr>
                        <a:t>11 - 12.30 am</a:t>
                      </a:r>
                      <a:r>
                        <a:rPr lang="en-GB" sz="1200" dirty="0" smtClean="0">
                          <a:latin typeface="+mn-lt"/>
                          <a:ea typeface="Times New Roman"/>
                          <a:cs typeface="Times New Roman"/>
                        </a:rPr>
                        <a:t>)</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de-DE" sz="1200" dirty="0" smtClean="0">
                          <a:latin typeface="+mn-lt"/>
                          <a:ea typeface="Times New Roman"/>
                          <a:cs typeface="Times New Roman"/>
                        </a:rPr>
                        <a:t>Topic 2:</a:t>
                      </a:r>
                    </a:p>
                    <a:p>
                      <a:pPr algn="ctr">
                        <a:spcAft>
                          <a:spcPts val="0"/>
                        </a:spcAft>
                      </a:pPr>
                      <a:r>
                        <a:rPr lang="de-DE" sz="1200" dirty="0" err="1" smtClean="0">
                          <a:latin typeface="+mn-lt"/>
                          <a:ea typeface="Times New Roman"/>
                          <a:cs typeface="Times New Roman"/>
                        </a:rPr>
                        <a:t>ArcGIS</a:t>
                      </a:r>
                      <a:r>
                        <a:rPr lang="de-DE" sz="1200" dirty="0" smtClean="0">
                          <a:latin typeface="+mn-lt"/>
                          <a:ea typeface="Times New Roman"/>
                          <a:cs typeface="Times New Roman"/>
                        </a:rPr>
                        <a:t> </a:t>
                      </a:r>
                      <a:r>
                        <a:rPr lang="de-DE" sz="1200" dirty="0" err="1" smtClean="0">
                          <a:latin typeface="+mn-lt"/>
                          <a:ea typeface="Times New Roman"/>
                          <a:cs typeface="Times New Roman"/>
                        </a:rPr>
                        <a:t>Product</a:t>
                      </a:r>
                      <a:r>
                        <a:rPr lang="de-DE" sz="1200" dirty="0" smtClean="0">
                          <a:latin typeface="+mn-lt"/>
                          <a:ea typeface="Times New Roman"/>
                          <a:cs typeface="Times New Roman"/>
                        </a:rPr>
                        <a:t> Family</a:t>
                      </a:r>
                    </a:p>
                    <a:p>
                      <a:pPr algn="ctr">
                        <a:spcAft>
                          <a:spcPts val="0"/>
                        </a:spcAft>
                      </a:pP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 5: </a:t>
                      </a:r>
                      <a:r>
                        <a:rPr lang="de-DE" sz="1200" dirty="0" err="1" smtClean="0">
                          <a:latin typeface="+mn-lt"/>
                          <a:ea typeface="Times New Roman"/>
                          <a:cs typeface="Times New Roman"/>
                        </a:rPr>
                        <a:t>Editing</a:t>
                      </a:r>
                      <a:r>
                        <a:rPr lang="de-DE" sz="1200" dirty="0" smtClean="0">
                          <a:latin typeface="+mn-lt"/>
                          <a:ea typeface="Times New Roman"/>
                          <a:cs typeface="Times New Roman"/>
                        </a:rPr>
                        <a:t> </a:t>
                      </a:r>
                      <a:r>
                        <a:rPr lang="de-DE" sz="1200" dirty="0" err="1" smtClean="0">
                          <a:latin typeface="+mn-lt"/>
                          <a:ea typeface="Times New Roman"/>
                          <a:cs typeface="Times New Roman"/>
                        </a:rPr>
                        <a:t>with</a:t>
                      </a:r>
                      <a:r>
                        <a:rPr lang="de-DE" sz="1200" dirty="0" smtClean="0">
                          <a:latin typeface="+mn-lt"/>
                          <a:ea typeface="Times New Roman"/>
                          <a:cs typeface="Times New Roman"/>
                        </a:rPr>
                        <a:t> </a:t>
                      </a:r>
                      <a:r>
                        <a:rPr lang="de-DE" sz="1200" dirty="0" err="1" smtClean="0">
                          <a:latin typeface="+mn-lt"/>
                          <a:ea typeface="Times New Roman"/>
                          <a:cs typeface="Times New Roman"/>
                        </a:rPr>
                        <a:t>ArcMap</a:t>
                      </a:r>
                      <a:r>
                        <a:rPr lang="de-DE" sz="1200" dirty="0" smtClean="0">
                          <a:latin typeface="+mn-lt"/>
                          <a:ea typeface="Times New Roman"/>
                          <a:cs typeface="Times New Roman"/>
                        </a:rPr>
                        <a:t> + </a:t>
                      </a:r>
                      <a:r>
                        <a:rPr lang="de-DE" sz="1200" dirty="0" err="1" smtClean="0">
                          <a:latin typeface="+mn-lt"/>
                          <a:ea typeface="Times New Roman"/>
                          <a:cs typeface="Times New Roman"/>
                        </a:rPr>
                        <a:t>Exercises</a:t>
                      </a:r>
                      <a:endParaRPr lang="de-DE" sz="1200" dirty="0" smtClean="0">
                        <a:latin typeface="+mn-lt"/>
                        <a:ea typeface="Times New Roman"/>
                        <a:cs typeface="Times New Roman"/>
                      </a:endParaRPr>
                    </a:p>
                    <a:p>
                      <a:pPr algn="ctr">
                        <a:spcAft>
                          <a:spcPts val="0"/>
                        </a:spcAft>
                      </a:pP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algn="ctr">
                        <a:spcAft>
                          <a:spcPts val="0"/>
                        </a:spcAft>
                      </a:pPr>
                      <a:r>
                        <a:rPr lang="de-DE" sz="1200" dirty="0" smtClean="0">
                          <a:latin typeface="+mn-lt"/>
                          <a:ea typeface="Times New Roman"/>
                          <a:cs typeface="Times New Roman"/>
                        </a:rPr>
                        <a:t>Topic 8:</a:t>
                      </a:r>
                    </a:p>
                    <a:p>
                      <a:pPr algn="ctr">
                        <a:spcAft>
                          <a:spcPts val="0"/>
                        </a:spcAft>
                      </a:pPr>
                      <a:r>
                        <a:rPr lang="de-DE" sz="1200" dirty="0" smtClean="0">
                          <a:latin typeface="+mn-lt"/>
                          <a:ea typeface="Times New Roman"/>
                          <a:cs typeface="Times New Roman"/>
                        </a:rPr>
                        <a:t>Translating GPS coordinates</a:t>
                      </a:r>
                      <a:r>
                        <a:rPr lang="de-DE" sz="1200" baseline="0" dirty="0" smtClean="0">
                          <a:latin typeface="+mn-lt"/>
                          <a:ea typeface="Times New Roman"/>
                          <a:cs typeface="Times New Roman"/>
                        </a:rPr>
                        <a:t> / </a:t>
                      </a:r>
                    </a:p>
                    <a:p>
                      <a:pPr algn="ctr">
                        <a:spcAft>
                          <a:spcPts val="0"/>
                        </a:spcAft>
                      </a:pPr>
                      <a:r>
                        <a:rPr lang="de-DE" sz="1200" baseline="0" dirty="0" smtClean="0">
                          <a:latin typeface="+mn-lt"/>
                          <a:ea typeface="Times New Roman"/>
                          <a:cs typeface="Times New Roman"/>
                        </a:rPr>
                        <a:t>Join data</a:t>
                      </a:r>
                      <a:endParaRPr lang="de-DE" sz="1200" dirty="0" smtClean="0">
                        <a:latin typeface="+mn-lt"/>
                        <a:ea typeface="Times New Roman"/>
                        <a:cs typeface="Times New Roman"/>
                      </a:endParaRPr>
                    </a:p>
                    <a:p>
                      <a:pPr algn="ctr">
                        <a:spcAft>
                          <a:spcPts val="0"/>
                        </a:spcAft>
                      </a:pP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de-DE" sz="1200" dirty="0" smtClean="0">
                          <a:latin typeface="+mn-lt"/>
                          <a:ea typeface="Times New Roman"/>
                          <a:cs typeface="Times New Roman"/>
                        </a:rPr>
                        <a:t>Exercise: Hotspot</a:t>
                      </a:r>
                      <a:r>
                        <a:rPr lang="de-DE" sz="1200" baseline="0" dirty="0" smtClean="0">
                          <a:latin typeface="+mn-lt"/>
                          <a:ea typeface="Times New Roman"/>
                          <a:cs typeface="Times New Roman"/>
                        </a:rPr>
                        <a:t> Mapping (</a:t>
                      </a:r>
                      <a:r>
                        <a:rPr lang="de-DE" sz="1200" baseline="0" dirty="0" err="1" smtClean="0">
                          <a:latin typeface="+mn-lt"/>
                          <a:ea typeface="Times New Roman"/>
                          <a:cs typeface="Times New Roman"/>
                        </a:rPr>
                        <a:t>Marginality</a:t>
                      </a:r>
                      <a:r>
                        <a:rPr lang="de-DE" sz="1200" baseline="0" dirty="0" smtClean="0">
                          <a:latin typeface="+mn-lt"/>
                          <a:ea typeface="Times New Roman"/>
                          <a:cs typeface="Times New Roman"/>
                        </a:rPr>
                        <a:t> Mapping)</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c>
                  <a:txBody>
                    <a:bodyPr/>
                    <a:lstStyle/>
                    <a:p>
                      <a:pPr algn="ctr">
                        <a:spcAft>
                          <a:spcPts val="0"/>
                        </a:spcAft>
                      </a:pPr>
                      <a:r>
                        <a:rPr lang="en-US" sz="1200" dirty="0" smtClean="0">
                          <a:latin typeface="+mn-lt"/>
                          <a:ea typeface="Times New Roman"/>
                          <a:cs typeface="Times New Roman"/>
                        </a:rPr>
                        <a:t>Topic 14: Introduction and exercise</a:t>
                      </a:r>
                      <a:r>
                        <a:rPr lang="en-US" sz="1200" baseline="0" dirty="0" smtClean="0">
                          <a:latin typeface="+mn-lt"/>
                          <a:ea typeface="Times New Roman"/>
                          <a:cs typeface="Times New Roman"/>
                        </a:rPr>
                        <a:t> with </a:t>
                      </a:r>
                      <a:r>
                        <a:rPr lang="en-US" sz="1200" dirty="0" smtClean="0">
                          <a:latin typeface="+mn-lt"/>
                          <a:ea typeface="Times New Roman"/>
                          <a:cs typeface="Times New Roman"/>
                        </a:rPr>
                        <a:t>R</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r>
              <a:tr h="288032">
                <a:tc gridSpan="6">
                  <a:txBody>
                    <a:bodyPr/>
                    <a:lstStyle/>
                    <a:p>
                      <a:pPr algn="ctr">
                        <a:spcAft>
                          <a:spcPts val="0"/>
                        </a:spcAft>
                      </a:pPr>
                      <a:r>
                        <a:rPr lang="en-GB" sz="1200" dirty="0" smtClean="0">
                          <a:latin typeface="+mn-lt"/>
                          <a:ea typeface="Times New Roman"/>
                          <a:cs typeface="Times New Roman"/>
                        </a:rPr>
                        <a:t>Lunch break (12.30 - 1.30 pm)</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1008112">
                <a:tc>
                  <a:txBody>
                    <a:bodyPr/>
                    <a:lstStyle/>
                    <a:p>
                      <a:pPr algn="ctr">
                        <a:spcAft>
                          <a:spcPts val="0"/>
                        </a:spcAft>
                      </a:pPr>
                      <a:r>
                        <a:rPr lang="de-DE" sz="1200" smtClean="0">
                          <a:latin typeface="+mn-lt"/>
                          <a:ea typeface="Times New Roman"/>
                          <a:cs typeface="Times New Roman"/>
                        </a:rPr>
                        <a:t>Afternoon session I</a:t>
                      </a:r>
                    </a:p>
                    <a:p>
                      <a:pPr algn="ctr">
                        <a:spcAft>
                          <a:spcPts val="0"/>
                        </a:spcAft>
                      </a:pPr>
                      <a:r>
                        <a:rPr lang="de-DE" sz="1200" smtClean="0">
                          <a:latin typeface="+mn-lt"/>
                          <a:ea typeface="Times New Roman"/>
                          <a:cs typeface="Times New Roman"/>
                        </a:rPr>
                        <a:t>(1.30 - 3 pm)</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5B3D7"/>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 3:  </a:t>
                      </a:r>
                      <a:r>
                        <a:rPr lang="de-DE" sz="1200" dirty="0" err="1" smtClean="0">
                          <a:latin typeface="+mn-lt"/>
                          <a:ea typeface="Times New Roman"/>
                          <a:cs typeface="Times New Roman"/>
                        </a:rPr>
                        <a:t>ArcCatalog</a:t>
                      </a:r>
                      <a:r>
                        <a:rPr lang="de-DE" sz="1200" dirty="0" smtClean="0">
                          <a:latin typeface="+mn-lt"/>
                          <a:ea typeface="Times New Roman"/>
                          <a:cs typeface="Times New Roman"/>
                        </a:rPr>
                        <a:t> </a:t>
                      </a:r>
                    </a:p>
                    <a:p>
                      <a:pPr algn="ctr">
                        <a:spcAft>
                          <a:spcPts val="0"/>
                        </a:spcAft>
                      </a:pP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 6: </a:t>
                      </a:r>
                      <a:r>
                        <a:rPr lang="de-DE" sz="1200" dirty="0" err="1" smtClean="0">
                          <a:latin typeface="+mn-lt"/>
                          <a:ea typeface="Times New Roman"/>
                          <a:cs typeface="Times New Roman"/>
                        </a:rPr>
                        <a:t>Coordinate</a:t>
                      </a:r>
                      <a:r>
                        <a:rPr lang="de-DE" sz="1200" baseline="0" dirty="0" smtClean="0">
                          <a:latin typeface="+mn-lt"/>
                          <a:ea typeface="Times New Roman"/>
                          <a:cs typeface="Times New Roman"/>
                        </a:rPr>
                        <a:t> Systems + </a:t>
                      </a:r>
                      <a:r>
                        <a:rPr lang="de-DE" sz="1200" baseline="0" dirty="0" err="1" smtClean="0">
                          <a:latin typeface="+mn-lt"/>
                          <a:ea typeface="Times New Roman"/>
                          <a:cs typeface="Times New Roman"/>
                        </a:rPr>
                        <a:t>Exercise</a:t>
                      </a:r>
                      <a:endParaRPr lang="de-DE" sz="1200" dirty="0" smtClean="0">
                        <a:latin typeface="+mn-lt"/>
                        <a:ea typeface="Times New Roman"/>
                        <a:cs typeface="Times New Roman"/>
                      </a:endParaRPr>
                    </a:p>
                    <a:p>
                      <a:pPr algn="ctr">
                        <a:spcAft>
                          <a:spcPts val="0"/>
                        </a:spcAft>
                      </a:pP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algn="ctr">
                        <a:spcAft>
                          <a:spcPts val="0"/>
                        </a:spcAft>
                      </a:pPr>
                      <a:r>
                        <a:rPr lang="de-DE" sz="1200" dirty="0" smtClean="0">
                          <a:latin typeface="+mn-lt"/>
                          <a:ea typeface="Times New Roman"/>
                          <a:cs typeface="Times New Roman"/>
                        </a:rPr>
                        <a:t>Topic 9: Geoprocessing and Geostatistics</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de-DE" sz="1200" dirty="0" smtClean="0">
                          <a:latin typeface="+mn-lt"/>
                          <a:ea typeface="Times New Roman"/>
                          <a:cs typeface="Times New Roman"/>
                        </a:rPr>
                        <a:t>Topic</a:t>
                      </a:r>
                      <a:r>
                        <a:rPr lang="de-DE" sz="1200" baseline="0" dirty="0" smtClean="0">
                          <a:latin typeface="+mn-lt"/>
                          <a:ea typeface="Times New Roman"/>
                          <a:cs typeface="Times New Roman"/>
                        </a:rPr>
                        <a:t> 11: Map Design</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c>
                  <a:txBody>
                    <a:bodyPr/>
                    <a:lstStyle/>
                    <a:p>
                      <a:pPr algn="ctr">
                        <a:spcAft>
                          <a:spcPts val="0"/>
                        </a:spcAft>
                      </a:pPr>
                      <a:r>
                        <a:rPr lang="en-US" sz="1200" dirty="0" smtClean="0">
                          <a:latin typeface="+mn-lt"/>
                          <a:ea typeface="Times New Roman"/>
                          <a:cs typeface="Times New Roman"/>
                        </a:rPr>
                        <a:t>Topic</a:t>
                      </a:r>
                      <a:r>
                        <a:rPr lang="en-US" sz="1200" baseline="0" dirty="0" smtClean="0">
                          <a:latin typeface="+mn-lt"/>
                          <a:ea typeface="Times New Roman"/>
                          <a:cs typeface="Times New Roman"/>
                        </a:rPr>
                        <a:t> 15: R and GIS Introduction and Exercises</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r>
              <a:tr h="267506">
                <a:tc gridSpan="6">
                  <a:txBody>
                    <a:bodyPr/>
                    <a:lstStyle/>
                    <a:p>
                      <a:pPr algn="ctr">
                        <a:spcAft>
                          <a:spcPts val="0"/>
                        </a:spcAft>
                      </a:pPr>
                      <a:r>
                        <a:rPr lang="en-GB" sz="1200" dirty="0" smtClean="0">
                          <a:latin typeface="+mn-lt"/>
                          <a:ea typeface="Times New Roman"/>
                          <a:cs typeface="Times New Roman"/>
                        </a:rPr>
                        <a:t>Coffee/Tea break (3 - 3.30 pm) </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2"/>
                    </a:solidFill>
                  </a:tcPr>
                </a:tc>
                <a:tc hMerge="1">
                  <a:txBody>
                    <a:bodyPr/>
                    <a:lstStyle/>
                    <a:p>
                      <a:pPr algn="ctr">
                        <a:spcAft>
                          <a:spcPts val="0"/>
                        </a:spcAft>
                      </a:pPr>
                      <a:endParaRPr lang="de-DE" sz="1200" dirty="0">
                        <a:latin typeface="Times New Roman"/>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hMerge="1">
                  <a:txBody>
                    <a:bodyPr/>
                    <a:lstStyle/>
                    <a:p>
                      <a:pPr algn="ctr">
                        <a:spcAft>
                          <a:spcPts val="0"/>
                        </a:spcAft>
                      </a:pPr>
                      <a:endParaRPr lang="de-DE" sz="1200" dirty="0">
                        <a:latin typeface="Times New Roman"/>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hMerge="1">
                  <a:txBody>
                    <a:bodyPr/>
                    <a:lstStyle/>
                    <a:p>
                      <a:pPr algn="ctr">
                        <a:spcAft>
                          <a:spcPts val="0"/>
                        </a:spcAft>
                      </a:pPr>
                      <a:endParaRPr lang="de-DE" sz="1200" dirty="0">
                        <a:latin typeface="Times New Roman"/>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hMerge="1">
                  <a:txBody>
                    <a:bodyPr/>
                    <a:lstStyle/>
                    <a:p>
                      <a:pPr algn="ctr">
                        <a:spcAft>
                          <a:spcPts val="0"/>
                        </a:spcAft>
                      </a:pPr>
                      <a:endParaRPr lang="de-DE" sz="1200" dirty="0">
                        <a:latin typeface="Times New Roman"/>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c hMerge="1">
                  <a:txBody>
                    <a:bodyPr/>
                    <a:lstStyle/>
                    <a:p>
                      <a:pPr algn="ctr">
                        <a:spcAft>
                          <a:spcPts val="0"/>
                        </a:spcAft>
                      </a:pPr>
                      <a:endParaRPr lang="de-DE" sz="1200" dirty="0">
                        <a:latin typeface="Times New Roman"/>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r>
              <a:tr h="1095574">
                <a:tc>
                  <a:txBody>
                    <a:bodyPr/>
                    <a:lstStyle/>
                    <a:p>
                      <a:pPr algn="ctr">
                        <a:spcAft>
                          <a:spcPts val="0"/>
                        </a:spcAft>
                      </a:pPr>
                      <a:r>
                        <a:rPr lang="en-GB" sz="1200">
                          <a:latin typeface="+mn-lt"/>
                          <a:ea typeface="Times New Roman"/>
                          <a:cs typeface="Times New Roman"/>
                        </a:rPr>
                        <a:t>Afternoon </a:t>
                      </a:r>
                      <a:r>
                        <a:rPr lang="en-GB" sz="1200" smtClean="0">
                          <a:latin typeface="+mn-lt"/>
                          <a:ea typeface="Times New Roman"/>
                          <a:cs typeface="Times New Roman"/>
                        </a:rPr>
                        <a:t>session II</a:t>
                      </a:r>
                      <a:endParaRPr lang="de-DE" sz="1200" dirty="0">
                        <a:latin typeface="+mn-lt"/>
                        <a:ea typeface="Times New Roman"/>
                        <a:cs typeface="Times New Roman"/>
                      </a:endParaRPr>
                    </a:p>
                    <a:p>
                      <a:pPr algn="ctr">
                        <a:spcAft>
                          <a:spcPts val="0"/>
                        </a:spcAft>
                      </a:pPr>
                      <a:r>
                        <a:rPr lang="en-GB" sz="1200" smtClean="0">
                          <a:latin typeface="+mn-lt"/>
                          <a:ea typeface="Times New Roman"/>
                          <a:cs typeface="Times New Roman"/>
                        </a:rPr>
                        <a:t>(</a:t>
                      </a:r>
                      <a:r>
                        <a:rPr lang="en-GB" sz="1200" kern="1200" smtClean="0">
                          <a:solidFill>
                            <a:schemeClr val="tx1"/>
                          </a:solidFill>
                          <a:latin typeface="+mn-lt"/>
                          <a:ea typeface="+mn-ea"/>
                          <a:cs typeface="+mn-cs"/>
                        </a:rPr>
                        <a:t>3.30 - 5 </a:t>
                      </a:r>
                      <a:r>
                        <a:rPr lang="en-GB" sz="1200" kern="1200" dirty="0" smtClean="0">
                          <a:solidFill>
                            <a:schemeClr val="tx1"/>
                          </a:solidFill>
                          <a:latin typeface="+mn-lt"/>
                          <a:ea typeface="+mn-ea"/>
                          <a:cs typeface="+mn-cs"/>
                        </a:rPr>
                        <a:t>pm</a:t>
                      </a:r>
                      <a:r>
                        <a:rPr lang="en-GB" sz="1200" dirty="0" smtClean="0">
                          <a:latin typeface="+mn-lt"/>
                          <a:ea typeface="Times New Roman"/>
                          <a:cs typeface="Times New Roman"/>
                        </a:rPr>
                        <a:t>)</a:t>
                      </a: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5B3D7"/>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 3:  </a:t>
                      </a:r>
                      <a:r>
                        <a:rPr lang="de-DE" sz="1200" dirty="0" err="1" smtClean="0">
                          <a:latin typeface="+mn-lt"/>
                          <a:ea typeface="Times New Roman"/>
                          <a:cs typeface="Times New Roman"/>
                        </a:rPr>
                        <a:t>ArcCatalog</a:t>
                      </a:r>
                      <a:r>
                        <a:rPr lang="de-DE" sz="1200" dirty="0" smtClean="0">
                          <a:latin typeface="+mn-lt"/>
                          <a:ea typeface="Times New Roman"/>
                          <a:cs typeface="Times New Roman"/>
                        </a:rPr>
                        <a:t> + </a:t>
                      </a:r>
                      <a:r>
                        <a:rPr lang="de-DE" sz="1200" dirty="0" err="1" smtClean="0">
                          <a:latin typeface="+mn-lt"/>
                          <a:ea typeface="Times New Roman"/>
                          <a:cs typeface="Times New Roman"/>
                        </a:rPr>
                        <a:t>Exercises</a:t>
                      </a:r>
                      <a:endParaRPr lang="de-DE" sz="1200" dirty="0" smtClean="0">
                        <a:latin typeface="+mn-lt"/>
                        <a:ea typeface="Times New Roman"/>
                        <a:cs typeface="Times New Roman"/>
                      </a:endParaRPr>
                    </a:p>
                    <a:p>
                      <a:pPr algn="ctr">
                        <a:spcAft>
                          <a:spcPts val="0"/>
                        </a:spcAft>
                      </a:pPr>
                      <a:endParaRPr lang="de-DE" sz="1200" dirty="0">
                        <a:latin typeface="+mn-lt"/>
                        <a:ea typeface="Times New Roman"/>
                        <a:cs typeface="Times New Roman"/>
                      </a:endParaRPr>
                    </a:p>
                  </a:txBody>
                  <a:tcPr marL="44450" marR="4445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algn="ctr">
                        <a:spcAft>
                          <a:spcPts val="0"/>
                        </a:spcAft>
                      </a:pPr>
                      <a:r>
                        <a:rPr lang="de-DE" sz="1200" dirty="0" err="1" smtClean="0">
                          <a:latin typeface="+mn-lt"/>
                          <a:ea typeface="Times New Roman"/>
                          <a:cs typeface="Times New Roman"/>
                        </a:rPr>
                        <a:t>Buffer</a:t>
                      </a:r>
                      <a:r>
                        <a:rPr lang="de-DE" sz="1200" dirty="0" smtClean="0">
                          <a:latin typeface="+mn-lt"/>
                          <a:ea typeface="Times New Roman"/>
                          <a:cs typeface="Times New Roman"/>
                        </a:rPr>
                        <a:t> (</a:t>
                      </a:r>
                      <a:r>
                        <a:rPr lang="de-DE" sz="1200" dirty="0" err="1" smtClean="0">
                          <a:latin typeface="+mn-lt"/>
                          <a:ea typeface="Times New Roman"/>
                          <a:cs typeface="Times New Roman"/>
                        </a:rPr>
                        <a:t>questions</a:t>
                      </a:r>
                      <a:r>
                        <a:rPr lang="de-DE" sz="1200" dirty="0" smtClean="0">
                          <a:latin typeface="+mn-lt"/>
                          <a:ea typeface="Times New Roman"/>
                          <a:cs typeface="Times New Roman"/>
                        </a:rPr>
                        <a:t> </a:t>
                      </a:r>
                      <a:r>
                        <a:rPr lang="de-DE" sz="1200" dirty="0" err="1" smtClean="0">
                          <a:latin typeface="+mn-lt"/>
                          <a:ea typeface="Times New Roman"/>
                          <a:cs typeface="Times New Roman"/>
                        </a:rPr>
                        <a:t>and</a:t>
                      </a:r>
                      <a:r>
                        <a:rPr lang="de-DE" sz="1200" dirty="0" smtClean="0">
                          <a:latin typeface="+mn-lt"/>
                          <a:ea typeface="Times New Roman"/>
                          <a:cs typeface="Times New Roman"/>
                        </a:rPr>
                        <a:t> </a:t>
                      </a:r>
                      <a:r>
                        <a:rPr lang="de-DE" sz="1200" dirty="0" err="1" smtClean="0">
                          <a:latin typeface="+mn-lt"/>
                          <a:ea typeface="Times New Roman"/>
                          <a:cs typeface="Times New Roman"/>
                        </a:rPr>
                        <a:t>repetitions</a:t>
                      </a:r>
                      <a:r>
                        <a:rPr lang="de-DE" sz="1200" dirty="0" smtClean="0">
                          <a:latin typeface="+mn-lt"/>
                          <a:ea typeface="Times New Roman"/>
                          <a:cs typeface="Times New Roman"/>
                        </a:rPr>
                        <a:t>)</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CC"/>
                    </a:solidFill>
                  </a:tcPr>
                </a:tc>
                <a:tc>
                  <a:txBody>
                    <a:bodyPr/>
                    <a:lstStyle/>
                    <a:p>
                      <a:pPr algn="ctr">
                        <a:spcAft>
                          <a:spcPts val="0"/>
                        </a:spcAft>
                      </a:pPr>
                      <a:r>
                        <a:rPr lang="de-DE" sz="1200" dirty="0" smtClean="0">
                          <a:latin typeface="+mn-lt"/>
                          <a:ea typeface="Times New Roman"/>
                          <a:cs typeface="Times New Roman"/>
                        </a:rPr>
                        <a:t>Exercise: Geoprocessing</a:t>
                      </a:r>
                      <a:r>
                        <a:rPr lang="de-DE" sz="1200" baseline="0" dirty="0" smtClean="0">
                          <a:latin typeface="+mn-lt"/>
                          <a:ea typeface="Times New Roman"/>
                          <a:cs typeface="Times New Roman"/>
                        </a:rPr>
                        <a:t> and Geostatistics</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1200" dirty="0" smtClean="0">
                          <a:latin typeface="+mn-lt"/>
                          <a:ea typeface="Times New Roman"/>
                          <a:cs typeface="Times New Roman"/>
                        </a:rPr>
                        <a:t>Topic 12: Introduction to Open Source GIS</a:t>
                      </a:r>
                      <a:endParaRPr lang="de-DE" sz="1200" dirty="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200" dirty="0" smtClean="0">
                          <a:latin typeface="+mn-lt"/>
                          <a:ea typeface="Times New Roman"/>
                          <a:cs typeface="Times New Roman"/>
                        </a:rPr>
                        <a:t>Topic 15:</a:t>
                      </a:r>
                      <a:r>
                        <a:rPr lang="de-DE" sz="1200" baseline="0" dirty="0" smtClean="0">
                          <a:latin typeface="+mn-lt"/>
                          <a:ea typeface="Times New Roman"/>
                          <a:cs typeface="Times New Roman"/>
                        </a:rPr>
                        <a:t> </a:t>
                      </a:r>
                      <a:r>
                        <a:rPr lang="de-DE" sz="1200" baseline="0" dirty="0" err="1" smtClean="0">
                          <a:latin typeface="+mn-lt"/>
                          <a:ea typeface="Times New Roman"/>
                          <a:cs typeface="Times New Roman"/>
                        </a:rPr>
                        <a:t>continued</a:t>
                      </a:r>
                      <a:endParaRPr lang="de-DE" sz="1200" dirty="0" smtClean="0">
                        <a:latin typeface="+mn-lt"/>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C99"/>
                    </a:solidFill>
                  </a:tcPr>
                </a:tc>
              </a:tr>
            </a:tbl>
          </a:graphicData>
        </a:graphic>
      </p:graphicFrame>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ily slide: with titl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512" y="-27384"/>
            <a:ext cx="6794476" cy="360040"/>
          </a:xfrm>
        </p:spPr>
        <p:txBody>
          <a:bodyPr/>
          <a:lstStyle>
            <a:lvl1pPr algn="l">
              <a:defRPr sz="1800" i="1">
                <a:solidFill>
                  <a:srgbClr val="435422">
                    <a:alpha val="49000"/>
                  </a:srgbClr>
                </a:solidFill>
              </a:defRPr>
            </a:lvl1pPr>
          </a:lstStyle>
          <a:p>
            <a:r>
              <a:rPr lang="de-DE" dirty="0" smtClean="0"/>
              <a:t>Main Topic Title</a:t>
            </a:r>
            <a:endParaRPr lang="de-DE" dirty="0"/>
          </a:p>
        </p:txBody>
      </p:sp>
      <p:cxnSp>
        <p:nvCxnSpPr>
          <p:cNvPr id="3" name="Gerade Verbindung 19"/>
          <p:cNvCxnSpPr/>
          <p:nvPr userDrawn="1"/>
        </p:nvCxnSpPr>
        <p:spPr>
          <a:xfrm>
            <a:off x="0" y="692696"/>
            <a:ext cx="9144000" cy="0"/>
          </a:xfrm>
          <a:prstGeom prst="line">
            <a:avLst/>
          </a:prstGeom>
          <a:ln w="12700" cmpd="sng">
            <a:solidFill>
              <a:schemeClr val="accent3">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platzhalter 5"/>
          <p:cNvSpPr>
            <a:spLocks noGrp="1"/>
          </p:cNvSpPr>
          <p:nvPr>
            <p:ph type="body" sz="quarter" idx="10" hasCustomPrompt="1"/>
          </p:nvPr>
        </p:nvSpPr>
        <p:spPr>
          <a:xfrm>
            <a:off x="1331640" y="44996"/>
            <a:ext cx="6624638" cy="647700"/>
          </a:xfrm>
          <a:prstGeom prst="rect">
            <a:avLst/>
          </a:prstGeom>
        </p:spPr>
        <p:txBody>
          <a:bodyPr/>
          <a:lstStyle>
            <a:lvl1pPr marL="0" indent="0" algn="ctr">
              <a:buNone/>
              <a:defRPr sz="3200"/>
            </a:lvl1pPr>
          </a:lstStyle>
          <a:p>
            <a:pPr lvl="0"/>
            <a:r>
              <a:rPr lang="de-DE" dirty="0" smtClean="0"/>
              <a:t>Slide Title</a:t>
            </a:r>
            <a:endParaRPr lang="de-DE" dirty="0"/>
          </a:p>
        </p:txBody>
      </p:sp>
      <p:sp>
        <p:nvSpPr>
          <p:cNvPr id="9" name="Text Placeholder 6"/>
          <p:cNvSpPr>
            <a:spLocks noGrp="1"/>
          </p:cNvSpPr>
          <p:nvPr>
            <p:ph type="body" sz="quarter" idx="13"/>
          </p:nvPr>
        </p:nvSpPr>
        <p:spPr>
          <a:xfrm>
            <a:off x="143508" y="908720"/>
            <a:ext cx="8856984" cy="5256584"/>
          </a:xfrm>
          <a:prstGeom prst="rect">
            <a:avLst/>
          </a:prstGeom>
        </p:spPr>
        <p:txBody>
          <a:bodyPr/>
          <a:lstStyle>
            <a:lvl1pPr>
              <a:spcBef>
                <a:spcPts val="1800"/>
              </a:spcBef>
              <a:defRPr sz="2200" b="1"/>
            </a:lvl1pPr>
            <a:lvl2pPr>
              <a:defRPr sz="2000" b="1"/>
            </a:lvl2pPr>
            <a:lvl3pPr>
              <a:defRPr sz="2000" b="0"/>
            </a:lvl3pPr>
            <a:lvl4pPr>
              <a:defRPr sz="1800"/>
            </a:lvl4pPr>
            <a:lvl5pPr>
              <a:defRPr sz="18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46360224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ily Slide: title and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6512" y="-27384"/>
            <a:ext cx="6794476" cy="360040"/>
          </a:xfrm>
        </p:spPr>
        <p:txBody>
          <a:bodyPr/>
          <a:lstStyle>
            <a:lvl1pPr algn="l">
              <a:defRPr sz="1800" i="1">
                <a:solidFill>
                  <a:srgbClr val="435422">
                    <a:alpha val="51000"/>
                  </a:srgbClr>
                </a:solidFill>
              </a:defRPr>
            </a:lvl1pPr>
          </a:lstStyle>
          <a:p>
            <a:r>
              <a:rPr lang="de-DE" dirty="0" smtClean="0"/>
              <a:t>Main Topic Title</a:t>
            </a:r>
            <a:endParaRPr lang="de-DE" dirty="0"/>
          </a:p>
        </p:txBody>
      </p:sp>
      <p:cxnSp>
        <p:nvCxnSpPr>
          <p:cNvPr id="3" name="Gerade Verbindung 19"/>
          <p:cNvCxnSpPr/>
          <p:nvPr userDrawn="1"/>
        </p:nvCxnSpPr>
        <p:spPr>
          <a:xfrm>
            <a:off x="0" y="836712"/>
            <a:ext cx="9144000" cy="0"/>
          </a:xfrm>
          <a:prstGeom prst="line">
            <a:avLst/>
          </a:prstGeom>
          <a:ln w="12700" cmpd="sng">
            <a:solidFill>
              <a:schemeClr val="accent3">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Textplatzhalter 5"/>
          <p:cNvSpPr>
            <a:spLocks noGrp="1"/>
          </p:cNvSpPr>
          <p:nvPr>
            <p:ph type="body" sz="quarter" idx="10" hasCustomPrompt="1"/>
          </p:nvPr>
        </p:nvSpPr>
        <p:spPr>
          <a:xfrm>
            <a:off x="1403746" y="260648"/>
            <a:ext cx="6624638" cy="647700"/>
          </a:xfrm>
          <a:prstGeom prst="rect">
            <a:avLst/>
          </a:prstGeom>
        </p:spPr>
        <p:txBody>
          <a:bodyPr/>
          <a:lstStyle>
            <a:lvl1pPr marL="0" indent="0" algn="ctr">
              <a:buNone/>
              <a:defRPr sz="3600"/>
            </a:lvl1pPr>
          </a:lstStyle>
          <a:p>
            <a:pPr lvl="0"/>
            <a:r>
              <a:rPr lang="de-DE" dirty="0" smtClean="0"/>
              <a:t>Slide Title</a:t>
            </a:r>
            <a:endParaRPr lang="de-DE" dirty="0"/>
          </a:p>
        </p:txBody>
      </p:sp>
      <p:sp>
        <p:nvSpPr>
          <p:cNvPr id="7" name="Inhaltsplatzhalter 3"/>
          <p:cNvSpPr>
            <a:spLocks noGrp="1"/>
          </p:cNvSpPr>
          <p:nvPr>
            <p:ph sz="half" idx="2"/>
          </p:nvPr>
        </p:nvSpPr>
        <p:spPr>
          <a:xfrm>
            <a:off x="179512" y="908720"/>
            <a:ext cx="4248472" cy="5145435"/>
          </a:xfrm>
          <a:prstGeom prst="rect">
            <a:avLst/>
          </a:prstGeo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Inhaltsplatzhalter 5"/>
          <p:cNvSpPr>
            <a:spLocks noGrp="1"/>
          </p:cNvSpPr>
          <p:nvPr>
            <p:ph sz="quarter" idx="4"/>
          </p:nvPr>
        </p:nvSpPr>
        <p:spPr>
          <a:xfrm>
            <a:off x="4706689" y="908720"/>
            <a:ext cx="4257799" cy="5145435"/>
          </a:xfrm>
          <a:prstGeom prst="rect">
            <a:avLst/>
          </a:prstGeo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73569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ily slide: 2 Columns - no title">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57200" y="980728"/>
            <a:ext cx="4040188" cy="5145435"/>
          </a:xfrm>
          <a:prstGeom prst="rect">
            <a:avLst/>
          </a:prstGeo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Textplatzhalter 2"/>
          <p:cNvSpPr>
            <a:spLocks noGrp="1"/>
          </p:cNvSpPr>
          <p:nvPr>
            <p:ph type="body" idx="1"/>
          </p:nvPr>
        </p:nvSpPr>
        <p:spPr>
          <a:xfrm>
            <a:off x="467544" y="26064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5" name="Textplatzhalter 4"/>
          <p:cNvSpPr>
            <a:spLocks noGrp="1"/>
          </p:cNvSpPr>
          <p:nvPr>
            <p:ph type="body" sz="quarter" idx="3"/>
          </p:nvPr>
        </p:nvSpPr>
        <p:spPr>
          <a:xfrm>
            <a:off x="4644008" y="26064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980728"/>
            <a:ext cx="4041775" cy="5145435"/>
          </a:xfrm>
          <a:prstGeom prst="rect">
            <a:avLst/>
          </a:prstGeom>
        </p:spPr>
        <p:txBody>
          <a:bodyPr/>
          <a:lstStyle>
            <a:lvl1pPr>
              <a:defRPr sz="2400" b="0"/>
            </a:lvl1pPr>
            <a:lvl2pPr>
              <a:defRPr sz="2000" b="0"/>
            </a:lvl2pPr>
            <a:lvl3pPr>
              <a:defRPr sz="1800" b="0"/>
            </a:lvl3pPr>
            <a:lvl4pPr>
              <a:defRPr sz="1600" b="0"/>
            </a:lvl4pPr>
            <a:lvl5pPr>
              <a:defRPr sz="1600" b="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439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ly Slide: pure tex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07504" y="116632"/>
            <a:ext cx="8856984" cy="5976664"/>
          </a:xfrm>
          <a:prstGeom prst="rect">
            <a:avLst/>
          </a:prstGeom>
        </p:spPr>
        <p:txBody>
          <a:bodyPr/>
          <a:lstStyle>
            <a:lvl1pPr>
              <a:defRPr sz="2400" b="1"/>
            </a:lvl1pPr>
            <a:lvl2pPr>
              <a:defRPr sz="2400" b="0"/>
            </a:lvl2pPr>
            <a:lvl3pPr>
              <a:defRPr sz="2000" b="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hteck 9"/>
          <p:cNvSpPr/>
          <p:nvPr/>
        </p:nvSpPr>
        <p:spPr>
          <a:xfrm>
            <a:off x="0" y="-13315"/>
            <a:ext cx="9144000" cy="6237312"/>
          </a:xfrm>
          <a:prstGeom prst="rect">
            <a:avLst/>
          </a:prstGeom>
          <a:solidFill>
            <a:srgbClr val="F3F2E9">
              <a:alpha val="75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36296" y="6288407"/>
            <a:ext cx="1662434" cy="452961"/>
          </a:xfrm>
          <a:prstGeom prst="rect">
            <a:avLst/>
          </a:prstGeom>
        </p:spPr>
      </p:pic>
      <p:pic>
        <p:nvPicPr>
          <p:cNvPr id="15" name="Picture 30" descr="Logo_UBo_h24_RGB_wh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72150" y="6346825"/>
            <a:ext cx="9747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Gerade Verbindung 19"/>
          <p:cNvCxnSpPr/>
          <p:nvPr/>
        </p:nvCxnSpPr>
        <p:spPr>
          <a:xfrm>
            <a:off x="0" y="6237312"/>
            <a:ext cx="9144000" cy="0"/>
          </a:xfrm>
          <a:prstGeom prst="line">
            <a:avLst/>
          </a:prstGeom>
          <a:ln w="12700" cmpd="sng">
            <a:solidFill>
              <a:schemeClr val="accent3">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35496" y="6211669"/>
            <a:ext cx="3456384"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err="1" smtClean="0">
                <a:solidFill>
                  <a:schemeClr val="accent3">
                    <a:lumMod val="50000"/>
                  </a:schemeClr>
                </a:solidFill>
                <a:latin typeface="+mn-lt"/>
              </a:rPr>
              <a:t>ZEFc</a:t>
            </a:r>
            <a:r>
              <a:rPr lang="de-DE" sz="1200" b="1" baseline="0" dirty="0" smtClean="0">
                <a:solidFill>
                  <a:schemeClr val="accent3">
                    <a:lumMod val="50000"/>
                  </a:schemeClr>
                </a:solidFill>
                <a:latin typeface="+mn-lt"/>
              </a:rPr>
              <a:t> </a:t>
            </a:r>
            <a:r>
              <a:rPr lang="de-DE" sz="1200" b="1" baseline="0" dirty="0" err="1" smtClean="0">
                <a:solidFill>
                  <a:schemeClr val="accent3">
                    <a:lumMod val="50000"/>
                  </a:schemeClr>
                </a:solidFill>
                <a:latin typeface="+mn-lt"/>
              </a:rPr>
              <a:t>Disciplinary</a:t>
            </a:r>
            <a:r>
              <a:rPr lang="de-DE" sz="1200" b="1" baseline="0" dirty="0" smtClean="0">
                <a:solidFill>
                  <a:schemeClr val="accent3">
                    <a:lumMod val="50000"/>
                  </a:schemeClr>
                </a:solidFill>
                <a:latin typeface="+mn-lt"/>
              </a:rPr>
              <a:t> Course: </a:t>
            </a:r>
            <a:r>
              <a:rPr lang="de-DE" sz="1200" b="1" baseline="0" dirty="0" err="1" smtClean="0">
                <a:solidFill>
                  <a:schemeClr val="accent3">
                    <a:lumMod val="50000"/>
                  </a:schemeClr>
                </a:solidFill>
                <a:latin typeface="+mn-lt"/>
              </a:rPr>
              <a:t>I</a:t>
            </a:r>
            <a:r>
              <a:rPr lang="de-DE" sz="1200" b="1" dirty="0" err="1" smtClean="0">
                <a:solidFill>
                  <a:schemeClr val="accent3">
                    <a:lumMod val="50000"/>
                  </a:schemeClr>
                </a:solidFill>
                <a:latin typeface="+mn-lt"/>
              </a:rPr>
              <a:t>ntroduction</a:t>
            </a:r>
            <a:r>
              <a:rPr lang="de-DE" sz="1200" b="1" dirty="0" smtClean="0">
                <a:solidFill>
                  <a:schemeClr val="accent3">
                    <a:lumMod val="50000"/>
                  </a:schemeClr>
                </a:solidFill>
                <a:latin typeface="+mn-lt"/>
              </a:rPr>
              <a:t> </a:t>
            </a:r>
            <a:r>
              <a:rPr lang="de-DE" sz="1200" b="1" dirty="0" err="1" smtClean="0">
                <a:solidFill>
                  <a:schemeClr val="accent3">
                    <a:lumMod val="50000"/>
                  </a:schemeClr>
                </a:solidFill>
                <a:latin typeface="+mn-lt"/>
              </a:rPr>
              <a:t>into</a:t>
            </a:r>
            <a:r>
              <a:rPr lang="de-DE" sz="1200" b="1" dirty="0" smtClean="0">
                <a:solidFill>
                  <a:schemeClr val="accent3">
                    <a:lumMod val="50000"/>
                  </a:schemeClr>
                </a:solidFill>
                <a:latin typeface="+mn-lt"/>
              </a:rPr>
              <a:t> </a:t>
            </a:r>
            <a:r>
              <a:rPr lang="de-DE" sz="1200" b="1" dirty="0" err="1" smtClean="0">
                <a:solidFill>
                  <a:schemeClr val="accent3">
                    <a:lumMod val="50000"/>
                  </a:schemeClr>
                </a:solidFill>
                <a:latin typeface="+mn-lt"/>
              </a:rPr>
              <a:t>ArcGIS</a:t>
            </a:r>
            <a:r>
              <a:rPr lang="de-DE" sz="1200" b="1" dirty="0" smtClean="0">
                <a:solidFill>
                  <a:schemeClr val="accent3">
                    <a:lumMod val="50000"/>
                  </a:schemeClr>
                </a:solidFill>
                <a:latin typeface="+mn-lt"/>
              </a:rPr>
              <a:t>, </a:t>
            </a:r>
            <a:r>
              <a:rPr lang="de-DE" sz="1200" b="1" dirty="0" err="1" smtClean="0">
                <a:solidFill>
                  <a:schemeClr val="accent3">
                    <a:lumMod val="50000"/>
                  </a:schemeClr>
                </a:solidFill>
                <a:latin typeface="+mn-lt"/>
              </a:rPr>
              <a:t>OpenSource</a:t>
            </a:r>
            <a:r>
              <a:rPr lang="de-DE" sz="1200" b="1" dirty="0" smtClean="0">
                <a:solidFill>
                  <a:schemeClr val="accent3">
                    <a:lumMod val="50000"/>
                  </a:schemeClr>
                </a:solidFill>
                <a:latin typeface="+mn-lt"/>
              </a:rPr>
              <a:t> GIS: </a:t>
            </a:r>
            <a:r>
              <a:rPr lang="de-DE" sz="1200" b="1" dirty="0" err="1" smtClean="0">
                <a:solidFill>
                  <a:schemeClr val="accent3">
                    <a:lumMod val="50000"/>
                  </a:schemeClr>
                </a:solidFill>
                <a:latin typeface="+mn-lt"/>
              </a:rPr>
              <a:t>Insensa</a:t>
            </a:r>
            <a:r>
              <a:rPr lang="de-DE" sz="1200" b="1" dirty="0" smtClean="0">
                <a:solidFill>
                  <a:schemeClr val="accent3">
                    <a:lumMod val="50000"/>
                  </a:schemeClr>
                </a:solidFill>
                <a:latin typeface="+mn-lt"/>
              </a:rPr>
              <a:t>, R </a:t>
            </a:r>
            <a:r>
              <a:rPr lang="de-DE" sz="1200" b="1" dirty="0" err="1" smtClean="0">
                <a:solidFill>
                  <a:schemeClr val="accent3">
                    <a:lumMod val="50000"/>
                  </a:schemeClr>
                </a:solidFill>
                <a:latin typeface="+mn-lt"/>
              </a:rPr>
              <a:t>and</a:t>
            </a:r>
            <a:r>
              <a:rPr lang="de-DE" sz="1200" b="1" dirty="0" smtClean="0">
                <a:solidFill>
                  <a:schemeClr val="accent3">
                    <a:lumMod val="50000"/>
                  </a:schemeClr>
                </a:solidFill>
                <a:latin typeface="+mn-lt"/>
              </a:rPr>
              <a:t> GIS</a:t>
            </a:r>
          </a:p>
          <a:p>
            <a:r>
              <a:rPr lang="de-DE" sz="1200" b="1" dirty="0" err="1" smtClean="0">
                <a:solidFill>
                  <a:schemeClr val="accent3">
                    <a:lumMod val="50000"/>
                  </a:schemeClr>
                </a:solidFill>
                <a:latin typeface="+mn-lt"/>
              </a:rPr>
              <a:t>February</a:t>
            </a:r>
            <a:r>
              <a:rPr lang="de-DE" sz="1200" b="1" dirty="0" smtClean="0">
                <a:solidFill>
                  <a:schemeClr val="accent3">
                    <a:lumMod val="50000"/>
                  </a:schemeClr>
                </a:solidFill>
                <a:latin typeface="+mn-lt"/>
              </a:rPr>
              <a:t> 10-14,</a:t>
            </a:r>
            <a:r>
              <a:rPr lang="de-DE" sz="1200" b="1" baseline="0" dirty="0" smtClean="0">
                <a:solidFill>
                  <a:schemeClr val="accent3">
                    <a:lumMod val="50000"/>
                  </a:schemeClr>
                </a:solidFill>
                <a:latin typeface="+mn-lt"/>
              </a:rPr>
              <a:t> 2014</a:t>
            </a:r>
            <a:endParaRPr lang="de-DE" sz="1200" b="1" dirty="0">
              <a:solidFill>
                <a:schemeClr val="accent3">
                  <a:lumMod val="50000"/>
                </a:schemeClr>
              </a:solidFill>
              <a:latin typeface="+mn-lt"/>
            </a:endParaRPr>
          </a:p>
        </p:txBody>
      </p:sp>
      <p:sp>
        <p:nvSpPr>
          <p:cNvPr id="14" name="Textfeld 13"/>
          <p:cNvSpPr txBox="1"/>
          <p:nvPr/>
        </p:nvSpPr>
        <p:spPr>
          <a:xfrm>
            <a:off x="3419872" y="6213653"/>
            <a:ext cx="2477200" cy="461665"/>
          </a:xfrm>
          <a:prstGeom prst="rect">
            <a:avLst/>
          </a:prstGeom>
          <a:noFill/>
        </p:spPr>
        <p:txBody>
          <a:bodyPr wrap="square" rtlCol="0">
            <a:spAutoFit/>
          </a:bodyPr>
          <a:lstStyle/>
          <a:p>
            <a:r>
              <a:rPr lang="de-DE" sz="1200" b="1" dirty="0" smtClean="0">
                <a:solidFill>
                  <a:schemeClr val="accent3">
                    <a:lumMod val="50000"/>
                  </a:schemeClr>
                </a:solidFill>
                <a:latin typeface="+mn-lt"/>
              </a:rPr>
              <a:t>Valerie </a:t>
            </a:r>
            <a:r>
              <a:rPr lang="de-DE" sz="1200" b="1" dirty="0" err="1" smtClean="0">
                <a:solidFill>
                  <a:schemeClr val="accent3">
                    <a:lumMod val="50000"/>
                  </a:schemeClr>
                </a:solidFill>
                <a:latin typeface="+mn-lt"/>
              </a:rPr>
              <a:t>Graw</a:t>
            </a:r>
            <a:r>
              <a:rPr lang="de-DE" sz="1200" b="1" dirty="0" smtClean="0">
                <a:solidFill>
                  <a:schemeClr val="accent3">
                    <a:lumMod val="50000"/>
                  </a:schemeClr>
                </a:solidFill>
                <a:latin typeface="+mn-lt"/>
              </a:rPr>
              <a:t>, Antonio Rogmann </a:t>
            </a:r>
          </a:p>
          <a:p>
            <a:r>
              <a:rPr lang="de-DE" sz="1200" b="1" dirty="0" smtClean="0">
                <a:solidFill>
                  <a:schemeClr val="accent3">
                    <a:lumMod val="50000"/>
                  </a:schemeClr>
                </a:solidFill>
                <a:latin typeface="+mn-lt"/>
              </a:rPr>
              <a:t>Max Stephan, Lisa Freudenberger</a:t>
            </a:r>
            <a:endParaRPr lang="de-DE" sz="1200" b="1" dirty="0">
              <a:solidFill>
                <a:schemeClr val="accent3">
                  <a:lumMod val="50000"/>
                </a:schemeClr>
              </a:solidFill>
              <a:latin typeface="+mn-lt"/>
            </a:endParaRPr>
          </a:p>
        </p:txBody>
      </p:sp>
      <p:sp>
        <p:nvSpPr>
          <p:cNvPr id="2" name="Titelplatzhalter 1"/>
          <p:cNvSpPr>
            <a:spLocks noGrp="1"/>
          </p:cNvSpPr>
          <p:nvPr>
            <p:ph type="title"/>
          </p:nvPr>
        </p:nvSpPr>
        <p:spPr>
          <a:xfrm>
            <a:off x="107504" y="116632"/>
            <a:ext cx="6794476" cy="778098"/>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917246061"/>
      </p:ext>
    </p:extLst>
  </p:cSld>
  <p:clrMap bg1="lt1" tx1="dk1" bg2="lt2" tx2="dk2" accent1="accent1" accent2="accent2" accent3="accent3" accent4="accent4" accent5="accent5" accent6="accent6" hlink="hlink" folHlink="folHlink"/>
  <p:sldLayoutIdLst>
    <p:sldLayoutId id="2147483662" r:id="rId1"/>
    <p:sldLayoutId id="2147483657" r:id="rId2"/>
    <p:sldLayoutId id="2147483656" r:id="rId3"/>
    <p:sldLayoutId id="2147483655" r:id="rId4"/>
    <p:sldLayoutId id="2147483658" r:id="rId5"/>
    <p:sldLayoutId id="2147483660" r:id="rId6"/>
    <p:sldLayoutId id="2147483661" r:id="rId7"/>
    <p:sldLayoutId id="2147483653" r:id="rId8"/>
    <p:sldLayoutId id="2147483654" r:id="rId9"/>
  </p:sldLayoutIdLst>
  <p:hf hdr="0" dt="0"/>
  <p:txStyles>
    <p:titleStyle>
      <a:lvl1pPr algn="ctr" defTabSz="914400" rtl="0" eaLnBrk="1" latinLnBrk="0" hangingPunct="1">
        <a:spcBef>
          <a:spcPct val="0"/>
        </a:spcBef>
        <a:buNone/>
        <a:defRPr sz="2800" b="1" kern="1200">
          <a:solidFill>
            <a:srgbClr val="435422"/>
          </a:solidFill>
          <a:latin typeface="+mn-lt"/>
          <a:ea typeface="+mj-ea"/>
          <a:cs typeface="+mj-cs"/>
        </a:defRPr>
      </a:lvl1pPr>
    </p:titleStyle>
    <p:bodyStyle>
      <a:lvl1pPr marL="342900" indent="-342900" algn="l" defTabSz="914400" rtl="0" eaLnBrk="1" latinLnBrk="0" hangingPunct="1">
        <a:spcBef>
          <a:spcPct val="20000"/>
        </a:spcBef>
        <a:buSzPct val="110000"/>
        <a:buFont typeface="Calibri" pitchFamily="34" charset="0"/>
        <a:buChar char="•"/>
        <a:defRPr sz="2800" b="1" kern="1200">
          <a:solidFill>
            <a:schemeClr val="accent3">
              <a:lumMod val="50000"/>
            </a:schemeClr>
          </a:solidFill>
          <a:latin typeface="+mn-lt"/>
          <a:ea typeface="+mn-ea"/>
          <a:cs typeface="+mn-cs"/>
        </a:defRPr>
      </a:lvl1pPr>
      <a:lvl2pPr marL="742950" indent="-285750" algn="l" defTabSz="914400" rtl="0" eaLnBrk="1" latinLnBrk="0" hangingPunct="1">
        <a:spcBef>
          <a:spcPct val="20000"/>
        </a:spcBef>
        <a:buSzPct val="65000"/>
        <a:buFont typeface="Arial" pitchFamily="34" charset="0"/>
        <a:buChar char="►"/>
        <a:defRPr sz="2600" b="1" kern="1200">
          <a:solidFill>
            <a:schemeClr val="accent3">
              <a:lumMod val="50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200" b="1"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image" Target="../media/image23.jpeg"/><Relationship Id="rId6" Type="http://schemas.openxmlformats.org/officeDocument/2006/relationships/image" Target="../media/image24.jpeg"/><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971600" y="620688"/>
            <a:ext cx="6794476" cy="1008112"/>
          </a:xfrm>
          <a:prstGeom prst="rect">
            <a:avLst/>
          </a:prstGeom>
        </p:spPr>
        <p:txBody>
          <a:bodyPr/>
          <a:lstStyle>
            <a:lvl1pPr algn="ctr" defTabSz="914400" rtl="0" eaLnBrk="1" latinLnBrk="0" hangingPunct="1">
              <a:spcBef>
                <a:spcPct val="0"/>
              </a:spcBef>
              <a:buNone/>
              <a:defRPr sz="3600" b="1" kern="1200" baseline="0">
                <a:solidFill>
                  <a:srgbClr val="435422"/>
                </a:solidFill>
                <a:latin typeface="+mn-lt"/>
                <a:ea typeface="+mj-ea"/>
                <a:cs typeface="+mj-cs"/>
              </a:defRPr>
            </a:lvl1pPr>
          </a:lstStyle>
          <a:p>
            <a:r>
              <a:rPr lang="de-DE" dirty="0" err="1" smtClean="0"/>
              <a:t>Introduction</a:t>
            </a:r>
            <a:r>
              <a:rPr lang="de-DE" dirty="0" smtClean="0"/>
              <a:t> </a:t>
            </a:r>
            <a:r>
              <a:rPr lang="de-DE" dirty="0" err="1" smtClean="0"/>
              <a:t>to</a:t>
            </a:r>
            <a:r>
              <a:rPr lang="de-DE" dirty="0" smtClean="0"/>
              <a:t> </a:t>
            </a:r>
            <a:r>
              <a:rPr lang="de-DE" dirty="0" err="1" smtClean="0"/>
              <a:t>ArcGIS</a:t>
            </a:r>
            <a:r>
              <a:rPr lang="de-DE" dirty="0" smtClean="0"/>
              <a:t> </a:t>
            </a:r>
            <a:r>
              <a:rPr lang="de-DE" dirty="0" err="1" smtClean="0"/>
              <a:t>and</a:t>
            </a:r>
            <a:r>
              <a:rPr lang="de-DE" dirty="0" smtClean="0"/>
              <a:t> </a:t>
            </a:r>
            <a:r>
              <a:rPr lang="de-DE" dirty="0" err="1" smtClean="0"/>
              <a:t>Opensource</a:t>
            </a:r>
            <a:r>
              <a:rPr lang="de-DE" dirty="0" smtClean="0"/>
              <a:t> GIS</a:t>
            </a:r>
            <a:endParaRPr lang="de-DE" dirty="0"/>
          </a:p>
        </p:txBody>
      </p:sp>
      <p:sp>
        <p:nvSpPr>
          <p:cNvPr id="3" name="Textplatzhalter 3"/>
          <p:cNvSpPr txBox="1">
            <a:spLocks/>
          </p:cNvSpPr>
          <p:nvPr/>
        </p:nvSpPr>
        <p:spPr>
          <a:xfrm>
            <a:off x="1259632" y="2132856"/>
            <a:ext cx="6048375" cy="431428"/>
          </a:xfrm>
          <a:prstGeom prst="rect">
            <a:avLst/>
          </a:prstGeom>
        </p:spPr>
        <p:txBody>
          <a:bodyPr/>
          <a:lstStyle>
            <a:lvl1pPr marL="0" indent="0" algn="ctr" defTabSz="914400" rtl="0" eaLnBrk="1" latinLnBrk="0" hangingPunct="1">
              <a:spcBef>
                <a:spcPct val="20000"/>
              </a:spcBef>
              <a:buSzPct val="110000"/>
              <a:buFont typeface="Calibri" pitchFamily="34" charset="0"/>
              <a:buNone/>
              <a:defRPr sz="1600" b="1" kern="1200">
                <a:solidFill>
                  <a:schemeClr val="accent3">
                    <a:lumMod val="50000"/>
                  </a:schemeClr>
                </a:solidFill>
                <a:latin typeface="+mn-lt"/>
                <a:ea typeface="+mn-ea"/>
                <a:cs typeface="+mn-cs"/>
              </a:defRPr>
            </a:lvl1pPr>
            <a:lvl2pPr marL="457200" indent="0" algn="ctr" defTabSz="914400" rtl="0" eaLnBrk="1" latinLnBrk="0" hangingPunct="1">
              <a:spcBef>
                <a:spcPct val="20000"/>
              </a:spcBef>
              <a:buSzPct val="65000"/>
              <a:buFont typeface="Arial" pitchFamily="34" charset="0"/>
              <a:buNone/>
              <a:defRPr sz="2600" b="1" kern="1200">
                <a:solidFill>
                  <a:schemeClr val="accent3">
                    <a:lumMod val="50000"/>
                  </a:schemeClr>
                </a:solidFill>
                <a:latin typeface="+mn-lt"/>
                <a:ea typeface="+mn-ea"/>
                <a:cs typeface="+mn-cs"/>
              </a:defRPr>
            </a:lvl2pPr>
            <a:lvl3pPr marL="914400" indent="0" algn="ctr" defTabSz="914400" rtl="0" eaLnBrk="1" latinLnBrk="0" hangingPunct="1">
              <a:spcBef>
                <a:spcPct val="20000"/>
              </a:spcBef>
              <a:buFont typeface="Wingdings" pitchFamily="2" charset="2"/>
              <a:buNone/>
              <a:defRPr sz="2200" b="1"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mtClean="0"/>
              <a:t>February 10 – 14</a:t>
            </a:r>
            <a:endParaRPr lang="de-DE" dirty="0" smtClean="0"/>
          </a:p>
        </p:txBody>
      </p:sp>
      <p:sp>
        <p:nvSpPr>
          <p:cNvPr id="4" name="Textplatzhalter 5"/>
          <p:cNvSpPr txBox="1">
            <a:spLocks/>
          </p:cNvSpPr>
          <p:nvPr/>
        </p:nvSpPr>
        <p:spPr>
          <a:xfrm>
            <a:off x="2267744" y="2780928"/>
            <a:ext cx="3887788" cy="863600"/>
          </a:xfrm>
          <a:prstGeom prst="rect">
            <a:avLst/>
          </a:prstGeom>
        </p:spPr>
        <p:txBody>
          <a:bodyPr/>
          <a:lstStyle>
            <a:lvl1pPr marL="0" indent="0" algn="ctr" defTabSz="914400" rtl="0" eaLnBrk="1" latinLnBrk="0" hangingPunct="1">
              <a:spcBef>
                <a:spcPct val="20000"/>
              </a:spcBef>
              <a:buSzPct val="110000"/>
              <a:buFont typeface="Calibri" pitchFamily="34" charset="0"/>
              <a:buNone/>
              <a:defRPr sz="2800" b="1" kern="1200" baseline="0">
                <a:solidFill>
                  <a:schemeClr val="accent3">
                    <a:lumMod val="50000"/>
                  </a:schemeClr>
                </a:solidFill>
                <a:latin typeface="+mn-lt"/>
                <a:ea typeface="+mn-ea"/>
                <a:cs typeface="+mn-cs"/>
              </a:defRPr>
            </a:lvl1pPr>
            <a:lvl2pPr marL="742950" indent="-285750" algn="l" defTabSz="914400" rtl="0" eaLnBrk="1" latinLnBrk="0" hangingPunct="1">
              <a:spcBef>
                <a:spcPct val="20000"/>
              </a:spcBef>
              <a:buSzPct val="65000"/>
              <a:buFont typeface="Arial" pitchFamily="34" charset="0"/>
              <a:buChar char="►"/>
              <a:defRPr sz="2600" b="1" kern="1200">
                <a:solidFill>
                  <a:schemeClr val="accent3">
                    <a:lumMod val="50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200" b="1"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mtClean="0"/>
              <a:t>Disciplinary Course</a:t>
            </a:r>
          </a:p>
          <a:p>
            <a:r>
              <a:rPr lang="de-DE" smtClean="0"/>
              <a:t>ZEFc</a:t>
            </a:r>
            <a:endParaRPr lang="de-DE" dirty="0"/>
          </a:p>
        </p:txBody>
      </p:sp>
      <p:sp>
        <p:nvSpPr>
          <p:cNvPr id="5" name="Textplatzhalter 9"/>
          <p:cNvSpPr txBox="1">
            <a:spLocks/>
          </p:cNvSpPr>
          <p:nvPr/>
        </p:nvSpPr>
        <p:spPr>
          <a:xfrm>
            <a:off x="2699792" y="4077940"/>
            <a:ext cx="3168650" cy="1511300"/>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Pct val="110000"/>
              <a:buFont typeface="Calibri" pitchFamily="34" charset="0"/>
              <a:buNone/>
              <a:tabLst/>
              <a:defRPr sz="1600" b="1" kern="1200" baseline="0">
                <a:solidFill>
                  <a:schemeClr val="accent3">
                    <a:lumMod val="50000"/>
                  </a:schemeClr>
                </a:solidFill>
                <a:latin typeface="+mn-lt"/>
                <a:ea typeface="+mn-ea"/>
                <a:cs typeface="+mn-cs"/>
              </a:defRPr>
            </a:lvl1pPr>
            <a:lvl2pPr marL="742950" indent="-285750" algn="l" defTabSz="914400" rtl="0" eaLnBrk="1" latinLnBrk="0" hangingPunct="1">
              <a:spcBef>
                <a:spcPct val="20000"/>
              </a:spcBef>
              <a:buSzPct val="65000"/>
              <a:buFont typeface="Arial" pitchFamily="34" charset="0"/>
              <a:buChar char="►"/>
              <a:defRPr sz="2600" b="1" kern="1200">
                <a:solidFill>
                  <a:schemeClr val="accent3">
                    <a:lumMod val="50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200" b="1"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t>Valerie </a:t>
            </a:r>
            <a:r>
              <a:rPr lang="de-DE" dirty="0" err="1" smtClean="0"/>
              <a:t>Graw</a:t>
            </a:r>
            <a:endParaRPr lang="de-DE" dirty="0" smtClean="0"/>
          </a:p>
          <a:p>
            <a:r>
              <a:rPr lang="de-DE" dirty="0" smtClean="0"/>
              <a:t>Lisa Freudenberger</a:t>
            </a:r>
          </a:p>
          <a:p>
            <a:r>
              <a:rPr lang="de-DE" dirty="0" smtClean="0"/>
              <a:t>Antonio </a:t>
            </a:r>
            <a:r>
              <a:rPr lang="de-DE" dirty="0" err="1" smtClean="0"/>
              <a:t>Rogmann</a:t>
            </a:r>
            <a:endParaRPr lang="de-DE" dirty="0" smtClean="0"/>
          </a:p>
          <a:p>
            <a:r>
              <a:rPr lang="de-DE" dirty="0" smtClean="0"/>
              <a:t>Max Stephan</a:t>
            </a:r>
          </a:p>
        </p:txBody>
      </p:sp>
    </p:spTree>
    <p:extLst>
      <p:ext uri="{BB962C8B-B14F-4D97-AF65-F5344CB8AC3E}">
        <p14:creationId xmlns:p14="http://schemas.microsoft.com/office/powerpoint/2010/main" val="10978637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QGIS</a:t>
            </a:r>
            <a:endParaRPr lang="de-DE" dirty="0"/>
          </a:p>
        </p:txBody>
      </p:sp>
      <p:sp>
        <p:nvSpPr>
          <p:cNvPr id="4" name="Textplatzhalter 3"/>
          <p:cNvSpPr>
            <a:spLocks noGrp="1"/>
          </p:cNvSpPr>
          <p:nvPr>
            <p:ph type="body" sz="quarter" idx="13"/>
          </p:nvPr>
        </p:nvSpPr>
        <p:spPr>
          <a:xfrm>
            <a:off x="143508" y="908720"/>
            <a:ext cx="8619492" cy="2596480"/>
          </a:xfrm>
        </p:spPr>
        <p:txBody>
          <a:bodyPr/>
          <a:lstStyle/>
          <a:p>
            <a:r>
              <a:rPr lang="en-US" sz="1800" dirty="0" smtClean="0"/>
              <a:t>QGIS - Quantum GIS</a:t>
            </a:r>
          </a:p>
          <a:p>
            <a:r>
              <a:rPr lang="en-US" sz="1800" dirty="0" smtClean="0"/>
              <a:t>Desktop application  with easy GUI for Windows, </a:t>
            </a:r>
            <a:r>
              <a:rPr lang="en-US" sz="1800" dirty="0" err="1" smtClean="0"/>
              <a:t>MacOS</a:t>
            </a:r>
            <a:r>
              <a:rPr lang="en-US" sz="1800" dirty="0" smtClean="0"/>
              <a:t>, Linux and Android</a:t>
            </a:r>
          </a:p>
          <a:p>
            <a:r>
              <a:rPr lang="en-US" sz="1800" dirty="0" smtClean="0"/>
              <a:t>Strength in map display, weakness in statistical analysis</a:t>
            </a:r>
          </a:p>
          <a:p>
            <a:r>
              <a:rPr lang="en-US" sz="1800" dirty="0" smtClean="0"/>
              <a:t>BUT: User interface also for GRASS and other tools</a:t>
            </a:r>
          </a:p>
          <a:p>
            <a:r>
              <a:rPr lang="en-US" sz="1800" dirty="0"/>
              <a:t>Large number of plugins (number is increasing)</a:t>
            </a:r>
          </a:p>
          <a:p>
            <a:r>
              <a:rPr lang="en-US" sz="1800" dirty="0" smtClean="0"/>
              <a:t>Python Console available</a:t>
            </a:r>
          </a:p>
          <a:p>
            <a:endParaRPr lang="de-DE" sz="1800" dirty="0"/>
          </a:p>
        </p:txBody>
      </p:sp>
      <p:sp>
        <p:nvSpPr>
          <p:cNvPr id="5" name="AutoShape 2" descr="data:image/jpeg;base64,/9j/4AAQSkZJRgABAQAAAQABAAD/2wCEAAkGBxQQEBASEBAPEhAQEBAQEA8QFA8PEA8PFBIWFhQUFRQYHCggGBolGxQUITEhJSkrLi4uFx8zODMsNygtLisBCgoKDg0OGhAQGywkHyQsLCwsLCwsLCwsLCwtLCwsLCwsLCwsLCwsLCwsLCwsLCwsLCwsLCwsLCwsLCwsLCwsLP/AABEIAOgA2QMBEQACEQEDEQH/xAAbAAACAgMBAAAAAAAAAAAAAAAABgQFAgMHAf/EAD4QAAEDAgMEBwUGBQQDAAAAAAEAAgMEEQUhMQYSQVETImFxkbHBBzJCUoEUYnKh0fAjM4KS4SRDU9KiwvH/xAAaAQEAAgMBAAAAAAAAAAAAAAAAAwUCBAYB/8QAMREBAAIBAgQDBgYDAQEAAAAAAAECAwQRBRIhMUFRYSIycYGRwRMjobHR8BQz4UIV/9oADAMBAAIRAxEAPwDuKAQCAQCAQCAQCAQCAQCAQCAQCAQCAQCAQCDEvQa3TgIPGzgoNrXIMkAgEAgEAgEAgEAgEAgEAgEAgEAgEAgEGJcg1vnAQQ58RA4oKisx9reIQRGV8smbWODfmf1G/S+v0WE3rHdjN4hIpq+zwzfDnakNvYDv8F5XJzT0eVvzT0MdK+4UjNIQeoBAIBAIBAIBAIBAXQYl4QYmUIPOmHNB6JQgyDggyugEHhKCLUVQagpa3HGt4oKt+Jyy/wAtjiPnPVZ/cdfosbXrHeWM3iO6NJHxmn/oi/7O/Ra99VWOyC2prHZGfikMP8tjd75z13+J0+i0smtamTVqnEdpXEEi6051NrTtDWnUTaWewsj5XPleb7z91v4W/wCb+CuNHWeTmnxWelieXeXU6JuQW22ktAIBAIBAIBAIBB4SgjzVQbxQVlVjTW8UEF2KyP8AcY49tjbxUV8+OnvWh7s1mWc/CB3uCgnX4Y8f0OWWJdP93+5Yf/Sw+v0e8sj7TO34b9zmr2OI6efH9Jecss2409nvscO0g28VsU1GK/u2ifmbLClxxruIUzxaQ1YdxQZyOyQLOOVYZ75IbxI/eSjyXmkbsMl5rG5emxaFmbWtLuDndc/S+n0VZl1sq7Jq1ZWbQvdpdaN9VaezUtqJlVzVj3auKgm9pQzeZaCVgwQcUls2w1PBTYa72S4q7y6NsRh/RxRt5NF+08T43XT0ry1iHQ0ry1iD9A2wWTJtQCAQCAQCAQCDXJJZBUYhiobkNUFb0UkubzuN5fEfpwWjm11KdK9f2/69iGYjjj0AJ+Y5lU+o4ha3SZ+XgziqHW44yPVwC0fxsl/dhlso6jbFg0N1l+Dlt3ebwjjbNi9/xMpun0m00b/isobYctXu8LaGrDhcEFQTe0d3rGWBjsy2x+ZvVP5araw8Rz4vdt08p6x/fg8msNbJJYc2npG8tHj9VdabjOK/s5fZnz8P+f3qwmnkt8PxlsgtfPQg6gq5iYmN4YNONQCRh0IIOS9HLK+n+zykDONxyB1b/hUut0fL7deyp1el5far2eqqVoQCCJTxdNVRM1Advnubp+dlZ6DHveJWGjx72j6uy7P0260K8XBhaEHqAQCAQCAQCDXLJYIKDEcQJO4zMnIALG1orG89hqhphH1n9Z/5N7lS6vW7x5R5fyziGqoqr9yocuptedoZxBO2j2kEd2sOfErY02ktknq8mSxSUdTWu6ocGn4j+i6LBoKUj2mE2NWHeze4BlcSe1b1aVr2hit2ezmED3VkItV7O2DOMuaewkLG1K296NxV/Yamidnd8fP4gPVVmq4XTJG9Ok/oyixjw+sErQQuYz6e+G3LaEkTulLXetFRTb3Wad140cOPY4cVYaLiOTTTt3r5fx5PJrugTY4Y7sl6rgOOhHMHiF12DPTPSL0neP73RTGyPDhzH/6ioaCLXiidoeT3DlyH1UWozRETDVz5YiNiw8WJA0ubLm5UM92KPGMrrAlexG8vYjeU3YSk6SWSQjiGN7hmfMeC6DQ02puu9HTasy7DhsVmhbzcWCAQCAQCAQCDFxsgo8XrrdUanLJeTO3WRHp4RE3edm92vZ2BUet1e/Xw8P5ZxCLNKXFc9lyzeUkQXdp8V6GMgHMqbS4eezyZLGy+Avrpd99+jBuL8e1dfptPGKvqimXY8JwdkLQGtAstl4tAwBB7ZB4WBBCraFrwbgIFKqw77PJvNHVJ6zefaO1ams0ldRTae/hP98HsTskubkCMwRcHsXGZsVsdpiU0Si1dSGAklYUpNpFc2nZKGzVDAWsO9C12rvvH7vYdbA6a3+ix208Tffbfw+7T1GeKxtCqxrFjISAcuJUebNNp2hSZcs2naCzJO579yIXdxPADmVnptLOSWWDTzklufFLELvu5vE2zb29y2dVoIpHNRsajRRWOajRiU4DLg65rQxV9ppY69XQdhcM6OKMEZ2u78RzP5krpsdeWkQ6DHXlrEOh07bBZs25AIBAIBAIBBBxCo3WlBR0bN5xldoLhvfxKrtdn2jkj5/wyiGFVNvFcrqM03skiEWR9gTyWvEby9c4xh7quqEbcwXZ/hBXUcL0+0c0+CO0uvbL4S2CJoA4C6u2C/AQeoBAIPCgrMVpw5pQKkdYGb8bjpdzfUeviqbimki+2SPhP2Z1lXxRdJ/Fm/lDOOM/7p+Zw+Xs492ulptLGOOe6DUaiKxtCqxnFi8kA5cSmbNNp2hR5cs2kq11WTdrATYEutwA1JXuDDzWjfxZ6fTzeTnsTg7SwG1y7Mk6kroceOMddoXWPHFI2g2VOBNLdApGZKrdhZPtUBjzpjIDMwkAxBt3ZX1aSA22ovy01J0lYyRaGp/i1i8Wjs6VhdFuALbba4aEGSAQCAQCAQYvOSBcxeYucGDUmyxvaK1m0+AKkhjQ0aAWXK67PPzlLEICp2Stx6o3IXHsU+nrzXgkvezyg6aofKRexsPou201OTFEIZdigZYBTvG1AIBAIMHusgpcYrw1pzQJEdL0kv2iU2ibfo2cZTpc/c8+7XV1OWsV5UGbNFI6K/GcVLyQDl5KjzZptO0KbLlm0lepqHPcI483H93K8x44iOazPT6ebyacBwAMYSRdzhdxPH/C1M+p3t0X+LFGOu0LrY+QRSOhPwnq/hOn77F1Wkz/jYq38fH4vJjaXQo2ghbDx59nCDYxlkGxAIBAIBAIBBHq32aUC9S9aVzzo0Zd5/ZWjrsnLSK+f2ZVaap93LkdRfmukhpWu9LG21RuxWVjw/HzZIhjZfezWh3IGm2ZzXZoj6EHqAQCDF7rIKfFMQDAc0CpNL0t5JP5Q91v/ACH/AK+a1s+eKRtHdBmzRSNlBjOKl5IBsB4AKizZptO0KbLlm0lepqHSO6OIEuPlxJ7F5jx7RzWZ4ME3k07M4AIxvOzccyTx/wALT1Op5ukL7DijHG0GxjLCyr5ndMoKp/Q1Ub+DjunzHr4rpOCZvex/NHeHScNl3mg9iv2CagEAgEAgEAgEAgrcXks0oKijyiJ+Yk+noqPiWT2p9IZ1RHFcxM7ykeLwJW277ua3mWjxIV5wim+SGF3SNkYN2Bg7AuoRmJAIBBi91kFRieIBgOaBTnm6Yl7zaIHIadIRw7u1a+fPFI2jugzZopHqoMYxUvJDTYDLLIAcgqHNmm07QpsuWbSVquqL3COMXcf2SexZ6fTzeWWDBNpO+xeBsbTvJAMhf138SLCw7hnkpuIY/wAOvLHkvcGKKRtC/ZHbJczaerYZLwL+1bLMDhq0h3gbq04Vk5c9fp9ejG3Y6bKVO/Cw9gXYIjCgEAgEAgEAgEAgo8df1UER+UTB90eS5fiV95t8ZSVQVRswgR9putVRD77fVdHwaPa+TC7rGBMtE3uC6FGtUAgxc6yCqxKvDAc0ChU1HTEueSIge4yEcB2cz+xr588Y49UGbNFI9VBi+Kbx3W5NGWWQAHAKhzZptKmy5ZtJXqqlz3COIbz3GwA8zyCz0+nm8ssOGbScNm9mBEzed1nuze/n2DkFfYsUY42hc4sUY42g0YJHuiVv4T5qv4pHSPn9k9WTtVyNu6VivBU7SMvCVs6W214l5Kx9nc+9A3syXdoTyEHqAQCAQCAQCDwoF7Hyg1VuQA7AuP187paoKq2QQJGMC9dF+P0XTcGjv8Ed3XcJH8NvcFfME9Bi51kFXiNeGA5oE+rqTMSXEiJpzOheflHqVBnzxjj1Q5ssUj1UGLYnvdVtg0ZZZADkFQZs03lS5cs2krVlU57hHEC57jYAce3uWWn083llhwzaTtsfsv0Y3ndaR1i53oOxX+LFGONoXOLFFIP7aMNZpwUqVVUA68vcPVVvEvdr82VWqTUrj7+9KVisRXY8P4Lu5T6f34JeezR/UcOTnea7rHO9In0hA6M3RZj1AIBAIBAIBB4UC5j6DCv4dy4zXeCWEFVzIFAlYkP9fF+JdRwbtKO7rmF+43uCvGCY51kFZiNcGA5oE+sqjMSSSImnM8XH5R+qgz5oxx6oc2WKR6l/FsT3uqywaMstAFQZ883lS5s02krVtWXOEcYLnuNgBqSssGCbSyw4ZtJz2O2W6Prv60jrbzuX3R2eavsOGMcbLnFiikOk0FEGgZKZKkVY6pQLlD/Ml7h5lVvEvdj5sqtUmpXIX96UrBYCux8/wXdyn0/vwS0+zL3X/jd5rucX+uvwj9kEult0Ug9QCAQCAQCAQeFAv4+3JBoqzdrTzA8lx2vjaUtUJVjIIEzFBaui/Eun4L2n4I7usYa7qN7gr1g14hXBgOaBOr60zE5kRtPWdzPyjt8lBmzRjj1Q5csUj1LuK4pfqssGjLLQBUOfNN5U2bLNpK1fXEkMjBc5xsANSV7g082l7hwzaTjsbsvudeTrSu953Bo+VvZ5q+w4Yxx6rnFiikerpmH0QaBkpkqxa1BorT1SgW6D35v6fVVnEp9mvz+zKrTJqVyF/elKxWIp9p32hK2dLG93ktvswZ/CvzJP5ruaxtWIQujtWQ9QCAQCAQCAQCCkx1nVQV7jeJh+6B4Zei5XilNr2+KSqKqVmECdjw3auE/fHkV0fBZ6zHp94YXdDhrg2IZ8F0KMr4rinSE9azG+870HaosuWKR6osuSKQWq3EXyno4GOIGQawFxt3BU+WbXneVZeL5J6Ik2zNdIOpA4fidGw/8Ak4KOlcVfet+6XHord5hNwLY6enO/JHvSHUh0bt0chn/9Vji1OmpHvfpP8LDHh5IOeH1vRWD2ub3ggLcx5seT3LRLPYz0OItcBYhSCyY+6CNiB6pQLuH/AO6e0DzVTxOekfCWVWl2q5K3dKxXgWNtqjdjsrHh9ObJDGxk9nNNu07O5dmiO4QeoBAIBAIBAIBBXYrHdpQUdNnG5vyuPgc/1VBxbH1384Z1aCuaSPECftl1Hxv5Pb529Ve8Ft+Zt6SwukuxQyMADrMA6zvQdq6LLlikNfJkikPcHwp1ad5xLKZhtlq88Q31P7FTmzdevdr48U5Z5rdjXGIqZm7ExrGjW2p7SdSe9VeXU9do6y360isbQrqjaSMGxeFD+dZn0Z02Msk914UN4y17iYZLjPMH6qP8W0Tu92RHQlh3osjxZ8J7uR/JXGi4xak8ufrHn4x8fP8Af4sJp5L3BcVDxY66EHUFdNExMbx2Rp+JSdQ9y9FHQ/y3nm8+QVJxW3X5fyzq0FcvKR4vAh7Xz9JM2McXAfmug4Ri9qJ+bC0up7K0u5AwdgXSI18gEAgEAgEAgEAg0VTLgoFpg3JXNOjx+Y09VocRxc+LfyZVaZG2JXG5K7W2SsFgFfbun3qdx5De/t63orPhmTkzQxv2LOEymqfDTx5BxAJ5DVx7cgSrnNknebSqtpyZNnViGwxtjjFmsaAB2BUupzT28VpWsRG0Oe7X4+QdxhOtrDUnktjQaOckvbShYNsnUVXXe5zQeAy/NdFTS46x23R7rl2xU8HWjldccDmCmTSYbxtNfobyvcEle5pbILPbqOY5jsXMcQ4fbBO8daykrbdZKqZK6qn6GRsgyBID/Q+ngui4Lq5/0W+X3j7/AFYXjxXtRXB0V76hdEja4MoW9tz4lc1xW+97JKo6oGaPXThjHOPALPHXmtsETBYjVVwOoab/AFXY8OxcmPfzRWl22hi3WgcgrBilIBAIBAIBAIBAIPHBAuY3CQd4ag3XlqxaJifERZSHAPGhHgeIXF67BOO8xKaJaFoPUHGaYSROB4gg9ymwX5bxJJK9klKRVVG/rTMdH/WX7t/BrvFdFq7RGOLR49f0aeHHy2mT7i01mPPYVz2/PkbhA2cw77XWlzs2sP56n99i7HQ44piifNDPd2vDqJrGgADILceJE0AI0QK+J0/RSB4Ghz7RxCizYoy45pPi9idhUMsbjQriNRi5LJYVeMQ70Z7j4LzT3ml4mO72VNhGJlzeiJu5rty3M3sF3VMkWpF/DbdAcakbrWtHwgDwC4/XZOa3xS1RVXMiltlim63cB77Kz0Gnm9oY2la+zPBi1vSuHWdmuvrWK1isInS2CwWQyQCAQCAQCAQCAQYucgp8ZkG6UClheKDpXQuPVceqeDX8vqqrimmjJTnjvH7f8exaInaVo4WK5K1eWdkzBzbiyxgU2C4X9mrauRvuVUULx2SxFzX91w6M+Ks76rn01a+NZn6Ttt92PLtO6djDbxP7itHDPtwylU+zWEB8pOvSO813WD/VX4Qhl1SPRSvGSCkx2K7Sgr25xMPIW8Db0XLcUx7Xt8f36pKoczLtI5hUtZ2lmXMAwhwxDfI/hBpeeXSNNgPzaf6SujwauP8AFmnj9p/v6o5jqbKl9yqLPfmskhU4xiIhYSTnbJeYcU3sSRcMpX19UNS0Oue/kuu0On/DrzSimXbsHohFG1oGgVgxWKAQCAQCAQCDwlBrdKAgjTVwHFBV1mNNaDmgWMQxYzEtYcvif8LR+vYo8uWuON5R5MkUjeSri1QBkzQaniTzPaqS+rta+6pvqZtbdd7ObTNntFI4dM0ZE/7oH/tz8ea09XpN6/iV7fsuNPm569e5ia66p5iYbL1eDGVm8COYXsTtIpMBaaaqe05Nk6zfI/n5rsuGZ4y4Ijxjp/CK0dXSKWoDgM1YsUjeQVuL23Sgp6TOE9jnD19VQcWr7U/CGdUcrmkgi6t7cVJXJMCFiWIthaS4i6yx47ZJHPcQrZKybcZc3PDgF0eg0URG89v3R2l1LYrZwU0YuOsRmrtgcGiyD1AIBAIBAIMXFBCqqndQUNZihzDQT3LG1or3l5NojupKytd8cjWDkOs79PzWrk1uOvZrX1dKqeoxSMe60yHm83Hhoq/LxG0+60smutPZAqcSe/K9hyGi0b5r27tK2W1u5dxqt3Bb93Uunxc0pMOPmlN2Y2Ykf/GkuHnNjf8Aj5E/e8lfYsMVr1XWHHyx1N7KySCwlBt8/A9/JVGu4Vv7WL6fw2YstqWvY8ZEXXPXxWrPVIlKIR6ykEg13XA3a8atPqOxbej1d9Nk569vGPN5MbvKSvmhyewuA+Jl3NPqPqur0/EdPmjpbafKen9+SOazCwbjx+V3gVt/iU84+rFHrMSkkFmxvN+TXLyc2OO9o+sGzfhcb2wu6Ru6S4kA20sFS8SyUv1rO/RnVqK5qUjTVPIY4jUBe0jeRzSuqZaucxNuSHWJ4NXVaHRRyxaeyOZdJ2L2RbA0OcLvOZJVxEbdGB5jZYIM0AgEAgEAgEGuQIKHFqeR19x4b2Fm96rC1bT2nZhasz2kmYrR1me7LERyIc3yutLJo727WamTS3t2sXqijqRm+MO/C79bLTvw3J57tW2gyIEtS5nvxub4HyUF9DlrG8whtpMlY3mEgOyv2XWnt12a23XZS0sP2mtiZqA7pHdzcx+e6PqrrQ4+q00lOsO2YBhwDRkrVZrKuwdsjSCAgR8W2WkiJdA4jjunT/C1c+kxZvejr5vYnZVMxyaA2mY4W42uPFUufg9o616s4usqbaiN2psqzJor1nbZlusIcbiOjwovwclfA3SRjkfzhSROSPAYSbRxj4wpInLPgdGdJiwmvum4UOa2SOliG5ar149twQvYCzhUDYq51wP4lj9RkfRdhwnNz4NvL+/yitHV1OjI3QrNizlnDUEf7e3mgkxzAoNqAQCAQCDwhBpkhugiyUAPBBDqMIaRogSdrMHG4+w4HyWN45qzDG0b1mCS+e0IPNq5iK732c9Fd7p/s3oOkklmI95wjb+FuZPibf0roNLTlpuu9PXau7tWGxWaFsthPsg1yQg8EFZXYHHIOs0H6IFjENgYnklo3TzGS8mInuKOo9n0g9yR31z81DOmxT/5h7vKG7YWp/5D4BY/4eHy/c3li7YOe3Wkd9LBZRpcUf8Ak3lebH4EYOmDnOcTue8SbW3r2v8ARVXFtPWYrMRt3+zKsrlwXMTG0pHi8C/jzOjkjlHwuF+45H0V5wXNy5eSfFheD7g9VvRg9i6hG1TS7z93vUOe80pNoewgVW4wEkuy7VT24peJ26fRlysNmcaEznNHwmyuNPeb462nvLGTc05KZ49QCAQCAQCAQYvGSBV2kgu0oOI4vLuNcwase9luNw4iyooxbZpj1U0Y/wAyfi6nsJhPQwxMIza0b3a85uPiSrusbRst6xtGzoVO2wWTJtQCAQeWQeFgQedEEGmpiG6UC7Ti0rxzb5FaHEa744n1ZVaJRmVxuSNrSlYLARcRpRIwtPEEKXDlnHeLR4EsNnMRMbTG82cw7p/Vd3iy1y0i9e0oJW+Hy78jncA0+J/ZWvrrbY9nsK3aCW0bz2FclPtZkvgpvZsbySn7y7LTRthr8EU93VI9FO8ZIBAIBAIBAIPHIKbFoN4FBxmTCDLjboLdRkgqXfgDGvH033NH1WpGP86ZasY/zZl2PCKXdAW22l40IPUAgEAgEAgwkFwgWq5u5K13C9j3HJQ6inPjmr2GmqbZy4nUV2ulhoWu9CCvxDCulcHMf0bxkTa7XN5Ec+1WnD+JW03sTG9Z/T4MbV3XGHxCCK29vOObnaX7hyW5qtfGWN3kVKm2eIBrC2+ZVfpMc3vuylY+zCjIi3yM3G/iuyrXliI8kLozVkPUAgEAgEAgEAgjzxXQUFPs61tZPVfFNDBCB8vRukLj9d5n9i82ebdV/BFZevUhAIBAIBAIBAFBU4vS7wKBfkqgBuvyc3LvHNc3xTRTE89e0/okrLxkgOhCoJrMd2bJeALkFbimMMhaesL8lsYsNry8mSI5z6+oDRcjeF+wcl0/D9JyRzT8kdpdp2dw4QxNaBoArViuUAgEAgEAgEAgEHhCDzdQegIPUAgEAgEAgEAgwkZcIF7G8EEgNsjwI1BXkxExtIQcRpKqncd0FzeY18FV5uFY7zvXoyiyuftFO3Isf4Fac8Hllzo0uOVEmQa/6BSU4TMd9nnM9o9n6qqcN4FoOpOqsMOhpTv1YzLpeymybKVoNru4lbrw3MbZBkgEAgEAgEAgEAgEAgEAgEAgEAgEAgEAgxc26CPLRtdqAghSYHG7VjfBAR4FENGN8EE6Gja3QAIJACD1AIBAIBA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4" descr="data:image/jpeg;base64,/9j/4AAQSkZJRgABAQAAAQABAAD/2wCEAAkGBxQQEBASEBAPEhAQEBAQEA8QFA8PEA8PFBIWFhQUFRQYHCggGBolGxQUITEhJSkrLi4uFx8zODMsNygtLisBCgoKDg0OGhAQGywkHyQsLCwsLCwsLCwsLCwtLCwsLCwsLCwsLCwsLCwsLCwsLCwsLCwsLCwsLCwsLCwsLCwsLP/AABEIAOgA2QMBEQACEQEDEQH/xAAbAAACAgMBAAAAAAAAAAAAAAAABgQFAgMHAf/EAD4QAAEDAgMEBwUGBQQDAAAAAAEAAgMEEQUhMQYSQVETImFxkbHBBzJCUoEUYnKh0fAjM4KS4SRDU9KiwvH/xAAaAQEAAgMBAAAAAAAAAAAAAAAAAwUCBAYB/8QAMREBAAIBAgQDBgYDAQEAAAAAAAECAwQRBRIhMUFRYSIycYGRwRMjobHR8BQz4UIV/9oADAMBAAIRAxEAPwDuKAQCAQCAQCAQCAQCAQCAQCAQCAQCAQCAQCDEvQa3TgIPGzgoNrXIMkAgEAgEAgEAgEAgEAgEAgEAgEAgEAgEGJcg1vnAQQ58RA4oKisx9reIQRGV8smbWODfmf1G/S+v0WE3rHdjN4hIpq+zwzfDnakNvYDv8F5XJzT0eVvzT0MdK+4UjNIQeoBAIBAIBAIBAIBAXQYl4QYmUIPOmHNB6JQgyDggyugEHhKCLUVQagpa3HGt4oKt+Jyy/wAtjiPnPVZ/cdfosbXrHeWM3iO6NJHxmn/oi/7O/Ra99VWOyC2prHZGfikMP8tjd75z13+J0+i0smtamTVqnEdpXEEi6051NrTtDWnUTaWewsj5XPleb7z91v4W/wCb+CuNHWeTmnxWelieXeXU6JuQW22ktAIBAIBAIBAIBB4SgjzVQbxQVlVjTW8UEF2KyP8AcY49tjbxUV8+OnvWh7s1mWc/CB3uCgnX4Y8f0OWWJdP93+5Yf/Sw+v0e8sj7TO34b9zmr2OI6efH9Jecss2409nvscO0g28VsU1GK/u2ifmbLClxxruIUzxaQ1YdxQZyOyQLOOVYZ75IbxI/eSjyXmkbsMl5rG5emxaFmbWtLuDndc/S+n0VZl1sq7Jq1ZWbQvdpdaN9VaezUtqJlVzVj3auKgm9pQzeZaCVgwQcUls2w1PBTYa72S4q7y6NsRh/RxRt5NF+08T43XT0ry1iHQ0ry1iD9A2wWTJtQCAQCAQCAQCDXJJZBUYhiobkNUFb0UkubzuN5fEfpwWjm11KdK9f2/69iGYjjj0AJ+Y5lU+o4ha3SZ+XgziqHW44yPVwC0fxsl/dhlso6jbFg0N1l+Dlt3ebwjjbNi9/xMpun0m00b/isobYctXu8LaGrDhcEFQTe0d3rGWBjsy2x+ZvVP5araw8Rz4vdt08p6x/fg8msNbJJYc2npG8tHj9VdabjOK/s5fZnz8P+f3qwmnkt8PxlsgtfPQg6gq5iYmN4YNONQCRh0IIOS9HLK+n+zykDONxyB1b/hUut0fL7deyp1el5far2eqqVoQCCJTxdNVRM1Advnubp+dlZ6DHveJWGjx72j6uy7P0260K8XBhaEHqAQCAQCAQCDXLJYIKDEcQJO4zMnIALG1orG89hqhphH1n9Z/5N7lS6vW7x5R5fyziGqoqr9yocuptedoZxBO2j2kEd2sOfErY02ktknq8mSxSUdTWu6ocGn4j+i6LBoKUj2mE2NWHeze4BlcSe1b1aVr2hit2ezmED3VkItV7O2DOMuaewkLG1K296NxV/Yamidnd8fP4gPVVmq4XTJG9Ok/oyixjw+sErQQuYz6e+G3LaEkTulLXetFRTb3Wad140cOPY4cVYaLiOTTTt3r5fx5PJrugTY4Y7sl6rgOOhHMHiF12DPTPSL0neP73RTGyPDhzH/6ioaCLXiidoeT3DlyH1UWozRETDVz5YiNiw8WJA0ubLm5UM92KPGMrrAlexG8vYjeU3YSk6SWSQjiGN7hmfMeC6DQ02puu9HTasy7DhsVmhbzcWCAQCAQCAQCDFxsgo8XrrdUanLJeTO3WRHp4RE3edm92vZ2BUet1e/Xw8P5ZxCLNKXFc9lyzeUkQXdp8V6GMgHMqbS4eezyZLGy+Avrpd99+jBuL8e1dfptPGKvqimXY8JwdkLQGtAstl4tAwBB7ZB4WBBCraFrwbgIFKqw77PJvNHVJ6zefaO1ams0ldRTae/hP98HsTskubkCMwRcHsXGZsVsdpiU0Si1dSGAklYUpNpFc2nZKGzVDAWsO9C12rvvH7vYdbA6a3+ix208Tffbfw+7T1GeKxtCqxrFjISAcuJUebNNp2hSZcs2naCzJO579yIXdxPADmVnptLOSWWDTzklufFLELvu5vE2zb29y2dVoIpHNRsajRRWOajRiU4DLg65rQxV9ppY69XQdhcM6OKMEZ2u78RzP5krpsdeWkQ6DHXlrEOh07bBZs25AIBAIBAIBBBxCo3WlBR0bN5xldoLhvfxKrtdn2jkj5/wyiGFVNvFcrqM03skiEWR9gTyWvEby9c4xh7quqEbcwXZ/hBXUcL0+0c0+CO0uvbL4S2CJoA4C6u2C/AQeoBAIPCgrMVpw5pQKkdYGb8bjpdzfUeviqbimki+2SPhP2Z1lXxRdJ/Fm/lDOOM/7p+Zw+Xs492ulptLGOOe6DUaiKxtCqxnFi8kA5cSmbNNp2hR5cs2kq11WTdrATYEutwA1JXuDDzWjfxZ6fTzeTnsTg7SwG1y7Mk6kroceOMddoXWPHFI2g2VOBNLdApGZKrdhZPtUBjzpjIDMwkAxBt3ZX1aSA22ovy01J0lYyRaGp/i1i8Wjs6VhdFuALbba4aEGSAQCAQCAQYvOSBcxeYucGDUmyxvaK1m0+AKkhjQ0aAWXK67PPzlLEICp2Stx6o3IXHsU+nrzXgkvezyg6aofKRexsPou201OTFEIZdigZYBTvG1AIBAIMHusgpcYrw1pzQJEdL0kv2iU2ibfo2cZTpc/c8+7XV1OWsV5UGbNFI6K/GcVLyQDl5KjzZptO0KbLlm0lepqHPcI483H93K8x44iOazPT6ebyacBwAMYSRdzhdxPH/C1M+p3t0X+LFGOu0LrY+QRSOhPwnq/hOn77F1Wkz/jYq38fH4vJjaXQo2ghbDx59nCDYxlkGxAIBAIBAIBBHq32aUC9S9aVzzo0Zd5/ZWjrsnLSK+f2ZVaap93LkdRfmukhpWu9LG21RuxWVjw/HzZIhjZfezWh3IGm2ZzXZoj6EHqAQCDF7rIKfFMQDAc0CpNL0t5JP5Q91v/ACH/AK+a1s+eKRtHdBmzRSNlBjOKl5IBsB4AKizZptO0KbLlm0lepqHSO6OIEuPlxJ7F5jx7RzWZ4ME3k07M4AIxvOzccyTx/wALT1Op5ukL7DijHG0GxjLCyr5ndMoKp/Q1Ub+DjunzHr4rpOCZvex/NHeHScNl3mg9iv2CagEAgEAgEAgEAgrcXks0oKijyiJ+Yk+noqPiWT2p9IZ1RHFcxM7ykeLwJW277ua3mWjxIV5wim+SGF3SNkYN2Bg7AuoRmJAIBBi91kFRieIBgOaBTnm6Yl7zaIHIadIRw7u1a+fPFI2jugzZopHqoMYxUvJDTYDLLIAcgqHNmm07QpsuWbSVquqL3COMXcf2SexZ6fTzeWWDBNpO+xeBsbTvJAMhf138SLCw7hnkpuIY/wAOvLHkvcGKKRtC/ZHbJczaerYZLwL+1bLMDhq0h3gbq04Vk5c9fp9ejG3Y6bKVO/Cw9gXYIjCgEAgEAgEAgEAgo8df1UER+UTB90eS5fiV95t8ZSVQVRswgR9putVRD77fVdHwaPa+TC7rGBMtE3uC6FGtUAgxc6yCqxKvDAc0ChU1HTEueSIge4yEcB2cz+xr588Y49UGbNFI9VBi+Kbx3W5NGWWQAHAKhzZptKmy5ZtJXqqlz3COIbz3GwA8zyCz0+nm8ssOGbScNm9mBEzed1nuze/n2DkFfYsUY42hc4sUY42g0YJHuiVv4T5qv4pHSPn9k9WTtVyNu6VivBU7SMvCVs6W214l5Kx9nc+9A3syXdoTyEHqAQCAQCAQCDwoF7Hyg1VuQA7AuP187paoKq2QQJGMC9dF+P0XTcGjv8Ed3XcJH8NvcFfME9Bi51kFXiNeGA5oE+rqTMSXEiJpzOheflHqVBnzxjj1Q5ssUj1UGLYnvdVtg0ZZZADkFQZs03lS5cs2krVlU57hHEC57jYAce3uWWn083llhwzaTtsfsv0Y3ndaR1i53oOxX+LFGONoXOLFFIP7aMNZpwUqVVUA68vcPVVvEvdr82VWqTUrj7+9KVisRXY8P4Lu5T6f34JeezR/UcOTnea7rHO9In0hA6M3RZj1AIBAIBAIBB4UC5j6DCv4dy4zXeCWEFVzIFAlYkP9fF+JdRwbtKO7rmF+43uCvGCY51kFZiNcGA5oE+sqjMSSSImnM8XH5R+qgz5oxx6oc2WKR6l/FsT3uqywaMstAFQZ883lS5s02krVtWXOEcYLnuNgBqSssGCbSyw4ZtJz2O2W6Prv60jrbzuX3R2eavsOGMcbLnFiikOk0FEGgZKZKkVY6pQLlD/Ml7h5lVvEvdj5sqtUmpXIX96UrBYCux8/wXdyn0/vwS0+zL3X/jd5rucX+uvwj9kEult0Ug9QCAQCAQCAQeFAv4+3JBoqzdrTzA8lx2vjaUtUJVjIIEzFBaui/Eun4L2n4I7usYa7qN7gr1g14hXBgOaBOr60zE5kRtPWdzPyjt8lBmzRjj1Q5csUj1LuK4pfqssGjLLQBUOfNN5U2bLNpK1fXEkMjBc5xsANSV7g082l7hwzaTjsbsvudeTrSu953Bo+VvZ5q+w4Yxx6rnFiikerpmH0QaBkpkqxa1BorT1SgW6D35v6fVVnEp9mvz+zKrTJqVyF/elKxWIp9p32hK2dLG93ktvswZ/CvzJP5ruaxtWIQujtWQ9QCAQCAQCAQCCkx1nVQV7jeJh+6B4Zei5XilNr2+KSqKqVmECdjw3auE/fHkV0fBZ6zHp94YXdDhrg2IZ8F0KMr4rinSE9azG+870HaosuWKR6osuSKQWq3EXyno4GOIGQawFxt3BU+WbXneVZeL5J6Ik2zNdIOpA4fidGw/8Ak4KOlcVfet+6XHord5hNwLY6enO/JHvSHUh0bt0chn/9Vji1OmpHvfpP8LDHh5IOeH1vRWD2ub3ggLcx5seT3LRLPYz0OItcBYhSCyY+6CNiB6pQLuH/AO6e0DzVTxOekfCWVWl2q5K3dKxXgWNtqjdjsrHh9ObJDGxk9nNNu07O5dmiO4QeoBAIBAIBAIBBXYrHdpQUdNnG5vyuPgc/1VBxbH1384Z1aCuaSPECftl1Hxv5Pb529Ve8Ft+Zt6SwukuxQyMADrMA6zvQdq6LLlikNfJkikPcHwp1ad5xLKZhtlq88Q31P7FTmzdevdr48U5Z5rdjXGIqZm7ExrGjW2p7SdSe9VeXU9do6y360isbQrqjaSMGxeFD+dZn0Z02Msk914UN4y17iYZLjPMH6qP8W0Tu92RHQlh3osjxZ8J7uR/JXGi4xak8ufrHn4x8fP8Af4sJp5L3BcVDxY66EHUFdNExMbx2Rp+JSdQ9y9FHQ/y3nm8+QVJxW3X5fyzq0FcvKR4vAh7Xz9JM2McXAfmug4Ri9qJ+bC0up7K0u5AwdgXSI18gEAgEAgEAgEAg0VTLgoFpg3JXNOjx+Y09VocRxc+LfyZVaZG2JXG5K7W2SsFgFfbun3qdx5De/t63orPhmTkzQxv2LOEymqfDTx5BxAJ5DVx7cgSrnNknebSqtpyZNnViGwxtjjFmsaAB2BUupzT28VpWsRG0Oe7X4+QdxhOtrDUnktjQaOckvbShYNsnUVXXe5zQeAy/NdFTS46x23R7rl2xU8HWjldccDmCmTSYbxtNfobyvcEle5pbILPbqOY5jsXMcQ4fbBO8daykrbdZKqZK6qn6GRsgyBID/Q+ngui4Lq5/0W+X3j7/AFYXjxXtRXB0V76hdEja4MoW9tz4lc1xW+97JKo6oGaPXThjHOPALPHXmtsETBYjVVwOoab/AFXY8OxcmPfzRWl22hi3WgcgrBilIBAIBAIBAIBAIPHBAuY3CQd4ag3XlqxaJifERZSHAPGhHgeIXF67BOO8xKaJaFoPUHGaYSROB4gg9ymwX5bxJJK9klKRVVG/rTMdH/WX7t/BrvFdFq7RGOLR49f0aeHHy2mT7i01mPPYVz2/PkbhA2cw77XWlzs2sP56n99i7HQ44piifNDPd2vDqJrGgADILceJE0AI0QK+J0/RSB4Ghz7RxCizYoy45pPi9idhUMsbjQriNRi5LJYVeMQ70Z7j4LzT3ml4mO72VNhGJlzeiJu5rty3M3sF3VMkWpF/DbdAcakbrWtHwgDwC4/XZOa3xS1RVXMiltlim63cB77Kz0Gnm9oY2la+zPBi1vSuHWdmuvrWK1isInS2CwWQyQCAQCAQCAQCAQYucgp8ZkG6UClheKDpXQuPVceqeDX8vqqrimmjJTnjvH7f8exaInaVo4WK5K1eWdkzBzbiyxgU2C4X9mrauRvuVUULx2SxFzX91w6M+Ks76rn01a+NZn6Ttt92PLtO6djDbxP7itHDPtwylU+zWEB8pOvSO813WD/VX4Qhl1SPRSvGSCkx2K7Sgr25xMPIW8Db0XLcUx7Xt8f36pKoczLtI5hUtZ2lmXMAwhwxDfI/hBpeeXSNNgPzaf6SujwauP8AFmnj9p/v6o5jqbKl9yqLPfmskhU4xiIhYSTnbJeYcU3sSRcMpX19UNS0Oue/kuu0On/DrzSimXbsHohFG1oGgVgxWKAQCAQCAQCDwlBrdKAgjTVwHFBV1mNNaDmgWMQxYzEtYcvif8LR+vYo8uWuON5R5MkUjeSri1QBkzQaniTzPaqS+rta+6pvqZtbdd7ObTNntFI4dM0ZE/7oH/tz8ea09XpN6/iV7fsuNPm569e5ia66p5iYbL1eDGVm8COYXsTtIpMBaaaqe05Nk6zfI/n5rsuGZ4y4Ijxjp/CK0dXSKWoDgM1YsUjeQVuL23Sgp6TOE9jnD19VQcWr7U/CGdUcrmkgi6t7cVJXJMCFiWIthaS4i6yx47ZJHPcQrZKybcZc3PDgF0eg0URG89v3R2l1LYrZwU0YuOsRmrtgcGiyD1AIBAIBAIMXFBCqqndQUNZihzDQT3LG1or3l5NojupKytd8cjWDkOs79PzWrk1uOvZrX1dKqeoxSMe60yHm83Hhoq/LxG0+60smutPZAqcSe/K9hyGi0b5r27tK2W1u5dxqt3Bb93Uunxc0pMOPmlN2Y2Ykf/GkuHnNjf8Aj5E/e8lfYsMVr1XWHHyx1N7KySCwlBt8/A9/JVGu4Vv7WL6fw2YstqWvY8ZEXXPXxWrPVIlKIR6ykEg13XA3a8atPqOxbej1d9Nk569vGPN5MbvKSvmhyewuA+Jl3NPqPqur0/EdPmjpbafKen9+SOazCwbjx+V3gVt/iU84+rFHrMSkkFmxvN+TXLyc2OO9o+sGzfhcb2wu6Ru6S4kA20sFS8SyUv1rO/RnVqK5qUjTVPIY4jUBe0jeRzSuqZaucxNuSHWJ4NXVaHRRyxaeyOZdJ2L2RbA0OcLvOZJVxEbdGB5jZYIM0AgEAgEAgEGuQIKHFqeR19x4b2Fm96rC1bT2nZhasz2kmYrR1me7LERyIc3yutLJo727WamTS3t2sXqijqRm+MO/C79bLTvw3J57tW2gyIEtS5nvxub4HyUF9DlrG8whtpMlY3mEgOyv2XWnt12a23XZS0sP2mtiZqA7pHdzcx+e6PqrrQ4+q00lOsO2YBhwDRkrVZrKuwdsjSCAgR8W2WkiJdA4jjunT/C1c+kxZvejr5vYnZVMxyaA2mY4W42uPFUufg9o616s4usqbaiN2psqzJor1nbZlusIcbiOjwovwclfA3SRjkfzhSROSPAYSbRxj4wpInLPgdGdJiwmvum4UOa2SOliG5ar149twQvYCzhUDYq51wP4lj9RkfRdhwnNz4NvL+/yitHV1OjI3QrNizlnDUEf7e3mgkxzAoNqAQCAQCDwhBpkhugiyUAPBBDqMIaRogSdrMHG4+w4HyWN45qzDG0b1mCS+e0IPNq5iK732c9Fd7p/s3oOkklmI95wjb+FuZPibf0roNLTlpuu9PXau7tWGxWaFsthPsg1yQg8EFZXYHHIOs0H6IFjENgYnklo3TzGS8mInuKOo9n0g9yR31z81DOmxT/5h7vKG7YWp/5D4BY/4eHy/c3li7YOe3Wkd9LBZRpcUf8Ak3lebH4EYOmDnOcTue8SbW3r2v8ARVXFtPWYrMRt3+zKsrlwXMTG0pHi8C/jzOjkjlHwuF+45H0V5wXNy5eSfFheD7g9VvRg9i6hG1TS7z93vUOe80pNoewgVW4wEkuy7VT24peJ26fRlysNmcaEznNHwmyuNPeb462nvLGTc05KZ49QCAQCAQCAQYvGSBV2kgu0oOI4vLuNcwase9luNw4iyooxbZpj1U0Y/wAyfi6nsJhPQwxMIza0b3a85uPiSrusbRst6xtGzoVO2wWTJtQCAQeWQeFgQedEEGmpiG6UC7Ti0rxzb5FaHEa744n1ZVaJRmVxuSNrSlYLARcRpRIwtPEEKXDlnHeLR4EsNnMRMbTG82cw7p/Vd3iy1y0i9e0oJW+Hy78jncA0+J/ZWvrrbY9nsK3aCW0bz2FclPtZkvgpvZsbySn7y7LTRthr8EU93VI9FO8ZIBAIBAIBAIPHIKbFoN4FBxmTCDLjboLdRkgqXfgDGvH033NH1WpGP86ZasY/zZl2PCKXdAW22l40IPUAgEAgEAgwkFwgWq5u5K13C9j3HJQ6inPjmr2GmqbZy4nUV2ulhoWu9CCvxDCulcHMf0bxkTa7XN5Ec+1WnD+JW03sTG9Z/T4MbV3XGHxCCK29vOObnaX7hyW5qtfGWN3kVKm2eIBrC2+ZVfpMc3vuylY+zCjIi3yM3G/iuyrXliI8kLozVkPUAgEAgEAgEAgjzxXQUFPs61tZPVfFNDBCB8vRukLj9d5n9i82ebdV/BFZevUhAIBAIBAIBAFBU4vS7wKBfkqgBuvyc3LvHNc3xTRTE89e0/okrLxkgOhCoJrMd2bJeALkFbimMMhaesL8lsYsNry8mSI5z6+oDRcjeF+wcl0/D9JyRzT8kdpdp2dw4QxNaBoArViuUAgEAgEAgEAgEHhCDzdQegIPUAgEAgEAgEAgwkZcIF7G8EEgNsjwI1BXkxExtIQcRpKqncd0FzeY18FV5uFY7zvXoyiyuftFO3Isf4Fac8Hllzo0uOVEmQa/6BSU4TMd9nnM9o9n6qqcN4FoOpOqsMOhpTv1YzLpeymybKVoNru4lbrw3MbZBkgEAgEAgEAgEAgEAgEAgEAgEAgEAgEAgxc26CPLRtdqAghSYHG7VjfBAR4FENGN8EE6Gja3QAIJACD1AIBAIBAI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utoShape 6" descr="data:image/jpeg;base64,/9j/4AAQSkZJRgABAQAAAQABAAD/2wCEAAkGBxQQEBASEBAPEhAQEBAQEA8QFA8PEA8PFBIWFhQUFRQYHCggGBolGxQUITEhJSkrLi4uFx8zODMsNygtLisBCgoKDg0OGhAQGywkHyQsLCwsLCwsLCwsLCwtLCwsLCwsLCwsLCwsLCwsLCwsLCwsLCwsLCwsLCwsLCwsLCwsLP/AABEIAOgA2QMBEQACEQEDEQH/xAAbAAACAgMBAAAAAAAAAAAAAAAABgQFAgMHAf/EAD4QAAEDAgMEBwUGBQQDAAAAAAEAAgMEEQUhMQYSQVETImFxkbHBBzJCUoEUYnKh0fAjM4KS4SRDU9KiwvH/xAAaAQEAAgMBAAAAAAAAAAAAAAAAAwUCBAYB/8QAMREBAAIBAgQDBgYDAQEAAAAAAAECAwQRBRIhMUFRYSIycYGRwRMjobHR8BQz4UIV/9oADAMBAAIRAxEAPwDuKAQCAQCAQCAQCAQCAQCAQCAQCAQCAQCAQCDEvQa3TgIPGzgoNrXIMkAgEAgEAgEAgEAgEAgEAgEAgEAgEAgEGJcg1vnAQQ58RA4oKisx9reIQRGV8smbWODfmf1G/S+v0WE3rHdjN4hIpq+zwzfDnakNvYDv8F5XJzT0eVvzT0MdK+4UjNIQeoBAIBAIBAIBAIBAXQYl4QYmUIPOmHNB6JQgyDggyugEHhKCLUVQagpa3HGt4oKt+Jyy/wAtjiPnPVZ/cdfosbXrHeWM3iO6NJHxmn/oi/7O/Ra99VWOyC2prHZGfikMP8tjd75z13+J0+i0smtamTVqnEdpXEEi6051NrTtDWnUTaWewsj5XPleb7z91v4W/wCb+CuNHWeTmnxWelieXeXU6JuQW22ktAIBAIBAIBAIBB4SgjzVQbxQVlVjTW8UEF2KyP8AcY49tjbxUV8+OnvWh7s1mWc/CB3uCgnX4Y8f0OWWJdP93+5Yf/Sw+v0e8sj7TO34b9zmr2OI6efH9Jecss2409nvscO0g28VsU1GK/u2ifmbLClxxruIUzxaQ1YdxQZyOyQLOOVYZ75IbxI/eSjyXmkbsMl5rG5emxaFmbWtLuDndc/S+n0VZl1sq7Jq1ZWbQvdpdaN9VaezUtqJlVzVj3auKgm9pQzeZaCVgwQcUls2w1PBTYa72S4q7y6NsRh/RxRt5NF+08T43XT0ry1iHQ0ry1iD9A2wWTJtQCAQCAQCAQCDXJJZBUYhiobkNUFb0UkubzuN5fEfpwWjm11KdK9f2/69iGYjjj0AJ+Y5lU+o4ha3SZ+XgziqHW44yPVwC0fxsl/dhlso6jbFg0N1l+Dlt3ebwjjbNi9/xMpun0m00b/isobYctXu8LaGrDhcEFQTe0d3rGWBjsy2x+ZvVP5araw8Rz4vdt08p6x/fg8msNbJJYc2npG8tHj9VdabjOK/s5fZnz8P+f3qwmnkt8PxlsgtfPQg6gq5iYmN4YNONQCRh0IIOS9HLK+n+zykDONxyB1b/hUut0fL7deyp1el5far2eqqVoQCCJTxdNVRM1Advnubp+dlZ6DHveJWGjx72j6uy7P0260K8XBhaEHqAQCAQCAQCDXLJYIKDEcQJO4zMnIALG1orG89hqhphH1n9Z/5N7lS6vW7x5R5fyziGqoqr9yocuptedoZxBO2j2kEd2sOfErY02ktknq8mSxSUdTWu6ocGn4j+i6LBoKUj2mE2NWHeze4BlcSe1b1aVr2hit2ezmED3VkItV7O2DOMuaewkLG1K296NxV/Yamidnd8fP4gPVVmq4XTJG9Ok/oyixjw+sErQQuYz6e+G3LaEkTulLXetFRTb3Wad140cOPY4cVYaLiOTTTt3r5fx5PJrugTY4Y7sl6rgOOhHMHiF12DPTPSL0neP73RTGyPDhzH/6ioaCLXiidoeT3DlyH1UWozRETDVz5YiNiw8WJA0ubLm5UM92KPGMrrAlexG8vYjeU3YSk6SWSQjiGN7hmfMeC6DQ02puu9HTasy7DhsVmhbzcWCAQCAQCAQCDFxsgo8XrrdUanLJeTO3WRHp4RE3edm92vZ2BUet1e/Xw8P5ZxCLNKXFc9lyzeUkQXdp8V6GMgHMqbS4eezyZLGy+Avrpd99+jBuL8e1dfptPGKvqimXY8JwdkLQGtAstl4tAwBB7ZB4WBBCraFrwbgIFKqw77PJvNHVJ6zefaO1ams0ldRTae/hP98HsTskubkCMwRcHsXGZsVsdpiU0Si1dSGAklYUpNpFc2nZKGzVDAWsO9C12rvvH7vYdbA6a3+ix208Tffbfw+7T1GeKxtCqxrFjISAcuJUebNNp2hSZcs2naCzJO579yIXdxPADmVnptLOSWWDTzklufFLELvu5vE2zb29y2dVoIpHNRsajRRWOajRiU4DLg65rQxV9ppY69XQdhcM6OKMEZ2u78RzP5krpsdeWkQ6DHXlrEOh07bBZs25AIBAIBAIBBBxCo3WlBR0bN5xldoLhvfxKrtdn2jkj5/wyiGFVNvFcrqM03skiEWR9gTyWvEby9c4xh7quqEbcwXZ/hBXUcL0+0c0+CO0uvbL4S2CJoA4C6u2C/AQeoBAIPCgrMVpw5pQKkdYGb8bjpdzfUeviqbimki+2SPhP2Z1lXxRdJ/Fm/lDOOM/7p+Zw+Xs492ulptLGOOe6DUaiKxtCqxnFi8kA5cSmbNNp2hR5cs2kq11WTdrATYEutwA1JXuDDzWjfxZ6fTzeTnsTg7SwG1y7Mk6kroceOMddoXWPHFI2g2VOBNLdApGZKrdhZPtUBjzpjIDMwkAxBt3ZX1aSA22ovy01J0lYyRaGp/i1i8Wjs6VhdFuALbba4aEGSAQCAQCAQYvOSBcxeYucGDUmyxvaK1m0+AKkhjQ0aAWXK67PPzlLEICp2Stx6o3IXHsU+nrzXgkvezyg6aofKRexsPou201OTFEIZdigZYBTvG1AIBAIMHusgpcYrw1pzQJEdL0kv2iU2ibfo2cZTpc/c8+7XV1OWsV5UGbNFI6K/GcVLyQDl5KjzZptO0KbLlm0lepqHPcI483H93K8x44iOazPT6ebyacBwAMYSRdzhdxPH/C1M+p3t0X+LFGOu0LrY+QRSOhPwnq/hOn77F1Wkz/jYq38fH4vJjaXQo2ghbDx59nCDYxlkGxAIBAIBAIBBHq32aUC9S9aVzzo0Zd5/ZWjrsnLSK+f2ZVaap93LkdRfmukhpWu9LG21RuxWVjw/HzZIhjZfezWh3IGm2ZzXZoj6EHqAQCDF7rIKfFMQDAc0CpNL0t5JP5Q91v/ACH/AK+a1s+eKRtHdBmzRSNlBjOKl5IBsB4AKizZptO0KbLlm0lepqHSO6OIEuPlxJ7F5jx7RzWZ4ME3k07M4AIxvOzccyTx/wALT1Op5ukL7DijHG0GxjLCyr5ndMoKp/Q1Ub+DjunzHr4rpOCZvex/NHeHScNl3mg9iv2CagEAgEAgEAgEAgrcXks0oKijyiJ+Yk+noqPiWT2p9IZ1RHFcxM7ykeLwJW277ua3mWjxIV5wim+SGF3SNkYN2Bg7AuoRmJAIBBi91kFRieIBgOaBTnm6Yl7zaIHIadIRw7u1a+fPFI2jugzZopHqoMYxUvJDTYDLLIAcgqHNmm07QpsuWbSVquqL3COMXcf2SexZ6fTzeWWDBNpO+xeBsbTvJAMhf138SLCw7hnkpuIY/wAOvLHkvcGKKRtC/ZHbJczaerYZLwL+1bLMDhq0h3gbq04Vk5c9fp9ejG3Y6bKVO/Cw9gXYIjCgEAgEAgEAgEAgo8df1UER+UTB90eS5fiV95t8ZSVQVRswgR9putVRD77fVdHwaPa+TC7rGBMtE3uC6FGtUAgxc6yCqxKvDAc0ChU1HTEueSIge4yEcB2cz+xr588Y49UGbNFI9VBi+Kbx3W5NGWWQAHAKhzZptKmy5ZtJXqqlz3COIbz3GwA8zyCz0+nm8ssOGbScNm9mBEzed1nuze/n2DkFfYsUY42hc4sUY42g0YJHuiVv4T5qv4pHSPn9k9WTtVyNu6VivBU7SMvCVs6W214l5Kx9nc+9A3syXdoTyEHqAQCAQCAQCDwoF7Hyg1VuQA7AuP187paoKq2QQJGMC9dF+P0XTcGjv8Ed3XcJH8NvcFfME9Bi51kFXiNeGA5oE+rqTMSXEiJpzOheflHqVBnzxjj1Q5ssUj1UGLYnvdVtg0ZZZADkFQZs03lS5cs2krVlU57hHEC57jYAce3uWWn083llhwzaTtsfsv0Y3ndaR1i53oOxX+LFGONoXOLFFIP7aMNZpwUqVVUA68vcPVVvEvdr82VWqTUrj7+9KVisRXY8P4Lu5T6f34JeezR/UcOTnea7rHO9In0hA6M3RZj1AIBAIBAIBB4UC5j6DCv4dy4zXeCWEFVzIFAlYkP9fF+JdRwbtKO7rmF+43uCvGCY51kFZiNcGA5oE+sqjMSSSImnM8XH5R+qgz5oxx6oc2WKR6l/FsT3uqywaMstAFQZ883lS5s02krVtWXOEcYLnuNgBqSssGCbSyw4ZtJz2O2W6Prv60jrbzuX3R2eavsOGMcbLnFiikOk0FEGgZKZKkVY6pQLlD/Ml7h5lVvEvdj5sqtUmpXIX96UrBYCux8/wXdyn0/vwS0+zL3X/jd5rucX+uvwj9kEult0Ug9QCAQCAQCAQeFAv4+3JBoqzdrTzA8lx2vjaUtUJVjIIEzFBaui/Eun4L2n4I7usYa7qN7gr1g14hXBgOaBOr60zE5kRtPWdzPyjt8lBmzRjj1Q5csUj1LuK4pfqssGjLLQBUOfNN5U2bLNpK1fXEkMjBc5xsANSV7g082l7hwzaTjsbsvudeTrSu953Bo+VvZ5q+w4Yxx6rnFiikerpmH0QaBkpkqxa1BorT1SgW6D35v6fVVnEp9mvz+zKrTJqVyF/elKxWIp9p32hK2dLG93ktvswZ/CvzJP5ruaxtWIQujtWQ9QCAQCAQCAQCCkx1nVQV7jeJh+6B4Zei5XilNr2+KSqKqVmECdjw3auE/fHkV0fBZ6zHp94YXdDhrg2IZ8F0KMr4rinSE9azG+870HaosuWKR6osuSKQWq3EXyno4GOIGQawFxt3BU+WbXneVZeL5J6Ik2zNdIOpA4fidGw/8Ak4KOlcVfet+6XHord5hNwLY6enO/JHvSHUh0bt0chn/9Vji1OmpHvfpP8LDHh5IOeH1vRWD2ub3ggLcx5seT3LRLPYz0OItcBYhSCyY+6CNiB6pQLuH/AO6e0DzVTxOekfCWVWl2q5K3dKxXgWNtqjdjsrHh9ObJDGxk9nNNu07O5dmiO4QeoBAIBAIBAIBBXYrHdpQUdNnG5vyuPgc/1VBxbH1384Z1aCuaSPECftl1Hxv5Pb529Ve8Ft+Zt6SwukuxQyMADrMA6zvQdq6LLlikNfJkikPcHwp1ad5xLKZhtlq88Q31P7FTmzdevdr48U5Z5rdjXGIqZm7ExrGjW2p7SdSe9VeXU9do6y360isbQrqjaSMGxeFD+dZn0Z02Msk914UN4y17iYZLjPMH6qP8W0Tu92RHQlh3osjxZ8J7uR/JXGi4xak8ufrHn4x8fP8Af4sJp5L3BcVDxY66EHUFdNExMbx2Rp+JSdQ9y9FHQ/y3nm8+QVJxW3X5fyzq0FcvKR4vAh7Xz9JM2McXAfmug4Ri9qJ+bC0up7K0u5AwdgXSI18gEAgEAgEAgEAg0VTLgoFpg3JXNOjx+Y09VocRxc+LfyZVaZG2JXG5K7W2SsFgFfbun3qdx5De/t63orPhmTkzQxv2LOEymqfDTx5BxAJ5DVx7cgSrnNknebSqtpyZNnViGwxtjjFmsaAB2BUupzT28VpWsRG0Oe7X4+QdxhOtrDUnktjQaOckvbShYNsnUVXXe5zQeAy/NdFTS46x23R7rl2xU8HWjldccDmCmTSYbxtNfobyvcEle5pbILPbqOY5jsXMcQ4fbBO8daykrbdZKqZK6qn6GRsgyBID/Q+ngui4Lq5/0W+X3j7/AFYXjxXtRXB0V76hdEja4MoW9tz4lc1xW+97JKo6oGaPXThjHOPALPHXmtsETBYjVVwOoab/AFXY8OxcmPfzRWl22hi3WgcgrBilIBAIBAIBAIBAIPHBAuY3CQd4ag3XlqxaJifERZSHAPGhHgeIXF67BOO8xKaJaFoPUHGaYSROB4gg9ymwX5bxJJK9klKRVVG/rTMdH/WX7t/BrvFdFq7RGOLR49f0aeHHy2mT7i01mPPYVz2/PkbhA2cw77XWlzs2sP56n99i7HQ44piifNDPd2vDqJrGgADILceJE0AI0QK+J0/RSB4Ghz7RxCizYoy45pPi9idhUMsbjQriNRi5LJYVeMQ70Z7j4LzT3ml4mO72VNhGJlzeiJu5rty3M3sF3VMkWpF/DbdAcakbrWtHwgDwC4/XZOa3xS1RVXMiltlim63cB77Kz0Gnm9oY2la+zPBi1vSuHWdmuvrWK1isInS2CwWQyQCAQCAQCAQCAQYucgp8ZkG6UClheKDpXQuPVceqeDX8vqqrimmjJTnjvH7f8exaInaVo4WK5K1eWdkzBzbiyxgU2C4X9mrauRvuVUULx2SxFzX91w6M+Ks76rn01a+NZn6Ttt92PLtO6djDbxP7itHDPtwylU+zWEB8pOvSO813WD/VX4Qhl1SPRSvGSCkx2K7Sgr25xMPIW8Db0XLcUx7Xt8f36pKoczLtI5hUtZ2lmXMAwhwxDfI/hBpeeXSNNgPzaf6SujwauP8AFmnj9p/v6o5jqbKl9yqLPfmskhU4xiIhYSTnbJeYcU3sSRcMpX19UNS0Oue/kuu0On/DrzSimXbsHohFG1oGgVgxWKAQCAQCAQCDwlBrdKAgjTVwHFBV1mNNaDmgWMQxYzEtYcvif8LR+vYo8uWuON5R5MkUjeSri1QBkzQaniTzPaqS+rta+6pvqZtbdd7ObTNntFI4dM0ZE/7oH/tz8ea09XpN6/iV7fsuNPm569e5ia66p5iYbL1eDGVm8COYXsTtIpMBaaaqe05Nk6zfI/n5rsuGZ4y4Ijxjp/CK0dXSKWoDgM1YsUjeQVuL23Sgp6TOE9jnD19VQcWr7U/CGdUcrmkgi6t7cVJXJMCFiWIthaS4i6yx47ZJHPcQrZKybcZc3PDgF0eg0URG89v3R2l1LYrZwU0YuOsRmrtgcGiyD1AIBAIBAIMXFBCqqndQUNZihzDQT3LG1or3l5NojupKytd8cjWDkOs79PzWrk1uOvZrX1dKqeoxSMe60yHm83Hhoq/LxG0+60smutPZAqcSe/K9hyGi0b5r27tK2W1u5dxqt3Bb93Uunxc0pMOPmlN2Y2Ykf/GkuHnNjf8Aj5E/e8lfYsMVr1XWHHyx1N7KySCwlBt8/A9/JVGu4Vv7WL6fw2YstqWvY8ZEXXPXxWrPVIlKIR6ykEg13XA3a8atPqOxbej1d9Nk569vGPN5MbvKSvmhyewuA+Jl3NPqPqur0/EdPmjpbafKen9+SOazCwbjx+V3gVt/iU84+rFHrMSkkFmxvN+TXLyc2OO9o+sGzfhcb2wu6Ru6S4kA20sFS8SyUv1rO/RnVqK5qUjTVPIY4jUBe0jeRzSuqZaucxNuSHWJ4NXVaHRRyxaeyOZdJ2L2RbA0OcLvOZJVxEbdGB5jZYIM0AgEAgEAgEGuQIKHFqeR19x4b2Fm96rC1bT2nZhasz2kmYrR1me7LERyIc3yutLJo727WamTS3t2sXqijqRm+MO/C79bLTvw3J57tW2gyIEtS5nvxub4HyUF9DlrG8whtpMlY3mEgOyv2XWnt12a23XZS0sP2mtiZqA7pHdzcx+e6PqrrQ4+q00lOsO2YBhwDRkrVZrKuwdsjSCAgR8W2WkiJdA4jjunT/C1c+kxZvejr5vYnZVMxyaA2mY4W42uPFUufg9o616s4usqbaiN2psqzJor1nbZlusIcbiOjwovwclfA3SRjkfzhSROSPAYSbRxj4wpInLPgdGdJiwmvum4UOa2SOliG5ar149twQvYCzhUDYq51wP4lj9RkfRdhwnNz4NvL+/yitHV1OjI3QrNizlnDUEf7e3mgkxzAoNqAQCAQCDwhBpkhugiyUAPBBDqMIaRogSdrMHG4+w4HyWN45qzDG0b1mCS+e0IPNq5iK732c9Fd7p/s3oOkklmI95wjb+FuZPibf0roNLTlpuu9PXau7tWGxWaFsthPsg1yQg8EFZXYHHIOs0H6IFjENgYnklo3TzGS8mInuKOo9n0g9yR31z81DOmxT/5h7vKG7YWp/5D4BY/4eHy/c3li7YOe3Wkd9LBZRpcUf8Ak3lebH4EYOmDnOcTue8SbW3r2v8ARVXFtPWYrMRt3+zKsrlwXMTG0pHi8C/jzOjkjlHwuF+45H0V5wXNy5eSfFheD7g9VvRg9i6hG1TS7z93vUOe80pNoewgVW4wEkuy7VT24peJ26fRlysNmcaEznNHwmyuNPeb462nvLGTc05KZ49QCAQCAQCAQYvGSBV2kgu0oOI4vLuNcwase9luNw4iyooxbZpj1U0Y/wAyfi6nsJhPQwxMIza0b3a85uPiSrusbRst6xtGzoVO2wWTJtQCAQeWQeFgQedEEGmpiG6UC7Ti0rxzb5FaHEa744n1ZVaJRmVxuSNrSlYLARcRpRIwtPEEKXDlnHeLR4EsNnMRMbTG82cw7p/Vd3iy1y0i9e0oJW+Hy78jncA0+J/ZWvrrbY9nsK3aCW0bz2FclPtZkvgpvZsbySn7y7LTRthr8EU93VI9FO8ZIBAIBAIBAIPHIKbFoN4FBxmTCDLjboLdRkgqXfgDGvH033NH1WpGP86ZasY/zZl2PCKXdAW22l40IPUAgEAgEAgwkFwgWq5u5K13C9j3HJQ6inPjmr2GmqbZy4nUV2ulhoWu9CCvxDCulcHMf0bxkTa7XN5Ec+1WnD+JW03sTG9Z/T4MbV3XGHxCCK29vOObnaX7hyW5qtfGWN3kVKm2eIBrC2+ZVfpMc3vuylY+zCjIi3yM3G/iuyrXliI8kLozVkPUAgEAgEAgEAgjzxXQUFPs61tZPVfFNDBCB8vRukLj9d5n9i82ebdV/BFZevUhAIBAIBAIBAFBU4vS7wKBfkqgBuvyc3LvHNc3xTRTE89e0/okrLxkgOhCoJrMd2bJeALkFbimMMhaesL8lsYsNry8mSI5z6+oDRcjeF+wcl0/D9JyRzT8kdpdp2dw4QxNaBoArViuUAgEAgEAgEAgEHhCDzdQegIPUAgEAgEAgEAgwkZcIF7G8EEgNsjwI1BXkxExtIQcRpKqncd0FzeY18FV5uFY7zvXoyiyuftFO3Isf4Fac8Hllzo0uOVEmQa/6BSU4TMd9nnM9o9n6qqcN4FoOpOqsMOhpTv1YzLpeymybKVoNru4lbrw3MbZBkgEAgEAgEAgEAgEAgEAgEAgEAgEAgEAgxc26CPLRtdqAghSYHG7VjfBAR4FENGN8EE6Gja3QAIJACD1AIBAIBA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8" descr="data:image/jpeg;base64,/9j/4AAQSkZJRgABAQAAAQABAAD/2wCEAAkGBxQQEBASEBAPEhAQEBAQEA8QFA8PEA8PFBIWFhQUFRQYHCggGBolGxQUITEhJSkrLi4uFx8zODMsNygtLisBCgoKDg0OGhAQGywkHyQsLCwsLCwsLCwsLCwtLCwsLCwsLCwsLCwsLCwsLCwsLCwsLCwsLCwsLCwsLCwsLCwsLP/AABEIAOgA2QMBEQACEQEDEQH/xAAbAAACAgMBAAAAAAAAAAAAAAAABgQFAgMHAf/EAD4QAAEDAgMEBwUGBQQDAAAAAAEAAgMEEQUhMQYSQVETImFxkbHBBzJCUoEUYnKh0fAjM4KS4SRDU9KiwvH/xAAaAQEAAgMBAAAAAAAAAAAAAAAAAwUCBAYB/8QAMREBAAIBAgQDBgYDAQEAAAAAAAECAwQRBRIhMUFRYSIycYGRwRMjobHR8BQz4UIV/9oADAMBAAIRAxEAPwDuKAQCAQCAQCAQCAQCAQCAQCAQCAQCAQCAQCDEvQa3TgIPGzgoNrXIMkAgEAgEAgEAgEAgEAgEAgEAgEAgEAgEGJcg1vnAQQ58RA4oKisx9reIQRGV8smbWODfmf1G/S+v0WE3rHdjN4hIpq+zwzfDnakNvYDv8F5XJzT0eVvzT0MdK+4UjNIQeoBAIBAIBAIBAIBAXQYl4QYmUIPOmHNB6JQgyDggyugEHhKCLUVQagpa3HGt4oKt+Jyy/wAtjiPnPVZ/cdfosbXrHeWM3iO6NJHxmn/oi/7O/Ra99VWOyC2prHZGfikMP8tjd75z13+J0+i0smtamTVqnEdpXEEi6051NrTtDWnUTaWewsj5XPleb7z91v4W/wCb+CuNHWeTmnxWelieXeXU6JuQW22ktAIBAIBAIBAIBB4SgjzVQbxQVlVjTW8UEF2KyP8AcY49tjbxUV8+OnvWh7s1mWc/CB3uCgnX4Y8f0OWWJdP93+5Yf/Sw+v0e8sj7TO34b9zmr2OI6efH9Jecss2409nvscO0g28VsU1GK/u2ifmbLClxxruIUzxaQ1YdxQZyOyQLOOVYZ75IbxI/eSjyXmkbsMl5rG5emxaFmbWtLuDndc/S+n0VZl1sq7Jq1ZWbQvdpdaN9VaezUtqJlVzVj3auKgm9pQzeZaCVgwQcUls2w1PBTYa72S4q7y6NsRh/RxRt5NF+08T43XT0ry1iHQ0ry1iD9A2wWTJtQCAQCAQCAQCDXJJZBUYhiobkNUFb0UkubzuN5fEfpwWjm11KdK9f2/69iGYjjj0AJ+Y5lU+o4ha3SZ+XgziqHW44yPVwC0fxsl/dhlso6jbFg0N1l+Dlt3ebwjjbNi9/xMpun0m00b/isobYctXu8LaGrDhcEFQTe0d3rGWBjsy2x+ZvVP5araw8Rz4vdt08p6x/fg8msNbJJYc2npG8tHj9VdabjOK/s5fZnz8P+f3qwmnkt8PxlsgtfPQg6gq5iYmN4YNONQCRh0IIOS9HLK+n+zykDONxyB1b/hUut0fL7deyp1el5far2eqqVoQCCJTxdNVRM1Advnubp+dlZ6DHveJWGjx72j6uy7P0260K8XBhaEHqAQCAQCAQCDXLJYIKDEcQJO4zMnIALG1orG89hqhphH1n9Z/5N7lS6vW7x5R5fyziGqoqr9yocuptedoZxBO2j2kEd2sOfErY02ktknq8mSxSUdTWu6ocGn4j+i6LBoKUj2mE2NWHeze4BlcSe1b1aVr2hit2ezmED3VkItV7O2DOMuaewkLG1K296NxV/Yamidnd8fP4gPVVmq4XTJG9Ok/oyixjw+sErQQuYz6e+G3LaEkTulLXetFRTb3Wad140cOPY4cVYaLiOTTTt3r5fx5PJrugTY4Y7sl6rgOOhHMHiF12DPTPSL0neP73RTGyPDhzH/6ioaCLXiidoeT3DlyH1UWozRETDVz5YiNiw8WJA0ubLm5UM92KPGMrrAlexG8vYjeU3YSk6SWSQjiGN7hmfMeC6DQ02puu9HTasy7DhsVmhbzcWCAQCAQCAQCDFxsgo8XrrdUanLJeTO3WRHp4RE3edm92vZ2BUet1e/Xw8P5ZxCLNKXFc9lyzeUkQXdp8V6GMgHMqbS4eezyZLGy+Avrpd99+jBuL8e1dfptPGKvqimXY8JwdkLQGtAstl4tAwBB7ZB4WBBCraFrwbgIFKqw77PJvNHVJ6zefaO1ams0ldRTae/hP98HsTskubkCMwRcHsXGZsVsdpiU0Si1dSGAklYUpNpFc2nZKGzVDAWsO9C12rvvH7vYdbA6a3+ix208Tffbfw+7T1GeKxtCqxrFjISAcuJUebNNp2hSZcs2naCzJO579yIXdxPADmVnptLOSWWDTzklufFLELvu5vE2zb29y2dVoIpHNRsajRRWOajRiU4DLg65rQxV9ppY69XQdhcM6OKMEZ2u78RzP5krpsdeWkQ6DHXlrEOh07bBZs25AIBAIBAIBBBxCo3WlBR0bN5xldoLhvfxKrtdn2jkj5/wyiGFVNvFcrqM03skiEWR9gTyWvEby9c4xh7quqEbcwXZ/hBXUcL0+0c0+CO0uvbL4S2CJoA4C6u2C/AQeoBAIPCgrMVpw5pQKkdYGb8bjpdzfUeviqbimki+2SPhP2Z1lXxRdJ/Fm/lDOOM/7p+Zw+Xs492ulptLGOOe6DUaiKxtCqxnFi8kA5cSmbNNp2hR5cs2kq11WTdrATYEutwA1JXuDDzWjfxZ6fTzeTnsTg7SwG1y7Mk6kroceOMddoXWPHFI2g2VOBNLdApGZKrdhZPtUBjzpjIDMwkAxBt3ZX1aSA22ovy01J0lYyRaGp/i1i8Wjs6VhdFuALbba4aEGSAQCAQCAQYvOSBcxeYucGDUmyxvaK1m0+AKkhjQ0aAWXK67PPzlLEICp2Stx6o3IXHsU+nrzXgkvezyg6aofKRexsPou201OTFEIZdigZYBTvG1AIBAIMHusgpcYrw1pzQJEdL0kv2iU2ibfo2cZTpc/c8+7XV1OWsV5UGbNFI6K/GcVLyQDl5KjzZptO0KbLlm0lepqHPcI483H93K8x44iOazPT6ebyacBwAMYSRdzhdxPH/C1M+p3t0X+LFGOu0LrY+QRSOhPwnq/hOn77F1Wkz/jYq38fH4vJjaXQo2ghbDx59nCDYxlkGxAIBAIBAIBBHq32aUC9S9aVzzo0Zd5/ZWjrsnLSK+f2ZVaap93LkdRfmukhpWu9LG21RuxWVjw/HzZIhjZfezWh3IGm2ZzXZoj6EHqAQCDF7rIKfFMQDAc0CpNL0t5JP5Q91v/ACH/AK+a1s+eKRtHdBmzRSNlBjOKl5IBsB4AKizZptO0KbLlm0lepqHSO6OIEuPlxJ7F5jx7RzWZ4ME3k07M4AIxvOzccyTx/wALT1Op5ukL7DijHG0GxjLCyr5ndMoKp/Q1Ub+DjunzHr4rpOCZvex/NHeHScNl3mg9iv2CagEAgEAgEAgEAgrcXks0oKijyiJ+Yk+noqPiWT2p9IZ1RHFcxM7ykeLwJW277ua3mWjxIV5wim+SGF3SNkYN2Bg7AuoRmJAIBBi91kFRieIBgOaBTnm6Yl7zaIHIadIRw7u1a+fPFI2jugzZopHqoMYxUvJDTYDLLIAcgqHNmm07QpsuWbSVquqL3COMXcf2SexZ6fTzeWWDBNpO+xeBsbTvJAMhf138SLCw7hnkpuIY/wAOvLHkvcGKKRtC/ZHbJczaerYZLwL+1bLMDhq0h3gbq04Vk5c9fp9ejG3Y6bKVO/Cw9gXYIjCgEAgEAgEAgEAgo8df1UER+UTB90eS5fiV95t8ZSVQVRswgR9putVRD77fVdHwaPa+TC7rGBMtE3uC6FGtUAgxc6yCqxKvDAc0ChU1HTEueSIge4yEcB2cz+xr588Y49UGbNFI9VBi+Kbx3W5NGWWQAHAKhzZptKmy5ZtJXqqlz3COIbz3GwA8zyCz0+nm8ssOGbScNm9mBEzed1nuze/n2DkFfYsUY42hc4sUY42g0YJHuiVv4T5qv4pHSPn9k9WTtVyNu6VivBU7SMvCVs6W214l5Kx9nc+9A3syXdoTyEHqAQCAQCAQCDwoF7Hyg1VuQA7AuP187paoKq2QQJGMC9dF+P0XTcGjv8Ed3XcJH8NvcFfME9Bi51kFXiNeGA5oE+rqTMSXEiJpzOheflHqVBnzxjj1Q5ssUj1UGLYnvdVtg0ZZZADkFQZs03lS5cs2krVlU57hHEC57jYAce3uWWn083llhwzaTtsfsv0Y3ndaR1i53oOxX+LFGONoXOLFFIP7aMNZpwUqVVUA68vcPVVvEvdr82VWqTUrj7+9KVisRXY8P4Lu5T6f34JeezR/UcOTnea7rHO9In0hA6M3RZj1AIBAIBAIBB4UC5j6DCv4dy4zXeCWEFVzIFAlYkP9fF+JdRwbtKO7rmF+43uCvGCY51kFZiNcGA5oE+sqjMSSSImnM8XH5R+qgz5oxx6oc2WKR6l/FsT3uqywaMstAFQZ883lS5s02krVtWXOEcYLnuNgBqSssGCbSyw4ZtJz2O2W6Prv60jrbzuX3R2eavsOGMcbLnFiikOk0FEGgZKZKkVY6pQLlD/Ml7h5lVvEvdj5sqtUmpXIX96UrBYCux8/wXdyn0/vwS0+zL3X/jd5rucX+uvwj9kEult0Ug9QCAQCAQCAQeFAv4+3JBoqzdrTzA8lx2vjaUtUJVjIIEzFBaui/Eun4L2n4I7usYa7qN7gr1g14hXBgOaBOr60zE5kRtPWdzPyjt8lBmzRjj1Q5csUj1LuK4pfqssGjLLQBUOfNN5U2bLNpK1fXEkMjBc5xsANSV7g082l7hwzaTjsbsvudeTrSu953Bo+VvZ5q+w4Yxx6rnFiikerpmH0QaBkpkqxa1BorT1SgW6D35v6fVVnEp9mvz+zKrTJqVyF/elKxWIp9p32hK2dLG93ktvswZ/CvzJP5ruaxtWIQujtWQ9QCAQCAQCAQCCkx1nVQV7jeJh+6B4Zei5XilNr2+KSqKqVmECdjw3auE/fHkV0fBZ6zHp94YXdDhrg2IZ8F0KMr4rinSE9azG+870HaosuWKR6osuSKQWq3EXyno4GOIGQawFxt3BU+WbXneVZeL5J6Ik2zNdIOpA4fidGw/8Ak4KOlcVfet+6XHord5hNwLY6enO/JHvSHUh0bt0chn/9Vji1OmpHvfpP8LDHh5IOeH1vRWD2ub3ggLcx5seT3LRLPYz0OItcBYhSCyY+6CNiB6pQLuH/AO6e0DzVTxOekfCWVWl2q5K3dKxXgWNtqjdjsrHh9ObJDGxk9nNNu07O5dmiO4QeoBAIBAIBAIBBXYrHdpQUdNnG5vyuPgc/1VBxbH1384Z1aCuaSPECftl1Hxv5Pb529Ve8Ft+Zt6SwukuxQyMADrMA6zvQdq6LLlikNfJkikPcHwp1ad5xLKZhtlq88Q31P7FTmzdevdr48U5Z5rdjXGIqZm7ExrGjW2p7SdSe9VeXU9do6y360isbQrqjaSMGxeFD+dZn0Z02Msk914UN4y17iYZLjPMH6qP8W0Tu92RHQlh3osjxZ8J7uR/JXGi4xak8ufrHn4x8fP8Af4sJp5L3BcVDxY66EHUFdNExMbx2Rp+JSdQ9y9FHQ/y3nm8+QVJxW3X5fyzq0FcvKR4vAh7Xz9JM2McXAfmug4Ri9qJ+bC0up7K0u5AwdgXSI18gEAgEAgEAgEAg0VTLgoFpg3JXNOjx+Y09VocRxc+LfyZVaZG2JXG5K7W2SsFgFfbun3qdx5De/t63orPhmTkzQxv2LOEymqfDTx5BxAJ5DVx7cgSrnNknebSqtpyZNnViGwxtjjFmsaAB2BUupzT28VpWsRG0Oe7X4+QdxhOtrDUnktjQaOckvbShYNsnUVXXe5zQeAy/NdFTS46x23R7rl2xU8HWjldccDmCmTSYbxtNfobyvcEle5pbILPbqOY5jsXMcQ4fbBO8daykrbdZKqZK6qn6GRsgyBID/Q+ngui4Lq5/0W+X3j7/AFYXjxXtRXB0V76hdEja4MoW9tz4lc1xW+97JKo6oGaPXThjHOPALPHXmtsETBYjVVwOoab/AFXY8OxcmPfzRWl22hi3WgcgrBilIBAIBAIBAIBAIPHBAuY3CQd4ag3XlqxaJifERZSHAPGhHgeIXF67BOO8xKaJaFoPUHGaYSROB4gg9ymwX5bxJJK9klKRVVG/rTMdH/WX7t/BrvFdFq7RGOLR49f0aeHHy2mT7i01mPPYVz2/PkbhA2cw77XWlzs2sP56n99i7HQ44piifNDPd2vDqJrGgADILceJE0AI0QK+J0/RSB4Ghz7RxCizYoy45pPi9idhUMsbjQriNRi5LJYVeMQ70Z7j4LzT3ml4mO72VNhGJlzeiJu5rty3M3sF3VMkWpF/DbdAcakbrWtHwgDwC4/XZOa3xS1RVXMiltlim63cB77Kz0Gnm9oY2la+zPBi1vSuHWdmuvrWK1isInS2CwWQyQCAQCAQCAQCAQYucgp8ZkG6UClheKDpXQuPVceqeDX8vqqrimmjJTnjvH7f8exaInaVo4WK5K1eWdkzBzbiyxgU2C4X9mrauRvuVUULx2SxFzX91w6M+Ks76rn01a+NZn6Ttt92PLtO6djDbxP7itHDPtwylU+zWEB8pOvSO813WD/VX4Qhl1SPRSvGSCkx2K7Sgr25xMPIW8Db0XLcUx7Xt8f36pKoczLtI5hUtZ2lmXMAwhwxDfI/hBpeeXSNNgPzaf6SujwauP8AFmnj9p/v6o5jqbKl9yqLPfmskhU4xiIhYSTnbJeYcU3sSRcMpX19UNS0Oue/kuu0On/DrzSimXbsHohFG1oGgVgxWKAQCAQCAQCDwlBrdKAgjTVwHFBV1mNNaDmgWMQxYzEtYcvif8LR+vYo8uWuON5R5MkUjeSri1QBkzQaniTzPaqS+rta+6pvqZtbdd7ObTNntFI4dM0ZE/7oH/tz8ea09XpN6/iV7fsuNPm569e5ia66p5iYbL1eDGVm8COYXsTtIpMBaaaqe05Nk6zfI/n5rsuGZ4y4Ijxjp/CK0dXSKWoDgM1YsUjeQVuL23Sgp6TOE9jnD19VQcWr7U/CGdUcrmkgi6t7cVJXJMCFiWIthaS4i6yx47ZJHPcQrZKybcZc3PDgF0eg0URG89v3R2l1LYrZwU0YuOsRmrtgcGiyD1AIBAIBAIMXFBCqqndQUNZihzDQT3LG1or3l5NojupKytd8cjWDkOs79PzWrk1uOvZrX1dKqeoxSMe60yHm83Hhoq/LxG0+60smutPZAqcSe/K9hyGi0b5r27tK2W1u5dxqt3Bb93Uunxc0pMOPmlN2Y2Ykf/GkuHnNjf8Aj5E/e8lfYsMVr1XWHHyx1N7KySCwlBt8/A9/JVGu4Vv7WL6fw2YstqWvY8ZEXXPXxWrPVIlKIR6ykEg13XA3a8atPqOxbej1d9Nk569vGPN5MbvKSvmhyewuA+Jl3NPqPqur0/EdPmjpbafKen9+SOazCwbjx+V3gVt/iU84+rFHrMSkkFmxvN+TXLyc2OO9o+sGzfhcb2wu6Ru6S4kA20sFS8SyUv1rO/RnVqK5qUjTVPIY4jUBe0jeRzSuqZaucxNuSHWJ4NXVaHRRyxaeyOZdJ2L2RbA0OcLvOZJVxEbdGB5jZYIM0AgEAgEAgEGuQIKHFqeR19x4b2Fm96rC1bT2nZhasz2kmYrR1me7LERyIc3yutLJo727WamTS3t2sXqijqRm+MO/C79bLTvw3J57tW2gyIEtS5nvxub4HyUF9DlrG8whtpMlY3mEgOyv2XWnt12a23XZS0sP2mtiZqA7pHdzcx+e6PqrrQ4+q00lOsO2YBhwDRkrVZrKuwdsjSCAgR8W2WkiJdA4jjunT/C1c+kxZvejr5vYnZVMxyaA2mY4W42uPFUufg9o616s4usqbaiN2psqzJor1nbZlusIcbiOjwovwclfA3SRjkfzhSROSPAYSbRxj4wpInLPgdGdJiwmvum4UOa2SOliG5ar149twQvYCzhUDYq51wP4lj9RkfRdhwnNz4NvL+/yitHV1OjI3QrNizlnDUEf7e3mgkxzAoNqAQCAQCDwhBpkhugiyUAPBBDqMIaRogSdrMHG4+w4HyWN45qzDG0b1mCS+e0IPNq5iK732c9Fd7p/s3oOkklmI95wjb+FuZPibf0roNLTlpuu9PXau7tWGxWaFsthPsg1yQg8EFZXYHHIOs0H6IFjENgYnklo3TzGS8mInuKOo9n0g9yR31z81DOmxT/5h7vKG7YWp/5D4BY/4eHy/c3li7YOe3Wkd9LBZRpcUf8Ak3lebH4EYOmDnOcTue8SbW3r2v8ARVXFtPWYrMRt3+zKsrlwXMTG0pHi8C/jzOjkjlHwuF+45H0V5wXNy5eSfFheD7g9VvRg9i6hG1TS7z93vUOe80pNoewgVW4wEkuy7VT24peJ26fRlysNmcaEznNHwmyuNPeb462nvLGTc05KZ49QCAQCAQCAQYvGSBV2kgu0oOI4vLuNcwase9luNw4iyooxbZpj1U0Y/wAyfi6nsJhPQwxMIza0b3a85uPiSrusbRst6xtGzoVO2wWTJtQCAQeWQeFgQedEEGmpiG6UC7Ti0rxzb5FaHEa744n1ZVaJRmVxuSNrSlYLARcRpRIwtPEEKXDlnHeLR4EsNnMRMbTG82cw7p/Vd3iy1y0i9e0oJW+Hy78jncA0+J/ZWvrrbY9nsK3aCW0bz2FclPtZkvgpvZsbySn7y7LTRthr8EU93VI9FO8ZIBAIBAIBAIPHIKbFoN4FBxmTCDLjboLdRkgqXfgDGvH033NH1WpGP86ZasY/zZl2PCKXdAW22l40IPUAgEAgEAgwkFwgWq5u5K13C9j3HJQ6inPjmr2GmqbZy4nUV2ulhoWu9CCvxDCulcHMf0bxkTa7XN5Ec+1WnD+JW03sTG9Z/T4MbV3XGHxCCK29vOObnaX7hyW5qtfGWN3kVKm2eIBrC2+ZVfpMc3vuylY+zCjIi3yM3G/iuyrXliI8kLozVkPUAgEAgEAgEAgjzxXQUFPs61tZPVfFNDBCB8vRukLj9d5n9i82ebdV/BFZevUhAIBAIBAIBAFBU4vS7wKBfkqgBuvyc3LvHNc3xTRTE89e0/okrLxkgOhCoJrMd2bJeALkFbimMMhaesL8lsYsNry8mSI5z6+oDRcjeF+wcl0/D9JyRzT8kdpdp2dw4QxNaBoArViuUAgEAgEAgEAgEHhCDzdQegIPUAgEAgEAgEAgwkZcIF7G8EEgNsjwI1BXkxExtIQcRpKqncd0FzeY18FV5uFY7zvXoyiyuftFO3Isf4Fac8Hllzo0uOVEmQa/6BSU4TMd9nnM9o9n6qqcN4FoOpOqsMOhpTv1YzLpeymybKVoNru4lbrw3MbZBkgEAgEAgEAgEAgEAgEAgEAgEAgEAgEAgxc26CPLRtdqAghSYHG7VjfBAR4FENGN8EE6Gja3QAIJACD1AIBAIBAIP//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10" descr="data:image/jpeg;base64,/9j/4AAQSkZJRgABAQAAAQABAAD/2wCEAAkGBxQQEBASEBAPEhAQEBAQEA8QFA8PEA8PFBIWFhQUFRQYHCggGBolGxQUITEhJSkrLi4uFx8zODMsNygtLisBCgoKDg0OGhAQGywkHyQsLCwsLCwsLCwsLCwtLCwsLCwsLCwsLCwsLCwsLCwsLCwsLCwsLCwsLCwsLCwsLCwsLP/AABEIAOgA2QMBEQACEQEDEQH/xAAbAAACAgMBAAAAAAAAAAAAAAAABgQFAgMHAf/EAD4QAAEDAgMEBwUGBQQDAAAAAAEAAgMEEQUhMQYSQVETImFxkbHBBzJCUoEUYnKh0fAjM4KS4SRDU9KiwvH/xAAaAQEAAgMBAAAAAAAAAAAAAAAAAwUCBAYB/8QAMREBAAIBAgQDBgYDAQEAAAAAAAECAwQRBRIhMUFRYSIycYGRwRMjobHR8BQz4UIV/9oADAMBAAIRAxEAPwDuKAQCAQCAQCAQCAQCAQCAQCAQCAQCAQCAQCDEvQa3TgIPGzgoNrXIMkAgEAgEAgEAgEAgEAgEAgEAgEAgEAgEGJcg1vnAQQ58RA4oKisx9reIQRGV8smbWODfmf1G/S+v0WE3rHdjN4hIpq+zwzfDnakNvYDv8F5XJzT0eVvzT0MdK+4UjNIQeoBAIBAIBAIBAIBAXQYl4QYmUIPOmHNB6JQgyDggyugEHhKCLUVQagpa3HGt4oKt+Jyy/wAtjiPnPVZ/cdfosbXrHeWM3iO6NJHxmn/oi/7O/Ra99VWOyC2prHZGfikMP8tjd75z13+J0+i0smtamTVqnEdpXEEi6051NrTtDWnUTaWewsj5XPleb7z91v4W/wCb+CuNHWeTmnxWelieXeXU6JuQW22ktAIBAIBAIBAIBB4SgjzVQbxQVlVjTW8UEF2KyP8AcY49tjbxUV8+OnvWh7s1mWc/CB3uCgnX4Y8f0OWWJdP93+5Yf/Sw+v0e8sj7TO34b9zmr2OI6efH9Jecss2409nvscO0g28VsU1GK/u2ifmbLClxxruIUzxaQ1YdxQZyOyQLOOVYZ75IbxI/eSjyXmkbsMl5rG5emxaFmbWtLuDndc/S+n0VZl1sq7Jq1ZWbQvdpdaN9VaezUtqJlVzVj3auKgm9pQzeZaCVgwQcUls2w1PBTYa72S4q7y6NsRh/RxRt5NF+08T43XT0ry1iHQ0ry1iD9A2wWTJtQCAQCAQCAQCDXJJZBUYhiobkNUFb0UkubzuN5fEfpwWjm11KdK9f2/69iGYjjj0AJ+Y5lU+o4ha3SZ+XgziqHW44yPVwC0fxsl/dhlso6jbFg0N1l+Dlt3ebwjjbNi9/xMpun0m00b/isobYctXu8LaGrDhcEFQTe0d3rGWBjsy2x+ZvVP5araw8Rz4vdt08p6x/fg8msNbJJYc2npG8tHj9VdabjOK/s5fZnz8P+f3qwmnkt8PxlsgtfPQg6gq5iYmN4YNONQCRh0IIOS9HLK+n+zykDONxyB1b/hUut0fL7deyp1el5far2eqqVoQCCJTxdNVRM1Advnubp+dlZ6DHveJWGjx72j6uy7P0260K8XBhaEHqAQCAQCAQCDXLJYIKDEcQJO4zMnIALG1orG89hqhphH1n9Z/5N7lS6vW7x5R5fyziGqoqr9yocuptedoZxBO2j2kEd2sOfErY02ktknq8mSxSUdTWu6ocGn4j+i6LBoKUj2mE2NWHeze4BlcSe1b1aVr2hit2ezmED3VkItV7O2DOMuaewkLG1K296NxV/Yamidnd8fP4gPVVmq4XTJG9Ok/oyixjw+sErQQuYz6e+G3LaEkTulLXetFRTb3Wad140cOPY4cVYaLiOTTTt3r5fx5PJrugTY4Y7sl6rgOOhHMHiF12DPTPSL0neP73RTGyPDhzH/6ioaCLXiidoeT3DlyH1UWozRETDVz5YiNiw8WJA0ubLm5UM92KPGMrrAlexG8vYjeU3YSk6SWSQjiGN7hmfMeC6DQ02puu9HTasy7DhsVmhbzcWCAQCAQCAQCDFxsgo8XrrdUanLJeTO3WRHp4RE3edm92vZ2BUet1e/Xw8P5ZxCLNKXFc9lyzeUkQXdp8V6GMgHMqbS4eezyZLGy+Avrpd99+jBuL8e1dfptPGKvqimXY8JwdkLQGtAstl4tAwBB7ZB4WBBCraFrwbgIFKqw77PJvNHVJ6zefaO1ams0ldRTae/hP98HsTskubkCMwRcHsXGZsVsdpiU0Si1dSGAklYUpNpFc2nZKGzVDAWsO9C12rvvH7vYdbA6a3+ix208Tffbfw+7T1GeKxtCqxrFjISAcuJUebNNp2hSZcs2naCzJO579yIXdxPADmVnptLOSWWDTzklufFLELvu5vE2zb29y2dVoIpHNRsajRRWOajRiU4DLg65rQxV9ppY69XQdhcM6OKMEZ2u78RzP5krpsdeWkQ6DHXlrEOh07bBZs25AIBAIBAIBBBxCo3WlBR0bN5xldoLhvfxKrtdn2jkj5/wyiGFVNvFcrqM03skiEWR9gTyWvEby9c4xh7quqEbcwXZ/hBXUcL0+0c0+CO0uvbL4S2CJoA4C6u2C/AQeoBAIPCgrMVpw5pQKkdYGb8bjpdzfUeviqbimki+2SPhP2Z1lXxRdJ/Fm/lDOOM/7p+Zw+Xs492ulptLGOOe6DUaiKxtCqxnFi8kA5cSmbNNp2hR5cs2kq11WTdrATYEutwA1JXuDDzWjfxZ6fTzeTnsTg7SwG1y7Mk6kroceOMddoXWPHFI2g2VOBNLdApGZKrdhZPtUBjzpjIDMwkAxBt3ZX1aSA22ovy01J0lYyRaGp/i1i8Wjs6VhdFuALbba4aEGSAQCAQCAQYvOSBcxeYucGDUmyxvaK1m0+AKkhjQ0aAWXK67PPzlLEICp2Stx6o3IXHsU+nrzXgkvezyg6aofKRexsPou201OTFEIZdigZYBTvG1AIBAIMHusgpcYrw1pzQJEdL0kv2iU2ibfo2cZTpc/c8+7XV1OWsV5UGbNFI6K/GcVLyQDl5KjzZptO0KbLlm0lepqHPcI483H93K8x44iOazPT6ebyacBwAMYSRdzhdxPH/C1M+p3t0X+LFGOu0LrY+QRSOhPwnq/hOn77F1Wkz/jYq38fH4vJjaXQo2ghbDx59nCDYxlkGxAIBAIBAIBBHq32aUC9S9aVzzo0Zd5/ZWjrsnLSK+f2ZVaap93LkdRfmukhpWu9LG21RuxWVjw/HzZIhjZfezWh3IGm2ZzXZoj6EHqAQCDF7rIKfFMQDAc0CpNL0t5JP5Q91v/ACH/AK+a1s+eKRtHdBmzRSNlBjOKl5IBsB4AKizZptO0KbLlm0lepqHSO6OIEuPlxJ7F5jx7RzWZ4ME3k07M4AIxvOzccyTx/wALT1Op5ukL7DijHG0GxjLCyr5ndMoKp/Q1Ub+DjunzHr4rpOCZvex/NHeHScNl3mg9iv2CagEAgEAgEAgEAgrcXks0oKijyiJ+Yk+noqPiWT2p9IZ1RHFcxM7ykeLwJW277ua3mWjxIV5wim+SGF3SNkYN2Bg7AuoRmJAIBBi91kFRieIBgOaBTnm6Yl7zaIHIadIRw7u1a+fPFI2jugzZopHqoMYxUvJDTYDLLIAcgqHNmm07QpsuWbSVquqL3COMXcf2SexZ6fTzeWWDBNpO+xeBsbTvJAMhf138SLCw7hnkpuIY/wAOvLHkvcGKKRtC/ZHbJczaerYZLwL+1bLMDhq0h3gbq04Vk5c9fp9ejG3Y6bKVO/Cw9gXYIjCgEAgEAgEAgEAgo8df1UER+UTB90eS5fiV95t8ZSVQVRswgR9putVRD77fVdHwaPa+TC7rGBMtE3uC6FGtUAgxc6yCqxKvDAc0ChU1HTEueSIge4yEcB2cz+xr588Y49UGbNFI9VBi+Kbx3W5NGWWQAHAKhzZptKmy5ZtJXqqlz3COIbz3GwA8zyCz0+nm8ssOGbScNm9mBEzed1nuze/n2DkFfYsUY42hc4sUY42g0YJHuiVv4T5qv4pHSPn9k9WTtVyNu6VivBU7SMvCVs6W214l5Kx9nc+9A3syXdoTyEHqAQCAQCAQCDwoF7Hyg1VuQA7AuP187paoKq2QQJGMC9dF+P0XTcGjv8Ed3XcJH8NvcFfME9Bi51kFXiNeGA5oE+rqTMSXEiJpzOheflHqVBnzxjj1Q5ssUj1UGLYnvdVtg0ZZZADkFQZs03lS5cs2krVlU57hHEC57jYAce3uWWn083llhwzaTtsfsv0Y3ndaR1i53oOxX+LFGONoXOLFFIP7aMNZpwUqVVUA68vcPVVvEvdr82VWqTUrj7+9KVisRXY8P4Lu5T6f34JeezR/UcOTnea7rHO9In0hA6M3RZj1AIBAIBAIBB4UC5j6DCv4dy4zXeCWEFVzIFAlYkP9fF+JdRwbtKO7rmF+43uCvGCY51kFZiNcGA5oE+sqjMSSSImnM8XH5R+qgz5oxx6oc2WKR6l/FsT3uqywaMstAFQZ883lS5s02krVtWXOEcYLnuNgBqSssGCbSyw4ZtJz2O2W6Prv60jrbzuX3R2eavsOGMcbLnFiikOk0FEGgZKZKkVY6pQLlD/Ml7h5lVvEvdj5sqtUmpXIX96UrBYCux8/wXdyn0/vwS0+zL3X/jd5rucX+uvwj9kEult0Ug9QCAQCAQCAQeFAv4+3JBoqzdrTzA8lx2vjaUtUJVjIIEzFBaui/Eun4L2n4I7usYa7qN7gr1g14hXBgOaBOr60zE5kRtPWdzPyjt8lBmzRjj1Q5csUj1LuK4pfqssGjLLQBUOfNN5U2bLNpK1fXEkMjBc5xsANSV7g082l7hwzaTjsbsvudeTrSu953Bo+VvZ5q+w4Yxx6rnFiikerpmH0QaBkpkqxa1BorT1SgW6D35v6fVVnEp9mvz+zKrTJqVyF/elKxWIp9p32hK2dLG93ktvswZ/CvzJP5ruaxtWIQujtWQ9QCAQCAQCAQCCkx1nVQV7jeJh+6B4Zei5XilNr2+KSqKqVmECdjw3auE/fHkV0fBZ6zHp94YXdDhrg2IZ8F0KMr4rinSE9azG+870HaosuWKR6osuSKQWq3EXyno4GOIGQawFxt3BU+WbXneVZeL5J6Ik2zNdIOpA4fidGw/8Ak4KOlcVfet+6XHord5hNwLY6enO/JHvSHUh0bt0chn/9Vji1OmpHvfpP8LDHh5IOeH1vRWD2ub3ggLcx5seT3LRLPYz0OItcBYhSCyY+6CNiB6pQLuH/AO6e0DzVTxOekfCWVWl2q5K3dKxXgWNtqjdjsrHh9ObJDGxk9nNNu07O5dmiO4QeoBAIBAIBAIBBXYrHdpQUdNnG5vyuPgc/1VBxbH1384Z1aCuaSPECftl1Hxv5Pb529Ve8Ft+Zt6SwukuxQyMADrMA6zvQdq6LLlikNfJkikPcHwp1ad5xLKZhtlq88Q31P7FTmzdevdr48U5Z5rdjXGIqZm7ExrGjW2p7SdSe9VeXU9do6y360isbQrqjaSMGxeFD+dZn0Z02Msk914UN4y17iYZLjPMH6qP8W0Tu92RHQlh3osjxZ8J7uR/JXGi4xak8ufrHn4x8fP8Af4sJp5L3BcVDxY66EHUFdNExMbx2Rp+JSdQ9y9FHQ/y3nm8+QVJxW3X5fyzq0FcvKR4vAh7Xz9JM2McXAfmug4Ri9qJ+bC0up7K0u5AwdgXSI18gEAgEAgEAgEAg0VTLgoFpg3JXNOjx+Y09VocRxc+LfyZVaZG2JXG5K7W2SsFgFfbun3qdx5De/t63orPhmTkzQxv2LOEymqfDTx5BxAJ5DVx7cgSrnNknebSqtpyZNnViGwxtjjFmsaAB2BUupzT28VpWsRG0Oe7X4+QdxhOtrDUnktjQaOckvbShYNsnUVXXe5zQeAy/NdFTS46x23R7rl2xU8HWjldccDmCmTSYbxtNfobyvcEle5pbILPbqOY5jsXMcQ4fbBO8daykrbdZKqZK6qn6GRsgyBID/Q+ngui4Lq5/0W+X3j7/AFYXjxXtRXB0V76hdEja4MoW9tz4lc1xW+97JKo6oGaPXThjHOPALPHXmtsETBYjVVwOoab/AFXY8OxcmPfzRWl22hi3WgcgrBilIBAIBAIBAIBAIPHBAuY3CQd4ag3XlqxaJifERZSHAPGhHgeIXF67BOO8xKaJaFoPUHGaYSROB4gg9ymwX5bxJJK9klKRVVG/rTMdH/WX7t/BrvFdFq7RGOLR49f0aeHHy2mT7i01mPPYVz2/PkbhA2cw77XWlzs2sP56n99i7HQ44piifNDPd2vDqJrGgADILceJE0AI0QK+J0/RSB4Ghz7RxCizYoy45pPi9idhUMsbjQriNRi5LJYVeMQ70Z7j4LzT3ml4mO72VNhGJlzeiJu5rty3M3sF3VMkWpF/DbdAcakbrWtHwgDwC4/XZOa3xS1RVXMiltlim63cB77Kz0Gnm9oY2la+zPBi1vSuHWdmuvrWK1isInS2CwWQyQCAQCAQCAQCAQYucgp8ZkG6UClheKDpXQuPVceqeDX8vqqrimmjJTnjvH7f8exaInaVo4WK5K1eWdkzBzbiyxgU2C4X9mrauRvuVUULx2SxFzX91w6M+Ks76rn01a+NZn6Ttt92PLtO6djDbxP7itHDPtwylU+zWEB8pOvSO813WD/VX4Qhl1SPRSvGSCkx2K7Sgr25xMPIW8Db0XLcUx7Xt8f36pKoczLtI5hUtZ2lmXMAwhwxDfI/hBpeeXSNNgPzaf6SujwauP8AFmnj9p/v6o5jqbKl9yqLPfmskhU4xiIhYSTnbJeYcU3sSRcMpX19UNS0Oue/kuu0On/DrzSimXbsHohFG1oGgVgxWKAQCAQCAQCDwlBrdKAgjTVwHFBV1mNNaDmgWMQxYzEtYcvif8LR+vYo8uWuON5R5MkUjeSri1QBkzQaniTzPaqS+rta+6pvqZtbdd7ObTNntFI4dM0ZE/7oH/tz8ea09XpN6/iV7fsuNPm569e5ia66p5iYbL1eDGVm8COYXsTtIpMBaaaqe05Nk6zfI/n5rsuGZ4y4Ijxjp/CK0dXSKWoDgM1YsUjeQVuL23Sgp6TOE9jnD19VQcWr7U/CGdUcrmkgi6t7cVJXJMCFiWIthaS4i6yx47ZJHPcQrZKybcZc3PDgF0eg0URG89v3R2l1LYrZwU0YuOsRmrtgcGiyD1AIBAIBAIMXFBCqqndQUNZihzDQT3LG1or3l5NojupKytd8cjWDkOs79PzWrk1uOvZrX1dKqeoxSMe60yHm83Hhoq/LxG0+60smutPZAqcSe/K9hyGi0b5r27tK2W1u5dxqt3Bb93Uunxc0pMOPmlN2Y2Ykf/GkuHnNjf8Aj5E/e8lfYsMVr1XWHHyx1N7KySCwlBt8/A9/JVGu4Vv7WL6fw2YstqWvY8ZEXXPXxWrPVIlKIR6ykEg13XA3a8atPqOxbej1d9Nk569vGPN5MbvKSvmhyewuA+Jl3NPqPqur0/EdPmjpbafKen9+SOazCwbjx+V3gVt/iU84+rFHrMSkkFmxvN+TXLyc2OO9o+sGzfhcb2wu6Ru6S4kA20sFS8SyUv1rO/RnVqK5qUjTVPIY4jUBe0jeRzSuqZaucxNuSHWJ4NXVaHRRyxaeyOZdJ2L2RbA0OcLvOZJVxEbdGB5jZYIM0AgEAgEAgEGuQIKHFqeR19x4b2Fm96rC1bT2nZhasz2kmYrR1me7LERyIc3yutLJo727WamTS3t2sXqijqRm+MO/C79bLTvw3J57tW2gyIEtS5nvxub4HyUF9DlrG8whtpMlY3mEgOyv2XWnt12a23XZS0sP2mtiZqA7pHdzcx+e6PqrrQ4+q00lOsO2YBhwDRkrVZrKuwdsjSCAgR8W2WkiJdA4jjunT/C1c+kxZvejr5vYnZVMxyaA2mY4W42uPFUufg9o616s4usqbaiN2psqzJor1nbZlusIcbiOjwovwclfA3SRjkfzhSROSPAYSbRxj4wpInLPgdGdJiwmvum4UOa2SOliG5ar149twQvYCzhUDYq51wP4lj9RkfRdhwnNz4NvL+/yitHV1OjI3QrNizlnDUEf7e3mgkxzAoNqAQCAQCDwhBpkhugiyUAPBBDqMIaRogSdrMHG4+w4HyWN45qzDG0b1mCS+e0IPNq5iK732c9Fd7p/s3oOkklmI95wjb+FuZPibf0roNLTlpuu9PXau7tWGxWaFsthPsg1yQg8EFZXYHHIOs0H6IFjENgYnklo3TzGS8mInuKOo9n0g9yR31z81DOmxT/5h7vKG7YWp/5D4BY/4eHy/c3li7YOe3Wkd9LBZRpcUf8Ak3lebH4EYOmDnOcTue8SbW3r2v8ARVXFtPWYrMRt3+zKsrlwXMTG0pHi8C/jzOjkjlHwuF+45H0V5wXNy5eSfFheD7g9VvRg9i6hG1TS7z93vUOe80pNoewgVW4wEkuy7VT24peJ26fRlysNmcaEznNHwmyuNPeb462nvLGTc05KZ49QCAQCAQCAQYvGSBV2kgu0oOI4vLuNcwase9luNw4iyooxbZpj1U0Y/wAyfi6nsJhPQwxMIza0b3a85uPiSrusbRst6xtGzoVO2wWTJtQCAQeWQeFgQedEEGmpiG6UC7Ti0rxzb5FaHEa744n1ZVaJRmVxuSNrSlYLARcRpRIwtPEEKXDlnHeLR4EsNnMRMbTG82cw7p/Vd3iy1y0i9e0oJW+Hy78jncA0+J/ZWvrrbY9nsK3aCW0bz2FclPtZkvgpvZsbySn7y7LTRthr8EU93VI9FO8ZIBAIBAIBAIPHIKbFoN4FBxmTCDLjboLdRkgqXfgDGvH033NH1WpGP86ZasY/zZl2PCKXdAW22l40IPUAgEAgEAgwkFwgWq5u5K13C9j3HJQ6inPjmr2GmqbZy4nUV2ulhoWu9CCvxDCulcHMf0bxkTa7XN5Ec+1WnD+JW03sTG9Z/T4MbV3XGHxCCK29vOObnaX7hyW5qtfGWN3kVKm2eIBrC2+ZVfpMc3vuylY+zCjIi3yM3G/iuyrXliI8kLozVkPUAgEAgEAgEAgjzxXQUFPs61tZPVfFNDBCB8vRukLj9d5n9i82ebdV/BFZevUhAIBAIBAIBAFBU4vS7wKBfkqgBuvyc3LvHNc3xTRTE89e0/okrLxkgOhCoJrMd2bJeALkFbimMMhaesL8lsYsNry8mSI5z6+oDRcjeF+wcl0/D9JyRzT8kdpdp2dw4QxNaBoArViuUAgEAgEAgEAgEHhCDzdQegIPUAgEAgEAgEAgwkZcIF7G8EEgNsjwI1BXkxExtIQcRpKqncd0FzeY18FV5uFY7zvXoyiyuftFO3Isf4Fac8Hllzo0uOVEmQa/6BSU4TMd9nnM9o9n6qqcN4FoOpOqsMOhpTv1YzLpeymybKVoNru4lbrw3MbZBkgEAgEAgEAgEAgEAgEAgEAgEAgEAgEAgxc26CPLRtdqAghSYHG7VjfBAR4FENGN8EE6Gja3QAIJACD1AIBAIBAIP//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12" descr="data:image/jpeg;base64,/9j/4AAQSkZJRgABAQAAAQABAAD/2wCEAAkGBxQQEBASEBAPEhAQEBAQEA8QFA8PEA8PFBIWFhQUFRQYHCggGBolGxQUITEhJSkrLi4uFx8zODMsNygtLisBCgoKDg0OGhAQGywkHyQsLCwsLCwsLCwsLCwtLCwsLCwsLCwsLCwsLCwsLCwsLCwsLCwsLCwsLCwsLCwsLCwsLP/AABEIAOgA2QMBEQACEQEDEQH/xAAbAAACAgMBAAAAAAAAAAAAAAAABgQFAgMHAf/EAD4QAAEDAgMEBwUGBQQDAAAAAAEAAgMEEQUhMQYSQVETImFxkbHBBzJCUoEUYnKh0fAjM4KS4SRDU9KiwvH/xAAaAQEAAgMBAAAAAAAAAAAAAAAAAwUCBAYB/8QAMREBAAIBAgQDBgYDAQEAAAAAAAECAwQRBRIhMUFRYSIycYGRwRMjobHR8BQz4UIV/9oADAMBAAIRAxEAPwDuKAQCAQCAQCAQCAQCAQCAQCAQCAQCAQCAQCDEvQa3TgIPGzgoNrXIMkAgEAgEAgEAgEAgEAgEAgEAgEAgEAgEGJcg1vnAQQ58RA4oKisx9reIQRGV8smbWODfmf1G/S+v0WE3rHdjN4hIpq+zwzfDnakNvYDv8F5XJzT0eVvzT0MdK+4UjNIQeoBAIBAIBAIBAIBAXQYl4QYmUIPOmHNB6JQgyDggyugEHhKCLUVQagpa3HGt4oKt+Jyy/wAtjiPnPVZ/cdfosbXrHeWM3iO6NJHxmn/oi/7O/Ra99VWOyC2prHZGfikMP8tjd75z13+J0+i0smtamTVqnEdpXEEi6051NrTtDWnUTaWewsj5XPleb7z91v4W/wCb+CuNHWeTmnxWelieXeXU6JuQW22ktAIBAIBAIBAIBB4SgjzVQbxQVlVjTW8UEF2KyP8AcY49tjbxUV8+OnvWh7s1mWc/CB3uCgnX4Y8f0OWWJdP93+5Yf/Sw+v0e8sj7TO34b9zmr2OI6efH9Jecss2409nvscO0g28VsU1GK/u2ifmbLClxxruIUzxaQ1YdxQZyOyQLOOVYZ75IbxI/eSjyXmkbsMl5rG5emxaFmbWtLuDndc/S+n0VZl1sq7Jq1ZWbQvdpdaN9VaezUtqJlVzVj3auKgm9pQzeZaCVgwQcUls2w1PBTYa72S4q7y6NsRh/RxRt5NF+08T43XT0ry1iHQ0ry1iD9A2wWTJtQCAQCAQCAQCDXJJZBUYhiobkNUFb0UkubzuN5fEfpwWjm11KdK9f2/69iGYjjj0AJ+Y5lU+o4ha3SZ+XgziqHW44yPVwC0fxsl/dhlso6jbFg0N1l+Dlt3ebwjjbNi9/xMpun0m00b/isobYctXu8LaGrDhcEFQTe0d3rGWBjsy2x+ZvVP5araw8Rz4vdt08p6x/fg8msNbJJYc2npG8tHj9VdabjOK/s5fZnz8P+f3qwmnkt8PxlsgtfPQg6gq5iYmN4YNONQCRh0IIOS9HLK+n+zykDONxyB1b/hUut0fL7deyp1el5far2eqqVoQCCJTxdNVRM1Advnubp+dlZ6DHveJWGjx72j6uy7P0260K8XBhaEHqAQCAQCAQCDXLJYIKDEcQJO4zMnIALG1orG89hqhphH1n9Z/5N7lS6vW7x5R5fyziGqoqr9yocuptedoZxBO2j2kEd2sOfErY02ktknq8mSxSUdTWu6ocGn4j+i6LBoKUj2mE2NWHeze4BlcSe1b1aVr2hit2ezmED3VkItV7O2DOMuaewkLG1K296NxV/Yamidnd8fP4gPVVmq4XTJG9Ok/oyixjw+sErQQuYz6e+G3LaEkTulLXetFRTb3Wad140cOPY4cVYaLiOTTTt3r5fx5PJrugTY4Y7sl6rgOOhHMHiF12DPTPSL0neP73RTGyPDhzH/6ioaCLXiidoeT3DlyH1UWozRETDVz5YiNiw8WJA0ubLm5UM92KPGMrrAlexG8vYjeU3YSk6SWSQjiGN7hmfMeC6DQ02puu9HTasy7DhsVmhbzcWCAQCAQCAQCDFxsgo8XrrdUanLJeTO3WRHp4RE3edm92vZ2BUet1e/Xw8P5ZxCLNKXFc9lyzeUkQXdp8V6GMgHMqbS4eezyZLGy+Avrpd99+jBuL8e1dfptPGKvqimXY8JwdkLQGtAstl4tAwBB7ZB4WBBCraFrwbgIFKqw77PJvNHVJ6zefaO1ams0ldRTae/hP98HsTskubkCMwRcHsXGZsVsdpiU0Si1dSGAklYUpNpFc2nZKGzVDAWsO9C12rvvH7vYdbA6a3+ix208Tffbfw+7T1GeKxtCqxrFjISAcuJUebNNp2hSZcs2naCzJO579yIXdxPADmVnptLOSWWDTzklufFLELvu5vE2zb29y2dVoIpHNRsajRRWOajRiU4DLg65rQxV9ppY69XQdhcM6OKMEZ2u78RzP5krpsdeWkQ6DHXlrEOh07bBZs25AIBAIBAIBBBxCo3WlBR0bN5xldoLhvfxKrtdn2jkj5/wyiGFVNvFcrqM03skiEWR9gTyWvEby9c4xh7quqEbcwXZ/hBXUcL0+0c0+CO0uvbL4S2CJoA4C6u2C/AQeoBAIPCgrMVpw5pQKkdYGb8bjpdzfUeviqbimki+2SPhP2Z1lXxRdJ/Fm/lDOOM/7p+Zw+Xs492ulptLGOOe6DUaiKxtCqxnFi8kA5cSmbNNp2hR5cs2kq11WTdrATYEutwA1JXuDDzWjfxZ6fTzeTnsTg7SwG1y7Mk6kroceOMddoXWPHFI2g2VOBNLdApGZKrdhZPtUBjzpjIDMwkAxBt3ZX1aSA22ovy01J0lYyRaGp/i1i8Wjs6VhdFuALbba4aEGSAQCAQCAQYvOSBcxeYucGDUmyxvaK1m0+AKkhjQ0aAWXK67PPzlLEICp2Stx6o3IXHsU+nrzXgkvezyg6aofKRexsPou201OTFEIZdigZYBTvG1AIBAIMHusgpcYrw1pzQJEdL0kv2iU2ibfo2cZTpc/c8+7XV1OWsV5UGbNFI6K/GcVLyQDl5KjzZptO0KbLlm0lepqHPcI483H93K8x44iOazPT6ebyacBwAMYSRdzhdxPH/C1M+p3t0X+LFGOu0LrY+QRSOhPwnq/hOn77F1Wkz/jYq38fH4vJjaXQo2ghbDx59nCDYxlkGxAIBAIBAIBBHq32aUC9S9aVzzo0Zd5/ZWjrsnLSK+f2ZVaap93LkdRfmukhpWu9LG21RuxWVjw/HzZIhjZfezWh3IGm2ZzXZoj6EHqAQCDF7rIKfFMQDAc0CpNL0t5JP5Q91v/ACH/AK+a1s+eKRtHdBmzRSNlBjOKl5IBsB4AKizZptO0KbLlm0lepqHSO6OIEuPlxJ7F5jx7RzWZ4ME3k07M4AIxvOzccyTx/wALT1Op5ukL7DijHG0GxjLCyr5ndMoKp/Q1Ub+DjunzHr4rpOCZvex/NHeHScNl3mg9iv2CagEAgEAgEAgEAgrcXks0oKijyiJ+Yk+noqPiWT2p9IZ1RHFcxM7ykeLwJW277ua3mWjxIV5wim+SGF3SNkYN2Bg7AuoRmJAIBBi91kFRieIBgOaBTnm6Yl7zaIHIadIRw7u1a+fPFI2jugzZopHqoMYxUvJDTYDLLIAcgqHNmm07QpsuWbSVquqL3COMXcf2SexZ6fTzeWWDBNpO+xeBsbTvJAMhf138SLCw7hnkpuIY/wAOvLHkvcGKKRtC/ZHbJczaerYZLwL+1bLMDhq0h3gbq04Vk5c9fp9ejG3Y6bKVO/Cw9gXYIjCgEAgEAgEAgEAgo8df1UER+UTB90eS5fiV95t8ZSVQVRswgR9putVRD77fVdHwaPa+TC7rGBMtE3uC6FGtUAgxc6yCqxKvDAc0ChU1HTEueSIge4yEcB2cz+xr588Y49UGbNFI9VBi+Kbx3W5NGWWQAHAKhzZptKmy5ZtJXqqlz3COIbz3GwA8zyCz0+nm8ssOGbScNm9mBEzed1nuze/n2DkFfYsUY42hc4sUY42g0YJHuiVv4T5qv4pHSPn9k9WTtVyNu6VivBU7SMvCVs6W214l5Kx9nc+9A3syXdoTyEHqAQCAQCAQCDwoF7Hyg1VuQA7AuP187paoKq2QQJGMC9dF+P0XTcGjv8Ed3XcJH8NvcFfME9Bi51kFXiNeGA5oE+rqTMSXEiJpzOheflHqVBnzxjj1Q5ssUj1UGLYnvdVtg0ZZZADkFQZs03lS5cs2krVlU57hHEC57jYAce3uWWn083llhwzaTtsfsv0Y3ndaR1i53oOxX+LFGONoXOLFFIP7aMNZpwUqVVUA68vcPVVvEvdr82VWqTUrj7+9KVisRXY8P4Lu5T6f34JeezR/UcOTnea7rHO9In0hA6M3RZj1AIBAIBAIBB4UC5j6DCv4dy4zXeCWEFVzIFAlYkP9fF+JdRwbtKO7rmF+43uCvGCY51kFZiNcGA5oE+sqjMSSSImnM8XH5R+qgz5oxx6oc2WKR6l/FsT3uqywaMstAFQZ883lS5s02krVtWXOEcYLnuNgBqSssGCbSyw4ZtJz2O2W6Prv60jrbzuX3R2eavsOGMcbLnFiikOk0FEGgZKZKkVY6pQLlD/Ml7h5lVvEvdj5sqtUmpXIX96UrBYCux8/wXdyn0/vwS0+zL3X/jd5rucX+uvwj9kEult0Ug9QCAQCAQCAQeFAv4+3JBoqzdrTzA8lx2vjaUtUJVjIIEzFBaui/Eun4L2n4I7usYa7qN7gr1g14hXBgOaBOr60zE5kRtPWdzPyjt8lBmzRjj1Q5csUj1LuK4pfqssGjLLQBUOfNN5U2bLNpK1fXEkMjBc5xsANSV7g082l7hwzaTjsbsvudeTrSu953Bo+VvZ5q+w4Yxx6rnFiikerpmH0QaBkpkqxa1BorT1SgW6D35v6fVVnEp9mvz+zKrTJqVyF/elKxWIp9p32hK2dLG93ktvswZ/CvzJP5ruaxtWIQujtWQ9QCAQCAQCAQCCkx1nVQV7jeJh+6B4Zei5XilNr2+KSqKqVmECdjw3auE/fHkV0fBZ6zHp94YXdDhrg2IZ8F0KMr4rinSE9azG+870HaosuWKR6osuSKQWq3EXyno4GOIGQawFxt3BU+WbXneVZeL5J6Ik2zNdIOpA4fidGw/8Ak4KOlcVfet+6XHord5hNwLY6enO/JHvSHUh0bt0chn/9Vji1OmpHvfpP8LDHh5IOeH1vRWD2ub3ggLcx5seT3LRLPYz0OItcBYhSCyY+6CNiB6pQLuH/AO6e0DzVTxOekfCWVWl2q5K3dKxXgWNtqjdjsrHh9ObJDGxk9nNNu07O5dmiO4QeoBAIBAIBAIBBXYrHdpQUdNnG5vyuPgc/1VBxbH1384Z1aCuaSPECftl1Hxv5Pb529Ve8Ft+Zt6SwukuxQyMADrMA6zvQdq6LLlikNfJkikPcHwp1ad5xLKZhtlq88Q31P7FTmzdevdr48U5Z5rdjXGIqZm7ExrGjW2p7SdSe9VeXU9do6y360isbQrqjaSMGxeFD+dZn0Z02Msk914UN4y17iYZLjPMH6qP8W0Tu92RHQlh3osjxZ8J7uR/JXGi4xak8ufrHn4x8fP8Af4sJp5L3BcVDxY66EHUFdNExMbx2Rp+JSdQ9y9FHQ/y3nm8+QVJxW3X5fyzq0FcvKR4vAh7Xz9JM2McXAfmug4Ri9qJ+bC0up7K0u5AwdgXSI18gEAgEAgEAgEAg0VTLgoFpg3JXNOjx+Y09VocRxc+LfyZVaZG2JXG5K7W2SsFgFfbun3qdx5De/t63orPhmTkzQxv2LOEymqfDTx5BxAJ5DVx7cgSrnNknebSqtpyZNnViGwxtjjFmsaAB2BUupzT28VpWsRG0Oe7X4+QdxhOtrDUnktjQaOckvbShYNsnUVXXe5zQeAy/NdFTS46x23R7rl2xU8HWjldccDmCmTSYbxtNfobyvcEle5pbILPbqOY5jsXMcQ4fbBO8daykrbdZKqZK6qn6GRsgyBID/Q+ngui4Lq5/0W+X3j7/AFYXjxXtRXB0V76hdEja4MoW9tz4lc1xW+97JKo6oGaPXThjHOPALPHXmtsETBYjVVwOoab/AFXY8OxcmPfzRWl22hi3WgcgrBilIBAIBAIBAIBAIPHBAuY3CQd4ag3XlqxaJifERZSHAPGhHgeIXF67BOO8xKaJaFoPUHGaYSROB4gg9ymwX5bxJJK9klKRVVG/rTMdH/WX7t/BrvFdFq7RGOLR49f0aeHHy2mT7i01mPPYVz2/PkbhA2cw77XWlzs2sP56n99i7HQ44piifNDPd2vDqJrGgADILceJE0AI0QK+J0/RSB4Ghz7RxCizYoy45pPi9idhUMsbjQriNRi5LJYVeMQ70Z7j4LzT3ml4mO72VNhGJlzeiJu5rty3M3sF3VMkWpF/DbdAcakbrWtHwgDwC4/XZOa3xS1RVXMiltlim63cB77Kz0Gnm9oY2la+zPBi1vSuHWdmuvrWK1isInS2CwWQyQCAQCAQCAQCAQYucgp8ZkG6UClheKDpXQuPVceqeDX8vqqrimmjJTnjvH7f8exaInaVo4WK5K1eWdkzBzbiyxgU2C4X9mrauRvuVUULx2SxFzX91w6M+Ks76rn01a+NZn6Ttt92PLtO6djDbxP7itHDPtwylU+zWEB8pOvSO813WD/VX4Qhl1SPRSvGSCkx2K7Sgr25xMPIW8Db0XLcUx7Xt8f36pKoczLtI5hUtZ2lmXMAwhwxDfI/hBpeeXSNNgPzaf6SujwauP8AFmnj9p/v6o5jqbKl9yqLPfmskhU4xiIhYSTnbJeYcU3sSRcMpX19UNS0Oue/kuu0On/DrzSimXbsHohFG1oGgVgxWKAQCAQCAQCDwlBrdKAgjTVwHFBV1mNNaDmgWMQxYzEtYcvif8LR+vYo8uWuON5R5MkUjeSri1QBkzQaniTzPaqS+rta+6pvqZtbdd7ObTNntFI4dM0ZE/7oH/tz8ea09XpN6/iV7fsuNPm569e5ia66p5iYbL1eDGVm8COYXsTtIpMBaaaqe05Nk6zfI/n5rsuGZ4y4Ijxjp/CK0dXSKWoDgM1YsUjeQVuL23Sgp6TOE9jnD19VQcWr7U/CGdUcrmkgi6t7cVJXJMCFiWIthaS4i6yx47ZJHPcQrZKybcZc3PDgF0eg0URG89v3R2l1LYrZwU0YuOsRmrtgcGiyD1AIBAIBAIMXFBCqqndQUNZihzDQT3LG1or3l5NojupKytd8cjWDkOs79PzWrk1uOvZrX1dKqeoxSMe60yHm83Hhoq/LxG0+60smutPZAqcSe/K9hyGi0b5r27tK2W1u5dxqt3Bb93Uunxc0pMOPmlN2Y2Ykf/GkuHnNjf8Aj5E/e8lfYsMVr1XWHHyx1N7KySCwlBt8/A9/JVGu4Vv7WL6fw2YstqWvY8ZEXXPXxWrPVIlKIR6ykEg13XA3a8atPqOxbej1d9Nk569vGPN5MbvKSvmhyewuA+Jl3NPqPqur0/EdPmjpbafKen9+SOazCwbjx+V3gVt/iU84+rFHrMSkkFmxvN+TXLyc2OO9o+sGzfhcb2wu6Ru6S4kA20sFS8SyUv1rO/RnVqK5qUjTVPIY4jUBe0jeRzSuqZaucxNuSHWJ4NXVaHRRyxaeyOZdJ2L2RbA0OcLvOZJVxEbdGB5jZYIM0AgEAgEAgEGuQIKHFqeR19x4b2Fm96rC1bT2nZhasz2kmYrR1me7LERyIc3yutLJo727WamTS3t2sXqijqRm+MO/C79bLTvw3J57tW2gyIEtS5nvxub4HyUF9DlrG8whtpMlY3mEgOyv2XWnt12a23XZS0sP2mtiZqA7pHdzcx+e6PqrrQ4+q00lOsO2YBhwDRkrVZrKuwdsjSCAgR8W2WkiJdA4jjunT/C1c+kxZvejr5vYnZVMxyaA2mY4W42uPFUufg9o616s4usqbaiN2psqzJor1nbZlusIcbiOjwovwclfA3SRjkfzhSROSPAYSbRxj4wpInLPgdGdJiwmvum4UOa2SOliG5ar149twQvYCzhUDYq51wP4lj9RkfRdhwnNz4NvL+/yitHV1OjI3QrNizlnDUEf7e3mgkxzAoNqAQCAQCDwhBpkhugiyUAPBBDqMIaRogSdrMHG4+w4HyWN45qzDG0b1mCS+e0IPNq5iK732c9Fd7p/s3oOkklmI95wjb+FuZPibf0roNLTlpuu9PXau7tWGxWaFsthPsg1yQg8EFZXYHHIOs0H6IFjENgYnklo3TzGS8mInuKOo9n0g9yR31z81DOmxT/5h7vKG7YWp/5D4BY/4eHy/c3li7YOe3Wkd9LBZRpcUf8Ak3lebH4EYOmDnOcTue8SbW3r2v8ARVXFtPWYrMRt3+zKsrlwXMTG0pHi8C/jzOjkjlHwuF+45H0V5wXNy5eSfFheD7g9VvRg9i6hG1TS7z93vUOe80pNoewgVW4wEkuy7VT24peJ26fRlysNmcaEznNHwmyuNPeb462nvLGTc05KZ49QCAQCAQCAQYvGSBV2kgu0oOI4vLuNcwase9luNw4iyooxbZpj1U0Y/wAyfi6nsJhPQwxMIza0b3a85uPiSrusbRst6xtGzoVO2wWTJtQCAQeWQeFgQedEEGmpiG6UC7Ti0rxzb5FaHEa744n1ZVaJRmVxuSNrSlYLARcRpRIwtPEEKXDlnHeLR4EsNnMRMbTG82cw7p/Vd3iy1y0i9e0oJW+Hy78jncA0+J/ZWvrrbY9nsK3aCW0bz2FclPtZkvgpvZsbySn7y7LTRthr8EU93VI9FO8ZIBAIBAIBAIPHIKbFoN4FBxmTCDLjboLdRkgqXfgDGvH033NH1WpGP86ZasY/zZl2PCKXdAW22l40IPUAgEAgEAgwkFwgWq5u5K13C9j3HJQ6inPjmr2GmqbZy4nUV2ulhoWu9CCvxDCulcHMf0bxkTa7XN5Ec+1WnD+JW03sTG9Z/T4MbV3XGHxCCK29vOObnaX7hyW5qtfGWN3kVKm2eIBrC2+ZVfpMc3vuylY+zCjIi3yM3G/iuyrXliI8kLozVkPUAgEAgEAgEAgjzxXQUFPs61tZPVfFNDBCB8vRukLj9d5n9i82ebdV/BFZevUhAIBAIBAIBAFBU4vS7wKBfkqgBuvyc3LvHNc3xTRTE89e0/okrLxkgOhCoJrMd2bJeALkFbimMMhaesL8lsYsNry8mSI5z6+oDRcjeF+wcl0/D9JyRzT8kdpdp2dw4QxNaBoArViuUAgEAgEAgEAgEHhCDzdQegIPUAgEAgEAgEAgwkZcIF7G8EEgNsjwI1BXkxExtIQcRpKqncd0FzeY18FV5uFY7zvXoyiyuftFO3Isf4Fac8Hllzo0uOVEmQa/6BSU4TMd9nnM9o9n6qqcN4FoOpOqsMOhpTv1YzLpeymybKVoNru4lbrw3MbZBkgEAgEAgEAgEAgEAgEAgEAgEAgEAgEAgxc26CPLRtdqAghSYHG7VjfBAR4FENGN8EE6Gja3QAIJACD1AIBAIBAIP//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4110" name="Picture 14" descr="http://inasafe.org/en/_images/010_qgis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975" y="3733800"/>
            <a:ext cx="2057400" cy="219910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297432"/>
            <a:ext cx="4648200" cy="279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124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GRASS</a:t>
            </a:r>
            <a:endParaRPr lang="de-DE" dirty="0"/>
          </a:p>
        </p:txBody>
      </p:sp>
      <p:sp>
        <p:nvSpPr>
          <p:cNvPr id="4" name="Textplatzhalter 3"/>
          <p:cNvSpPr>
            <a:spLocks noGrp="1"/>
          </p:cNvSpPr>
          <p:nvPr>
            <p:ph type="body" sz="quarter" idx="13"/>
          </p:nvPr>
        </p:nvSpPr>
        <p:spPr/>
        <p:txBody>
          <a:bodyPr/>
          <a:lstStyle/>
          <a:p>
            <a:r>
              <a:rPr lang="en-US" dirty="0" smtClean="0"/>
              <a:t>GRASS</a:t>
            </a:r>
            <a:r>
              <a:rPr lang="en-US" dirty="0"/>
              <a:t> </a:t>
            </a:r>
            <a:r>
              <a:rPr lang="en-US" dirty="0" smtClean="0"/>
              <a:t>– Geographic Resources Analysis Support System</a:t>
            </a:r>
          </a:p>
          <a:p>
            <a:r>
              <a:rPr lang="en-US" dirty="0" smtClean="0"/>
              <a:t>Official project of </a:t>
            </a:r>
            <a:r>
              <a:rPr lang="en-US" dirty="0" err="1" smtClean="0"/>
              <a:t>OSGeo</a:t>
            </a:r>
            <a:endParaRPr lang="en-US" dirty="0" smtClean="0"/>
          </a:p>
          <a:p>
            <a:r>
              <a:rPr lang="en-US" dirty="0" smtClean="0"/>
              <a:t>Originally written for Unix by US Army</a:t>
            </a:r>
          </a:p>
          <a:p>
            <a:r>
              <a:rPr lang="en-US" dirty="0" smtClean="0"/>
              <a:t>Very powerful software with a huge support community</a:t>
            </a:r>
          </a:p>
          <a:p>
            <a:r>
              <a:rPr lang="en-US" dirty="0" smtClean="0"/>
              <a:t>Originally command based but now available with GUI and command section as well as python shell</a:t>
            </a:r>
          </a:p>
          <a:p>
            <a:r>
              <a:rPr lang="en-US" dirty="0" smtClean="0"/>
              <a:t>Utilization of R functions is possible</a:t>
            </a:r>
          </a:p>
        </p:txBody>
      </p:sp>
      <p:sp>
        <p:nvSpPr>
          <p:cNvPr id="5" name="AutoShape 4" descr="data:image/jpeg;base64,/9j/4AAQSkZJRgABAQAAAQABAAD/2wCEAAkGBxQHEhQSExQTFRUWFRgbFxgYGBseHBsYHhsfIiIfGhsaHCggGhslIRkXITEkJzUrLi44GiA1RDcuNyguLisBCgoKDg0OGxAQGywkICQyNDc0NDQsLCwsLzg3NCw0ODAsLCwsLCwsLC8wNDQsLywsLCwsLCwsNC8sLCwsLiwsLP/AABEIAO0A1QMBEQACEQEDEQH/xAAcAAEAAwADAQEAAAAAAAAAAAAABQYHAQMECAL/xABIEAACAQIEAwQHBAYJAwMFAAABAgMAEQQFEiEGMUEHE1FhFBUiMnGBkUJSkqEjVGJygsIzQ1OTsbLB0dQWY/A0c6IkJWSz0v/EABoBAQADAQEBAAAAAAAAAAAAAAADBAUCAQb/xAAzEQEAAgECBAMHAwQCAwAAAAAAAQIDBBESEzFBBSFRIjJhcYGx8KHB0RQjM5FC4UNy8f/aAAwDAQACEQMRAD8A3GgUCgUCgUCgUCgUCgUEXneb+r9MaL3uIluIogbXtzZzvoiW41N0uALsQpCK9W4vJyMSkr4p23xMJNlceOGUm0TpyC3s42Y6rOAn8tzCPNI1libUjXsbEEEGxDA7qwIIKmxBBBoPVQKBQKBQKBQKBQKBQKBQKBQKBQKBQKBQKBQRed5v6u0xove4iW4iiBte3NnO+iJbgs3S4AuxAIcZJlHoGqSRu9xEtu9lta9uSIN9ES3OlfMkksSSErQQGZZfJlsjYvCrqLWOIgBAEwAtqS+yzgAAHYOAFP2WUJXLcwjzSNZYm1I1+hBBBsQwO6sCCCpsQQQaD1UCgUCgUCgUCgUCgUCgUCgUCgUCgUCgUEXneb+r9MaL3uIluIogbXtzZzvoiW4LN0uALsVUhxkmUegapJG73ES272W1r25Ig30RLc6V8yTdiSQ9ea45cshkma5EaFiBzNhyHmeVc3tFazaezjJeKVm09nnyTPYM7TVC6sbAst/aW/RhzHUfKuceWuSN6y5xZqZY3rKSqRKgMyy+TLZGxeFXUWscRACAJgBbUl9lnAAAOwcAKfssoSuW5hHmkayxNqRr9CCCDYhgd1YEEFTYggg0HqoFAoFAoFAoFAoFAoFAoFAoFAoFAoIvO839XaY0XvcRLcRRA2vbmznfREtwWbpcAXYhSHGSZR6BqlkbvcRLbvZbWvbkiDfREtzpXzJJLEkhK0FU7Tldsvk032ZNVvu6uvle1VdZvyp2UtfvyJ2Zz2fZ9HkOJLSg6JE0Ej7N2B1EdQLb9f8ACs7SZox39ruydDnriye10luAOrcVtvo3NBA5pl0mCkOLwgvIbd/DcBZ1AtcE7LOoFlY7MAFbbSyBJ5XmMeaxiWI3U3BBBDKwNirqd1dSCCp3BFB66BQKBQKBQKBQKBQKBQKBQKBQKCLzvN/V2mNF73ES3EUQNr25s530RLcam6XAF2KghxkmUegapZG73ES272W1r25Ig30RLc6V8ySSxJIStAoIji5ZHwWIES63MbAL1IOzWFjc6SduvKos+/Ltw9UOp4uVbhjednz9Xzz5V9C8M4pcbhIHVgwMSAkfeAsR8QQRX0WK0WpEw+rwWi2Osx6JOpEpQQOaZdJgpDi8ILyG3fw3AWdQLXBOyzqNlY7MAFbbSyBJ5XmMeaxiWI3U3BuCGVgbFWU7q6kEFTuCKD10CgUCgUCgUCgUCgUCgUCgUEXneb+rtMaL3uIluIogbXtzZzvoiW4LN0uALsVUhxkmUegapJG73ES272W1r25Ig30RLc6V8ySSxJIStAoFB+JlLqwU6SQQGtextsbHnavJ6PJ6eT5zzOE4eaRC4kKuwLjcMQTv8+dfO5I2tMb7vlMteG8xvv5tJ7H8xMiSwNJ7hDJGbXsb6iDzIvbbpfzrS0F96zWZa/heTes0menZo1aLVKBQQObZZJhJGxeDAMpt30JNkxCjbmdknAFlfkbBW2sUCRyjNI84jEsRNrkMrCzI42ZHU7q6nYg0HtoFAoFAoFAoFAoFAoFAoIvO839XaY0XvcRLcRRA2vbmzHfREtwWbpcAXYgEOMkyj0DVLI3e4iW3ey2te3JEG+iJbmy+ZJJYkkJWgUCgUCgwnjzJPUmLdVBEb+3HtYWPNR+6dvpWHqsXLyeXSXzetwcrLO3SUv2RYdnxbuPdWIhjb7xFgPA7E38j41L4fWeZM/BP4XWZyTPwa/Wu3SgUHViZhh0ZzyVSx+AF68mdo3eTO0bqlh8JLDHh8ZhzfFPh4jPGxsuKAQXux2Wdfsv4eyfZsU4xzvSu/ojw23pXfrtCy5PmkecRiWIm1yGVhZkcbMjqd1dTsQakSvbQKBQKBQKBQKBQKBQRed5v6u0xove4iW4iiBte3NmO+iJbgs3S4AuxVSHGSZR6BqlkbvcRLbvZbWvbkiDfREtzZfMkksSSErQKBQKBQKCj9rOWnFYVZVUFonBZuojIIPxGrR9PjVLXU4se8dmd4lj4sXFEdEV2MxtfEttp/Rj5+1/ofzqLw6J9qUPhUT7U/JptaTXKBQQnGuJ9FwOJbxiZR8X9kfm1Q552x2n4INTbhw2n4PHxdN6nwAe9nhMJj/fVlFvgRqB8ia5zzwYt/TZHqbcvDv6bfn52ejMsreKX0zCWEpC99ETZMQgG2r7syj3X/hNxYrYW0jk+ax5vH3kdxYlXRhZ43HNJF+yw/wBQRcEEh7qBQKBQKBQKBQKCLzvN/V2mNF73ES3EUQNr25sx30RLcFm6XAF2IUhxkmUegapZG73ES272W1r25Ig30RLc2XzJJLEkhK0HnwmLXF6tPNHZGB5hh4/EWYeTA1zFolzW0W6PRXTooFAoFBX+PYGxGAxCpe+kHbqAwJH0BqDUxM4rRCtrKzbDaIQvZHgDh8K8p5SyeyP2V2v9dQ+VQaCm2Pf1V/DKTXFxesr1V5olAoK1x6weCGE/1+Kgjt5a9X8tV9TPsxHrMKurmOGKz3mI/VV+07GnNcTBl8ZudSl/332W/wAFJPwaqustx3rihS19+Zkrhq0xV0gDwrSa6DzjKpIpPS8JpGIAAkjJsmIjHJHP2XG+iT7N7G6kig9+TZrHnEfeR6hYlXRhZ43HNJF+yw+huCLggkPdQKBQKBQKBQRed5v6u0xove4iW4iiBte3NmO+iJbgs3S4AuxUEOMkyj0DVLI3e4iW3ey2ty5Ig30RLc2XzJJLEkhK0CgpfEeNPC+NjxX9RiAI5x4Ovuv8dP5KfKqmW/KyRftPVRz35GWL/wDG3lP8rmjBwCCCCLgjkR5VbXnNAoOtpLMF8VY/Qj/+q8383m/ns7K9elBDcH/+kj/el/8A2vUWH3Pz1Q6f/HH1+8pmpUxQKCk9oWbLlk2CLC4VpZbX5siewPmzWvVPVZIpau/xlQ1maMdqTPxn/UIPsxy5s2xMuPm9oqx0nxkbmf4VNrftDwqDRUm95y2VfD8c5Mk5rNSrTbJQQWc5VJFJ6XhNIxAAEkZNkxCDkjn7LjfRJ9m9jdSRQe/J81jzePWmoEHS6OLPG45pIv2WFx5EEEEggkPdQKBQKBQRed5v6u0xove4iW4iiBte3NmO+iJbgs3S4AuxVSHGSZR6BqlkbvcRLbvZbW5ckQb6IlubL5kkliSQlaBQKCH4tyj13hZYftEXT98bj4X5fAmos+PmUmqDU4ubjmqp9lvEnfL6FKbOgPdX5lRzTfqvMeV/u1U0WfeOXbrCl4fqd45VusdPz4NErQahQROPxHc4vCr/AGizr+SN/IajtO16/HdFe22Svx3S1SJSgieFU0YWO37Z+rsf9ajxe5CLDG1IS1SJSgUGOdpON9dY9YIvaMYEQHjIW3A+qr8Qax9ZbmZYpXt5MHX35uaKV7eX1ankGVLkuHjgX7C7nxY7k/Mk1qYscY6RWGzhxRipFI7JCpEpQKCEznKn1+lYXSuIUAMpNknQf1cluRFzpfcoSeYLKQ9mTZqmbprTUrKSskbCzxyDmjjoRcHqCCCCQQSHvoFAoIvO839XaY0XvcRLcRRA2vbmzHfREtwWbpcAXYhSHGSZR6BqlkbvcRLbvZbW5ckQb6IlubL5kkliSQlaBQKDrklEZAO2o2B6X8Pia83ebuyvXrGu0LLm4fxwxER0CQ94hHSQEavjuQ38Vqx9XScWXjr3YGuxzhzcyvlv5tO4WzxeIMOsy2DcnX7rjmPh1HkRWnhyxlpxQ2NPnjNSLQl6lTqnxjiPRcVlrf8A5DL+MBf5qrZ7cN6T8VPU24cmOfitlWVwoIXgv/0OH/8AbH+JqLB/jhBpv8VfkmqlTlBSM24tOC9OmU3SPu4Id9mnGsuQP2dS38Qgqnk1HDx29PKPmoZdVwcdu0bRHz/PsrvZPlHps74p9+62W+5MjDcn4C/4vKq2hx8VpyT2U/DcXFecs9ms1qtsoFAoFBCZzlT6/SsLpXEKAGUmyTxj+rktyIudL7lCTzBZSHsybNUzdNaalZSVkjYWeNxzRx0IuD1BBBBIIJD30EXneb+rtMaL3uIluIogbarc2Y76IluCzdLgC7FVIcZJlHoGqWRu9xEtu9ltblyRBvoiW5svmSSWJJCVoFAoFB14iBcSpRwCpFiDXkxExtLyYiY2lGQYxsukWCc3VzaCU/aP9nJ/3NjY/a+I3ji01nht9P4+f3RReaW4bd+k/tPx+7ycd5H69wjqovIntx+bDmvzBI+NvCuNTi5mOYjqj1mDm4piOvZlfA/EZ4exAZie5ksso8ujAeK3+hNZWlz8q/n0li6PU8m/n0nq3RGDgEEEEXBHIjyrdfSKR2rv6PDhpfuYlT/8WP8ALVLWztWtvSWf4jPDStvSV4BvV1oOrGy9xG7/AHUY/QXryZ2jd5adomUfwknd4LCj/sR/moqPD/jr8kWn/wAVflCWqVMrvG2dnKYQkW+InPdwgc9R21fK4+ZFV9Rl4K7R1noq6rNOOm1fenyhkvFM4iZMJGQY8MCpYfblP9I/4th5KKytRbaYxx0j792JqrxExijpX9Z7y0zsrwno2AVussjt9Dp/k/OtLRV2xRPq1/DqcOCJ9Vwq2vFAoFAoFBDZvlLM/pOGKpiQADf3JkG/dy26bnS49pCdrgsrB6cmzZc2QkBkdDplib3436qwHxBBFwwIIJBBoIbFqeGcRLjGBkgmK99IbmTDhRYfHDcyQPcLM26klAs6OJACCCCLgjkR5UH6oFAoFAoPNmOCTMY3ikF1cWPiPAjwINiD0IFc2rFo2lzekXrNZRHDGavIXwmIP/1MHM/2kf2ZB8QRfwPxtUWLJM70t1j9figwZZmZx396P1j1Zx2mcP8AqnEd8g/RTEnyWT7Q8r+8PifCs3W4eC/FHSWR4hp+XfjjpP3WXsq4j9JT0OQ+2gJiJ6p1X4r08v3as6HPxRwT1hc8O1PFXl26x0e7tai7zAg/dmQ/kw/mqTXRvi+qXxKN8P1WbI8R6XhoJPvxRt9VBqzjtxUifgt4rcVIn1h0cVSdzgsU3hBLb46DXmadsdvk8zztit8pezLYvR4Y0+7Go+igV1WNoiHdI2rEOzE4hcIjSOQqqCWJ6Ac69mYiN5e2tFY3lkWLzt8Y8+Ztcabw4RT0cg+11F0Usx6amHhWTbLNpnNPyhh2zzabaiflX8+H3Vxcv7rCNiX+3II47+XtO3ysq/xN4VWim2Obz38oVIx7YpyT3naP3n9m6cOYT0HCwRkWKxID+9pF/wA71uYq8NIj4Po8NeDHWvpCRqRKUCgUCgUEZnmberFUKvezSHTDECAXbrcn3UUe0zdB4kgEOnJMk9D1yzsJsRNYyvb2dr6UjU30RpcgDmbkkkkmgmedBV3ibhA64wWwJJLxgXbDX+1GBuYOZKc05j2RpAWWKQTKGUhlYAgg3BB5EEcwaD90CgUCgUFU44wT4fu8wgH6XDbsPvw/aU+QuT5At1tVXUVmNstesfZT1dJrtmp1r+sPbmOFi4ywXskaZF1RsfsuOV/MG6kfEV3etc+Py7u71pqcPl0liUTy5HODuksL/RgeR8QeXmD51iRNsV/jD52Jvhyekw1biXME4jyeSZOqqxH3WV1LA/Cx+OxrWzXjLp5tDcz3jNpZtCV4Bn9Jy/DHwQr+Fiv8tS6ad8VU2jtxYKz8HZxqNeClX75jT8cir/NXuf8AxzDrU+eKY9fL/cpypk7Oe0HNHzmePLMOblmHenpfmAfJQNZ+A8DWfqrze0Ya/Vla3JOS8aenfr+fqqfEIGYYmLA4beOG0Mf7Tk+25t4tzPKy3qpm9u8YqdI8v5lSz+3kjDj6R5fzKZ4wwKelYDLY/cjVFPmZHGom3UhdR/eNT56Rx0xR0hY1NI5mPBHSGs1qNooFAoFAoI3O83XKlUBTJNIdMMK+9I3z2VRzZjso38AQ6cjyhsKzTzsJMVILO491F5iKIHdYx9WPtHoAExQKBQVeeBuFGMsKs+DY3lhUEmA9ZIFG5j6vEPNlF7qwWTDTrikV0ZXRgCrKQQwPIgjYg+NB2UCgUCg4ZQwsdweYoKDw9if+lMfJl7m0Mx14ck8i3JfnYr8VH3qo4rcnLOKek9GbhtyM04Z6T5x/Dzdq3DneAY2MbiwmA6jkG+Wynyt4VxrsG8cyPqj8S028c2v1U7hnO/QExGHc/osRE678lk0nS31sD8vCqeDLwxNJ6TChps/BFqT0tH6tF7JsT32B0/2crr8jZv5jWjobb4tvRreG23w7ekprika0gT72Kw/0EgY/kpqfN0iPjCxn84iPjH3dXGnEQ4dw5cWMr3WJf2vEj7q8z8h1rnUZoxU379nOq1EYab9+yg5SDw5gZcfIT6TibpAT7wDbl/id2v5L96qGPfFinLPvW6MzFvgwzmt71un8/u9XZHkveu+LYbJdI/3iPaPyBA/iPhXWgxec3l34Zh3mck/R+cgb11nkkvMI0hH7qDu1P5qaYv7mqm3p/wDDD/d1s29N/wCGoTTiIoD9tio+Olm/wU1pzOzYmdtnbXr0oFAoIzPM4XKlUBTJNIdMMK+9I3z2VQN2c7KN/AEOrJMnbCs2InYSYqQWdx7qLzEUQPuxg/NjuegATFAoFAoOjG4tMAjSyuqIguzMQAB5k0FUyrMI1X03L29IwcrMZokB1I9/akiQjUG6vFa7X1KNRIkC2YLFpjo1liZXRwGVlNwQeoNB3UHXiNWk6LarezfkT4G3IHxryd9vJ5O+3k6Mrx65lGJFuOYZTzVwbMreYIIrylotG8OaXi8bw9ddO1I7VMpOKw64hL64Gvcc9BIvy8DpN+ljVLW496cUdYZ/iOLix8cdaprhbNF4lwas4DFlKTKeWq1mBHgwN7eDCpsOSMuPefqsafLGfFEz9WP8X5CeHsS0W5Q+1G3ih/1HI/C/WsjUYeVfbswNXgnDk27dly7GsTtiYiRzRgPxA/4L9aueH28rQ0PCreVqrdxDIBPgg2wE0khPQBIJNyeg9oVcyT7Vfn+0tDNPtU+f7SzZ3bj7MgNxCDt+zCp3PkW2+bDoKzd51Ob4fsx5mdZqNu0fb/t18e5gc7xi4eEXSIiGNRyLkgG3hvZfD2RXmqvzMnBXt5PNbk5uaMde3k00Qrwrl7BbfoYWN/vPYm/zY/nWntGHF5dobG0YMPl2hTuxrCb4iYjoiA/Ut/JVPw+vvWUPCqe9ZcsxxHe47Cwix0rLM3lZe7X694/0q5ad8la/Of2/doXtvlrX5z+37pypk5QKCOzvN1ylFJVpJHOmKJLa5HtfSt9gALksdlAJJAFBBY3HxcHRPmGYSKZ3spKAmwvdYYAdyo3JOxYgsbCwULRg8UmOjSWNg6OoZWHIqRcEUHdQKBQKDpxmFTGo0ciq6OCGVhcEHoRQYfm2W4nscxXpWF1TZdKwEkZJ9nfZWPQj7L/I+YaDlWYJJH6xy682GlJbEYZfeD82eJek334+T+8Pa98LbgMbHmMaSxOHjcXVhyI/82t0oPRQU/NMX/0vjlkO2Gxe0ngky7B/AahYH4E9KqXtysm/a33Usl+Rmi0+7br8J9Vwq2uurEwLikaNxdXUqw8QRY15MRMbS8tEWjaWW8CYxuGswlwUp9l20An749w+QcG3nday9NacWWcc9/z9WNo7zgzzht0n8j/a68ccPDiHDlVA71LtEfPqvwYbfGx6Vd1OHm0279mhq9Pzse3eOjHMgzV8gxKTAG6GzryuvJlPn8eRA8Kx8WScV92Bgy2w5It/tcu1PNxP6KYm9l4ZDcdUkKfS+mx+Yq7rsnu8PeP4aPiOb3eGesT+uznJU/6Qyt8URafE2EfiAb6fy1Seew6UxxyME37z+f8AZhj+m005J9635H8vP2TZL6XM2KYezFsnnIw3+in/AOQ8K40GLe03ns48Mw8V5yT2WntVxno2BKdZZEX5D2v5LfOrettti29VzxG/DhmPV+uyzCejYBW6yO7/AJ6R+SCmirtij4vfDqcOCJ9X44bxPrbM8bMN1iRIUPlc3t/EjH5imK3Hmvb08jBbmai9vTaFyq2vFBHZ3m65Sikq0kjnTFEltcj2vpW+wAFyWOygEkgCggMdjIuD4pMxzGRWnYafZ3Cg7iDDKbG1xcsbFiNTWAAQMuyfJsX2yYv0zFFocFGxCKOVr7pHfmxsNUn+wUBvOX4GPLY0hiRUjRQqqvID/wA69aD0UCgUCgUHTi8KmNRo5FV0cFWVhcEHmCKDCc7yfFdjuL9NweqXAykCSMk2AvsjnoRc6JOl7G9yGDRMozNMbF6yyy8sUjXxOF2DF/tFBe0eJFwSvuyWHVg9Bb8tx8eaRLNEwdHFwRfxsQQd1YEEFTYggg2IoI3jPJ/XmEkiAu4GqP8AfXlb47r/ABGodRi5mOaq+qw83FNe/ZDdmfEXrWDuJD+lhAG/No+QPxHun5eNQ6PNx14Z6wg0Go5lOG3WF0q4vss7WstOEmhxaXGqysw6Ou6n4kf5Ky9fSa2jJDG8TxzW1ctWgcN5oM5w0U45svtDwcbMPqDWhiycykWamDLGXHF/VkHaRhRhcwmsAA+l7AdSoufiWDH51kayu2WWD4hThzzt3eThPLvXmLggdvYF9ifsLdyq/E6uX3ia409OZkis9HGlx83LWtuiw9qmYHHYqPCx790ANI6yPba3Ww02+Jqxrr8V4pHZa8SyTfJGOvb7y0jhnKRkmGjhFrqt3I6ud2P15eQFaWHHGOkVa2DFGLHFFB7ZMZd8PDf3VZyP3jYf5W+tUPELedaszxW/nWi2Y7E/9L5WDyeOBEX/ANwgC/4jf5GrdrcnD8oXr25Gn+UPH2VYH0XBCQ85ZGb5D2R/lJ+dR6Ku2Lf1R+HU4cO/quVXF94M4zRcqQMQXd20xRrbVJIeSrfboSSbBQCSQATQV7HYyLg+KTMcwkVp2Gn2dwoO4gwymxtcXLGxYjU1goCBmGR5Piu2LGemYvVFgYyQiAm1r+5GepNhrk+W1gFDeMFhEwEaxRKqIgCqqiwAHQUHfQKBQKBQKBQdOMwqY1GjkVXRwVZWFwQeYIoMLzvJcV2PYr07BXlwEjASxknYX2WQ9OZ0SdDsednDRMozCPM4/WeWe2shvicNcAuwAvsTaPFKLb8nFgTYq6hbMtzCPNI1libUjX8QQQbEMDurAggqbEEEGgyjihH4OzMYiIew57wDoQ3vp9b/AAuvhWRn3wZ+OOk/ksLUb6bU8dek/ktawWKXHRpKhujqGU+RH5GtatotG8NutotWLR0lGcZZT65wksQF206k/fXcW+O6/OotRj5mOaodVi5uKaqV2P5tYy4Vjz/SJ8dgw/ym3kapeH5OtJZ/heXrjn5ujtMwivmOH130SJGrfDvCD+RFeaysTmrv0n+XOvpE6im/Sdvup2Mgk4fxTKG/SQybMPEG4Pz22+VUrRbFk27wz71tgy7R1iVr7OsC2fY6TFy76CXPh3rk2t5D2j5WWrekrOTLOSy9oKTmzTlt2+7XK1m4yDiz/wC75ykXNRJDH/Dszf5mrJz+3qYr8mHqf7msivySfbDmd+5wq8/6Rh9VX+f8qk8Qv0pCXxTJ7uOPm0DJ8F6ugih/s41X4kDc/M3NX6V4axX0amOnBSK+j8ZzmqZSgZgzMx0xxru8jnkqDx2JJNgACSQATXbtXswx0fCkT5lmLqZiulVXcIDuIcODbUTYFnNi1rnSqgKGYZHk+K7YsZ6Zi9UWBjYhEBNrX9yM9SbDXJ8trAKG8YLCJgI1iiVURAAqqLAAdAKDvoFAoFAoFAoFAoMt7fJMcmDAw4Hop/8AUlb95boD4RHrb57cwxLgXjGfgzECaI6kawliJ9mRfPwYXNm6XPMEgh9E5VmUeeIMzyw6i1hiMOSFMlhyYXtHiVFtLcmFgTp0sodfHEUXFOXnEQm7QFmsQQy22kR1O6MLXKne6CqmsxcePfvCjr8PMxTPePNG9kuf+9gnPi0X+LKPzb8VQaDN/wCOforeGajy5U/RplaTXYrn8Z4RzXvFB0hxKoHWN76lHl76/KsbLHIz8UfN8/mj+m1XFHTr/tPdryiRcJiENx7VmHW4VlI+hNT6/pW0LXifSl4VjjCWHEPM4N5ji5Rt/ZBUtq89V7fB6ramazMz33/TyU9ZNJmZ/wCXFP8AraEn2WZ96vnOHc+xMfZ8pOn4vd+OmpNDm4bcE9JSeG6jgvy56T92wVrt5jXCcnrXOe95gyzPf9mzW/xWsfBPHqd/mwdNPM1fF8Zd+cj1xnipzVZo1/hQAsPqH+tdZPb1UQ6y/wBzWxHpMfo0/Oc1TKUDMGZmOmONd3kc8lQeOxJJsAASSACa1m4r2YY6PhSJ8yzF1MxGlVXcIDuIcODbUTa7ObFrXOlVAUPm7jjjCfjLEGaY6VFxFED7Ma+A8WNhduvkAAA3/sPw+Mw2XKuLFkvfDhr6xEd/a8FvuvWx8LUGhUCgUCgUCgUCgUCg/MiCQFSAQRYg7gg9COooPnrtd7LfUurG4JScPzliG5i/aXqY/H7vw5BROCOL5+DcQJoTdTYSxk+zIvgfAjezdPMEgh9F5di4+KIxmWXFSzgJiYHNhKoFikv3J1B9l+RFgbqQVdSY38mT4bFNl0+uPWjwye64s6sp91wDz8RyN+oNYF62w5Pk+XvW+ny/Lo+gslzJM4gjnT3XW9vA8iD5ggj5VuY7xesWh9JiyRkpFo7qd2uZV6Rh0xAG8TWb9xtvybT+I1T1+PenF6KPieLixxf0VjEYw5rkqgm7YWdQfHQQQvy9vT/BVabcem/9ZU7X5mj+NZRvAmVeusbGrbqt5HvvcL4+ILFQfiai0uPmZY3+aHRYubmjft5v3xxkJ4dxR0XEbnXER033W/Qqfy017qcM4r+XSehrME4cm8dJ6L8/FwxWUyYm9pQndsB0lPs3A+Yf4Vof1G+Cb9/3av8AV8WmnJ36fX881W7IYNeLkfokJ+pZf9A1VPD49uZ+Cj4XXfJM/BGcNZskWZHEuGa7zMiKLvI7hgqIOrHV1sBYkkAEhpfb1E2+cvNF7eqm3zlomJxicNxSZlmTqJNOlUXcRKdxDDe2t2IBZ9tRW+yqAuu3nzhx9xnNxpiO9k9mNLiGIHZFP+LGwu3Ww5AAANH7HuyzvtGPxyezs0ELDn4PID06hevM7cw3agUCgUCgUCgUCgUCgUHDKGFjuDzFB8+9r3ZX6o147AqTBuZoh/VeLIP7LxH2efu+6FA4I4vn4NxAmhN1NhLGT7Mi+B8GG9m6eYJBDdszyvDdpWHXMMC6riAulg22ogf0U4HJhfZ97X6qahzYa5a7Sg1Gnrnrw2+k+jzdlOdtgppMDMChLGyNsUlA9pT8RYjobXF9VVNLNsV5xX+ijopthyTgv9GmZjg1zCKSF/dkQqfmOfxq/asWrMT3ad6Res1nuw3Lr4L03CSbFo2BH/chbWPlZXHzrEp7PHjn0+z5zH7HMxW9P1jzXXscwIWOefqXEY8tI1H661+lXPD6+zNmh4VT2bXWjjXIhn+FaMD9IvtRn9odPgRcfMHpVrUYubTbuuarBzsc179mF9+8aNFchSwZl/aUEC/gRqb/AMFYXFaI4XzfFaImnZcuz/FjK8PjJjcu+iKBFF2kmIchEHUnY+AAJNgCRo6Cs8Nphq+GVnhvMJnI8nw/Z1hmx+OZe/02230X5RQg+8xtu3W3RRtdw4a4q7Q0dPp64a8NfrPqwrj3jWfjSfvJPZjW4iiB9lF/mc7Xbr5AACZO0bse7LO+0Y/HJ7OzQQsOfg8gPTqF68ztzDdqBQKBQKBQKBQKBQKBQKBQCL0HzN228K4ThzEq2GkVWluz4YD+j/aUjZUboh5dNtlCq8F8XYjg+cTQNsbCSM+7Io6HwI3s3MXPQkEN+kgw/aNBHmGAcR4uLTYnoym/dTgdL8mG4vcXBIMeTHF48+sdEWXDXJEb9Y6T6LrkubLmyEgMjodMsTe/G9t1YD4ggjZgQQSCDUiVlfajgDl+N71dhMga/TUBpYfTST+9WPraTXJxR3YPiNJpm447rR2PzasLKn3ZifkVX/UGrWgn+3MfFc8Ln+1MfFfKvNJinahlowGOvGrH0gKyoouWkJIKqBzYkX/iNZOq08zm2pHVh6zS2tqNqR7yzZJlUHZ3hWx2Pcd9Y8twhYf0UI+07aRdvtaeirto4cMYq8MNXT4K4acMMI4941n40n72T2Y1uIogfZRf9XO126+QAAlTrL2GZDgs6xZOJdWljs0MDDZyObEnZtPPR89wDQfS9AoFAoFAoFAoFAoFAoFAoFAoMX7ZOy844vmGDUmT3p4Rvr8XjH3vFevMb7MGCUE9wZxXPwhiBPAduUkZ92RfBvPwPSg+kMtx8XGkSZjl7rHiUGkhuR6mDEAblOqsLlSdS3BZWCN47mXiHAmXQ0c+Fde+hf349XskG3NSbMHF1YLcVT11OLHv6M/xLHxYuL0ebsans+Jj8VjYfIsD/mFQeHT70K/hVvej5NDzfNI8oj7yS/MKqqLu7nkiL9pz0Hz2AJrTbCtYzER5CrZrmZVZFUrFGLN3Kt/VRf2kzW9p+trCyi9B868fcaz8aT95J7Ma3EUQPsov+rna7dfIAABWKDeOxrswOFMeYYxSH2aCI/Z8Hf8Aa6henM78g2ugUCgUCgUCgUCgUCgUCgUCgUCgxXth7LPStePwKe3u08Kj3/F4wPt9SvXmN/eDBqCe4M4rn4QxAngO3KSM+7Ivg3n4HpQfRQkw/aThPSMHKIp+7ZLnmuobxTqPejJ3HgQGXcVzesWrNZ7ub0i9ZrPdT+B8ceFcbKmKR0kERTugNTO5ZSgiA/pNWkhSPO9rG2fpsNsOaaz3hlaTBfBqJrPSYX2eZclRszzJlV1UiOMG6wK32I/vzNyZ+vIWUb6TXfOnaFxtLxriO8e6RJcQxX2VfE+Lna58gOQoKrQbh2PdlmvRj8cm2zQQsOfg8gPTqF+ZoNzoFAoFAoFAoFAoFAoFAoFAoFAoFAoMP7Yey3Vrx+BTfdp4VHPxeMfmV+YoMMoJvhHiefhPELiIG35Oh9116qw8PPpzoPpHL+N8tzTCjNn7tWgUqdQBljZuca9SWttbmL8t6D5/7QuOZuNZ9b3SFCe6ivso8T4uep+VBU6Db+xzsu70JmGNS4Nmghbr1DuPDqF+ZoN0oFAoFAoFAoFAoFAoFAoFAoFAoFAoFAoMP7YeyzVrx+BTfdp4VH1eMD6lfmKDDKDm9BxQbR2PdlnpmjH45P0ezQQsPf8AB5AfsdQv2uZ294N7oFAoFAoFAoFAoFAoFAoFBFtj5wTbCsRfn3se/wCdBx6wxH6o397H/vQPWGI/VG/vY/8AegesMR+qN/ex/wC9A9YYj9Ub+9j/AN6B6wxH6o397H/vQPWGI/VG/vY/96B6wxH6o397H/vQfuHHTuwBwzKCRdu8jNh42BuaDIe2Hssvrx+BTxaeFR9XjA+pX5igwyg2fsb7LxmATMMal4veghYe/wCDuD9jwH2ufu21Bs0uazRswGCxLAEgMHw9mAPMXnBsee4B35Cg/Href9QxX48N/wAiget5/wBQxX48N/yKB63n/UMV+PDf8iget5/1DFfjw3/IoHref9QxX48N/wAiget5/wBQxX48N/yKB63n/UMV+PDf8ig9WX46TFMQ+GmhAF9TtCQT4Du5WN/jtQe+gUCgUCgUCgUCgUCgUCgUCgUGfY3slwOLzBcYV9jdnw9h3by3FmP7PMlORNulwQ0AC1BzQKBQKBQKBQKBQKBQK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6" descr="data:image/jpeg;base64,/9j/4AAQSkZJRgABAQAAAQABAAD/2wCEAAkGBxQHEhQSExQTFRUWFRgbFxgYGBseHBsYHhsfIiIfGhsaHCggGhslIRkXITEkJzUrLi44GiA1RDcuNyguLisBCgoKDg0OGxAQGywkICQyNDc0NDQsLCwsLzg3NCw0ODAsLCwsLCwsLC8wNDQsLywsLCwsLCwsNC8sLCwsLiwsLP/AABEIAO0A1QMBEQACEQEDEQH/xAAcAAEAAwADAQEAAAAAAAAAAAAABQYHAQMECAL/xABIEAACAQIEAwQHBAYJAwMFAAABAgMAEQQFEiEGMUEHE1FhFBUiMnGBkUJSkqEjVGJygsIzQ1OTsbLB0dQWY/A0c6IkJWSz0v/EABoBAQADAQEBAAAAAAAAAAAAAAADBAUCAQb/xAAzEQEAAgECBAMHAwQCAwAAAAAAAQIDBBESEzFBBSFRIjJhcYGx8KHB0RQjM5FC4UNy8f/aAAwDAQACEQMRAD8A3GgUCgUCgUCgUCgUCgUEXneb+r9MaL3uIluIogbXtzZzvoiW41N0uALsQpCK9W4vJyMSkr4p23xMJNlceOGUm0TpyC3s42Y6rOAn8tzCPNI1libUjXsbEEEGxDA7qwIIKmxBBBoPVQKBQKBQKBQKBQKBQKBQKBQKBQKBQKBQKBQRed5v6u0xove4iW4iiBte3NnO+iJbgs3S4AuxAIcZJlHoGqSRu9xEtu9lta9uSIN9ES3OlfMkksSSErQQGZZfJlsjYvCrqLWOIgBAEwAtqS+yzgAAHYOAFP2WUJXLcwjzSNZYm1I1+hBBBsQwO6sCCCpsQQQaD1UCgUCgUCgUCgUCgUCgUCgUCgUCgUCgUEXneb+r9MaL3uIluIogbXtzZzvoiW4LN0uALsVUhxkmUegapJG73ES272W1r25Ig30RLc6V8yTdiSQ9ea45cshkma5EaFiBzNhyHmeVc3tFazaezjJeKVm09nnyTPYM7TVC6sbAst/aW/RhzHUfKuceWuSN6y5xZqZY3rKSqRKgMyy+TLZGxeFXUWscRACAJgBbUl9lnAAAOwcAKfssoSuW5hHmkayxNqRr9CCCDYhgd1YEEFTYggg0HqoFAoFAoFAoFAoFAoFAoFAoFAoFAoIvO839XaY0XvcRLcRRA2vbmznfREtwWbpcAXYhSHGSZR6BqlkbvcRLbvZbWvbkiDfREtzpXzJJLEkhK0FU7Tldsvk032ZNVvu6uvle1VdZvyp2UtfvyJ2Zz2fZ9HkOJLSg6JE0Ej7N2B1EdQLb9f8ACs7SZox39ruydDnriye10luAOrcVtvo3NBA5pl0mCkOLwgvIbd/DcBZ1AtcE7LOoFlY7MAFbbSyBJ5XmMeaxiWI3U3BBBDKwNirqd1dSCCp3BFB66BQKBQKBQKBQKBQKBQKBQKBQKCLzvN/V2mNF73ES3EUQNr25s530RLcam6XAF2KghxkmUegapZG73ES272W1r25Ig30RLc6V8ySSxJIStAoIji5ZHwWIES63MbAL1IOzWFjc6SduvKos+/Ltw9UOp4uVbhjednz9Xzz5V9C8M4pcbhIHVgwMSAkfeAsR8QQRX0WK0WpEw+rwWi2Osx6JOpEpQQOaZdJgpDi8ILyG3fw3AWdQLXBOyzqNlY7MAFbbSyBJ5XmMeaxiWI3U3BuCGVgbFWU7q6kEFTuCKD10CgUCgUCgUCgUCgUCgUCgUEXneb+rtMaL3uIluIogbXtzZzvoiW4LN0uALsVUhxkmUegapJG73ES272W1r25Ig30RLc6V8ySSxJIStAoFB+JlLqwU6SQQGtextsbHnavJ6PJ6eT5zzOE4eaRC4kKuwLjcMQTv8+dfO5I2tMb7vlMteG8xvv5tJ7H8xMiSwNJ7hDJGbXsb6iDzIvbbpfzrS0F96zWZa/heTes0menZo1aLVKBQQObZZJhJGxeDAMpt30JNkxCjbmdknAFlfkbBW2sUCRyjNI84jEsRNrkMrCzI42ZHU7q6nYg0HtoFAoFAoFAoFAoFAoFAoIvO839XaY0XvcRLcRRA2vbmzHfREtwWbpcAXYgEOMkyj0DVLI3e4iW3ey2te3JEG+iJbmy+ZJJYkkJWgUCgUCgwnjzJPUmLdVBEb+3HtYWPNR+6dvpWHqsXLyeXSXzetwcrLO3SUv2RYdnxbuPdWIhjb7xFgPA7E38j41L4fWeZM/BP4XWZyTPwa/Wu3SgUHViZhh0ZzyVSx+AF68mdo3eTO0bqlh8JLDHh8ZhzfFPh4jPGxsuKAQXux2Wdfsv4eyfZsU4xzvSu/ojw23pXfrtCy5PmkecRiWIm1yGVhZkcbMjqd1dTsQakSvbQKBQKBQKBQKBQKBQRed5v6u0xove4iW4iiBte3NmO+iJbgs3S4AuxVSHGSZR6BqlkbvcRLbvZbWvbkiDfREtzZfMkksSSErQKBQKBQKCj9rOWnFYVZVUFonBZuojIIPxGrR9PjVLXU4se8dmd4lj4sXFEdEV2MxtfEttp/Rj5+1/ofzqLw6J9qUPhUT7U/JptaTXKBQQnGuJ9FwOJbxiZR8X9kfm1Q552x2n4INTbhw2n4PHxdN6nwAe9nhMJj/fVlFvgRqB8ia5zzwYt/TZHqbcvDv6bfn52ejMsreKX0zCWEpC99ETZMQgG2r7syj3X/hNxYrYW0jk+ax5vH3kdxYlXRhZ43HNJF+yw/wBQRcEEh7qBQKBQKBQKBQKCLzvN/V2mNF73ES3EUQNr25sx30RLcFm6XAF2IUhxkmUegapZG73ES272W1r25Ig30RLc2XzJJLEkhK0HnwmLXF6tPNHZGB5hh4/EWYeTA1zFolzW0W6PRXTooFAoFBX+PYGxGAxCpe+kHbqAwJH0BqDUxM4rRCtrKzbDaIQvZHgDh8K8p5SyeyP2V2v9dQ+VQaCm2Pf1V/DKTXFxesr1V5olAoK1x6weCGE/1+Kgjt5a9X8tV9TPsxHrMKurmOGKz3mI/VV+07GnNcTBl8ZudSl/332W/wAFJPwaqustx3rihS19+Zkrhq0xV0gDwrSa6DzjKpIpPS8JpGIAAkjJsmIjHJHP2XG+iT7N7G6kig9+TZrHnEfeR6hYlXRhZ43HNJF+yw+huCLggkPdQKBQKBQKBQRed5v6u0xove4iW4iiBte3NmO+iJbgs3S4AuxUEOMkyj0DVLI3e4iW3ey2ty5Ig30RLc2XzJJLEkhK0CgpfEeNPC+NjxX9RiAI5x4Ovuv8dP5KfKqmW/KyRftPVRz35GWL/wDG3lP8rmjBwCCCCLgjkR5VbXnNAoOtpLMF8VY/Qj/+q8383m/ns7K9elBDcH/+kj/el/8A2vUWH3Pz1Q6f/HH1+8pmpUxQKCk9oWbLlk2CLC4VpZbX5siewPmzWvVPVZIpau/xlQ1maMdqTPxn/UIPsxy5s2xMuPm9oqx0nxkbmf4VNrftDwqDRUm95y2VfD8c5Mk5rNSrTbJQQWc5VJFJ6XhNIxAAEkZNkxCDkjn7LjfRJ9m9jdSRQe/J81jzePWmoEHS6OLPG45pIv2WFx5EEEEggkPdQKBQKBQRed5v6u0xove4iW4iiBte3NmO+iJbgs3S4AuxVSHGSZR6BqlkbvcRLbvZbW5ckQb6IlubL5kkliSQlaBQKCH4tyj13hZYftEXT98bj4X5fAmos+PmUmqDU4ubjmqp9lvEnfL6FKbOgPdX5lRzTfqvMeV/u1U0WfeOXbrCl4fqd45VusdPz4NErQahQROPxHc4vCr/AGizr+SN/IajtO16/HdFe22Svx3S1SJSgieFU0YWO37Z+rsf9ajxe5CLDG1IS1SJSgUGOdpON9dY9YIvaMYEQHjIW3A+qr8Qax9ZbmZYpXt5MHX35uaKV7eX1ankGVLkuHjgX7C7nxY7k/Mk1qYscY6RWGzhxRipFI7JCpEpQKCEznKn1+lYXSuIUAMpNknQf1cluRFzpfcoSeYLKQ9mTZqmbprTUrKSskbCzxyDmjjoRcHqCCCCQQSHvoFAoIvO839XaY0XvcRLcRRA2vbmzHfREtwWbpcAXYhSHGSZR6BqlkbvcRLbvZbW5ckQb6IlubL5kkliSQlaBQKDrklEZAO2o2B6X8Pia83ebuyvXrGu0LLm4fxwxER0CQ94hHSQEavjuQ38Vqx9XScWXjr3YGuxzhzcyvlv5tO4WzxeIMOsy2DcnX7rjmPh1HkRWnhyxlpxQ2NPnjNSLQl6lTqnxjiPRcVlrf8A5DL+MBf5qrZ7cN6T8VPU24cmOfitlWVwoIXgv/0OH/8AbH+JqLB/jhBpv8VfkmqlTlBSM24tOC9OmU3SPu4Id9mnGsuQP2dS38Qgqnk1HDx29PKPmoZdVwcdu0bRHz/PsrvZPlHps74p9+62W+5MjDcn4C/4vKq2hx8VpyT2U/DcXFecs9ms1qtsoFAoFBCZzlT6/SsLpXEKAGUmyTxj+rktyIudL7lCTzBZSHsybNUzdNaalZSVkjYWeNxzRx0IuD1BBBBIIJD30EXneb+rtMaL3uIluIogbarc2Y76IluCzdLgC7FVIcZJlHoGqWRu9xEtu9ltblyRBvoiW5svmSSWJJCVoFAoFB14iBcSpRwCpFiDXkxExtLyYiY2lGQYxsukWCc3VzaCU/aP9nJ/3NjY/a+I3ji01nht9P4+f3RReaW4bd+k/tPx+7ycd5H69wjqovIntx+bDmvzBI+NvCuNTi5mOYjqj1mDm4piOvZlfA/EZ4exAZie5ksso8ujAeK3+hNZWlz8q/n0li6PU8m/n0nq3RGDgEEEEXBHIjyrdfSKR2rv6PDhpfuYlT/8WP8ALVLWztWtvSWf4jPDStvSV4BvV1oOrGy9xG7/AHUY/QXryZ2jd5adomUfwknd4LCj/sR/moqPD/jr8kWn/wAVflCWqVMrvG2dnKYQkW+InPdwgc9R21fK4+ZFV9Rl4K7R1noq6rNOOm1fenyhkvFM4iZMJGQY8MCpYfblP9I/4th5KKytRbaYxx0j792JqrxExijpX9Z7y0zsrwno2AVussjt9Dp/k/OtLRV2xRPq1/DqcOCJ9Vwq2vFAoFAoFBDZvlLM/pOGKpiQADf3JkG/dy26bnS49pCdrgsrB6cmzZc2QkBkdDplib3436qwHxBBFwwIIJBBoIbFqeGcRLjGBkgmK99IbmTDhRYfHDcyQPcLM26klAs6OJACCCCLgjkR5UH6oFAoFAoPNmOCTMY3ikF1cWPiPAjwINiD0IFc2rFo2lzekXrNZRHDGavIXwmIP/1MHM/2kf2ZB8QRfwPxtUWLJM70t1j9figwZZmZx396P1j1Zx2mcP8AqnEd8g/RTEnyWT7Q8r+8PifCs3W4eC/FHSWR4hp+XfjjpP3WXsq4j9JT0OQ+2gJiJ6p1X4r08v3as6HPxRwT1hc8O1PFXl26x0e7tai7zAg/dmQ/kw/mqTXRvi+qXxKN8P1WbI8R6XhoJPvxRt9VBqzjtxUifgt4rcVIn1h0cVSdzgsU3hBLb46DXmadsdvk8zztit8pezLYvR4Y0+7Go+igV1WNoiHdI2rEOzE4hcIjSOQqqCWJ6Ac69mYiN5e2tFY3lkWLzt8Y8+Ztcabw4RT0cg+11F0Usx6amHhWTbLNpnNPyhh2zzabaiflX8+H3Vxcv7rCNiX+3II47+XtO3ysq/xN4VWim2Obz38oVIx7YpyT3naP3n9m6cOYT0HCwRkWKxID+9pF/wA71uYq8NIj4Po8NeDHWvpCRqRKUCgUCgUEZnmberFUKvezSHTDECAXbrcn3UUe0zdB4kgEOnJMk9D1yzsJsRNYyvb2dr6UjU30RpcgDmbkkkkmgmedBV3ibhA64wWwJJLxgXbDX+1GBuYOZKc05j2RpAWWKQTKGUhlYAgg3BB5EEcwaD90CgUCgUFU44wT4fu8wgH6XDbsPvw/aU+QuT5At1tVXUVmNstesfZT1dJrtmp1r+sPbmOFi4ywXskaZF1RsfsuOV/MG6kfEV3etc+Py7u71pqcPl0liUTy5HODuksL/RgeR8QeXmD51iRNsV/jD52Jvhyekw1biXME4jyeSZOqqxH3WV1LA/Cx+OxrWzXjLp5tDcz3jNpZtCV4Bn9Jy/DHwQr+Fiv8tS6ad8VU2jtxYKz8HZxqNeClX75jT8cir/NXuf8AxzDrU+eKY9fL/cpypk7Oe0HNHzmePLMOblmHenpfmAfJQNZ+A8DWfqrze0Ya/Vla3JOS8aenfr+fqqfEIGYYmLA4beOG0Mf7Tk+25t4tzPKy3qpm9u8YqdI8v5lSz+3kjDj6R5fzKZ4wwKelYDLY/cjVFPmZHGom3UhdR/eNT56Rx0xR0hY1NI5mPBHSGs1qNooFAoFAoI3O83XKlUBTJNIdMMK+9I3z2VRzZjso38AQ6cjyhsKzTzsJMVILO491F5iKIHdYx9WPtHoAExQKBQVeeBuFGMsKs+DY3lhUEmA9ZIFG5j6vEPNlF7qwWTDTrikV0ZXRgCrKQQwPIgjYg+NB2UCgUCg4ZQwsdweYoKDw9if+lMfJl7m0Mx14ck8i3JfnYr8VH3qo4rcnLOKek9GbhtyM04Z6T5x/Dzdq3DneAY2MbiwmA6jkG+Wynyt4VxrsG8cyPqj8S028c2v1U7hnO/QExGHc/osRE678lk0nS31sD8vCqeDLwxNJ6TChps/BFqT0tH6tF7JsT32B0/2crr8jZv5jWjobb4tvRreG23w7ekprika0gT72Kw/0EgY/kpqfN0iPjCxn84iPjH3dXGnEQ4dw5cWMr3WJf2vEj7q8z8h1rnUZoxU379nOq1EYab9+yg5SDw5gZcfIT6TibpAT7wDbl/id2v5L96qGPfFinLPvW6MzFvgwzmt71un8/u9XZHkveu+LYbJdI/3iPaPyBA/iPhXWgxec3l34Zh3mck/R+cgb11nkkvMI0hH7qDu1P5qaYv7mqm3p/wDDD/d1s29N/wCGoTTiIoD9tio+Olm/wU1pzOzYmdtnbXr0oFAoIzPM4XKlUBTJNIdMMK+9I3z2VQN2c7KN/AEOrJMnbCs2InYSYqQWdx7qLzEUQPuxg/NjuegATFAoFAoOjG4tMAjSyuqIguzMQAB5k0FUyrMI1X03L29IwcrMZokB1I9/akiQjUG6vFa7X1KNRIkC2YLFpjo1liZXRwGVlNwQeoNB3UHXiNWk6LarezfkT4G3IHxryd9vJ5O+3k6Mrx65lGJFuOYZTzVwbMreYIIrylotG8OaXi8bw9ddO1I7VMpOKw64hL64Gvcc9BIvy8DpN+ljVLW496cUdYZ/iOLix8cdaprhbNF4lwas4DFlKTKeWq1mBHgwN7eDCpsOSMuPefqsafLGfFEz9WP8X5CeHsS0W5Q+1G3ih/1HI/C/WsjUYeVfbswNXgnDk27dly7GsTtiYiRzRgPxA/4L9aueH28rQ0PCreVqrdxDIBPgg2wE0khPQBIJNyeg9oVcyT7Vfn+0tDNPtU+f7SzZ3bj7MgNxCDt+zCp3PkW2+bDoKzd51Ob4fsx5mdZqNu0fb/t18e5gc7xi4eEXSIiGNRyLkgG3hvZfD2RXmqvzMnBXt5PNbk5uaMde3k00Qrwrl7BbfoYWN/vPYm/zY/nWntGHF5dobG0YMPl2hTuxrCb4iYjoiA/Ut/JVPw+vvWUPCqe9ZcsxxHe47Cwix0rLM3lZe7X694/0q5ad8la/Of2/doXtvlrX5z+37pypk5QKCOzvN1ylFJVpJHOmKJLa5HtfSt9gALksdlAJJAFBBY3HxcHRPmGYSKZ3spKAmwvdYYAdyo3JOxYgsbCwULRg8UmOjSWNg6OoZWHIqRcEUHdQKBQKDpxmFTGo0ciq6OCGVhcEHoRQYfm2W4nscxXpWF1TZdKwEkZJ9nfZWPQj7L/I+YaDlWYJJH6xy682GlJbEYZfeD82eJek334+T+8Pa98LbgMbHmMaSxOHjcXVhyI/82t0oPRQU/NMX/0vjlkO2Gxe0ngky7B/AahYH4E9KqXtysm/a33Usl+Rmi0+7br8J9Vwq2uurEwLikaNxdXUqw8QRY15MRMbS8tEWjaWW8CYxuGswlwUp9l20An749w+QcG3nday9NacWWcc9/z9WNo7zgzzht0n8j/a68ccPDiHDlVA71LtEfPqvwYbfGx6Vd1OHm0279mhq9Pzse3eOjHMgzV8gxKTAG6GzryuvJlPn8eRA8Kx8WScV92Bgy2w5It/tcu1PNxP6KYm9l4ZDcdUkKfS+mx+Yq7rsnu8PeP4aPiOb3eGesT+uznJU/6Qyt8URafE2EfiAb6fy1Seew6UxxyME37z+f8AZhj+m005J9635H8vP2TZL6XM2KYezFsnnIw3+in/AOQ8K40GLe03ns48Mw8V5yT2WntVxno2BKdZZEX5D2v5LfOrettti29VzxG/DhmPV+uyzCejYBW6yO7/AJ6R+SCmirtij4vfDqcOCJ9X44bxPrbM8bMN1iRIUPlc3t/EjH5imK3Hmvb08jBbmai9vTaFyq2vFBHZ3m65Sikq0kjnTFEltcj2vpW+wAFyWOygEkgCggMdjIuD4pMxzGRWnYafZ3Cg7iDDKbG1xcsbFiNTWAAQMuyfJsX2yYv0zFFocFGxCKOVr7pHfmxsNUn+wUBvOX4GPLY0hiRUjRQqqvID/wA69aD0UCgUCgUHTi8KmNRo5FV0cFWVhcEHmCKDCc7yfFdjuL9NweqXAykCSMk2AvsjnoRc6JOl7G9yGDRMozNMbF6yyy8sUjXxOF2DF/tFBe0eJFwSvuyWHVg9Bb8tx8eaRLNEwdHFwRfxsQQd1YEEFTYggg2IoI3jPJ/XmEkiAu4GqP8AfXlb47r/ABGodRi5mOaq+qw83FNe/ZDdmfEXrWDuJD+lhAG/No+QPxHun5eNQ6PNx14Z6wg0Go5lOG3WF0q4vss7WstOEmhxaXGqysw6Ou6n4kf5Ky9fSa2jJDG8TxzW1ctWgcN5oM5w0U45svtDwcbMPqDWhiycykWamDLGXHF/VkHaRhRhcwmsAA+l7AdSoufiWDH51kayu2WWD4hThzzt3eThPLvXmLggdvYF9ifsLdyq/E6uX3ia409OZkis9HGlx83LWtuiw9qmYHHYqPCx790ANI6yPba3Ww02+Jqxrr8V4pHZa8SyTfJGOvb7y0jhnKRkmGjhFrqt3I6ud2P15eQFaWHHGOkVa2DFGLHFFB7ZMZd8PDf3VZyP3jYf5W+tUPELedaszxW/nWi2Y7E/9L5WDyeOBEX/ANwgC/4jf5GrdrcnD8oXr25Gn+UPH2VYH0XBCQ85ZGb5D2R/lJ+dR6Ku2Lf1R+HU4cO/quVXF94M4zRcqQMQXd20xRrbVJIeSrfboSSbBQCSQATQV7HYyLg+KTMcwkVp2Gn2dwoO4gwymxtcXLGxYjU1goCBmGR5Piu2LGemYvVFgYyQiAm1r+5GepNhrk+W1gFDeMFhEwEaxRKqIgCqqiwAHQUHfQKBQKBQKBQdOMwqY1GjkVXRwVZWFwQeYIoMLzvJcV2PYr07BXlwEjASxknYX2WQ9OZ0SdDsednDRMozCPM4/WeWe2shvicNcAuwAvsTaPFKLb8nFgTYq6hbMtzCPNI1libUjX8QQQbEMDurAggqbEEEGgyjihH4OzMYiIew57wDoQ3vp9b/AAuvhWRn3wZ+OOk/ksLUb6bU8dek/ktawWKXHRpKhujqGU+RH5GtatotG8NutotWLR0lGcZZT65wksQF206k/fXcW+O6/OotRj5mOaodVi5uKaqV2P5tYy4Vjz/SJ8dgw/ym3kapeH5OtJZ/heXrjn5ujtMwivmOH130SJGrfDvCD+RFeaysTmrv0n+XOvpE6im/Sdvup2Mgk4fxTKG/SQybMPEG4Pz22+VUrRbFk27wz71tgy7R1iVr7OsC2fY6TFy76CXPh3rk2t5D2j5WWrekrOTLOSy9oKTmzTlt2+7XK1m4yDiz/wC75ykXNRJDH/Dszf5mrJz+3qYr8mHqf7msivySfbDmd+5wq8/6Rh9VX+f8qk8Qv0pCXxTJ7uOPm0DJ8F6ugih/s41X4kDc/M3NX6V4axX0amOnBSK+j8ZzmqZSgZgzMx0xxru8jnkqDx2JJNgACSQATXbtXswx0fCkT5lmLqZiulVXcIDuIcODbUTYFnNi1rnSqgKGYZHk+K7YsZ6Zi9UWBjYhEBNrX9yM9SbDXJ8trAKG8YLCJgI1iiVURAAqqLAAdAKDvoFAoFAoFAoFAoMt7fJMcmDAw4Hop/8AUlb95boD4RHrb57cwxLgXjGfgzECaI6kawliJ9mRfPwYXNm6XPMEgh9E5VmUeeIMzyw6i1hiMOSFMlhyYXtHiVFtLcmFgTp0sodfHEUXFOXnEQm7QFmsQQy22kR1O6MLXKne6CqmsxcePfvCjr8PMxTPePNG9kuf+9gnPi0X+LKPzb8VQaDN/wCOforeGajy5U/RplaTXYrn8Z4RzXvFB0hxKoHWN76lHl76/KsbLHIz8UfN8/mj+m1XFHTr/tPdryiRcJiENx7VmHW4VlI+hNT6/pW0LXifSl4VjjCWHEPM4N5ji5Rt/ZBUtq89V7fB6ramazMz33/TyU9ZNJmZ/wCXFP8AraEn2WZ96vnOHc+xMfZ8pOn4vd+OmpNDm4bcE9JSeG6jgvy56T92wVrt5jXCcnrXOe95gyzPf9mzW/xWsfBPHqd/mwdNPM1fF8Zd+cj1xnipzVZo1/hQAsPqH+tdZPb1UQ6y/wBzWxHpMfo0/Oc1TKUDMGZmOmONd3kc8lQeOxJJsAASSACa1m4r2YY6PhSJ8yzF1MxGlVXcIDuIcODbUTa7ObFrXOlVAUPm7jjjCfjLEGaY6VFxFED7Ma+A8WNhduvkAAA3/sPw+Mw2XKuLFkvfDhr6xEd/a8FvuvWx8LUGhUCgUCgUCgUCgUCg/MiCQFSAQRYg7gg9COooPnrtd7LfUurG4JScPzliG5i/aXqY/H7vw5BROCOL5+DcQJoTdTYSxk+zIvgfAjezdPMEgh9F5di4+KIxmWXFSzgJiYHNhKoFikv3J1B9l+RFgbqQVdSY38mT4bFNl0+uPWjwye64s6sp91wDz8RyN+oNYF62w5Pk+XvW+ny/Lo+gslzJM4gjnT3XW9vA8iD5ggj5VuY7xesWh9JiyRkpFo7qd2uZV6Rh0xAG8TWb9xtvybT+I1T1+PenF6KPieLixxf0VjEYw5rkqgm7YWdQfHQQQvy9vT/BVabcem/9ZU7X5mj+NZRvAmVeusbGrbqt5HvvcL4+ILFQfiai0uPmZY3+aHRYubmjft5v3xxkJ4dxR0XEbnXER033W/Qqfy017qcM4r+XSehrME4cm8dJ6L8/FwxWUyYm9pQndsB0lPs3A+Yf4Vof1G+Cb9/3av8AV8WmnJ36fX881W7IYNeLkfokJ+pZf9A1VPD49uZ+Cj4XXfJM/BGcNZskWZHEuGa7zMiKLvI7hgqIOrHV1sBYkkAEhpfb1E2+cvNF7eqm3zlomJxicNxSZlmTqJNOlUXcRKdxDDe2t2IBZ9tRW+yqAuu3nzhx9xnNxpiO9k9mNLiGIHZFP+LGwu3Ww5AAANH7HuyzvtGPxyezs0ELDn4PID06hevM7cw3agUCgUCgUCgUCgUCgUHDKGFjuDzFB8+9r3ZX6o147AqTBuZoh/VeLIP7LxH2efu+6FA4I4vn4NxAmhN1NhLGT7Mi+B8GG9m6eYJBDdszyvDdpWHXMMC6riAulg22ogf0U4HJhfZ97X6qahzYa5a7Sg1Gnrnrw2+k+jzdlOdtgppMDMChLGyNsUlA9pT8RYjobXF9VVNLNsV5xX+ijopthyTgv9GmZjg1zCKSF/dkQqfmOfxq/asWrMT3ad6Res1nuw3Lr4L03CSbFo2BH/chbWPlZXHzrEp7PHjn0+z5zH7HMxW9P1jzXXscwIWOefqXEY8tI1H661+lXPD6+zNmh4VT2bXWjjXIhn+FaMD9IvtRn9odPgRcfMHpVrUYubTbuuarBzsc179mF9+8aNFchSwZl/aUEC/gRqb/AMFYXFaI4XzfFaImnZcuz/FjK8PjJjcu+iKBFF2kmIchEHUnY+AAJNgCRo6Cs8Nphq+GVnhvMJnI8nw/Z1hmx+OZe/02230X5RQg+8xtu3W3RRtdw4a4q7Q0dPp64a8NfrPqwrj3jWfjSfvJPZjW4iiB9lF/mc7Xbr5AACZO0bse7LO+0Y/HJ7OzQQsOfg8gPTqF68ztzDdqBQKBQKBQKBQKBQKBQKBQCL0HzN228K4ThzEq2GkVWluz4YD+j/aUjZUboh5dNtlCq8F8XYjg+cTQNsbCSM+7Io6HwI3s3MXPQkEN+kgw/aNBHmGAcR4uLTYnoym/dTgdL8mG4vcXBIMeTHF48+sdEWXDXJEb9Y6T6LrkubLmyEgMjodMsTe/G9t1YD4ggjZgQQSCDUiVlfajgDl+N71dhMga/TUBpYfTST+9WPraTXJxR3YPiNJpm447rR2PzasLKn3ZifkVX/UGrWgn+3MfFc8Ln+1MfFfKvNJinahlowGOvGrH0gKyoouWkJIKqBzYkX/iNZOq08zm2pHVh6zS2tqNqR7yzZJlUHZ3hWx2Pcd9Y8twhYf0UI+07aRdvtaeirto4cMYq8MNXT4K4acMMI4941n40n72T2Y1uIogfZRf9XO126+QAAlTrL2GZDgs6xZOJdWljs0MDDZyObEnZtPPR89wDQfS9AoFAoFAoFAoFAoFAoFAoFAoMX7ZOy844vmGDUmT3p4Rvr8XjH3vFevMb7MGCUE9wZxXPwhiBPAduUkZ92RfBvPwPSg+kMtx8XGkSZjl7rHiUGkhuR6mDEAblOqsLlSdS3BZWCN47mXiHAmXQ0c+Fde+hf349XskG3NSbMHF1YLcVT11OLHv6M/xLHxYuL0ebsans+Jj8VjYfIsD/mFQeHT70K/hVvej5NDzfNI8oj7yS/MKqqLu7nkiL9pz0Hz2AJrTbCtYzER5CrZrmZVZFUrFGLN3Kt/VRf2kzW9p+trCyi9B868fcaz8aT95J7Ma3EUQPsov+rna7dfIAABWKDeOxrswOFMeYYxSH2aCI/Z8Hf8Aa6henM78g2ugUCgUCgUCgUCgUCgUCgUCgUCgxXth7LPStePwKe3u08Kj3/F4wPt9SvXmN/eDBqCe4M4rn4QxAngO3KSM+7Ivg3n4HpQfRQkw/aThPSMHKIp+7ZLnmuobxTqPejJ3HgQGXcVzesWrNZ7ub0i9ZrPdT+B8ceFcbKmKR0kERTugNTO5ZSgiA/pNWkhSPO9rG2fpsNsOaaz3hlaTBfBqJrPSYX2eZclRszzJlV1UiOMG6wK32I/vzNyZ+vIWUb6TXfOnaFxtLxriO8e6RJcQxX2VfE+Lna58gOQoKrQbh2PdlmvRj8cm2zQQsOfg8gPTqF+ZoNzoFAoFAoFAoFAoFAoFAoFAoFAoFAoMP7Yey3Vrx+BTfdp4VHPxeMfmV+YoMMoJvhHiefhPELiIG35Oh9116qw8PPpzoPpHL+N8tzTCjNn7tWgUqdQBljZuca9SWttbmL8t6D5/7QuOZuNZ9b3SFCe6ivso8T4uep+VBU6Db+xzsu70JmGNS4Nmghbr1DuPDqF+ZoN0oFAoFAoFAoFAoFAoFAoFAoFAoFAoFAoMP7YeyzVrx+BTfdp4VH1eMD6lfmKDDKDm9BxQbR2PdlnpmjH45P0ezQQsPf8AB5AfsdQv2uZ294N7oFAoFAoFAoFAoFAoFAoFBFtj5wTbCsRfn3se/wCdBx6wxH6o397H/vQPWGI/VG/vY/8AegesMR+qN/ex/wC9A9YYj9Ub+9j/AN6B6wxH6o397H/vQPWGI/VG/vY/96B6wxH6o397H/vQfuHHTuwBwzKCRdu8jNh42BuaDIe2Hssvrx+BTxaeFR9XjA+pX5igwyg2fsb7LxmATMMal4veghYe/wCDuD9jwH2ufu21Bs0uazRswGCxLAEgMHw9mAPMXnBsee4B35Cg/Href9QxX48N/wAiget5/wBQxX48N/yKB63n/UMV+PDf8iget5/1DFfjw3/IoHref9QxX48N/wAiget5/wBQxX48N/yKB63n/UMV+PDf8ig9WX46TFMQ+GmhAF9TtCQT4Du5WN/jtQe+gUCgUCgUCgUCgUCgUCgUCgUGfY3slwOLzBcYV9jdnw9h3by3FmP7PMlORNulwQ0AC1BzQKBQKBQKBQKBQKBQK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utoShape 8" descr="data:image/jpeg;base64,/9j/4AAQSkZJRgABAQAAAQABAAD/2wCEAAkGBxQHEhQSExQTFRUWFRgbFxgYGBseHBsYHhsfIiIfGhsaHCggGhslIRkXITEkJzUrLi44GiA1RDcuNyguLisBCgoKDg0OGxAQGywkICQyNDc0NDQsLCwsLzg3NCw0ODAsLCwsLCwsLC8wNDQsLywsLCwsLCwsNC8sLCwsLiwsLP/AABEIAO0A1QMBEQACEQEDEQH/xAAcAAEAAwADAQEAAAAAAAAAAAAABQYHAQMECAL/xABIEAACAQIEAwQHBAYJAwMFAAABAgMAEQQFEiEGMUEHE1FhFBUiMnGBkUJSkqEjVGJygsIzQ1OTsbLB0dQWY/A0c6IkJWSz0v/EABoBAQADAQEBAAAAAAAAAAAAAAADBAUCAQb/xAAzEQEAAgECBAMHAwQCAwAAAAAAAQIDBBESEzFBBSFRIjJhcYGx8KHB0RQjM5FC4UNy8f/aAAwDAQACEQMRAD8A3GgUCgUCgUCgUCgUCgUEXneb+r9MaL3uIluIogbXtzZzvoiW41N0uALsQpCK9W4vJyMSkr4p23xMJNlceOGUm0TpyC3s42Y6rOAn8tzCPNI1libUjXsbEEEGxDA7qwIIKmxBBBoPVQKBQKBQKBQKBQKBQKBQKBQKBQKBQKBQKBQRed5v6u0xove4iW4iiBte3NnO+iJbgs3S4AuxAIcZJlHoGqSRu9xEtu9lta9uSIN9ES3OlfMkksSSErQQGZZfJlsjYvCrqLWOIgBAEwAtqS+yzgAAHYOAFP2WUJXLcwjzSNZYm1I1+hBBBsQwO6sCCCpsQQQaD1UCgUCgUCgUCgUCgUCgUCgUCgUCgUCgUEXneb+r9MaL3uIluIogbXtzZzvoiW4LN0uALsVUhxkmUegapJG73ES272W1r25Ig30RLc6V8yTdiSQ9ea45cshkma5EaFiBzNhyHmeVc3tFazaezjJeKVm09nnyTPYM7TVC6sbAst/aW/RhzHUfKuceWuSN6y5xZqZY3rKSqRKgMyy+TLZGxeFXUWscRACAJgBbUl9lnAAAOwcAKfssoSuW5hHmkayxNqRr9CCCDYhgd1YEEFTYggg0HqoFAoFAoFAoFAoFAoFAoFAoFAoFAoIvO839XaY0XvcRLcRRA2vbmznfREtwWbpcAXYhSHGSZR6BqlkbvcRLbvZbWvbkiDfREtzpXzJJLEkhK0FU7Tldsvk032ZNVvu6uvle1VdZvyp2UtfvyJ2Zz2fZ9HkOJLSg6JE0Ej7N2B1EdQLb9f8ACs7SZox39ruydDnriye10luAOrcVtvo3NBA5pl0mCkOLwgvIbd/DcBZ1AtcE7LOoFlY7MAFbbSyBJ5XmMeaxiWI3U3BBBDKwNirqd1dSCCp3BFB66BQKBQKBQKBQKBQKBQKBQKBQKCLzvN/V2mNF73ES3EUQNr25s530RLcam6XAF2KghxkmUegapZG73ES272W1r25Ig30RLc6V8ySSxJIStAoIji5ZHwWIES63MbAL1IOzWFjc6SduvKos+/Ltw9UOp4uVbhjednz9Xzz5V9C8M4pcbhIHVgwMSAkfeAsR8QQRX0WK0WpEw+rwWi2Osx6JOpEpQQOaZdJgpDi8ILyG3fw3AWdQLXBOyzqNlY7MAFbbSyBJ5XmMeaxiWI3U3BuCGVgbFWU7q6kEFTuCKD10CgUCgUCgUCgUCgUCgUCgUEXneb+rtMaL3uIluIogbXtzZzvoiW4LN0uALsVUhxkmUegapJG73ES272W1r25Ig30RLc6V8ySSxJIStAoFB+JlLqwU6SQQGtextsbHnavJ6PJ6eT5zzOE4eaRC4kKuwLjcMQTv8+dfO5I2tMb7vlMteG8xvv5tJ7H8xMiSwNJ7hDJGbXsb6iDzIvbbpfzrS0F96zWZa/heTes0menZo1aLVKBQQObZZJhJGxeDAMpt30JNkxCjbmdknAFlfkbBW2sUCRyjNI84jEsRNrkMrCzI42ZHU7q6nYg0HtoFAoFAoFAoFAoFAoFAoIvO839XaY0XvcRLcRRA2vbmzHfREtwWbpcAXYgEOMkyj0DVLI3e4iW3ey2te3JEG+iJbmy+ZJJYkkJWgUCgUCgwnjzJPUmLdVBEb+3HtYWPNR+6dvpWHqsXLyeXSXzetwcrLO3SUv2RYdnxbuPdWIhjb7xFgPA7E38j41L4fWeZM/BP4XWZyTPwa/Wu3SgUHViZhh0ZzyVSx+AF68mdo3eTO0bqlh8JLDHh8ZhzfFPh4jPGxsuKAQXux2Wdfsv4eyfZsU4xzvSu/ojw23pXfrtCy5PmkecRiWIm1yGVhZkcbMjqd1dTsQakSvbQKBQKBQKBQKBQKBQRed5v6u0xove4iW4iiBte3NmO+iJbgs3S4AuxVSHGSZR6BqlkbvcRLbvZbWvbkiDfREtzZfMkksSSErQKBQKBQKCj9rOWnFYVZVUFonBZuojIIPxGrR9PjVLXU4se8dmd4lj4sXFEdEV2MxtfEttp/Rj5+1/ofzqLw6J9qUPhUT7U/JptaTXKBQQnGuJ9FwOJbxiZR8X9kfm1Q552x2n4INTbhw2n4PHxdN6nwAe9nhMJj/fVlFvgRqB8ia5zzwYt/TZHqbcvDv6bfn52ejMsreKX0zCWEpC99ETZMQgG2r7syj3X/hNxYrYW0jk+ax5vH3kdxYlXRhZ43HNJF+yw/wBQRcEEh7qBQKBQKBQKBQKCLzvN/V2mNF73ES3EUQNr25sx30RLcFm6XAF2IUhxkmUegapZG73ES272W1r25Ig30RLc2XzJJLEkhK0HnwmLXF6tPNHZGB5hh4/EWYeTA1zFolzW0W6PRXTooFAoFBX+PYGxGAxCpe+kHbqAwJH0BqDUxM4rRCtrKzbDaIQvZHgDh8K8p5SyeyP2V2v9dQ+VQaCm2Pf1V/DKTXFxesr1V5olAoK1x6weCGE/1+Kgjt5a9X8tV9TPsxHrMKurmOGKz3mI/VV+07GnNcTBl8ZudSl/332W/wAFJPwaqustx3rihS19+Zkrhq0xV0gDwrSa6DzjKpIpPS8JpGIAAkjJsmIjHJHP2XG+iT7N7G6kig9+TZrHnEfeR6hYlXRhZ43HNJF+yw+huCLggkPdQKBQKBQKBQRed5v6u0xove4iW4iiBte3NmO+iJbgs3S4AuxUEOMkyj0DVLI3e4iW3ey2ty5Ig30RLc2XzJJLEkhK0CgpfEeNPC+NjxX9RiAI5x4Ovuv8dP5KfKqmW/KyRftPVRz35GWL/wDG3lP8rmjBwCCCCLgjkR5VbXnNAoOtpLMF8VY/Qj/+q8383m/ns7K9elBDcH/+kj/el/8A2vUWH3Pz1Q6f/HH1+8pmpUxQKCk9oWbLlk2CLC4VpZbX5siewPmzWvVPVZIpau/xlQ1maMdqTPxn/UIPsxy5s2xMuPm9oqx0nxkbmf4VNrftDwqDRUm95y2VfD8c5Mk5rNSrTbJQQWc5VJFJ6XhNIxAAEkZNkxCDkjn7LjfRJ9m9jdSRQe/J81jzePWmoEHS6OLPG45pIv2WFx5EEEEggkPdQKBQKBQRed5v6u0xove4iW4iiBte3NmO+iJbgs3S4AuxVSHGSZR6BqlkbvcRLbvZbW5ckQb6IlubL5kkliSQlaBQKCH4tyj13hZYftEXT98bj4X5fAmos+PmUmqDU4ubjmqp9lvEnfL6FKbOgPdX5lRzTfqvMeV/u1U0WfeOXbrCl4fqd45VusdPz4NErQahQROPxHc4vCr/AGizr+SN/IajtO16/HdFe22Svx3S1SJSgieFU0YWO37Z+rsf9ajxe5CLDG1IS1SJSgUGOdpON9dY9YIvaMYEQHjIW3A+qr8Qax9ZbmZYpXt5MHX35uaKV7eX1ankGVLkuHjgX7C7nxY7k/Mk1qYscY6RWGzhxRipFI7JCpEpQKCEznKn1+lYXSuIUAMpNknQf1cluRFzpfcoSeYLKQ9mTZqmbprTUrKSskbCzxyDmjjoRcHqCCCCQQSHvoFAoIvO839XaY0XvcRLcRRA2vbmzHfREtwWbpcAXYhSHGSZR6BqlkbvcRLbvZbW5ckQb6IlubL5kkliSQlaBQKDrklEZAO2o2B6X8Pia83ebuyvXrGu0LLm4fxwxER0CQ94hHSQEavjuQ38Vqx9XScWXjr3YGuxzhzcyvlv5tO4WzxeIMOsy2DcnX7rjmPh1HkRWnhyxlpxQ2NPnjNSLQl6lTqnxjiPRcVlrf8A5DL+MBf5qrZ7cN6T8VPU24cmOfitlWVwoIXgv/0OH/8AbH+JqLB/jhBpv8VfkmqlTlBSM24tOC9OmU3SPu4Id9mnGsuQP2dS38Qgqnk1HDx29PKPmoZdVwcdu0bRHz/PsrvZPlHps74p9+62W+5MjDcn4C/4vKq2hx8VpyT2U/DcXFecs9ms1qtsoFAoFBCZzlT6/SsLpXEKAGUmyTxj+rktyIudL7lCTzBZSHsybNUzdNaalZSVkjYWeNxzRx0IuD1BBBBIIJD30EXneb+rtMaL3uIluIogbarc2Y76IluCzdLgC7FVIcZJlHoGqWRu9xEtu9ltblyRBvoiW5svmSSWJJCVoFAoFB14iBcSpRwCpFiDXkxExtLyYiY2lGQYxsukWCc3VzaCU/aP9nJ/3NjY/a+I3ji01nht9P4+f3RReaW4bd+k/tPx+7ycd5H69wjqovIntx+bDmvzBI+NvCuNTi5mOYjqj1mDm4piOvZlfA/EZ4exAZie5ksso8ujAeK3+hNZWlz8q/n0li6PU8m/n0nq3RGDgEEEEXBHIjyrdfSKR2rv6PDhpfuYlT/8WP8ALVLWztWtvSWf4jPDStvSV4BvV1oOrGy9xG7/AHUY/QXryZ2jd5adomUfwknd4LCj/sR/moqPD/jr8kWn/wAVflCWqVMrvG2dnKYQkW+InPdwgc9R21fK4+ZFV9Rl4K7R1noq6rNOOm1fenyhkvFM4iZMJGQY8MCpYfblP9I/4th5KKytRbaYxx0j792JqrxExijpX9Z7y0zsrwno2AVussjt9Dp/k/OtLRV2xRPq1/DqcOCJ9Vwq2vFAoFAoFBDZvlLM/pOGKpiQADf3JkG/dy26bnS49pCdrgsrB6cmzZc2QkBkdDplib3436qwHxBBFwwIIJBBoIbFqeGcRLjGBkgmK99IbmTDhRYfHDcyQPcLM26klAs6OJACCCCLgjkR5UH6oFAoFAoPNmOCTMY3ikF1cWPiPAjwINiD0IFc2rFo2lzekXrNZRHDGavIXwmIP/1MHM/2kf2ZB8QRfwPxtUWLJM70t1j9figwZZmZx396P1j1Zx2mcP8AqnEd8g/RTEnyWT7Q8r+8PifCs3W4eC/FHSWR4hp+XfjjpP3WXsq4j9JT0OQ+2gJiJ6p1X4r08v3as6HPxRwT1hc8O1PFXl26x0e7tai7zAg/dmQ/kw/mqTXRvi+qXxKN8P1WbI8R6XhoJPvxRt9VBqzjtxUifgt4rcVIn1h0cVSdzgsU3hBLb46DXmadsdvk8zztit8pezLYvR4Y0+7Go+igV1WNoiHdI2rEOzE4hcIjSOQqqCWJ6Ac69mYiN5e2tFY3lkWLzt8Y8+Ztcabw4RT0cg+11F0Usx6amHhWTbLNpnNPyhh2zzabaiflX8+H3Vxcv7rCNiX+3II47+XtO3ysq/xN4VWim2Obz38oVIx7YpyT3naP3n9m6cOYT0HCwRkWKxID+9pF/wA71uYq8NIj4Po8NeDHWvpCRqRKUCgUCgUEZnmberFUKvezSHTDECAXbrcn3UUe0zdB4kgEOnJMk9D1yzsJsRNYyvb2dr6UjU30RpcgDmbkkkkmgmedBV3ibhA64wWwJJLxgXbDX+1GBuYOZKc05j2RpAWWKQTKGUhlYAgg3BB5EEcwaD90CgUCgUFU44wT4fu8wgH6XDbsPvw/aU+QuT5At1tVXUVmNstesfZT1dJrtmp1r+sPbmOFi4ywXskaZF1RsfsuOV/MG6kfEV3etc+Py7u71pqcPl0liUTy5HODuksL/RgeR8QeXmD51iRNsV/jD52Jvhyekw1biXME4jyeSZOqqxH3WV1LA/Cx+OxrWzXjLp5tDcz3jNpZtCV4Bn9Jy/DHwQr+Fiv8tS6ad8VU2jtxYKz8HZxqNeClX75jT8cir/NXuf8AxzDrU+eKY9fL/cpypk7Oe0HNHzmePLMOblmHenpfmAfJQNZ+A8DWfqrze0Ya/Vla3JOS8aenfr+fqqfEIGYYmLA4beOG0Mf7Tk+25t4tzPKy3qpm9u8YqdI8v5lSz+3kjDj6R5fzKZ4wwKelYDLY/cjVFPmZHGom3UhdR/eNT56Rx0xR0hY1NI5mPBHSGs1qNooFAoFAoI3O83XKlUBTJNIdMMK+9I3z2VRzZjso38AQ6cjyhsKzTzsJMVILO491F5iKIHdYx9WPtHoAExQKBQVeeBuFGMsKs+DY3lhUEmA9ZIFG5j6vEPNlF7qwWTDTrikV0ZXRgCrKQQwPIgjYg+NB2UCgUCg4ZQwsdweYoKDw9if+lMfJl7m0Mx14ck8i3JfnYr8VH3qo4rcnLOKek9GbhtyM04Z6T5x/Dzdq3DneAY2MbiwmA6jkG+Wynyt4VxrsG8cyPqj8S028c2v1U7hnO/QExGHc/osRE678lk0nS31sD8vCqeDLwxNJ6TChps/BFqT0tH6tF7JsT32B0/2crr8jZv5jWjobb4tvRreG23w7ekprika0gT72Kw/0EgY/kpqfN0iPjCxn84iPjH3dXGnEQ4dw5cWMr3WJf2vEj7q8z8h1rnUZoxU379nOq1EYab9+yg5SDw5gZcfIT6TibpAT7wDbl/id2v5L96qGPfFinLPvW6MzFvgwzmt71un8/u9XZHkveu+LYbJdI/3iPaPyBA/iPhXWgxec3l34Zh3mck/R+cgb11nkkvMI0hH7qDu1P5qaYv7mqm3p/wDDD/d1s29N/wCGoTTiIoD9tio+Olm/wU1pzOzYmdtnbXr0oFAoIzPM4XKlUBTJNIdMMK+9I3z2VQN2c7KN/AEOrJMnbCs2InYSYqQWdx7qLzEUQPuxg/NjuegATFAoFAoOjG4tMAjSyuqIguzMQAB5k0FUyrMI1X03L29IwcrMZokB1I9/akiQjUG6vFa7X1KNRIkC2YLFpjo1liZXRwGVlNwQeoNB3UHXiNWk6LarezfkT4G3IHxryd9vJ5O+3k6Mrx65lGJFuOYZTzVwbMreYIIrylotG8OaXi8bw9ddO1I7VMpOKw64hL64Gvcc9BIvy8DpN+ljVLW496cUdYZ/iOLix8cdaprhbNF4lwas4DFlKTKeWq1mBHgwN7eDCpsOSMuPefqsafLGfFEz9WP8X5CeHsS0W5Q+1G3ih/1HI/C/WsjUYeVfbswNXgnDk27dly7GsTtiYiRzRgPxA/4L9aueH28rQ0PCreVqrdxDIBPgg2wE0khPQBIJNyeg9oVcyT7Vfn+0tDNPtU+f7SzZ3bj7MgNxCDt+zCp3PkW2+bDoKzd51Ob4fsx5mdZqNu0fb/t18e5gc7xi4eEXSIiGNRyLkgG3hvZfD2RXmqvzMnBXt5PNbk5uaMde3k00Qrwrl7BbfoYWN/vPYm/zY/nWntGHF5dobG0YMPl2hTuxrCb4iYjoiA/Ut/JVPw+vvWUPCqe9ZcsxxHe47Cwix0rLM3lZe7X694/0q5ad8la/Of2/doXtvlrX5z+37pypk5QKCOzvN1ylFJVpJHOmKJLa5HtfSt9gALksdlAJJAFBBY3HxcHRPmGYSKZ3spKAmwvdYYAdyo3JOxYgsbCwULRg8UmOjSWNg6OoZWHIqRcEUHdQKBQKDpxmFTGo0ciq6OCGVhcEHoRQYfm2W4nscxXpWF1TZdKwEkZJ9nfZWPQj7L/I+YaDlWYJJH6xy682GlJbEYZfeD82eJek334+T+8Pa98LbgMbHmMaSxOHjcXVhyI/82t0oPRQU/NMX/0vjlkO2Gxe0ngky7B/AahYH4E9KqXtysm/a33Usl+Rmi0+7br8J9Vwq2uurEwLikaNxdXUqw8QRY15MRMbS8tEWjaWW8CYxuGswlwUp9l20An749w+QcG3nday9NacWWcc9/z9WNo7zgzzht0n8j/a68ccPDiHDlVA71LtEfPqvwYbfGx6Vd1OHm0279mhq9Pzse3eOjHMgzV8gxKTAG6GzryuvJlPn8eRA8Kx8WScV92Bgy2w5It/tcu1PNxP6KYm9l4ZDcdUkKfS+mx+Yq7rsnu8PeP4aPiOb3eGesT+uznJU/6Qyt8URafE2EfiAb6fy1Seew6UxxyME37z+f8AZhj+m005J9635H8vP2TZL6XM2KYezFsnnIw3+in/AOQ8K40GLe03ns48Mw8V5yT2WntVxno2BKdZZEX5D2v5LfOrettti29VzxG/DhmPV+uyzCejYBW6yO7/AJ6R+SCmirtij4vfDqcOCJ9X44bxPrbM8bMN1iRIUPlc3t/EjH5imK3Hmvb08jBbmai9vTaFyq2vFBHZ3m65Sikq0kjnTFEltcj2vpW+wAFyWOygEkgCggMdjIuD4pMxzGRWnYafZ3Cg7iDDKbG1xcsbFiNTWAAQMuyfJsX2yYv0zFFocFGxCKOVr7pHfmxsNUn+wUBvOX4GPLY0hiRUjRQqqvID/wA69aD0UCgUCgUHTi8KmNRo5FV0cFWVhcEHmCKDCc7yfFdjuL9NweqXAykCSMk2AvsjnoRc6JOl7G9yGDRMozNMbF6yyy8sUjXxOF2DF/tFBe0eJFwSvuyWHVg9Bb8tx8eaRLNEwdHFwRfxsQQd1YEEFTYggg2IoI3jPJ/XmEkiAu4GqP8AfXlb47r/ABGodRi5mOaq+qw83FNe/ZDdmfEXrWDuJD+lhAG/No+QPxHun5eNQ6PNx14Z6wg0Go5lOG3WF0q4vss7WstOEmhxaXGqysw6Ou6n4kf5Ky9fSa2jJDG8TxzW1ctWgcN5oM5w0U45svtDwcbMPqDWhiycykWamDLGXHF/VkHaRhRhcwmsAA+l7AdSoufiWDH51kayu2WWD4hThzzt3eThPLvXmLggdvYF9ifsLdyq/E6uX3ia409OZkis9HGlx83LWtuiw9qmYHHYqPCx790ANI6yPba3Ww02+Jqxrr8V4pHZa8SyTfJGOvb7y0jhnKRkmGjhFrqt3I6ud2P15eQFaWHHGOkVa2DFGLHFFB7ZMZd8PDf3VZyP3jYf5W+tUPELedaszxW/nWi2Y7E/9L5WDyeOBEX/ANwgC/4jf5GrdrcnD8oXr25Gn+UPH2VYH0XBCQ85ZGb5D2R/lJ+dR6Ku2Lf1R+HU4cO/quVXF94M4zRcqQMQXd20xRrbVJIeSrfboSSbBQCSQATQV7HYyLg+KTMcwkVp2Gn2dwoO4gwymxtcXLGxYjU1goCBmGR5Piu2LGemYvVFgYyQiAm1r+5GepNhrk+W1gFDeMFhEwEaxRKqIgCqqiwAHQUHfQKBQKBQKBQdOMwqY1GjkVXRwVZWFwQeYIoMLzvJcV2PYr07BXlwEjASxknYX2WQ9OZ0SdDsednDRMozCPM4/WeWe2shvicNcAuwAvsTaPFKLb8nFgTYq6hbMtzCPNI1libUjX8QQQbEMDurAggqbEEEGgyjihH4OzMYiIew57wDoQ3vp9b/AAuvhWRn3wZ+OOk/ksLUb6bU8dek/ktawWKXHRpKhujqGU+RH5GtatotG8NutotWLR0lGcZZT65wksQF206k/fXcW+O6/OotRj5mOaodVi5uKaqV2P5tYy4Vjz/SJ8dgw/ym3kapeH5OtJZ/heXrjn5ujtMwivmOH130SJGrfDvCD+RFeaysTmrv0n+XOvpE6im/Sdvup2Mgk4fxTKG/SQybMPEG4Pz22+VUrRbFk27wz71tgy7R1iVr7OsC2fY6TFy76CXPh3rk2t5D2j5WWrekrOTLOSy9oKTmzTlt2+7XK1m4yDiz/wC75ykXNRJDH/Dszf5mrJz+3qYr8mHqf7msivySfbDmd+5wq8/6Rh9VX+f8qk8Qv0pCXxTJ7uOPm0DJ8F6ugih/s41X4kDc/M3NX6V4axX0amOnBSK+j8ZzmqZSgZgzMx0xxru8jnkqDx2JJNgACSQATXbtXswx0fCkT5lmLqZiulVXcIDuIcODbUTYFnNi1rnSqgKGYZHk+K7YsZ6Zi9UWBjYhEBNrX9yM9SbDXJ8trAKG8YLCJgI1iiVURAAqqLAAdAKDvoFAoFAoFAoFAoMt7fJMcmDAw4Hop/8AUlb95boD4RHrb57cwxLgXjGfgzECaI6kawliJ9mRfPwYXNm6XPMEgh9E5VmUeeIMzyw6i1hiMOSFMlhyYXtHiVFtLcmFgTp0sodfHEUXFOXnEQm7QFmsQQy22kR1O6MLXKne6CqmsxcePfvCjr8PMxTPePNG9kuf+9gnPi0X+LKPzb8VQaDN/wCOforeGajy5U/RplaTXYrn8Z4RzXvFB0hxKoHWN76lHl76/KsbLHIz8UfN8/mj+m1XFHTr/tPdryiRcJiENx7VmHW4VlI+hNT6/pW0LXifSl4VjjCWHEPM4N5ji5Rt/ZBUtq89V7fB6ramazMz33/TyU9ZNJmZ/wCXFP8AraEn2WZ96vnOHc+xMfZ8pOn4vd+OmpNDm4bcE9JSeG6jgvy56T92wVrt5jXCcnrXOe95gyzPf9mzW/xWsfBPHqd/mwdNPM1fF8Zd+cj1xnipzVZo1/hQAsPqH+tdZPb1UQ6y/wBzWxHpMfo0/Oc1TKUDMGZmOmONd3kc8lQeOxJJsAASSACa1m4r2YY6PhSJ8yzF1MxGlVXcIDuIcODbUTa7ObFrXOlVAUPm7jjjCfjLEGaY6VFxFED7Ma+A8WNhduvkAAA3/sPw+Mw2XKuLFkvfDhr6xEd/a8FvuvWx8LUGhUCgUCgUCgUCgUCg/MiCQFSAQRYg7gg9COooPnrtd7LfUurG4JScPzliG5i/aXqY/H7vw5BROCOL5+DcQJoTdTYSxk+zIvgfAjezdPMEgh9F5di4+KIxmWXFSzgJiYHNhKoFikv3J1B9l+RFgbqQVdSY38mT4bFNl0+uPWjwye64s6sp91wDz8RyN+oNYF62w5Pk+XvW+ny/Lo+gslzJM4gjnT3XW9vA8iD5ggj5VuY7xesWh9JiyRkpFo7qd2uZV6Rh0xAG8TWb9xtvybT+I1T1+PenF6KPieLixxf0VjEYw5rkqgm7YWdQfHQQQvy9vT/BVabcem/9ZU7X5mj+NZRvAmVeusbGrbqt5HvvcL4+ILFQfiai0uPmZY3+aHRYubmjft5v3xxkJ4dxR0XEbnXER033W/Qqfy017qcM4r+XSehrME4cm8dJ6L8/FwxWUyYm9pQndsB0lPs3A+Yf4Vof1G+Cb9/3av8AV8WmnJ36fX881W7IYNeLkfokJ+pZf9A1VPD49uZ+Cj4XXfJM/BGcNZskWZHEuGa7zMiKLvI7hgqIOrHV1sBYkkAEhpfb1E2+cvNF7eqm3zlomJxicNxSZlmTqJNOlUXcRKdxDDe2t2IBZ9tRW+yqAuu3nzhx9xnNxpiO9k9mNLiGIHZFP+LGwu3Ww5AAANH7HuyzvtGPxyezs0ELDn4PID06hevM7cw3agUCgUCgUCgUCgUCgUHDKGFjuDzFB8+9r3ZX6o147AqTBuZoh/VeLIP7LxH2efu+6FA4I4vn4NxAmhN1NhLGT7Mi+B8GG9m6eYJBDdszyvDdpWHXMMC6riAulg22ogf0U4HJhfZ97X6qahzYa5a7Sg1Gnrnrw2+k+jzdlOdtgppMDMChLGyNsUlA9pT8RYjobXF9VVNLNsV5xX+ijopthyTgv9GmZjg1zCKSF/dkQqfmOfxq/asWrMT3ad6Res1nuw3Lr4L03CSbFo2BH/chbWPlZXHzrEp7PHjn0+z5zH7HMxW9P1jzXXscwIWOefqXEY8tI1H661+lXPD6+zNmh4VT2bXWjjXIhn+FaMD9IvtRn9odPgRcfMHpVrUYubTbuuarBzsc179mF9+8aNFchSwZl/aUEC/gRqb/AMFYXFaI4XzfFaImnZcuz/FjK8PjJjcu+iKBFF2kmIchEHUnY+AAJNgCRo6Cs8Nphq+GVnhvMJnI8nw/Z1hmx+OZe/02230X5RQg+8xtu3W3RRtdw4a4q7Q0dPp64a8NfrPqwrj3jWfjSfvJPZjW4iiB9lF/mc7Xbr5AACZO0bse7LO+0Y/HJ7OzQQsOfg8gPTqF68ztzDdqBQKBQKBQKBQKBQKBQKBQCL0HzN228K4ThzEq2GkVWluz4YD+j/aUjZUboh5dNtlCq8F8XYjg+cTQNsbCSM+7Io6HwI3s3MXPQkEN+kgw/aNBHmGAcR4uLTYnoym/dTgdL8mG4vcXBIMeTHF48+sdEWXDXJEb9Y6T6LrkubLmyEgMjodMsTe/G9t1YD4ggjZgQQSCDUiVlfajgDl+N71dhMga/TUBpYfTST+9WPraTXJxR3YPiNJpm447rR2PzasLKn3ZifkVX/UGrWgn+3MfFc8Ln+1MfFfKvNJinahlowGOvGrH0gKyoouWkJIKqBzYkX/iNZOq08zm2pHVh6zS2tqNqR7yzZJlUHZ3hWx2Pcd9Y8twhYf0UI+07aRdvtaeirto4cMYq8MNXT4K4acMMI4941n40n72T2Y1uIogfZRf9XO126+QAAlTrL2GZDgs6xZOJdWljs0MDDZyObEnZtPPR89wDQfS9AoFAoFAoFAoFAoFAoFAoFAoMX7ZOy844vmGDUmT3p4Rvr8XjH3vFevMb7MGCUE9wZxXPwhiBPAduUkZ92RfBvPwPSg+kMtx8XGkSZjl7rHiUGkhuR6mDEAblOqsLlSdS3BZWCN47mXiHAmXQ0c+Fde+hf349XskG3NSbMHF1YLcVT11OLHv6M/xLHxYuL0ebsans+Jj8VjYfIsD/mFQeHT70K/hVvej5NDzfNI8oj7yS/MKqqLu7nkiL9pz0Hz2AJrTbCtYzER5CrZrmZVZFUrFGLN3Kt/VRf2kzW9p+trCyi9B868fcaz8aT95J7Ma3EUQPsov+rna7dfIAABWKDeOxrswOFMeYYxSH2aCI/Z8Hf8Aa6henM78g2ugUCgUCgUCgUCgUCgUCgUCgUCgxXth7LPStePwKe3u08Kj3/F4wPt9SvXmN/eDBqCe4M4rn4QxAngO3KSM+7Ivg3n4HpQfRQkw/aThPSMHKIp+7ZLnmuobxTqPejJ3HgQGXcVzesWrNZ7ub0i9ZrPdT+B8ceFcbKmKR0kERTugNTO5ZSgiA/pNWkhSPO9rG2fpsNsOaaz3hlaTBfBqJrPSYX2eZclRszzJlV1UiOMG6wK32I/vzNyZ+vIWUb6TXfOnaFxtLxriO8e6RJcQxX2VfE+Lna58gOQoKrQbh2PdlmvRj8cm2zQQsOfg8gPTqF+ZoNzoFAoFAoFAoFAoFAoFAoFAoFAoFAoMP7Yey3Vrx+BTfdp4VHPxeMfmV+YoMMoJvhHiefhPELiIG35Oh9116qw8PPpzoPpHL+N8tzTCjNn7tWgUqdQBljZuca9SWttbmL8t6D5/7QuOZuNZ9b3SFCe6ivso8T4uep+VBU6Db+xzsu70JmGNS4Nmghbr1DuPDqF+ZoN0oFAoFAoFAoFAoFAoFAoFAoFAoFAoFAoMP7YeyzVrx+BTfdp4VH1eMD6lfmKDDKDm9BxQbR2PdlnpmjH45P0ezQQsPf8AB5AfsdQv2uZ294N7oFAoFAoFAoFAoFAoFAoFBFtj5wTbCsRfn3se/wCdBx6wxH6o397H/vQPWGI/VG/vY/8AegesMR+qN/ex/wC9A9YYj9Ub+9j/AN6B6wxH6o397H/vQPWGI/VG/vY/96B6wxH6o397H/vQfuHHTuwBwzKCRdu8jNh42BuaDIe2Hssvrx+BTxaeFR9XjA+pX5igwyg2fsb7LxmATMMal4veghYe/wCDuD9jwH2ufu21Bs0uazRswGCxLAEgMHw9mAPMXnBsee4B35Cg/Href9QxX48N/wAiget5/wBQxX48N/yKB63n/UMV+PDf8iget5/1DFfjw3/IoHref9QxX48N/wAiget5/wBQxX48N/yKB63n/UMV+PDf8ig9WX46TFMQ+GmhAF9TtCQT4Du5WN/jtQe+gUCgUCgUCgUCgUCgUCgUCgUGfY3slwOLzBcYV9jdnw9h3by3FmP7PMlORNulwQ0AC1BzQKBQKBQKBQKBQKBQK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82" name="Picture 10" descr="http://de.academic.ru/pictures/dewiki/71/Grasslogo_vector_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3733800"/>
            <a:ext cx="2131391" cy="2372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4" y="4402914"/>
            <a:ext cx="3044825" cy="135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00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Other OSS desktop GIS software</a:t>
            </a:r>
            <a:endParaRPr lang="de-DE" dirty="0"/>
          </a:p>
        </p:txBody>
      </p:sp>
      <p:sp>
        <p:nvSpPr>
          <p:cNvPr id="4" name="Textplatzhalter 3"/>
          <p:cNvSpPr>
            <a:spLocks noGrp="1"/>
          </p:cNvSpPr>
          <p:nvPr>
            <p:ph type="body" sz="quarter" idx="13"/>
          </p:nvPr>
        </p:nvSpPr>
        <p:spPr>
          <a:xfrm>
            <a:off x="143510" y="908720"/>
            <a:ext cx="3213858" cy="5256584"/>
          </a:xfrm>
        </p:spPr>
        <p:txBody>
          <a:bodyPr/>
          <a:lstStyle/>
          <a:p>
            <a:r>
              <a:rPr lang="en-US" dirty="0" err="1" smtClean="0"/>
              <a:t>OpenJump</a:t>
            </a:r>
            <a:r>
              <a:rPr lang="en-US" dirty="0" smtClean="0"/>
              <a:t> </a:t>
            </a:r>
            <a:r>
              <a:rPr lang="en-US" sz="1600" dirty="0" smtClean="0"/>
              <a:t>(written in Java, vector based)</a:t>
            </a:r>
            <a:endParaRPr lang="en-US" sz="1100" dirty="0" smtClean="0"/>
          </a:p>
          <a:p>
            <a:r>
              <a:rPr lang="en-US" dirty="0" err="1" smtClean="0"/>
              <a:t>OpenEV</a:t>
            </a:r>
            <a:r>
              <a:rPr lang="en-US" sz="1600" dirty="0" smtClean="0"/>
              <a:t> (written in </a:t>
            </a:r>
            <a:r>
              <a:rPr lang="en-US" sz="1600" dirty="0" err="1" smtClean="0"/>
              <a:t>Phython</a:t>
            </a:r>
            <a:r>
              <a:rPr lang="en-US" sz="1600" dirty="0" smtClean="0"/>
              <a:t>, mainly to display and edit maps)</a:t>
            </a:r>
            <a:endParaRPr lang="en-US" dirty="0" smtClean="0"/>
          </a:p>
          <a:p>
            <a:r>
              <a:rPr lang="en-US" dirty="0" err="1" smtClean="0"/>
              <a:t>uDig</a:t>
            </a:r>
            <a:r>
              <a:rPr lang="en-US" sz="1100" dirty="0" smtClean="0"/>
              <a:t>  </a:t>
            </a:r>
            <a:r>
              <a:rPr lang="en-US" sz="1600" dirty="0" smtClean="0"/>
              <a:t>(written in Java, based on Eclipse Platform)</a:t>
            </a:r>
            <a:endParaRPr lang="en-US" dirty="0" smtClean="0"/>
          </a:p>
          <a:p>
            <a:r>
              <a:rPr lang="en-US" dirty="0" smtClean="0"/>
              <a:t>Saga GIS </a:t>
            </a:r>
            <a:r>
              <a:rPr lang="en-US" sz="1600" dirty="0" smtClean="0"/>
              <a:t>(written in C++, using GDAL)</a:t>
            </a:r>
          </a:p>
          <a:p>
            <a:r>
              <a:rPr lang="en-US" dirty="0" err="1" smtClean="0"/>
              <a:t>Insensa</a:t>
            </a:r>
            <a:r>
              <a:rPr lang="en-US" dirty="0" smtClean="0"/>
              <a:t> GIS </a:t>
            </a:r>
            <a:r>
              <a:rPr lang="en-US" sz="1600" dirty="0" smtClean="0"/>
              <a:t>(written in Java, using GDAL)</a:t>
            </a:r>
          </a:p>
          <a:p>
            <a:r>
              <a:rPr lang="en-US" sz="1600" dirty="0" smtClean="0"/>
              <a:t>Many more….</a:t>
            </a:r>
            <a:endParaRPr lang="de-DE" dirty="0"/>
          </a:p>
        </p:txBody>
      </p:sp>
      <p:pic>
        <p:nvPicPr>
          <p:cNvPr id="6148" name="Picture 4"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975" y="685800"/>
            <a:ext cx="4238625" cy="31337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descr="http://openev.sourceforge.net/images/grandcanyon_lsa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867" y="1034415"/>
            <a:ext cx="3033713" cy="31861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File:UDi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863" y="1600200"/>
            <a:ext cx="4400550" cy="35204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2" descr="File:SAGA screensho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2464" y="2265363"/>
            <a:ext cx="4743256" cy="37080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ttp://www.insensa.org/help/pics/screen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57367" y="2950370"/>
            <a:ext cx="5207000" cy="3124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907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Textplatzhalter 2"/>
          <p:cNvSpPr>
            <a:spLocks noGrp="1"/>
          </p:cNvSpPr>
          <p:nvPr>
            <p:ph type="body" sz="quarter" idx="10"/>
          </p:nvPr>
        </p:nvSpPr>
        <p:spPr/>
        <p:txBody>
          <a:bodyPr/>
          <a:lstStyle/>
          <a:p>
            <a:r>
              <a:rPr lang="en-US" dirty="0" err="1" smtClean="0"/>
              <a:t>Insensa</a:t>
            </a:r>
            <a:r>
              <a:rPr lang="en-US" dirty="0" smtClean="0"/>
              <a:t> GIS</a:t>
            </a:r>
            <a:endParaRPr lang="de-DE" dirty="0"/>
          </a:p>
        </p:txBody>
      </p:sp>
      <p:sp>
        <p:nvSpPr>
          <p:cNvPr id="6" name="Textplatzhalter 3"/>
          <p:cNvSpPr>
            <a:spLocks noGrp="1"/>
          </p:cNvSpPr>
          <p:nvPr>
            <p:ph type="body" sz="quarter" idx="13"/>
          </p:nvPr>
        </p:nvSpPr>
        <p:spPr>
          <a:xfrm>
            <a:off x="143508" y="908720"/>
            <a:ext cx="8856984" cy="1758280"/>
          </a:xfrm>
        </p:spPr>
        <p:txBody>
          <a:bodyPr/>
          <a:lstStyle/>
          <a:p>
            <a:r>
              <a:rPr lang="en-US" sz="2000" dirty="0" err="1" smtClean="0"/>
              <a:t>Insensa</a:t>
            </a:r>
            <a:r>
              <a:rPr lang="en-US" sz="2000" dirty="0" smtClean="0"/>
              <a:t> GIS (Index and Sensitivity Analysis GIS)</a:t>
            </a:r>
            <a:endParaRPr lang="en-US" sz="2000" dirty="0"/>
          </a:p>
          <a:p>
            <a:r>
              <a:rPr lang="en-US" sz="2000" dirty="0" smtClean="0"/>
              <a:t>Raster based (shapes can be rasterized)</a:t>
            </a:r>
          </a:p>
          <a:p>
            <a:r>
              <a:rPr lang="en-US" sz="2000" dirty="0" smtClean="0"/>
              <a:t>Possibility to visualize maps, diagrams and tables</a:t>
            </a:r>
          </a:p>
          <a:p>
            <a:r>
              <a:rPr lang="en-US" sz="2000" dirty="0" smtClean="0"/>
              <a:t>Functions are categorized into</a:t>
            </a:r>
          </a:p>
        </p:txBody>
      </p:sp>
      <p:sp>
        <p:nvSpPr>
          <p:cNvPr id="9" name="Textplatzhalter 3"/>
          <p:cNvSpPr txBox="1">
            <a:spLocks/>
          </p:cNvSpPr>
          <p:nvPr/>
        </p:nvSpPr>
        <p:spPr>
          <a:xfrm>
            <a:off x="659124" y="2971800"/>
            <a:ext cx="2752092" cy="329862"/>
          </a:xfrm>
          <a:prstGeom prst="rect">
            <a:avLst/>
          </a:prstGeom>
        </p:spPr>
        <p:txBody>
          <a:bodyPr/>
          <a:lstStyle>
            <a:lvl1pPr marL="342900" indent="-342900" algn="l" defTabSz="914400" rtl="0" eaLnBrk="1" latinLnBrk="0" hangingPunct="1">
              <a:spcBef>
                <a:spcPts val="1800"/>
              </a:spcBef>
              <a:buSzPct val="110000"/>
              <a:buFont typeface="Calibri" pitchFamily="34" charset="0"/>
              <a:buChar char="•"/>
              <a:defRPr sz="2200" b="1" kern="1200">
                <a:solidFill>
                  <a:schemeClr val="accent3">
                    <a:lumMod val="50000"/>
                  </a:schemeClr>
                </a:solidFill>
                <a:latin typeface="+mn-lt"/>
                <a:ea typeface="+mn-ea"/>
                <a:cs typeface="+mn-cs"/>
              </a:defRPr>
            </a:lvl1pPr>
            <a:lvl2pPr marL="742950" indent="-285750" algn="l" defTabSz="914400" rtl="0" eaLnBrk="1" latinLnBrk="0" hangingPunct="1">
              <a:spcBef>
                <a:spcPct val="20000"/>
              </a:spcBef>
              <a:buSzPct val="65000"/>
              <a:buFont typeface="Arial" pitchFamily="34" charset="0"/>
              <a:buChar char="►"/>
              <a:defRPr sz="2000" b="1" kern="1200">
                <a:solidFill>
                  <a:schemeClr val="accent3">
                    <a:lumMod val="50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000" b="0"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Information Reader</a:t>
            </a:r>
          </a:p>
        </p:txBody>
      </p:sp>
      <p:sp>
        <p:nvSpPr>
          <p:cNvPr id="10" name="Textplatzhalter 3"/>
          <p:cNvSpPr txBox="1">
            <a:spLocks/>
          </p:cNvSpPr>
          <p:nvPr/>
        </p:nvSpPr>
        <p:spPr>
          <a:xfrm>
            <a:off x="3411216" y="2958086"/>
            <a:ext cx="2752092" cy="329862"/>
          </a:xfrm>
          <a:prstGeom prst="rect">
            <a:avLst/>
          </a:prstGeom>
        </p:spPr>
        <p:txBody>
          <a:bodyPr/>
          <a:lstStyle>
            <a:lvl1pPr marL="342900" indent="-342900" algn="l" defTabSz="914400" rtl="0" eaLnBrk="1" latinLnBrk="0" hangingPunct="1">
              <a:spcBef>
                <a:spcPts val="1800"/>
              </a:spcBef>
              <a:buSzPct val="110000"/>
              <a:buFont typeface="Calibri" pitchFamily="34" charset="0"/>
              <a:buChar char="•"/>
              <a:defRPr sz="2200" b="1" kern="1200">
                <a:solidFill>
                  <a:schemeClr val="accent3">
                    <a:lumMod val="50000"/>
                  </a:schemeClr>
                </a:solidFill>
                <a:latin typeface="+mn-lt"/>
                <a:ea typeface="+mn-ea"/>
                <a:cs typeface="+mn-cs"/>
              </a:defRPr>
            </a:lvl1pPr>
            <a:lvl2pPr marL="742950" indent="-285750" algn="l" defTabSz="914400" rtl="0" eaLnBrk="1" latinLnBrk="0" hangingPunct="1">
              <a:spcBef>
                <a:spcPct val="20000"/>
              </a:spcBef>
              <a:buSzPct val="65000"/>
              <a:buFont typeface="Arial" pitchFamily="34" charset="0"/>
              <a:buChar char="►"/>
              <a:defRPr sz="2000" b="1" kern="1200">
                <a:solidFill>
                  <a:schemeClr val="accent3">
                    <a:lumMod val="50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000" b="0"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Option File Changer</a:t>
            </a:r>
          </a:p>
        </p:txBody>
      </p:sp>
      <p:sp>
        <p:nvSpPr>
          <p:cNvPr id="11" name="Textplatzhalter 3"/>
          <p:cNvSpPr txBox="1">
            <a:spLocks/>
          </p:cNvSpPr>
          <p:nvPr/>
        </p:nvSpPr>
        <p:spPr>
          <a:xfrm>
            <a:off x="6468108" y="2958762"/>
            <a:ext cx="2752092" cy="329862"/>
          </a:xfrm>
          <a:prstGeom prst="rect">
            <a:avLst/>
          </a:prstGeom>
        </p:spPr>
        <p:txBody>
          <a:bodyPr/>
          <a:lstStyle>
            <a:lvl1pPr marL="342900" indent="-342900" algn="l" defTabSz="914400" rtl="0" eaLnBrk="1" latinLnBrk="0" hangingPunct="1">
              <a:spcBef>
                <a:spcPts val="1800"/>
              </a:spcBef>
              <a:buSzPct val="110000"/>
              <a:buFont typeface="Calibri" pitchFamily="34" charset="0"/>
              <a:buChar char="•"/>
              <a:defRPr sz="2200" b="1" kern="1200">
                <a:solidFill>
                  <a:schemeClr val="accent3">
                    <a:lumMod val="50000"/>
                  </a:schemeClr>
                </a:solidFill>
                <a:latin typeface="+mn-lt"/>
                <a:ea typeface="+mn-ea"/>
                <a:cs typeface="+mn-cs"/>
              </a:defRPr>
            </a:lvl1pPr>
            <a:lvl2pPr marL="742950" indent="-285750" algn="l" defTabSz="914400" rtl="0" eaLnBrk="1" latinLnBrk="0" hangingPunct="1">
              <a:spcBef>
                <a:spcPct val="20000"/>
              </a:spcBef>
              <a:buSzPct val="65000"/>
              <a:buFont typeface="Arial" pitchFamily="34" charset="0"/>
              <a:buChar char="►"/>
              <a:defRPr sz="2000" b="1" kern="1200">
                <a:solidFill>
                  <a:schemeClr val="accent3">
                    <a:lumMod val="50000"/>
                  </a:schemeClr>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000" b="0" kern="1200">
                <a:solidFill>
                  <a:schemeClr val="accent3">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Connection</a:t>
            </a:r>
          </a:p>
        </p:txBody>
      </p:sp>
      <p:sp>
        <p:nvSpPr>
          <p:cNvPr id="8" name="Flussdiagramm: Dokument 7"/>
          <p:cNvSpPr/>
          <p:nvPr/>
        </p:nvSpPr>
        <p:spPr>
          <a:xfrm>
            <a:off x="1371600" y="35814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p:cNvCxnSpPr/>
          <p:nvPr/>
        </p:nvCxnSpPr>
        <p:spPr>
          <a:xfrm>
            <a:off x="1981200"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1371600" y="5105400"/>
            <a:ext cx="1296830" cy="646331"/>
          </a:xfrm>
          <a:prstGeom prst="rect">
            <a:avLst/>
          </a:prstGeom>
          <a:noFill/>
        </p:spPr>
        <p:txBody>
          <a:bodyPr wrap="none" rtlCol="0">
            <a:spAutoFit/>
          </a:bodyPr>
          <a:lstStyle/>
          <a:p>
            <a:r>
              <a:rPr lang="en-US" dirty="0" smtClean="0"/>
              <a:t>Information</a:t>
            </a:r>
          </a:p>
          <a:p>
            <a:r>
              <a:rPr lang="en-US" dirty="0" smtClean="0"/>
              <a:t>e.g. statistic</a:t>
            </a:r>
            <a:endParaRPr lang="de-DE" dirty="0"/>
          </a:p>
        </p:txBody>
      </p:sp>
      <p:sp>
        <p:nvSpPr>
          <p:cNvPr id="16" name="Flussdiagramm: Dokument 15"/>
          <p:cNvSpPr/>
          <p:nvPr/>
        </p:nvSpPr>
        <p:spPr>
          <a:xfrm>
            <a:off x="4037962" y="35814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4647562"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ussdiagramm: Dokument 17"/>
          <p:cNvSpPr/>
          <p:nvPr/>
        </p:nvSpPr>
        <p:spPr>
          <a:xfrm>
            <a:off x="4037962" y="51054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Dokument 18"/>
          <p:cNvSpPr/>
          <p:nvPr/>
        </p:nvSpPr>
        <p:spPr>
          <a:xfrm>
            <a:off x="6624954" y="35052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 Verbindung mit Pfeil 19"/>
          <p:cNvCxnSpPr/>
          <p:nvPr/>
        </p:nvCxnSpPr>
        <p:spPr>
          <a:xfrm>
            <a:off x="7234554"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Flussdiagramm: Dokument 20"/>
          <p:cNvSpPr/>
          <p:nvPr/>
        </p:nvSpPr>
        <p:spPr>
          <a:xfrm>
            <a:off x="6624954" y="51054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Dokument 21"/>
          <p:cNvSpPr/>
          <p:nvPr/>
        </p:nvSpPr>
        <p:spPr>
          <a:xfrm>
            <a:off x="6705600" y="35814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Dokument 22"/>
          <p:cNvSpPr/>
          <p:nvPr/>
        </p:nvSpPr>
        <p:spPr>
          <a:xfrm>
            <a:off x="6781800" y="3657600"/>
            <a:ext cx="1219200" cy="685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6190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8" grpId="0" animBg="1"/>
      <p:bldP spid="14" grpId="0"/>
      <p:bldP spid="16" grpId="0" animBg="1"/>
      <p:bldP spid="18" grpId="0" animBg="1"/>
      <p:bldP spid="19"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Index Development</a:t>
            </a:r>
            <a:endParaRPr lang="de-DE" dirty="0"/>
          </a:p>
        </p:txBody>
      </p:sp>
      <p:sp>
        <p:nvSpPr>
          <p:cNvPr id="4" name="Textplatzhalter 3"/>
          <p:cNvSpPr>
            <a:spLocks noGrp="1"/>
          </p:cNvSpPr>
          <p:nvPr>
            <p:ph type="body" sz="quarter" idx="13"/>
          </p:nvPr>
        </p:nvSpPr>
        <p:spPr/>
        <p:txBody>
          <a:bodyPr/>
          <a:lstStyle/>
          <a:p>
            <a:r>
              <a:rPr lang="en-US" dirty="0" smtClean="0"/>
              <a:t>Create one index out of many indicators, e.g. an index for </a:t>
            </a:r>
            <a:r>
              <a:rPr lang="en-US" dirty="0" err="1" smtClean="0"/>
              <a:t>landuse</a:t>
            </a:r>
            <a:r>
              <a:rPr lang="en-US" dirty="0" smtClean="0"/>
              <a:t> intensity</a:t>
            </a:r>
          </a:p>
          <a:p>
            <a:r>
              <a:rPr lang="en-US" dirty="0" smtClean="0"/>
              <a:t>Steps:</a:t>
            </a:r>
          </a:p>
          <a:p>
            <a:pPr lvl="1"/>
            <a:r>
              <a:rPr lang="en-US" dirty="0" smtClean="0"/>
              <a:t>Import necessary files</a:t>
            </a:r>
          </a:p>
          <a:p>
            <a:pPr lvl="1"/>
            <a:r>
              <a:rPr lang="en-US" dirty="0" smtClean="0"/>
              <a:t>Normalize all indicators</a:t>
            </a:r>
          </a:p>
          <a:p>
            <a:pPr lvl="1"/>
            <a:r>
              <a:rPr lang="en-US" dirty="0" smtClean="0"/>
              <a:t>Combine them in one index with indicator weighting</a:t>
            </a:r>
          </a:p>
          <a:p>
            <a:pPr lvl="1"/>
            <a:r>
              <a:rPr lang="en-US" dirty="0" smtClean="0"/>
              <a:t>Calculate the correlations</a:t>
            </a:r>
          </a:p>
          <a:p>
            <a:pPr lvl="1"/>
            <a:r>
              <a:rPr lang="en-US" dirty="0" smtClean="0"/>
              <a:t>Visualize the index</a:t>
            </a:r>
          </a:p>
          <a:p>
            <a:pPr lvl="1"/>
            <a:r>
              <a:rPr lang="en-US" dirty="0" smtClean="0"/>
              <a:t>Perform a sensitivity analysis</a:t>
            </a:r>
          </a:p>
          <a:p>
            <a:pPr lvl="2"/>
            <a:r>
              <a:rPr lang="en-US" dirty="0" smtClean="0"/>
              <a:t>Visualize the coefficient of variation</a:t>
            </a:r>
          </a:p>
          <a:p>
            <a:pPr lvl="2"/>
            <a:r>
              <a:rPr lang="en-US" dirty="0" smtClean="0"/>
              <a:t>Visualize the volatility</a:t>
            </a:r>
          </a:p>
          <a:p>
            <a:pPr lvl="1"/>
            <a:endParaRPr lang="en-US" dirty="0" smtClean="0"/>
          </a:p>
          <a:p>
            <a:pPr marL="0" indent="0">
              <a:buNone/>
            </a:pPr>
            <a:endParaRPr lang="de-DE" dirty="0"/>
          </a:p>
        </p:txBody>
      </p:sp>
    </p:spTree>
    <p:extLst>
      <p:ext uri="{BB962C8B-B14F-4D97-AF65-F5344CB8AC3E}">
        <p14:creationId xmlns:p14="http://schemas.microsoft.com/office/powerpoint/2010/main" val="24865559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t>
            </a:r>
            <a:endParaRPr lang="de-DE" dirty="0"/>
          </a:p>
        </p:txBody>
      </p:sp>
      <p:sp>
        <p:nvSpPr>
          <p:cNvPr id="4" name="Textplatzhalter 3"/>
          <p:cNvSpPr>
            <a:spLocks noGrp="1"/>
          </p:cNvSpPr>
          <p:nvPr>
            <p:ph type="body" sz="quarter" idx="13"/>
          </p:nvPr>
        </p:nvSpPr>
        <p:spPr/>
        <p:txBody>
          <a:bodyPr/>
          <a:lstStyle/>
          <a:p>
            <a:r>
              <a:rPr lang="en-US" dirty="0" smtClean="0"/>
              <a:t>Programming language and software environment for statistical computations</a:t>
            </a:r>
          </a:p>
          <a:p>
            <a:r>
              <a:rPr lang="en-US" dirty="0" smtClean="0"/>
              <a:t>High number of “packages” to perform different calculations, to analyze and display data</a:t>
            </a:r>
          </a:p>
          <a:p>
            <a:r>
              <a:rPr lang="en-US" dirty="0" smtClean="0"/>
              <a:t>Different user interfaces</a:t>
            </a:r>
          </a:p>
          <a:p>
            <a:r>
              <a:rPr lang="en-US" dirty="0" smtClean="0"/>
              <a:t>Also various GIS functions available </a:t>
            </a:r>
          </a:p>
          <a:p>
            <a:r>
              <a:rPr lang="en-US" dirty="0" smtClean="0"/>
              <a:t>BUT first…. Let´s see how R works</a:t>
            </a:r>
            <a:endParaRPr lang="de-DE" dirty="0"/>
          </a:p>
        </p:txBody>
      </p:sp>
      <p:pic>
        <p:nvPicPr>
          <p:cNvPr id="3074" name="Picture 2" descr="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343400"/>
            <a:ext cx="190500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198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Introduction</a:t>
            </a:r>
            <a:endParaRPr lang="de-DE" dirty="0"/>
          </a:p>
        </p:txBody>
      </p:sp>
      <p:sp>
        <p:nvSpPr>
          <p:cNvPr id="5" name="Textplatzhalter 4"/>
          <p:cNvSpPr>
            <a:spLocks noGrp="1"/>
          </p:cNvSpPr>
          <p:nvPr>
            <p:ph type="body" sz="quarter" idx="13"/>
          </p:nvPr>
        </p:nvSpPr>
        <p:spPr/>
        <p:txBody>
          <a:bodyPr/>
          <a:lstStyle/>
          <a:p>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2682157027"/>
              </p:ext>
            </p:extLst>
          </p:nvPr>
        </p:nvGraphicFramePr>
        <p:xfrm>
          <a:off x="76200" y="798195"/>
          <a:ext cx="8957628" cy="5263515"/>
        </p:xfrm>
        <a:graphic>
          <a:graphicData uri="http://schemas.openxmlformats.org/drawingml/2006/table">
            <a:tbl>
              <a:tblPr firstRow="1" bandRow="1">
                <a:tableStyleId>{F5AB1C69-6EDB-4FF4-983F-18BD219EF322}</a:tableStyleId>
              </a:tblPr>
              <a:tblGrid>
                <a:gridCol w="1752600"/>
                <a:gridCol w="2819400"/>
                <a:gridCol w="4385628"/>
              </a:tblGrid>
              <a:tr h="657225">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657225">
                <a:tc>
                  <a:txBody>
                    <a:bodyPr/>
                    <a:lstStyle/>
                    <a:p>
                      <a:r>
                        <a:rPr lang="en-US" sz="1600" dirty="0" smtClean="0"/>
                        <a:t>Simple Calculations</a:t>
                      </a:r>
                      <a:endParaRPr lang="de-DE" sz="1600" dirty="0"/>
                    </a:p>
                  </a:txBody>
                  <a:tcPr/>
                </a:tc>
                <a:tc>
                  <a:txBody>
                    <a:bodyPr/>
                    <a:lstStyle/>
                    <a:p>
                      <a:r>
                        <a:rPr lang="de-DE" sz="1600" dirty="0" smtClean="0"/>
                        <a:t>&gt; 2+3</a:t>
                      </a:r>
                    </a:p>
                    <a:p>
                      <a:r>
                        <a:rPr lang="de-DE" sz="1600" dirty="0" smtClean="0"/>
                        <a:t>[1] 5</a:t>
                      </a:r>
                    </a:p>
                  </a:txBody>
                  <a:tcPr/>
                </a:tc>
                <a:tc>
                  <a:txBody>
                    <a:bodyPr/>
                    <a:lstStyle/>
                    <a:p>
                      <a:r>
                        <a:rPr lang="en-US" sz="1600" dirty="0" smtClean="0"/>
                        <a:t>“&gt;….” is a command line, “[1]5” is the output</a:t>
                      </a:r>
                    </a:p>
                    <a:p>
                      <a:endParaRPr lang="de-DE" sz="1600" dirty="0"/>
                    </a:p>
                  </a:txBody>
                  <a:tcPr/>
                </a:tc>
              </a:tr>
              <a:tr h="657225">
                <a:tc>
                  <a:txBody>
                    <a:bodyPr/>
                    <a:lstStyle/>
                    <a:p>
                      <a:r>
                        <a:rPr lang="en-US" sz="1600" dirty="0" smtClean="0"/>
                        <a:t>Variables</a:t>
                      </a:r>
                      <a:endParaRPr lang="de-DE" sz="1600" dirty="0"/>
                    </a:p>
                  </a:txBody>
                  <a:tcPr/>
                </a:tc>
                <a:tc>
                  <a:txBody>
                    <a:bodyPr/>
                    <a:lstStyle/>
                    <a:p>
                      <a:r>
                        <a:rPr lang="de-DE" sz="1600" dirty="0" smtClean="0"/>
                        <a:t>&gt; a=2+3</a:t>
                      </a:r>
                    </a:p>
                    <a:p>
                      <a:r>
                        <a:rPr lang="de-DE" sz="1600" dirty="0" smtClean="0"/>
                        <a:t>&gt; a</a:t>
                      </a:r>
                    </a:p>
                    <a:p>
                      <a:r>
                        <a:rPr lang="de-DE" sz="1600" dirty="0" smtClean="0"/>
                        <a:t>[1]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Assign 2+3 to “a</a:t>
                      </a:r>
                      <a:r>
                        <a:rPr lang="en-US" sz="1600" baseline="0" dirty="0" smtClean="0"/>
                        <a:t>” </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You may use a “&lt;-” instead of a “=“</a:t>
                      </a:r>
                    </a:p>
                  </a:txBody>
                  <a:tcPr/>
                </a:tc>
              </a:tr>
              <a:tr h="657225">
                <a:tc>
                  <a:txBody>
                    <a:bodyPr/>
                    <a:lstStyle/>
                    <a:p>
                      <a:endParaRPr lang="de-DE" sz="1600" dirty="0"/>
                    </a:p>
                  </a:txBody>
                  <a:tcPr/>
                </a:tc>
                <a:tc>
                  <a:txBody>
                    <a:bodyPr/>
                    <a:lstStyle/>
                    <a:p>
                      <a:r>
                        <a:rPr lang="en-US" sz="1600" dirty="0" smtClean="0"/>
                        <a:t>&gt;</a:t>
                      </a:r>
                      <a:r>
                        <a:rPr lang="en-US" sz="1600" dirty="0" err="1" smtClean="0"/>
                        <a:t>ls</a:t>
                      </a:r>
                      <a:r>
                        <a:rPr lang="en-US" sz="1600" dirty="0" smtClean="0"/>
                        <a:t>()</a:t>
                      </a:r>
                    </a:p>
                    <a:p>
                      <a:r>
                        <a:rPr lang="en-US" sz="1600" dirty="0" smtClean="0"/>
                        <a:t>&gt;</a:t>
                      </a:r>
                      <a:r>
                        <a:rPr lang="en-US" sz="1600" dirty="0" err="1" smtClean="0"/>
                        <a:t>rm</a:t>
                      </a:r>
                      <a:r>
                        <a:rPr lang="en-US" sz="1600" dirty="0" smtClean="0"/>
                        <a:t>(list=</a:t>
                      </a:r>
                      <a:r>
                        <a:rPr lang="en-US" sz="1600" dirty="0" err="1" smtClean="0"/>
                        <a:t>ls</a:t>
                      </a:r>
                      <a:r>
                        <a:rPr lang="en-US" sz="1600" dirty="0" smtClean="0"/>
                        <a:t>())</a:t>
                      </a:r>
                    </a:p>
                  </a:txBody>
                  <a:tcPr/>
                </a:tc>
                <a:tc>
                  <a:txBody>
                    <a:bodyPr/>
                    <a:lstStyle/>
                    <a:p>
                      <a:r>
                        <a:rPr lang="de-DE" sz="1600" dirty="0" smtClean="0"/>
                        <a:t>List all </a:t>
                      </a:r>
                      <a:r>
                        <a:rPr lang="de-DE" sz="1600" dirty="0" err="1" smtClean="0"/>
                        <a:t>your</a:t>
                      </a:r>
                      <a:r>
                        <a:rPr lang="de-DE" sz="1600" dirty="0" smtClean="0"/>
                        <a:t> variables </a:t>
                      </a:r>
                    </a:p>
                    <a:p>
                      <a:r>
                        <a:rPr lang="en-US" sz="1600" dirty="0" smtClean="0"/>
                        <a:t>Remove all your variables</a:t>
                      </a:r>
                    </a:p>
                  </a:txBody>
                  <a:tcPr/>
                </a:tc>
              </a:tr>
              <a:tr h="657225">
                <a:tc>
                  <a:txBody>
                    <a:bodyPr/>
                    <a:lstStyle/>
                    <a:p>
                      <a:r>
                        <a:rPr lang="en-US" sz="1600" dirty="0" smtClean="0"/>
                        <a:t>Vectors</a:t>
                      </a:r>
                      <a:endParaRPr lang="de-DE" sz="1600" dirty="0"/>
                    </a:p>
                  </a:txBody>
                  <a:tcPr/>
                </a:tc>
                <a:tc>
                  <a:txBody>
                    <a:bodyPr/>
                    <a:lstStyle/>
                    <a:p>
                      <a:r>
                        <a:rPr lang="de-DE" sz="1600" dirty="0" smtClean="0"/>
                        <a:t>&gt; b=c(2,3,4)</a:t>
                      </a:r>
                    </a:p>
                    <a:p>
                      <a:r>
                        <a:rPr lang="de-DE" sz="1600" dirty="0" smtClean="0"/>
                        <a:t>&gt; b</a:t>
                      </a:r>
                    </a:p>
                    <a:p>
                      <a:r>
                        <a:rPr lang="de-DE" sz="1600" dirty="0" smtClean="0"/>
                        <a:t>[1] 2 3 4</a:t>
                      </a:r>
                    </a:p>
                  </a:txBody>
                  <a:tcPr/>
                </a:tc>
                <a:tc>
                  <a:txBody>
                    <a:bodyPr/>
                    <a:lstStyle/>
                    <a:p>
                      <a:r>
                        <a:rPr lang="en-US" sz="1600" dirty="0" smtClean="0"/>
                        <a:t>Create a vector</a:t>
                      </a:r>
                      <a:r>
                        <a:rPr lang="en-US" sz="1600" baseline="0" dirty="0" smtClean="0"/>
                        <a:t> with the function “c” </a:t>
                      </a:r>
                      <a:r>
                        <a:rPr lang="en-US" sz="1600" dirty="0" smtClean="0"/>
                        <a:t>that  combines arguments into a vector or a list</a:t>
                      </a:r>
                    </a:p>
                    <a:p>
                      <a:endParaRPr lang="en-US" sz="1600" dirty="0" smtClean="0"/>
                    </a:p>
                  </a:txBody>
                  <a:tcPr/>
                </a:tc>
              </a:tr>
              <a:tr h="657225">
                <a:tc>
                  <a:txBody>
                    <a:bodyPr/>
                    <a:lstStyle/>
                    <a:p>
                      <a:r>
                        <a:rPr lang="en-US" sz="1600" dirty="0" smtClean="0"/>
                        <a:t>Functions</a:t>
                      </a:r>
                      <a:endParaRPr lang="de-DE" sz="1600" dirty="0"/>
                    </a:p>
                  </a:txBody>
                  <a:tcPr/>
                </a:tc>
                <a:tc>
                  <a:txBody>
                    <a:bodyPr/>
                    <a:lstStyle/>
                    <a:p>
                      <a:r>
                        <a:rPr lang="de-DE" sz="1600" dirty="0" smtClean="0"/>
                        <a:t>&gt; c=</a:t>
                      </a:r>
                      <a:r>
                        <a:rPr lang="de-DE" sz="1600" dirty="0" err="1" smtClean="0"/>
                        <a:t>sum</a:t>
                      </a:r>
                      <a:r>
                        <a:rPr lang="de-DE" sz="1600" dirty="0" smtClean="0"/>
                        <a:t>(b)</a:t>
                      </a:r>
                    </a:p>
                    <a:p>
                      <a:r>
                        <a:rPr lang="de-DE" sz="1600" dirty="0" smtClean="0"/>
                        <a:t>&gt; c</a:t>
                      </a:r>
                    </a:p>
                    <a:p>
                      <a:r>
                        <a:rPr lang="de-DE" sz="1600" dirty="0" smtClean="0"/>
                        <a:t>[1] 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Functions have been implemented to make your life easier e.g. to sum the values of a</a:t>
                      </a:r>
                      <a:r>
                        <a:rPr lang="de-DE" sz="1600" dirty="0" smtClean="0"/>
                        <a:t> </a:t>
                      </a:r>
                      <a:r>
                        <a:rPr lang="de-DE" sz="1600" dirty="0" err="1" smtClean="0"/>
                        <a:t>vector</a:t>
                      </a:r>
                      <a:endParaRPr lang="de-DE" sz="1600" dirty="0" smtClean="0"/>
                    </a:p>
                  </a:txBody>
                  <a:tcPr/>
                </a:tc>
              </a:tr>
              <a:tr h="657225">
                <a:tc>
                  <a:txBody>
                    <a:bodyPr/>
                    <a:lstStyle/>
                    <a:p>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 sum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function (..., na.rm = FALSE) .Primitive("sum")</a:t>
                      </a:r>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Type in only the function name to see the “head” of the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smtClean="0"/>
                    </a:p>
                  </a:txBody>
                  <a:tcPr/>
                </a:tc>
              </a:tr>
            </a:tbl>
          </a:graphicData>
        </a:graphic>
      </p:graphicFrame>
    </p:spTree>
    <p:extLst>
      <p:ext uri="{BB962C8B-B14F-4D97-AF65-F5344CB8AC3E}">
        <p14:creationId xmlns:p14="http://schemas.microsoft.com/office/powerpoint/2010/main" val="18055596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Task 1</a:t>
            </a:r>
            <a:endParaRPr lang="de-DE" dirty="0"/>
          </a:p>
        </p:txBody>
      </p:sp>
      <p:sp>
        <p:nvSpPr>
          <p:cNvPr id="4" name="Textplatzhalter 3"/>
          <p:cNvSpPr>
            <a:spLocks noGrp="1"/>
          </p:cNvSpPr>
          <p:nvPr>
            <p:ph type="body" sz="quarter" idx="13"/>
          </p:nvPr>
        </p:nvSpPr>
        <p:spPr/>
        <p:txBody>
          <a:bodyPr/>
          <a:lstStyle/>
          <a:p>
            <a:r>
              <a:rPr lang="en-US" sz="2800" dirty="0" smtClean="0"/>
              <a:t>Create a vector with the length of 10 and the numbers 2,4,6,8,10,12,14,16,18,20 </a:t>
            </a:r>
          </a:p>
          <a:p>
            <a:r>
              <a:rPr lang="en-US" sz="2800" dirty="0" smtClean="0"/>
              <a:t>Calculate the sum of all values within the vector</a:t>
            </a:r>
            <a:endParaRPr lang="de-DE" sz="2800" dirty="0"/>
          </a:p>
        </p:txBody>
      </p:sp>
    </p:spTree>
    <p:extLst>
      <p:ext uri="{BB962C8B-B14F-4D97-AF65-F5344CB8AC3E}">
        <p14:creationId xmlns:p14="http://schemas.microsoft.com/office/powerpoint/2010/main" val="7510143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Introduction</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975657467"/>
              </p:ext>
            </p:extLst>
          </p:nvPr>
        </p:nvGraphicFramePr>
        <p:xfrm>
          <a:off x="0" y="1447800"/>
          <a:ext cx="8957628" cy="3613785"/>
        </p:xfrm>
        <a:graphic>
          <a:graphicData uri="http://schemas.openxmlformats.org/drawingml/2006/table">
            <a:tbl>
              <a:tblPr firstRow="1" bandRow="1">
                <a:tableStyleId>{F5AB1C69-6EDB-4FF4-983F-18BD219EF322}</a:tableStyleId>
              </a:tblPr>
              <a:tblGrid>
                <a:gridCol w="1752600"/>
                <a:gridCol w="2819400"/>
                <a:gridCol w="4385628"/>
              </a:tblGrid>
              <a:tr h="657225">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Download, install and load packages into 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a:t>
                      </a:r>
                      <a:r>
                        <a:rPr lang="en-US" sz="1600" dirty="0" err="1" smtClean="0"/>
                        <a:t>install.packages</a:t>
                      </a:r>
                      <a:r>
                        <a:rPr lang="en-US" sz="1600" dirty="0" smtClean="0"/>
                        <a:t>(“raster”)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 library (raster)</a:t>
                      </a:r>
                    </a:p>
                    <a:p>
                      <a:endParaRPr lang="de-DE"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Functions are combined in so-called “packages”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“library“ and “require” can both be used to load the package</a:t>
                      </a:r>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Working directory</a:t>
                      </a:r>
                    </a:p>
                  </a:txBody>
                  <a:tcPr/>
                </a:tc>
                <a:tc>
                  <a:txBody>
                    <a:bodyPr/>
                    <a:lstStyle/>
                    <a:p>
                      <a:r>
                        <a:rPr lang="en-US" sz="1600" dirty="0" smtClean="0"/>
                        <a:t>&gt; </a:t>
                      </a:r>
                      <a:r>
                        <a:rPr lang="en-US" sz="1600" dirty="0" err="1" smtClean="0"/>
                        <a:t>setwd</a:t>
                      </a:r>
                      <a:r>
                        <a:rPr lang="en-US" sz="1600" dirty="0" smtClean="0"/>
                        <a:t>("C:/Users/….")</a:t>
                      </a:r>
                    </a:p>
                    <a:p>
                      <a:r>
                        <a:rPr lang="en-US" sz="1600" dirty="0" smtClean="0"/>
                        <a:t>&gt; </a:t>
                      </a:r>
                      <a:r>
                        <a:rPr lang="en-US" sz="1600" dirty="0" err="1" smtClean="0"/>
                        <a:t>getwd</a:t>
                      </a:r>
                      <a:r>
                        <a:rPr lang="en-US" sz="1600" dirty="0" smtClean="0"/>
                        <a:t>()</a:t>
                      </a:r>
                    </a:p>
                    <a:p>
                      <a:r>
                        <a:rPr lang="en-US" sz="1600" dirty="0" smtClean="0"/>
                        <a:t>[1] "C:/Users/….“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a:t>
                      </a:r>
                      <a:r>
                        <a:rPr lang="en-US" sz="1600" dirty="0" err="1" smtClean="0"/>
                        <a:t>list.files</a:t>
                      </a:r>
                      <a:r>
                        <a:rPr lang="en-US" sz="16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Get and set the working directory</a:t>
                      </a:r>
                    </a:p>
                    <a:p>
                      <a:r>
                        <a:rPr lang="en-US" sz="1600" dirty="0" smtClean="0"/>
                        <a:t>The working directory is the </a:t>
                      </a:r>
                    </a:p>
                    <a:p>
                      <a:r>
                        <a:rPr lang="en-US" sz="1600" dirty="0" smtClean="0"/>
                        <a:t>Default location for import and export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List the files of your working directory</a:t>
                      </a:r>
                    </a:p>
                  </a:txBody>
                  <a:tcPr/>
                </a:tc>
              </a:tr>
              <a:tr h="657225">
                <a:tc>
                  <a:txBody>
                    <a:bodyPr/>
                    <a:lstStyle/>
                    <a:p>
                      <a:r>
                        <a:rPr lang="en-US" sz="1600" dirty="0" smtClean="0"/>
                        <a:t>Get Help</a:t>
                      </a:r>
                      <a:endParaRPr lang="de-DE" sz="1600" dirty="0"/>
                    </a:p>
                  </a:txBody>
                  <a:tcPr/>
                </a:tc>
                <a:tc>
                  <a:txBody>
                    <a:bodyPr/>
                    <a:lstStyle/>
                    <a:p>
                      <a:r>
                        <a:rPr lang="en-US" sz="1600" dirty="0" smtClean="0"/>
                        <a:t>&gt;?sum</a:t>
                      </a:r>
                    </a:p>
                    <a:p>
                      <a:r>
                        <a:rPr lang="en-US" sz="1600" dirty="0" smtClean="0"/>
                        <a:t>&gt;help(sum)</a:t>
                      </a:r>
                    </a:p>
                    <a:p>
                      <a:r>
                        <a:rPr lang="en-US" sz="1600" dirty="0" smtClean="0"/>
                        <a:t>&gt;??sum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Use “??” if you have not loaded the package with the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 some GUIs it is also possible to get help in the console by hitting TAB (in R-Studio)</a:t>
                      </a:r>
                    </a:p>
                  </a:txBody>
                  <a:tcPr/>
                </a:tc>
              </a:tr>
            </a:tbl>
          </a:graphicData>
        </a:graphic>
      </p:graphicFrame>
    </p:spTree>
    <p:extLst>
      <p:ext uri="{BB962C8B-B14F-4D97-AF65-F5344CB8AC3E}">
        <p14:creationId xmlns:p14="http://schemas.microsoft.com/office/powerpoint/2010/main" val="30460549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How does the help of R look like?</a:t>
            </a:r>
            <a:endParaRPr lang="de-DE"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674" b="15219"/>
          <a:stretch/>
        </p:blipFill>
        <p:spPr bwMode="auto">
          <a:xfrm>
            <a:off x="99594" y="762000"/>
            <a:ext cx="8993605" cy="535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bgerundete rechteckige Legende 9"/>
          <p:cNvSpPr/>
          <p:nvPr/>
        </p:nvSpPr>
        <p:spPr>
          <a:xfrm>
            <a:off x="1517147" y="939798"/>
            <a:ext cx="2133600" cy="406399"/>
          </a:xfrm>
          <a:prstGeom prst="wedgeRoundRectCallout">
            <a:avLst>
              <a:gd name="adj1" fmla="val -67758"/>
              <a:gd name="adj2" fmla="val -570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Function{Package</a:t>
            </a:r>
            <a:r>
              <a:rPr lang="en-US" dirty="0"/>
              <a:t>}</a:t>
            </a:r>
            <a:endParaRPr lang="de-DE" dirty="0"/>
          </a:p>
        </p:txBody>
      </p:sp>
      <p:sp>
        <p:nvSpPr>
          <p:cNvPr id="12" name="Abgerundete rechteckige Legende 11"/>
          <p:cNvSpPr/>
          <p:nvPr/>
        </p:nvSpPr>
        <p:spPr>
          <a:xfrm>
            <a:off x="2583947" y="1981200"/>
            <a:ext cx="2426703" cy="406399"/>
          </a:xfrm>
          <a:prstGeom prst="wedgeRoundRectCallout">
            <a:avLst>
              <a:gd name="adj1" fmla="val -62401"/>
              <a:gd name="adj2" fmla="val 272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Function(Arguments)</a:t>
            </a:r>
            <a:endParaRPr lang="de-DE" dirty="0"/>
          </a:p>
        </p:txBody>
      </p:sp>
      <p:sp>
        <p:nvSpPr>
          <p:cNvPr id="13" name="Abgerundete rechteckige Legende 12"/>
          <p:cNvSpPr/>
          <p:nvPr/>
        </p:nvSpPr>
        <p:spPr>
          <a:xfrm>
            <a:off x="5073146" y="5689600"/>
            <a:ext cx="2426703" cy="406399"/>
          </a:xfrm>
          <a:prstGeom prst="wedgeRoundRectCallout">
            <a:avLst>
              <a:gd name="adj1" fmla="val -68681"/>
              <a:gd name="adj2" fmla="val -35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de-DE" dirty="0"/>
          </a:p>
        </p:txBody>
      </p:sp>
    </p:spTree>
    <p:extLst>
      <p:ext uri="{BB962C8B-B14F-4D97-AF65-F5344CB8AC3E}">
        <p14:creationId xmlns:p14="http://schemas.microsoft.com/office/powerpoint/2010/main" val="275584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Popular Open Source Software</a:t>
            </a:r>
            <a:endParaRPr lang="de-DE" dirty="0"/>
          </a:p>
        </p:txBody>
      </p:sp>
      <p:sp>
        <p:nvSpPr>
          <p:cNvPr id="4" name="Textplatzhalter 3"/>
          <p:cNvSpPr>
            <a:spLocks noGrp="1"/>
          </p:cNvSpPr>
          <p:nvPr>
            <p:ph type="body" sz="quarter" idx="13"/>
          </p:nvPr>
        </p:nvSpPr>
        <p:spPr/>
        <p:txBody>
          <a:bodyPr/>
          <a:lstStyle/>
          <a:p>
            <a:r>
              <a:rPr lang="en-US" sz="2000" dirty="0" smtClean="0"/>
              <a:t>Firefox – Internet Browser</a:t>
            </a:r>
          </a:p>
          <a:p>
            <a:r>
              <a:rPr lang="en-US" sz="2000" dirty="0" smtClean="0"/>
              <a:t>Open Office – Office software package</a:t>
            </a:r>
          </a:p>
          <a:p>
            <a:r>
              <a:rPr lang="en-US" sz="2000" dirty="0" smtClean="0"/>
              <a:t>Linux – operating system</a:t>
            </a:r>
          </a:p>
          <a:p>
            <a:r>
              <a:rPr lang="en-US" sz="2000" dirty="0" smtClean="0"/>
              <a:t>7Zip – file </a:t>
            </a:r>
            <a:r>
              <a:rPr lang="en-US" sz="2000" dirty="0" err="1" smtClean="0"/>
              <a:t>archiver</a:t>
            </a:r>
            <a:r>
              <a:rPr lang="en-US" sz="2000" dirty="0" smtClean="0"/>
              <a:t> software</a:t>
            </a:r>
          </a:p>
          <a:p>
            <a:r>
              <a:rPr lang="en-US" sz="2000" dirty="0" smtClean="0"/>
              <a:t>GIMP – raster graphics editor</a:t>
            </a:r>
          </a:p>
          <a:p>
            <a:r>
              <a:rPr lang="en-US" sz="2000" dirty="0" err="1" smtClean="0"/>
              <a:t>Inkscape</a:t>
            </a:r>
            <a:r>
              <a:rPr lang="en-US" sz="2000" dirty="0" smtClean="0"/>
              <a:t> – vector graphics editor</a:t>
            </a:r>
          </a:p>
          <a:p>
            <a:r>
              <a:rPr lang="en-US" sz="2000" dirty="0" smtClean="0"/>
              <a:t>Blender – 3D Object Software</a:t>
            </a:r>
          </a:p>
          <a:p>
            <a:r>
              <a:rPr lang="en-US" sz="2000" dirty="0" smtClean="0"/>
              <a:t>Miranda – Chat Software</a:t>
            </a:r>
          </a:p>
          <a:p>
            <a:r>
              <a:rPr lang="en-US" sz="2000" dirty="0" err="1" smtClean="0"/>
              <a:t>Filezilla</a:t>
            </a:r>
            <a:r>
              <a:rPr lang="en-US" sz="2000" dirty="0" smtClean="0"/>
              <a:t> – FTP Program</a:t>
            </a:r>
          </a:p>
          <a:p>
            <a:r>
              <a:rPr lang="en-US" sz="2000" dirty="0" smtClean="0"/>
              <a:t>VLC – Media Player</a:t>
            </a:r>
            <a:endParaRPr lang="de-DE" sz="2000" dirty="0"/>
          </a:p>
        </p:txBody>
      </p:sp>
      <p:sp>
        <p:nvSpPr>
          <p:cNvPr id="5" name="AutoShape 2" descr="data:image/jpeg;base64,/9j/4AAQSkZJRgABAQAAAQABAAD/2wCEAAkGBxISEhQUEhQUFBUVFBYUFxgWFBQVFhUYFRUXGBgXFRUYHCggGBwlGxYUITEhJikrLi4uFx8zODMsNygtLisBCgoKDg0OGxAQGywkICYtLDQsLCwsLCwsLC8sLCwsLCwsLC0sLCwsLCwsLCwsNCwsLCwsLCwsLCwsLCwsLCwsLP/AABEIANsA5gMBEQACEQEDEQH/xAAbAAABBQEBAAAAAAAAAAAAAAAAAgMEBQYBB//EAEUQAAEDAQUFBQQIBQIEBwAAAAEAAgMRBAUSITEGQVFhcRMigZGhMrHB0QcjQlJicpLhFIKiwvBTsiQzQ2MVFjSDk6PS/8QAGwEAAQUBAQAAAAAAAAAAAAAAAAECAwQFBgf/xAA8EQACAQIDBAkDAgQFBQEAAAAAAQIDEQQhMQUSQVEiYXGBkaGxwdETMvBC4QYUUvEVIzNiciSCkqKyNP/aAAwDAQACEQMRAD8A9xQAIAEACABAAgAQAIA4SgDI339JN32clgkNokH/AE7O3tTwzcDgHQuqrNPCVZ8LdoydSMFeTsZG8PpRt0n/AKezQwNr7U73SvI4hkdA09SVdhs6P6n4FGptOlHTMpZb4va0VxWyeh3QRshA5B7W18SVOsNQhql3lV7Sqy+yPv8AAmDZu2TuAfLanV1MtqkPmMdUspUIK9l4DP5nFyfLwLOD6NbOM5IzI7i6WQDyDveVC8W9I5EqqYnjL0+Cjfsa+JxDGPbQnNk7m9PtqwqtOSz9CF18Wnr6Heyt0ObbTb46f96RzPEOq0o+nRlwQLH4iOq8ifY9tr2i0tEVoG4TwtH9cWEnxUcsDSfCxPT2r/VHwNDd30vAGlsskke7HA4TM6lpo5o81Uns+S+13L1PGUp6M3Vw7T2O2itmnjlyqWg0e380bqOb4hUqlKdP7lYsp3LdRiggAQAIAEACABAAgAQAIAEACABAAgAQAIAEAYXaj6S7PZ3Ohsrf4ucZEMcBFGdPrJcxUZ90VOVDRXKGCnUzeSIateFJXkzza+LztluP/GTuc06QQ1jgGmRaDikz0LiTmtSlh6dPRd5j1tpTllTVvX88SwuvZk0FQIm/dAGLy0HiiddLTMrKjOo96b+TQWW6oY9GAni7vH108FXlVlLiWI0YR0RNUZKW13w4W13uz8NwUE3dj4olJg4gWuxFxLmnXd+6ljOysxriVxFFKMIlru+KT22AniMj5jNPjUlHRkcqcZaozF7bOEVMTsX4XUB8HaHxopo1/wCoZ/L2+0xdsiwvrRzJGmocKse0jQgjMKW6a6ialUnDJM1mzP0sWyykMtP/ABcIyq4hs7RlpJpJvPezP3gqlXCU55xyfkaVPEX1PZdmNqrJeEeOzSBxAGJh7skdfvsOY66GmRKzatGdN2kiwncu1EKCABAAgAQAIAEACABAAgDhKAIFovJrXhupOvLLJV54iMakafF+RLGi5Qc+CJUM4KsEQze16Q2WJ01okbHGwVLne4AZuJ3AZlOhCU3ux1A8a2o21tN41ZHjs1kOWEHDPOP+44eww/dGudSa5bGHwcaecs35GXitoKHRp5v0Kax2QDDHG2m4Af56q63ZXZiylKpK7zZsbpupsIqaOfvPDk35qlUqOXYXaVJQz4llVRWJrhiRYLhiRYLljdTsneHhqoag+DJ9VEPOOOR6JQKS0S4nEmnhorEVZETZHkclaurAnmQpbxc3cw9WNPwqs2ts6nPSUl2Sfvc0aWNnHVJ93xYiTXnY3n/ibHG/dibWo8yVnz2djKedGs31OUl7teSLscVQn98Ev+2L9k/NjH/lu5LWSyN74ZCK4cZB6hpypzos/EbU2rglvTTa60mvGPzcsRw+Hq/ZFP8A4tp+D9kV830Y2izPE1gtZD25sJyd+tuoO8YSClw38awl0MTS7bfD+Q/kYfok11P5XwbzZbbC0ikN5RdnLoJmZwy/mpnE78wAJ0pUBa1PH4PEZ0J9zyf791yKeFqwV2suazRuI7QCpyAdBQB1AAgAQAIAEACABAEK8bTgaTwTKk1CDk+A6EHOSiuJkprXmTXM51XMOtJ1Pqcb3N2NFbu7wB21UNkhdNaHUa3Kgzc9x0Ywb3H9zQAldThn/MJOHHy/sYdWDpScZcDyi/8AaKe8ZhLaO6xp+pgBqyIcT99/Fx8KaDoKFGNJWWvMxcXinLow0ERzKcynE1OzsIa3tDq7Icm/v8lXrSu7EtKFsy57ZQ2Jrie3qaDM8lFVq06Ud6o0l1ktKlUqy3aabfUSIrLI7UhvXM+QWTV25QjlBOXkvPPyNWnsWs85tLzfx5jNslij7olL37wGgNbyJrryVzCYirXW+47sfNlPFUKVF7qld+RbXSCG1Orvdu+KnqO7K8cifjUdh1znaIsFynvEODi4toOIzHjzVina1iKbd7kF8iksNUiBaaJrRNBkQ3RJJ7OHPi4fCqw8TtrC0ZbrUm+W61/9WNmhsyvUjvZJdt/S5CvX6P5JAC97oy01DhE406GoWdU/iPdvai7dbt7Mv0tlq/8Aqru/uaTZuzTwMwG0Gemhfha7oanv9dea5fFulip70Kaj1J+mluxZdRrqluRtUe912z8vcupnE5SMLT+IEV6EqhKhOkxIJLODv2HLPb3xHIlzeB1HQrawG2KtG0Z9KPmux+z8iGtgoVldZS8n2mmu29WvGq6+jWhWgpwd0YlSnKnLdksy2a8FSjBSABAAgAQAIA4UAZTa624Q1vE+g/eizNqVN2ko836fiNLZlLfqOXJev4zHzW1YFzfjSM5tRdv8S1pBo9lSypo01pUZ5VyGa1dl7Qlhaln9r16utFLaOz1iafR+5flmZ+y3JbC7D/Dy1/IcP6tPVdlHaGHcb768fbU4mez6+9bcf51lxFspb/8AQPjJCP70n+KYVfr8n8DHsrEv9Pmvk0zLvtDGgdk6gAGRa7QfhJUax+Hk/vXmvUWWz8RFfY/J+jERFxNHAtpqCCD5FZ+0trww63KVnJ96X5y8eu7s7Y86736t1Fdzf7dfh1WdncBkMlyNWtOrLfqO76zq6dCFKO5BWXUVm0t9PjAiirjcKuI1a3lzPp5LV2Vg41ZfUqaLRc38IytqYp0o/Thq9epfLIdx2B5LC7TU+G7xXV72Ry0kbaI0UdhrZCtd9sbUN7xH6a10r5qWNFvUY5kCwXhWYlxIL6tyzoSRTwCknDo5cBE8zloEodhOJ3DUg806Li1cY76DsF3vd7XdHr4BNlUS0FjF8STbrsjeMu6eI+IUKm0TIxV+WSSAg4qVrRzSQcvUahE4Qqx3ZK65NXLNGo4u8XZ9WQxdu3Nrsx17Rm8HI+eh8RXmsTEbDoyzotwfVnHwftY16ePk8qqUl4PxXubvZ/bSw3h3XhrZRqCMLstTka05gkcaLlNo4LEYbOpHLmtP27GaVGbkr0JP/i9fhmkijdGKNd2kZ+w+hy/A74HJZNLaW492SuhZSVTOStLmvdHbXcscrcUfcPDd0I3eHqtL6FKrHfpv4Ep4ydN2nmZ9zJIH0cKH0I4g70uDxk8HV5riuf7lyrTp4qnlrwfLtLeK+Hd0tOhOJvFtM/EUFP3XU4nE7tOOIpu8ePWn7p29DHo0k5ypTyfDqa9v7l/Y7aHUoa1V6MlJKS0ZWaadmTgUoh1AAgAQAmQ5IA8z29tdJWD8JPmf2WJtbOcF1P8API6DYsVuTb5r88zN2aZ7nAYGuFftCnqM1lqy1Nabilk7dhfwtiizAwk7sTjXwJp4qbejEoyc6mrJP8WQKmjeA3noE76ls3kR/TvoD7ww6nPgh1ragqV9Bp97ZJrxA5UCpM5JJJqSalVG23dlndSVkPxSoGtGfu/66V0h+06o6aNHkAu4wtH6VOMOS8+PmcLi6/1Kkp835cPI2djYAFbSM+UiWHpbDLlYLrY3E4AvyOFpIAFefx+Kl+o3kJYj3ZdkjHte8tAbuBqTkR0Tp1E1ZCJF52igsOuc7RFhbiS9FguZnaq7pZXsMYLgRgI+6a1qeRrryUsGksySEkjBWygJGWRIyNRlwKe4lyDMq9zg8vYSCHYg5pILc8iCNEypRUluyV0Txm4u6PT9gPpGdVtntZzJox+gcTudua7noeRzPCbb/htJOth12rl2c15rsNnD4uNbo1MpcHz7fk9Vst4YTUGrTr/nFcnQqzoNonqUb5PUft7WyNo7Mag8OYVf683PeG0XKm7oydqL4HtcPsubXgRUUPmup2XjN6jOg+Kbj1NK9vf+5PiaSm41o80n2PLyL+KXsZcI9h3eZ+V2YHhmPBbeyq14Ok/06dj+HdeBnYuN7VOeT7V86mqsslQtYpj6ABAAgBEuiAPJPpBgc+1MAyHZ5nh3j6rH2nJRkm+R0GyJWpS7fYjWNrY25Dp8ysbe/Uy/K8mOxy077szuSKVukxHH9KENlJdidmf8okTbd2K45WQhziTUo11FStocS2FEpgoi0Pox54NcfQpY5yQWK24Zg3JdlgcXGqt2T6S8+s47bGzZYeTqQXQfl1P28DYQWgUWoc6x0TIEFdoiwXDtEWC5ztEWC5ztEtgucMiLBcSZEWFMltNsuyVjjBSOQ1JGeF1Rpr3Oo4+UsZ8yenW3XmRLk2Xj/gxHMKmQiUkEgtNO6K8gelSUSlnkLOs9+8eAy3ZGCI4m4nEVpidWlctAAmSux315SVmaTZi93A9jIakeyT9oDceY9R0XCfxBshQf8xSWT1XJ8+x+T7TptmYz60fozfSWj5rl2r0NhZbVUU4adFx86edzQlDO5Ft4DhmrFBuDuiemrZMm3gzFZYZRrH3T0Bw+8DzXR7Pq7k6c/wDtffl62M6vG8qlPvXas/S5d3FacTQurMoukACABADNqkDWlzjQAEk8AMyUkpKKu9BUm3ZHltvtJne+U5NrRo4Dd46ea5XEVnXm6j04dSOloUlQgqa149pBAqKqsWhslIKFE5IDqUAQAFI1cBm0tqxw4tcPQpI/chUUdiCtzZYSuWjLQ4ZVPmnLGYlLKpLxKj2bg27ulH/xQ6y1P4lOhtHFQd99vtI6myMFONvpxXWlZhc14zmeZkoo1ojdGaUxNfjqQd4q2nUFdVs/EuvT32cPtfBwwtXcj+aW7C/D1fMgMSAOFyUUZNqZiwYm46Vw1GKnGiLAAmBqAQSNaEGnXggUS5yUUbc5AoxKlHIprfGWkOaaOaQQeBChrUo1IOEldPJlmjUlCSlF5o1V2W8PYyQaOFCOB0I8D7l5djsI8PWlSfDzXB+B3NGpGvSVRcfXiS5ZFVjEsRiaS6ou0sZZxDwOtSR6rSozX0rcTKxMt3E73Z6EPZSfKnDLyXa05qpBTXFJ+JlTjuSceTNiw5J40UgAQBm9srZSMRDWQ5/lbmfM4R4lZ20qu7TUFrL0WvwX8BTvPffD1ZhJM24RoHEnmVz8nlZG7HW7GwNBwFSmDusZKVDwSgCABAAgAQAnZ7ZSebPKNlaYn76GlWtGZ9Ar0aEqivwGVsdTo9b5I0Fs+j+YCscrJORBjPhmQfRDwckuiytT2xTb6cWvP4Ku0WGCxUdbZGufq2zxHE935zlhb7+Kmw2zp1Hn+351EWM2zCEbQ8Xr3L3eRBdej7TKZXNDBQMa1ujWNrhb4VPmuow1FUobqOLxdZ1Z7zLRhyVsolRatpoY5Cwh5wmhcACAd++uSeqbauFiwslujlFY3Bw301HUHMJrTWoWMdtfZyyfHXKQAjiCwBp+B8VLB5WHxKi77e6GRsjc6aitMQOoKV5ofu3N9d9vbNGJG1ANcjqCMiFFawxqw65yBRp7koqO3VGyWYRSezIMPQ7j4VKxdtyqU6MatOTi4yXg8s+avY1tlKEpyhNXTi8uzPLk7XO2Cwvs001mfp/zIzxpRrh4Vj/VXeuW2rWjioQxFrSXRmvNPsedvDgdDs6n9GUqd7xfSi/JrtWRouwxWdso3PLHdCA4HzJHiFkuH+XvLg7F7ftWcHyujQXM7DCwcifMk/FZc8TKFRpaGdiVvVWyout2C0SN3YzToSvQ9j1vq4KnLqt4MoYpWqX52fl8m4s7qhaRXHUAcKAPPNprWX2h9Pst7Mct7j5khc5j6rnXduCt8m9gqajRV+OfwU5bgYOJqqNrIu33pEPFSo4qMlscCckKCUAQAIAEAACALu5rxfGMAOW4/d4jormHruPQ8CnXoxm95lLfO2EjyY7O9ztxkJJH/tg5HqcuAOq3cNgXLpVPD5MDF4+EOjRS7fj5KWzXaXEucS5xNSSSSTxJOq2I00lZGFUqtu71Luy2YNUqRXk7ksFOGnn+0EHZzvANanH0xkmhU0XdD0iDFbHsBDHFoJaTQ0qW1w58qlKxbDl63q+ctL6d1uHLIcz1OXkkSsOUbFe5yByRqtm7bDE0RmYOfIQ4AB2FpcB3a6VqmMSUW8zROckGWINrvGJhwvkY00rRzgDTjQpbMkUWynuS9J322LCAYS59HhrhUYHgAl1Ptclk7dhfAVOxeTTNbZSjHEwvrn6M9f2msrXtjnAzoAejhkfh4jguCxMk1dPXX2N7BStJ03w09x3Z+zCSzSMOjnkdDhbQ+dEtCO/SkvzQTGVHCvGS4L3YpklMuGS5txd8xHG5Q2qbBaieI9wHzXbbAr7mBn/tb818or4ilvTp9at4Nm4u20VAXTmcWCAETSBrS46NBJ6AVSSkoptixTk7I8wnqHPc72iA49ZO97iFykrpty1efjmdLGzSUdPjIhTSVpyFFC8yeKsRaJvEkBOAEACABAAAgCRFGlGNkptnDgQdCCD0OSdFuLuuBFOzVmZC6LPhOE6tJaeoNF31JqSUlxOBrJxbi+BoYwFPYqscxIEDEgDK7W3a4ntmCooA8bxTIO6UoDwp5SRfAfHkZQvTiSwguSDrCHOSCpF1sraYseCRoLi4OjNK0dTPpoEjCSdsjYuegisVF9XWycH2WvoBjwhzgAagcaeKcnYlhJxH7lgEckDASQ3Kp1NGlZW2v/w1ez3RobNzxcH1+zPVS7FZg0/6Q8wAR6gLyN1Zqra+VzoLbtfe6yVss2kPV7j7h8F0WFVqfeRY9/5vciFbzhkcOdfPP4rGxVPdrSX5nmT0elTTM9eYrM13Ctf0j5LR2fV3MPUhz3f/AKJnTu6cuW96Gm2btOIBd4znTUNQA1bYsbC3c7I/lJ73pVMqQ34uPP04+Q+Et2W9yPLb5tYxPeftykD+Z2XkPQLl6z36kpdbOmw8LRjHkiLJk0c6KuSr7hLM2nkk1Feo2nIcCABAEK3XrFFk53e+63N3jw8VLCjOeiCxVv2sp7EVfzOp6AH3qwsJzYu6dj2zeDTsWno8j1oVbo7KdVXTsjMxmOpYd7usuXy/7l/dW1MLyA9r4jxPeb+oZ+YCKux68FeFpeT/ADvKcNq0ZO0rx9CtjH1spFCDLIQRoQXmhC6fCRcaME9d1ehzWKkpVZtc36lk1ytFQVjShYMaAscL0BYy20VmssILsH1jwQ1oJDQSKY6bqV80tySN2ZIuSkthDnJByQlspaatJBGhBII6EJB1i0tO1EzowwUaaAF49o03jgT/AJRFxFTV7kvZ6ftHnD3Y486Yqvke8EY5Xb8gctNOCFmLNWRp7o71pj5Yj/QR7yFkfxBPdwFTrsv/AGRe2TC+Kj1X9GekMlo0Dg0D0XlDjeVzonG8rlzcIwwRjkT+ok/FbtCslFRKGLe9Wkyr2idSUc2A+pHwVXGJSndci5glen3lJPmHu4D1P7ApcNC8orrXmy5N7sbdT9C32R9kL0I5Y2bNEAN2t+FjjwBPkEknZNixV2keI3xPW02eIfZDpHfpcG/3ea5XdtRk+w7KlHoSl3FhN7LOirPREcdWNtNPKiIivM4nCggCh2ivYs+rjNHEVcRq0HQDmeO4dcreHoqXSloKkZgMqrzY+w/FBUgcVHKYqQ7d1mzNdamvWq6qjBbqtpY8+xE5SnJy1u/UvobKFZUCo2TImgJ1hjHw9KNsdxoCwY0BY5jQFjGbZA9uzImsYA5kOdUDzHmgmprIzzjxSEqQ2XJBUhDnIHJDbnJo9I3/ANFl0CYThwzewGOntfV4q04Vq7yCxNs4mthlTq0Xnd5cHlezXd2rgX8FTpVd+FRZZZ8VwuvIu9nbG5lrlD/+mwZ7iHmrSPBrvVZm3NowxOApyh+p6ct1ZrubRb2dhJUcTNS4Lxvo/I1/bVyGpy81xm5bM2dy2ZqYHYQANAAPILOVeadzImt5tlJtI+sjfyfErRo1fqxuzQwStB9pX25mGyF297zToxrm+9xWrgqd6lPrmvITETzmuUX4v8RcbJN7oXbnPGwagCJep+qk/I7/AGlR1f8ATl2P0JKX3x7V6ngTrRjvJ2emJg/kZQ+ocueqxtQO2UbYdGjccm8q+9UORU4s7MNOicERtA4EAYW0Ve9zj9pxPrl6UWonuxSJUhbIUxyHWJVli7zfzD3qOUshbZE+8rCY3mRo7rjV34SdT0Oq3dj7QjOKozfSWnWvlHIbWwDjJ1oLovXqfwxyGeoXRIwGh8SJRthXaJBLAZEBYSZwgLB24QLYanNRUBpe0EsrucQRrqK6ZIFR5tPO5zi5xq4kk14nXLcmXLKjYaLkg6w25yQckWVzWWGYljy8P1BBGEgbtNU6KTyEldZo9O+jUhlra1uQDWtA5Fwb8Vz/APEb3adL/n7Mv7NV1V/4+5sb8sQimdQABwDh0qcvAl3muJxEXGVuGq79fQ6DCVPqU0+Oj7hq7mVeOWflp60VKu7QZJWdoMv2yrNcTOcSnvWr5Q0ZmjWjqT+60MJB7llxZdw9oU231ndtGhkcUQ+y0DrVwz/pK6XA0/8AqqcV+lN+VvUzZTboVJv9TRcbLx0aF1JmGmCAIt5trE8cWO9xTKqvBrqY+m7TT60eBXpAIr2e3T60/wD2Mr/csjGQtGUTssLUdTBRl1ejNC8LGIkcLshyShY4gUEAZE2fCSOBI8ld37lhIeZCo3IdYkRwqNyHWL9pqK8Qoym1wK+0XUDnGcJ4fZ/ZbeD23VpLdqreXPj+/wCZmNitjU6j3qXRfLh+35kRv4WYfZr0cPjRbkNtYOSzlbtT9kzGnsfFReUb9jXvYdjskh1o3qa+5RVdu4WC6F5dit62JKWxMRL7rR7Xf0+SbZ7Cwe13uunksTEbbxNXKPRXVr4/FjXobHoUs5LefXp4fNy1sr4W6tb+mqznWm3eUm+9lx0LK0Ul2WRaC47LaW+yGn70dGkHmBkehCu4fH4il9s2+p5r87LGVicNBvpx9n4/3R5vtrFartfhe1r2PB7KUVAPAOaa94cK50XTYLaMcQrNWkuHuvzIya2DUFvRd1+ZP8z8jAWi1OeauIJqTWjQSTxoBVXbkajYYLkg6wguSC2LjZeGr3Pr7ApTm6ufkCpKSu7jamlj0z6NhitLjwdD6vJ/tXNfxPL/AEY85N+Fvk0tmLo1X/t9bnpm1sNWMfwcW+DhX4eq5bFx6KZe2dPpOJTWHIV4rHq5uxfq5uxNbIoHEruI9s9Zu0ldMdGkhvM/sPetjA0bLefD1GYypuU1TWr1/O0ptr5cdpa3hT0HzeVv7KhvYic+SS8c/YpV+jh4R5tv2NbcEVGhb5QLtADc4qEAeG/ShZ+yt0U25waf5o3Z+mBZ+Mhd9qOp2JU38PKnyfr+9x+87SWPhApSRxafLIjxWCoXjJ8izTjdPqHFAApPEBAFbeFl72Ib9eqepZE9KV8hhkSa5E1h5rE24tx9lsY0tY84SfZrkDyrxzGSfGDauirVWdyYmkYIAEACAGZ7S1upz4DVOjFsCudtzDZH1xEvGrGgOqODswB51V2hgK9TOOnNlDF4jDxW5N3fVqin+kf6RIrwgjhiic3CcTnPpyybToFsYHA1KVXfnbK+nWY1WrTVNwhd3tqrad7zPPMS3UUbHKpRSRZ7E97S5oBoaEVz8kqi2roS6Ro7rsJihL6HvODXHKgdhJDR0FT4qWEoRl9O/Ste3Ve3r+ZCOLa3uF7d+p6V9E9nqcZ+1KT4MZQf1Fy4j+KMSli4R/pj5t/CRr4OO7hJy5v4/c9F2gNYHci0/wBQ+a5ueKU1uj8GrVl3+hnIXVIA3kAeKrKDk0lxNWSsrsdjBeQxmZcaD5+AzRClvzSQyVoLelojXWWBsUYaNGjX1JPqt2EVCNkYlScqk3J6s88a8zWtzufqTi+IHgtnY8LYfff6m37L0HY52qKC/Skj0a646NC1SkT0AJeMkAeZfS3dmOz4wM4nB38pyd7wf5VXxMbwvyNbY1f6eI3XpLLv4fHeYS87XWCxy8HZ9WUB/wBpWJGHSnE6SlC05xL8LNK4pPuICAAhAaESSCmmibxLEal9RIalHNjF42ESxlu/Vp4Ef5TxUlKp9OVxjdzLw2+eE4Q9zaGhaaECm6hqB4LSdOnPOxHYsotoZt4Yf5T8CoXhodYlkPi/JTuYPA/Epv8ALwXMLDdovVwFZJMI8G+VMyn08Nvu0I3I6lWnSV5uxnL1vxzmuDCWN0xfaNeHD39FuYbZkYLeqZvlwXyYOK2nKp0aWS58X8epkwFpKBl3FUT1EQE8BUbakDSpA80qA0V13M91oY2HeKGtfFzuQyP7oxNWGEg6030V4t8l1sdSpSrSUI6v8uaXbQCEWayxZkAuI+09zyGtPUkPWFsOvPETr4ytldpdSSV2uxJr1NHH01TVOhDh5t5fJ6XsTYf4eJrcqsYGkje53eeR4181wW2sW8VXlU/qd+5ZLyL1Sn9OjCkuH56l1e09YnDjT/cFm4aL+ohuGh/mJ/mhV3VHVzn7o2Ok8QO7608luYWF5Of9Kb+PMuYiXRUf6ml8+Re7PWDA3G72nDL8LfmfkjDpRz4mfja++9yOi9SRtDaxHA81pUYfPX+kFWpyco7sdXku8gwsE6l3os33GP2SgLnYzq4l3marr6VNUoKC0SS8ClObnJyfE9IszKBSDB5AAgCi2isYkjc1wqHAgjiCKEJGr5DoycWpLVHgd5MMLXWd+sU5Irva9uR9Af5ljVKe5Nnc4aoqyVaP6l5o0dxz9pC3i3uHw09KFZVaG7NkNaO7MkxPqAf8BGRHnVRNWYxqwuqFIQ6nAcKY9QEmMJ2o5SZzAgW5V31cgmGJjgySmRIq13Jw18R6q3h8QqbtJXXn3EVTfa6Ds+vQwd5TWqzuwSsa07jQlrgN7TWhXQ4fD4avHeg2/btMWvtDF0XuzSXd+5Bfes5+2R+UAeoFVdhs+iv0+JRntLES/VbsyF2Orq4jU8Samiu06KSskVHNzd27sTeLXFtA04Qak0GfCm/inTg7aCIraJlhTiABAFhcdndJKGsbicRkKevKnFL9WnSTnUaSXMfTpyqS3Yq7PVtnrsFnbnQvd7Tv7RyHquJ2ttCWNnyitF7vr9NO3psHhI4ePW9X7dgqzXIX211qmoQwNbC3hhbm93iXUHOvBVqmP+nglhaXG7k+16LutfwGrDb1d1Z8NF7m1s0mFoHiVzNRb0riVFvSuIts9W05+5Pows7j6MLO5oLnsAZBVwzkIcRyGbQff4rYrf8ATYJt6za/PC/iZ+JrOdbo6R/GT2uWXTrlZox23NuxObC3ofGhd6YR/MVv7IpfWrqb0jn3vT57iab+lh3zl6IttlbHhaF1hmmuaEAdQAIAj2uKoKAPGfpRuMgido07r+lcj4E08eSqYmndbyN/YeL3ZOhLR5rt4rv9uszOzd4dm/vHuuydyO53+cVj16dzfr095Zal7NJ2UxB9iTvA7g45HzNPMKo4b0brVFaK34XWqJwCgIwKdewCU1gdCVMAKJAAKVMBu1WZkrSyRoe07iKj9jzUtOrOnLeg7MZOEZrdkrox97bD6us7v5Hn/a/4HzXQ4Tb1ujXXevdfHgYuI2RfOk+5/Jm32SSzupLG5h0BI7vg7Q+C6TDYmjWzpyT7PjVGTKhUpO1RNDgnV0Sw1aJC4UBbzqKps4trIWxWSWYjeD4/NVXQmusRotrm2UtE5Bw9mz77wR+lurvdzWRitqUKGV7vkvd8PUu0MBVq52subPRbkuSGytpGKuPtPPtO+Q5BcvisZUxMrz04Lgjfw+Gp0I2j4lkqhYJllkVSurDZaEr+JVPcItwt7gsHbPDnDuNzPM7m/Pl1VvB0VKp0tF+WK2KrfRhZav8ALmot8uYHj5pn8QVt6cKS4Zvv0/OsyqMcrkK02oMYXHcMuZ3BYdFyclEsQpOclFGDsQNotBecxWgPHPM+Jr6L03ZmF/l8Ok9Xm/juRVxdVVKnR0WSPS7ps+FoWgVSyQAIAEAcIQBm9pbtEjHAioIII4gpGr5MdGTjJSjqjwS9bC6yzuYa03H7zdx6/JZVeluvdO5weKjiqKmteK5Mt4LSJouyfmQPq3ccvYPUaeCzmt2V0LKG5PeXf8j1yXrn2Mp7wya4/aG4Hn7+urKtG6346cSOtS/VHQ0GFV7FW4y5tE1qw9MSminU6+QhxNFO1TkxDqdcDjhUUOY5pU2ndCNXK6e4LK/WFmf3RgPm2iv09qYyn9tR9+frcrywdCWsF6ehHGylj/0z/wDJL/8ApT/45jv6/wD1j8Ef+H4f+nzfyTrJdUERrHExp4hoxfqOap1sdiaytUqNrlfLw0J4YelDOMUiYqhMCAOE0QwSuJFoVaScndj9wn3PZXWiQMbWgzc7c0fM7lDVapxu+4hrzjShvPuPSLJG2Noa3JrR/hKdhqqijnqkpTld6srZJ8TieJWNiajrVJTfH8RZUN1WMvtXeZNImHM5fBzvgOpW9sDZ31Kn1JrJfiXu/wBxa0/oUv8AdLyRZ7JXZhAyXdGQbiJlAgBxAAgAQAIAYtMWIIA802+2a7ZhLRR7alp94PIqKrT349Zf2fjXhat/0vVe/ceVWaYxuLXgihoQdWlY9WlftO0upxUo8SbeFmxtxNzIFeo/zNV6U92VmNjKzJ9xbS0oyc5aB+pH5+PVLVw3GPgQVsN+qHgaO32d0kdYX4XUq1woWu5HUEHjuVeNk7SRUhJRl0kZqDaB7HlloZQg0OEUIPMVz8FLPCJq8GXHQTV4M0NlnZIMTHBw5fEblUcHF2aK0ouLsx10fBNsNuNhJZjjrUCDrWpyG3FiEJ1hN4V/DjjRO3RN9nDGwauJ6Ishby5Dbi3cD4n4BJkKr8RslNHESaSvRMbuTRjYn3Rcz5yD7LN7jv8Ayjf7lVxGKjSXN8vkhr4mNJc3y+T0C7LHHCwMjFBv4k8XHeVgzrTnPekzDq1JVJb0jt5WqgwjU69FZjN7lhKVO73ihvS8hEwknd49BzKmweEniKihFfnwi2lGKdSei8yjuKxOmk7R4zJyHAbgF6PhsPDD0lTjw83zMWtVlVm5yPTbrsmFoU5EWKABAAgAQAIACgCuvKxh4KAPItutlCSZIx3hqPvAfFVq9He6S1NrZe0voP6VR9F+X7f3MRYLcYzR1cPDe3p8lk1qO9mtTqpRUldBeVmAo9mbHcNx4Io1G+jLVBCXBi7pvmWznuGrd7HZt8OB5hPnSjPUZVoRqa6l3a7RZrc0ZiGcDLGaNd+HFoeWh5KKMZU+tFaMalB84lE3tIXkd6N7cjuPjxHopGoyWeaLfRnHmi+sG0jhlK3F+JuR8WnI+irTw6/SVZ4ZfpZatfBPmx+F/EHA7xafa9VFaUcmsiC1SnqshEsdoj1AlbxaKO8W/KqN2EtMhylTl1HIbzYdatPMfJNdKSFdJolskB0IPQ1UbTWpG1Y6kAEABKAG+xe/QUHPJQzqpDt+ECzsF2RjN3fPPTy3+Kp1a8nksitVxEnksjR2eRZs4lCSJxtYY2p8uJ4Kv9NydkRKDk7IoLbeIFXOIrqeAWnQwsqjUYr9y7GnGMbvJIoI2vtUgNDgB7o4/iPP3LudnbPjhIZ/c9X7Lq9THxeJ+tKy+1afJ6FcN1hgGS0ioaNjaIAUgAQAIAEACABAHHBAFRe12h4OSAPJtsdkTUvjFHbxud8iq9ahvZrU2dm7UdD/AC6mcfNft1eHIwrZHxlzSMtHNOh+R5rNnTu88mjq4uNSKlF3XBoYKcPOtSMCSHkgVJIGQqa0HAcBySWGWS0FAo3UId7QpN1ATbLe0zPZkcBw1Hkckx0ovgRSpQlqid/465//ADY45OdC136gUx0ktCP6Cj9raOfxMZzaHsPCoePA90j1THELSWtn5fI7Ha3feKilBDXFEqO1OO9RSiRtEqKRQSRG0ToHqtJEUkWEEirziQyRYRzhoqVWcG3ZEW427IqrzvjfWgGQ5dBvK0cHs6U5WS/OvkibdhRjvTdkVVks8locK1w1rTjzPErscHgYYdX/AFc/ZGLisXKu7LKPL5PQbguUMAyV0pmpijACAHEACABAAgAQAIAEACAOObVAFVeV2h4OSAPOtqdj2vqaUO4jX9wo6lKM9S7g8fVwr6Dy4p6fszze8rolgJxCo+8NPHgqFSjKGuh1eE2jRxOUXaXJ693MgtULL4/GkGsWlGggDoQA40prQ0fY5RtDWiTG5RNDGiXE9QyRG0TIXqCSImidC9V5IikiayeijVFyGblyBaryLjRvfPL2R471sYTZMnnLJef7FOtjqVLKGb8vH4JN2XI+Vwc+p9w6BdBRowpR3YIxatadWW9Nm/uW5AwDJSkRo4ogAgBxAAgAQAIAEACABAAgAQAIA4QgCJarGHDRAGXvjZwOrkgDz++dixUloLTy08lBPDwlpkauG2xiKOUukuvXx+bmZtNzTRn2ajl8lTnhZrTM26O2MNUyk919enj82IjmEagjqKKB3WTNGM4zV4tNdWYlKOBACmlIxB1hTGhGSI3KNoY0S4STpmoZEbRNjy1IHv8AIZpI4epU+2Lf5zKlXE0af3SX51EmOY/YaXczkPLVW6WyZPOo7dmf7epmVdqwX+mr9uX55Euz3RNL7dacBkPLf4rUo4SlR+1Z83r+dhl1sXVrfc8uS0/O01F0bLgUqFZK5r7DdjWDRAFmxlEAKQAIARNM1gq5waOLiAPMoA6x4cAQQQcwQag9CgBSABAAgAQAIAEACABAAgBD4wUAQbTdzXbkAUdv2ca7cgDO27ZIHckaT1FjJxd4uxR2nZD8KieHpP8AT7FyG0cVDSb78/W5Ak2VI+ymfylPr8Swts4pcU+4YOzTvu+/5pP5SHN+XwP/AMbxPKPg/kXHs277vv8Amj+Tp9Yx7ZxL5eH7kqLZx/AeQSrCUlw82Qy2nipfr8l8E+HZh51r5n3KWNGnH7YpdxVnXqz+6TfeWlj2S5KQiNBYdmWjcgC8st1NbuQBYRwgIAdogAQAIAEAU9+QvLmltchRrgHuwO7RhJLY+8asDhUU3ioxIAduKJzWuJDgCW+1XEXBjQ95qARVwOoFSCaZoAs0ACABAAgAQAIAEACABAAgAQBwtQA26AFADD7C07kAMPupp3IAaNzM4IA6252cEAOtuto3IAeZYWjcgB9sACAFhqAFIAEACABAAgAQAIAEACABAAgAQAIAEACABAAgAQAIAEACABAAgAQAIAEACABAAgAQAIAEACABAAgAQAIAEAC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4" descr="data:image/jpeg;base64,/9j/4AAQSkZJRgABAQAAAQABAAD/2wCEAAkGBxISEhQUEhQUFBUVFBYUFxgWFBQVFhUYFRUXGBgXFRUYHCggGBwlGxYUITEhJikrLi4uFx8zODMsNygtLisBCgoKDg0OGxAQGywkICYtLDQsLCwsLCwsLC8sLCwsLCwsLC0sLCwsLCwsLCwsNCwsLCwsLCwsLCwsLCwsLCwsLP/AABEIANsA5gMBEQACEQEDEQH/xAAbAAABBQEBAAAAAAAAAAAAAAAAAgMEBQYBB//EAEUQAAEDAQUFBQQIBQIEBwAAAAEAAgMRBAUSITEGQVFhcRMigZGhMrHB0QcjQlJicpLhFIKiwvBTsiQzQ2MVFjSDk6PS/8QAGwEAAQUBAQAAAAAAAAAAAAAAAAECAwQFBgf/xAA8EQACAQIDBAkDAgQFBQEAAAAAAQIDEQQhMQUSQVEiYXGBkaGxwdETMvBC4QYUUvEVIzNiciSCkqKyNP/aAAwDAQACEQMRAD8A9xQAIAEACABAAgAQAIA4SgDI339JN32clgkNokH/AE7O3tTwzcDgHQuqrNPCVZ8LdoydSMFeTsZG8PpRt0n/AKezQwNr7U73SvI4hkdA09SVdhs6P6n4FGptOlHTMpZb4va0VxWyeh3QRshA5B7W18SVOsNQhql3lV7Sqy+yPv8AAmDZu2TuAfLanV1MtqkPmMdUspUIK9l4DP5nFyfLwLOD6NbOM5IzI7i6WQDyDveVC8W9I5EqqYnjL0+Cjfsa+JxDGPbQnNk7m9PtqwqtOSz9CF18Wnr6Heyt0ObbTb46f96RzPEOq0o+nRlwQLH4iOq8ifY9tr2i0tEVoG4TwtH9cWEnxUcsDSfCxPT2r/VHwNDd30vAGlsskke7HA4TM6lpo5o81Uns+S+13L1PGUp6M3Vw7T2O2itmnjlyqWg0e380bqOb4hUqlKdP7lYsp3LdRiggAQAIAEACABAAgAQAIAEACABAAgAQAIAEAYXaj6S7PZ3Ohsrf4ucZEMcBFGdPrJcxUZ90VOVDRXKGCnUzeSIateFJXkzza+LztluP/GTuc06QQ1jgGmRaDikz0LiTmtSlh6dPRd5j1tpTllTVvX88SwuvZk0FQIm/dAGLy0HiiddLTMrKjOo96b+TQWW6oY9GAni7vH108FXlVlLiWI0YR0RNUZKW13w4W13uz8NwUE3dj4olJg4gWuxFxLmnXd+6ljOysxriVxFFKMIlru+KT22AniMj5jNPjUlHRkcqcZaozF7bOEVMTsX4XUB8HaHxopo1/wCoZ/L2+0xdsiwvrRzJGmocKse0jQgjMKW6a6ialUnDJM1mzP0sWyykMtP/ABcIyq4hs7RlpJpJvPezP3gqlXCU55xyfkaVPEX1PZdmNqrJeEeOzSBxAGJh7skdfvsOY66GmRKzatGdN2kiwncu1EKCABAAgAQAIAEACABAAgDhKAIFovJrXhupOvLLJV54iMakafF+RLGi5Qc+CJUM4KsEQze16Q2WJ01okbHGwVLne4AZuJ3AZlOhCU3ux1A8a2o21tN41ZHjs1kOWEHDPOP+44eww/dGudSa5bGHwcaecs35GXitoKHRp5v0Kax2QDDHG2m4Af56q63ZXZiylKpK7zZsbpupsIqaOfvPDk35qlUqOXYXaVJQz4llVRWJrhiRYLhiRYLljdTsneHhqoag+DJ9VEPOOOR6JQKS0S4nEmnhorEVZETZHkclaurAnmQpbxc3cw9WNPwqs2ts6nPSUl2Sfvc0aWNnHVJ93xYiTXnY3n/ibHG/dibWo8yVnz2djKedGs31OUl7teSLscVQn98Ev+2L9k/NjH/lu5LWSyN74ZCK4cZB6hpypzos/EbU2rglvTTa60mvGPzcsRw+Hq/ZFP8A4tp+D9kV830Y2izPE1gtZD25sJyd+tuoO8YSClw38awl0MTS7bfD+Q/kYfok11P5XwbzZbbC0ikN5RdnLoJmZwy/mpnE78wAJ0pUBa1PH4PEZ0J9zyf791yKeFqwV2suazRuI7QCpyAdBQB1AAgAQAIAEACABAEK8bTgaTwTKk1CDk+A6EHOSiuJkprXmTXM51XMOtJ1Pqcb3N2NFbu7wB21UNkhdNaHUa3Kgzc9x0Ywb3H9zQAldThn/MJOHHy/sYdWDpScZcDyi/8AaKe8ZhLaO6xp+pgBqyIcT99/Fx8KaDoKFGNJWWvMxcXinLow0ERzKcynE1OzsIa3tDq7Icm/v8lXrSu7EtKFsy57ZQ2Jrie3qaDM8lFVq06Ud6o0l1ktKlUqy3aabfUSIrLI7UhvXM+QWTV25QjlBOXkvPPyNWnsWs85tLzfx5jNslij7olL37wGgNbyJrryVzCYirXW+47sfNlPFUKVF7qld+RbXSCG1Orvdu+KnqO7K8cifjUdh1znaIsFynvEODi4toOIzHjzVina1iKbd7kF8iksNUiBaaJrRNBkQ3RJJ7OHPi4fCqw8TtrC0ZbrUm+W61/9WNmhsyvUjvZJdt/S5CvX6P5JAC97oy01DhE406GoWdU/iPdvai7dbt7Mv0tlq/8Aqru/uaTZuzTwMwG0Gemhfha7oanv9dea5fFulip70Kaj1J+mluxZdRrqluRtUe912z8vcupnE5SMLT+IEV6EqhKhOkxIJLODv2HLPb3xHIlzeB1HQrawG2KtG0Z9KPmux+z8iGtgoVldZS8n2mmu29WvGq6+jWhWgpwd0YlSnKnLdksy2a8FSjBSABAAgAQAIA4UAZTa624Q1vE+g/eizNqVN2ko836fiNLZlLfqOXJev4zHzW1YFzfjSM5tRdv8S1pBo9lSypo01pUZ5VyGa1dl7Qlhaln9r16utFLaOz1iafR+5flmZ+y3JbC7D/Dy1/IcP6tPVdlHaGHcb768fbU4mez6+9bcf51lxFspb/8AQPjJCP70n+KYVfr8n8DHsrEv9Pmvk0zLvtDGgdk6gAGRa7QfhJUax+Hk/vXmvUWWz8RFfY/J+jERFxNHAtpqCCD5FZ+0trww63KVnJ96X5y8eu7s7Y86736t1Fdzf7dfh1WdncBkMlyNWtOrLfqO76zq6dCFKO5BWXUVm0t9PjAiirjcKuI1a3lzPp5LV2Vg41ZfUqaLRc38IytqYp0o/Thq9epfLIdx2B5LC7TU+G7xXV72Ry0kbaI0UdhrZCtd9sbUN7xH6a10r5qWNFvUY5kCwXhWYlxIL6tyzoSRTwCknDo5cBE8zloEodhOJ3DUg806Li1cY76DsF3vd7XdHr4BNlUS0FjF8STbrsjeMu6eI+IUKm0TIxV+WSSAg4qVrRzSQcvUahE4Qqx3ZK65NXLNGo4u8XZ9WQxdu3Nrsx17Rm8HI+eh8RXmsTEbDoyzotwfVnHwftY16ePk8qqUl4PxXubvZ/bSw3h3XhrZRqCMLstTka05gkcaLlNo4LEYbOpHLmtP27GaVGbkr0JP/i9fhmkijdGKNd2kZ+w+hy/A74HJZNLaW492SuhZSVTOStLmvdHbXcscrcUfcPDd0I3eHqtL6FKrHfpv4Ep4ydN2nmZ9zJIH0cKH0I4g70uDxk8HV5riuf7lyrTp4qnlrwfLtLeK+Hd0tOhOJvFtM/EUFP3XU4nE7tOOIpu8ePWn7p29DHo0k5ypTyfDqa9v7l/Y7aHUoa1V6MlJKS0ZWaadmTgUoh1AAgAQAmQ5IA8z29tdJWD8JPmf2WJtbOcF1P8API6DYsVuTb5r88zN2aZ7nAYGuFftCnqM1lqy1Nabilk7dhfwtiizAwk7sTjXwJp4qbejEoyc6mrJP8WQKmjeA3noE76ls3kR/TvoD7ww6nPgh1ragqV9Bp97ZJrxA5UCpM5JJJqSalVG23dlndSVkPxSoGtGfu/66V0h+06o6aNHkAu4wtH6VOMOS8+PmcLi6/1Kkp835cPI2djYAFbSM+UiWHpbDLlYLrY3E4AvyOFpIAFefx+Kl+o3kJYj3ZdkjHte8tAbuBqTkR0Tp1E1ZCJF52igsOuc7RFhbiS9FguZnaq7pZXsMYLgRgI+6a1qeRrryUsGksySEkjBWygJGWRIyNRlwKe4lyDMq9zg8vYSCHYg5pILc8iCNEypRUluyV0Txm4u6PT9gPpGdVtntZzJox+gcTudua7noeRzPCbb/htJOth12rl2c15rsNnD4uNbo1MpcHz7fk9Vst4YTUGrTr/nFcnQqzoNonqUb5PUft7WyNo7Mag8OYVf683PeG0XKm7oydqL4HtcPsubXgRUUPmup2XjN6jOg+Kbj1NK9vf+5PiaSm41o80n2PLyL+KXsZcI9h3eZ+V2YHhmPBbeyq14Ok/06dj+HdeBnYuN7VOeT7V86mqsslQtYpj6ABAAgBEuiAPJPpBgc+1MAyHZ5nh3j6rH2nJRkm+R0GyJWpS7fYjWNrY25Dp8ysbe/Uy/K8mOxy077szuSKVukxHH9KENlJdidmf8okTbd2K45WQhziTUo11FStocS2FEpgoi0Pox54NcfQpY5yQWK24Zg3JdlgcXGqt2T6S8+s47bGzZYeTqQXQfl1P28DYQWgUWoc6x0TIEFdoiwXDtEWC5ztEWC5ztEtgucMiLBcSZEWFMltNsuyVjjBSOQ1JGeF1Rpr3Oo4+UsZ8yenW3XmRLk2Xj/gxHMKmQiUkEgtNO6K8gelSUSlnkLOs9+8eAy3ZGCI4m4nEVpidWlctAAmSux315SVmaTZi93A9jIakeyT9oDceY9R0XCfxBshQf8xSWT1XJ8+x+T7TptmYz60fozfSWj5rl2r0NhZbVUU4adFx86edzQlDO5Ft4DhmrFBuDuiemrZMm3gzFZYZRrH3T0Bw+8DzXR7Pq7k6c/wDtffl62M6vG8qlPvXas/S5d3FacTQurMoukACABADNqkDWlzjQAEk8AMyUkpKKu9BUm3ZHltvtJne+U5NrRo4Dd46ea5XEVnXm6j04dSOloUlQgqa149pBAqKqsWhslIKFE5IDqUAQAFI1cBm0tqxw4tcPQpI/chUUdiCtzZYSuWjLQ4ZVPmnLGYlLKpLxKj2bg27ulH/xQ6y1P4lOhtHFQd99vtI6myMFONvpxXWlZhc14zmeZkoo1ojdGaUxNfjqQd4q2nUFdVs/EuvT32cPtfBwwtXcj+aW7C/D1fMgMSAOFyUUZNqZiwYm46Vw1GKnGiLAAmBqAQSNaEGnXggUS5yUUbc5AoxKlHIprfGWkOaaOaQQeBChrUo1IOEldPJlmjUlCSlF5o1V2W8PYyQaOFCOB0I8D7l5djsI8PWlSfDzXB+B3NGpGvSVRcfXiS5ZFVjEsRiaS6ou0sZZxDwOtSR6rSozX0rcTKxMt3E73Z6EPZSfKnDLyXa05qpBTXFJ+JlTjuSceTNiw5J40UgAQBm9srZSMRDWQ5/lbmfM4R4lZ20qu7TUFrL0WvwX8BTvPffD1ZhJM24RoHEnmVz8nlZG7HW7GwNBwFSmDusZKVDwSgCABAAgAQAnZ7ZSebPKNlaYn76GlWtGZ9Ar0aEqivwGVsdTo9b5I0Fs+j+YCscrJORBjPhmQfRDwckuiytT2xTb6cWvP4Ku0WGCxUdbZGufq2zxHE935zlhb7+Kmw2zp1Hn+351EWM2zCEbQ8Xr3L3eRBdej7TKZXNDBQMa1ujWNrhb4VPmuow1FUobqOLxdZ1Z7zLRhyVsolRatpoY5Cwh5wmhcACAd++uSeqbauFiwslujlFY3Bw301HUHMJrTWoWMdtfZyyfHXKQAjiCwBp+B8VLB5WHxKi77e6GRsjc6aitMQOoKV5ofu3N9d9vbNGJG1ANcjqCMiFFawxqw65yBRp7koqO3VGyWYRSezIMPQ7j4VKxdtyqU6MatOTi4yXg8s+avY1tlKEpyhNXTi8uzPLk7XO2Cwvs001mfp/zIzxpRrh4Vj/VXeuW2rWjioQxFrSXRmvNPsedvDgdDs6n9GUqd7xfSi/JrtWRouwxWdso3PLHdCA4HzJHiFkuH+XvLg7F7ftWcHyujQXM7DCwcifMk/FZc8TKFRpaGdiVvVWyout2C0SN3YzToSvQ9j1vq4KnLqt4MoYpWqX52fl8m4s7qhaRXHUAcKAPPNprWX2h9Pst7Mct7j5khc5j6rnXduCt8m9gqajRV+OfwU5bgYOJqqNrIu33pEPFSo4qMlscCckKCUAQAIAEAACALu5rxfGMAOW4/d4jormHruPQ8CnXoxm95lLfO2EjyY7O9ztxkJJH/tg5HqcuAOq3cNgXLpVPD5MDF4+EOjRS7fj5KWzXaXEucS5xNSSSSTxJOq2I00lZGFUqtu71Luy2YNUqRXk7ksFOGnn+0EHZzvANanH0xkmhU0XdD0iDFbHsBDHFoJaTQ0qW1w58qlKxbDl63q+ctL6d1uHLIcz1OXkkSsOUbFe5yByRqtm7bDE0RmYOfIQ4AB2FpcB3a6VqmMSUW8zROckGWINrvGJhwvkY00rRzgDTjQpbMkUWynuS9J322LCAYS59HhrhUYHgAl1Ptclk7dhfAVOxeTTNbZSjHEwvrn6M9f2msrXtjnAzoAejhkfh4jguCxMk1dPXX2N7BStJ03w09x3Z+zCSzSMOjnkdDhbQ+dEtCO/SkvzQTGVHCvGS4L3YpklMuGS5txd8xHG5Q2qbBaieI9wHzXbbAr7mBn/tb818or4ilvTp9at4Nm4u20VAXTmcWCAETSBrS46NBJ6AVSSkoptixTk7I8wnqHPc72iA49ZO97iFykrpty1efjmdLGzSUdPjIhTSVpyFFC8yeKsRaJvEkBOAEACABAAAgCRFGlGNkptnDgQdCCD0OSdFuLuuBFOzVmZC6LPhOE6tJaeoNF31JqSUlxOBrJxbi+BoYwFPYqscxIEDEgDK7W3a4ntmCooA8bxTIO6UoDwp5SRfAfHkZQvTiSwguSDrCHOSCpF1sraYseCRoLi4OjNK0dTPpoEjCSdsjYuegisVF9XWycH2WvoBjwhzgAagcaeKcnYlhJxH7lgEckDASQ3Kp1NGlZW2v/w1ez3RobNzxcH1+zPVS7FZg0/6Q8wAR6gLyN1Zqra+VzoLbtfe6yVss2kPV7j7h8F0WFVqfeRY9/5vciFbzhkcOdfPP4rGxVPdrSX5nmT0elTTM9eYrM13Ctf0j5LR2fV3MPUhz3f/AKJnTu6cuW96Gm2btOIBd4znTUNQA1bYsbC3c7I/lJ73pVMqQ34uPP04+Q+Et2W9yPLb5tYxPeftykD+Z2XkPQLl6z36kpdbOmw8LRjHkiLJk0c6KuSr7hLM2nkk1Feo2nIcCABAEK3XrFFk53e+63N3jw8VLCjOeiCxVv2sp7EVfzOp6AH3qwsJzYu6dj2zeDTsWno8j1oVbo7KdVXTsjMxmOpYd7usuXy/7l/dW1MLyA9r4jxPeb+oZ+YCKux68FeFpeT/ADvKcNq0ZO0rx9CtjH1spFCDLIQRoQXmhC6fCRcaME9d1ehzWKkpVZtc36lk1ytFQVjShYMaAscL0BYy20VmssILsH1jwQ1oJDQSKY6bqV80tySN2ZIuSkthDnJByQlspaatJBGhBII6EJB1i0tO1EzowwUaaAF49o03jgT/AJRFxFTV7kvZ6ftHnD3Y486Yqvke8EY5Xb8gctNOCFmLNWRp7o71pj5Yj/QR7yFkfxBPdwFTrsv/AGRe2TC+Kj1X9GekMlo0Dg0D0XlDjeVzonG8rlzcIwwRjkT+ok/FbtCslFRKGLe9Wkyr2idSUc2A+pHwVXGJSndci5glen3lJPmHu4D1P7ApcNC8orrXmy5N7sbdT9C32R9kL0I5Y2bNEAN2t+FjjwBPkEknZNixV2keI3xPW02eIfZDpHfpcG/3ea5XdtRk+w7KlHoSl3FhN7LOirPREcdWNtNPKiIivM4nCggCh2ivYs+rjNHEVcRq0HQDmeO4dcreHoqXSloKkZgMqrzY+w/FBUgcVHKYqQ7d1mzNdamvWq6qjBbqtpY8+xE5SnJy1u/UvobKFZUCo2TImgJ1hjHw9KNsdxoCwY0BY5jQFjGbZA9uzImsYA5kOdUDzHmgmprIzzjxSEqQ2XJBUhDnIHJDbnJo9I3/ANFl0CYThwzewGOntfV4q04Vq7yCxNs4mthlTq0Xnd5cHlezXd2rgX8FTpVd+FRZZZ8VwuvIu9nbG5lrlD/+mwZ7iHmrSPBrvVZm3NowxOApyh+p6ct1ZrubRb2dhJUcTNS4Lxvo/I1/bVyGpy81xm5bM2dy2ZqYHYQANAAPILOVeadzImt5tlJtI+sjfyfErRo1fqxuzQwStB9pX25mGyF297zToxrm+9xWrgqd6lPrmvITETzmuUX4v8RcbJN7oXbnPGwagCJep+qk/I7/AGlR1f8ATl2P0JKX3x7V6ngTrRjvJ2emJg/kZQ+ocueqxtQO2UbYdGjccm8q+9UORU4s7MNOicERtA4EAYW0Ve9zj9pxPrl6UWonuxSJUhbIUxyHWJVli7zfzD3qOUshbZE+8rCY3mRo7rjV34SdT0Oq3dj7QjOKozfSWnWvlHIbWwDjJ1oLovXqfwxyGeoXRIwGh8SJRthXaJBLAZEBYSZwgLB24QLYanNRUBpe0EsrucQRrqK6ZIFR5tPO5zi5xq4kk14nXLcmXLKjYaLkg6w25yQckWVzWWGYljy8P1BBGEgbtNU6KTyEldZo9O+jUhlra1uQDWtA5Fwb8Vz/APEb3adL/n7Mv7NV1V/4+5sb8sQimdQABwDh0qcvAl3muJxEXGVuGq79fQ6DCVPqU0+Oj7hq7mVeOWflp60VKu7QZJWdoMv2yrNcTOcSnvWr5Q0ZmjWjqT+60MJB7llxZdw9oU231ndtGhkcUQ+y0DrVwz/pK6XA0/8AqqcV+lN+VvUzZTboVJv9TRcbLx0aF1JmGmCAIt5trE8cWO9xTKqvBrqY+m7TT60eBXpAIr2e3T60/wD2Mr/csjGQtGUTssLUdTBRl1ejNC8LGIkcLshyShY4gUEAZE2fCSOBI8ld37lhIeZCo3IdYkRwqNyHWL9pqK8Qoym1wK+0XUDnGcJ4fZ/ZbeD23VpLdqreXPj+/wCZmNitjU6j3qXRfLh+35kRv4WYfZr0cPjRbkNtYOSzlbtT9kzGnsfFReUb9jXvYdjskh1o3qa+5RVdu4WC6F5dit62JKWxMRL7rR7Xf0+SbZ7Cwe13uunksTEbbxNXKPRXVr4/FjXobHoUs5LefXp4fNy1sr4W6tb+mqznWm3eUm+9lx0LK0Ul2WRaC47LaW+yGn70dGkHmBkehCu4fH4il9s2+p5r87LGVicNBvpx9n4/3R5vtrFartfhe1r2PB7KUVAPAOaa94cK50XTYLaMcQrNWkuHuvzIya2DUFvRd1+ZP8z8jAWi1OeauIJqTWjQSTxoBVXbkajYYLkg6wguSC2LjZeGr3Pr7ApTm6ufkCpKSu7jamlj0z6NhitLjwdD6vJ/tXNfxPL/AEY85N+Fvk0tmLo1X/t9bnpm1sNWMfwcW+DhX4eq5bFx6KZe2dPpOJTWHIV4rHq5uxfq5uxNbIoHEruI9s9Zu0ldMdGkhvM/sPetjA0bLefD1GYypuU1TWr1/O0ptr5cdpa3hT0HzeVv7KhvYic+SS8c/YpV+jh4R5tv2NbcEVGhb5QLtADc4qEAeG/ShZ+yt0U25waf5o3Z+mBZ+Mhd9qOp2JU38PKnyfr+9x+87SWPhApSRxafLIjxWCoXjJ8izTjdPqHFAApPEBAFbeFl72Ib9eqepZE9KV8hhkSa5E1h5rE24tx9lsY0tY84SfZrkDyrxzGSfGDauirVWdyYmkYIAEACAGZ7S1upz4DVOjFsCudtzDZH1xEvGrGgOqODswB51V2hgK9TOOnNlDF4jDxW5N3fVqin+kf6RIrwgjhiic3CcTnPpyybToFsYHA1KVXfnbK+nWY1WrTVNwhd3tqrad7zPPMS3UUbHKpRSRZ7E97S5oBoaEVz8kqi2roS6Ro7rsJihL6HvODXHKgdhJDR0FT4qWEoRl9O/Ste3Ve3r+ZCOLa3uF7d+p6V9E9nqcZ+1KT4MZQf1Fy4j+KMSli4R/pj5t/CRr4OO7hJy5v4/c9F2gNYHci0/wBQ+a5ueKU1uj8GrVl3+hnIXVIA3kAeKrKDk0lxNWSsrsdjBeQxmZcaD5+AzRClvzSQyVoLelojXWWBsUYaNGjX1JPqt2EVCNkYlScqk3J6s88a8zWtzufqTi+IHgtnY8LYfff6m37L0HY52qKC/Skj0a646NC1SkT0AJeMkAeZfS3dmOz4wM4nB38pyd7wf5VXxMbwvyNbY1f6eI3XpLLv4fHeYS87XWCxy8HZ9WUB/wBpWJGHSnE6SlC05xL8LNK4pPuICAAhAaESSCmmibxLEal9RIalHNjF42ESxlu/Vp4Ef5TxUlKp9OVxjdzLw2+eE4Q9zaGhaaECm6hqB4LSdOnPOxHYsotoZt4Yf5T8CoXhodYlkPi/JTuYPA/Epv8ALwXMLDdovVwFZJMI8G+VMyn08Nvu0I3I6lWnSV5uxnL1vxzmuDCWN0xfaNeHD39FuYbZkYLeqZvlwXyYOK2nKp0aWS58X8epkwFpKBl3FUT1EQE8BUbakDSpA80qA0V13M91oY2HeKGtfFzuQyP7oxNWGEg6030V4t8l1sdSpSrSUI6v8uaXbQCEWayxZkAuI+09zyGtPUkPWFsOvPETr4ytldpdSSV2uxJr1NHH01TVOhDh5t5fJ6XsTYf4eJrcqsYGkje53eeR4181wW2sW8VXlU/qd+5ZLyL1Sn9OjCkuH56l1e09YnDjT/cFm4aL+ohuGh/mJ/mhV3VHVzn7o2Ok8QO7608luYWF5Of9Kb+PMuYiXRUf6ml8+Re7PWDA3G72nDL8LfmfkjDpRz4mfja++9yOi9SRtDaxHA81pUYfPX+kFWpyco7sdXku8gwsE6l3os33GP2SgLnYzq4l3marr6VNUoKC0SS8ClObnJyfE9IszKBSDB5AAgCi2isYkjc1wqHAgjiCKEJGr5DoycWpLVHgd5MMLXWd+sU5Irva9uR9Af5ljVKe5Nnc4aoqyVaP6l5o0dxz9pC3i3uHw09KFZVaG7NkNaO7MkxPqAf8BGRHnVRNWYxqwuqFIQ6nAcKY9QEmMJ2o5SZzAgW5V31cgmGJjgySmRIq13Jw18R6q3h8QqbtJXXn3EVTfa6Ds+vQwd5TWqzuwSsa07jQlrgN7TWhXQ4fD4avHeg2/btMWvtDF0XuzSXd+5Bfes5+2R+UAeoFVdhs+iv0+JRntLES/VbsyF2Orq4jU8Samiu06KSskVHNzd27sTeLXFtA04Qak0GfCm/inTg7aCIraJlhTiABAFhcdndJKGsbicRkKevKnFL9WnSTnUaSXMfTpyqS3Yq7PVtnrsFnbnQvd7Tv7RyHquJ2ttCWNnyitF7vr9NO3psHhI4ePW9X7dgqzXIX211qmoQwNbC3hhbm93iXUHOvBVqmP+nglhaXG7k+16LutfwGrDb1d1Z8NF7m1s0mFoHiVzNRb0riVFvSuIts9W05+5Pows7j6MLO5oLnsAZBVwzkIcRyGbQff4rYrf8ATYJt6za/PC/iZ+JrOdbo6R/GT2uWXTrlZox23NuxObC3ofGhd6YR/MVv7IpfWrqb0jn3vT57iab+lh3zl6IttlbHhaF1hmmuaEAdQAIAj2uKoKAPGfpRuMgido07r+lcj4E08eSqYmndbyN/YeL3ZOhLR5rt4rv9uszOzd4dm/vHuuydyO53+cVj16dzfr095Zal7NJ2UxB9iTvA7g45HzNPMKo4b0brVFaK34XWqJwCgIwKdewCU1gdCVMAKJAAKVMBu1WZkrSyRoe07iKj9jzUtOrOnLeg7MZOEZrdkrox97bD6us7v5Hn/a/4HzXQ4Tb1ujXXevdfHgYuI2RfOk+5/Jm32SSzupLG5h0BI7vg7Q+C6TDYmjWzpyT7PjVGTKhUpO1RNDgnV0Sw1aJC4UBbzqKps4trIWxWSWYjeD4/NVXQmusRotrm2UtE5Bw9mz77wR+lurvdzWRitqUKGV7vkvd8PUu0MBVq52subPRbkuSGytpGKuPtPPtO+Q5BcvisZUxMrz04Lgjfw+Gp0I2j4lkqhYJllkVSurDZaEr+JVPcItwt7gsHbPDnDuNzPM7m/Pl1VvB0VKp0tF+WK2KrfRhZav8ALmot8uYHj5pn8QVt6cKS4Zvv0/OsyqMcrkK02oMYXHcMuZ3BYdFyclEsQpOclFGDsQNotBecxWgPHPM+Jr6L03ZmF/l8Ok9Xm/juRVxdVVKnR0WSPS7ps+FoWgVSyQAIAEAcIQBm9pbtEjHAioIII4gpGr5MdGTjJSjqjwS9bC6yzuYa03H7zdx6/JZVeluvdO5weKjiqKmteK5Mt4LSJouyfmQPq3ccvYPUaeCzmt2V0LKG5PeXf8j1yXrn2Mp7wya4/aG4Hn7+urKtG6346cSOtS/VHQ0GFV7FW4y5tE1qw9MSminU6+QhxNFO1TkxDqdcDjhUUOY5pU2ndCNXK6e4LK/WFmf3RgPm2iv09qYyn9tR9+frcrywdCWsF6ehHGylj/0z/wDJL/8ApT/45jv6/wD1j8Ef+H4f+nzfyTrJdUERrHExp4hoxfqOap1sdiaytUqNrlfLw0J4YelDOMUiYqhMCAOE0QwSuJFoVaScndj9wn3PZXWiQMbWgzc7c0fM7lDVapxu+4hrzjShvPuPSLJG2Noa3JrR/hKdhqqijnqkpTld6srZJ8TieJWNiajrVJTfH8RZUN1WMvtXeZNImHM5fBzvgOpW9sDZ31Kn1JrJfiXu/wBxa0/oUv8AdLyRZ7JXZhAyXdGQbiJlAgBxAAgAQAIAYtMWIIA802+2a7ZhLRR7alp94PIqKrT349Zf2fjXhat/0vVe/ceVWaYxuLXgihoQdWlY9WlftO0upxUo8SbeFmxtxNzIFeo/zNV6U92VmNjKzJ9xbS0oyc5aB+pH5+PVLVw3GPgQVsN+qHgaO32d0kdYX4XUq1woWu5HUEHjuVeNk7SRUhJRl0kZqDaB7HlloZQg0OEUIPMVz8FLPCJq8GXHQTV4M0NlnZIMTHBw5fEblUcHF2aK0ouLsx10fBNsNuNhJZjjrUCDrWpyG3FiEJ1hN4V/DjjRO3RN9nDGwauJ6Ishby5Dbi3cD4n4BJkKr8RslNHESaSvRMbuTRjYn3Rcz5yD7LN7jv8Ayjf7lVxGKjSXN8vkhr4mNJc3y+T0C7LHHCwMjFBv4k8XHeVgzrTnPekzDq1JVJb0jt5WqgwjU69FZjN7lhKVO73ihvS8hEwknd49BzKmweEniKihFfnwi2lGKdSei8yjuKxOmk7R4zJyHAbgF6PhsPDD0lTjw83zMWtVlVm5yPTbrsmFoU5EWKABAAgAQAIACgCuvKxh4KAPItutlCSZIx3hqPvAfFVq9He6S1NrZe0voP6VR9F+X7f3MRYLcYzR1cPDe3p8lk1qO9mtTqpRUldBeVmAo9mbHcNx4Io1G+jLVBCXBi7pvmWznuGrd7HZt8OB5hPnSjPUZVoRqa6l3a7RZrc0ZiGcDLGaNd+HFoeWh5KKMZU+tFaMalB84lE3tIXkd6N7cjuPjxHopGoyWeaLfRnHmi+sG0jhlK3F+JuR8WnI+irTw6/SVZ4ZfpZatfBPmx+F/EHA7xafa9VFaUcmsiC1SnqshEsdoj1AlbxaKO8W/KqN2EtMhylTl1HIbzYdatPMfJNdKSFdJolskB0IPQ1UbTWpG1Y6kAEABKAG+xe/QUHPJQzqpDt+ECzsF2RjN3fPPTy3+Kp1a8nksitVxEnksjR2eRZs4lCSJxtYY2p8uJ4Kv9NydkRKDk7IoLbeIFXOIrqeAWnQwsqjUYr9y7GnGMbvJIoI2vtUgNDgB7o4/iPP3LudnbPjhIZ/c9X7Lq9THxeJ+tKy+1afJ6FcN1hgGS0ioaNjaIAUgAQAIAEACABAHHBAFRe12h4OSAPJtsdkTUvjFHbxud8iq9ahvZrU2dm7UdD/AC6mcfNft1eHIwrZHxlzSMtHNOh+R5rNnTu88mjq4uNSKlF3XBoYKcPOtSMCSHkgVJIGQqa0HAcBySWGWS0FAo3UId7QpN1ATbLe0zPZkcBw1Hkckx0ovgRSpQlqid/465//ADY45OdC136gUx0ktCP6Cj9raOfxMZzaHsPCoePA90j1THELSWtn5fI7Ha3feKilBDXFEqO1OO9RSiRtEqKRQSRG0ToHqtJEUkWEEirziQyRYRzhoqVWcG3ZEW427IqrzvjfWgGQ5dBvK0cHs6U5WS/OvkibdhRjvTdkVVks8locK1w1rTjzPErscHgYYdX/AFc/ZGLisXKu7LKPL5PQbguUMAyV0pmpijACAHEACABAAgAQAIAEACAOObVAFVeV2h4OSAPOtqdj2vqaUO4jX9wo6lKM9S7g8fVwr6Dy4p6fszze8rolgJxCo+8NPHgqFSjKGuh1eE2jRxOUXaXJ693MgtULL4/GkGsWlGggDoQA40prQ0fY5RtDWiTG5RNDGiXE9QyRG0TIXqCSImidC9V5IikiayeijVFyGblyBaryLjRvfPL2R471sYTZMnnLJef7FOtjqVLKGb8vH4JN2XI+Vwc+p9w6BdBRowpR3YIxatadWW9Nm/uW5AwDJSkRo4ogAgBxAAgAQAIAEACABAAgAQAIA4QgCJarGHDRAGXvjZwOrkgDz++dixUloLTy08lBPDwlpkauG2xiKOUukuvXx+bmZtNzTRn2ajl8lTnhZrTM26O2MNUyk919enj82IjmEagjqKKB3WTNGM4zV4tNdWYlKOBACmlIxB1hTGhGSI3KNoY0S4STpmoZEbRNjy1IHv8AIZpI4epU+2Lf5zKlXE0af3SX51EmOY/YaXczkPLVW6WyZPOo7dmf7epmVdqwX+mr9uX55Euz3RNL7dacBkPLf4rUo4SlR+1Z83r+dhl1sXVrfc8uS0/O01F0bLgUqFZK5r7DdjWDRAFmxlEAKQAIARNM1gq5waOLiAPMoA6x4cAQQQcwQag9CgBSABAAgAQAIAEACABAAgBD4wUAQbTdzXbkAUdv2ca7cgDO27ZIHckaT1FjJxd4uxR2nZD8KieHpP8AT7FyG0cVDSb78/W5Ak2VI+ymfylPr8Swts4pcU+4YOzTvu+/5pP5SHN+XwP/AMbxPKPg/kXHs277vv8Amj+Tp9Yx7ZxL5eH7kqLZx/AeQSrCUlw82Qy2nipfr8l8E+HZh51r5n3KWNGnH7YpdxVnXqz+6TfeWlj2S5KQiNBYdmWjcgC8st1NbuQBYRwgIAdogAQAIAEAU9+QvLmltchRrgHuwO7RhJLY+8asDhUU3ioxIAduKJzWuJDgCW+1XEXBjQ95qARVwOoFSCaZoAs0ACABAAgAQAIAEACABAAgAQBwtQA26AFADD7C07kAMPupp3IAaNzM4IA6252cEAOtuto3IAeZYWjcgB9sACAFhqAFIAEACABAAgAQAIAEACABAAgAQAIAEACABAAgAQAIAEACABAAgAQAIAEACABAAgAQAIAEACABAAgAQAIAEACA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26" name="Picture 6" descr="Datei:Mozilla Firefox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7289" y="820549"/>
            <a:ext cx="959312" cy="91508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www.kikxxl.de/uploads/pics/20110217_libre_offi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9582" y="1703788"/>
            <a:ext cx="2718556" cy="86654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252" y="1356438"/>
            <a:ext cx="1080036" cy="1252843"/>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2" descr="data:image/jpeg;base64,/9j/4AAQSkZJRgABAQAAAQABAAD/2wCEAAkGBxQQEhUUDxEQEhAWEhQODw8QEBYQEBUVFxUWFhcUFRMYHCggGBolGxUUITEhJSkrLi4uFx8zODMsNyktLisBCgoKBQUFDgUFDisZExkrKysrKysrKysrKysrKysrKysrKysrKysrKysrKysrKysrKysrKysrKysrKysrKysrK//AABEIAK0BIwMBIgACEQEDEQH/xAAcAAADAQEAAwEAAAAAAAAAAAAABgcIBQIDBAH/xABWEAABAgMBBg0QBggEBwAAAAABAAIDBBEFBgcSITFRExQVFzVSYXFzkpOy0wgWIjRBU1RWdIGRlKGz4/AjMrHB0eEkM0JjcoKi0kRiZKMlQ3WktMLD/8QAFAEBAAAAAAAAAAAAAAAAAAAAAP/EABQRAQAAAAAAAAAAAAAAAAAAAAD/2gAMAwEAAhEDEQA/ALgV4OiUX7ENFwbYtDQwgQL7N82as2aZLybYODoLYz3xGF7iXOcKAVAAAbu5UtyF9C14zcJjpGm7CIP2pavxTmjT4d/p4bf6nn70pyNpvgghhxE1QVrXDtrbSHJlGuHbW2kOTKl3XBF3EdcEXcQVHXDtrbSHJlGuHbW2kOTKl3XBF3EdcEXcQVHXDtrbSHJlGuHbW2kOTKl3XBF3EdcEXcQVHXDtrbSHJlGuHbW2kOTKl3XBF3EdcEXcQVHXDtrbSHJlGuHbW2kOTKl3XBF3EdcEXcQVHXDtrbSHJlGuHbW2kOTKl3XBF3EdcEXcQWCJdlbsOC+YebOdBht0R7cB2EWjKBuqu2BaGmpaBHwcHRoEKYwK1wcNgdg17tKqFxLSfEsqOHUxwDX2Ky3A7GSPkUt7liDvIQhAIQhAIQhAIQhAIQhAIQhAIQhAIQhAIQhAIQhB6ZjIky6d+IpzmMiSrqMhQQG+QazY4JvOclVNN8btscE3nOSsgF5iGTkB9BX5DFSBugLS9wlzMlFlYWjysF8QtOE9zcZ7I5fNRBmnQXbV3oKNBdtXegrX3WLZ/gUDi/mjrFs/wKBxfzQZB0F21d6CjQXbV3oK191i2f4FA4v5o6xbP8CgcX80GQdBdtXego0F21d6CtfdYtn+BQOL+aOsWz/AoHF/NBkHQXbV3oKNBdtXegrX3WLZ/gUDi/mjrFs/wKBxfzQZAcwjKCN8UXirFf4sKBK6FpaCyE0tq4MFAThEV9CjqCpwti43AH7lcrgdjJHyKW9yxQ2FsXG4A/crlcDsZI+RS3uWIO8hCEAhCEAhCEAhCEAhCEAhCEAhCEAhCEAhCEAhCEHpmMiSbqMhTtMZEk3UZCggN8btscE3nOSsmm+N22OCbznJWQeyXHZN/iH2rVFxzMGEwZh95WWZMfSM/jb9oWq7GIZQFA4MyLyXxMnRTKvLTozoPrQvk06M6NOjOg+tC+Zk2CvoaaoP1CEIIx1RMP6KG7Ngj+pyga0D1Q0dmlmDCGHojGhvdxYTj6B9oWfkFasKEZmzo0KC0xIzoJZDhsFXOdQYgE42BddacrLQJfrfmn6DAhS+Ho+DhYDA3CwdCNK0rSpUxvQWk8WnKwwexdEIO9obz9wWpUE31wLT8XJr1n4KNcC0/Fya9Z+CqShBNtcC0/Fya9Z+CjXAtPxcmvWfgqkoQTbXAtPxcmvWfgo1wLT8XJr1n4KpKEE21wLT8XJr1n4KNcC0/Fya9Z+CqShBNtcC0/Fya9Z+CjXAtPxcmvWfgqkoQTbXAtPxcmvWfgo1wLT8XJr1n4KpKEE21wLT8XJr1n4KNcC0/Fya9Z+CqShBNtcC0/Fya9Z+CjXAtPxcmvWfgqkoQTbXAtPxcmvWfgr1TN8i0ITHRItz8yyExpiRXmZxNY0Vc4/Q9wAlU5cK7vY2e8hmvcPQfbc/azJ2WhTEIODIsNsRrXfWFcrTug1HmQuJeq2JkuAHOKEDLMZEk3UZCnaYyJJuoyFBAb43bY4JvOclZNN8btscE3nOSsg8ob8EgjKCCN8Y1ZIF+GWoC+VmA+gwgx7C2u4TQ08yjKEFu15pXwaa40P8Ua88r4NNcZn4qIoQW7XnlfBprjM/FGvNK+DTXpZ+KiKfL0VyOqE1okZv6JL0ixqjE91ewhecip3BuoLvYE26PChRjDiQtEaIjYUQgvDTjaXUyVGOiapfIvhlINTX2Zl02hB+rj3U27DkJd8eM4Na1pO6T3GtzuJxALruNFl+/FdsbRmjCgu/RIDi1lMkSIKh0Xe7g3MfdQK91t0cW0Zh0aMaCpEKHWrWMrUNGc90nulcVCEDhei2Yk+Ed7t61msmXotmJPhHe7etZoJBfIvrzFmzzpaBAgua1jHF8XCJJcMLICMQqufAvtTrwCGyNDj+pF/vSff4bS1ohzw4XsYEhQppzRQE0QXHXVntrIcSL/evIX1Z3ayPEif3qH6efnRp5+dBcRfWnNrJcWJ/cuhZl8WcjuoGyY/lif3LP2n3501XDTrjFFSg0rcpar5qCXRWsERkWJAfodcAlhyiuMYiFyb5V2JsmAyK2GIhc/AoTSgxfivK9o6svGP+sj/a1JvVIPpKywzxn+xrSg8LLvzujiugMachBJ/FOFjXYvjltYbA0uDTQmuM0WVZWMWOxGis1wk2cGHU/wDNhD0xAEF3SnfCu1bZEKHFfCdFD4mhYLHBpFWudXH/AA+1NijXVIxP0eXb++Dv6Ig+9B1JC/PAitDhLRRuGI2q+nXcgeDxOUas1QZhzMhXs08/Og0k2+1AP+Hico1duyLvZeOQC17Cc9HD2GvsWU9Pvzrp2PdFEhPBqaINhQoocAWkEHGCFxbu9jZ7yGa9y9LF7q6cRmgE5aA7+dM93Wxs95DNe5eg+G9VsTJcAOcUIvVbEyXADnFCBlmMiSbqMhTtMZEk3UZCggN8btscE3nOSsmm+N22OCbznJWQCEIQCEIQeyXhOe5rGAue4hjGjKXE0AHnK1TcTc42zpSFLNA0TFGmnj9qM4DCx90DE0bgUcvIXPiPNmaiNrClgHMrkMZ31OKKu36LQ0hDrjO+g+6Xh0C9qAvXHihjS4kAAVqUE5v4XW6Rk9AhOpMTIdCFD2TIVKRH75qGjfOZZnKZr410ZtKeixq1hg6BL46/RMJwT5yS7+ZLCAQhCBwvRbMSfCO929azWTL0WzEnwjvdvWs0EKvw3DTs7PmLKwHRIZhtGEM4ABGLeSEb2Fpj/BxDvBayQgyS69rag/wMc7zVxLasKPJODJuE6DEIwgx9MKmemZbAt61ocnAiR4xoxjS6laVPcaN8rIV09tRJ6ZiTEU1dEdhbgGQAbgAA8yDlLv3NzOguwjiAxkriwIdSqHesuN1SmhogOlINIkxmeceBCB3SKncBzhBar1MCI2QD4rCwxo0WZY131sB7uwJHcqADTdCS+qVP6PKcNE5jVZGtpkyZABkUa6pX9RJ8NF5jUEEh5Qq5cc+kKEf9RLj0xmBSOHlCqtzbqQIXlcoPTMw0GjFEeqSf2MsP8xd7HD71blCOqUf9JKD/ACRHegj8UEVY2pTPc3cXFnozYUNzWYTS5rngkVFOx89Uty31hvq43uAGvlj3TFDa74P4IFS27y89LwnRGOhRsEYRY2rX03O4VNSKZcRzLb8RoIIOQggrG917GtnZgM+rozyM2M1PtJQOF7C0i19Kq8XXRcOyZx22s6Yd6Zd5WbrgX0ijfWg7ViYViTX/AE+ZH+w9B7r1WxMlwA5xQi9VsTJcAOcUIGWYyJJuoyFO0xkSTdRkKCA3xu2xwTec5Kyab43bY4JvOclZAIQhAIQupczJaPNQmEVaXhz8Vexb2RHnpTzoNA3r7G0rIwmEUe/6eNnw3gGh3hgjzKjyzKBcSw4FA0HMK76YWhB+qdX67o9KSL2MNIkUaA2mXsw4E7lGB/pCohWYr9dvGZnMBp+jh1Ix90mg/pa3jFBOkIQgEIQgcL0WzEnwjvdvWs1ky9FsxJ8I73b1rNAIQla+NdQ2zJN8U00Q/RwGVxuecgG9jJ3AUEov9XY6LEElBd2DOyjEH9o5B89zfUeAqvZNzLor3PiEue5xe9xykk1XtlYSDp2BZESZishQWlz3kNAC1Xchc9Ds6WZAh0JHZRH917z9Z33DcASdefuL0pCExHb9PEHYgjGxuP29z0qloBRrqle15ThonMCsqj/VIsrKyxzRn81qDP0PKFU7n/1ELyuT/wDKhKWQ8oVUudFYELyuTP8A3MNBo1QPqlv18nwUXnNV8UD6pb9fJ8FF5zUEcgGjhvqw3I2qIbIL2gPMKK2KWYQaSAHAgE74UbC+6WtR7BQE0QWu66/MWQ3Q4EsWRXAtw3RA4NqKYqAKEx4pe4ucauc4ucc5JqT6SvZNTZifWXoCBquLFH1Wg51tLCma92z5o/7L1AbgJZ8zMQ4EIEuc4AnuAVxk7gFStI3YQBDsmcY36rLOmGN3hLvAQfNeq2JkuAHOKEXqtiZLgBzihAyzGRJN1GQp2mMiSbqMhQQG+N22OCbznJWTTfG7bHBN5zkrIBCEIBPF6SS0ScBOQUHm+sfY2nnSOqxeMlKviv2raed5p9jD6UF4sqHiXTXyyLKNC+pBy7p5/S8pGi1oWw3YJ/zHsW+0hY8tiaMaPEef2nmm8MQ9gC0hf2tTQLODWnsosYM/lax768ZrB51mQoPxCEIBCEIHC9FsxJ8I73b1rNZMvRbMSfCO929azQeLnAAkmgAqScQA3SsrX2bstU5w6G46Vg1hS47jttF/mIxbgCqF/i7XS0HSUu6keM2sdzTjZB2u4X4xvA5ws8jGUHlCZUqr3m7i9ORtMRm/o8F3Y1GJ8QZs4biO/TMlS5G5GLOxGQ4WIvONxyNb+047wWo7CsiFJwIcCA3Bhw2hoznO4nukmpJ3UH3tbQUAoBiAC/UIQCk/VFMrIwjmi/bgqsKX9UGytnA5orfa5qDN8PKFWbkm1gwvKZY+iOwqSw8oVhuFZVkMfvoJ9EVpQaAUD6pX9fJ8FF5zVfFCOqUZ9JKH/JEHpIP3IIq1tSvsZZUV7mthw3ve84MNjGlznGlaADKcRXzS31hvqvXGyrdGkHUxicZj/kegnPWZaHgE56vE/Bdixb1tpzLgNKPgt7sSZ+haP5T2R8wWrl+UQJl7q99BshhNdFmnikWORQDOxg7ja+c+xde7vY2e8hmvcvXdXCu72NnvIZr3L0Hw3qtiZLgBzihF6rYmS4Ac4oQMsxkSTdRkKdpjIkm6jIUEBvjdtjgm85yVk03xu2xwTec5KyAQhCD9Cut4mVpKvef245aN5jW/eSoUFo+9HA0Kz5cHK4Oi8d7nD2EIKdAFAvavmZMii9sOKHZEEQ6pOexykEH9mLGI87Wj/wBvQoeql1RMfCtNjdpKQ203TEiu+xw9ClqAQhCAQhCBwvRbMSfCO929ayWTb0WzEnwjvdvWs0GN7tJt8afm3xXFzzMxWlxy0a8taN4NAHmXGhmhC6V1Hbs15VH945ctBQ7kbtHSTToTsBxGCSACaZsa68W+pNE4plwH8LPwUmqjCOdBVjfRm/CX8Vn4LoWJfCmIzw10w8jeaPuUZwjnXSsK0BBigu+rXGcyDXFzEYxIIc5xdUnGd8pPv+trZTjmiQ/a9qY73k02NIw3sNWlz6EbjiFwb/A/4RF3IkH3jUGYYeUK03t21EMfvGH0OBUVaaKwXoLUZFiw4WR+FXB7uIE/cg0Eof1SbMUqd1w+38FcFF+qSZ9DLH97T+l/4IITLfWG+rTcQ2r5Lcm2H+l6icN9CCrHewtNkeLLMaeybHa4t7uIEfegvyEIQC4V3exs95DNe5eu6uFd3sbPeQzXuXoPhvVbEyXADnFCL1WxMlwA5xQgZZjIkm6jIU7TGRJN1GQoIDfG7bHBN5zkrJpvjdtjgm85yVkAhCEAqPY99V0tBhQmSjCIcNsIO0YiuCKVpgqcIQVgX7IvgbOXd/avZBv5RWmukofLu/tUjQgYbubp3WpNOmXQxCJYyHoYcXgYIpWpAS8hCAQhCAQhCBwvRbMSfCO929azWTL0WzEnwjvdvWs0E8nbzdmxoj4j2zGHEe6K+kegwnEuNBTOV6dZKy9rM8v+SpKEE21krL2szy/5I1krL2szy/5KkoQTbWSsvazPL/kjWSsvazPL/kqShByrmbAhWdAbLy2HoTS5zQ92G6riXHHvlF01z8K0Zd0vM4ZhOLXOwHYDqtIcMe+F1UIJtrJWXtZnl/yXRuevVyMjMMmJcRxFZhYOFFwm9k0tNRTHiJTwhAJbu1uNg2qxjJkvDWO0QYBoa0Ix8YpkQglbrxkj3Ikcfzrp3LXqZaz5hsxBiRS5texccR31QUIBCEIBcK7vY2e8hmvcvXdXCu72NnvIZr3L0Hw3qtiZLgBzihF6rYmS4Ac4oQMsxkSVdRkKdo4xJRujlyRiQZ4vjdtjgm85yVlUrsbiYs1FESC5gODgObEwgMRJBBa051wNbWb28vxonRoExCc9bWb28vxonRo1tZvby/GidGgTEJz1tZvby/GidGjW1m9vL8aJ0aBMQnPW1m9vL8aJ0aNbWb28vxonRoExCc9bWb28vxonRo1tZvby/GidGgTEJz1tZvby/GidGjW1m9vL8aJ0aBMQnPW1m9vL8aJ0aNbWb28vxonRoPVelfS15MnJojvdvWqtPt+SszWRcPPSsZkaDElhEYcJhJiOFaEYwYePKmvTlt9/kuTd0aC3afb8lGn2/JUR05bff5Lk3dGjTlt9/kuTd0aC3afb8lGn2/JUR05bff5Lk3dGjTlt9/kuTd0aC3afb8lGn2/JUR05bff5Lk3dGjTlt9/kuTd0aC3afb8lGn2/JUR05bff5Lk3dGjTlt9/kuTd0aC3afb8lGn2/JUR05bff5Lk3dGjTlt9/kuTd0aC3afb8lGn2/JUR05bff5Lk3dGjTlt9/kuTd0aC3afb8lGn2/JUR05bff5Lk3dGjTlt9/kuTd0aC3afb8lGn2/JUR05bff5Lk3dGv0TVud/keTd0aC26fb8lcu7eIHWZPEeAzXuHqXyzbdiGgmLPG+x4/+a60a566CPBiQXzll6FFhvgRQGxMLAe0tdT6HLQlA3XqtiZLgBzihdW5Wx9IycCWwsPQoTYZfSmEcpIHcFSV+oOm4L4ZmUDsoXQX5RBwX2Q09wLx1GbmCYMFGCgX9Rm5gjUZuYJgwUYKBf1GbmCNRm5gmDBRgoF/UZuYI1GbmCYMFGCgX9Rm5gjUZuYJgwUYKBf1GbmCNRm5gmDBRgoF/UZuYI1GbmCYMFGCgX9Rm5gjUZuYJgwUYKBf1GbmCNRm5gmDBRgoF/UZuYI1GbmCYMFGCgX9Rm5gjUZuYJgwUYKBf1GbmCNRm5gmDBRgoF/UZuYI1GbmCYMFGCgX9Rm5gjUZuYJgwUYKBf1GbmCNRm5gmDBRgoF/UZuYLybY7cwXewUYKDlS9nBvcXShsovOi/UAhCE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14" descr="data:image/jpeg;base64,/9j/4AAQSkZJRgABAQAAAQABAAD/2wCEAAkGBxQQEhUUDxEQEhAWEhQODw8QEBYQEBUVFxUWFhcUFRMYHCggGBolGxUUITEhJSkrLi4uFx8zODMsNyktLisBCgoKBQUFDgUFDisZExkrKysrKysrKysrKysrKysrKysrKysrKysrKysrKysrKysrKysrKysrKysrKysrKysrK//AABEIAK0BIwMBIgACEQEDEQH/xAAcAAADAQEAAwEAAAAAAAAAAAAABgcIBQIDBAH/xABWEAABAgMBBg0QBggEBwAAAAABAAIDBBEFBgcSITFRExQVFzVSYXFzkpOy0wgWIjRBU1RWdIGRlKGz4/AjMrHB0eEkM0JjcoKi0kRiZKMlQ3WktMLD/8QAFAEBAAAAAAAAAAAAAAAAAAAAAP/EABQRAQAAAAAAAAAAAAAAAAAAAAD/2gAMAwEAAhEDEQA/ALgV4OiUX7ENFwbYtDQwgQL7N82as2aZLybYODoLYz3xGF7iXOcKAVAAAbu5UtyF9C14zcJjpGm7CIP2pavxTmjT4d/p4bf6nn70pyNpvgghhxE1QVrXDtrbSHJlGuHbW2kOTKl3XBF3EdcEXcQVHXDtrbSHJlGuHbW2kOTKl3XBF3EdcEXcQVHXDtrbSHJlGuHbW2kOTKl3XBF3EdcEXcQVHXDtrbSHJlGuHbW2kOTKl3XBF3EdcEXcQVHXDtrbSHJlGuHbW2kOTKl3XBF3EdcEXcQVHXDtrbSHJlGuHbW2kOTKl3XBF3EdcEXcQWCJdlbsOC+YebOdBht0R7cB2EWjKBuqu2BaGmpaBHwcHRoEKYwK1wcNgdg17tKqFxLSfEsqOHUxwDX2Ky3A7GSPkUt7liDvIQhAIQhAIQhAIQhAIQhAIQhAIQhAIQhAIQhAIQhB6ZjIky6d+IpzmMiSrqMhQQG+QazY4JvOclVNN8btscE3nOSsgF5iGTkB9BX5DFSBugLS9wlzMlFlYWjysF8QtOE9zcZ7I5fNRBmnQXbV3oKNBdtXegrX3WLZ/gUDi/mjrFs/wKBxfzQZB0F21d6CjQXbV3oK191i2f4FA4v5o6xbP8CgcX80GQdBdtXego0F21d6CtfdYtn+BQOL+aOsWz/AoHF/NBkHQXbV3oKNBdtXegrX3WLZ/gUDi/mjrFs/wKBxfzQZAcwjKCN8UXirFf4sKBK6FpaCyE0tq4MFAThEV9CjqCpwti43AH7lcrgdjJHyKW9yxQ2FsXG4A/crlcDsZI+RS3uWIO8hCEAhCEAhCEAhCEAhCEAhCEAhCEAhCEAhCEAhCEHpmMiSbqMhTtMZEk3UZCggN8btscE3nOSsmm+N22OCbznJWQeyXHZN/iH2rVFxzMGEwZh95WWZMfSM/jb9oWq7GIZQFA4MyLyXxMnRTKvLTozoPrQvk06M6NOjOg+tC+Zk2CvoaaoP1CEIIx1RMP6KG7Ngj+pyga0D1Q0dmlmDCGHojGhvdxYTj6B9oWfkFasKEZmzo0KC0xIzoJZDhsFXOdQYgE42BddacrLQJfrfmn6DAhS+Ho+DhYDA3CwdCNK0rSpUxvQWk8WnKwwexdEIO9obz9wWpUE31wLT8XJr1n4KNcC0/Fya9Z+CqShBNtcC0/Fya9Z+CjXAtPxcmvWfgqkoQTbXAtPxcmvWfgo1wLT8XJr1n4KpKEE21wLT8XJr1n4KNcC0/Fya9Z+CqShBNtcC0/Fya9Z+CjXAtPxcmvWfgqkoQTbXAtPxcmvWfgo1wLT8XJr1n4KpKEE21wLT8XJr1n4KNcC0/Fya9Z+CqShBNtcC0/Fya9Z+CjXAtPxcmvWfgqkoQTbXAtPxcmvWfgr1TN8i0ITHRItz8yyExpiRXmZxNY0Vc4/Q9wAlU5cK7vY2e8hmvcPQfbc/azJ2WhTEIODIsNsRrXfWFcrTug1HmQuJeq2JkuAHOKEDLMZEk3UZCnaYyJJuoyFBAb43bY4JvOclZNN8btscE3nOSsg8ob8EgjKCCN8Y1ZIF+GWoC+VmA+gwgx7C2u4TQ08yjKEFu15pXwaa40P8Ua88r4NNcZn4qIoQW7XnlfBprjM/FGvNK+DTXpZ+KiKfL0VyOqE1okZv6JL0ixqjE91ewhecip3BuoLvYE26PChRjDiQtEaIjYUQgvDTjaXUyVGOiapfIvhlINTX2Zl02hB+rj3U27DkJd8eM4Na1pO6T3GtzuJxALruNFl+/FdsbRmjCgu/RIDi1lMkSIKh0Xe7g3MfdQK91t0cW0Zh0aMaCpEKHWrWMrUNGc90nulcVCEDhei2Yk+Ed7t61msmXotmJPhHe7etZoJBfIvrzFmzzpaBAgua1jHF8XCJJcMLICMQqufAvtTrwCGyNDj+pF/vSff4bS1ohzw4XsYEhQppzRQE0QXHXVntrIcSL/evIX1Z3ayPEif3qH6efnRp5+dBcRfWnNrJcWJ/cuhZl8WcjuoGyY/lif3LP2n3501XDTrjFFSg0rcpar5qCXRWsERkWJAfodcAlhyiuMYiFyb5V2JsmAyK2GIhc/AoTSgxfivK9o6svGP+sj/a1JvVIPpKywzxn+xrSg8LLvzujiugMachBJ/FOFjXYvjltYbA0uDTQmuM0WVZWMWOxGis1wk2cGHU/wDNhD0xAEF3SnfCu1bZEKHFfCdFD4mhYLHBpFWudXH/AA+1NijXVIxP0eXb++Dv6Ig+9B1JC/PAitDhLRRuGI2q+nXcgeDxOUas1QZhzMhXs08/Og0k2+1AP+Hico1duyLvZeOQC17Cc9HD2GvsWU9Pvzrp2PdFEhPBqaINhQoocAWkEHGCFxbu9jZ7yGa9y9LF7q6cRmgE5aA7+dM93Wxs95DNe5eg+G9VsTJcAOcUIvVbEyXADnFCBlmMiSbqMhTtMZEk3UZCggN8btscE3nOSsmm+N22OCbznJWQCEIQCEIQeyXhOe5rGAue4hjGjKXE0AHnK1TcTc42zpSFLNA0TFGmnj9qM4DCx90DE0bgUcvIXPiPNmaiNrClgHMrkMZ31OKKu36LQ0hDrjO+g+6Xh0C9qAvXHihjS4kAAVqUE5v4XW6Rk9AhOpMTIdCFD2TIVKRH75qGjfOZZnKZr410ZtKeixq1hg6BL46/RMJwT5yS7+ZLCAQhCBwvRbMSfCO929azWTL0WzEnwjvdvWs0EKvw3DTs7PmLKwHRIZhtGEM4ABGLeSEb2Fpj/BxDvBayQgyS69rag/wMc7zVxLasKPJODJuE6DEIwgx9MKmemZbAt61ocnAiR4xoxjS6laVPcaN8rIV09tRJ6ZiTEU1dEdhbgGQAbgAA8yDlLv3NzOguwjiAxkriwIdSqHesuN1SmhogOlINIkxmeceBCB3SKncBzhBar1MCI2QD4rCwxo0WZY131sB7uwJHcqADTdCS+qVP6PKcNE5jVZGtpkyZABkUa6pX9RJ8NF5jUEEh5Qq5cc+kKEf9RLj0xmBSOHlCqtzbqQIXlcoPTMw0GjFEeqSf2MsP8xd7HD71blCOqUf9JKD/ACRHegj8UEVY2pTPc3cXFnozYUNzWYTS5rngkVFOx89Uty31hvq43uAGvlj3TFDa74P4IFS27y89LwnRGOhRsEYRY2rX03O4VNSKZcRzLb8RoIIOQggrG917GtnZgM+rozyM2M1PtJQOF7C0i19Kq8XXRcOyZx22s6Yd6Zd5WbrgX0ijfWg7ViYViTX/AE+ZH+w9B7r1WxMlwA5xQi9VsTJcAOcUIGWYyJJuoyFO0xkSTdRkKCA3xu2xwTec5Kyab43bY4JvOclZAIQhAIQupczJaPNQmEVaXhz8Vexb2RHnpTzoNA3r7G0rIwmEUe/6eNnw3gGh3hgjzKjyzKBcSw4FA0HMK76YWhB+qdX67o9KSL2MNIkUaA2mXsw4E7lGB/pCohWYr9dvGZnMBp+jh1Ix90mg/pa3jFBOkIQgEIQgcL0WzEnwjvdvWs1ky9FsxJ8I73b1rNAIQla+NdQ2zJN8U00Q/RwGVxuecgG9jJ3AUEov9XY6LEElBd2DOyjEH9o5B89zfUeAqvZNzLor3PiEue5xe9xykk1XtlYSDp2BZESZishQWlz3kNAC1Xchc9Ds6WZAh0JHZRH917z9Z33DcASdefuL0pCExHb9PEHYgjGxuP29z0qloBRrqle15ThonMCsqj/VIsrKyxzRn81qDP0PKFU7n/1ELyuT/wDKhKWQ8oVUudFYELyuTP8A3MNBo1QPqlv18nwUXnNV8UD6pb9fJ8FF5zUEcgGjhvqw3I2qIbIL2gPMKK2KWYQaSAHAgE74UbC+6WtR7BQE0QWu66/MWQ3Q4EsWRXAtw3RA4NqKYqAKEx4pe4ucauc4ucc5JqT6SvZNTZifWXoCBquLFH1Wg51tLCma92z5o/7L1AbgJZ8zMQ4EIEuc4AnuAVxk7gFStI3YQBDsmcY36rLOmGN3hLvAQfNeq2JkuAHOKEXqtiZLgBzihAyzGRJN1GQp2mMiSbqMhQQG+N22OCbznJWTTfG7bHBN5zkrIBCEIBPF6SS0ScBOQUHm+sfY2nnSOqxeMlKviv2raed5p9jD6UF4sqHiXTXyyLKNC+pBy7p5/S8pGi1oWw3YJ/zHsW+0hY8tiaMaPEef2nmm8MQ9gC0hf2tTQLODWnsosYM/lax768ZrB51mQoPxCEIBCEIHC9FsxJ8I73b1rNZMvRbMSfCO929azQeLnAAkmgAqScQA3SsrX2bstU5w6G46Vg1hS47jttF/mIxbgCqF/i7XS0HSUu6keM2sdzTjZB2u4X4xvA5ws8jGUHlCZUqr3m7i9ORtMRm/o8F3Y1GJ8QZs4biO/TMlS5G5GLOxGQ4WIvONxyNb+047wWo7CsiFJwIcCA3Bhw2hoznO4nukmpJ3UH3tbQUAoBiAC/UIQCk/VFMrIwjmi/bgqsKX9UGytnA5orfa5qDN8PKFWbkm1gwvKZY+iOwqSw8oVhuFZVkMfvoJ9EVpQaAUD6pX9fJ8FF5zVfFCOqUZ9JKH/JEHpIP3IIq1tSvsZZUV7mthw3ve84MNjGlznGlaADKcRXzS31hvqvXGyrdGkHUxicZj/kegnPWZaHgE56vE/Bdixb1tpzLgNKPgt7sSZ+haP5T2R8wWrl+UQJl7q99BshhNdFmnikWORQDOxg7ja+c+xde7vY2e8hmvcvXdXCu72NnvIZr3L0Hw3qtiZLgBzihF6rYmS4Ac4oQMsxkSTdRkKdpjIkm6jIUEBvjdtjgm85yVk03xu2xwTec5KyAQhCD9Cut4mVpKvef245aN5jW/eSoUFo+9HA0Kz5cHK4Oi8d7nD2EIKdAFAvavmZMii9sOKHZEEQ6pOexykEH9mLGI87Wj/wBvQoeql1RMfCtNjdpKQ203TEiu+xw9ClqAQhCAQhCBwvRbMSfCO929ayWTb0WzEnwjvdvWs0GN7tJt8afm3xXFzzMxWlxy0a8taN4NAHmXGhmhC6V1Hbs15VH945ctBQ7kbtHSTToTsBxGCSACaZsa68W+pNE4plwH8LPwUmqjCOdBVjfRm/CX8Vn4LoWJfCmIzw10w8jeaPuUZwjnXSsK0BBigu+rXGcyDXFzEYxIIc5xdUnGd8pPv+trZTjmiQ/a9qY73k02NIw3sNWlz6EbjiFwb/A/4RF3IkH3jUGYYeUK03t21EMfvGH0OBUVaaKwXoLUZFiw4WR+FXB7uIE/cg0Eof1SbMUqd1w+38FcFF+qSZ9DLH97T+l/4IITLfWG+rTcQ2r5Lcm2H+l6icN9CCrHewtNkeLLMaeybHa4t7uIEfegvyEIQC4V3exs95DNe5eu6uFd3sbPeQzXuXoPhvVbEyXADnFCL1WxMlwA5xQgZZjIkm6jIU7TGRJN1GQoIDfG7bHBN5zkrJpvjdtjgm85yVkAhCEAqPY99V0tBhQmSjCIcNsIO0YiuCKVpgqcIQVgX7IvgbOXd/avZBv5RWmukofLu/tUjQgYbubp3WpNOmXQxCJYyHoYcXgYIpWpAS8hCAQhCAQhCBwvRbMSfCO929azWTL0WzEnwjvdvWs0E8nbzdmxoj4j2zGHEe6K+kegwnEuNBTOV6dZKy9rM8v+SpKEE21krL2szy/5I1krL2szy/5KkoQTbWSsvazPL/kjWSsvazPL/kqShByrmbAhWdAbLy2HoTS5zQ92G6riXHHvlF01z8K0Zd0vM4ZhOLXOwHYDqtIcMe+F1UIJtrJWXtZnl/yXRuevVyMjMMmJcRxFZhYOFFwm9k0tNRTHiJTwhAJbu1uNg2qxjJkvDWO0QYBoa0Ix8YpkQglbrxkj3Ikcfzrp3LXqZaz5hsxBiRS5texccR31QUIBCEIBcK7vY2e8hmvcvXdXCu72NnvIZr3L0Hw3qtiZLgBzihF6rYmS4Ac4oQMsxkSVdRkKdo4xJRujlyRiQZ4vjdtjgm85yVlUrsbiYs1FESC5gODgObEwgMRJBBa051wNbWb28vxonRoExCc9bWb28vxonRo1tZvby/GidGgTEJz1tZvby/GidGjW1m9vL8aJ0aBMQnPW1m9vL8aJ0aNbWb28vxonRoExCc9bWb28vxonRo1tZvby/GidGgTEJz1tZvby/GidGjW1m9vL8aJ0aBMQnPW1m9vL8aJ0aNbWb28vxonRoPVelfS15MnJojvdvWqtPt+SszWRcPPSsZkaDElhEYcJhJiOFaEYwYePKmvTlt9/kuTd0aC3afb8lGn2/JUR05bff5Lk3dGjTlt9/kuTd0aC3afb8lGn2/JUR05bff5Lk3dGjTlt9/kuTd0aC3afb8lGn2/JUR05bff5Lk3dGjTlt9/kuTd0aC3afb8lGn2/JUR05bff5Lk3dGjTlt9/kuTd0aC3afb8lGn2/JUR05bff5Lk3dGjTlt9/kuTd0aC3afb8lGn2/JUR05bff5Lk3dGjTlt9/kuTd0aC3afb8lGn2/JUR05bff5Lk3dGjTlt9/kuTd0aC3afb8lGn2/JUR05bff5Lk3dGv0TVud/keTd0aC26fb8lcu7eIHWZPEeAzXuHqXyzbdiGgmLPG+x4/+a60a566CPBiQXzll6FFhvgRQGxMLAe0tdT6HLQlA3XqtiZLgBzihdW5Wx9IycCWwsPQoTYZfSmEcpIHcFSV+oOm4L4ZmUDsoXQX5RBwX2Q09wLx1GbmCYMFGCgX9Rm5gjUZuYJgwUYKBf1GbmCNRm5gmDBRgoF/UZuYI1GbmCYMFGCgX9Rm5gjUZuYJgwUYKBf1GbmCNRm5gmDBRgoF/UZuYI1GbmCYMFGCgX9Rm5gjUZuYJgwUYKBf1GbmCNRm5gmDBRgoF/UZuYI1GbmCYMFGCgX9Rm5gjUZuYJgwUYKBf1GbmCNRm5gmDBRgoF/UZuYI1GbmCYMFGCgX9Rm5gjUZuYJgwUYKBf1GbmCNRm5gmDBRgoF/UZuYLybY7cwXewUYKDlS9nBvcXShsovOi/UAhCEH/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36" name="Picture 16" descr="http://media2.giga.de/2012/11/7-zip-download-screensho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9227" y="2742882"/>
            <a:ext cx="1327012" cy="790106"/>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Bild in Originalgröße anzeig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803" y="2609281"/>
            <a:ext cx="1057309" cy="1057309"/>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Bild in Originalgröße anzeig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8105" y="2570328"/>
            <a:ext cx="1813918" cy="136899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2" descr="data:image/jpeg;base64,/9j/4AAQSkZJRgABAQAAAQABAAD/2wCEAAkGBhQSERMUERQVEhUWFxcYGBIXFBQYGxcaGxQVFBcYGRgaHCYfFxkkHBcaHy8sIycpLCwsFR4xNjAqNSYrLCkBCQoKDgwOGg8PGiwkHyQqLCwsLy4yKi4qNS0sLyksKiwsLCwsLTUqNC0sLCwyLC8sLC0sLCwsNiwsLSwpLyksLP/AABEIAGYBcAMBIgACEQEDEQH/xAAcAAEAAgMBAQEAAAAAAAAAAAAABgcDBAUCCAH/xABGEAABAwICBwQFCAcHBQAAAAABAAIDBBESIQUGBzFBYXETUYGRIjJSobEWIzVCc7PB0RQlNHKCstIVFzOSk8PhJFOi8PH/xAAaAQEAAgMBAAAAAAAAAAAAAAAAAwUBAgQG/8QALxEAAgIBAgMFCAMBAQAAAAAAAAECAxEEEgUhMSJBUYGhEyMycZGx0fAUFWHhUv/aAAwDAQACEQMRAD8AvFERAEREAREQBERAEWCtquzjc8i+EXt3qJ/KibFe7bezhy/Nct+rroaU+86adNO5Nx7iZouborTjJsvVfxaePTvXSU8LI2R3ReUQzhKD2yWGERFuaBERAEREAREQBERAEREAREQBERAEREAREQBERAEREAREQBERAEREAREQBERAEREAREQBF4mmDGlzjYAXJUcqNc8/m48u9x/AfmoLdRXT8bwTVUWW/AskmRRL5ZP9hnm5Plk/2Geblz/2On/9ej/BP/Av8PVErewEEEXByIUS0zq4Y7viu5nEcW/mF6+WT/YZ5uT5ZP8AYZ5uXPqNRpL44k/k8P8ABPRRqqZZivVHCa8g3BsRuIUm0PrRezJ8jwk/q7uqj1bVCR2IMDL7w0m3W3Ba11UVXy08/dvK9GWllMb49tYfqizQV+qEaH1hdDZrvSj7uLen5KY0tW2RocwhwP8A7Y9xXpNNqoXrs9fAoNRpp0vn08TMiIuo5giIgCIiAIiIAiIgCIiAIiIAiIgCIiAIiIAiIgCIiAIiIAiIgCIiAIiIAiIgCIiA1tJUfaxPZe2Ib/eog7VWe/qtPPEFOEXJfpK72nI6adVOlNRIP8lqj2W/5gtes0LJE3FJhaOHpC56BSrTOsLIPRHpv9nu5lQusrXyuxPNz8OQHAKn1VWmp7McuXz+/IttNbfb2pYSMV0C/YYi5wa0XJNgOam+iNBsgbidYvtcvO5vfa+4c1z6XSS1D5cl4k+o1MaFz6+BGKfV+d+YjIHe6zfcc/cvc2rM7fqB37rgfdksWntsEELiynYagjIvxYWeBsS7yXP0ftsBdaenLW+1G/ER/C4C/mr5cDTjnn6FG+N4ljK9T1IwtJDgQRvBFiPBbGj9JvhdiYereB6qWsNNpCESRuDwcg8es09xG8HkVDtIULoXlj9448COBCpdTpLNJLdF+f5LjT6mvVR2teRPtF6UZOzE3Ij1m8Wn8luKt9GaRdDIHt8R3jiFYsEwe0OabggEHqrnRar28efVdSp1em9jLl0ZF9IbSaWCpfTz443MIBfhxNN2h31bnj3KRaP0jHPG2SF4ex25w3HOxVD7S/pOp6t+7arD1F1ip6XRUBqJWx37SwJu4/OO3NGZ8lc2UJVxlHqymq1DlZKEuiyT5FC3bXaAG2OQ8xE5d/QmtFNVg/o8rXkb25hw6tOdvcud1zistM6Y2Qk8Jo3qytZEwvle2Ngtd7nBoF8hcnJa1FrDTTOwRTwyOsThZIxxsN5sCuDtV+jJusf3jVXGyI/rJv2cnwCmhSpVueehDZe42xhjqXqiwVtdHCwySvbGxu9ziAAoVXbZKNhIY2WW31mtAB6YiD7lDGuU/hRPOyMPieCeIoFRbZaN5s9ssXMtDh44ST7lNNH6SjnYJIXtkYfrNNx0PceRzSVcofEjELIT+F5NlFikq2NNnPaD3FwCw1el4YozJJIxrBveXC1+7meS0wSZNtFB59sNC11h2rx7TY8veQV3NA66UtYcMEoL7X7NwLXeAO/wupHVOKy0yONsJPCaO4iLg6a15o6V2GWYYxvY0Fzh1A3eK0UXJ4Ru5KKy2d5c/TOn4KVodUSCMG4F7m5AvYADMqOw7WqBxsXvbzdE63uuo7tb0rFUUtM+CRsje1eMTTexwbj3HkVNCmTmoyTRBO+Kg5RaeCZava809bM+KAPOBuIvc3CCMQblnfj3KRKnNiv7VP8AY/7jVbOktKRU7DJO9sbB9Zx9wG8nol1ahPbEUWOde6RtIoFV7ZaRpsxk0g9oNa0f+RBXuh2w0byA8Sw83NBHjhJPuWPYWYztZt/IqzjcidIsNHWMlYHxPbIx25zSCD4hZDIO8eahJj0vwlcnT+tNPRsD532v6rBm53QD/wCLmat69QaRfJCyJ9gzE4SBha5tw21rm+/it1CTW7HI0dkU9ueZKA8HcR5r1dQOp1aewQvp6cNfHVTy+i1jbtb2pjaSLZOBwDux8F3dUKCSJk/bNwvkmMh3Zl8cZNrcAbt/hRxSWUwpNvDR30RFobhERAERYKytZE0ukOED38gOJWG0llmUm3hGYm29RbTetm9kB6yf0/muXprWN8/otuyP2eJ/e/Jce6o9XxHPYq+v4LjTaDHat+n5Mjn3NzmTxX5ddKHQLzA+Z/otDbtHF27yC5d1VTrnDDkupZwsjPKi+hJNTKQOke8/UAA6uv8AgD5rm7YtPOigjgYcJmLi8j2G2y6EkeS6mpFSA+Rh3uAI8Lg/ze5cvbFoB0tPHPGCTCXYwPYda7vAtHgSvVcI2bIfN/U8zxbfunjwX0/clNovxF6o8kTHZbp50FcyO/zc/oObwxWJY7rfL+JWnrpSgxsk4tdhvyP/ACB5lVbss0C6euZJb5uD03O4YrEMb1vn4K1NdakCJrOLnXtyH/JC89xja4S+Xr3Ho+D790fn6d5Dbqc6o1GKnAP1XFvhkR8VBLqa6kj5h/2h/lavNcMbV3kz0nEFmnzKe2l/SdT1b921YtUtS59IOPZkMYywdI65AvnhA4nisu0z6TqerPu2qzNkLmf2c3DvEkmP96+V/wCHCvczsddMWv8ADw8KlZqJKXTmRmr2ISBl4qlr3+y6MtB5YgT8FXwM1JPkXRTROIy3tcDY9R7iOS+nV8/bT5Wu0nUYLZYAbe0GNDvFaaa6VknGXM31VEK4qUOXMnWs+nv0zQBmsA53Zh4G4PbK1rrcri/iohsi+km/ZyfALb0e0/JyovuNQLf5oh8brn7K2k19m+sYZrdcOXvWVFRrml4sxKTlbW34I19f9a31lU+zj2Mbi2NnDLIut3n4KQ6gbN4amAVFU44XE4I2uDcgbYnHfvByyVbuHfvUq0ZszrKiJk0TYyx4xNJkANuYtkppxUIKKltIK5Odjk47iU667L6eKnfNSOc10YxGNz8Qc0b7E5ggZ7zuUR1C1qfRVTDc9lIQ2VvCxNg7q3f0uFv/AN0Nf7EX+qPyT+6Gv9mL/VH5LSMobXGc8kso2b1OEMH7teH6yd9lH8CuTqxq9UV7hBEbRsJe4m+FmKwJsN7ja3gujtUaRXgO9YQxX64Tf3qcbFYAKOV9s3TEE8msbYe8+aw57KE0ZVftNRKL6HMqNiNoz2dTeS2QdGA0nuuCSBzzVYxyvhkBaSx7HZEZFrmn4gr6jXzJp79qqPtpfvHLGltlZlS5mdZTCtJwWC3tddc3w6Ngew4ZqljLOH1QY2ve4c8wB+8ql0JoaWsnEUQxPdclxJsBxc4935qUbR2H9G0UeH6KAOuGIn3ELd2JyN/SagG2MxDD0D/St5tSv3dLlHr/ANwYs97eoS6f8ybQ2IOw/tQxd3ZG3niv7lBNYtX5qKUwzb8nAgnC8ZgOHvHLNfSaqzbe5lqUZY7ydcPoe6/4qKjUTlPbLmS6jTVxrco8sHN2MSBtTUEmwEFye4CRpKjOt+s762odI4nACRGzg1vDLvO8rsbNGuP9oBvrGjkt1ysoUCuqMV7WUvkck5tUxiv9LQ1I2ZQS07J6txJkGJsbX4QG8C4jMk7+Sxa+bN4KendUUr3DBbFG5wd6JIF2nfcX43XCo9ltbLGyRjYi17Wuae0G5wBHDmsv90df7EX+qPyUWcT3e08ibbmG32Xn+o87NNaX01UyIuPYzODHN4Bx9Fjx3G9ge8HktbaX9J1HVn3bV0KbZRXte12GPJwP+KOBB7lztpn0nUdWfdtW8XB25j4fg0kpxo2yXf8Ak86r6oVGkTZhwxxgNMjr2aMzhaOJzv4q0NSdnn9nyvk7btcbMGHs8NvSa698RvuWXZXCG6MhIHrF7jzOMj4AeSly4775NuK6Hdp9PBRU31CIi5DsCIiAIiIAq10xpV08hcT6IuGt7h+ferKUVr9ScTy6N4a0m+Egm3IW4Kv19VtsEq/M7tFZXXJufkRNjSSAASTuA4qYaB1UDbPnF3bxHwHXvK6GhdXWU4v67+LyN3IDgusotJoFX27Ob+xJqda59mvoYaqnxscz2mkeYsqwkjLSWnIgkEcwbFWqodrhoYh3bsGR9cdx4O6H49VniVDnBTXd9hw+5Qm4Pv8AuR+kq3Rva9mRab9eR5FWFovSrKhl22vucw7x17wq1uskNQ5jg5hLSOINlV6TVvTvHVMsdTpVes9GdTWDY/BM4vp3mnJzLLYmX5C4LfA25Bc7R+xEBwM9QXN9ljMJP8RJt5Ls02uszcnhsnP1T5jL3L3Ua8SkegxjOebj+A9yv1xmCj8T+nP98yifB25Z2r6/v2JFTU1PQwBrA2KNvAb3H4ucVCdL6TM8hechua3uHDxWvV1z5XYpHFx58Og4LBdUes1r1HZXT7l1pNGqOb6nq6sPVqk7OnYDvPpHxz+FlEtW9DmeQEj5tubj39zVYIXZwyhrNr7+SOXiNyeK182fPm0w/rOp6s+7asOrmstVo4iSMfNzC+F7SWSYSW3BFvSBuMj1V8VWrlNI4vkgie473OjaSeGZIXqTQFO6LsTDGYv+3gbhF+IHA9F6daqO1RcTzT0kt7mpYZUtftoqXsLY4ooiR64LnEcwDkD1uoVo/R81XMGRh0kjzfvzJuXOPAcSSr0Oy/R17/o/h2s1vLHZdvRWgYKZtqeJkQO/CMz1O8+KytRXBe7iavS2WP3kuRDNcdCCk0EYG54Ozu7vcZGlx8yVCtkP0k37OT4BXjV0bJWlkrGyNO9rgCDbMZFatHq/TxOxxQRRusRiaxrTY78wFDG/EHF95PLT5sjNPoVDtJ1Dkp5n1ELC6B5LjhF+ycTcggbm3zB3Z27r6OqG0qehZ2WFs0IuQwkgtubnC4Xy42IPgr7IXDrtRqGY4pKaMk7yAWk9cJF1vHUJx22LJHLStT31vBVGtG1Woq4zExop2HfhcS4jfbFlYdApfsq0xXzAicY6do9GaQEPJ4Bp+uO++7LPgpNRahUMTg5lNHcbi4F/8xK7zWgZDIdy1stg47YRN66bFPfORRW1/wCknfZR/AqcbF/2B/27/wCRil9ZoCnldjlgikdYDE5jSbDcLkLPQ6OjhaWwxsjaTfCxoaL7r2HHJYnepVqGDMKHG12Z6mwvmPTx/wCqqPtpfvHL6cXLk1WpHEudTQkkkkmNlySbknLfdYouVTbaM6ih3JLOCL6b1WNboelbGB2scML4+fzTQ5t+Y94Cp+jrZqScPYXRSxuIsRYg7i1zT5EFfTMUQa0NaA1rQAGgWAAyAA4Bc3S+qtLVG9RCyQ+1Yh3TE2xt4rerUbMqSyiO7S78Si8NFYN221GGxghLvau8D/Lf8VD9O6SqKt36TUXcHHAHWs0WF8LRy3+Oe9XZDsz0c03FMD+8+Vw8nOIXbn0JA9jWPhjcxnqsLGkNytkLWC3V9cHmETR6a2xYnIqfYp+1T/Y/7jVy9ftRJKOV0kbS6ncSWuAJ7O5vgd3W4E7xzV2UOhIISXQwxxEixLGNaSL3tkFuOaCLEXB4LT+S1ZvSJP4qdag307yjNVNqU1HEIXsbPG31LuLXNHcHWN29R48Fi1p2nVFY3A0CnjuDZjjiJGYu/LjnkArarNQaCU4n00dzxaCz+Uhe6DUiihOKOmjB7yMRHTFey39vVndt5mnsLsbd/I4OzDStdNETVC8QHzcrwRI7+tvM58zwrfaaf1nUdWfdtX0CAufVau00ji+SCJ7jvc6NpJ4ZkhRV3qM3PBLZp3OtQz5nG2X/AEZT/wAf3jlKlhpKRkTQyNrWNG5rQABxyAWZQSe6TZ0QjtikERFqbBERAEREAREQBERAF5ewEEEXB3g8V6RAQ3Tep5BL6fMcY+I/d7xy39VGJIy0kOBaRvBFiPBWysFVQRyC0jGv6gFVd/DYTeYPH2LKniEoLE1n7lVorAm1Ppzua5vR5/G68s1Mpwcw88i8/hZcX9Xb4r1/B1/2NXg/3zIEu7ofVSSWzpLxs5+seg4dSpjSaIhi/wAONrT32ufM5rcXVTwyMXmx5/zuOa3iMpLEFgw0lI2JgYwYWjh+PMrMiK2SxyRWN55sIiLJgIiIAiIgCIiAIiIAiIgCIiAIiIAiIgCIiAIiIAiIgCIiAIiIAiIgCIiAIiIAiIgCIiAIiIAiIgCIiAIiIAiIgCIiAIiIAiIgCIiAIiIAiIgCIiAIiIAiIgCIiAIiIAiIgCIiAIiID//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24" descr="data:image/jpeg;base64,/9j/4AAQSkZJRgABAQAAAQABAAD/2wCEAAkGBhQSERMUERQVEhUWFxcYGBIXFBQYGxcaGxQVFBcYGRgaHCYfFxkkHBcaHy8sIycpLCwsFR4xNjAqNSYrLCkBCQoKDgwOGg8PGiwkHyQqLCwsLy4yKi4qNS0sLyksKiwsLCwsLTUqNC0sLCwyLC8sLC0sLCwsNiwsLSwpLyksLP/AABEIAGYBcAMBIgACEQEDEQH/xAAcAAEAAgMBAQEAAAAAAAAAAAAABgcDBAUCCAH/xABGEAABAwICBwQFCAcHBQAAAAABAAIDBBESIQUGBzFBYXETUYGRIjJSobEWIzVCc7PB0RQlNHKCstIVFzOSk8PhJFOi8PH/xAAaAQEAAgMBAAAAAAAAAAAAAAAAAwUBAgQG/8QALxEAAgIBAgMFCAMBAQAAAAAAAAECAxEEEgUhMSJBUYGhEyMycZGx0fAUFWHhUv/aAAwDAQACEQMRAD8AvFERAEREAREQBERAEWCtquzjc8i+EXt3qJ/KibFe7bezhy/Nct+rroaU+86adNO5Nx7iZouborTjJsvVfxaePTvXSU8LI2R3ReUQzhKD2yWGERFuaBERAEREAREQBERAEREAREQBERAEREAREQBERAEREAREQBERAEREAREQBERAEREAREQBF4mmDGlzjYAXJUcqNc8/m48u9x/AfmoLdRXT8bwTVUWW/AskmRRL5ZP9hnm5Plk/2Geblz/2On/9ej/BP/Av8PVErewEEEXByIUS0zq4Y7viu5nEcW/mF6+WT/YZ5uT5ZP8AYZ5uXPqNRpL44k/k8P8ABPRRqqZZivVHCa8g3BsRuIUm0PrRezJ8jwk/q7uqj1bVCR2IMDL7w0m3W3Ba11UVXy08/dvK9GWllMb49tYfqizQV+qEaH1hdDZrvSj7uLen5KY0tW2RocwhwP8A7Y9xXpNNqoXrs9fAoNRpp0vn08TMiIuo5giIgCIiAIiIAiIgCIiAIiIAiIgCIiAIiIAiIgCIiAIiIAiIgCIiAIiIAiIgCIiA1tJUfaxPZe2Ib/eog7VWe/qtPPEFOEXJfpK72nI6adVOlNRIP8lqj2W/5gtes0LJE3FJhaOHpC56BSrTOsLIPRHpv9nu5lQusrXyuxPNz8OQHAKn1VWmp7McuXz+/IttNbfb2pYSMV0C/YYi5wa0XJNgOam+iNBsgbidYvtcvO5vfa+4c1z6XSS1D5cl4k+o1MaFz6+BGKfV+d+YjIHe6zfcc/cvc2rM7fqB37rgfdksWntsEELiynYagjIvxYWeBsS7yXP0ftsBdaenLW+1G/ER/C4C/mr5cDTjnn6FG+N4ljK9T1IwtJDgQRvBFiPBbGj9JvhdiYereB6qWsNNpCESRuDwcg8es09xG8HkVDtIULoXlj9448COBCpdTpLNJLdF+f5LjT6mvVR2teRPtF6UZOzE3Ij1m8Wn8luKt9GaRdDIHt8R3jiFYsEwe0OabggEHqrnRar28efVdSp1em9jLl0ZF9IbSaWCpfTz443MIBfhxNN2h31bnj3KRaP0jHPG2SF4ex25w3HOxVD7S/pOp6t+7arD1F1ip6XRUBqJWx37SwJu4/OO3NGZ8lc2UJVxlHqymq1DlZKEuiyT5FC3bXaAG2OQ8xE5d/QmtFNVg/o8rXkb25hw6tOdvcud1zistM6Y2Qk8Jo3qytZEwvle2Ngtd7nBoF8hcnJa1FrDTTOwRTwyOsThZIxxsN5sCuDtV+jJusf3jVXGyI/rJv2cnwCmhSpVueehDZe42xhjqXqiwVtdHCwySvbGxu9ziAAoVXbZKNhIY2WW31mtAB6YiD7lDGuU/hRPOyMPieCeIoFRbZaN5s9ssXMtDh44ST7lNNH6SjnYJIXtkYfrNNx0PceRzSVcofEjELIT+F5NlFikq2NNnPaD3FwCw1el4YozJJIxrBveXC1+7meS0wSZNtFB59sNC11h2rx7TY8veQV3NA66UtYcMEoL7X7NwLXeAO/wupHVOKy0yONsJPCaO4iLg6a15o6V2GWYYxvY0Fzh1A3eK0UXJ4Ru5KKy2d5c/TOn4KVodUSCMG4F7m5AvYADMqOw7WqBxsXvbzdE63uuo7tb0rFUUtM+CRsje1eMTTexwbj3HkVNCmTmoyTRBO+Kg5RaeCZava809bM+KAPOBuIvc3CCMQblnfj3KRKnNiv7VP8AY/7jVbOktKRU7DJO9sbB9Zx9wG8nol1ahPbEUWOde6RtIoFV7ZaRpsxk0g9oNa0f+RBXuh2w0byA8Sw83NBHjhJPuWPYWYztZt/IqzjcidIsNHWMlYHxPbIx25zSCD4hZDIO8eahJj0vwlcnT+tNPRsD532v6rBm53QD/wCLmat69QaRfJCyJ9gzE4SBha5tw21rm+/it1CTW7HI0dkU9ueZKA8HcR5r1dQOp1aewQvp6cNfHVTy+i1jbtb2pjaSLZOBwDux8F3dUKCSJk/bNwvkmMh3Zl8cZNrcAbt/hRxSWUwpNvDR30RFobhERAERYKytZE0ukOED38gOJWG0llmUm3hGYm29RbTetm9kB6yf0/muXprWN8/otuyP2eJ/e/Jce6o9XxHPYq+v4LjTaDHat+n5Mjn3NzmTxX5ddKHQLzA+Z/otDbtHF27yC5d1VTrnDDkupZwsjPKi+hJNTKQOke8/UAA6uv8AgD5rm7YtPOigjgYcJmLi8j2G2y6EkeS6mpFSA+Rh3uAI8Lg/ze5cvbFoB0tPHPGCTCXYwPYda7vAtHgSvVcI2bIfN/U8zxbfunjwX0/clNovxF6o8kTHZbp50FcyO/zc/oObwxWJY7rfL+JWnrpSgxsk4tdhvyP/ACB5lVbss0C6euZJb5uD03O4YrEMb1vn4K1NdakCJrOLnXtyH/JC89xja4S+Xr3Ho+D790fn6d5Dbqc6o1GKnAP1XFvhkR8VBLqa6kj5h/2h/lavNcMbV3kz0nEFmnzKe2l/SdT1b921YtUtS59IOPZkMYywdI65AvnhA4nisu0z6TqerPu2qzNkLmf2c3DvEkmP96+V/wCHCvczsddMWv8ADw8KlZqJKXTmRmr2ISBl4qlr3+y6MtB5YgT8FXwM1JPkXRTROIy3tcDY9R7iOS+nV8/bT5Wu0nUYLZYAbe0GNDvFaaa6VknGXM31VEK4qUOXMnWs+nv0zQBmsA53Zh4G4PbK1rrcri/iohsi+km/ZyfALb0e0/JyovuNQLf5oh8brn7K2k19m+sYZrdcOXvWVFRrml4sxKTlbW34I19f9a31lU+zj2Mbi2NnDLIut3n4KQ6gbN4amAVFU44XE4I2uDcgbYnHfvByyVbuHfvUq0ZszrKiJk0TYyx4xNJkANuYtkppxUIKKltIK5Odjk47iU667L6eKnfNSOc10YxGNz8Qc0b7E5ggZ7zuUR1C1qfRVTDc9lIQ2VvCxNg7q3f0uFv/AN0Nf7EX+qPyT+6Gv9mL/VH5LSMobXGc8kso2b1OEMH7teH6yd9lH8CuTqxq9UV7hBEbRsJe4m+FmKwJsN7ja3gujtUaRXgO9YQxX64Tf3qcbFYAKOV9s3TEE8msbYe8+aw57KE0ZVftNRKL6HMqNiNoz2dTeS2QdGA0nuuCSBzzVYxyvhkBaSx7HZEZFrmn4gr6jXzJp79qqPtpfvHLGltlZlS5mdZTCtJwWC3tddc3w6Ngew4ZqljLOH1QY2ve4c8wB+8ql0JoaWsnEUQxPdclxJsBxc4935qUbR2H9G0UeH6KAOuGIn3ELd2JyN/SagG2MxDD0D/St5tSv3dLlHr/ANwYs97eoS6f8ybQ2IOw/tQxd3ZG3niv7lBNYtX5qKUwzb8nAgnC8ZgOHvHLNfSaqzbe5lqUZY7ydcPoe6/4qKjUTlPbLmS6jTVxrco8sHN2MSBtTUEmwEFye4CRpKjOt+s762odI4nACRGzg1vDLvO8rsbNGuP9oBvrGjkt1ysoUCuqMV7WUvkck5tUxiv9LQ1I2ZQS07J6txJkGJsbX4QG8C4jMk7+Sxa+bN4KendUUr3DBbFG5wd6JIF2nfcX43XCo9ltbLGyRjYi17Wuae0G5wBHDmsv90df7EX+qPyUWcT3e08ibbmG32Xn+o87NNaX01UyIuPYzODHN4Bx9Fjx3G9ge8HktbaX9J1HVn3bV0KbZRXte12GPJwP+KOBB7lztpn0nUdWfdtW8XB25j4fg0kpxo2yXf8Ak86r6oVGkTZhwxxgNMjr2aMzhaOJzv4q0NSdnn9nyvk7btcbMGHs8NvSa698RvuWXZXCG6MhIHrF7jzOMj4AeSly4775NuK6Hdp9PBRU31CIi5DsCIiAIiIAq10xpV08hcT6IuGt7h+ferKUVr9ScTy6N4a0m+Egm3IW4Kv19VtsEq/M7tFZXXJufkRNjSSAASTuA4qYaB1UDbPnF3bxHwHXvK6GhdXWU4v67+LyN3IDgusotJoFX27Ob+xJqda59mvoYaqnxscz2mkeYsqwkjLSWnIgkEcwbFWqodrhoYh3bsGR9cdx4O6H49VniVDnBTXd9hw+5Qm4Pv8AuR+kq3Rva9mRab9eR5FWFovSrKhl22vucw7x17wq1uskNQ5jg5hLSOINlV6TVvTvHVMsdTpVes9GdTWDY/BM4vp3mnJzLLYmX5C4LfA25Bc7R+xEBwM9QXN9ljMJP8RJt5Ls02uszcnhsnP1T5jL3L3Ua8SkegxjOebj+A9yv1xmCj8T+nP98yifB25Z2r6/v2JFTU1PQwBrA2KNvAb3H4ucVCdL6TM8hechua3uHDxWvV1z5XYpHFx58Og4LBdUes1r1HZXT7l1pNGqOb6nq6sPVqk7OnYDvPpHxz+FlEtW9DmeQEj5tubj39zVYIXZwyhrNr7+SOXiNyeK182fPm0w/rOp6s+7asOrmstVo4iSMfNzC+F7SWSYSW3BFvSBuMj1V8VWrlNI4vkgie473OjaSeGZIXqTQFO6LsTDGYv+3gbhF+IHA9F6daqO1RcTzT0kt7mpYZUtftoqXsLY4ooiR64LnEcwDkD1uoVo/R81XMGRh0kjzfvzJuXOPAcSSr0Oy/R17/o/h2s1vLHZdvRWgYKZtqeJkQO/CMz1O8+KytRXBe7iavS2WP3kuRDNcdCCk0EYG54Ozu7vcZGlx8yVCtkP0k37OT4BXjV0bJWlkrGyNO9rgCDbMZFatHq/TxOxxQRRusRiaxrTY78wFDG/EHF95PLT5sjNPoVDtJ1Dkp5n1ELC6B5LjhF+ycTcggbm3zB3Z27r6OqG0qehZ2WFs0IuQwkgtubnC4Xy42IPgr7IXDrtRqGY4pKaMk7yAWk9cJF1vHUJx22LJHLStT31vBVGtG1Woq4zExop2HfhcS4jfbFlYdApfsq0xXzAicY6do9GaQEPJ4Bp+uO++7LPgpNRahUMTg5lNHcbi4F/8xK7zWgZDIdy1stg47YRN66bFPfORRW1/wCknfZR/AqcbF/2B/27/wCRil9ZoCnldjlgikdYDE5jSbDcLkLPQ6OjhaWwxsjaTfCxoaL7r2HHJYnepVqGDMKHG12Z6mwvmPTx/wCqqPtpfvHL6cXLk1WpHEudTQkkkkmNlySbknLfdYouVTbaM6ih3JLOCL6b1WNboelbGB2scML4+fzTQ5t+Y94Cp+jrZqScPYXRSxuIsRYg7i1zT5EFfTMUQa0NaA1rQAGgWAAyAA4Bc3S+qtLVG9RCyQ+1Yh3TE2xt4rerUbMqSyiO7S78Si8NFYN221GGxghLvau8D/Lf8VD9O6SqKt36TUXcHHAHWs0WF8LRy3+Oe9XZDsz0c03FMD+8+Vw8nOIXbn0JA9jWPhjcxnqsLGkNytkLWC3V9cHmETR6a2xYnIqfYp+1T/Y/7jVy9ftRJKOV0kbS6ncSWuAJ7O5vgd3W4E7xzV2UOhIISXQwxxEixLGNaSL3tkFuOaCLEXB4LT+S1ZvSJP4qdag307yjNVNqU1HEIXsbPG31LuLXNHcHWN29R48Fi1p2nVFY3A0CnjuDZjjiJGYu/LjnkArarNQaCU4n00dzxaCz+Uhe6DUiihOKOmjB7yMRHTFey39vVndt5mnsLsbd/I4OzDStdNETVC8QHzcrwRI7+tvM58zwrfaaf1nUdWfdtX0CAufVau00ji+SCJ7jvc6NpJ4ZkhRV3qM3PBLZp3OtQz5nG2X/AEZT/wAf3jlKlhpKRkTQyNrWNG5rQABxyAWZQSe6TZ0QjtikERFqbBERAEREAREQBERAF5ewEEEXB3g8V6RAQ3Tep5BL6fMcY+I/d7xy39VGJIy0kOBaRvBFiPBWysFVQRyC0jGv6gFVd/DYTeYPH2LKniEoLE1n7lVorAm1Ppzua5vR5/G68s1Mpwcw88i8/hZcX9Xb4r1/B1/2NXg/3zIEu7ofVSSWzpLxs5+seg4dSpjSaIhi/wAONrT32ufM5rcXVTwyMXmx5/zuOa3iMpLEFgw0lI2JgYwYWjh+PMrMiK2SxyRWN55sIiLJgIiIAiIgCIiAIiIAiIgCIiAIiIAiIgCIiAIiIAiIgCIiAIiIAiIgCIiAIiIAiIgCIiAIiIAiIgCIiAIiIAiIgCIiAIiIAiIgCIiAIiIAiIgCIiAIiIAiIgCIiAIiIAiIgCIiAIiID//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46" name="Picture 26" descr="Bild in Originalgröße anzei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2200" y="3856372"/>
            <a:ext cx="2279011" cy="626728"/>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8" descr="data:image/jpeg;base64,/9j/4AAQSkZJRgABAQAAAQABAAD/2wCEAAkGBxQSEhQUExQVFRQVGBcVFhUYFRgXGRgYGBYYFxcYFxgYHSghGRolHBYcIzIiJSkrLi4uFx8zODMtNygtLisBCgoKDg0OGxAQGywkICYvLCw0LC8sLDQsNDQsLCwsLCwsLCwvLDQsLCwsLCwsLCwsLCwsLCwsLCwsLCwsLCwsLP/AABEIAIUBfAMBEQACEQEDEQH/xAAbAAEAAwEBAQEAAAAAAAAAAAAABAUGAwIBB//EAEwQAAIBAgMEBQUMCAQFBQEAAAECAAMRBBIhBTFBUQYTYXGBIjJykaEUI0JEUmJzlLHB0/AHMzRTgrKz0ZOi4fEkQ4OSwzWEo8LSFf/EABsBAQACAwEBAAAAAAAAAAAAAAAEBQIDBgEH/8QAPBEAAgEDAAUICQMCBwEAAAAAAAECAwQRBRIhMUETIlFhcYGhsRQyMzSRwdHh8EJSkgZDFRYjU2Ny8ST/2gAMAwEAAhEDEQA/AP3GAIAgCAIAgCAIAgCAIAgCAIAgCAIAgCAIAgCAIAgCAIAgCAIAgCAIAgCAIAgCAIAgCAIAgCAIAgCAIAgCAIAgCAIAgCAIAgCAIAgCAIAgCAIAgCAIAgCAIAgCAIAgCAIAgCAIAgCAIAgCAIAgCAIAgCAIAgCAIAgCAIAgCAIAgCAIAgCAIBwxWNp0heo6p6TAX7r75hOpCCzJpGUYuW5EP/8Av4f94O+zW9drTT6ZQ/cjPkZ9BMwuLp1Bem6uOasD9k3QqRmsxeTW4tb0d5meCAIAgCAIAgCAIAgCARMXtOjSIWpURCdQCwBtz7B2zVOvTg8SkkZRhKW1IlAzaYn2AIAgCAIAgCAIAgCAIAgCAIBTt0ipC5y1bAlc3VnLcNl398gvSNBS1c7d243chMuJONIgCAIAgCAIBlel/TVMEwpKhq1iMxXNlVVJsCzWOpsbAA7uGkj17mNLfvLXR2iql5mSeIriZwfpQqn4pT/x2/Ckb09dBaP+mn/ueH3Og/SXWPxWn9Yb8Ke+nLoMf8uf8nh9z2v6Ra5+K0vrDfhT307qMX/T6X9zw+50H6QK5+K0vrDfhT303qMHoFL+54fc6Dp3iD8Vo/WG/Bj0zqMXoSP+54fc9r02xJ+K0frD/gz30vqMXoaC/W/h9zoOmGKPxah9Zf8ABnvpXUYvRNP97/j9z2OleKPxah9Zf8Ge+lPoMXoumv1v+P3Jez9rYnEqbolBL2zo5qFhxyZkUD0iD2SFW0hOXNp7Ov6EOpQpU5bHrd2PmybQ2eiG4Xyjvc+Ux72Oplc4tvL3nmtwPVQTRNGcSuxOFUnNbK43OpysP4hrIyqypy1oPDNySawzliekGJoBRkp1gTbrGc0rcg+VGF+3QS7s9LOfMqLb0mCs6cpbZNd2fmjw3SvFj4tQ+sv+DLP0p9BuWjKb/W/4r6nNumGKHxah9Zf8GeeldRmtE0/3v+P3PDdNcSPitH6w/wCDPPS+oyWh4P8AW/4/c5t06xA+K0frDfgzz0zqMloSL/W/h9zm3T/ED4rS+sN+FHpvUZLQSf8Ac8PueG/SLXHxWl9Yb8KeendRmv6fT/ueH3OZ/SVWHxWn9Yb8KeenLoMv8uf8nh9zwf0n1R8Up/47fhR6eugyX9NN/wBzw+5puiHTGnjiyFDSrKMxQtmBW9syNYXAJANwLXEk0biNXcVOkNGVLNrWeU+JppvKwzOKpPTq1r0nqdY2ZWVc2YZQMjfJta2ulj3znb+zrSruUVlMm05x1Vt3FxsXDNSoU0fzlGove2pIUHkAbeEu7anKnSjGW9Ii1JKUm0TpvMBAEAQBAEAQBAEAQBAEAQBAMU/7M/pv/XM5CXvL/wC3zLFfL5G1nXlcIAgCAIAgCAfin6Q9dpV/+kB/hLKa+9qd5oBpWWX0st+jHQhqqipXJRDqFHnEc9dw/PbI9Om57dy8Sv0hp15cKHxNlQ6L4VBYUQe0kn75K9Hppbignd15vMpP4nPE9F8M3/LynmrEey9vZNEqUVu2GdO7rw3SZQ7Q6IumtJs4+S2jeB3H2TVrSj1lnR0tPdUWSlyFSVYFWG8EWI8JthNS3FpTrQqrMWSKc2nkiVTmSNMiXgsL1z5PgCzVD2cF8beoGRripjmIgXVXVWEasuEAAHYANBb+0iSqKmusrFFyZFqV2PH1aSHOtOXE3RhFHIsec0uT6TZhHgmYs9PFRAwIIuDoQeMx3GRSshRjTOttUPNeR7Ru9UvrK45WGHvRJozzsZxqSYS4kWpMWbonAUmdsqgsx4AXP+g7ZqnUjDee1K8KSzJlxg+ijNrVbL81dT4sdB7ZCncSfq7Csq6Um9kNhZ0+j2HX4F+1iT99pGlUk97IcrirPfJ/E5YrYWHYW6sDtBImrl5R3M2U6tWLzGTXeZHb3Ro0wXpHMo3jiJIo3ik9WRd2elJJ6tbd0/Ufoy/9RX6Kr9qS6sPaPsPf6j22se0/Utu4x6SIUKgs6pdgSADfWwI5c5Mva8qNLXjvONpQUpYZWtj8TYkVKJsCf1TcP+pKb/F6/Qvg/qSOQh1/ncXmz6xelTc2uyKxtuuVBNvXOhpScoKT4pESSxJoocXtbEDrmVqQWm1QBTTYkhOZzj7JS3Okq1OrKEUtn50kmFGDSzk+1tuO4DKyUafCo41fmVUkBV5E3J5RcaWkniku8Rt1xOmzcbWasidatRCrO5yLoo0WzKbXLH1AzZYXlevU1ZYx2HlWnCMcnXE7XqM7pRVVyMUZ6lzqAD5KLqRYjUkTK70nyU3CEdq6TyFBNZbIvuyte3ulc3Lq0+y9/bIH+K3HV8DbyMOgkUtsVKZHXhSh061AVy33F0JNl7QdOUmW2ltZ6tVY6zXOgt8S+l0RTOY3a1dalbLkKUmAyZDmZciO1mzWBsxtpKa50jUpV3DCwsdvDrJUKMZRT4sYjbjuMyMlKl8GpUF2ftVSQFHK9yeU13Glmniku9nsLdfq3nmjjq9syVqdUcigsewMh09RmiGlqye1JmToQ7C52ZjxWS9irKcrod6sOHaLEEHiCJe29xGvDXiRZwcHgk1agVSzEBQLknQADeTN0pKKyzFLOxFFU2tVqa0gKVPg7qWdhzCXAUd9z2CUdxpd5xSXeyVGgl6xHp7Tq3suJpVG+Qyrr/2EEeoyPHS1dPbhmToR6CHURhhmDCzZiSL3terfQ8d8hRlrVlLpeTaa/FVxTRnIJCgsQBc2AvoJ2E5KMXJ8CuSy8FE2069QZl6uih1F/fGtwJNwo9soaul5t8yOO0lqhFb9p4p4yt8HEI5HA01I/wAhBE1LStdb8fA9dGHQWOzdql26uooSpa4sbq4G8qTrccVPtltZ38bjm4wzRUpau1bi0k80iAIBiMf0bWrtRqzEMgp03ZeTi6KD2EKD4HnKe+inWS6sv5FtTvpxsuQWzL39Rq7zxSwQMHhq00zu4rdtMlTObVpHldN8DNQPBqTU62eBlqkHaOAp1hZxqNzDRh3H7t018ph5RshKUHmLMntHCth/PBZb2V1UtfkCqgkNJtC4U+a95b0LtT2T2M5LjAN9OuOZOGrgDvJSwEmuMkstG2U4fuXxX1NZsKh1dIE+c/lt47h4Cw8JTyqZbkykqyc5NnWvVtqZFbcnk9WEitxe0gl9HYgXyU0LtbuUaTOnQlUeIrJ7HLZAHSI/uK9uXUV7/wBK3tkl6Mq4N6pPpj/KP1LTCY1am4MrWvkdSjW52PDtkCrRnTeJrBgdzNJkQNr0rpmG+n5Xh8Ier7BN1rV5OomZReq8lI2NB3U8Qf8A21f/APE6bUk+BYqcP3R/kvqSdl4FsTYrdafFypB7lVhe/fukGtcKPNjvI9xeKHNhtZpaC0sOuWmuvE7yTzZpWVLmMX0srdSdV60mcquNY9ndIc7icuo3xoQRwaq3M+uaHOXSbVCPQeTUPOY6z6T3VRzY3mDbMkiN0Q2KqbQeqCABSbKnMuygnuGW38QnWaCrcqnnejTpC6k7aNB7k9j6ug3mIw6VBldVYb7MARfuM6CUIyWJLJRptbjMGkqPilVQqh9AAAB7xTOgE5bSEVG4kls3eSJ9NtwTf5tNBsX9no/RU/5BOmoeyj2LyIVT1n2lAGA90FvNFWqT3cZy997xLtJ1P1UWWw9mLkWrUUNVcA6i+RTqEUcABvtvMvrK0hSpptc5/mCLVqtvC3Flh8HTpliiKpa2YqoF7br2kyNOEW3FJZNTk3vZCxexKdSr1jFrEAMgNlcrfKWtqbA2tx05SPVsqVWoqkkZxrSjHVRHrPgE8hvcw4FbIfWBPJStYc16vZsPUqr2rJWYdqZerSpuKlKylfKzWV7goT2FTv3Aic9ewpxq/wCk8p7SXDWccy3l90dqlsPTubkAoTzyEpf/ACzpLOevQi30EKssTZUVGtWxR5OD/wDDTnPaR95l3eSJdL1F+cSdsLZlPq6dVlD1HRWLMAbZgDlQblUXtYS8s7WnTpp4y2t5Gq1JOTXA57ewaU8lZFCtnRHsLZlc5fKA32JBB7DI+lLeDpcoltRnQm29VnnZD2xTD5dLMe+m9r+qp7BI2h58+UerPw/9M7hc1M+7dq9ZVWj8BQKtQfKNyKansupa3zRNul7hpKkuO1/Ixt4bNY57OwIxDM9TWkjFETg7LozN8oA6AbtCeU16Nsozjys1noRlWqOPNW8uK+zaLrlamhXllAt3Ebj2iXUqNOUdVpYIqnJPKZlajk4c3JJDFbneQtXKL9thOSUVGvqrg/mWPWbWdiVhS0dg0KQJqWdQTlFQjJTW+iqp005nWQadjQpNyaz28De605bER8XVwDi2eip+C6FVKngQy7vsmNV2dRasnHwPYqstuGVyYkmlSq3GZHQkjcbP1b27CC3rlBbt07iOODJUllNGznXlaIAgFHs45mrVPlVXHhT97Hh5JPjKCrPWqyfXj4bCVjCS6vPaSnMjVZ52HsUR6+IVd515cZHMyNU2nTBsTYncLXJ/hFzCi28I9SPi7TpE2zgE7gwKE92YC88lCUd6wZYJJmAOVamGBVgCDoQdxmJkQcVXqLTOHOZ0qFUSpvKqWGdKh4+Rezevtso6Qk6Eqct/B+ee418ktdSRPYysk+BtSKrEOz1AiecxyrfcLecx7Bv9Q4zdb0ZVZKEeJjKSW1mp2bgEoJlXvZj5zNxZjznV0KEKMNWJAnNzeWS5uMCHtPZy1lsdGGqON6NzHZzHGaLi3hXhqSM6dRweUZyi58pXFnQ5XHC/MdhFiO+cXcUZUajhLgW0JKSyj2wvodxkczOeGxVSpSSicyJTGSo25qmU2CqeCkAXbjew4y8q6Tk6EacOjayGqCU3JnarXCrZbKoFuQA7OQlNOq3sRJjTW9lZU2gvDX2CYckzbrHOntJW3An0QW+wTJWtSXqpvuPOUS3neliFbQHUbwdCO8HWaKlKcHiSwZxknuPZmozPhmJ6e8BUyYii3Nih7nUj+YLLrQc3CuuvZ4ES8WYG1nalMZTEn33F+n/4Kc5XSPvMu7yRY0fUX5xL/Y37PR+ip/yCdLQ9lHsXkQanrPtMxjj5GL9Kv9hnL3/t5k+l6sTX4bzF9EfZOrjuRXPedJkeGSx+O68M7sRhx5qC/vgvbM9tWBO5e7fec1e3060nCHq+ZPpUlBZe8kYTZldlGUU6C8FKlmt2hSAvdczOloipJZm8eJjK4ins2nLI9Oq1N8jMER86qVuGZxYgk7svPjId3bO3moZzsybac1OOUWvRj9nHp1f6rzodH+7x/OJDr+0ZU4g++4r0x/Rpyi0j7zLu8kS6PqL84l9sX9nofRU/5BOloeyj2LyINT1n2kbpP+oPp0f6qSNpH3aXd5ozt/aL84ELZn7Wv0NX+pSlXoj2z7PmiRcep3/U8Vz/AMTX76Y8OrB+0matK+8PsR7Q9miy6M/s1LuN+/Mb+28vbLHIQx0EWt67LSSjUYdz7w/pv/XM5CXvD/7fMs16vd8jXbSxoo02ci9rBVG9mJsqjvJnVV6yo03OXAr4QcpYRl6ys7qag6+s18qfAW2/KDoqjix1PsnMSnWvKmPDgielGnHoLJdk4gjWpRX5opsw7s2YX9Qk5aGljbPwNLuY9BU1ql8OdADexA3XWrlJHeRfxlZGOrWUeh48SRwybadiVYgCAUOxj72fpK1+/rnnMyfPl2vzZMl9PIlEzQwZmpVZjcau7BVvuuxsPAb+4TGnBzkoribNiNds3ZyUFso1PnOfOc8Sx/Np1NChCjHViQpzcnlkmrSVgVZQwO8EAg+Bm1xUlhmKbW4p8RsY0/Kw5sONFich9A76Z9nZKu50ZGSzS2Po4fYkQr8JEfD4kPfQqymzI2jKeRH37jKCcJQlqyWGSes6TWZHOq1gTyBM8A6J4a5qVjxPVp3Lq58W0/gE6PRVHEXUfHZ+d/kRLiW6Jo5bEYQBAM90hoZKtOqNz+9P36tTP8w/iEodN2+YqquGxk20nviRTOaZPPFasFUkmwGpMbXsQxjaZyri3xDhKak3PkoN57T+bCTaNs21GKy2a5TSWXuNXsjomigNXtUb5HwB3/L8dOydDbaLpw51Ta/D7kGpcyeyOw0lOmFFlAAG4AWHqloklsRFbyQ9rbMSutjo48xx5ynhY8uY4zRc2tO4g4zRsp1ZU3lGSouSPKFmBKsOTKSrD1ifP69J0qjg+BewlrLKPZmgzOaH32j9NS/nF5c6Mi1On2rzIlw+bLsN5O2KYyWKPvuK9P8A8FOcrpH3mXd5IsqPs1+cTQ7G/Z6P0VP+QTpaHso9i8iBU9Z9plscfIxfpVvsM5e/9vMsaXqo2OG8xfRH2Tq47kVj3nzFoSjgbyrAd5GkTTcWkFvMbh6oFPDuR5CNTZhbcFFjcfNax/hnJWsowrxc9yZZ1E3FpGrbatALm66nl551t9s6p16ajrayx2ldycs4wUNTEdbWeqAQhVKa30LBS7FrcAc+l9dJzWkLiNarmO5LBPo03COGWnRc+8W4h6oPf1rH7CPXLzRzzbx7/Mh3HtGVGKPvuK9Mf0aco9I+8y7vJEyj7NfnE0Gxf2eh9FT/AJBOloeyj2LyIFT1n2kbpP8As59Ol/VSRtI+7S7vNGdv7REDZR/4tfoan9SlKvRHtn2fNEm59Tv+p723T6uur/BqqEJ5Olyt+9SR/DNml6L1lUW7cY20srVPGy9ojD5kqXFMsWR7XC5jdle3mi5JB3a20tPdHX0IR5Oo8dDFei5PWiWtTbmHAv11M8grBie5VuSZayuqMVlyXxIypTbxgy1QEUDcEXYtY7wGq5hftsZy+spV8ri/mWOMR7jQdKB5FJuC1ULdxDKP8zCX2lU3Q2dKIVt65B2biUp4hjUIUPTVUZjYXVmLLc6Am4PbbskDRNWEJSUnjODdcxbisFvjNs0aY88Ox81EIZm7gPtOkua11SpRzJ93EiwpSk9iMvXUrh2zaHVyBra9TOR22B9k5VTTq676c+JZY2YNuDOyKk+wBAKHAjK9dPk1WbwqAVB7WI8Jzd1HUrSXXn47SWnmKfV5EoiRT0ocAlsRhwf3jX7xSqW9skWC/wDoj3+TPZ+pL84o2U6YhCAIBW7W2Z1lnp2Wso8luDD5D81PsOo7Yd5aRrx6+DNtKq4PqK3DV84OhVgcrKd6sN4P9+IsZy04ShJxlvRORy2k+Wm55CYLeel3sPD9Xh6S8coJ9JvKb2kzsbanydKMeorqjzNsnTeYCAIBW9JKWbDVbb1HWDvpkOP5ZFvaevQmury2m2jLE0Uoa4vz1nDMt0ZvbGIevWXD0hc3sbcW5dw/vyk61oOTWFte411JpbzddHthphUsPKqN578+wclnV2trGhHr4v8AOBWVarm+otpKNQgCAYmuPfq/0re0KT7SZwml/e5l3a+yR4Y2ErYxcmkiQ3hZPmyEz4miOTFz3Kp/+xWdLo6nmvHHAr7iWIM3U6grDPY7Y1Y1KrI1PLUIbyswI8hUtoPm38ZUXWjZVqrmpLaS6dwoxSaLrAUDTpU0OpRFUkfNUD7paU46sFF8ERpPLbKDGbCrt1wVqWWozkXLXGfuFpUXGjJ1akpqS2kqFzGMUsGjpLZQOQA9QlylhYIjPc9PCix2xGDM9AqMxzNTe4Usd7KwuVJ46EGVV3oxVZa9N4fgSqVxqrEiGmxa5N+rw6H5Vyx9QQX9YkKOiKzfOaRtd1Dhkkv0cIAZahNbizDyWHyMo81eItrfnJktE0+T1Yvb0mpXT1tq2HTYmz61Oq7VAiqygWR2YFgfOIKixtp4TZYWlW3b12sPoPK9WM0sHLGbGrGpVZDSy1CD5Ra48hU4D5s03OjZ1qrmpLb9DKncRjFJoucBQNOlTQ6lEVSRuuFA+6WtOOrBR6ERpPLbOO2cGa1IopAa6sCd11cNY27pquqLrUnBPGTKlPUkmQtl7LqpW6yoadhTZAFzXuzI19R8yRLKwlbzcm87MeRtrV1OOEi1xeGWqhRxmVt4/O49ssJwjOLjJZRHjJxeUUVTY1dP1bpUXh1hKOOwsoIb1CUtXREs5py+JMjdL9SPFLY1cnXqaXNgTUbwGVR6yZhT0RUb58kl1fiPZXUeCPB6O1spTrEZb3zMGzEZs2vC82rRMlPKlx6Dz0pY3GlxFBXVkcXVgQQeIMuZRUk4vcyGm08oz1bYtZfJQpVTh1hKsByJCkN36SjraIlnNN7OsmxuljnI+YfYVU6HqqKnf1YzMe4lQAe2xiloiWf9SXwErpfpR0r9H2S/UFSh306hbfaxIexOvEEb5tuNFKTzSeOp/UxhdfuLLYOFelRVKlswLWAYsAuYlVBPACw8JY2lOdOkoze1EerJSk2iwkg1iAUu0l6vEI/waq9U3prdqZ8QXHqlPpOltVRdj+XzJFJ5i13nYypNhUY8dW6VOCVEc+iTlf2MZtt56lWMusyxlNGrnUkEQBAEApdu4QqfdCC5UWqqPhoOIHyl3jmLjlKvSVpykeUjvXiiRQqYeqyq2uQ1BrG4YAA8wxAH2znaazNIm7jXATtiqPsAQBAOddMysp4gj1i08kspo9WxmDq47qsKr/CyKF9Ir/ufCcEoZnhly3sLvoXsHqKfWVB79UFzfeqnW3ed5/0nXWFryUdeS5z8F0fUra9XWeFuNLLAjiAIAJgGDoVM+Z/3ju/gzEr7LT55fVeUuJy6y+ox1YJHHG1bWHiZlaU8vXYqy4Fz0MwtzUrH6NPA3c+uw/hM6nRVHCdR8di+f51FZdT3RNTLgiCAIAgCAIAgCAIAgCAIAgCAIAgCAIAgCAIAgCAIAgEbaOEFWmyE2vubirA3Vh2ggHwmutSVWDg+JlCWq8lZgcQXUhhaohyVF5MOXYRqOwicxODhJxlvRL2b1uPuLw4qKVO5gVPcRaa2ep4Jmw8SalFc3nrem/pp5JPja/cROntavK0lIi1Y6smT5INYgCAIBjtr4fqWNL4Duj0uwdamen4E3HY3ZOcurXkrmLW5tee0n0568H0o2M6MgCAIAgCAYXo7gPdFSmWF6WHUEjg1Q6gdthr/ALznNHWvKVpTluT/APPr8CwuKmrHC3s3U6MrxAEAQCq6S4nJQYA2ap70ve28+C3PhIWkK6o28pdxut4a9RIzLsEXkFH+gE4KMXOWFvZeZwiqoK9aoEXz3NhyHMnsA18Jd0KDk1Th+dZEnPCcmfpOBwq0qa013KLDt5k9pOvjOsp01Tiox3IqpScnlneZmJFWsetK8Mt/sgEqAIAgCAIAgCAIBGxWIysg+UbH8+MA7VnyqTyBMA8YSrmRSd5GsA7QBAEAQBAEAQBAEAQBAEAQCq2tg2zddSF3As6fvE329Mbwe8cdK++tOVWvH1l4/nA3UqmOa9xyw9daihlNwfyQRwI5SgZI3HPC1OqxHzK9h3VVGn/cot3oOcsdG19WfJvc/P7mFWOtHPQX0viIIAgCAQtrbNXEIFbTKyupG8FT94uPGaa1GNWKT4NP4GcJuDyibNxgIAgCAIBC2Rs5cPSFNdbEkk7ySbkn88JpoUY0YaqM5zc3lk2bjAQBAEAyO2MV1tc28yjdF7XP6w+Fgvg05HTl3ylRUo7l5lrZ0tWOs+Jlto4/rHCpcgGwtqWO7QceyRbahqLL3v8AMG6c89huei2w/c6Z3/WuNfmjflH3nn3TqrK05GOtL1n4dRV16uu8LcX0nGgQCEv68+j/AGgEhawIY/JuD4QDw+KAC6ElhcAb914B8OLNr5H9Q0gH2hic1vIYA63NrQDrSqhgSOBI9UA8HEjJn4fkQDnVxeU+Y2+19NeUA7UapbepXvgFdtUEuAPgqW/PqgHfG1b0hbe+UevWAfMBUy02v8At7NYB1pYskjyHF+NtIB9XFgnRWIvbNbT/AGgBMWCdFYgm2a2n+0A8+7dTZHNiRcDlAO6VQSRuIANu+AefdAyljoASPUbQDzSxWYgZWF9xI0gHhsZqQEY2NrgQD62NsbZHOgJsN1+cA70qgYAjcYB7gCAIAgFTj9msGNWhbMdXpk2Wp23+C/bx48xXXliqvPhsl5/c306uNktxBZ1royaqw3qdHpsNVNuBBFwdxtKGSlCWHsaJK6S12PjTVTytKiHJUHzhxHzSLEd86a1uFWpqXHiQ6kNWXUT5JNYgCAIAgCAIAgCAIAgCAIBV7f2gaVOyfrKnkp2fKc9ijXvsOMhX92rai5ceBuoUuUljgfnmLxTVSMNhgX4EjXNz15cz905S3t5znrNZk+Hz/NxazmorqNp0X6MLhgHqWat7E7F7e38nqbSyVLnS2y8uz6lZWruexbjRyeRxAEAhL+vPo/2gHJTlzngxdT362/t6oB06trU3XUhQCOYIG7tgHdKwdCRpvBB3gjhAOdKplog8lHrtpAPODTISnMBvG1m9ogEYHLTtwYAjvBFx9/rgE7G7l9NftgEiAQKYzVn5Bcvrt/rAI+EuWRD/AMssT69PbAPY069e8+sH+8Al4RnsMwAFhYg6wDlSY0rIw8m9lYdvAwD7Rc07Iw8m9lYdu4HlAPmEZ7mwGXO1zfXfrAFXSoz/ACQt/RN7/wB/CAc11yDgajn1EkQCZVxGVgCDrpfheARsOz5nygEZzck68IAq1yj1DlJ0W/Zv3wCTg6eVADv1OnabwDtAEAQBAEAhbQ2YlWxN1cebUU2Ydl+I7DcSPXtqdZYku/iZwqOO4pKqV8NVWqU61fMqNTGrJwLU94ZTqCLggkaXldTt61pU1lzovfjf8OrvJDlCpHG5molyRBAEAQBAEAQBAEAQBAEA+M1gTy8fYIYMVV2XicdUZ3vQpN5Izef1fBQvC+8k9m8CUc7SreVeUnzYrcnv+HT+bScqsKMdWO1mm2Rsalhly0ltzY6s3efu3S1oW9OisQXfxIk6kpvaWE3mAgCAIBFWietLcMtvsgH0Ye6sp+EWPrNxABDqqhQpsADc8bDdAPtCiQrXtmYkm2654QDm2HJREO4Wza8Bw9cA++5crKVHMNqToR29sANhb0gp3jd3iAdcTTLAW4Mp8AYB2gEbC0CrOTbyjcd2v94B9pYezu3O1vvgHKvhWLORazJbx/IgHug1TQFVtuJvAPL06j+SwUC4JIJ1sb6QA1Oo9gwUAEEkHfblAPKCotwFUgsTv5mASKdM5mJ3EKPVe/2wDj7j8jKDYqxZT46XgDq6jFcwUBTfQ3vAPirUUtlUEFi2p/PKAdaVI5mLAWYKLeBuPbAPWEQquU8NAeY4QDtAEAQBAEAQBAEAQBAEAQBAEAQBAEAQBAEAQBAEAQBAEAQBAEAQBAEAQBAEAQBAEAQBAEAQBAEAQBAEAQBAEAQBAEAQBAEAQBAEAQBAEAQBAEAQBAEAQBAEAQBAEAQBAEAQBAEAQBAEAQBAEAQBAEAQBAEAQBAEAQBAEAQBAEAQBAEAQBAEAQBAEAQBAEAQBAEAQBAEAQBAEAQBAEAQBAEAQBAEAQBAEAQBAEAQBAEAQBAEAQBAP//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 name="AutoShape 30" descr="data:image/jpeg;base64,/9j/4AAQSkZJRgABAQAAAQABAAD/2wCEAAkGBxQSEhQUExQVFRQVGBcVFhUYFRgXGRgYGBYYFxcYFxgYHSghGRolHBYcIzIiJSkrLi4uFx8zODMtNygtLisBCgoKDg0OGxAQGywkICYvLCw0LC8sLDQsNDQsLCwsLCwsLCwvLDQsLCwsLCwsLCwsLCwsLCwsLCwsLCwsLCwsLP/AABEIAIUBfAMBEQACEQEDEQH/xAAbAAEAAwEBAQEAAAAAAAAAAAAABAUGAwIBB//EAEwQAAIBAgMEBQUMCAQFBQEAAAECAAMRBBIhBTFBUQYTYXGBIjJykaEUI0JEUmJzlLHB0/AHMzRTgrKz0ZOi4fEkQ4OSwzWEo8LSFf/EABsBAQACAwEBAAAAAAAAAAAAAAAEBQIDBgEH/8QAPBEAAgEDAAUICQMCBwEAAAAAAAECAwQRBRIhMUETIlFhcYGhsRQyMzSRwdHh8EJSkgZDFRYjU2Ny8ST/2gAMAwEAAhEDEQA/AP3GAIAgCAIAgCAIAgCAIAgCAIAgCAIAgCAIAgCAIAgCAIAgCAIAgCAIAgCAIAgCAIAgCAIAgCAIAgCAIAgCAIAgCAIAgCAIAgCAIAgCAIAgCAIAgCAIAgCAIAgCAIAgCAIAgCAIAgCAIAgCAIAgCAIAgCAIAgCAIAgCAIAgCAIAgCAIAgCAIBwxWNp0heo6p6TAX7r75hOpCCzJpGUYuW5EP/8Av4f94O+zW9drTT6ZQ/cjPkZ9BMwuLp1Bem6uOasD9k3QqRmsxeTW4tb0d5meCAIAgCAIAgCAIAgCARMXtOjSIWpURCdQCwBtz7B2zVOvTg8SkkZRhKW1IlAzaYn2AIAgCAIAgCAIAgCAIAgCAIBTt0ipC5y1bAlc3VnLcNl398gvSNBS1c7d243chMuJONIgCAIAgCAIBlel/TVMEwpKhq1iMxXNlVVJsCzWOpsbAA7uGkj17mNLfvLXR2iql5mSeIriZwfpQqn4pT/x2/Ckb09dBaP+mn/ueH3Og/SXWPxWn9Yb8Ke+nLoMf8uf8nh9z2v6Ra5+K0vrDfhT307qMX/T6X9zw+50H6QK5+K0vrDfhT303qMHoFL+54fc6Dp3iD8Vo/WG/Bj0zqMXoSP+54fc9r02xJ+K0frD/gz30vqMXoaC/W/h9zoOmGKPxah9Zf8ABnvpXUYvRNP97/j9z2OleKPxah9Zf8Ge+lPoMXoumv1v+P3Jez9rYnEqbolBL2zo5qFhxyZkUD0iD2SFW0hOXNp7Ov6EOpQpU5bHrd2PmybQ2eiG4Xyjvc+Ux72Oplc4tvL3nmtwPVQTRNGcSuxOFUnNbK43OpysP4hrIyqypy1oPDNySawzliekGJoBRkp1gTbrGc0rcg+VGF+3QS7s9LOfMqLb0mCs6cpbZNd2fmjw3SvFj4tQ+sv+DLP0p9BuWjKb/W/4r6nNumGKHxah9Zf8GeeldRmtE0/3v+P3PDdNcSPitH6w/wCDPPS+oyWh4P8AW/4/c5t06xA+K0frDfgzz0zqMloSL/W/h9zm3T/ED4rS+sN+FHpvUZLQSf8Ac8PueG/SLXHxWl9Yb8KeendRmv6fT/ueH3OZ/SVWHxWn9Yb8KeenLoMv8uf8nh9zwf0n1R8Up/47fhR6eugyX9NN/wBzw+5puiHTGnjiyFDSrKMxQtmBW9syNYXAJANwLXEk0biNXcVOkNGVLNrWeU+JppvKwzOKpPTq1r0nqdY2ZWVc2YZQMjfJta2ulj3znb+zrSruUVlMm05x1Vt3FxsXDNSoU0fzlGove2pIUHkAbeEu7anKnSjGW9Ii1JKUm0TpvMBAEAQBAEAQBAEAQBAEAQBAMU/7M/pv/XM5CXvL/wC3zLFfL5G1nXlcIAgCAIAgCAfin6Q9dpV/+kB/hLKa+9qd5oBpWWX0st+jHQhqqipXJRDqFHnEc9dw/PbI9Om57dy8Sv0hp15cKHxNlQ6L4VBYUQe0kn75K9Hppbignd15vMpP4nPE9F8M3/LynmrEey9vZNEqUVu2GdO7rw3SZQ7Q6IumtJs4+S2jeB3H2TVrSj1lnR0tPdUWSlyFSVYFWG8EWI8JthNS3FpTrQqrMWSKc2nkiVTmSNMiXgsL1z5PgCzVD2cF8beoGRripjmIgXVXVWEasuEAAHYANBb+0iSqKmusrFFyZFqV2PH1aSHOtOXE3RhFHIsec0uT6TZhHgmYs9PFRAwIIuDoQeMx3GRSshRjTOttUPNeR7Ru9UvrK45WGHvRJozzsZxqSYS4kWpMWbonAUmdsqgsx4AXP+g7ZqnUjDee1K8KSzJlxg+ijNrVbL81dT4sdB7ZCncSfq7Csq6Um9kNhZ0+j2HX4F+1iT99pGlUk97IcrirPfJ/E5YrYWHYW6sDtBImrl5R3M2U6tWLzGTXeZHb3Ro0wXpHMo3jiJIo3ik9WRd2elJJ6tbd0/Ufoy/9RX6Kr9qS6sPaPsPf6j22se0/Utu4x6SIUKgs6pdgSADfWwI5c5Mva8qNLXjvONpQUpYZWtj8TYkVKJsCf1TcP+pKb/F6/Qvg/qSOQh1/ncXmz6xelTc2uyKxtuuVBNvXOhpScoKT4pESSxJoocXtbEDrmVqQWm1QBTTYkhOZzj7JS3Okq1OrKEUtn50kmFGDSzk+1tuO4DKyUafCo41fmVUkBV5E3J5RcaWkniku8Rt1xOmzcbWasidatRCrO5yLoo0WzKbXLH1AzZYXlevU1ZYx2HlWnCMcnXE7XqM7pRVVyMUZ6lzqAD5KLqRYjUkTK70nyU3CEdq6TyFBNZbIvuyte3ulc3Lq0+y9/bIH+K3HV8DbyMOgkUtsVKZHXhSh061AVy33F0JNl7QdOUmW2ltZ6tVY6zXOgt8S+l0RTOY3a1dalbLkKUmAyZDmZciO1mzWBsxtpKa50jUpV3DCwsdvDrJUKMZRT4sYjbjuMyMlKl8GpUF2ftVSQFHK9yeU13Glmniku9nsLdfq3nmjjq9syVqdUcigsewMh09RmiGlqye1JmToQ7C52ZjxWS9irKcrod6sOHaLEEHiCJe29xGvDXiRZwcHgk1agVSzEBQLknQADeTN0pKKyzFLOxFFU2tVqa0gKVPg7qWdhzCXAUd9z2CUdxpd5xSXeyVGgl6xHp7Tq3suJpVG+Qyrr/2EEeoyPHS1dPbhmToR6CHURhhmDCzZiSL3terfQ8d8hRlrVlLpeTaa/FVxTRnIJCgsQBc2AvoJ2E5KMXJ8CuSy8FE2069QZl6uih1F/fGtwJNwo9soaul5t8yOO0lqhFb9p4p4yt8HEI5HA01I/wAhBE1LStdb8fA9dGHQWOzdql26uooSpa4sbq4G8qTrccVPtltZ38bjm4wzRUpau1bi0k80iAIBiMf0bWrtRqzEMgp03ZeTi6KD2EKD4HnKe+inWS6sv5FtTvpxsuQWzL39Rq7zxSwQMHhq00zu4rdtMlTObVpHldN8DNQPBqTU62eBlqkHaOAp1hZxqNzDRh3H7t018ph5RshKUHmLMntHCth/PBZb2V1UtfkCqgkNJtC4U+a95b0LtT2T2M5LjAN9OuOZOGrgDvJSwEmuMkstG2U4fuXxX1NZsKh1dIE+c/lt47h4Cw8JTyqZbkykqyc5NnWvVtqZFbcnk9WEitxe0gl9HYgXyU0LtbuUaTOnQlUeIrJ7HLZAHSI/uK9uXUV7/wBK3tkl6Mq4N6pPpj/KP1LTCY1am4MrWvkdSjW52PDtkCrRnTeJrBgdzNJkQNr0rpmG+n5Xh8Ier7BN1rV5OomZReq8lI2NB3U8Qf8A21f/APE6bUk+BYqcP3R/kvqSdl4FsTYrdafFypB7lVhe/fukGtcKPNjvI9xeKHNhtZpaC0sOuWmuvE7yTzZpWVLmMX0srdSdV60mcquNY9ndIc7icuo3xoQRwaq3M+uaHOXSbVCPQeTUPOY6z6T3VRzY3mDbMkiN0Q2KqbQeqCABSbKnMuygnuGW38QnWaCrcqnnejTpC6k7aNB7k9j6ug3mIw6VBldVYb7MARfuM6CUIyWJLJRptbjMGkqPilVQqh9AAAB7xTOgE5bSEVG4kls3eSJ9NtwTf5tNBsX9no/RU/5BOmoeyj2LyIVT1n2lAGA90FvNFWqT3cZy997xLtJ1P1UWWw9mLkWrUUNVcA6i+RTqEUcABvtvMvrK0hSpptc5/mCLVqtvC3Flh8HTpliiKpa2YqoF7br2kyNOEW3FJZNTk3vZCxexKdSr1jFrEAMgNlcrfKWtqbA2tx05SPVsqVWoqkkZxrSjHVRHrPgE8hvcw4FbIfWBPJStYc16vZsPUqr2rJWYdqZerSpuKlKylfKzWV7goT2FTv3Aic9ewpxq/wCk8p7SXDWccy3l90dqlsPTubkAoTzyEpf/ACzpLOevQi30EKssTZUVGtWxR5OD/wDDTnPaR95l3eSJdL1F+cSdsLZlPq6dVlD1HRWLMAbZgDlQblUXtYS8s7WnTpp4y2t5Gq1JOTXA57ewaU8lZFCtnRHsLZlc5fKA32JBB7DI+lLeDpcoltRnQm29VnnZD2xTD5dLMe+m9r+qp7BI2h58+UerPw/9M7hc1M+7dq9ZVWj8BQKtQfKNyKansupa3zRNul7hpKkuO1/Ixt4bNY57OwIxDM9TWkjFETg7LozN8oA6AbtCeU16Nsozjys1noRlWqOPNW8uK+zaLrlamhXllAt3Ebj2iXUqNOUdVpYIqnJPKZlajk4c3JJDFbneQtXKL9thOSUVGvqrg/mWPWbWdiVhS0dg0KQJqWdQTlFQjJTW+iqp005nWQadjQpNyaz28De605bER8XVwDi2eip+C6FVKngQy7vsmNV2dRasnHwPYqstuGVyYkmlSq3GZHQkjcbP1b27CC3rlBbt07iOODJUllNGznXlaIAgFHs45mrVPlVXHhT97Hh5JPjKCrPWqyfXj4bCVjCS6vPaSnMjVZ52HsUR6+IVd515cZHMyNU2nTBsTYncLXJ/hFzCi28I9SPi7TpE2zgE7gwKE92YC88lCUd6wZYJJmAOVamGBVgCDoQdxmJkQcVXqLTOHOZ0qFUSpvKqWGdKh4+Rezevtso6Qk6Eqct/B+ee418ktdSRPYysk+BtSKrEOz1AiecxyrfcLecx7Bv9Q4zdb0ZVZKEeJjKSW1mp2bgEoJlXvZj5zNxZjznV0KEKMNWJAnNzeWS5uMCHtPZy1lsdGGqON6NzHZzHGaLi3hXhqSM6dRweUZyi58pXFnQ5XHC/MdhFiO+cXcUZUajhLgW0JKSyj2wvodxkczOeGxVSpSSicyJTGSo25qmU2CqeCkAXbjew4y8q6Tk6EacOjayGqCU3JnarXCrZbKoFuQA7OQlNOq3sRJjTW9lZU2gvDX2CYckzbrHOntJW3An0QW+wTJWtSXqpvuPOUS3neliFbQHUbwdCO8HWaKlKcHiSwZxknuPZmozPhmJ6e8BUyYii3Nih7nUj+YLLrQc3CuuvZ4ES8WYG1nalMZTEn33F+n/4Kc5XSPvMu7yRY0fUX5xL/Y37PR+ip/yCdLQ9lHsXkQanrPtMxjj5GL9Kv9hnL3/t5k+l6sTX4bzF9EfZOrjuRXPedJkeGSx+O68M7sRhx5qC/vgvbM9tWBO5e7fec1e3060nCHq+ZPpUlBZe8kYTZldlGUU6C8FKlmt2hSAvdczOloipJZm8eJjK4ins2nLI9Oq1N8jMER86qVuGZxYgk7svPjId3bO3moZzsybac1OOUWvRj9nHp1f6rzodH+7x/OJDr+0ZU4g++4r0x/Rpyi0j7zLu8kS6PqL84l9sX9nofRU/5BOloeyj2LyINT1n2kbpP+oPp0f6qSNpH3aXd5ozt/aL84ELZn7Wv0NX+pSlXoj2z7PmiRcep3/U8Vz/AMTX76Y8OrB+0matK+8PsR7Q9miy6M/s1LuN+/Mb+28vbLHIQx0EWt67LSSjUYdz7w/pv/XM5CXvD/7fMs16vd8jXbSxoo02ci9rBVG9mJsqjvJnVV6yo03OXAr4QcpYRl6ys7qag6+s18qfAW2/KDoqjix1PsnMSnWvKmPDgielGnHoLJdk4gjWpRX5opsw7s2YX9Qk5aGljbPwNLuY9BU1ql8OdADexA3XWrlJHeRfxlZGOrWUeh48SRwybadiVYgCAUOxj72fpK1+/rnnMyfPl2vzZMl9PIlEzQwZmpVZjcau7BVvuuxsPAb+4TGnBzkoribNiNds3ZyUFso1PnOfOc8Sx/Np1NChCjHViQpzcnlkmrSVgVZQwO8EAg+Bm1xUlhmKbW4p8RsY0/Kw5sONFich9A76Z9nZKu50ZGSzS2Po4fYkQr8JEfD4kPfQqymzI2jKeRH37jKCcJQlqyWGSes6TWZHOq1gTyBM8A6J4a5qVjxPVp3Lq58W0/gE6PRVHEXUfHZ+d/kRLiW6Jo5bEYQBAM90hoZKtOqNz+9P36tTP8w/iEodN2+YqquGxk20nviRTOaZPPFasFUkmwGpMbXsQxjaZyri3xDhKak3PkoN57T+bCTaNs21GKy2a5TSWXuNXsjomigNXtUb5HwB3/L8dOydDbaLpw51Ta/D7kGpcyeyOw0lOmFFlAAG4AWHqloklsRFbyQ9rbMSutjo48xx5ynhY8uY4zRc2tO4g4zRsp1ZU3lGSouSPKFmBKsOTKSrD1ifP69J0qjg+BewlrLKPZmgzOaH32j9NS/nF5c6Mi1On2rzIlw+bLsN5O2KYyWKPvuK9P8A8FOcrpH3mXd5IsqPs1+cTQ7G/Z6P0VP+QTpaHso9i8iBU9Z9plscfIxfpVvsM5e/9vMsaXqo2OG8xfRH2Tq47kVj3nzFoSjgbyrAd5GkTTcWkFvMbh6oFPDuR5CNTZhbcFFjcfNax/hnJWsowrxc9yZZ1E3FpGrbatALm66nl551t9s6p16ajrayx2ldycs4wUNTEdbWeqAQhVKa30LBS7FrcAc+l9dJzWkLiNarmO5LBPo03COGWnRc+8W4h6oPf1rH7CPXLzRzzbx7/Mh3HtGVGKPvuK9Mf0aco9I+8y7vJEyj7NfnE0Gxf2eh9FT/AJBOloeyj2LyIFT1n2kbpP8As59Ol/VSRtI+7S7vNGdv7REDZR/4tfoan9SlKvRHtn2fNEm59Tv+p723T6uur/BqqEJ5Olyt+9SR/DNml6L1lUW7cY20srVPGy9ojD5kqXFMsWR7XC5jdle3mi5JB3a20tPdHX0IR5Oo8dDFei5PWiWtTbmHAv11M8grBie5VuSZayuqMVlyXxIypTbxgy1QEUDcEXYtY7wGq5hftsZy+spV8ri/mWOMR7jQdKB5FJuC1ULdxDKP8zCX2lU3Q2dKIVt65B2biUp4hjUIUPTVUZjYXVmLLc6Am4PbbskDRNWEJSUnjODdcxbisFvjNs0aY88Ox81EIZm7gPtOkua11SpRzJ93EiwpSk9iMvXUrh2zaHVyBra9TOR22B9k5VTTq676c+JZY2YNuDOyKk+wBAKHAjK9dPk1WbwqAVB7WI8Jzd1HUrSXXn47SWnmKfV5EoiRT0ocAlsRhwf3jX7xSqW9skWC/wDoj3+TPZ+pL84o2U6YhCAIBW7W2Z1lnp2Wso8luDD5D81PsOo7Yd5aRrx6+DNtKq4PqK3DV84OhVgcrKd6sN4P9+IsZy04ShJxlvRORy2k+Wm55CYLeel3sPD9Xh6S8coJ9JvKb2kzsbanydKMeorqjzNsnTeYCAIBW9JKWbDVbb1HWDvpkOP5ZFvaevQmury2m2jLE0Uoa4vz1nDMt0ZvbGIevWXD0hc3sbcW5dw/vyk61oOTWFte411JpbzddHthphUsPKqN578+wclnV2trGhHr4v8AOBWVarm+otpKNQgCAYmuPfq/0re0KT7SZwml/e5l3a+yR4Y2ErYxcmkiQ3hZPmyEz4miOTFz3Kp/+xWdLo6nmvHHAr7iWIM3U6grDPY7Y1Y1KrI1PLUIbyswI8hUtoPm38ZUXWjZVqrmpLaS6dwoxSaLrAUDTpU0OpRFUkfNUD7paU46sFF8ERpPLbKDGbCrt1wVqWWozkXLXGfuFpUXGjJ1akpqS2kqFzGMUsGjpLZQOQA9QlylhYIjPc9PCix2xGDM9AqMxzNTe4Usd7KwuVJ46EGVV3oxVZa9N4fgSqVxqrEiGmxa5N+rw6H5Vyx9QQX9YkKOiKzfOaRtd1Dhkkv0cIAZahNbizDyWHyMo81eItrfnJktE0+T1Yvb0mpXT1tq2HTYmz61Oq7VAiqygWR2YFgfOIKixtp4TZYWlW3b12sPoPK9WM0sHLGbGrGpVZDSy1CD5Ra48hU4D5s03OjZ1qrmpLb9DKncRjFJoucBQNOlTQ6lEVSRuuFA+6WtOOrBR6ERpPLbOO2cGa1IopAa6sCd11cNY27pquqLrUnBPGTKlPUkmQtl7LqpW6yoadhTZAFzXuzI19R8yRLKwlbzcm87MeRtrV1OOEi1xeGWqhRxmVt4/O49ssJwjOLjJZRHjJxeUUVTY1dP1bpUXh1hKOOwsoIb1CUtXREs5py+JMjdL9SPFLY1cnXqaXNgTUbwGVR6yZhT0RUb58kl1fiPZXUeCPB6O1spTrEZb3zMGzEZs2vC82rRMlPKlx6Dz0pY3GlxFBXVkcXVgQQeIMuZRUk4vcyGm08oz1bYtZfJQpVTh1hKsByJCkN36SjraIlnNN7OsmxuljnI+YfYVU6HqqKnf1YzMe4lQAe2xiloiWf9SXwErpfpR0r9H2S/UFSh306hbfaxIexOvEEb5tuNFKTzSeOp/UxhdfuLLYOFelRVKlswLWAYsAuYlVBPACw8JY2lOdOkoze1EerJSk2iwkg1iAUu0l6vEI/waq9U3prdqZ8QXHqlPpOltVRdj+XzJFJ5i13nYypNhUY8dW6VOCVEc+iTlf2MZtt56lWMusyxlNGrnUkEQBAEApdu4QqfdCC5UWqqPhoOIHyl3jmLjlKvSVpykeUjvXiiRQqYeqyq2uQ1BrG4YAA8wxAH2znaazNIm7jXATtiqPsAQBAOddMysp4gj1i08kspo9WxmDq47qsKr/CyKF9Ir/ufCcEoZnhly3sLvoXsHqKfWVB79UFzfeqnW3ed5/0nXWFryUdeS5z8F0fUra9XWeFuNLLAjiAIAJgGDoVM+Z/3ju/gzEr7LT55fVeUuJy6y+ox1YJHHG1bWHiZlaU8vXYqy4Fz0MwtzUrH6NPA3c+uw/hM6nRVHCdR8di+f51FZdT3RNTLgiCAIAgCAIAgCAIAgCAIAgCAIAgCAIAgCAIAgCAIAgEbaOEFWmyE2vubirA3Vh2ggHwmutSVWDg+JlCWq8lZgcQXUhhaohyVF5MOXYRqOwicxODhJxlvRL2b1uPuLw4qKVO5gVPcRaa2ep4Jmw8SalFc3nrem/pp5JPja/cROntavK0lIi1Y6smT5INYgCAIBjtr4fqWNL4Duj0uwdamen4E3HY3ZOcurXkrmLW5tee0n0568H0o2M6MgCAIAgCAYXo7gPdFSmWF6WHUEjg1Q6gdthr/ALznNHWvKVpTluT/APPr8CwuKmrHC3s3U6MrxAEAQCq6S4nJQYA2ap70ve28+C3PhIWkK6o28pdxut4a9RIzLsEXkFH+gE4KMXOWFvZeZwiqoK9aoEXz3NhyHMnsA18Jd0KDk1Th+dZEnPCcmfpOBwq0qa013KLDt5k9pOvjOsp01Tiox3IqpScnlneZmJFWsetK8Mt/sgEqAIAgCAIAgCAIBGxWIysg+UbH8+MA7VnyqTyBMA8YSrmRSd5GsA7QBAEAQBAEAQBAEAQBAEAQCq2tg2zddSF3As6fvE329Mbwe8cdK++tOVWvH1l4/nA3UqmOa9xyw9daihlNwfyQRwI5SgZI3HPC1OqxHzK9h3VVGn/cot3oOcsdG19WfJvc/P7mFWOtHPQX0viIIAgCAQtrbNXEIFbTKyupG8FT94uPGaa1GNWKT4NP4GcJuDyibNxgIAgCAIBC2Rs5cPSFNdbEkk7ySbkn88JpoUY0YaqM5zc3lk2bjAQBAEAyO2MV1tc28yjdF7XP6w+Fgvg05HTl3ylRUo7l5lrZ0tWOs+Jlto4/rHCpcgGwtqWO7QceyRbahqLL3v8AMG6c89huei2w/c6Z3/WuNfmjflH3nn3TqrK05GOtL1n4dRV16uu8LcX0nGgQCEv68+j/AGgEhawIY/JuD4QDw+KAC6ElhcAb914B8OLNr5H9Q0gH2hic1vIYA63NrQDrSqhgSOBI9UA8HEjJn4fkQDnVxeU+Y2+19NeUA7UapbepXvgFdtUEuAPgqW/PqgHfG1b0hbe+UevWAfMBUy02v8At7NYB1pYskjyHF+NtIB9XFgnRWIvbNbT/AGgBMWCdFYgm2a2n+0A8+7dTZHNiRcDlAO6VQSRuIANu+AefdAyljoASPUbQDzSxWYgZWF9xI0gHhsZqQEY2NrgQD62NsbZHOgJsN1+cA70qgYAjcYB7gCAIAgFTj9msGNWhbMdXpk2Wp23+C/bx48xXXliqvPhsl5/c306uNktxBZ1royaqw3qdHpsNVNuBBFwdxtKGSlCWHsaJK6S12PjTVTytKiHJUHzhxHzSLEd86a1uFWpqXHiQ6kNWXUT5JNYgCAIAgCAIAgCAIAgCAIBV7f2gaVOyfrKnkp2fKc9ijXvsOMhX92rai5ceBuoUuUljgfnmLxTVSMNhgX4EjXNz15cz905S3t5znrNZk+Hz/NxazmorqNp0X6MLhgHqWat7E7F7e38nqbSyVLnS2y8uz6lZWruexbjRyeRxAEAhL+vPo/2gHJTlzngxdT362/t6oB06trU3XUhQCOYIG7tgHdKwdCRpvBB3gjhAOdKplog8lHrtpAPODTISnMBvG1m9ogEYHLTtwYAjvBFx9/rgE7G7l9NftgEiAQKYzVn5Bcvrt/rAI+EuWRD/AMssT69PbAPY069e8+sH+8Al4RnsMwAFhYg6wDlSY0rIw8m9lYdvAwD7Rc07Iw8m9lYdu4HlAPmEZ7mwGXO1zfXfrAFXSoz/ACQt/RN7/wB/CAc11yDgajn1EkQCZVxGVgCDrpfheARsOz5nygEZzck68IAq1yj1DlJ0W/Zv3wCTg6eVADv1OnabwDtAEAQBAEAhbQ2YlWxN1cebUU2Ydl+I7DcSPXtqdZYku/iZwqOO4pKqV8NVWqU61fMqNTGrJwLU94ZTqCLggkaXldTt61pU1lzovfjf8OrvJDlCpHG5molyRBAEAQBAEAQBAEAQBAEA+M1gTy8fYIYMVV2XicdUZ3vQpN5Izef1fBQvC+8k9m8CUc7SreVeUnzYrcnv+HT+bScqsKMdWO1mm2Rsalhly0ltzY6s3efu3S1oW9OisQXfxIk6kpvaWE3mAgCAIBFWietLcMtvsgH0Ye6sp+EWPrNxABDqqhQpsADc8bDdAPtCiQrXtmYkm2654QDm2HJREO4Wza8Bw9cA++5crKVHMNqToR29sANhb0gp3jd3iAdcTTLAW4Mp8AYB2gEbC0CrOTbyjcd2v94B9pYezu3O1vvgHKvhWLORazJbx/IgHug1TQFVtuJvAPL06j+SwUC4JIJ1sb6QA1Oo9gwUAEEkHfblAPKCotwFUgsTv5mASKdM5mJ3EKPVe/2wDj7j8jKDYqxZT46XgDq6jFcwUBTfQ3vAPirUUtlUEFi2p/PKAdaVI5mLAWYKLeBuPbAPWEQquU8NAeY4QDtAEAQBAEAQBAEAQBAEAQBAEAQBAEAQBAEAQBAEAQBAEAQBAEAQBAEAQBAEAQBAEAQBAEAQBAEAQBAEAQBAEAQBAEAQBAEAQBAEAQBAEAQBAEAQBAEAQBAEAQBAEAQBAEAQBAEAQBAEAQBAEAQBAEAQBAEAQBAEAQBAEAQBAEAQBAEAQBAEAQBAEAQBAEAQBAEAQBAEAQBAEAQBAEAQBAEAQBAEAQBAEAQBAEAQBAEAQBAEAQBAP//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AutoShape 32" descr="data:image/jpeg;base64,/9j/4AAQSkZJRgABAQAAAQABAAD/2wCEAAkGBxQSEhQUExQVFRQVGBcVFhUYFRgXGRgYGBYYFxcYFxgYHSghGRolHBYcIzIiJSkrLi4uFx8zODMtNygtLisBCgoKDg0OGxAQGywkICYvLCw0LC8sLDQsNDQsLCwsLCwsLCwvLDQsLCwsLCwsLCwsLCwsLCwsLCwsLCwsLCwsLP/AABEIAIUBfAMBEQACEQEDEQH/xAAbAAEAAwEBAQEAAAAAAAAAAAAABAUGAwIBB//EAEwQAAIBAgMEBQUMCAQFBQEAAAECAAMRBBIhBTFBUQYTYXGBIjJykaEUI0JEUmJzlLHB0/AHMzRTgrKz0ZOi4fEkQ4OSwzWEo8LSFf/EABsBAQACAwEBAAAAAAAAAAAAAAAEBQIDBgEH/8QAPBEAAgEDAAUICQMCBwEAAAAAAAECAwQRBRIhMUETIlFhcYGhsRQyMzSRwdHh8EJSkgZDFRYjU2Ny8ST/2gAMAwEAAhEDEQA/AP3GAIAgCAIAgCAIAgCAIAgCAIAgCAIAgCAIAgCAIAgCAIAgCAIAgCAIAgCAIAgCAIAgCAIAgCAIAgCAIAgCAIAgCAIAgCAIAgCAIAgCAIAgCAIAgCAIAgCAIAgCAIAgCAIAgCAIAgCAIAgCAIAgCAIAgCAIAgCAIAgCAIAgCAIAgCAIAgCAIBwxWNp0heo6p6TAX7r75hOpCCzJpGUYuW5EP/8Av4f94O+zW9drTT6ZQ/cjPkZ9BMwuLp1Bem6uOasD9k3QqRmsxeTW4tb0d5meCAIAgCAIAgCAIAgCARMXtOjSIWpURCdQCwBtz7B2zVOvTg8SkkZRhKW1IlAzaYn2AIAgCAIAgCAIAgCAIAgCAIBTt0ipC5y1bAlc3VnLcNl398gvSNBS1c7d243chMuJONIgCAIAgCAIBlel/TVMEwpKhq1iMxXNlVVJsCzWOpsbAA7uGkj17mNLfvLXR2iql5mSeIriZwfpQqn4pT/x2/Ckb09dBaP+mn/ueH3Og/SXWPxWn9Yb8Ke+nLoMf8uf8nh9z2v6Ra5+K0vrDfhT307qMX/T6X9zw+50H6QK5+K0vrDfhT303qMHoFL+54fc6Dp3iD8Vo/WG/Bj0zqMXoSP+54fc9r02xJ+K0frD/gz30vqMXoaC/W/h9zoOmGKPxah9Zf8ABnvpXUYvRNP97/j9z2OleKPxah9Zf8Ge+lPoMXoumv1v+P3Jez9rYnEqbolBL2zo5qFhxyZkUD0iD2SFW0hOXNp7Ov6EOpQpU5bHrd2PmybQ2eiG4Xyjvc+Ux72Oplc4tvL3nmtwPVQTRNGcSuxOFUnNbK43OpysP4hrIyqypy1oPDNySawzliekGJoBRkp1gTbrGc0rcg+VGF+3QS7s9LOfMqLb0mCs6cpbZNd2fmjw3SvFj4tQ+sv+DLP0p9BuWjKb/W/4r6nNumGKHxah9Zf8GeeldRmtE0/3v+P3PDdNcSPitH6w/wCDPPS+oyWh4P8AW/4/c5t06xA+K0frDfgzz0zqMloSL/W/h9zm3T/ED4rS+sN+FHpvUZLQSf8Ac8PueG/SLXHxWl9Yb8KeendRmv6fT/ueH3OZ/SVWHxWn9Yb8KeenLoMv8uf8nh9zwf0n1R8Up/47fhR6eugyX9NN/wBzw+5puiHTGnjiyFDSrKMxQtmBW9syNYXAJANwLXEk0biNXcVOkNGVLNrWeU+JppvKwzOKpPTq1r0nqdY2ZWVc2YZQMjfJta2ulj3znb+zrSruUVlMm05x1Vt3FxsXDNSoU0fzlGove2pIUHkAbeEu7anKnSjGW9Ii1JKUm0TpvMBAEAQBAEAQBAEAQBAEAQBAMU/7M/pv/XM5CXvL/wC3zLFfL5G1nXlcIAgCAIAgCAfin6Q9dpV/+kB/hLKa+9qd5oBpWWX0st+jHQhqqipXJRDqFHnEc9dw/PbI9Om57dy8Sv0hp15cKHxNlQ6L4VBYUQe0kn75K9Hppbignd15vMpP4nPE9F8M3/LynmrEey9vZNEqUVu2GdO7rw3SZQ7Q6IumtJs4+S2jeB3H2TVrSj1lnR0tPdUWSlyFSVYFWG8EWI8JthNS3FpTrQqrMWSKc2nkiVTmSNMiXgsL1z5PgCzVD2cF8beoGRripjmIgXVXVWEasuEAAHYANBb+0iSqKmusrFFyZFqV2PH1aSHOtOXE3RhFHIsec0uT6TZhHgmYs9PFRAwIIuDoQeMx3GRSshRjTOttUPNeR7Ru9UvrK45WGHvRJozzsZxqSYS4kWpMWbonAUmdsqgsx4AXP+g7ZqnUjDee1K8KSzJlxg+ijNrVbL81dT4sdB7ZCncSfq7Csq6Um9kNhZ0+j2HX4F+1iT99pGlUk97IcrirPfJ/E5YrYWHYW6sDtBImrl5R3M2U6tWLzGTXeZHb3Ro0wXpHMo3jiJIo3ik9WRd2elJJ6tbd0/Ufoy/9RX6Kr9qS6sPaPsPf6j22se0/Utu4x6SIUKgs6pdgSADfWwI5c5Mva8qNLXjvONpQUpYZWtj8TYkVKJsCf1TcP+pKb/F6/Qvg/qSOQh1/ncXmz6xelTc2uyKxtuuVBNvXOhpScoKT4pESSxJoocXtbEDrmVqQWm1QBTTYkhOZzj7JS3Okq1OrKEUtn50kmFGDSzk+1tuO4DKyUafCo41fmVUkBV5E3J5RcaWkniku8Rt1xOmzcbWasidatRCrO5yLoo0WzKbXLH1AzZYXlevU1ZYx2HlWnCMcnXE7XqM7pRVVyMUZ6lzqAD5KLqRYjUkTK70nyU3CEdq6TyFBNZbIvuyte3ulc3Lq0+y9/bIH+K3HV8DbyMOgkUtsVKZHXhSh061AVy33F0JNl7QdOUmW2ltZ6tVY6zXOgt8S+l0RTOY3a1dalbLkKUmAyZDmZciO1mzWBsxtpKa50jUpV3DCwsdvDrJUKMZRT4sYjbjuMyMlKl8GpUF2ftVSQFHK9yeU13Glmniku9nsLdfq3nmjjq9syVqdUcigsewMh09RmiGlqye1JmToQ7C52ZjxWS9irKcrod6sOHaLEEHiCJe29xGvDXiRZwcHgk1agVSzEBQLknQADeTN0pKKyzFLOxFFU2tVqa0gKVPg7qWdhzCXAUd9z2CUdxpd5xSXeyVGgl6xHp7Tq3suJpVG+Qyrr/2EEeoyPHS1dPbhmToR6CHURhhmDCzZiSL3terfQ8d8hRlrVlLpeTaa/FVxTRnIJCgsQBc2AvoJ2E5KMXJ8CuSy8FE2069QZl6uih1F/fGtwJNwo9soaul5t8yOO0lqhFb9p4p4yt8HEI5HA01I/wAhBE1LStdb8fA9dGHQWOzdql26uooSpa4sbq4G8qTrccVPtltZ38bjm4wzRUpau1bi0k80iAIBiMf0bWrtRqzEMgp03ZeTi6KD2EKD4HnKe+inWS6sv5FtTvpxsuQWzL39Rq7zxSwQMHhq00zu4rdtMlTObVpHldN8DNQPBqTU62eBlqkHaOAp1hZxqNzDRh3H7t018ph5RshKUHmLMntHCth/PBZb2V1UtfkCqgkNJtC4U+a95b0LtT2T2M5LjAN9OuOZOGrgDvJSwEmuMkstG2U4fuXxX1NZsKh1dIE+c/lt47h4Cw8JTyqZbkykqyc5NnWvVtqZFbcnk9WEitxe0gl9HYgXyU0LtbuUaTOnQlUeIrJ7HLZAHSI/uK9uXUV7/wBK3tkl6Mq4N6pPpj/KP1LTCY1am4MrWvkdSjW52PDtkCrRnTeJrBgdzNJkQNr0rpmG+n5Xh8Ier7BN1rV5OomZReq8lI2NB3U8Qf8A21f/APE6bUk+BYqcP3R/kvqSdl4FsTYrdafFypB7lVhe/fukGtcKPNjvI9xeKHNhtZpaC0sOuWmuvE7yTzZpWVLmMX0srdSdV60mcquNY9ndIc7icuo3xoQRwaq3M+uaHOXSbVCPQeTUPOY6z6T3VRzY3mDbMkiN0Q2KqbQeqCABSbKnMuygnuGW38QnWaCrcqnnejTpC6k7aNB7k9j6ug3mIw6VBldVYb7MARfuM6CUIyWJLJRptbjMGkqPilVQqh9AAAB7xTOgE5bSEVG4kls3eSJ9NtwTf5tNBsX9no/RU/5BOmoeyj2LyIVT1n2lAGA90FvNFWqT3cZy997xLtJ1P1UWWw9mLkWrUUNVcA6i+RTqEUcABvtvMvrK0hSpptc5/mCLVqtvC3Flh8HTpliiKpa2YqoF7br2kyNOEW3FJZNTk3vZCxexKdSr1jFrEAMgNlcrfKWtqbA2tx05SPVsqVWoqkkZxrSjHVRHrPgE8hvcw4FbIfWBPJStYc16vZsPUqr2rJWYdqZerSpuKlKylfKzWV7goT2FTv3Aic9ewpxq/wCk8p7SXDWccy3l90dqlsPTubkAoTzyEpf/ACzpLOevQi30EKssTZUVGtWxR5OD/wDDTnPaR95l3eSJdL1F+cSdsLZlPq6dVlD1HRWLMAbZgDlQblUXtYS8s7WnTpp4y2t5Gq1JOTXA57ewaU8lZFCtnRHsLZlc5fKA32JBB7DI+lLeDpcoltRnQm29VnnZD2xTD5dLMe+m9r+qp7BI2h58+UerPw/9M7hc1M+7dq9ZVWj8BQKtQfKNyKansupa3zRNul7hpKkuO1/Ixt4bNY57OwIxDM9TWkjFETg7LozN8oA6AbtCeU16Nsozjys1noRlWqOPNW8uK+zaLrlamhXllAt3Ebj2iXUqNOUdVpYIqnJPKZlajk4c3JJDFbneQtXKL9thOSUVGvqrg/mWPWbWdiVhS0dg0KQJqWdQTlFQjJTW+iqp005nWQadjQpNyaz28De605bER8XVwDi2eip+C6FVKngQy7vsmNV2dRasnHwPYqstuGVyYkmlSq3GZHQkjcbP1b27CC3rlBbt07iOODJUllNGznXlaIAgFHs45mrVPlVXHhT97Hh5JPjKCrPWqyfXj4bCVjCS6vPaSnMjVZ52HsUR6+IVd515cZHMyNU2nTBsTYncLXJ/hFzCi28I9SPi7TpE2zgE7gwKE92YC88lCUd6wZYJJmAOVamGBVgCDoQdxmJkQcVXqLTOHOZ0qFUSpvKqWGdKh4+Rezevtso6Qk6Eqct/B+ee418ktdSRPYysk+BtSKrEOz1AiecxyrfcLecx7Bv9Q4zdb0ZVZKEeJjKSW1mp2bgEoJlXvZj5zNxZjznV0KEKMNWJAnNzeWS5uMCHtPZy1lsdGGqON6NzHZzHGaLi3hXhqSM6dRweUZyi58pXFnQ5XHC/MdhFiO+cXcUZUajhLgW0JKSyj2wvodxkczOeGxVSpSSicyJTGSo25qmU2CqeCkAXbjew4y8q6Tk6EacOjayGqCU3JnarXCrZbKoFuQA7OQlNOq3sRJjTW9lZU2gvDX2CYckzbrHOntJW3An0QW+wTJWtSXqpvuPOUS3neliFbQHUbwdCO8HWaKlKcHiSwZxknuPZmozPhmJ6e8BUyYii3Nih7nUj+YLLrQc3CuuvZ4ES8WYG1nalMZTEn33F+n/4Kc5XSPvMu7yRY0fUX5xL/Y37PR+ip/yCdLQ9lHsXkQanrPtMxjj5GL9Kv9hnL3/t5k+l6sTX4bzF9EfZOrjuRXPedJkeGSx+O68M7sRhx5qC/vgvbM9tWBO5e7fec1e3060nCHq+ZPpUlBZe8kYTZldlGUU6C8FKlmt2hSAvdczOloipJZm8eJjK4ins2nLI9Oq1N8jMER86qVuGZxYgk7svPjId3bO3moZzsybac1OOUWvRj9nHp1f6rzodH+7x/OJDr+0ZU4g++4r0x/Rpyi0j7zLu8kS6PqL84l9sX9nofRU/5BOloeyj2LyINT1n2kbpP+oPp0f6qSNpH3aXd5ozt/aL84ELZn7Wv0NX+pSlXoj2z7PmiRcep3/U8Vz/AMTX76Y8OrB+0matK+8PsR7Q9miy6M/s1LuN+/Mb+28vbLHIQx0EWt67LSSjUYdz7w/pv/XM5CXvD/7fMs16vd8jXbSxoo02ci9rBVG9mJsqjvJnVV6yo03OXAr4QcpYRl6ys7qag6+s18qfAW2/KDoqjix1PsnMSnWvKmPDgielGnHoLJdk4gjWpRX5opsw7s2YX9Qk5aGljbPwNLuY9BU1ql8OdADexA3XWrlJHeRfxlZGOrWUeh48SRwybadiVYgCAUOxj72fpK1+/rnnMyfPl2vzZMl9PIlEzQwZmpVZjcau7BVvuuxsPAb+4TGnBzkoribNiNds3ZyUFso1PnOfOc8Sx/Np1NChCjHViQpzcnlkmrSVgVZQwO8EAg+Bm1xUlhmKbW4p8RsY0/Kw5sONFich9A76Z9nZKu50ZGSzS2Po4fYkQr8JEfD4kPfQqymzI2jKeRH37jKCcJQlqyWGSes6TWZHOq1gTyBM8A6J4a5qVjxPVp3Lq58W0/gE6PRVHEXUfHZ+d/kRLiW6Jo5bEYQBAM90hoZKtOqNz+9P36tTP8w/iEodN2+YqquGxk20nviRTOaZPPFasFUkmwGpMbXsQxjaZyri3xDhKak3PkoN57T+bCTaNs21GKy2a5TSWXuNXsjomigNXtUb5HwB3/L8dOydDbaLpw51Ta/D7kGpcyeyOw0lOmFFlAAG4AWHqloklsRFbyQ9rbMSutjo48xx5ynhY8uY4zRc2tO4g4zRsp1ZU3lGSouSPKFmBKsOTKSrD1ifP69J0qjg+BewlrLKPZmgzOaH32j9NS/nF5c6Mi1On2rzIlw+bLsN5O2KYyWKPvuK9P8A8FOcrpH3mXd5IsqPs1+cTQ7G/Z6P0VP+QTpaHso9i8iBU9Z9plscfIxfpVvsM5e/9vMsaXqo2OG8xfRH2Tq47kVj3nzFoSjgbyrAd5GkTTcWkFvMbh6oFPDuR5CNTZhbcFFjcfNax/hnJWsowrxc9yZZ1E3FpGrbatALm66nl551t9s6p16ajrayx2ldycs4wUNTEdbWeqAQhVKa30LBS7FrcAc+l9dJzWkLiNarmO5LBPo03COGWnRc+8W4h6oPf1rH7CPXLzRzzbx7/Mh3HtGVGKPvuK9Mf0aco9I+8y7vJEyj7NfnE0Gxf2eh9FT/AJBOloeyj2LyIFT1n2kbpP8As59Ol/VSRtI+7S7vNGdv7REDZR/4tfoan9SlKvRHtn2fNEm59Tv+p723T6uur/BqqEJ5Olyt+9SR/DNml6L1lUW7cY20srVPGy9ojD5kqXFMsWR7XC5jdle3mi5JB3a20tPdHX0IR5Oo8dDFei5PWiWtTbmHAv11M8grBie5VuSZayuqMVlyXxIypTbxgy1QEUDcEXYtY7wGq5hftsZy+spV8ri/mWOMR7jQdKB5FJuC1ULdxDKP8zCX2lU3Q2dKIVt65B2biUp4hjUIUPTVUZjYXVmLLc6Am4PbbskDRNWEJSUnjODdcxbisFvjNs0aY88Ox81EIZm7gPtOkua11SpRzJ93EiwpSk9iMvXUrh2zaHVyBra9TOR22B9k5VTTq676c+JZY2YNuDOyKk+wBAKHAjK9dPk1WbwqAVB7WI8Jzd1HUrSXXn47SWnmKfV5EoiRT0ocAlsRhwf3jX7xSqW9skWC/wDoj3+TPZ+pL84o2U6YhCAIBW7W2Z1lnp2Wso8luDD5D81PsOo7Yd5aRrx6+DNtKq4PqK3DV84OhVgcrKd6sN4P9+IsZy04ShJxlvRORy2k+Wm55CYLeel3sPD9Xh6S8coJ9JvKb2kzsbanydKMeorqjzNsnTeYCAIBW9JKWbDVbb1HWDvpkOP5ZFvaevQmury2m2jLE0Uoa4vz1nDMt0ZvbGIevWXD0hc3sbcW5dw/vyk61oOTWFte411JpbzddHthphUsPKqN578+wclnV2trGhHr4v8AOBWVarm+otpKNQgCAYmuPfq/0re0KT7SZwml/e5l3a+yR4Y2ErYxcmkiQ3hZPmyEz4miOTFz3Kp/+xWdLo6nmvHHAr7iWIM3U6grDPY7Y1Y1KrI1PLUIbyswI8hUtoPm38ZUXWjZVqrmpLaS6dwoxSaLrAUDTpU0OpRFUkfNUD7paU46sFF8ERpPLbKDGbCrt1wVqWWozkXLXGfuFpUXGjJ1akpqS2kqFzGMUsGjpLZQOQA9QlylhYIjPc9PCix2xGDM9AqMxzNTe4Usd7KwuVJ46EGVV3oxVZa9N4fgSqVxqrEiGmxa5N+rw6H5Vyx9QQX9YkKOiKzfOaRtd1Dhkkv0cIAZahNbizDyWHyMo81eItrfnJktE0+T1Yvb0mpXT1tq2HTYmz61Oq7VAiqygWR2YFgfOIKixtp4TZYWlW3b12sPoPK9WM0sHLGbGrGpVZDSy1CD5Ra48hU4D5s03OjZ1qrmpLb9DKncRjFJoucBQNOlTQ6lEVSRuuFA+6WtOOrBR6ERpPLbOO2cGa1IopAa6sCd11cNY27pquqLrUnBPGTKlPUkmQtl7LqpW6yoadhTZAFzXuzI19R8yRLKwlbzcm87MeRtrV1OOEi1xeGWqhRxmVt4/O49ssJwjOLjJZRHjJxeUUVTY1dP1bpUXh1hKOOwsoIb1CUtXREs5py+JMjdL9SPFLY1cnXqaXNgTUbwGVR6yZhT0RUb58kl1fiPZXUeCPB6O1spTrEZb3zMGzEZs2vC82rRMlPKlx6Dz0pY3GlxFBXVkcXVgQQeIMuZRUk4vcyGm08oz1bYtZfJQpVTh1hKsByJCkN36SjraIlnNN7OsmxuljnI+YfYVU6HqqKnf1YzMe4lQAe2xiloiWf9SXwErpfpR0r9H2S/UFSh306hbfaxIexOvEEb5tuNFKTzSeOp/UxhdfuLLYOFelRVKlswLWAYsAuYlVBPACw8JY2lOdOkoze1EerJSk2iwkg1iAUu0l6vEI/waq9U3prdqZ8QXHqlPpOltVRdj+XzJFJ5i13nYypNhUY8dW6VOCVEc+iTlf2MZtt56lWMusyxlNGrnUkEQBAEApdu4QqfdCC5UWqqPhoOIHyl3jmLjlKvSVpykeUjvXiiRQqYeqyq2uQ1BrG4YAA8wxAH2znaazNIm7jXATtiqPsAQBAOddMysp4gj1i08kspo9WxmDq47qsKr/CyKF9Ir/ufCcEoZnhly3sLvoXsHqKfWVB79UFzfeqnW3ed5/0nXWFryUdeS5z8F0fUra9XWeFuNLLAjiAIAJgGDoVM+Z/3ju/gzEr7LT55fVeUuJy6y+ox1YJHHG1bWHiZlaU8vXYqy4Fz0MwtzUrH6NPA3c+uw/hM6nRVHCdR8di+f51FZdT3RNTLgiCAIAgCAIAgCAIAgCAIAgCAIAgCAIAgCAIAgCAIAgEbaOEFWmyE2vubirA3Vh2ggHwmutSVWDg+JlCWq8lZgcQXUhhaohyVF5MOXYRqOwicxODhJxlvRL2b1uPuLw4qKVO5gVPcRaa2ep4Jmw8SalFc3nrem/pp5JPja/cROntavK0lIi1Y6smT5INYgCAIBjtr4fqWNL4Duj0uwdamen4E3HY3ZOcurXkrmLW5tee0n0568H0o2M6MgCAIAgCAYXo7gPdFSmWF6WHUEjg1Q6gdthr/ALznNHWvKVpTluT/APPr8CwuKmrHC3s3U6MrxAEAQCq6S4nJQYA2ap70ve28+C3PhIWkK6o28pdxut4a9RIzLsEXkFH+gE4KMXOWFvZeZwiqoK9aoEXz3NhyHMnsA18Jd0KDk1Th+dZEnPCcmfpOBwq0qa013KLDt5k9pOvjOsp01Tiox3IqpScnlneZmJFWsetK8Mt/sgEqAIAgCAIAgCAIBGxWIysg+UbH8+MA7VnyqTyBMA8YSrmRSd5GsA7QBAEAQBAEAQBAEAQBAEAQCq2tg2zddSF3As6fvE329Mbwe8cdK++tOVWvH1l4/nA3UqmOa9xyw9daihlNwfyQRwI5SgZI3HPC1OqxHzK9h3VVGn/cot3oOcsdG19WfJvc/P7mFWOtHPQX0viIIAgCAQtrbNXEIFbTKyupG8FT94uPGaa1GNWKT4NP4GcJuDyibNxgIAgCAIBC2Rs5cPSFNdbEkk7ySbkn88JpoUY0YaqM5zc3lk2bjAQBAEAyO2MV1tc28yjdF7XP6w+Fgvg05HTl3ylRUo7l5lrZ0tWOs+Jlto4/rHCpcgGwtqWO7QceyRbahqLL3v8AMG6c89huei2w/c6Z3/WuNfmjflH3nn3TqrK05GOtL1n4dRV16uu8LcX0nGgQCEv68+j/AGgEhawIY/JuD4QDw+KAC6ElhcAb914B8OLNr5H9Q0gH2hic1vIYA63NrQDrSqhgSOBI9UA8HEjJn4fkQDnVxeU+Y2+19NeUA7UapbepXvgFdtUEuAPgqW/PqgHfG1b0hbe+UevWAfMBUy02v8At7NYB1pYskjyHF+NtIB9XFgnRWIvbNbT/AGgBMWCdFYgm2a2n+0A8+7dTZHNiRcDlAO6VQSRuIANu+AefdAyljoASPUbQDzSxWYgZWF9xI0gHhsZqQEY2NrgQD62NsbZHOgJsN1+cA70qgYAjcYB7gCAIAgFTj9msGNWhbMdXpk2Wp23+C/bx48xXXliqvPhsl5/c306uNktxBZ1royaqw3qdHpsNVNuBBFwdxtKGSlCWHsaJK6S12PjTVTytKiHJUHzhxHzSLEd86a1uFWpqXHiQ6kNWXUT5JNYgCAIAgCAIAgCAIAgCAIBV7f2gaVOyfrKnkp2fKc9ijXvsOMhX92rai5ceBuoUuUljgfnmLxTVSMNhgX4EjXNz15cz905S3t5znrNZk+Hz/NxazmorqNp0X6MLhgHqWat7E7F7e38nqbSyVLnS2y8uz6lZWruexbjRyeRxAEAhL+vPo/2gHJTlzngxdT362/t6oB06trU3XUhQCOYIG7tgHdKwdCRpvBB3gjhAOdKplog8lHrtpAPODTISnMBvG1m9ogEYHLTtwYAjvBFx9/rgE7G7l9NftgEiAQKYzVn5Bcvrt/rAI+EuWRD/AMssT69PbAPY069e8+sH+8Al4RnsMwAFhYg6wDlSY0rIw8m9lYdvAwD7Rc07Iw8m9lYdu4HlAPmEZ7mwGXO1zfXfrAFXSoz/ACQt/RN7/wB/CAc11yDgajn1EkQCZVxGVgCDrpfheARsOz5nygEZzck68IAq1yj1DlJ0W/Zv3wCTg6eVADv1OnabwDtAEAQBAEAhbQ2YlWxN1cebUU2Ydl+I7DcSPXtqdZYku/iZwqOO4pKqV8NVWqU61fMqNTGrJwLU94ZTqCLggkaXldTt61pU1lzovfjf8OrvJDlCpHG5molyRBAEAQBAEAQBAEAQBAEA+M1gTy8fYIYMVV2XicdUZ3vQpN5Izef1fBQvC+8k9m8CUc7SreVeUnzYrcnv+HT+bScqsKMdWO1mm2Rsalhly0ltzY6s3efu3S1oW9OisQXfxIk6kpvaWE3mAgCAIBFWietLcMtvsgH0Ye6sp+EWPrNxABDqqhQpsADc8bDdAPtCiQrXtmYkm2654QDm2HJREO4Wza8Bw9cA++5crKVHMNqToR29sANhb0gp3jd3iAdcTTLAW4Mp8AYB2gEbC0CrOTbyjcd2v94B9pYezu3O1vvgHKvhWLORazJbx/IgHug1TQFVtuJvAPL06j+SwUC4JIJ1sb6QA1Oo9gwUAEEkHfblAPKCotwFUgsTv5mASKdM5mJ3EKPVe/2wDj7j8jKDYqxZT46XgDq6jFcwUBTfQ3vAPirUUtlUEFi2p/PKAdaVI5mLAWYKLeBuPbAPWEQquU8NAeY4QDtAEAQBAEAQBAEAQBAEAQBAEAQBAEAQBAEAQBAEAQBAEAQBAEAQBAEAQBAEAQBAEAQBAEAQBAEAQBAEAQBAEAQBAEAQBAEAQBAEAQBAEAQBAEAQBAEAQBAEAQBAEAQBAEAQBAEAQBAEAQBAEAQBAEAQBAEAQBAEAQBAEAQBAEAQBAEAQBAEAQBAEAQBAEAQBAEAQBAEAQBAEAQBAEAQBAEAQBAEAQBAEAQBAEAQBAEAQBAEAQBAP//Z"/>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 name="AutoShape 34" descr="data:image/jpeg;base64,/9j/4AAQSkZJRgABAQAAAQABAAD/2wCEAAkGBxQSEhQUExQVFRQVGBcVFhUYFRgXGRgYGBYYFxcYFxgYHSghGRolHBYcIzIiJSkrLi4uFx8zODMtNygtLisBCgoKDg0OGxAQGywkICYvLCw0LC8sLDQsNDQsLCwsLCwsLCwvLDQsLCwsLCwsLCwsLCwsLCwsLCwsLCwsLCwsLP/AABEIAIUBfAMBEQACEQEDEQH/xAAbAAEAAwEBAQEAAAAAAAAAAAAABAUGAwIBB//EAEwQAAIBAgMEBQUMCAQFBQEAAAECAAMRBBIhBTFBUQYTYXGBIjJykaEUI0JEUmJzlLHB0/AHMzRTgrKz0ZOi4fEkQ4OSwzWEo8LSFf/EABsBAQACAwEBAAAAAAAAAAAAAAAEBQIDBgEH/8QAPBEAAgEDAAUICQMCBwEAAAAAAAECAwQRBRIhMUETIlFhcYGhsRQyMzSRwdHh8EJSkgZDFRYjU2Ny8ST/2gAMAwEAAhEDEQA/AP3GAIAgCAIAgCAIAgCAIAgCAIAgCAIAgCAIAgCAIAgCAIAgCAIAgCAIAgCAIAgCAIAgCAIAgCAIAgCAIAgCAIAgCAIAgCAIAgCAIAgCAIAgCAIAgCAIAgCAIAgCAIAgCAIAgCAIAgCAIAgCAIAgCAIAgCAIAgCAIAgCAIAgCAIAgCAIAgCAIBwxWNp0heo6p6TAX7r75hOpCCzJpGUYuW5EP/8Av4f94O+zW9drTT6ZQ/cjPkZ9BMwuLp1Bem6uOasD9k3QqRmsxeTW4tb0d5meCAIAgCAIAgCAIAgCARMXtOjSIWpURCdQCwBtz7B2zVOvTg8SkkZRhKW1IlAzaYn2AIAgCAIAgCAIAgCAIAgCAIBTt0ipC5y1bAlc3VnLcNl398gvSNBS1c7d243chMuJONIgCAIAgCAIBlel/TVMEwpKhq1iMxXNlVVJsCzWOpsbAA7uGkj17mNLfvLXR2iql5mSeIriZwfpQqn4pT/x2/Ckb09dBaP+mn/ueH3Og/SXWPxWn9Yb8Ke+nLoMf8uf8nh9z2v6Ra5+K0vrDfhT307qMX/T6X9zw+50H6QK5+K0vrDfhT303qMHoFL+54fc6Dp3iD8Vo/WG/Bj0zqMXoSP+54fc9r02xJ+K0frD/gz30vqMXoaC/W/h9zoOmGKPxah9Zf8ABnvpXUYvRNP97/j9z2OleKPxah9Zf8Ge+lPoMXoumv1v+P3Jez9rYnEqbolBL2zo5qFhxyZkUD0iD2SFW0hOXNp7Ov6EOpQpU5bHrd2PmybQ2eiG4Xyjvc+Ux72Oplc4tvL3nmtwPVQTRNGcSuxOFUnNbK43OpysP4hrIyqypy1oPDNySawzliekGJoBRkp1gTbrGc0rcg+VGF+3QS7s9LOfMqLb0mCs6cpbZNd2fmjw3SvFj4tQ+sv+DLP0p9BuWjKb/W/4r6nNumGKHxah9Zf8GeeldRmtE0/3v+P3PDdNcSPitH6w/wCDPPS+oyWh4P8AW/4/c5t06xA+K0frDfgzz0zqMloSL/W/h9zm3T/ED4rS+sN+FHpvUZLQSf8Ac8PueG/SLXHxWl9Yb8KeendRmv6fT/ueH3OZ/SVWHxWn9Yb8KeenLoMv8uf8nh9zwf0n1R8Up/47fhR6eugyX9NN/wBzw+5puiHTGnjiyFDSrKMxQtmBW9syNYXAJANwLXEk0biNXcVOkNGVLNrWeU+JppvKwzOKpPTq1r0nqdY2ZWVc2YZQMjfJta2ulj3znb+zrSruUVlMm05x1Vt3FxsXDNSoU0fzlGove2pIUHkAbeEu7anKnSjGW9Ii1JKUm0TpvMBAEAQBAEAQBAEAQBAEAQBAMU/7M/pv/XM5CXvL/wC3zLFfL5G1nXlcIAgCAIAgCAfin6Q9dpV/+kB/hLKa+9qd5oBpWWX0st+jHQhqqipXJRDqFHnEc9dw/PbI9Om57dy8Sv0hp15cKHxNlQ6L4VBYUQe0kn75K9Hppbignd15vMpP4nPE9F8M3/LynmrEey9vZNEqUVu2GdO7rw3SZQ7Q6IumtJs4+S2jeB3H2TVrSj1lnR0tPdUWSlyFSVYFWG8EWI8JthNS3FpTrQqrMWSKc2nkiVTmSNMiXgsL1z5PgCzVD2cF8beoGRripjmIgXVXVWEasuEAAHYANBb+0iSqKmusrFFyZFqV2PH1aSHOtOXE3RhFHIsec0uT6TZhHgmYs9PFRAwIIuDoQeMx3GRSshRjTOttUPNeR7Ru9UvrK45WGHvRJozzsZxqSYS4kWpMWbonAUmdsqgsx4AXP+g7ZqnUjDee1K8KSzJlxg+ijNrVbL81dT4sdB7ZCncSfq7Csq6Um9kNhZ0+j2HX4F+1iT99pGlUk97IcrirPfJ/E5YrYWHYW6sDtBImrl5R3M2U6tWLzGTXeZHb3Ro0wXpHMo3jiJIo3ik9WRd2elJJ6tbd0/Ufoy/9RX6Kr9qS6sPaPsPf6j22se0/Utu4x6SIUKgs6pdgSADfWwI5c5Mva8qNLXjvONpQUpYZWtj8TYkVKJsCf1TcP+pKb/F6/Qvg/qSOQh1/ncXmz6xelTc2uyKxtuuVBNvXOhpScoKT4pESSxJoocXtbEDrmVqQWm1QBTTYkhOZzj7JS3Okq1OrKEUtn50kmFGDSzk+1tuO4DKyUafCo41fmVUkBV5E3J5RcaWkniku8Rt1xOmzcbWasidatRCrO5yLoo0WzKbXLH1AzZYXlevU1ZYx2HlWnCMcnXE7XqM7pRVVyMUZ6lzqAD5KLqRYjUkTK70nyU3CEdq6TyFBNZbIvuyte3ulc3Lq0+y9/bIH+K3HV8DbyMOgkUtsVKZHXhSh061AVy33F0JNl7QdOUmW2ltZ6tVY6zXOgt8S+l0RTOY3a1dalbLkKUmAyZDmZciO1mzWBsxtpKa50jUpV3DCwsdvDrJUKMZRT4sYjbjuMyMlKl8GpUF2ftVSQFHK9yeU13Glmniku9nsLdfq3nmjjq9syVqdUcigsewMh09RmiGlqye1JmToQ7C52ZjxWS9irKcrod6sOHaLEEHiCJe29xGvDXiRZwcHgk1agVSzEBQLknQADeTN0pKKyzFLOxFFU2tVqa0gKVPg7qWdhzCXAUd9z2CUdxpd5xSXeyVGgl6xHp7Tq3suJpVG+Qyrr/2EEeoyPHS1dPbhmToR6CHURhhmDCzZiSL3terfQ8d8hRlrVlLpeTaa/FVxTRnIJCgsQBc2AvoJ2E5KMXJ8CuSy8FE2069QZl6uih1F/fGtwJNwo9soaul5t8yOO0lqhFb9p4p4yt8HEI5HA01I/wAhBE1LStdb8fA9dGHQWOzdql26uooSpa4sbq4G8qTrccVPtltZ38bjm4wzRUpau1bi0k80iAIBiMf0bWrtRqzEMgp03ZeTi6KD2EKD4HnKe+inWS6sv5FtTvpxsuQWzL39Rq7zxSwQMHhq00zu4rdtMlTObVpHldN8DNQPBqTU62eBlqkHaOAp1hZxqNzDRh3H7t018ph5RshKUHmLMntHCth/PBZb2V1UtfkCqgkNJtC4U+a95b0LtT2T2M5LjAN9OuOZOGrgDvJSwEmuMkstG2U4fuXxX1NZsKh1dIE+c/lt47h4Cw8JTyqZbkykqyc5NnWvVtqZFbcnk9WEitxe0gl9HYgXyU0LtbuUaTOnQlUeIrJ7HLZAHSI/uK9uXUV7/wBK3tkl6Mq4N6pPpj/KP1LTCY1am4MrWvkdSjW52PDtkCrRnTeJrBgdzNJkQNr0rpmG+n5Xh8Ier7BN1rV5OomZReq8lI2NB3U8Qf8A21f/APE6bUk+BYqcP3R/kvqSdl4FsTYrdafFypB7lVhe/fukGtcKPNjvI9xeKHNhtZpaC0sOuWmuvE7yTzZpWVLmMX0srdSdV60mcquNY9ndIc7icuo3xoQRwaq3M+uaHOXSbVCPQeTUPOY6z6T3VRzY3mDbMkiN0Q2KqbQeqCABSbKnMuygnuGW38QnWaCrcqnnejTpC6k7aNB7k9j6ug3mIw6VBldVYb7MARfuM6CUIyWJLJRptbjMGkqPilVQqh9AAAB7xTOgE5bSEVG4kls3eSJ9NtwTf5tNBsX9no/RU/5BOmoeyj2LyIVT1n2lAGA90FvNFWqT3cZy997xLtJ1P1UWWw9mLkWrUUNVcA6i+RTqEUcABvtvMvrK0hSpptc5/mCLVqtvC3Flh8HTpliiKpa2YqoF7br2kyNOEW3FJZNTk3vZCxexKdSr1jFrEAMgNlcrfKWtqbA2tx05SPVsqVWoqkkZxrSjHVRHrPgE8hvcw4FbIfWBPJStYc16vZsPUqr2rJWYdqZerSpuKlKylfKzWV7goT2FTv3Aic9ewpxq/wCk8p7SXDWccy3l90dqlsPTubkAoTzyEpf/ACzpLOevQi30EKssTZUVGtWxR5OD/wDDTnPaR95l3eSJdL1F+cSdsLZlPq6dVlD1HRWLMAbZgDlQblUXtYS8s7WnTpp4y2t5Gq1JOTXA57ewaU8lZFCtnRHsLZlc5fKA32JBB7DI+lLeDpcoltRnQm29VnnZD2xTD5dLMe+m9r+qp7BI2h58+UerPw/9M7hc1M+7dq9ZVWj8BQKtQfKNyKansupa3zRNul7hpKkuO1/Ixt4bNY57OwIxDM9TWkjFETg7LozN8oA6AbtCeU16Nsozjys1noRlWqOPNW8uK+zaLrlamhXllAt3Ebj2iXUqNOUdVpYIqnJPKZlajk4c3JJDFbneQtXKL9thOSUVGvqrg/mWPWbWdiVhS0dg0KQJqWdQTlFQjJTW+iqp005nWQadjQpNyaz28De605bER8XVwDi2eip+C6FVKngQy7vsmNV2dRasnHwPYqstuGVyYkmlSq3GZHQkjcbP1b27CC3rlBbt07iOODJUllNGznXlaIAgFHs45mrVPlVXHhT97Hh5JPjKCrPWqyfXj4bCVjCS6vPaSnMjVZ52HsUR6+IVd515cZHMyNU2nTBsTYncLXJ/hFzCi28I9SPi7TpE2zgE7gwKE92YC88lCUd6wZYJJmAOVamGBVgCDoQdxmJkQcVXqLTOHOZ0qFUSpvKqWGdKh4+Rezevtso6Qk6Eqct/B+ee418ktdSRPYysk+BtSKrEOz1AiecxyrfcLecx7Bv9Q4zdb0ZVZKEeJjKSW1mp2bgEoJlXvZj5zNxZjznV0KEKMNWJAnNzeWS5uMCHtPZy1lsdGGqON6NzHZzHGaLi3hXhqSM6dRweUZyi58pXFnQ5XHC/MdhFiO+cXcUZUajhLgW0JKSyj2wvodxkczOeGxVSpSSicyJTGSo25qmU2CqeCkAXbjew4y8q6Tk6EacOjayGqCU3JnarXCrZbKoFuQA7OQlNOq3sRJjTW9lZU2gvDX2CYckzbrHOntJW3An0QW+wTJWtSXqpvuPOUS3neliFbQHUbwdCO8HWaKlKcHiSwZxknuPZmozPhmJ6e8BUyYii3Nih7nUj+YLLrQc3CuuvZ4ES8WYG1nalMZTEn33F+n/4Kc5XSPvMu7yRY0fUX5xL/Y37PR+ip/yCdLQ9lHsXkQanrPtMxjj5GL9Kv9hnL3/t5k+l6sTX4bzF9EfZOrjuRXPedJkeGSx+O68M7sRhx5qC/vgvbM9tWBO5e7fec1e3060nCHq+ZPpUlBZe8kYTZldlGUU6C8FKlmt2hSAvdczOloipJZm8eJjK4ins2nLI9Oq1N8jMER86qVuGZxYgk7svPjId3bO3moZzsybac1OOUWvRj9nHp1f6rzodH+7x/OJDr+0ZU4g++4r0x/Rpyi0j7zLu8kS6PqL84l9sX9nofRU/5BOloeyj2LyINT1n2kbpP+oPp0f6qSNpH3aXd5ozt/aL84ELZn7Wv0NX+pSlXoj2z7PmiRcep3/U8Vz/AMTX76Y8OrB+0matK+8PsR7Q9miy6M/s1LuN+/Mb+28vbLHIQx0EWt67LSSjUYdz7w/pv/XM5CXvD/7fMs16vd8jXbSxoo02ci9rBVG9mJsqjvJnVV6yo03OXAr4QcpYRl6ys7qag6+s18qfAW2/KDoqjix1PsnMSnWvKmPDgielGnHoLJdk4gjWpRX5opsw7s2YX9Qk5aGljbPwNLuY9BU1ql8OdADexA3XWrlJHeRfxlZGOrWUeh48SRwybadiVYgCAUOxj72fpK1+/rnnMyfPl2vzZMl9PIlEzQwZmpVZjcau7BVvuuxsPAb+4TGnBzkoribNiNds3ZyUFso1PnOfOc8Sx/Np1NChCjHViQpzcnlkmrSVgVZQwO8EAg+Bm1xUlhmKbW4p8RsY0/Kw5sONFich9A76Z9nZKu50ZGSzS2Po4fYkQr8JEfD4kPfQqymzI2jKeRH37jKCcJQlqyWGSes6TWZHOq1gTyBM8A6J4a5qVjxPVp3Lq58W0/gE6PRVHEXUfHZ+d/kRLiW6Jo5bEYQBAM90hoZKtOqNz+9P36tTP8w/iEodN2+YqquGxk20nviRTOaZPPFasFUkmwGpMbXsQxjaZyri3xDhKak3PkoN57T+bCTaNs21GKy2a5TSWXuNXsjomigNXtUb5HwB3/L8dOydDbaLpw51Ta/D7kGpcyeyOw0lOmFFlAAG4AWHqloklsRFbyQ9rbMSutjo48xx5ynhY8uY4zRc2tO4g4zRsp1ZU3lGSouSPKFmBKsOTKSrD1ifP69J0qjg+BewlrLKPZmgzOaH32j9NS/nF5c6Mi1On2rzIlw+bLsN5O2KYyWKPvuK9P8A8FOcrpH3mXd5IsqPs1+cTQ7G/Z6P0VP+QTpaHso9i8iBU9Z9plscfIxfpVvsM5e/9vMsaXqo2OG8xfRH2Tq47kVj3nzFoSjgbyrAd5GkTTcWkFvMbh6oFPDuR5CNTZhbcFFjcfNax/hnJWsowrxc9yZZ1E3FpGrbatALm66nl551t9s6p16ajrayx2ldycs4wUNTEdbWeqAQhVKa30LBS7FrcAc+l9dJzWkLiNarmO5LBPo03COGWnRc+8W4h6oPf1rH7CPXLzRzzbx7/Mh3HtGVGKPvuK9Mf0aco9I+8y7vJEyj7NfnE0Gxf2eh9FT/AJBOloeyj2LyIFT1n2kbpP8As59Ol/VSRtI+7S7vNGdv7REDZR/4tfoan9SlKvRHtn2fNEm59Tv+p723T6uur/BqqEJ5Olyt+9SR/DNml6L1lUW7cY20srVPGy9ojD5kqXFMsWR7XC5jdle3mi5JB3a20tPdHX0IR5Oo8dDFei5PWiWtTbmHAv11M8grBie5VuSZayuqMVlyXxIypTbxgy1QEUDcEXYtY7wGq5hftsZy+spV8ri/mWOMR7jQdKB5FJuC1ULdxDKP8zCX2lU3Q2dKIVt65B2biUp4hjUIUPTVUZjYXVmLLc6Am4PbbskDRNWEJSUnjODdcxbisFvjNs0aY88Ox81EIZm7gPtOkua11SpRzJ93EiwpSk9iMvXUrh2zaHVyBra9TOR22B9k5VTTq676c+JZY2YNuDOyKk+wBAKHAjK9dPk1WbwqAVB7WI8Jzd1HUrSXXn47SWnmKfV5EoiRT0ocAlsRhwf3jX7xSqW9skWC/wDoj3+TPZ+pL84o2U6YhCAIBW7W2Z1lnp2Wso8luDD5D81PsOo7Yd5aRrx6+DNtKq4PqK3DV84OhVgcrKd6sN4P9+IsZy04ShJxlvRORy2k+Wm55CYLeel3sPD9Xh6S8coJ9JvKb2kzsbanydKMeorqjzNsnTeYCAIBW9JKWbDVbb1HWDvpkOP5ZFvaevQmury2m2jLE0Uoa4vz1nDMt0ZvbGIevWXD0hc3sbcW5dw/vyk61oOTWFte411JpbzddHthphUsPKqN578+wclnV2trGhHr4v8AOBWVarm+otpKNQgCAYmuPfq/0re0KT7SZwml/e5l3a+yR4Y2ErYxcmkiQ3hZPmyEz4miOTFz3Kp/+xWdLo6nmvHHAr7iWIM3U6grDPY7Y1Y1KrI1PLUIbyswI8hUtoPm38ZUXWjZVqrmpLaS6dwoxSaLrAUDTpU0OpRFUkfNUD7paU46sFF8ERpPLbKDGbCrt1wVqWWozkXLXGfuFpUXGjJ1akpqS2kqFzGMUsGjpLZQOQA9QlylhYIjPc9PCix2xGDM9AqMxzNTe4Usd7KwuVJ46EGVV3oxVZa9N4fgSqVxqrEiGmxa5N+rw6H5Vyx9QQX9YkKOiKzfOaRtd1Dhkkv0cIAZahNbizDyWHyMo81eItrfnJktE0+T1Yvb0mpXT1tq2HTYmz61Oq7VAiqygWR2YFgfOIKixtp4TZYWlW3b12sPoPK9WM0sHLGbGrGpVZDSy1CD5Ra48hU4D5s03OjZ1qrmpLb9DKncRjFJoucBQNOlTQ6lEVSRuuFA+6WtOOrBR6ERpPLbOO2cGa1IopAa6sCd11cNY27pquqLrUnBPGTKlPUkmQtl7LqpW6yoadhTZAFzXuzI19R8yRLKwlbzcm87MeRtrV1OOEi1xeGWqhRxmVt4/O49ssJwjOLjJZRHjJxeUUVTY1dP1bpUXh1hKOOwsoIb1CUtXREs5py+JMjdL9SPFLY1cnXqaXNgTUbwGVR6yZhT0RUb58kl1fiPZXUeCPB6O1spTrEZb3zMGzEZs2vC82rRMlPKlx6Dz0pY3GlxFBXVkcXVgQQeIMuZRUk4vcyGm08oz1bYtZfJQpVTh1hKsByJCkN36SjraIlnNN7OsmxuljnI+YfYVU6HqqKnf1YzMe4lQAe2xiloiWf9SXwErpfpR0r9H2S/UFSh306hbfaxIexOvEEb5tuNFKTzSeOp/UxhdfuLLYOFelRVKlswLWAYsAuYlVBPACw8JY2lOdOkoze1EerJSk2iwkg1iAUu0l6vEI/waq9U3prdqZ8QXHqlPpOltVRdj+XzJFJ5i13nYypNhUY8dW6VOCVEc+iTlf2MZtt56lWMusyxlNGrnUkEQBAEApdu4QqfdCC5UWqqPhoOIHyl3jmLjlKvSVpykeUjvXiiRQqYeqyq2uQ1BrG4YAA8wxAH2znaazNIm7jXATtiqPsAQBAOddMysp4gj1i08kspo9WxmDq47qsKr/CyKF9Ir/ufCcEoZnhly3sLvoXsHqKfWVB79UFzfeqnW3ed5/0nXWFryUdeS5z8F0fUra9XWeFuNLLAjiAIAJgGDoVM+Z/3ju/gzEr7LT55fVeUuJy6y+ox1YJHHG1bWHiZlaU8vXYqy4Fz0MwtzUrH6NPA3c+uw/hM6nRVHCdR8di+f51FZdT3RNTLgiCAIAgCAIAgCAIAgCAIAgCAIAgCAIAgCAIAgCAIAgEbaOEFWmyE2vubirA3Vh2ggHwmutSVWDg+JlCWq8lZgcQXUhhaohyVF5MOXYRqOwicxODhJxlvRL2b1uPuLw4qKVO5gVPcRaa2ep4Jmw8SalFc3nrem/pp5JPja/cROntavK0lIi1Y6smT5INYgCAIBjtr4fqWNL4Duj0uwdamen4E3HY3ZOcurXkrmLW5tee0n0568H0o2M6MgCAIAgCAYXo7gPdFSmWF6WHUEjg1Q6gdthr/ALznNHWvKVpTluT/APPr8CwuKmrHC3s3U6MrxAEAQCq6S4nJQYA2ap70ve28+C3PhIWkK6o28pdxut4a9RIzLsEXkFH+gE4KMXOWFvZeZwiqoK9aoEXz3NhyHMnsA18Jd0KDk1Th+dZEnPCcmfpOBwq0qa013KLDt5k9pOvjOsp01Tiox3IqpScnlneZmJFWsetK8Mt/sgEqAIAgCAIAgCAIBGxWIysg+UbH8+MA7VnyqTyBMA8YSrmRSd5GsA7QBAEAQBAEAQBAEAQBAEAQCq2tg2zddSF3As6fvE329Mbwe8cdK++tOVWvH1l4/nA3UqmOa9xyw9daihlNwfyQRwI5SgZI3HPC1OqxHzK9h3VVGn/cot3oOcsdG19WfJvc/P7mFWOtHPQX0viIIAgCAQtrbNXEIFbTKyupG8FT94uPGaa1GNWKT4NP4GcJuDyibNxgIAgCAIBC2Rs5cPSFNdbEkk7ySbkn88JpoUY0YaqM5zc3lk2bjAQBAEAyO2MV1tc28yjdF7XP6w+Fgvg05HTl3ylRUo7l5lrZ0tWOs+Jlto4/rHCpcgGwtqWO7QceyRbahqLL3v8AMG6c89huei2w/c6Z3/WuNfmjflH3nn3TqrK05GOtL1n4dRV16uu8LcX0nGgQCEv68+j/AGgEhawIY/JuD4QDw+KAC6ElhcAb914B8OLNr5H9Q0gH2hic1vIYA63NrQDrSqhgSOBI9UA8HEjJn4fkQDnVxeU+Y2+19NeUA7UapbepXvgFdtUEuAPgqW/PqgHfG1b0hbe+UevWAfMBUy02v8At7NYB1pYskjyHF+NtIB9XFgnRWIvbNbT/AGgBMWCdFYgm2a2n+0A8+7dTZHNiRcDlAO6VQSRuIANu+AefdAyljoASPUbQDzSxWYgZWF9xI0gHhsZqQEY2NrgQD62NsbZHOgJsN1+cA70qgYAjcYB7gCAIAgFTj9msGNWhbMdXpk2Wp23+C/bx48xXXliqvPhsl5/c306uNktxBZ1royaqw3qdHpsNVNuBBFwdxtKGSlCWHsaJK6S12PjTVTytKiHJUHzhxHzSLEd86a1uFWpqXHiQ6kNWXUT5JNYgCAIAgCAIAgCAIAgCAIBV7f2gaVOyfrKnkp2fKc9ijXvsOMhX92rai5ceBuoUuUljgfnmLxTVSMNhgX4EjXNz15cz905S3t5znrNZk+Hz/NxazmorqNp0X6MLhgHqWat7E7F7e38nqbSyVLnS2y8uz6lZWruexbjRyeRxAEAhL+vPo/2gHJTlzngxdT362/t6oB06trU3XUhQCOYIG7tgHdKwdCRpvBB3gjhAOdKplog8lHrtpAPODTISnMBvG1m9ogEYHLTtwYAjvBFx9/rgE7G7l9NftgEiAQKYzVn5Bcvrt/rAI+EuWRD/AMssT69PbAPY069e8+sH+8Al4RnsMwAFhYg6wDlSY0rIw8m9lYdvAwD7Rc07Iw8m9lYdu4HlAPmEZ7mwGXO1zfXfrAFXSoz/ACQt/RN7/wB/CAc11yDgajn1EkQCZVxGVgCDrpfheARsOz5nygEZzck68IAq1yj1DlJ0W/Zv3wCTg6eVADv1OnabwDtAEAQBAEAhbQ2YlWxN1cebUU2Ydl+I7DcSPXtqdZYku/iZwqOO4pKqV8NVWqU61fMqNTGrJwLU94ZTqCLggkaXldTt61pU1lzovfjf8OrvJDlCpHG5molyRBAEAQBAEAQBAEAQBAEA+M1gTy8fYIYMVV2XicdUZ3vQpN5Izef1fBQvC+8k9m8CUc7SreVeUnzYrcnv+HT+bScqsKMdWO1mm2Rsalhly0ltzY6s3efu3S1oW9OisQXfxIk6kpvaWE3mAgCAIBFWietLcMtvsgH0Ye6sp+EWPrNxABDqqhQpsADc8bDdAPtCiQrXtmYkm2654QDm2HJREO4Wza8Bw9cA++5crKVHMNqToR29sANhb0gp3jd3iAdcTTLAW4Mp8AYB2gEbC0CrOTbyjcd2v94B9pYezu3O1vvgHKvhWLORazJbx/IgHug1TQFVtuJvAPL06j+SwUC4JIJ1sb6QA1Oo9gwUAEEkHfblAPKCotwFUgsTv5mASKdM5mJ3EKPVe/2wDj7j8jKDYqxZT46XgDq6jFcwUBTfQ3vAPirUUtlUEFi2p/PKAdaVI5mLAWYKLeBuPbAPWEQquU8NAeY4QDtAEAQBAEAQBAEAQBAEAQBAEAQBAEAQBAEAQBAEAQBAEAQBAEAQBAEAQBAEAQBAEAQBAEAQBAEAQBAEAQBAEAQBAEAQBAEAQBAEAQBAEAQBAEAQBAEAQBAEAQBAEAQBAEAQBAEAQBAEAQBAEAQBAEAQBAEAQBAEAQBAEAQBAEAQBAEAQBAEAQBAEAQBAEAQBAEAQBAEAQBAEAQBAEAQBAEAQBAEAQBAEAQBAEAQBAEAQBAEAQBAP//Z"/>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56" name="Picture 36" descr="File:Miranda IM logo.sv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42039" y="4724400"/>
            <a:ext cx="2292160" cy="802256"/>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38" descr="data:image/jpeg;base64,/9j/4AAQSkZJRgABAQAAAQABAAD/2wCEAAkGBxQQEBUQExQTExIWGBUXFxYVDBAVHxgXFhYYGBUZHBwaHSggGholHRYUITIhJSkrLi4uGB8zODMsNygtLisBCgoKDg0OGxAQGCwmICYsLCwsLCwsLCwsLC8sLCwsLCwsLCwuLCwsLCwsLCwsLCwsLCwsLCwsLCwsLCwsLC8sLP/AABEIAOEA4QMBEQACEQEDEQH/xAAcAAEAAQUBAQAAAAAAAAAAAAAABwEEBQYIAwL/xABTEAABAwIBBwMPBQsLBQAAAAABAAIDBBEFBgcSITFBURNhcRQXIjJSU1SBkZOUobHR0hVCkrLBFjM1YmNyc4Kis9MjNENkdIOkwsPh4wgkhPDx/8QAGwEBAAIDAQEAAAAAAAAAAAAAAAQFAQMGAgf/xAA4EQACAQICBQsDBAICAwAAAAAAAQIDEQRRBRIhMZETFBVBUmFxobHR4SIy8DNTgcFC8TRjI0Oi/9oADAMBAAIRAxEAPwCP1Sn0sICodbWNRWRvOkMicpWYhStkBHKtAbKy+trxtNu5O0H7QVaUqinG5wOPwcsNVcXu6n3fHWbAtpCNDzr5TspqR9K1wM87dHRBvoxnU9x4XFwOnmUfEVFGOr1sudD4KVWsqrX0x2/z1EFKtOyM9kTjvUFbHUG/J62yAdw7UfJqd+qttKepK5C0hhec0HBb968V+WOjqWpZKxskbg9jgC1zTcEHeFaJpq6ODnCUJOMlZo9Vk8kG53MpmVdQyCJwdFBpXcDcOkda9uIAFr85Vfiaik7LqOw0Lg5UabqTW2Xkvk0BRS7JAzUZXMo5HU050YJSCHk6mSWtc8GuAAvusN1ypWHqqLs9xSaZwEq8VUpr6l1Zr4Jwabi41gqwOPKoCH87mWDJh1BA4OaHAzPabglvasB32Os84A4qDiaqf0o6jQuj5QfL1FbJf37EXqGdGbPm6yiFBWtkf96eDHJzAkEOtzEDxXW6hU1JXZXaUwjxNBxjvW1ex0NDK17Q9pDmuAIIIIIOwgjaFabzhmnF2e8+nGwudQQwQJnTylZXVbWxHShhBa1w2Oc49m4fi6mgcdG+9VuIqKctm5HaaHwcsPRbmvql5LqNLUctyXszeU7DF8nyODXtLnRXNtJrtbmj8YG5tvB5ip2FqK2qzltOYKWvy8Vse/u7yUlMOdMblBjUVFA6olNmtGoXF3u3NbxJ/wB9i8zmoK7N+Gw88RUVOC+O85pxGsdPNJM/t5HueelxJNubWqmTu7n0GlTVOChHclYt15PYQBAUWTAQBAXOH18tO8SwyPjePnMcQbcOccyzGTi7o8VaUKsdWauu82CTOJiLm6JqTbiIYQfKG3W3l6mZBWicGnfU837mszzOkcXvc57jrLnOLiTxJOsrS7veWEYqKtFWR8IZCAy2C5S1VHcQTPjafm6nNvx0XAi/PZe41JR3MjV8HQr7akU/Xii5xbLSuqmGOWoeWHUWtayMEbwdAC45isyrTlsbNdHR2GovWhDbx9TALWTQgCGTN4RldWUjdCGoe1g2NOi8DoDwQPEtkas47mQ62Aw9Z3nBXz3eh64plrXVLSySoeWHa1oZGCOB0ALjmKSrTlvZ5o6Nw1J3jBX79vqa+tZOCAIDM4NlTV0Y0YJ3sZ3PYubz2a4EDxL3GrOO5kSvgcPXd6kE3nufkemMZYVtW3QmqHuYdrWhrAeYhgFx0rMqs5bGzzQ0fhqL1oQV89/qYJayaEBVriCCDYjWCDsKGHt2M2akzgYjEzQbUuIAsNOOJ5+k5pJ8ZW1V6i6yvnorCTd3DhdehhsWxierfpzyvlcNmk7UL7bDY3xLxKcpb2SqOHpUVq04pFivJvCAIAgBFjY6ih5TuUQyEAQBAEAQBAEAQBAEAQBAEAQBAEAQBAEAQBAEAQBAEAQHt1K/uH/Qcs2Z45SOaOjMq8kafEIyHtDZbdhK1oDmndfum/in1HWrSpSjNbThcHj6uGleL2da6vjxOdsSoX08z4JBZ8bi13SDbVzb1WSi4uzO4pVY1YKcdz2lsvJsCAIAgCAIAgCAIAgCAIAgCAIAgCAIAgCAIAgCAID6jYXENAuSQABvJ2BZMNpK7Ogch8hoaCJr3sbJVEAueQHaJ7ll9gGy+0+oWVKioLvOKx+kqmIk1F2h1LPxNvW4rAgOds6EjXYtUluy7AfzhGwO9YKrK/6jO30SmsJC/f6s1VaSxCGQgCAIDM5K5OS4jOYInMa4MLyXlwFgWjcCb3cFsp03N2RExeLhhYa8099thtnWfrO+0vnJv4a3c1nmiu6fw/Zl5e58nNBW99pfOzfw1jms80Z6ew/ZlwXuU60Nd3yl89N/DTms+4dPYbKXBe5TrRV3d03npf4ac1n3Dp7DZS4L3KdaKu7um89J8Cc1n3GencNlLgvcp1o67uqbz0nwJzWfcOncNlLgvcdaSu7qn89J8Cc1n3Dp3DZS4L3KdaSu7qn8+/4E5rPuHTuGylwXuOtLX8afz7/gTms+4dO4bKXBe58nNNX8YPPu+FOazM9O4bJ8Pkoc09f+Q8+fhTmsx05hu/ga3lLk7Nh8jYp9DTc3TGi/S1XI4cQVqnTcHZk/C4uniYuUL2WzaYhayUEAQBAEAQGUyXka2upnP7UTwk9Akbde6f3LxI+LTdCaXZfodPq2PnwQGh5W5zKamjc2me2onIs3RN2NJ+c52x1uA9Sj1MRGK2bWXGD0RVqyTqLVj58CDJ5nSPc9xLnOJc4neSbk+VV727TroxUUorcjzQ9BAEAQBAS3mKodVTUHeWRjxXc72sUzCR3s5rT9TbCHi/zzJYUw5wIAgCAIAgCAIAgCAICBM8VTp4o5ve442eov/wA6rsS7zOx0JDVwqebb/r+jR1oLcIAgCAIAgCAmfIXOZE+JsFY7k5WgNEpB0XgbC4/NdxvqO2+uynUsQmrSOVx+h5xk50VdZda90bp91VD4ZS+mQ/Et/KQzRVcyxH7cuDOZFVHfBAEAQBAEAQHQOaWh5HC4yRYyufIfG7RafotaVY4dWgji9L1NfFS7rL8/k3JbysCAIAgCAIAgCAIAgCA5szgVPK4nVO4SuZ5uzP8AKqus7zZ3WjoamFgu6/Haa+tZNCAIAgCAIAgCAIDO5RZIVdB2U8X8newkY4ObfpHa+MBbJ0pQ3ohYbH0MRshLbk9/54GBWsmBAEAQBAVa0kgDWTqCBuyudT4PRiCnigGyONjPotA+xW8VZJHz2tU5SpKb622XiyawgCAIAgCAIAgCAIAgOVMSqeVmkl7t73/ScT9qqJO7bPodKGpCMckkWywbAgCAIAgCAIDLYBk3U1zi2niLwO2cSGtb0uOq/Nt5l7hTlPciNiMZSw6vUlbu6zZ+tLX8afz7vhW3m0yv6cw2T4fJOVVTMlY6ORoexwIc0i4IO0Ke1fYzk4TcJKUXZo5myswnqKtmpgbtY7sSe5cA5l+fRcFV1I6smju8HX5ejGo+tGJXgkhAEAQGcyHoeqMRpotxla46vmx9m71NK2UleaREx9Tk8NOXd67DphWhwgQBARlnvxR0UVNExzmF73vJa8t1MaBY21/0nqUXFSskkXug6MZznKSvZJcf9ER/Ks/fpvPye9Q9aWZ0nIUuyuCHyrP36bz8nvTWlmOQpdlcEPlWfv03n5PemtLMchS7K4IfKs/fpvPye9NaWY5Cl2VwQ+VZ+/Tefk96a0sxyFLsrgh8qz9+m8/J701pZjkKXZXBD5Vn79N5+T3prSzHIUuyuCHyrP36Xz8nvTWlmOQpdlcEWi8m0IAgCAIAgCAuMOpTPNHC3tpHsYOl7g0e1Zirux4q1FTg5vqTfA6fwbC46SBlPE0NYwW2bTvceJJ1kq1jFRVkcDWrTrTc5vay9Xo1BAc1ZfYm2qxGomYdJhcGtIOohjQy45jo38arKstabaO50fSdLDRhLf77TX1rJgQBAEBImZKh0698xGqKI25nPIaP2Q9ScMryuUunKurQUM36fiJxU45QIAgIOz3VenXxxX1Rwt1cHPc4n1Big4l/VY6vQcLUHLN+n4yO1GLoIAgCAIAgCAIAgCAIAgCAIAgL7BK3qephnOyOSN56GuBPsXqLtJM1V6fKUpQzTR1HTztkY2RhDmOAc1wNwWkXBHNZWid9pwEouLcXvR6LJggrK3OjNVxughZ1PE4EOOnpPcDuvYBoO8DyqBUxDkrLYdZhND06MlOb1n5fJH6jlwEAQBAEBNWYyh0aSacjXJIGjVtbG0W9b3DxKdhV9LZy+nal6sYZL1/0SWpJRhAEBzdnHrOWxSpde4D9Af3bQw+tpVbWd5s7bRsNTCwXdfjtNbWonhAEAQBAEAQBAEAQBAEAQBAEAQG55G5xJ8PaIXNE8A2Mc4tLL7dF1jYcxB8S3U67hs6irxui6eIeunaWefibn15YPBpfORrfzqORV9BVe2vMhlQjpwgCAIAgCA6RzdUPIYXTM3lnKG/GUl/+YDxKzoq0EcRpGpymJm++3DYbIthCCAICOq3NHTyyPldUT6T3OedUe1xJO7nUZ4aLd7lzDTVWEVFRWzZ1luczVP4RP9GP3JzWOZ76drdleZQ5mqfwib6EfuWOaxzHTtXsLzKHMzB4TN5uNOaxzM9O1OwvM+TmZh8Jl80z3pzVZmenqnYRTrMReFSeZZ705qsx09U7C4lOsxF4VJ6O34k5qszPT0+wuJTrMR+Fv9Hb8SxzVZjp6fYXEp1l2eFv9Gb8ac1WY6el+2uPwU6y7PC3eit+NOarMdPS/bXH4HWXZ4W70UfGnNVmZ6el+35/BQ5l2+GO9EHxpzVZjp6X7fn8Hycy48MPog+NOa95np5/t+fwRjjuHdS1M1PpaXJPczS0bX0TYG1za6izjqyaL2hV5WlGdt6uWK8m4IAgCAICQMuM2clEw1FO500Ddbw4DTYO6NtTm8SALcLXIkVcO4q6KbA6WjWlqVFZ9WTI+UcuAgCAID3oaYzSsib20j2sHS5waPaspXdjxUmoQcn1K51ZBEGNawag0ADoAsFbHAN3d2faGAgCAIAgCAIAgCAIAgCAIAgCAIDmzOK22K1Q/KX8rQftVbW+9na6Nd8LDwNcWonBAEBumQ2b+XERyzzyNNe2no3LyDrDBwGwuOq/HXbfSoue17isx2k4Yb6Vtlll4m+dZ2j77Vech/hrfzWObKnpyv2Y+fuSK4XFjrBUkpTmbLfCm0mITwN1Ma+7Rwa8B7R4g63iVZVjqzaO4wNZ1aEZvfb02GDXglBAEBtea6g5fFYARdrC6U/qNJafpaC20FeaK/SlXUw0u/Zx+DotWJxoQBAEAQBAEAQBAEAQBAEAQBAEBZYxikVJC6eZwZG0azxO4AbyeCxKSirs2UqU6s1CCu2c1ZUYsK2smqg3QEjrht72AAaL89hdVk5a0mzt8LR5GjGm3exi15N4QF1hNHy9RFANXKSMZfhpuDb+tZirtI11qnJ05TyTZ1NR0rYY2xRgNYxoa0DcALBWiVlZHBzm5ycpb2eyyeQgOac4GJNqcSqJmG7NMNaeIjaGXHMdG/jVbVlebZ22j6TpYeMXv99pry1kwIAgJSzEUN5qmoI7RjIwbd24uP1B5VKwq2tlDp2p9EId7fD/AGTKphzYQBAR3iedqngmkhMMzjG97C4GOxLHFpI17NSjvERTtYuKehqs4Kestqv1lr15qfwef6UfvWOdRyPfQdXtLzKHPNT+DTfTjTnUch0HV7S8z5OeeHwaXzrFjnSyM9B1O2j4OeiLwWTz7fhTnSyM9BT7a4Hyc9LPBH+lN+BOdLIz0FL9zy+T4OeobqM+mD+Gsc67j10E/wBzy+T469f9S/x3/EnOu7zM9A/9n/z8m+5H47NXQ9USU3U0brcneo0y8d1bQbot4Hf0WJ305uSu1YqcXh4UJ6kZ6z69lrebM+thECAICyxnFYqSF08zgyNvlJ3NA3k8F5lJRV2bKNGdWahBbTnjLXK6XE5tJ12QtvycV9TRxPFx4+JV9So5s7HBYKGGhZbW97/Oo1xayaEAQF7glb1PUwznZHJG89DXAn2LMXZpmqvDlKcoZpo6nhlD2te0hzXAOaQdRBFwR4lanBtNOzPtDBDmXWdITRupqLSa11w+Zw0SWnaGDaL90bHbYb1Dq4i6tE6PA6IcJKdbh7kVqKXwQBAEBPWZeh5PDeU3zSPf4m2jH1CfGp+HVoHJ6Yqa2Itkkv7/ALN9W8qggPGsnEUb5DsY1zj0NBJ9iw3ZHqMdaSS6zlGaUvcXuN3OJJPEk3KqntO+ilFJI+EMhAEAQBAEBJmbLN71Ro1lU3+Q2xxkffeDnDvfAfO6NsmjRv8AVIpNJaS5O9Kk9vW8vn08d01AWU05kqgCAscaxaKjhdPM4NY3yk7mtG9x4LzKSirs20aM6s1CC2nPGWuVsuJzabrshbfk4r6mjieLjvKr6lRzZ1+CwUMNCy39b/Oo11ayaEAQBAEBIeb/ADkGiYKapDpKcdo5ut0d91j2zObaOfUBIpV9XY9xT4/RarPlKeyXXk/kkLrn4b393os/wqRy8Myn6JxXZ817nPKrzrwgCAIAgOo8lKHqehp4dhZEwO/O0QXeslWkFaKRw2JqcpWlLNsyq9GgIDWc5NbyOFVLt7mcmP7xwZ7HFa6ztBk3R8NfEwXffhtObVWnaBAEAQBAEBJebLN91SW1lU3+QGuOMj77wc4d75vndG2TRo3+qRSaS0lyd6VJ7et5fPp4k2AW1DYppzJVAEBYY3i8VHC6omdosb5XHc1o3uPBeZSUVdm2jRnWmoQW053y0ytlxObTf2MTb8nEDqaOJ4uO8qvqVHNnX4PBww0LLf1s15ayaEAQBAEAQBAEBtOVOQVXh7eUe1skPfIiXAcNIEAt6bW51tnRlEr8NpGjXeqtjyZqy1E8IAgMlk1QdU1kEFrh8rGuH4ukNP8AZuvcFeSRoxNTk6Mp5JnUyszhggCAjbPnW6NFFCDYyS3I4tY039bmFR8S/psXOhYXrOWS9SEFBOnCAIAgCAkrNlm+6pLayqbanGuOMj76eJ/J/W6NsmjRv9Uil0lpLk70qT29by+fQm1osLDUAppzJVAEBj8dxmKigdUTu0WN8rjua0b3H/3UvMpKKuzbRozrTUILac75ZZVy4lNyj+xjbcRxA6mD7XHefsVfUqObOvweDhhoWW/rZr61kwIAgCAIAgCAz+S+R1ViJPIsAjBsZHktYDwvYknmAK2QpSnuImJx1LD/AHvbkt5t3WZqfCIPoy+5bubPMrunKfYfkTRNE17SxwDmuBBBAIIIsQRvCmHOJtO6OY8ssJFFXz0ze0Y7sb37RwD2jnsHAX5lW1I6smjtcHWdajGb3swq1kkIDe8zNDyuJtedkMcj/GbRj658i34dXmVel6mrh7ZtL+/6J+U85QIAgITz7VulVwQ97iLvHI63sjCh4l7UjpNCQtTlLN+n+yMlFLsIAgCAknNlm+NUW1lU21ONbIyPvpG8/k/b0bZNGjf6mU2ktI8nelTf1dby+fQm9rQBYCwGoADYppzJVAEBjsexqGhgdUTu0WN2De525rRvcf8AfYF5lJRV2bqFCdaahBbTnbLHKubEp+Uk7GNtxHEDqY37XHVc7+iwVfUqObOuwmEhhoWjv63mYBayWEAQBAEAQBAXWF0ZnnigGoyPYwHhpuDb+teoq7seKs+Tg55Js6lwzD46aFkETQ2NjQ1o6N54km5J3klWaSSsjhqlSVSTnJ7WXSyeCjjYXOoBAcy5d4q2rxGonZrYXBrTxaxoYD0HRv41XVJa0mztMDSdKhGD3++0wK1koICYsw1DaOpqD85zIxq2aALneXTZ5FLwy2NnPabqfVCHi/zgSupRRBAEBzfnPruWxWoINwxwjHNybQ1w+kHKvrO82dho2nqYaPft4/Bqy1E4IAgJHzZZvjVltXUttTA3Yw/0pG8/k/b0KRRo32vcU+kdI8n/AOOm/q63l8k4saAAAAANQAFrAbAppzO8qgCAxuUGOQ0MDqid2i0agBtc7c1o3uPvJsAV5lJRV2bqFCdaahBbTnXK/KmbEp+Vk7FguI4wbhjftcdV3b+YAAV9So5u7OuwmEhh4asd/W8zBLwSggCAIAgCAIAgLzBq3qephntfk5I32G/QcHW9S9Rdmma60OUpyhmmjqejqWzRtljcHMeA5rgdoIuCrJO+04eUXFuL3o9lk8nPmVucupr2GFrW08LtTmscXOcN4c/V2PMAL77qBOu5Kx1eF0XToS1m7v8AOo0haSzCAIDozNTQ8jhUF9smlIf13HR/ZDVYUVaCOQ0lU18TLu2cDbltIAQHzI8NBcdgBJ6AgSucoYjVGaaSY7ZHveel7i77VVt3dzu6cdSCjkrFssHsICRs2Wb81hFXUtIpgbsYRblSP9P27FIo0dba9xT6R0jyX/jpv6ut5fJOTGBoAAAAFgALAAbAFNOZbufSAIDxrJzHG54a6QtBIYwAucdwFyBc85ssN2PUY6zSvYgjLPD8WxCczTUkwaLiONjC4MbwFtrjqu7fzAACFUjUk7tHT4Org6ENWE13vM1r7lq7wOr9Cn+Fa+Tlkybzuh+5Hih9y1d4HV+gz/CnJyyY53Q/cjxRdQZDYg/ZSTD85gZ9YhZVKeRrlpDDx3zRmKDNTiEnbsihH5Sdp+ppL2sPNkeel8PHc2/Be9jcsBzPQRkPqpXTkfMYDG3oJvpHxFq2xw6W8r6+maklamrd+9/nEiLHmtFVOGANYJZQ0AWAaHnRA5rWUWX3Mv6DbpRb32XoWC8m0IAgCA2zI/L6pw0cm3Rlgvfknk6idugRrbfxjbquttOq4bCBi9H08Q9Z7Hmv7Nw69n9S/wAd/wAS3c57iv6D/wCzy+SI1EL4IAgKtbcgDadW2yGG7K50/hmJ0kEMcDamn0Y2MYP+6i2MaGjfzKyTila5xdSnVnNycXtd9zLn5fpfCaf0qL3rOtHM8chV7L4MfL9L4TT+lRe9NaOY5Cr2XwZhsscpKdmH1JZUQufyT2tDaiNx0njRbYA69ZC8zmtV7SRhcNUdaKcXa66mc3quOwCA3vNXkfHiEzpZnAxQlt4g7snk6234M1HXvtZb6NNSd2Vek8ZKhFRgtr6/zrJ9YwNAaAAAAAALAAbABuCnHLN32s+kAQBAEAQBAEAQBAUcbC6A5LqpdN7n905x8puqt7zu4LVikeSweggCAIAgCAmTK/NJHybpaHSbI0X5Fzy4Otua46w7pJB5tqmTw6teJzuF0vLW1a27MhtzSCQQQRqIItYqJY6FO+0ogCAIAgCAIAgCAzmR2UT8Oq2VDblvayM7uMnsh07xzgL3Tm4O5GxeGjiKbg9/V4nTFDVsniZNG4Oje0OaRvBFwrBO6ujjpwcJOMt6PdZPIQBAEAQBAEAQBAWuKS6EEr+5je7yNJWHuPdNXkl3nJyrDuQsGQgCAICVcg81gnibU1pc1rwHMhadElp2F52i+2w17Ne5SqdC6vIo8bpVwk4UuPsbt1scM8HPpVT8a3chDIrek8V2/JexuC2kA5tzn0rYsWqWssAXNfYcXxte71uJ8ar6ytNnXaOk5YaLf5ZmrLWTggCAIAgCAIAgCAk7NDlo2m0qKoeGwnSfG9x1McAXPaeDSASOe/dKTQqW2MpdKYJ1LVaa27n3mXxbPPG1xbT07pGi/ZyS6F+cNAJt0kHmXqWIXUjRS0NJq85W8NpiuvRUX/m0Nvz5PevPOXkb+hYdtl/R56he0tIQOMdTf1OaPasrE5o1T0K7fTPijYaDOzh8nbulhP5SAn92XLYq8GRJ6JxEdyT8H72M3Blvh7xcVcA/OlDPrWXvlIZkZ4LEL/B8C5GVFF4XTelxe9Z145nnm1bsPgzxlyxoG7aym8VQx3sKxykcz0sHXf8Ag+Bia7Ojh0V7TOlI3RwSG/QXAN9a8uvBdZvhozEy/wAbeLNWxbPQNYpqY8zppAP2GbfpLVLE5Im0tCv/ANk+Hv8ABoGP5Z1ldcTTO5M/0bOwZbgQO2/WutMqkpb2WlDBUaO2Mdub3mvrWSwgCAIDJZNUzZa2nifbQfNE1194c9oI8i9QV5JGnEScaUpLek/Q6pAVkcSEBjMoMdhoYTPO8NaL2FxpPdua0bz/APTqXmUlFXZuo0J1pasEcy47ijquplqX6nSOLrXvYfNb4gAPEq+UtZ3OwoUlSpqC6ixXk2hAEAQBAEAQBAEAQBAEAQBAEAQBAEAQBAEAQBAEB6U87o3tkabOa4OaeBabg+ULKdjEoqSafWdL5G5VQ4lAJGECUAcrFpa2O36t7Sdh39NwrCE1NHH4rCzw87Pd1PM2BeyKcmV9fLUP5SaR8r+6fI5xtw17BzKsbb3nbwpwgrRVi2WD2EAQBAEAQBAEAQBAEAQBAEAQBAEAQBAEAQBAEAQBAEB601S+JwfG90bxscx7mkdBGsLKbW4xKMZK0ldGZ+7Ov8MqPPvXvlZ5kbmWH7CMCvBKCAICsbC4hoBJOoAAkk8wSxhtJXZk5MnKxrdN1LUhvE0koHsXrUlkaViaLdlNcUYteTeEAQFxRUEs7tGKOSV3COJzz5GhZUW9x4nUjDbJpeJ61+D1FPrmgmiHGSB7B5SEcWt6PMK1Of2yT8GWSwbQgCAu6DDJqg2hhlltt5OF77dOiNSyot7ka51YQ+6SXiz6r8IqKfXNBNEOMkD2DykI4tb0YhWpz+2SfgyyWDaEAQF1Q4dNObQxSSkbRHE99unRGpZUW9yNc6sIfdJLxPrEMKnp7ctDLFfZykL2X6LjWji1vQhWhP7ZJ+DLNYNgQBAZKkwCqmbpx01RIy19JtNK4EcxA1rKhJ7kaZYilF2lNL+UWNRA6NxY9rmOG1rmlpHSDrWGrGyMlJXTueaHoIAgCAohgIAgOi83GRkeH07JHtBq3tBe8gEs0tfJt4AbDbaR0WnUqaiu85XHYyVebSf0rd7m5LaQCL872Rcb4HYhCwMlj1yhoAEjL63Ed03bfeL3vqUetTTWsi40ZjJRmqUnse7uISUQ6EzGSeBur6yKlabB57J1u1Y0Xeemw1c5C9QjrSsaMTXVGk5nS+DYRDRxNggYGMbwGsni47XHnKsIxUVZHI1as6stabuy6qIGyMLHta9jhZzXNDgQdoIOohZaueIycXdPac+Z08km4dUtdELU8wLmC5Og5ttNnRraR023KDWp6r2HT6OxbrwtLejSVqLE3bNjkYMSnc+W4poradiQXuOxgO4byRrtbjcbaVPWe3cV+kMZyEbR+5+XedA0dIyFgjjY2NjRYNa0NA8QU1K245iUnJ3k7s+5oWvaWPaHNIsWuaCCOBB1ELJhNp3RBedfIZtC4VdOLU8jtFzNZ5N51i34hseg6t4Ah1qertR0ejcc6q5Oe9defyRytBamw5C5OHEa1lPciMAvkI2iNpF7c5Ja39Ze6cNaViLjMTyFJy69y8TpLDMOipomwwsbHG3Y1ot4zxPOdZU9JJWRydSpKpLWk7s9KulZMwxyMa9jhYtc0EEdBRq5iMnF3i9pzrnJyVGG1ehHfkJBpx3N7a7OZffom2vgRvuoNWGqzqcBiuXp3lvW/wBzUlrJxK2Z3IyOcGvqGh7WuLYWOFwS3tnkb7HUBxB5lJoU0/qZS6UxkovkoPx9iZwFKKA1/LHJSHEoDG9oEoB5KXR1sdu6W8W7+mxXicFJEnC4qdCd1u61mcz1VO6KR8TxZ7HOY4cHNJBHlBVe1bYddGSlFSW5nkh6CAIAgCA9qP74z85vtCyt54n9rOt1ZHEhAYbLT8G1n9nn/duXmf2s34X9eHivU5bVcdkSBmR/CZ/QyfWYt+H+4q9LfofyifVMOaCAi3P3/Nqb9K/6ij4jci40P+pLwIUUQ6EnXMR+D5f7Q793EpmH+05zTH6y8P7ZJC3lSEBpmd/8ET/nQ/vWLVW+xk/Rn/Jj/PoznVQTqiT8wv8AO6j9CPrtUjD72U2mf04+JNylnPhARB/1AbaL/wAj/RUXE9ReaF/z/j+yIVGL06MzRfgen6Zv38inUfsRymkv+TL+PRG4raQQgOYMu/wnV/p5PrFV9T72dfgv0IeBgV4JQQBAf//Z"/>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 name="AutoShape 40" descr="data:image/jpeg;base64,/9j/4AAQSkZJRgABAQAAAQABAAD/2wCEAAkGBxQQEBUQExQTExIWGBUXFxYVDBAVHxgXFhYYGBUZHBwaHSggGholHRYUITIhJSkrLi4uGB8zODMsNygtLisBCgoKDg0OGxAQGCwmICYsLCwsLCwsLCwsLC8sLCwsLCwsLCwuLCwsLCwsLCwsLCwsLCwsLCwsLCwsLCwsLC8sLP/AABEIAOEA4QMBEQACEQEDEQH/xAAcAAEAAQUBAQAAAAAAAAAAAAAABwEEBQYIAwL/xABTEAABAwIBBwMPBQsLBQAAAAABAAIDBBEFBgcSITFBURNhcRQXIjJSU1SBkZOUobHR0hVCkrLBFjM1YmNyc4Kis9MjNENkdIOkwsPh4wgkhPDx/8QAGwEBAAIDAQEAAAAAAAAAAAAAAAQFAQMGAgf/xAA4EQACAQICBQsDBAICAwAAAAAAAQIDEQRRBRIhMZETFBVBUmFxobHR4SIy8DNTgcFC8TRjI0Oi/9oADAMBAAIRAxEAPwCP1Sn0sICodbWNRWRvOkMicpWYhStkBHKtAbKy+trxtNu5O0H7QVaUqinG5wOPwcsNVcXu6n3fHWbAtpCNDzr5TspqR9K1wM87dHRBvoxnU9x4XFwOnmUfEVFGOr1sudD4KVWsqrX0x2/z1EFKtOyM9kTjvUFbHUG/J62yAdw7UfJqd+qttKepK5C0hhec0HBb968V+WOjqWpZKxskbg9jgC1zTcEHeFaJpq6ODnCUJOMlZo9Vk8kG53MpmVdQyCJwdFBpXcDcOkda9uIAFr85Vfiaik7LqOw0Lg5UabqTW2Xkvk0BRS7JAzUZXMo5HU050YJSCHk6mSWtc8GuAAvusN1ypWHqqLs9xSaZwEq8VUpr6l1Zr4Jwabi41gqwOPKoCH87mWDJh1BA4OaHAzPabglvasB32Os84A4qDiaqf0o6jQuj5QfL1FbJf37EXqGdGbPm6yiFBWtkf96eDHJzAkEOtzEDxXW6hU1JXZXaUwjxNBxjvW1ex0NDK17Q9pDmuAIIIIIOwgjaFabzhmnF2e8+nGwudQQwQJnTylZXVbWxHShhBa1w2Oc49m4fi6mgcdG+9VuIqKctm5HaaHwcsPRbmvql5LqNLUctyXszeU7DF8nyODXtLnRXNtJrtbmj8YG5tvB5ip2FqK2qzltOYKWvy8Vse/u7yUlMOdMblBjUVFA6olNmtGoXF3u3NbxJ/wB9i8zmoK7N+Gw88RUVOC+O85pxGsdPNJM/t5HueelxJNubWqmTu7n0GlTVOChHclYt15PYQBAUWTAQBAXOH18tO8SwyPjePnMcQbcOccyzGTi7o8VaUKsdWauu82CTOJiLm6JqTbiIYQfKG3W3l6mZBWicGnfU837mszzOkcXvc57jrLnOLiTxJOsrS7veWEYqKtFWR8IZCAy2C5S1VHcQTPjafm6nNvx0XAi/PZe41JR3MjV8HQr7akU/Xii5xbLSuqmGOWoeWHUWtayMEbwdAC45isyrTlsbNdHR2GovWhDbx9TALWTQgCGTN4RldWUjdCGoe1g2NOi8DoDwQPEtkas47mQ62Aw9Z3nBXz3eh64plrXVLSySoeWHa1oZGCOB0ALjmKSrTlvZ5o6Nw1J3jBX79vqa+tZOCAIDM4NlTV0Y0YJ3sZ3PYubz2a4EDxL3GrOO5kSvgcPXd6kE3nufkemMZYVtW3QmqHuYdrWhrAeYhgFx0rMqs5bGzzQ0fhqL1oQV89/qYJayaEBVriCCDYjWCDsKGHt2M2akzgYjEzQbUuIAsNOOJ5+k5pJ8ZW1V6i6yvnorCTd3DhdehhsWxierfpzyvlcNmk7UL7bDY3xLxKcpb2SqOHpUVq04pFivJvCAIAgBFjY6ih5TuUQyEAQBAEAQBAEAQBAEAQBAEAQBAEAQBAEAQBAEAQBAEAQHt1K/uH/Qcs2Z45SOaOjMq8kafEIyHtDZbdhK1oDmndfum/in1HWrSpSjNbThcHj6uGleL2da6vjxOdsSoX08z4JBZ8bi13SDbVzb1WSi4uzO4pVY1YKcdz2lsvJsCAIAgCAIAgCAIAgCAIAgCAIAgCAIAgCAIAgCAID6jYXENAuSQABvJ2BZMNpK7Ogch8hoaCJr3sbJVEAueQHaJ7ll9gGy+0+oWVKioLvOKx+kqmIk1F2h1LPxNvW4rAgOds6EjXYtUluy7AfzhGwO9YKrK/6jO30SmsJC/f6s1VaSxCGQgCAIDM5K5OS4jOYInMa4MLyXlwFgWjcCb3cFsp03N2RExeLhhYa8099thtnWfrO+0vnJv4a3c1nmiu6fw/Zl5e58nNBW99pfOzfw1jms80Z6ew/ZlwXuU60Nd3yl89N/DTms+4dPYbKXBe5TrRV3d03npf4ac1n3Dp7DZS4L3KdaKu7um89J8Cc1n3GencNlLgvcp1o67uqbz0nwJzWfcOncNlLgvcdaSu7qn89J8Cc1n3Dp3DZS4L3KdaSu7qn8+/4E5rPuHTuGylwXuOtLX8afz7/gTms+4dO4bKXBe58nNNX8YPPu+FOazM9O4bJ8Pkoc09f+Q8+fhTmsx05hu/ga3lLk7Nh8jYp9DTc3TGi/S1XI4cQVqnTcHZk/C4uniYuUL2WzaYhayUEAQBAEAQGUyXka2upnP7UTwk9Akbde6f3LxI+LTdCaXZfodPq2PnwQGh5W5zKamjc2me2onIs3RN2NJ+c52x1uA9Sj1MRGK2bWXGD0RVqyTqLVj58CDJ5nSPc9xLnOJc4neSbk+VV727TroxUUorcjzQ9BAEAQBAS3mKodVTUHeWRjxXc72sUzCR3s5rT9TbCHi/zzJYUw5wIAgCAIAgCAIAgCAICBM8VTp4o5ve442eov/wA6rsS7zOx0JDVwqebb/r+jR1oLcIAgCAIAgCAmfIXOZE+JsFY7k5WgNEpB0XgbC4/NdxvqO2+uynUsQmrSOVx+h5xk50VdZda90bp91VD4ZS+mQ/Et/KQzRVcyxH7cuDOZFVHfBAEAQBAEAQHQOaWh5HC4yRYyufIfG7RafotaVY4dWgji9L1NfFS7rL8/k3JbysCAIAgCAIAgCAIAgCA5szgVPK4nVO4SuZ5uzP8AKqus7zZ3WjoamFgu6/Haa+tZNCAIAgCAIAgCAIDO5RZIVdB2U8X8newkY4ObfpHa+MBbJ0pQ3ohYbH0MRshLbk9/54GBWsmBAEAQBAVa0kgDWTqCBuyudT4PRiCnigGyONjPotA+xW8VZJHz2tU5SpKb622XiyawgCAIAgCAIAgCAIAgOVMSqeVmkl7t73/ScT9qqJO7bPodKGpCMckkWywbAgCAIAgCAIDLYBk3U1zi2niLwO2cSGtb0uOq/Nt5l7hTlPciNiMZSw6vUlbu6zZ+tLX8afz7vhW3m0yv6cw2T4fJOVVTMlY6ORoexwIc0i4IO0Ke1fYzk4TcJKUXZo5myswnqKtmpgbtY7sSe5cA5l+fRcFV1I6smju8HX5ejGo+tGJXgkhAEAQGcyHoeqMRpotxla46vmx9m71NK2UleaREx9Tk8NOXd67DphWhwgQBARlnvxR0UVNExzmF73vJa8t1MaBY21/0nqUXFSskkXug6MZznKSvZJcf9ER/Ks/fpvPye9Q9aWZ0nIUuyuCHyrP36bz8nvTWlmOQpdlcEPlWfv03n5PemtLMchS7K4IfKs/fpvPye9NaWY5Cl2VwQ+VZ+/Tefk96a0sxyFLsrgh8qz9+m8/J701pZjkKXZXBD5Vn79N5+T3prSzHIUuyuCHyrP36Xz8nvTWlmOQpdlcEWi8m0IAgCAIAgCAuMOpTPNHC3tpHsYOl7g0e1Zirux4q1FTg5vqTfA6fwbC46SBlPE0NYwW2bTvceJJ1kq1jFRVkcDWrTrTc5vay9Xo1BAc1ZfYm2qxGomYdJhcGtIOohjQy45jo38arKstabaO50fSdLDRhLf77TX1rJgQBAEBImZKh0698xGqKI25nPIaP2Q9ScMryuUunKurQUM36fiJxU45QIAgIOz3VenXxxX1Rwt1cHPc4n1Big4l/VY6vQcLUHLN+n4yO1GLoIAgCAIAgCAIAgCAIAgCAIAgL7BK3qephnOyOSN56GuBPsXqLtJM1V6fKUpQzTR1HTztkY2RhDmOAc1wNwWkXBHNZWid9pwEouLcXvR6LJggrK3OjNVxughZ1PE4EOOnpPcDuvYBoO8DyqBUxDkrLYdZhND06MlOb1n5fJH6jlwEAQBAEBNWYyh0aSacjXJIGjVtbG0W9b3DxKdhV9LZy+nal6sYZL1/0SWpJRhAEBzdnHrOWxSpde4D9Af3bQw+tpVbWd5s7bRsNTCwXdfjtNbWonhAEAQBAEAQBAEAQBAEAQBAEAQG55G5xJ8PaIXNE8A2Mc4tLL7dF1jYcxB8S3U67hs6irxui6eIeunaWefibn15YPBpfORrfzqORV9BVe2vMhlQjpwgCAIAgCA6RzdUPIYXTM3lnKG/GUl/+YDxKzoq0EcRpGpymJm++3DYbIthCCAICOq3NHTyyPldUT6T3OedUe1xJO7nUZ4aLd7lzDTVWEVFRWzZ1luczVP4RP9GP3JzWOZ76drdleZQ5mqfwib6EfuWOaxzHTtXsLzKHMzB4TN5uNOaxzM9O1OwvM+TmZh8Jl80z3pzVZmenqnYRTrMReFSeZZ705qsx09U7C4lOsxF4VJ6O34k5qszPT0+wuJTrMR+Fv9Hb8SxzVZjp6fYXEp1l2eFv9Gb8ac1WY6el+2uPwU6y7PC3eit+NOarMdPS/bXH4HWXZ4W70UfGnNVmZ6el+35/BQ5l2+GO9EHxpzVZjp6X7fn8Hycy48MPog+NOa95np5/t+fwRjjuHdS1M1PpaXJPczS0bX0TYG1za6izjqyaL2hV5WlGdt6uWK8m4IAgCAICQMuM2clEw1FO500Ddbw4DTYO6NtTm8SALcLXIkVcO4q6KbA6WjWlqVFZ9WTI+UcuAgCAID3oaYzSsib20j2sHS5waPaspXdjxUmoQcn1K51ZBEGNawag0ADoAsFbHAN3d2faGAgCAIAgCAIAgCAIAgCAIAgCAIDmzOK22K1Q/KX8rQftVbW+9na6Nd8LDwNcWonBAEBumQ2b+XERyzzyNNe2no3LyDrDBwGwuOq/HXbfSoue17isx2k4Yb6Vtlll4m+dZ2j77Vech/hrfzWObKnpyv2Y+fuSK4XFjrBUkpTmbLfCm0mITwN1Ma+7Rwa8B7R4g63iVZVjqzaO4wNZ1aEZvfb02GDXglBAEBtea6g5fFYARdrC6U/qNJafpaC20FeaK/SlXUw0u/Zx+DotWJxoQBAEAQBAEAQBAEAQBAEAQBAEBZYxikVJC6eZwZG0azxO4AbyeCxKSirs2UqU6s1CCu2c1ZUYsK2smqg3QEjrht72AAaL89hdVk5a0mzt8LR5GjGm3exi15N4QF1hNHy9RFANXKSMZfhpuDb+tZirtI11qnJ05TyTZ1NR0rYY2xRgNYxoa0DcALBWiVlZHBzm5ycpb2eyyeQgOac4GJNqcSqJmG7NMNaeIjaGXHMdG/jVbVlebZ22j6TpYeMXv99pry1kwIAgJSzEUN5qmoI7RjIwbd24uP1B5VKwq2tlDp2p9EId7fD/AGTKphzYQBAR3iedqngmkhMMzjG97C4GOxLHFpI17NSjvERTtYuKehqs4Kestqv1lr15qfwef6UfvWOdRyPfQdXtLzKHPNT+DTfTjTnUch0HV7S8z5OeeHwaXzrFjnSyM9B1O2j4OeiLwWTz7fhTnSyM9BT7a4Hyc9LPBH+lN+BOdLIz0FL9zy+T4OeobqM+mD+Gsc67j10E/wBzy+T469f9S/x3/EnOu7zM9A/9n/z8m+5H47NXQ9USU3U0brcneo0y8d1bQbot4Hf0WJ305uSu1YqcXh4UJ6kZ6z69lrebM+thECAICyxnFYqSF08zgyNvlJ3NA3k8F5lJRV2bKNGdWahBbTnjLXK6XE5tJ12QtvycV9TRxPFx4+JV9So5s7HBYKGGhZbW97/Oo1xayaEAQF7glb1PUwznZHJG89DXAn2LMXZpmqvDlKcoZpo6nhlD2te0hzXAOaQdRBFwR4lanBtNOzPtDBDmXWdITRupqLSa11w+Zw0SWnaGDaL90bHbYb1Dq4i6tE6PA6IcJKdbh7kVqKXwQBAEBPWZeh5PDeU3zSPf4m2jH1CfGp+HVoHJ6Yqa2Itkkv7/ALN9W8qggPGsnEUb5DsY1zj0NBJ9iw3ZHqMdaSS6zlGaUvcXuN3OJJPEk3KqntO+ilFJI+EMhAEAQBAEBJmbLN71Ro1lU3+Q2xxkffeDnDvfAfO6NsmjRv8AVIpNJaS5O9Kk9vW8vn08d01AWU05kqgCAscaxaKjhdPM4NY3yk7mtG9x4LzKSirs20aM6s1CC2nPGWuVsuJzabrshbfk4r6mjieLjvKr6lRzZ1+CwUMNCy39b/Oo11ayaEAQBAEBIeb/ADkGiYKapDpKcdo5ut0d91j2zObaOfUBIpV9XY9xT4/RarPlKeyXXk/kkLrn4b393os/wqRy8Myn6JxXZ817nPKrzrwgCAIAgOo8lKHqehp4dhZEwO/O0QXeslWkFaKRw2JqcpWlLNsyq9GgIDWc5NbyOFVLt7mcmP7xwZ7HFa6ztBk3R8NfEwXffhtObVWnaBAEAQBAEBJebLN91SW1lU3+QGuOMj77wc4d75vndG2TRo3+qRSaS0lyd6VJ7et5fPp4k2AW1DYppzJVAEBYY3i8VHC6omdosb5XHc1o3uPBeZSUVdm2jRnWmoQW053y0ytlxObTf2MTb8nEDqaOJ4uO8qvqVHNnX4PBww0LLf1s15ayaEAQBAEAQBAEBtOVOQVXh7eUe1skPfIiXAcNIEAt6bW51tnRlEr8NpGjXeqtjyZqy1E8IAgMlk1QdU1kEFrh8rGuH4ukNP8AZuvcFeSRoxNTk6Mp5JnUyszhggCAjbPnW6NFFCDYyS3I4tY039bmFR8S/psXOhYXrOWS9SEFBOnCAIAgCAkrNlm+6pLayqbanGuOMj76eJ/J/W6NsmjRv9Uil0lpLk70qT29by+fQm1osLDUAppzJVAEBj8dxmKigdUTu0WN8rjua0b3H/3UvMpKKuzbRozrTUILac75ZZVy4lNyj+xjbcRxA6mD7XHefsVfUqObOvweDhhoWW/rZr61kwIAgCAIAgCAz+S+R1ViJPIsAjBsZHktYDwvYknmAK2QpSnuImJx1LD/AHvbkt5t3WZqfCIPoy+5bubPMrunKfYfkTRNE17SxwDmuBBBAIIIsQRvCmHOJtO6OY8ssJFFXz0ze0Y7sb37RwD2jnsHAX5lW1I6smjtcHWdajGb3swq1kkIDe8zNDyuJtedkMcj/GbRj658i34dXmVel6mrh7ZtL+/6J+U85QIAgITz7VulVwQ97iLvHI63sjCh4l7UjpNCQtTlLN+n+yMlFLsIAgCAknNlm+NUW1lU21ONbIyPvpG8/k/b0bZNGjf6mU2ktI8nelTf1dby+fQm9rQBYCwGoADYppzJVAEBjsexqGhgdUTu0WN2De525rRvcf8AfYF5lJRV2bqFCdaahBbTnbLHKubEp+Uk7GNtxHEDqY37XHVc7+iwVfUqObOuwmEhhoWjv63mYBayWEAQBAEAQBAXWF0ZnnigGoyPYwHhpuDb+teoq7seKs+Tg55Js6lwzD46aFkETQ2NjQ1o6N54km5J3klWaSSsjhqlSVSTnJ7WXSyeCjjYXOoBAcy5d4q2rxGonZrYXBrTxaxoYD0HRv41XVJa0mztMDSdKhGD3++0wK1koICYsw1DaOpqD85zIxq2aALneXTZ5FLwy2NnPabqfVCHi/zgSupRRBAEBzfnPruWxWoINwxwjHNybQ1w+kHKvrO82dho2nqYaPft4/Bqy1E4IAgJHzZZvjVltXUttTA3Yw/0pG8/k/b0KRRo32vcU+kdI8n/AOOm/q63l8k4saAAAAANQAFrAbAppzO8qgCAxuUGOQ0MDqid2i0agBtc7c1o3uPvJsAV5lJRV2bqFCdaahBbTnXK/KmbEp+Vk7FguI4wbhjftcdV3b+YAAV9So5u7OuwmEhh4asd/W8zBLwSggCAIAgCAIAgLzBq3qephntfk5I32G/QcHW9S9Rdmma60OUpyhmmjqejqWzRtljcHMeA5rgdoIuCrJO+04eUXFuL3o9lk8nPmVucupr2GFrW08LtTmscXOcN4c/V2PMAL77qBOu5Kx1eF0XToS1m7v8AOo0haSzCAIDozNTQ8jhUF9smlIf13HR/ZDVYUVaCOQ0lU18TLu2cDbltIAQHzI8NBcdgBJ6AgSucoYjVGaaSY7ZHveel7i77VVt3dzu6cdSCjkrFssHsICRs2Wb81hFXUtIpgbsYRblSP9P27FIo0dba9xT6R0jyX/jpv6ut5fJOTGBoAAAAFgALAAbAFNOZbufSAIDxrJzHG54a6QtBIYwAucdwFyBc85ssN2PUY6zSvYgjLPD8WxCczTUkwaLiONjC4MbwFtrjqu7fzAACFUjUk7tHT4Org6ENWE13vM1r7lq7wOr9Cn+Fa+Tlkybzuh+5Hih9y1d4HV+gz/CnJyyY53Q/cjxRdQZDYg/ZSTD85gZ9YhZVKeRrlpDDx3zRmKDNTiEnbsihH5Sdp+ppL2sPNkeel8PHc2/Be9jcsBzPQRkPqpXTkfMYDG3oJvpHxFq2xw6W8r6+maklamrd+9/nEiLHmtFVOGANYJZQ0AWAaHnRA5rWUWX3Mv6DbpRb32XoWC8m0IAgCA2zI/L6pw0cm3Rlgvfknk6idugRrbfxjbquttOq4bCBi9H08Q9Z7Hmv7Nw69n9S/wAd/wAS3c57iv6D/wCzy+SI1EL4IAgKtbcgDadW2yGG7K50/hmJ0kEMcDamn0Y2MYP+6i2MaGjfzKyTila5xdSnVnNycXtd9zLn5fpfCaf0qL3rOtHM8chV7L4MfL9L4TT+lRe9NaOY5Cr2XwZhsscpKdmH1JZUQufyT2tDaiNx0njRbYA69ZC8zmtV7SRhcNUdaKcXa66mc3quOwCA3vNXkfHiEzpZnAxQlt4g7snk6234M1HXvtZb6NNSd2Vek8ZKhFRgtr6/zrJ9YwNAaAAAAAALAAbABuCnHLN32s+kAQBAEAQBAEAQBAUcbC6A5LqpdN7n905x8puqt7zu4LVikeSweggCAIAgCAmTK/NJHybpaHSbI0X5Fzy4Otua46w7pJB5tqmTw6teJzuF0vLW1a27MhtzSCQQQRqIItYqJY6FO+0ogCAIAgCAIAgCAzmR2UT8Oq2VDblvayM7uMnsh07xzgL3Tm4O5GxeGjiKbg9/V4nTFDVsniZNG4Oje0OaRvBFwrBO6ujjpwcJOMt6PdZPIQBAEAQBAEAQBAWuKS6EEr+5je7yNJWHuPdNXkl3nJyrDuQsGQgCAICVcg81gnibU1pc1rwHMhadElp2F52i+2w17Ne5SqdC6vIo8bpVwk4UuPsbt1scM8HPpVT8a3chDIrek8V2/JexuC2kA5tzn0rYsWqWssAXNfYcXxte71uJ8ar6ytNnXaOk5YaLf5ZmrLWTggCAIAgCAIAgCAk7NDlo2m0qKoeGwnSfG9x1McAXPaeDSASOe/dKTQqW2MpdKYJ1LVaa27n3mXxbPPG1xbT07pGi/ZyS6F+cNAJt0kHmXqWIXUjRS0NJq85W8NpiuvRUX/m0Nvz5PevPOXkb+hYdtl/R56he0tIQOMdTf1OaPasrE5o1T0K7fTPijYaDOzh8nbulhP5SAn92XLYq8GRJ6JxEdyT8H72M3Blvh7xcVcA/OlDPrWXvlIZkZ4LEL/B8C5GVFF4XTelxe9Z145nnm1bsPgzxlyxoG7aym8VQx3sKxykcz0sHXf8Ag+Bia7Ojh0V7TOlI3RwSG/QXAN9a8uvBdZvhozEy/wAbeLNWxbPQNYpqY8zppAP2GbfpLVLE5Im0tCv/ANk+Hv8ABoGP5Z1ldcTTO5M/0bOwZbgQO2/WutMqkpb2WlDBUaO2Mdub3mvrWSwgCAIDJZNUzZa2nifbQfNE1194c9oI8i9QV5JGnEScaUpLek/Q6pAVkcSEBjMoMdhoYTPO8NaL2FxpPdua0bz/APTqXmUlFXZuo0J1pasEcy47ijquplqX6nSOLrXvYfNb4gAPEq+UtZ3OwoUlSpqC6ixXk2hAEAQBAEAQBAEAQBAEAQBAEAQBAEAQBAEAQBAEB6U87o3tkabOa4OaeBabg+ULKdjEoqSafWdL5G5VQ4lAJGECUAcrFpa2O36t7Sdh39NwrCE1NHH4rCzw87Pd1PM2BeyKcmV9fLUP5SaR8r+6fI5xtw17BzKsbb3nbwpwgrRVi2WD2EAQBAEAQBAEAQBAEAQBAEAQBAEAQBAEAQBAEAQBAEB601S+JwfG90bxscx7mkdBGsLKbW4xKMZK0ldGZ+7Ov8MqPPvXvlZ5kbmWH7CMCvBKCAICsbC4hoBJOoAAkk8wSxhtJXZk5MnKxrdN1LUhvE0koHsXrUlkaViaLdlNcUYteTeEAQFxRUEs7tGKOSV3COJzz5GhZUW9x4nUjDbJpeJ61+D1FPrmgmiHGSB7B5SEcWt6PMK1Of2yT8GWSwbQgCAu6DDJqg2hhlltt5OF77dOiNSyot7ka51YQ+6SXiz6r8IqKfXNBNEOMkD2DykI4tb0YhWpz+2SfgyyWDaEAQF1Q4dNObQxSSkbRHE99unRGpZUW9yNc6sIfdJLxPrEMKnp7ctDLFfZykL2X6LjWji1vQhWhP7ZJ+DLNYNgQBAZKkwCqmbpx01RIy19JtNK4EcxA1rKhJ7kaZYilF2lNL+UWNRA6NxY9rmOG1rmlpHSDrWGrGyMlJXTueaHoIAgCAohgIAgOi83GRkeH07JHtBq3tBe8gEs0tfJt4AbDbaR0WnUqaiu85XHYyVebSf0rd7m5LaQCL872Rcb4HYhCwMlj1yhoAEjL63Ed03bfeL3vqUetTTWsi40ZjJRmqUnse7uISUQ6EzGSeBur6yKlabB57J1u1Y0Xeemw1c5C9QjrSsaMTXVGk5nS+DYRDRxNggYGMbwGsni47XHnKsIxUVZHI1as6stabuy6qIGyMLHta9jhZzXNDgQdoIOohZaueIycXdPac+Z08km4dUtdELU8wLmC5Og5ttNnRraR023KDWp6r2HT6OxbrwtLejSVqLE3bNjkYMSnc+W4poradiQXuOxgO4byRrtbjcbaVPWe3cV+kMZyEbR+5+XedA0dIyFgjjY2NjRYNa0NA8QU1K245iUnJ3k7s+5oWvaWPaHNIsWuaCCOBB1ELJhNp3RBedfIZtC4VdOLU8jtFzNZ5N51i34hseg6t4Ah1qertR0ejcc6q5Oe9defyRytBamw5C5OHEa1lPciMAvkI2iNpF7c5Ja39Ze6cNaViLjMTyFJy69y8TpLDMOipomwwsbHG3Y1ot4zxPOdZU9JJWRydSpKpLWk7s9KulZMwxyMa9jhYtc0EEdBRq5iMnF3i9pzrnJyVGG1ehHfkJBpx3N7a7OZffom2vgRvuoNWGqzqcBiuXp3lvW/wBzUlrJxK2Z3IyOcGvqGh7WuLYWOFwS3tnkb7HUBxB5lJoU0/qZS6UxkovkoPx9iZwFKKA1/LHJSHEoDG9oEoB5KXR1sdu6W8W7+mxXicFJEnC4qdCd1u61mcz1VO6KR8TxZ7HOY4cHNJBHlBVe1bYddGSlFSW5nkh6CAIAgCA9qP74z85vtCyt54n9rOt1ZHEhAYbLT8G1n9nn/duXmf2s34X9eHivU5bVcdkSBmR/CZ/QyfWYt+H+4q9LfofyifVMOaCAi3P3/Nqb9K/6ij4jci40P+pLwIUUQ6EnXMR+D5f7Q793EpmH+05zTH6y8P7ZJC3lSEBpmd/8ET/nQ/vWLVW+xk/Rn/Jj/PoznVQTqiT8wv8AO6j9CPrtUjD72U2mf04+JNylnPhARB/1AbaL/wAj/RUXE9ReaF/z/j+yIVGL06MzRfgen6Zv38inUfsRymkv+TL+PRG4raQQgOYMu/wnV/p5PrFV9T72dfgv0IeBgV4JQQBAf//Z"/>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62" name="Picture 42" descr="http://www.armonti.de/userfiles/image/Download/filezilla.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43959" y="44831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44" descr="data:image/jpeg;base64,/9j/4AAQSkZJRgABAQAAAQABAAD/2wCEAAkGBxAPEA8PDg8SDw0QEA8QEBAQDw8PEA8UFBEWFhURFhUYHCggGBolGxQUITEhJSkrLy4uFx8zODMsNygtLisBCgoKDg0OGhAQGiwlHyUsLCwsLCwsLCwsLCwsLCwsLCwsLCwsLCwsLCwsLCwsLCwsLCwsLCwsLCwsLCwsLCwsLP/AABEIAOEA4QMBEQACEQEDEQH/xAAcAAEAAgMBAQEAAAAAAAAAAAAAAQYCBAUDBwj/xAA9EAACAQIDBAcFBgQHAQAAAAAAAQIDEQQFIRIxQXEGEyIyUWGBB0KRobEUUmJywdFDgpLhIzNTssLw8aL/xAAaAQEAAgMBAAAAAAAAAAAAAAAABAUBAgMG/8QAKREBAAICAgICAgIBBQEAAAAAAAECAxEEIQUxEkETUSIycRQVQmGRUv/aAAwDAQACEQMRAD8A+4gAAAAAAAAAAAAAAAAAAAAAAAAABAEgAAACAJAAAAAAAAAAAACGYFSzPp7Qo1qlCFKpWqU5bMtiyinxV2Q83OxYvaXg4d8sbhqL2gye7A1bfnX7EePKY/pJ/wBryftnD2i0lrWwtalH73Zkvrc6U8litOnLJ4/JSNrlSqqaUo6xkk0/FMsInaBPU6ehkAAAAAAAAAAAAAgCQAAAAAAAAAABAGGIqqEZTlpGMXJ8krmLTqGYfC8jqOrUqV5b6k5zf8zv+p5HyOSbT29NwaTFOnewXdqPzZHp6TJ9w5maU9qjyf7muCdZDLWJq+n9CMX12Aw0r3ahsPnDs/oey49vljiXkuRX43mHdR3cUgQBIAAAAAAAAABAEgAAAAAAAAAACAKz7Q8d1GXYhrSVRKjHnN2+lzhyL/GkuuGvyu+adH6doNnj+Tbd3quPXVXay1diQj+rrk9w0sTG9KS8G/qcK9ZG1vS0+yfFXoYii99OttLlOK/VM9b46+6aeX51NZNr2ixQUgAAAAAAAAAAAAAAAAAAAAAAAACGB819sOM0wmHT3zlWkvKMdlX9ZP4FfzrxFdJnDpuzg5XC1L0f0PJZp3d6fF1V08uX+G+R2j0XntrON4zXm/oR7f226W9Pf2a4vq8dOk91ak7c4O/0uek8ZfU6UHkafb6vEu1OkAAAAAAAAAAAAIAkAAAAAAAAAAAQwPlHTClHGZlVi20qEadFNeOypS/3fIjZ+PGV2w55xS62F6MPq0o1Vu4xZUZPDTadxK1r5WIj03sH0UqKH+ZDVeEjMeJvH2zbytZn08F0UmnLaqx18Is0/wBltM+21vLV16cXC5ZHB4vD1ttycaqTurK0uy/qWfG4UYZ2reTy5yvqkSehpAAAAAAAAAAAAAAAAAAAAAAAAAHnWmoxlJ7oxbfJagfJsjqOtUnWerq1Z1PSUrr5WA+h4WNoegHUw67KA1ay1YFL6S09J23p3XxuBecpxHW0KNT79OEvjFXA2wAAAAAAAAAAAAAAAAAAAAAAAABwenGM6nAYmSdpTpulHxvU7OnxApnRmhZQXkBfKC0A6NHuoDUrd5gVfpBSvteaA6vQbEbWEUXvpTnD0vdfUCxAAAAAAAAAAAAAAAAAAAAAAAAACie1HFaYPDLfUqyqSX4aaS+s18DA8Oj1PVeS/UyLfSA36W4DUrd5gcHPIa+gGt0Cr7NXFUXuexUj84y/4gXUCQAAAAAAAAAAAAAQBIAAAAAAAGLA+RdPM3Us1cHrDD0qdPTfGUu0/k0QsvKjHbUpWPBN46d/o3jKM+7Ujfwb2X8zaOZin7aW4uWv0ttKSa0afqjvXLWftznHaPpu03obzaP2001az13mJy1j7bRSZ9Q4Of4ulBJzqRW/jd/I4TysUe5da8fLb1Cr9G85iszoxj3KqnTbel21dW+ByrzIvfUOmTjTSu5fVETv+0SWQAABAEgAAAAAAAAAAAAAAAAADCbsm3olq34IwS/O9bEvEYrE4hu/XYitNflc3sL+nZXoef5l93ld8Wn8YWLKYdl8ykzWnfS3pETHbo1JtR0bXJtcTlTLeJ9yz+Kk/T0p4mdu/P8Arl+5KjNk/csfgx79Q1qlWTkryb1W+TZztlvP3Lp+KkfUPDNI9lPzNMVpme5azWIjpwIV3Rr0Ky0dOrTn6Rmm/lctuNbVoVvKrukv0BTmpJNappNep6avcQ87PtmbAAAgCQAAAAAAAAAAAAAAAAABwem+Y/ZsvxdZO0lScYfnqNQj85I55Z1VtjjdtPh2VU7RXkkea5FtzL0GCNRC2ZfG0EVGWe1nSOmzX7pyp7bVIbiTDP28J7zSzZOYK8H6GuKf5OUqzmELplninUoWau4l9q6G43r8Dhal7t0lGXODcX80eowW3SHmssavLuHZoAQBIAAAAAQBIEASAAAAAAAAAhgfOvbNjbYbD4dfxqynJfhpq/8AucSLyrao78eu7vn+Xw3eh5vNK/xRpacLG0UVWSe1hX0yxG5cxj9tqkTs2lr1HqYkl64pXg+Rzp1ZpKu42OjLHHKJkfRPZHitrCVKL/hVpW5S1+t/iek4Vp+GnneVGr7XwmooAAAAAAAAAAAAAAAAAAAACAPk3tCr/aMyVLfToUIQtvW3Nuc/k6fwNL1i0altW019NTDZA3Z0nfXuy0tyZT8nx027osuPzor1d03l9aCSlTlZcUm18UUObg5qT3VdY+XitHUtbFppJNNa8U0ca4rxPcS7VyV/bCLN/jP6dflH7eU1fg3yM/jvP01m9f23oYKrOHZpzd1v2XY2x8PLaeocMnJx19y0n0eqauq1FeC1f9i64/jrRqbKrPz6+qu37P5Kji6lBaQqUW0vxQkvnZy+BeUpFI1CnvabTuX0c3aAAAAAAAAAAAAAAAAAAAAAIMD4fQxP2rE4jE8Ktac4v8N7R/8AlRMC4ZVDd6GRaaA1H2blnUpxdrxT370jT8NZ9w3jJaPUpjhaf+nD+lGv+nxfpt+fJ+2DoxW6EVyijaMWOP8Aix+W8/8AKWT7vob6iPUNJtue5V3MI7/Uz9EacDBVupxuGqbl1kYvlLs/qY/7ljt9VRkSAAAAAAAAAAAAAAAAAAAEAcXpjj/s+BxVVO0lSlGP5p9iPzZgfKuj9C0Y8jIvGVQ3egFhogej4AZoDCoBit3xA4WPWr9QKlncNG1vWqfgB9VyzEqtRpVV/Epwn6tar43A2gAAAAAAAAAAAAAAAEAAwXDLm5pnmHwqvXqxi+Eb3m/5VqccmatI3MutMN7+ofLvaD03jjIUsNRpyjSdaM5zk9ZxgnZbK4XafoR68uLekm3CtWO2eTQVk1qrE2totCFaupW/K47jbTV3KaMM6ZS4AZgYVAMYbgORmEdWBVs4irSvouL8DFpiIZiNuz0C6UU3hYU6l11cpwU96ttXjpw0kiunyOOt/jZLnh3mu4XahiYVFtQkpLxTuTqZaX7rKLas19w9rnRqXAkAAAAAAAAAAARcCJSSV27Lx4GJmI9nf0rubdMMLQ7Kk61T7tPVLnLcQ8vOxY/vaZh4WXJ9aVXNOluIr3jCfUwfCHefOX/hTZ/J5LdVWuHxuOvdu1WxdFSldtyk3duUnJvzuyH+a9u5lNjHSvpwc0iniNmO6EYp83q/qifi6xofI7u7eS46dHdrHTsv4Oz4bjbHzLYpcb8SuSNr9kea0ZrWWxJ20lprz3Fhj8jiv1tBycHJX1CzUndXWq8VqT4yVtHUoVq2rPcJlv8AQzthkmbaESNdjGm7J30MWvEdzLMVmfUK9nea0abd57Uvuw7T+PAiZedjpHvaVi4eS8+tKDnmaTrXSWxT8OL5sq8nNvl/ws8fDrj7+0dD61nWp8pr6P8AQrefXdYulYI1K0Uq04O8JOL8YuxBxcnJj/rLrfBS/uHawXSirCyqpVF46Rl+zLjj+btHWTtXZvFxPdHfwOeUK1kp7Mn7s+y/2ZeYOfiyx/GVZl42TH7h1EyZE7hGLmQAkABAEgAIYO3jisTClFzqSUYLe2aXvFI+Vp6ZrWbzqPaoZp07gnsYam5S4TqJxj6R3v1sVefyla/07WOLxt5/v0q+Y5rXxP8AnVHKP3U7QX8v7lPm52XJ9rjDwseOPTlyj2iP8p13KREa9PdHKW2mpjKmypS4paHbHG50536VvCQ23KT3ttllknURDjGP5V27GFWi5oh3ntisdLBg12SvyT2mUjpvUako6xk4v8Lt9DFc+Sn9bNLYaW9wmtnOJjKyrSt5tP6k3Hz88R/Zx/0OGfpkukOK/wBV/wBMf2O0+Tz/AP0z/tuD9PKrnmJlvrS9LL6Gk+Qzz9sxwMEfTwpYmc29ucpfmk2Rs/IyXjuzpGGlJ6q08etUa4pbWhx8QtCXRGs1qFV0KsJrg7PzTO1q/kpMOk0+NV3pVFKMZLc0mUV6/G0w2hk0aw2YyN62mO4PjFvcPSj0hrYbu1Lpe5LtR5eRa8bn56fe0TNwMV+/TuZT08o1GoV4SpSfvRTnB/DVF7h8lSf7+1Rm8fevdVwhNSSad01dMs4tFo3CumNSyRsJAAAAADl59l/2ik4Xtx03prczllw1yUmst8eSaW+UPm+YZfKlK1eGy9yqpdmXPwZ5nlePyYO6dw9DxefTJ1b21pwceGnDwZWb/wDVlEz9PB969jp9ExMvVHNnTTxdPajPxO+O2pcrxuHGw9DZuuZMvffbalf4adDDR1S+JHvKPWHew0bRXIgX9pdY6e6Oexp4jvP0O9fTMMUG7GRlhnhXaVvIxf01lGYR3MYpaS49eG8mVlwmu5a2Io3aOtb6d8kapELfl0NmlTT4RRUZ53eXOPT2m0c4htEOdjMba6jvJOPFvuW3qNNGnh5VG5N2jvcnuJETEdQ1tvXbu5Fk0q0koRape9Uae1Pl5eZa8Px17z88nr9Knl8+K/xo+nYensxUd1kkvKx6KtYiNQopncvUyAAAAAAQBp47L4VouMop3RiYiSJ16UjNuj1SheVNbdL7jd2vyv8AQp+X4quT+VOpWnF8hNJ1aXC+zptyg7rjH3o+h53LS2KfjZe481cncShJeZy2kvKmr308uZvvTWKtLFYTZe0l2fodqZNtYiazsw1PXTcMk9Ofx3Z2okKXd6RNGstGr3mSK+mYRYNkMDLD95C3prL1xsLxNMc9tZhyJQu7vcTIlrX228vy9zkpyVoL5nPLmisaYyX+U6dqc0l5JEDUzLFYcvF4lydo7iVTHEdy7RGkUsHazqat92C70md8dbZbfHGj5c1cfcrRkvRuVW0662YKzjTW5eb8Wej4fja4v5X7lQ8rnWydVldcLhI00lFWSLRW9z7bCMiQAAAAAAAAGFSCejMSK1nfRmNRupS7FTxVvg/Ej8jjY89dWh2w8i2KdwqOKw8oS2K0ernwku5L14Hl+Z46+Cd1jcL/AInkK3jU+2t1Lj3l/cr5laUvEsKqurcTNZ02lrOjsvTR+XE6xbftn8cS2KdeS7yv5o5zSJ9MfB7wxMeXM5/jlpNZeDjq/wBzpENoFBmWdjg/+2AiLs73HuGNSyq4htNKPqzFaaYiu3nhcLtyV9UtX4I2vk1DW8RV2JtRXkQ+7S4xDm1ZSqvZh/YkViKxuXbcUh74LBty2KUesq8Ze5D+5P4vBycid61VXcrnVx+va5ZH0cjT/wASp2qj3t/ReB6nj8bHhrqkPP5s98k7lZIRSVkSIcWZkAAAAAAAAAAABDQGhmOWU68WpRTuuKMTETGpZiZidwpmZ5LUw99lOrR17PvR5PiUnN8TF92x+1nxufNerOV1CnaUHdLffRx8mjzV62xT8bQvMfIi0POrhm1da2Na3Sa5YaqR0277iWVhtg2DGw2Rs6NkbE2Gw2b6LeZ+WmNxHbpYensR897I17fKUO9vlZ5VIOesnsUlvk+PI6UiZnVY3LFslaQ3csyupiLKnF06PGVu1UX6I9BwfFTMxfL/AOKflc7fVV2yvKKdCKUYr4Hoq0inVfSntabe3SsbdsJAAAAAAAAAAAAAAAhgYVaakrNXQFZzjo0m3UoPYqeW6Xk1xInK4WPkR/KHfDyLY56npWqsWn1dVdVV3J+5PkeT5nj8nHtvW4XfG5tbtKrQcHaSIkWiVvTJFo6YqmJlt8jq2Y2z84OqZnZ8jqmNsfJPVmNsfJs4Ojrtei82aXtPqHDLkbFaUY2TW1N92mt782dONxcme2qoOXPFI26+U9H51WqmI3J3jBd2PhzPXcLxtMEfKY3Km5HKtk6iVuw+HjBJRVki0Q3sBIAAAAAAAAAAAAAAAAAAhoDm5nlNOvFqcUzW1a2jVmYmY9KhmGWVcNdSi62H9NuC8nxPPc3w3y3fF7WXG5to6lz3h01t0ntw4rjHmjz1ovSfjeNSvMfJi8dvJGY9O+9+g1Z2Mz7P8JpUJVHaK04yeiRj5ac75IpHftu0VKb6vDLae6VR92PIseF4vJnt8rdQqORzIj/K0ZJ0fhR7U+1Ue+Ts2z1mDjUwRqioy5bZJ3LvqKW4kOTIAAAAAAAAAAAAAAAAAAAAACLAedWipK0ldBjSsZt0cabq4Z7E+KS7MvJogcvgY+RGphJxci1FfqQjN7FSPU1+F+7PzTPJ8vg5eNPrcLnjcyJ9NOvQnB2kn9U+RGi1Z9LSmWto6e9LCJR260tiHBe9L0MR8r2+NI3KPn5MV/q6WBy2rirLZdHDr3VdSlzPR8Dw/wAdZMvcqPkcyZnULhl2W06MUoRSslwPQVrERqECbTM7lvWNmqQAAAAAAAAEAAJAAAAAAAAAAAACAIaEDmZrk1OvFqUVfx4mlsdbRqzNbTXuFblluIoPZ2VXhrsOXej4a8Uee5fg4vbePpPpzOv5NvLOj0py63Evblwj7seSLPhePx8esddo+bPa/rqFppUVBWitCxR9PRASAAAAAAAAAhAAJAAAAAAAAAAAAAAAAQBDiuIEpAAJAgCQAAAAAAQBIACAJAgCQAAAAAAAAAAAAAAAAAAAAAAAAAAAAAAAB//Z"/>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66" name="Picture 46" descr="http://www.vlc-video.com/LP2/vlc-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59582" y="5029200"/>
            <a:ext cx="1201629" cy="120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686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Introduction</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7902951"/>
              </p:ext>
            </p:extLst>
          </p:nvPr>
        </p:nvGraphicFramePr>
        <p:xfrm>
          <a:off x="12700" y="838200"/>
          <a:ext cx="8957628" cy="4680585"/>
        </p:xfrm>
        <a:graphic>
          <a:graphicData uri="http://schemas.openxmlformats.org/drawingml/2006/table">
            <a:tbl>
              <a:tblPr firstRow="1" bandRow="1">
                <a:tableStyleId>{F5AB1C69-6EDB-4FF4-983F-18BD219EF322}</a:tableStyleId>
              </a:tblPr>
              <a:tblGrid>
                <a:gridCol w="1752600"/>
                <a:gridCol w="2819400"/>
                <a:gridCol w="4385628"/>
              </a:tblGrid>
              <a:tr h="657225">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Vectors -</a:t>
                      </a:r>
                      <a:r>
                        <a:rPr lang="en-US" sz="1600" baseline="0" dirty="0" smtClean="0"/>
                        <a:t> Creation</a:t>
                      </a:r>
                      <a:endParaRPr lang="en-US" sz="1600" dirty="0" smtClean="0"/>
                    </a:p>
                  </a:txBody>
                  <a:tcPr/>
                </a:tc>
                <a:tc>
                  <a:txBody>
                    <a:bodyPr/>
                    <a:lstStyle/>
                    <a:p>
                      <a:r>
                        <a:rPr lang="de-DE" sz="1600" dirty="0" smtClean="0"/>
                        <a:t>&gt; v1 = c(1,2,3,4,5)</a:t>
                      </a:r>
                    </a:p>
                    <a:p>
                      <a:r>
                        <a:rPr lang="de-DE" sz="1600" dirty="0" smtClean="0"/>
                        <a:t>&gt; v1</a:t>
                      </a:r>
                    </a:p>
                    <a:p>
                      <a:r>
                        <a:rPr lang="de-DE" sz="1600" dirty="0" smtClean="0"/>
                        <a:t>[1] 1 2 3 4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Create</a:t>
                      </a:r>
                      <a:r>
                        <a:rPr lang="en-US" sz="1600" baseline="0" dirty="0" smtClean="0"/>
                        <a:t> a vector with “c”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Vectors</a:t>
                      </a:r>
                      <a:r>
                        <a:rPr lang="en-US" sz="1600" baseline="0" dirty="0" smtClean="0"/>
                        <a:t> - Indexing</a:t>
                      </a:r>
                      <a:endParaRPr lang="en-US" sz="1600" dirty="0" smtClean="0"/>
                    </a:p>
                  </a:txBody>
                  <a:tcPr/>
                </a:tc>
                <a:tc>
                  <a:txBody>
                    <a:bodyPr/>
                    <a:lstStyle/>
                    <a:p>
                      <a:r>
                        <a:rPr lang="de-DE" sz="1600" dirty="0" smtClean="0"/>
                        <a:t>&gt; v1[2] </a:t>
                      </a:r>
                    </a:p>
                    <a:p>
                      <a:r>
                        <a:rPr lang="de-DE" sz="1600" dirty="0" smtClean="0"/>
                        <a:t>[1] 2</a:t>
                      </a:r>
                    </a:p>
                    <a:p>
                      <a:r>
                        <a:rPr lang="en-US" sz="1600" dirty="0" smtClean="0"/>
                        <a:t>&gt; v1[2]=4</a:t>
                      </a:r>
                    </a:p>
                    <a:p>
                      <a:r>
                        <a:rPr lang="en-US" sz="1600" dirty="0" smtClean="0"/>
                        <a:t>&gt; v1</a:t>
                      </a:r>
                    </a:p>
                    <a:p>
                      <a:r>
                        <a:rPr lang="en-US" sz="1600" dirty="0" smtClean="0"/>
                        <a:t>[1] 1 4 3 4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Call</a:t>
                      </a:r>
                      <a:r>
                        <a:rPr lang="en-US" sz="1600" baseline="0" dirty="0" smtClean="0"/>
                        <a:t> the second value of the vector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Replace the second value</a:t>
                      </a:r>
                      <a:endParaRPr lang="en-US" sz="1600" dirty="0" smtClean="0"/>
                    </a:p>
                  </a:txBody>
                  <a:tcPr/>
                </a:tc>
              </a:tr>
              <a:tr h="657225">
                <a:tc>
                  <a:txBody>
                    <a:bodyPr/>
                    <a:lstStyle/>
                    <a:p>
                      <a:r>
                        <a:rPr lang="en-US" sz="1600" dirty="0" smtClean="0"/>
                        <a:t>Vectors</a:t>
                      </a:r>
                      <a:r>
                        <a:rPr lang="en-US" sz="1600" baseline="0" dirty="0" smtClean="0"/>
                        <a:t> – Automated Creation</a:t>
                      </a:r>
                      <a:endParaRPr lang="de-DE" sz="1600" dirty="0"/>
                    </a:p>
                  </a:txBody>
                  <a:tcPr/>
                </a:tc>
                <a:tc>
                  <a:txBody>
                    <a:bodyPr/>
                    <a:lstStyle/>
                    <a:p>
                      <a:r>
                        <a:rPr lang="en-US" sz="1600" dirty="0" smtClean="0"/>
                        <a:t>&gt; v2=</a:t>
                      </a:r>
                      <a:r>
                        <a:rPr lang="en-US" sz="1600" dirty="0" err="1" smtClean="0"/>
                        <a:t>seq</a:t>
                      </a:r>
                      <a:r>
                        <a:rPr lang="en-US" sz="1600" dirty="0" smtClean="0"/>
                        <a:t>(from=1 , to=2, length=5)</a:t>
                      </a:r>
                    </a:p>
                    <a:p>
                      <a:r>
                        <a:rPr lang="en-US" sz="1600" dirty="0" smtClean="0"/>
                        <a:t>&gt; v2</a:t>
                      </a:r>
                    </a:p>
                    <a:p>
                      <a:r>
                        <a:rPr lang="en-US" sz="1600" dirty="0" smtClean="0"/>
                        <a:t>[1] 1.00 1.25 1.50 1.75 2.00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Create a vector with 5 values ranging between</a:t>
                      </a:r>
                      <a:r>
                        <a:rPr lang="en-US" sz="1600" baseline="0" dirty="0" smtClean="0"/>
                        <a:t> 1 and 2 (equal steps)</a:t>
                      </a:r>
                      <a:endParaRPr lang="en-US" sz="1600" dirty="0" smtClean="0"/>
                    </a:p>
                  </a:txBody>
                  <a:tcPr/>
                </a:tc>
              </a:tr>
              <a:tr h="657225">
                <a:tc>
                  <a:txBody>
                    <a:bodyPr/>
                    <a:lstStyle/>
                    <a:p>
                      <a:r>
                        <a:rPr lang="en-US" sz="1600" dirty="0" smtClean="0"/>
                        <a:t>Vectors</a:t>
                      </a:r>
                      <a:r>
                        <a:rPr lang="en-US" sz="1600" baseline="0" dirty="0" smtClean="0"/>
                        <a:t> - Operations</a:t>
                      </a:r>
                      <a:endParaRPr lang="de-DE" sz="1600" dirty="0"/>
                    </a:p>
                  </a:txBody>
                  <a:tcPr/>
                </a:tc>
                <a:tc>
                  <a:txBody>
                    <a:bodyPr/>
                    <a:lstStyle/>
                    <a:p>
                      <a:r>
                        <a:rPr lang="en-US" sz="1600" dirty="0" smtClean="0"/>
                        <a:t>&gt; v3=v1+v2</a:t>
                      </a:r>
                    </a:p>
                    <a:p>
                      <a:r>
                        <a:rPr lang="en-US" sz="1600" dirty="0" smtClean="0"/>
                        <a:t>&gt; v3</a:t>
                      </a:r>
                    </a:p>
                    <a:p>
                      <a:r>
                        <a:rPr lang="en-US" sz="1600" dirty="0" smtClean="0"/>
                        <a:t>[1] 2.00 5.25 4.50 5.75 7.00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Sum</a:t>
                      </a:r>
                      <a:r>
                        <a:rPr lang="en-US" sz="1600" baseline="0" dirty="0" smtClean="0"/>
                        <a:t> the values of vector 1 and vector 2</a:t>
                      </a:r>
                      <a:endParaRPr lang="en-US" sz="1600" dirty="0" smtClean="0"/>
                    </a:p>
                  </a:txBody>
                  <a:tcPr/>
                </a:tc>
              </a:tr>
            </a:tbl>
          </a:graphicData>
        </a:graphic>
      </p:graphicFrame>
    </p:spTree>
    <p:extLst>
      <p:ext uri="{BB962C8B-B14F-4D97-AF65-F5344CB8AC3E}">
        <p14:creationId xmlns:p14="http://schemas.microsoft.com/office/powerpoint/2010/main" val="21190794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Task 2</a:t>
            </a:r>
            <a:endParaRPr lang="de-DE" dirty="0"/>
          </a:p>
        </p:txBody>
      </p:sp>
      <p:sp>
        <p:nvSpPr>
          <p:cNvPr id="4" name="Textplatzhalter 3"/>
          <p:cNvSpPr>
            <a:spLocks noGrp="1"/>
          </p:cNvSpPr>
          <p:nvPr>
            <p:ph type="body" sz="quarter" idx="13"/>
          </p:nvPr>
        </p:nvSpPr>
        <p:spPr/>
        <p:txBody>
          <a:bodyPr/>
          <a:lstStyle/>
          <a:p>
            <a:r>
              <a:rPr lang="en-US" dirty="0" smtClean="0"/>
              <a:t>Create a vector with the length 50 and numbers between 0 and 5</a:t>
            </a:r>
          </a:p>
          <a:p>
            <a:r>
              <a:rPr lang="en-US" dirty="0" smtClean="0"/>
              <a:t>Create a second vector with the length 50 and numbers between 100 and 150</a:t>
            </a:r>
          </a:p>
          <a:p>
            <a:r>
              <a:rPr lang="en-US" dirty="0" smtClean="0"/>
              <a:t>Subtract the first vector from the second vector.</a:t>
            </a:r>
          </a:p>
          <a:p>
            <a:r>
              <a:rPr lang="en-US" dirty="0" smtClean="0"/>
              <a:t>What is the 23</a:t>
            </a:r>
            <a:r>
              <a:rPr lang="en-US" baseline="30000" dirty="0" smtClean="0"/>
              <a:t>rd</a:t>
            </a:r>
            <a:r>
              <a:rPr lang="en-US" dirty="0" smtClean="0"/>
              <a:t> value of the resulting vector?</a:t>
            </a:r>
          </a:p>
        </p:txBody>
      </p:sp>
    </p:spTree>
    <p:extLst>
      <p:ext uri="{BB962C8B-B14F-4D97-AF65-F5344CB8AC3E}">
        <p14:creationId xmlns:p14="http://schemas.microsoft.com/office/powerpoint/2010/main" val="28990699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Introduction</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225498973"/>
              </p:ext>
            </p:extLst>
          </p:nvPr>
        </p:nvGraphicFramePr>
        <p:xfrm>
          <a:off x="76200" y="838200"/>
          <a:ext cx="8957628" cy="5730240"/>
        </p:xfrm>
        <a:graphic>
          <a:graphicData uri="http://schemas.openxmlformats.org/drawingml/2006/table">
            <a:tbl>
              <a:tblPr firstRow="1" bandRow="1">
                <a:tableStyleId>{F5AB1C69-6EDB-4FF4-983F-18BD219EF322}</a:tableStyleId>
              </a:tblPr>
              <a:tblGrid>
                <a:gridCol w="1752600"/>
                <a:gridCol w="2819400"/>
                <a:gridCol w="4385628"/>
              </a:tblGrid>
              <a:tr h="304800">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Matrix - Creation</a:t>
                      </a:r>
                    </a:p>
                  </a:txBody>
                  <a:tcPr/>
                </a:tc>
                <a:tc>
                  <a:txBody>
                    <a:bodyPr/>
                    <a:lstStyle/>
                    <a:p>
                      <a:r>
                        <a:rPr lang="en-US" sz="1600" dirty="0" smtClean="0"/>
                        <a:t>&gt;v4=c(1,2,3,4,5,6,7,8,9,10)</a:t>
                      </a:r>
                    </a:p>
                    <a:p>
                      <a:r>
                        <a:rPr lang="en-US" sz="1600" dirty="0" smtClean="0"/>
                        <a:t>&gt;mat1=matrix(data=v4,ncol=2)</a:t>
                      </a:r>
                    </a:p>
                    <a:p>
                      <a:r>
                        <a:rPr lang="en-US" sz="1600" dirty="0" smtClean="0"/>
                        <a:t>&gt;mat1</a:t>
                      </a:r>
                    </a:p>
                    <a:p>
                      <a:r>
                        <a:rPr lang="en-US" sz="1600" dirty="0" smtClean="0"/>
                        <a:t>       [,1] [,2]</a:t>
                      </a:r>
                    </a:p>
                    <a:p>
                      <a:r>
                        <a:rPr lang="en-US" sz="1600" dirty="0" smtClean="0"/>
                        <a:t>[1,]    1    6</a:t>
                      </a:r>
                    </a:p>
                    <a:p>
                      <a:r>
                        <a:rPr lang="en-US" sz="1600" dirty="0" smtClean="0"/>
                        <a:t>[2,]    2    7</a:t>
                      </a:r>
                    </a:p>
                    <a:p>
                      <a:r>
                        <a:rPr lang="en-US" sz="1600" dirty="0" smtClean="0"/>
                        <a:t>[3,]    3    8</a:t>
                      </a:r>
                    </a:p>
                    <a:p>
                      <a:r>
                        <a:rPr lang="en-US" sz="1600" dirty="0" smtClean="0"/>
                        <a:t>[4,]    4    9</a:t>
                      </a:r>
                    </a:p>
                    <a:p>
                      <a:r>
                        <a:rPr lang="en-US" sz="1600" dirty="0" smtClean="0"/>
                        <a:t>[5,]    5   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Matrices</a:t>
                      </a:r>
                      <a:r>
                        <a:rPr lang="en-US" sz="1600" baseline="0" dirty="0" smtClean="0"/>
                        <a:t> are vectors with dimensions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Define the vector first and then the matrix by giving the number of columns or rows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r>
                        <a:rPr lang="en-US" sz="1600" dirty="0" smtClean="0"/>
                        <a:t>&gt;mat2=matrix(data=c(1,2,3,4,5,6,7,8,9,10),</a:t>
                      </a:r>
                      <a:r>
                        <a:rPr lang="en-US" sz="1600" dirty="0" err="1" smtClean="0"/>
                        <a:t>nrow</a:t>
                      </a:r>
                      <a:r>
                        <a:rPr lang="en-US" sz="1600" dirty="0" smtClean="0"/>
                        <a:t>=2)</a:t>
                      </a:r>
                    </a:p>
                    <a:p>
                      <a:r>
                        <a:rPr lang="en-US" sz="1600" dirty="0" smtClean="0"/>
                        <a:t>&gt; mat2</a:t>
                      </a:r>
                    </a:p>
                    <a:p>
                      <a:r>
                        <a:rPr lang="en-US" sz="1600" dirty="0" smtClean="0"/>
                        <a:t>     [,1] [,2] [,3] [,4] [,5]</a:t>
                      </a:r>
                    </a:p>
                    <a:p>
                      <a:r>
                        <a:rPr lang="en-US" sz="1600" dirty="0" smtClean="0"/>
                        <a:t>[1,]    1    3    5    7    9</a:t>
                      </a:r>
                    </a:p>
                    <a:p>
                      <a:r>
                        <a:rPr lang="en-US" sz="1600" dirty="0" smtClean="0"/>
                        <a:t>[2,]    2    4    6    8   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Define the vector in the same line as defining the matrix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657225">
                <a:tc>
                  <a:txBody>
                    <a:bodyPr/>
                    <a:lstStyle/>
                    <a:p>
                      <a:r>
                        <a:rPr lang="en-US" sz="1600" dirty="0" smtClean="0"/>
                        <a:t>Matrix - Indexing</a:t>
                      </a:r>
                      <a:endParaRPr lang="de-DE" sz="1600" dirty="0"/>
                    </a:p>
                  </a:txBody>
                  <a:tcPr/>
                </a:tc>
                <a:tc>
                  <a:txBody>
                    <a:bodyPr/>
                    <a:lstStyle/>
                    <a:p>
                      <a:r>
                        <a:rPr lang="fi-FI" sz="1600" dirty="0" smtClean="0"/>
                        <a:t>&gt; mat2[1,2]</a:t>
                      </a:r>
                    </a:p>
                    <a:p>
                      <a:r>
                        <a:rPr lang="fi-FI" sz="1600" dirty="0" smtClean="0"/>
                        <a:t>[1] 3</a:t>
                      </a:r>
                    </a:p>
                    <a:p>
                      <a:r>
                        <a:rPr lang="fi-FI" sz="1600" dirty="0" smtClean="0"/>
                        <a:t>&gt; mat2[,2]</a:t>
                      </a:r>
                    </a:p>
                    <a:p>
                      <a:r>
                        <a:rPr lang="fi-FI" sz="1600" dirty="0" smtClean="0"/>
                        <a:t>[1] 3 4</a:t>
                      </a:r>
                    </a:p>
                    <a:p>
                      <a:r>
                        <a:rPr lang="fi-FI" sz="1600" dirty="0" smtClean="0"/>
                        <a:t>&gt; mat2[1,]</a:t>
                      </a:r>
                    </a:p>
                    <a:p>
                      <a:r>
                        <a:rPr lang="fi-FI" sz="1600" dirty="0" smtClean="0"/>
                        <a:t>[1] 1 3 5 7 9</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Call the values by giving first the number of the row and then the number of the column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 lines and columns by leaving the other field empty.</a:t>
                      </a:r>
                    </a:p>
                  </a:txBody>
                  <a:tcPr/>
                </a:tc>
              </a:tr>
            </a:tbl>
          </a:graphicData>
        </a:graphic>
      </p:graphicFrame>
    </p:spTree>
    <p:extLst>
      <p:ext uri="{BB962C8B-B14F-4D97-AF65-F5344CB8AC3E}">
        <p14:creationId xmlns:p14="http://schemas.microsoft.com/office/powerpoint/2010/main" val="312723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Task 3</a:t>
            </a:r>
            <a:endParaRPr lang="de-DE" dirty="0"/>
          </a:p>
        </p:txBody>
      </p:sp>
      <p:sp>
        <p:nvSpPr>
          <p:cNvPr id="4" name="Textplatzhalter 3"/>
          <p:cNvSpPr>
            <a:spLocks noGrp="1"/>
          </p:cNvSpPr>
          <p:nvPr>
            <p:ph type="body" sz="quarter" idx="13"/>
          </p:nvPr>
        </p:nvSpPr>
        <p:spPr/>
        <p:txBody>
          <a:bodyPr/>
          <a:lstStyle/>
          <a:p>
            <a:r>
              <a:rPr lang="en-US" dirty="0" smtClean="0"/>
              <a:t>Create one matrix with 2 columns and 20 rows with the values reaching from 1 to 10 in the first column and 10 to 20 in the second column</a:t>
            </a:r>
          </a:p>
          <a:p>
            <a:r>
              <a:rPr lang="en-US" dirty="0" smtClean="0"/>
              <a:t>Create a second matrix with 20 columns and 2 rows with the values reaching from 5 to 6 in the first row and 7 to 8 in the second row</a:t>
            </a:r>
          </a:p>
          <a:p>
            <a:r>
              <a:rPr lang="en-US" dirty="0" smtClean="0"/>
              <a:t>Multiply the value of the first row and second column from the first matrix with the value from the 10</a:t>
            </a:r>
            <a:r>
              <a:rPr lang="en-US" baseline="30000" dirty="0" smtClean="0"/>
              <a:t>th</a:t>
            </a:r>
            <a:r>
              <a:rPr lang="en-US" dirty="0" smtClean="0"/>
              <a:t> column and 2</a:t>
            </a:r>
            <a:r>
              <a:rPr lang="en-US" baseline="30000" dirty="0" smtClean="0"/>
              <a:t>nd</a:t>
            </a:r>
            <a:r>
              <a:rPr lang="en-US" dirty="0" smtClean="0"/>
              <a:t> row from the second matrix.</a:t>
            </a:r>
          </a:p>
          <a:p>
            <a:r>
              <a:rPr lang="en-US" dirty="0" smtClean="0"/>
              <a:t>What is the result?</a:t>
            </a:r>
          </a:p>
        </p:txBody>
      </p:sp>
    </p:spTree>
    <p:extLst>
      <p:ext uri="{BB962C8B-B14F-4D97-AF65-F5344CB8AC3E}">
        <p14:creationId xmlns:p14="http://schemas.microsoft.com/office/powerpoint/2010/main" val="15426485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Introduction</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3502419002"/>
              </p:ext>
            </p:extLst>
          </p:nvPr>
        </p:nvGraphicFramePr>
        <p:xfrm>
          <a:off x="76200" y="838200"/>
          <a:ext cx="8957628" cy="4754880"/>
        </p:xfrm>
        <a:graphic>
          <a:graphicData uri="http://schemas.openxmlformats.org/drawingml/2006/table">
            <a:tbl>
              <a:tblPr firstRow="1" bandRow="1">
                <a:tableStyleId>{F5AB1C69-6EDB-4FF4-983F-18BD219EF322}</a:tableStyleId>
              </a:tblPr>
              <a:tblGrid>
                <a:gridCol w="1752600"/>
                <a:gridCol w="3810000"/>
                <a:gridCol w="3395028"/>
              </a:tblGrid>
              <a:tr h="304800">
                <a:tc>
                  <a:txBody>
                    <a:bodyPr/>
                    <a:lstStyle/>
                    <a:p>
                      <a:r>
                        <a:rPr lang="en-US" dirty="0" smtClean="0"/>
                        <a:t>Topic</a:t>
                      </a:r>
                      <a:endParaRPr lang="de-DE" dirty="0"/>
                    </a:p>
                  </a:txBody>
                  <a:tcPr/>
                </a:tc>
                <a:tc>
                  <a:txBody>
                    <a:bodyPr/>
                    <a:lstStyle/>
                    <a:p>
                      <a:r>
                        <a:rPr lang="en-US" dirty="0" smtClean="0"/>
                        <a:t>Code</a:t>
                      </a:r>
                      <a:endParaRPr lang="de-DE" dirty="0"/>
                    </a:p>
                  </a:txBody>
                  <a:tcPr/>
                </a:tc>
                <a:tc>
                  <a:txBody>
                    <a:bodyPr/>
                    <a:lstStyle/>
                    <a:p>
                      <a:r>
                        <a:rPr lang="en-US" dirty="0" smtClean="0"/>
                        <a:t>Description</a:t>
                      </a:r>
                      <a:endParaRPr lang="de-DE" dirty="0"/>
                    </a:p>
                  </a:txBody>
                  <a:tcPr/>
                </a:tc>
              </a:tr>
              <a:tr h="657225">
                <a:tc>
                  <a:txBody>
                    <a:bodyPr/>
                    <a:lstStyle/>
                    <a:p>
                      <a:r>
                        <a:rPr lang="en-US" dirty="0" smtClean="0"/>
                        <a:t>Data Frames - Creation</a:t>
                      </a:r>
                      <a:endParaRPr lang="de-DE" dirty="0"/>
                    </a:p>
                  </a:txBody>
                  <a:tcPr/>
                </a:tc>
                <a:tc>
                  <a:txBody>
                    <a:bodyPr/>
                    <a:lstStyle/>
                    <a:p>
                      <a:r>
                        <a:rPr lang="de-DE" sz="1800" dirty="0" smtClean="0"/>
                        <a:t>&gt; </a:t>
                      </a:r>
                      <a:r>
                        <a:rPr lang="de-DE" sz="1800" dirty="0" err="1" smtClean="0"/>
                        <a:t>df</a:t>
                      </a:r>
                      <a:r>
                        <a:rPr lang="de-DE" sz="1800" dirty="0" smtClean="0"/>
                        <a:t> = </a:t>
                      </a:r>
                      <a:r>
                        <a:rPr lang="de-DE" sz="1800" dirty="0" err="1" smtClean="0"/>
                        <a:t>data.frame</a:t>
                      </a:r>
                      <a:r>
                        <a:rPr lang="de-DE" sz="1800" dirty="0" smtClean="0"/>
                        <a:t> (A = c(“</a:t>
                      </a:r>
                      <a:r>
                        <a:rPr lang="de-DE" sz="1800" dirty="0" err="1" smtClean="0"/>
                        <a:t>one</a:t>
                      </a:r>
                      <a:r>
                        <a:rPr lang="de-DE" sz="1800" dirty="0" smtClean="0"/>
                        <a:t>“, “</a:t>
                      </a:r>
                      <a:r>
                        <a:rPr lang="de-DE" sz="1800" dirty="0" err="1" smtClean="0"/>
                        <a:t>two</a:t>
                      </a:r>
                      <a:r>
                        <a:rPr lang="de-DE" sz="1800" dirty="0" smtClean="0"/>
                        <a:t>“, “</a:t>
                      </a:r>
                      <a:r>
                        <a:rPr lang="de-DE" sz="1800" dirty="0" err="1" smtClean="0"/>
                        <a:t>three</a:t>
                      </a:r>
                      <a:r>
                        <a:rPr lang="de-DE" sz="1800" dirty="0" smtClean="0"/>
                        <a:t>“), B = c(4,5,6), C = c(7,8,9))</a:t>
                      </a:r>
                    </a:p>
                    <a:p>
                      <a:r>
                        <a:rPr lang="de-DE" sz="1800" dirty="0" smtClean="0"/>
                        <a:t>&gt; </a:t>
                      </a:r>
                      <a:r>
                        <a:rPr lang="de-DE" sz="1800" dirty="0" err="1" smtClean="0"/>
                        <a:t>df</a:t>
                      </a:r>
                      <a:endParaRPr lang="de-DE" sz="1800" dirty="0" smtClean="0"/>
                    </a:p>
                    <a:p>
                      <a:r>
                        <a:rPr lang="en-US" sz="1800" dirty="0" smtClean="0"/>
                        <a:t>      A       B   C</a:t>
                      </a:r>
                    </a:p>
                    <a:p>
                      <a:r>
                        <a:rPr lang="en-US" sz="1800" dirty="0" smtClean="0"/>
                        <a:t>1   one    4   7</a:t>
                      </a:r>
                    </a:p>
                    <a:p>
                      <a:r>
                        <a:rPr lang="en-US" sz="1800" dirty="0" smtClean="0"/>
                        <a:t>2   two    5   8</a:t>
                      </a:r>
                    </a:p>
                    <a:p>
                      <a:pPr marL="342900" indent="-342900">
                        <a:buAutoNum type="arabicPlain" startAt="3"/>
                      </a:pPr>
                      <a:r>
                        <a:rPr lang="en-US" sz="1800" dirty="0" smtClean="0"/>
                        <a:t>three 6   9</a:t>
                      </a:r>
                    </a:p>
                  </a:txBody>
                  <a:tcPr/>
                </a:tc>
                <a:tc>
                  <a:txBody>
                    <a:bodyPr/>
                    <a:lstStyle/>
                    <a:p>
                      <a:r>
                        <a:rPr lang="en-US" dirty="0" smtClean="0"/>
                        <a:t>Data frames</a:t>
                      </a:r>
                      <a:r>
                        <a:rPr lang="en-US" baseline="0" dirty="0" smtClean="0"/>
                        <a:t> are similar to matrices data types can be different e.g. numbers and strings</a:t>
                      </a:r>
                    </a:p>
                    <a:p>
                      <a:endParaRPr lang="en-US" dirty="0" smtClean="0"/>
                    </a:p>
                    <a:p>
                      <a:r>
                        <a:rPr lang="en-US" dirty="0" smtClean="0"/>
                        <a:t>With </a:t>
                      </a:r>
                      <a:r>
                        <a:rPr lang="en-US" dirty="0" err="1" smtClean="0"/>
                        <a:t>row.names</a:t>
                      </a:r>
                      <a:r>
                        <a:rPr lang="en-US" dirty="0" smtClean="0"/>
                        <a:t>=c(…)</a:t>
                      </a:r>
                      <a:r>
                        <a:rPr lang="en-US" baseline="0" dirty="0" smtClean="0"/>
                        <a:t> you can also add row names</a:t>
                      </a:r>
                      <a:endParaRPr lang="en-US" dirty="0" smtClean="0"/>
                    </a:p>
                  </a:txBody>
                  <a:tcPr/>
                </a:tc>
              </a:tr>
              <a:tr h="657225">
                <a:tc>
                  <a:txBody>
                    <a:bodyPr/>
                    <a:lstStyle/>
                    <a:p>
                      <a:r>
                        <a:rPr lang="en-US" dirty="0" smtClean="0"/>
                        <a:t>Data Frames- Indexing</a:t>
                      </a:r>
                      <a:endParaRPr lang="de-DE" dirty="0"/>
                    </a:p>
                  </a:txBody>
                  <a:tcPr/>
                </a:tc>
                <a:tc>
                  <a:txBody>
                    <a:bodyPr/>
                    <a:lstStyle/>
                    <a:p>
                      <a:r>
                        <a:rPr lang="en-US" sz="1800" dirty="0" smtClean="0"/>
                        <a:t>&gt; </a:t>
                      </a:r>
                      <a:r>
                        <a:rPr lang="en-US" sz="1800" dirty="0" err="1" smtClean="0"/>
                        <a:t>df</a:t>
                      </a:r>
                      <a:r>
                        <a:rPr lang="en-US" sz="1800" dirty="0" smtClean="0"/>
                        <a:t>[,2]</a:t>
                      </a:r>
                    </a:p>
                    <a:p>
                      <a:r>
                        <a:rPr lang="en-US" sz="1800" dirty="0" smtClean="0"/>
                        <a:t>[1] 4 5 6</a:t>
                      </a:r>
                    </a:p>
                    <a:p>
                      <a:r>
                        <a:rPr lang="da-DK" dirty="0" smtClean="0"/>
                        <a:t>&gt; df$B</a:t>
                      </a:r>
                    </a:p>
                    <a:p>
                      <a:r>
                        <a:rPr lang="da-DK" dirty="0" smtClean="0"/>
                        <a:t>[1] 4 5 6</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Indexing can be done by numbers or names</a:t>
                      </a:r>
                      <a:endParaRPr lang="de-DE" dirty="0"/>
                    </a:p>
                  </a:txBody>
                  <a:tcPr/>
                </a:tc>
              </a:tr>
              <a:tr h="657225">
                <a:tc>
                  <a:txBody>
                    <a:bodyPr/>
                    <a:lstStyle/>
                    <a:p>
                      <a:r>
                        <a:rPr lang="en-US" dirty="0" smtClean="0"/>
                        <a:t>Attributes</a:t>
                      </a:r>
                      <a:endParaRPr lang="de-DE" dirty="0"/>
                    </a:p>
                  </a:txBody>
                  <a:tcPr/>
                </a:tc>
                <a:tc>
                  <a:txBody>
                    <a:bodyPr/>
                    <a:lstStyle/>
                    <a:p>
                      <a:r>
                        <a:rPr lang="en-US" sz="1800" dirty="0" smtClean="0"/>
                        <a:t>&gt;</a:t>
                      </a:r>
                      <a:r>
                        <a:rPr lang="en-US" dirty="0" smtClean="0"/>
                        <a:t>attributes(</a:t>
                      </a:r>
                      <a:r>
                        <a:rPr lang="en-US" dirty="0" err="1" smtClean="0"/>
                        <a:t>df</a:t>
                      </a:r>
                      <a:r>
                        <a:rPr lang="en-US" dirty="0" smtClean="0"/>
                        <a:t>)</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“attributes” returns a</a:t>
                      </a:r>
                      <a:r>
                        <a:rPr lang="en-US" baseline="0" dirty="0" smtClean="0"/>
                        <a:t> list of attributes and is helpful to understand how objects are structured</a:t>
                      </a:r>
                      <a:endParaRPr lang="de-DE" dirty="0"/>
                    </a:p>
                  </a:txBody>
                  <a:tcPr/>
                </a:tc>
              </a:tr>
            </a:tbl>
          </a:graphicData>
        </a:graphic>
      </p:graphicFrame>
    </p:spTree>
    <p:extLst>
      <p:ext uri="{BB962C8B-B14F-4D97-AF65-F5344CB8AC3E}">
        <p14:creationId xmlns:p14="http://schemas.microsoft.com/office/powerpoint/2010/main" val="37390706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Textplatzhalter 2"/>
          <p:cNvSpPr>
            <a:spLocks noGrp="1"/>
          </p:cNvSpPr>
          <p:nvPr>
            <p:ph type="body" sz="quarter" idx="10"/>
          </p:nvPr>
        </p:nvSpPr>
        <p:spPr/>
        <p:txBody>
          <a:bodyPr/>
          <a:lstStyle/>
          <a:p>
            <a:r>
              <a:rPr lang="en-US" dirty="0" smtClean="0"/>
              <a:t>Task 4</a:t>
            </a:r>
            <a:endParaRPr lang="de-DE" dirty="0"/>
          </a:p>
        </p:txBody>
      </p:sp>
      <p:sp>
        <p:nvSpPr>
          <p:cNvPr id="4" name="Textplatzhalter 3"/>
          <p:cNvSpPr>
            <a:spLocks noGrp="1"/>
          </p:cNvSpPr>
          <p:nvPr>
            <p:ph type="body" sz="quarter" idx="13"/>
          </p:nvPr>
        </p:nvSpPr>
        <p:spPr/>
        <p:txBody>
          <a:bodyPr/>
          <a:lstStyle/>
          <a:p>
            <a:r>
              <a:rPr lang="en-US" dirty="0" smtClean="0"/>
              <a:t>Create a </a:t>
            </a:r>
            <a:r>
              <a:rPr lang="en-US" dirty="0" err="1" smtClean="0"/>
              <a:t>Dataframes</a:t>
            </a:r>
            <a:r>
              <a:rPr lang="en-US" dirty="0" smtClean="0"/>
              <a:t> with 3 columns and 4 rows. The names of the columns should be X,Y and Z and contain the values </a:t>
            </a:r>
            <a:r>
              <a:rPr lang="en-US" dirty="0"/>
              <a:t>with the values </a:t>
            </a:r>
            <a:r>
              <a:rPr lang="en-US" dirty="0" smtClean="0"/>
              <a:t>4,5,6,7 in the first, 8,9,10,11 in the second and 12,13,14, and 15 in the third column. </a:t>
            </a:r>
            <a:r>
              <a:rPr lang="de-DE" dirty="0" smtClean="0"/>
              <a:t>The </a:t>
            </a:r>
            <a:r>
              <a:rPr lang="de-DE" dirty="0" err="1" smtClean="0"/>
              <a:t>row</a:t>
            </a:r>
            <a:r>
              <a:rPr lang="de-DE" dirty="0" smtClean="0"/>
              <a:t> </a:t>
            </a:r>
            <a:r>
              <a:rPr lang="de-DE" dirty="0" err="1" smtClean="0"/>
              <a:t>names</a:t>
            </a:r>
            <a:r>
              <a:rPr lang="de-DE" dirty="0" smtClean="0"/>
              <a:t> </a:t>
            </a:r>
            <a:r>
              <a:rPr lang="de-DE" dirty="0" err="1" smtClean="0"/>
              <a:t>should</a:t>
            </a:r>
            <a:r>
              <a:rPr lang="de-DE" dirty="0" smtClean="0"/>
              <a:t> </a:t>
            </a:r>
            <a:r>
              <a:rPr lang="de-DE" dirty="0" err="1" smtClean="0"/>
              <a:t>be</a:t>
            </a:r>
            <a:r>
              <a:rPr lang="de-DE" dirty="0" smtClean="0"/>
              <a:t> “</a:t>
            </a:r>
            <a:r>
              <a:rPr lang="de-DE" dirty="0" err="1" smtClean="0"/>
              <a:t>yes</a:t>
            </a:r>
            <a:r>
              <a:rPr lang="de-DE" dirty="0" smtClean="0"/>
              <a:t>“, “</a:t>
            </a:r>
            <a:r>
              <a:rPr lang="de-DE" dirty="0" err="1" smtClean="0"/>
              <a:t>no</a:t>
            </a:r>
            <a:r>
              <a:rPr lang="de-DE" dirty="0" smtClean="0"/>
              <a:t>“, “</a:t>
            </a:r>
            <a:r>
              <a:rPr lang="de-DE" dirty="0" err="1" smtClean="0"/>
              <a:t>maybe</a:t>
            </a:r>
            <a:r>
              <a:rPr lang="de-DE" dirty="0" smtClean="0"/>
              <a:t>“, “</a:t>
            </a:r>
            <a:r>
              <a:rPr lang="de-DE" dirty="0" err="1" smtClean="0"/>
              <a:t>don´t</a:t>
            </a:r>
            <a:r>
              <a:rPr lang="de-DE" dirty="0" smtClean="0"/>
              <a:t> care“.</a:t>
            </a:r>
          </a:p>
          <a:p>
            <a:r>
              <a:rPr lang="en-US" dirty="0" smtClean="0"/>
              <a:t>Copy this </a:t>
            </a:r>
            <a:r>
              <a:rPr lang="en-US" dirty="0" err="1" smtClean="0"/>
              <a:t>dataframe</a:t>
            </a:r>
            <a:r>
              <a:rPr lang="en-US" dirty="0" smtClean="0"/>
              <a:t> and add a column with the sums from the values of columns x and y.</a:t>
            </a:r>
            <a:endParaRPr lang="en-US" dirty="0"/>
          </a:p>
        </p:txBody>
      </p:sp>
    </p:spTree>
    <p:extLst>
      <p:ext uri="{BB962C8B-B14F-4D97-AF65-F5344CB8AC3E}">
        <p14:creationId xmlns:p14="http://schemas.microsoft.com/office/powerpoint/2010/main" val="34653218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sp>
        <p:nvSpPr>
          <p:cNvPr id="4" name="Textplatzhalter 3"/>
          <p:cNvSpPr>
            <a:spLocks noGrp="1"/>
          </p:cNvSpPr>
          <p:nvPr>
            <p:ph type="body" sz="quarter" idx="13"/>
          </p:nvPr>
        </p:nvSpPr>
        <p:spPr/>
        <p:txBody>
          <a:bodyPr/>
          <a:lstStyle/>
          <a:p>
            <a:r>
              <a:rPr lang="en-US" dirty="0" smtClean="0"/>
              <a:t>Some Packages for GIS</a:t>
            </a:r>
          </a:p>
          <a:p>
            <a:pPr lvl="1"/>
            <a:r>
              <a:rPr lang="de-DE" dirty="0" err="1"/>
              <a:t>l</a:t>
            </a:r>
            <a:r>
              <a:rPr lang="de-DE" dirty="0" err="1" smtClean="0"/>
              <a:t>ibrary</a:t>
            </a:r>
            <a:r>
              <a:rPr lang="de-DE" dirty="0" smtClean="0"/>
              <a:t>(</a:t>
            </a:r>
            <a:r>
              <a:rPr lang="de-DE" dirty="0" err="1" smtClean="0"/>
              <a:t>maps</a:t>
            </a:r>
            <a:r>
              <a:rPr lang="de-DE" dirty="0" smtClean="0"/>
              <a:t>) - </a:t>
            </a:r>
            <a:r>
              <a:rPr lang="de-DE" dirty="0" err="1" smtClean="0"/>
              <a:t>for</a:t>
            </a:r>
            <a:r>
              <a:rPr lang="de-DE" dirty="0" smtClean="0"/>
              <a:t> </a:t>
            </a:r>
            <a:r>
              <a:rPr lang="de-DE" dirty="0" err="1"/>
              <a:t>creating</a:t>
            </a:r>
            <a:r>
              <a:rPr lang="de-DE" dirty="0"/>
              <a:t> </a:t>
            </a:r>
            <a:r>
              <a:rPr lang="de-DE" dirty="0" err="1"/>
              <a:t>geographical</a:t>
            </a:r>
            <a:r>
              <a:rPr lang="de-DE" dirty="0"/>
              <a:t> </a:t>
            </a:r>
            <a:r>
              <a:rPr lang="de-DE" dirty="0" err="1"/>
              <a:t>maps</a:t>
            </a:r>
            <a:endParaRPr lang="de-DE" dirty="0"/>
          </a:p>
          <a:p>
            <a:pPr lvl="1"/>
            <a:r>
              <a:rPr lang="de-DE" dirty="0" err="1"/>
              <a:t>library</a:t>
            </a:r>
            <a:r>
              <a:rPr lang="de-DE" dirty="0"/>
              <a:t>(</a:t>
            </a:r>
            <a:r>
              <a:rPr lang="de-DE" dirty="0" err="1"/>
              <a:t>mapdata</a:t>
            </a:r>
            <a:r>
              <a:rPr lang="de-DE" dirty="0" smtClean="0"/>
              <a:t>) - </a:t>
            </a:r>
            <a:r>
              <a:rPr lang="de-DE" dirty="0" err="1" smtClean="0"/>
              <a:t>contains</a:t>
            </a:r>
            <a:r>
              <a:rPr lang="de-DE" dirty="0" smtClean="0"/>
              <a:t> </a:t>
            </a:r>
            <a:r>
              <a:rPr lang="de-DE" dirty="0" err="1"/>
              <a:t>basic</a:t>
            </a:r>
            <a:r>
              <a:rPr lang="de-DE" dirty="0"/>
              <a:t> </a:t>
            </a:r>
            <a:r>
              <a:rPr lang="de-DE" dirty="0" err="1"/>
              <a:t>data</a:t>
            </a:r>
            <a:r>
              <a:rPr lang="de-DE" dirty="0"/>
              <a:t> </a:t>
            </a:r>
            <a:r>
              <a:rPr lang="de-DE" dirty="0" err="1"/>
              <a:t>for</a:t>
            </a:r>
            <a:r>
              <a:rPr lang="de-DE" dirty="0"/>
              <a:t> ’</a:t>
            </a:r>
            <a:r>
              <a:rPr lang="de-DE" dirty="0" err="1"/>
              <a:t>maps</a:t>
            </a:r>
            <a:r>
              <a:rPr lang="de-DE" dirty="0" smtClean="0"/>
              <a:t>’</a:t>
            </a:r>
          </a:p>
          <a:p>
            <a:pPr lvl="1"/>
            <a:r>
              <a:rPr lang="en-US" dirty="0"/>
              <a:t>l</a:t>
            </a:r>
            <a:r>
              <a:rPr lang="en-US" dirty="0" smtClean="0"/>
              <a:t>ibrary(</a:t>
            </a:r>
            <a:r>
              <a:rPr lang="en-US" dirty="0" err="1" smtClean="0"/>
              <a:t>rgdal</a:t>
            </a:r>
            <a:r>
              <a:rPr lang="en-US" dirty="0" smtClean="0"/>
              <a:t>) – </a:t>
            </a:r>
            <a:r>
              <a:rPr lang="en-US" dirty="0" err="1" smtClean="0"/>
              <a:t>gdal</a:t>
            </a:r>
            <a:r>
              <a:rPr lang="en-US" dirty="0" smtClean="0"/>
              <a:t> functions implemented for R</a:t>
            </a:r>
          </a:p>
          <a:p>
            <a:pPr lvl="1"/>
            <a:r>
              <a:rPr lang="en-US" dirty="0"/>
              <a:t>l</a:t>
            </a:r>
            <a:r>
              <a:rPr lang="en-US" dirty="0" smtClean="0"/>
              <a:t>ibrary(</a:t>
            </a:r>
            <a:r>
              <a:rPr lang="en-US" dirty="0" err="1" smtClean="0"/>
              <a:t>shapefiles</a:t>
            </a:r>
            <a:r>
              <a:rPr lang="en-US" dirty="0" smtClean="0"/>
              <a:t>) – read and write </a:t>
            </a:r>
            <a:r>
              <a:rPr lang="en-US" dirty="0" err="1" smtClean="0"/>
              <a:t>shapefiles</a:t>
            </a:r>
            <a:endParaRPr lang="de-DE" dirty="0"/>
          </a:p>
          <a:p>
            <a:pPr lvl="1"/>
            <a:r>
              <a:rPr lang="de-DE" dirty="0" err="1"/>
              <a:t>library</a:t>
            </a:r>
            <a:r>
              <a:rPr lang="de-DE" dirty="0"/>
              <a:t>(</a:t>
            </a:r>
            <a:r>
              <a:rPr lang="de-DE" dirty="0" err="1"/>
              <a:t>maptools</a:t>
            </a:r>
            <a:r>
              <a:rPr lang="de-DE" dirty="0" smtClean="0"/>
              <a:t>) - </a:t>
            </a:r>
            <a:r>
              <a:rPr lang="de-DE" dirty="0" err="1" smtClean="0"/>
              <a:t>tools</a:t>
            </a:r>
            <a:r>
              <a:rPr lang="de-DE" dirty="0" smtClean="0"/>
              <a:t> </a:t>
            </a:r>
            <a:r>
              <a:rPr lang="de-DE" dirty="0" err="1"/>
              <a:t>for</a:t>
            </a:r>
            <a:r>
              <a:rPr lang="de-DE" dirty="0"/>
              <a:t> </a:t>
            </a:r>
            <a:r>
              <a:rPr lang="de-DE" dirty="0" err="1"/>
              <a:t>handling</a:t>
            </a:r>
            <a:r>
              <a:rPr lang="de-DE" dirty="0"/>
              <a:t> </a:t>
            </a:r>
            <a:r>
              <a:rPr lang="de-DE" dirty="0" err="1"/>
              <a:t>spatial</a:t>
            </a:r>
            <a:r>
              <a:rPr lang="de-DE" dirty="0"/>
              <a:t> </a:t>
            </a:r>
            <a:r>
              <a:rPr lang="de-DE" dirty="0" err="1"/>
              <a:t>objects</a:t>
            </a:r>
            <a:endParaRPr lang="de-DE" dirty="0"/>
          </a:p>
          <a:p>
            <a:pPr lvl="1"/>
            <a:r>
              <a:rPr lang="de-DE" dirty="0" err="1"/>
              <a:t>library</a:t>
            </a:r>
            <a:r>
              <a:rPr lang="de-DE" dirty="0"/>
              <a:t>(</a:t>
            </a:r>
            <a:r>
              <a:rPr lang="de-DE" dirty="0" err="1"/>
              <a:t>mapproj</a:t>
            </a:r>
            <a:r>
              <a:rPr lang="de-DE" dirty="0" smtClean="0"/>
              <a:t>) - </a:t>
            </a:r>
            <a:r>
              <a:rPr lang="de-DE" dirty="0" err="1" smtClean="0"/>
              <a:t>for</a:t>
            </a:r>
            <a:r>
              <a:rPr lang="de-DE" dirty="0" smtClean="0"/>
              <a:t> </a:t>
            </a:r>
            <a:r>
              <a:rPr lang="de-DE" dirty="0" err="1"/>
              <a:t>creating</a:t>
            </a:r>
            <a:r>
              <a:rPr lang="de-DE" dirty="0"/>
              <a:t> </a:t>
            </a:r>
            <a:r>
              <a:rPr lang="de-DE" dirty="0" err="1"/>
              <a:t>projected</a:t>
            </a:r>
            <a:r>
              <a:rPr lang="de-DE" dirty="0"/>
              <a:t> </a:t>
            </a:r>
            <a:r>
              <a:rPr lang="de-DE" dirty="0" err="1"/>
              <a:t>maps</a:t>
            </a:r>
            <a:endParaRPr lang="de-DE" dirty="0"/>
          </a:p>
          <a:p>
            <a:pPr lvl="1"/>
            <a:r>
              <a:rPr lang="de-DE" dirty="0" err="1"/>
              <a:t>library</a:t>
            </a:r>
            <a:r>
              <a:rPr lang="de-DE" dirty="0"/>
              <a:t>(</a:t>
            </a:r>
            <a:r>
              <a:rPr lang="de-DE" dirty="0" err="1"/>
              <a:t>raster</a:t>
            </a:r>
            <a:r>
              <a:rPr lang="de-DE" dirty="0" smtClean="0"/>
              <a:t>) - </a:t>
            </a:r>
            <a:r>
              <a:rPr lang="de-DE" dirty="0" err="1" smtClean="0"/>
              <a:t>tools</a:t>
            </a:r>
            <a:r>
              <a:rPr lang="de-DE" dirty="0" smtClean="0"/>
              <a:t> </a:t>
            </a:r>
            <a:r>
              <a:rPr lang="de-DE" dirty="0" err="1"/>
              <a:t>to</a:t>
            </a:r>
            <a:r>
              <a:rPr lang="de-DE" dirty="0"/>
              <a:t> deal </a:t>
            </a:r>
            <a:r>
              <a:rPr lang="de-DE" dirty="0" err="1"/>
              <a:t>with</a:t>
            </a:r>
            <a:r>
              <a:rPr lang="de-DE" dirty="0"/>
              <a:t> </a:t>
            </a:r>
            <a:r>
              <a:rPr lang="de-DE" dirty="0" err="1"/>
              <a:t>raster</a:t>
            </a:r>
            <a:r>
              <a:rPr lang="de-DE" dirty="0"/>
              <a:t> </a:t>
            </a:r>
            <a:r>
              <a:rPr lang="de-DE" dirty="0" err="1"/>
              <a:t>maps</a:t>
            </a:r>
            <a:endParaRPr lang="de-DE" dirty="0"/>
          </a:p>
          <a:p>
            <a:pPr lvl="1"/>
            <a:r>
              <a:rPr lang="de-DE" dirty="0" err="1"/>
              <a:t>library</a:t>
            </a:r>
            <a:r>
              <a:rPr lang="de-DE" dirty="0"/>
              <a:t>(ggplot2</a:t>
            </a:r>
            <a:r>
              <a:rPr lang="de-DE" dirty="0" smtClean="0"/>
              <a:t>) - </a:t>
            </a:r>
            <a:r>
              <a:rPr lang="de-DE" dirty="0" err="1" smtClean="0"/>
              <a:t>to</a:t>
            </a:r>
            <a:r>
              <a:rPr lang="de-DE" dirty="0" smtClean="0"/>
              <a:t> </a:t>
            </a:r>
            <a:r>
              <a:rPr lang="de-DE" dirty="0" err="1"/>
              <a:t>create</a:t>
            </a:r>
            <a:r>
              <a:rPr lang="de-DE" dirty="0"/>
              <a:t> </a:t>
            </a:r>
            <a:r>
              <a:rPr lang="de-DE" dirty="0" err="1" smtClean="0"/>
              <a:t>maps</a:t>
            </a:r>
            <a:endParaRPr lang="de-DE" dirty="0" smtClean="0"/>
          </a:p>
          <a:p>
            <a:pPr lvl="1"/>
            <a:r>
              <a:rPr lang="en-US" dirty="0" smtClean="0"/>
              <a:t>library(ade4) -  spatial analysis of ecological data</a:t>
            </a:r>
          </a:p>
          <a:p>
            <a:pPr lvl="1"/>
            <a:r>
              <a:rPr lang="en-US" dirty="0" smtClean="0"/>
              <a:t>library(</a:t>
            </a:r>
            <a:r>
              <a:rPr lang="en-US" dirty="0" err="1" smtClean="0"/>
              <a:t>adehabitat</a:t>
            </a:r>
            <a:r>
              <a:rPr lang="en-US" dirty="0" smtClean="0"/>
              <a:t>) </a:t>
            </a:r>
            <a:r>
              <a:rPr lang="en-US" dirty="0"/>
              <a:t>-  </a:t>
            </a:r>
            <a:r>
              <a:rPr lang="en-US" dirty="0" smtClean="0"/>
              <a:t>ecological niche analysis</a:t>
            </a:r>
            <a:endParaRPr lang="de-DE" dirty="0"/>
          </a:p>
          <a:p>
            <a:pPr lvl="1"/>
            <a:r>
              <a:rPr lang="de-DE" dirty="0" err="1"/>
              <a:t>library</a:t>
            </a:r>
            <a:r>
              <a:rPr lang="de-DE" dirty="0"/>
              <a:t>(</a:t>
            </a:r>
            <a:r>
              <a:rPr lang="de-DE" dirty="0" err="1"/>
              <a:t>gpclib</a:t>
            </a:r>
            <a:r>
              <a:rPr lang="de-DE" dirty="0" smtClean="0"/>
              <a:t>)- </a:t>
            </a:r>
            <a:r>
              <a:rPr lang="de-DE" dirty="0" err="1" smtClean="0"/>
              <a:t>general</a:t>
            </a:r>
            <a:r>
              <a:rPr lang="de-DE" dirty="0" smtClean="0"/>
              <a:t> </a:t>
            </a:r>
            <a:r>
              <a:rPr lang="de-DE" dirty="0" err="1"/>
              <a:t>polygon</a:t>
            </a:r>
            <a:r>
              <a:rPr lang="de-DE" dirty="0"/>
              <a:t> </a:t>
            </a:r>
            <a:r>
              <a:rPr lang="de-DE" dirty="0" err="1"/>
              <a:t>clipper</a:t>
            </a:r>
            <a:endParaRPr lang="de-DE" dirty="0"/>
          </a:p>
          <a:p>
            <a:r>
              <a:rPr lang="en-US" dirty="0" smtClean="0"/>
              <a:t>We won´t learn about all of them but get some ideas what is possible!</a:t>
            </a:r>
          </a:p>
          <a:p>
            <a:endParaRPr lang="en-US" dirty="0" smtClean="0"/>
          </a:p>
          <a:p>
            <a:pPr lvl="1"/>
            <a:endParaRPr lang="de-DE" dirty="0"/>
          </a:p>
        </p:txBody>
      </p:sp>
    </p:spTree>
    <p:extLst>
      <p:ext uri="{BB962C8B-B14F-4D97-AF65-F5344CB8AC3E}">
        <p14:creationId xmlns:p14="http://schemas.microsoft.com/office/powerpoint/2010/main" val="25256645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156653200"/>
              </p:ext>
            </p:extLst>
          </p:nvPr>
        </p:nvGraphicFramePr>
        <p:xfrm>
          <a:off x="76200" y="838200"/>
          <a:ext cx="8957628" cy="5059680"/>
        </p:xfrm>
        <a:graphic>
          <a:graphicData uri="http://schemas.openxmlformats.org/drawingml/2006/table">
            <a:tbl>
              <a:tblPr firstRow="1" bandRow="1">
                <a:tableStyleId>{F5AB1C69-6EDB-4FF4-983F-18BD219EF322}</a:tableStyleId>
              </a:tblPr>
              <a:tblGrid>
                <a:gridCol w="1752600"/>
                <a:gridCol w="3810000"/>
                <a:gridCol w="3395028"/>
              </a:tblGrid>
              <a:tr h="304800">
                <a:tc>
                  <a:txBody>
                    <a:bodyPr/>
                    <a:lstStyle/>
                    <a:p>
                      <a:r>
                        <a:rPr lang="en-US" sz="2000" dirty="0" smtClean="0"/>
                        <a:t>Topic</a:t>
                      </a:r>
                      <a:endParaRPr lang="de-DE" sz="2000" dirty="0"/>
                    </a:p>
                  </a:txBody>
                  <a:tcPr/>
                </a:tc>
                <a:tc>
                  <a:txBody>
                    <a:bodyPr/>
                    <a:lstStyle/>
                    <a:p>
                      <a:r>
                        <a:rPr lang="en-US" sz="2000" dirty="0" smtClean="0"/>
                        <a:t>Code</a:t>
                      </a:r>
                      <a:endParaRPr lang="de-DE" sz="2000" dirty="0"/>
                    </a:p>
                  </a:txBody>
                  <a:tcPr/>
                </a:tc>
                <a:tc>
                  <a:txBody>
                    <a:bodyPr/>
                    <a:lstStyle/>
                    <a:p>
                      <a:r>
                        <a:rPr lang="en-US" sz="2000" dirty="0" smtClean="0"/>
                        <a:t>Description</a:t>
                      </a:r>
                      <a:endParaRPr lang="de-DE" sz="2000"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Install and load Packages</a:t>
                      </a:r>
                    </a:p>
                  </a:txBody>
                  <a:tcPr/>
                </a:tc>
                <a:tc>
                  <a:txBody>
                    <a:bodyPr/>
                    <a:lstStyle/>
                    <a:p>
                      <a:r>
                        <a:rPr lang="en-US" sz="1800" dirty="0" smtClean="0"/>
                        <a:t>&gt;</a:t>
                      </a:r>
                      <a:r>
                        <a:rPr lang="en-US" sz="1800" dirty="0" err="1" smtClean="0"/>
                        <a:t>install.packages</a:t>
                      </a:r>
                      <a:r>
                        <a:rPr lang="en-US" sz="1800" dirty="0" smtClean="0"/>
                        <a:t>(“maps”) </a:t>
                      </a:r>
                    </a:p>
                    <a:p>
                      <a:r>
                        <a:rPr lang="en-US" sz="1800" dirty="0" smtClean="0"/>
                        <a:t>&gt;</a:t>
                      </a:r>
                      <a:r>
                        <a:rPr lang="en-US" sz="1800" dirty="0" err="1" smtClean="0"/>
                        <a:t>install.packages</a:t>
                      </a:r>
                      <a:r>
                        <a:rPr lang="en-US" sz="1800" dirty="0" smtClean="0"/>
                        <a:t>(“</a:t>
                      </a:r>
                      <a:r>
                        <a:rPr lang="en-US" sz="1800" dirty="0" err="1" smtClean="0"/>
                        <a:t>mapdata</a:t>
                      </a:r>
                      <a:r>
                        <a:rPr lang="en-US" sz="1800" dirty="0" smtClean="0"/>
                        <a:t>”)</a:t>
                      </a:r>
                    </a:p>
                    <a:p>
                      <a:r>
                        <a:rPr lang="en-US" sz="1800" dirty="0" smtClean="0"/>
                        <a:t>&gt;</a:t>
                      </a:r>
                      <a:r>
                        <a:rPr lang="en-US" sz="1800" dirty="0" err="1" smtClean="0"/>
                        <a:t>install.packages</a:t>
                      </a:r>
                      <a:r>
                        <a:rPr lang="en-US" sz="1800" dirty="0" smtClean="0"/>
                        <a:t>(“raster”)</a:t>
                      </a:r>
                    </a:p>
                    <a:p>
                      <a:r>
                        <a:rPr lang="en-US" sz="1800" dirty="0" smtClean="0"/>
                        <a:t>&gt;library(maps)</a:t>
                      </a:r>
                    </a:p>
                    <a:p>
                      <a:r>
                        <a:rPr lang="en-US" sz="1800" dirty="0" smtClean="0"/>
                        <a:t>&gt;library(</a:t>
                      </a:r>
                      <a:r>
                        <a:rPr lang="en-US" sz="1800" dirty="0" err="1" smtClean="0"/>
                        <a:t>mapdata</a:t>
                      </a:r>
                      <a:r>
                        <a:rPr lang="en-US" sz="1800" dirty="0" smtClean="0"/>
                        <a:t>)</a:t>
                      </a:r>
                    </a:p>
                    <a:p>
                      <a:r>
                        <a:rPr lang="en-US" sz="1800" dirty="0" smtClean="0"/>
                        <a:t>&gt;library(raster)</a:t>
                      </a:r>
                    </a:p>
                  </a:txBody>
                  <a:tcPr/>
                </a:tc>
                <a:tc>
                  <a:txBody>
                    <a:bodyPr/>
                    <a:lstStyle/>
                    <a:p>
                      <a:r>
                        <a:rPr lang="en-US" sz="1800" dirty="0" smtClean="0"/>
                        <a:t>Install and load some</a:t>
                      </a:r>
                      <a:r>
                        <a:rPr lang="en-US" sz="1800" baseline="0" dirty="0" smtClean="0"/>
                        <a:t> packages that we will need</a:t>
                      </a:r>
                      <a:endParaRPr lang="en-US" sz="1800" dirty="0" smtClean="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Displaying simple contour maps</a:t>
                      </a:r>
                    </a:p>
                    <a:p>
                      <a:endParaRPr lang="de-DE" sz="1800" dirty="0"/>
                    </a:p>
                  </a:txBody>
                  <a:tcPr/>
                </a:tc>
                <a:tc>
                  <a:txBody>
                    <a:bodyPr/>
                    <a:lstStyle/>
                    <a:p>
                      <a:r>
                        <a:rPr lang="en-US" sz="1800" dirty="0" smtClean="0"/>
                        <a:t>&gt;map("world","</a:t>
                      </a:r>
                      <a:r>
                        <a:rPr lang="en-US" sz="1800" dirty="0" err="1" smtClean="0"/>
                        <a:t>germany</a:t>
                      </a:r>
                      <a:r>
                        <a:rPr lang="en-US" sz="1800" dirty="0" smtClean="0"/>
                        <a:t>", fill=TRUE, col=4)</a:t>
                      </a:r>
                    </a:p>
                    <a:p>
                      <a:r>
                        <a:rPr lang="en-US" sz="1800" dirty="0" smtClean="0"/>
                        <a:t>&gt;</a:t>
                      </a:r>
                      <a:r>
                        <a:rPr lang="en-US" sz="1800" dirty="0" err="1" smtClean="0"/>
                        <a:t>map.axes</a:t>
                      </a:r>
                      <a:r>
                        <a:rPr lang="en-US" sz="18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&gt;map("world","</a:t>
                      </a:r>
                      <a:r>
                        <a:rPr lang="en-US" sz="1800" dirty="0" err="1" smtClean="0"/>
                        <a:t>germany</a:t>
                      </a:r>
                      <a:r>
                        <a:rPr lang="en-US" sz="1800" dirty="0" smtClean="0"/>
                        <a:t>", fill=TRUE, col=4, </a:t>
                      </a:r>
                      <a:r>
                        <a:rPr lang="en-US" sz="1800" dirty="0" err="1" smtClean="0"/>
                        <a:t>xlim</a:t>
                      </a:r>
                      <a:r>
                        <a:rPr lang="en-US" sz="1800" dirty="0" smtClean="0"/>
                        <a:t>=c(6,10), </a:t>
                      </a:r>
                      <a:r>
                        <a:rPr lang="en-US" sz="1800" dirty="0" err="1" smtClean="0"/>
                        <a:t>ylim</a:t>
                      </a:r>
                      <a:r>
                        <a:rPr lang="en-US" sz="1800" dirty="0" smtClean="0"/>
                        <a:t>=c(50,51))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a:t>
                      </a:r>
                      <a:r>
                        <a:rPr lang="en-US" sz="1800" dirty="0" err="1" smtClean="0"/>
                        <a:t>map.axes</a:t>
                      </a:r>
                      <a:r>
                        <a:rPr lang="en-US" sz="18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Display a map of Germany filled</a:t>
                      </a:r>
                      <a:r>
                        <a:rPr lang="en-US" sz="1800" baseline="0" dirty="0" smtClean="0"/>
                        <a:t> with the color blue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Show the map extent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Zoom in to show only a specific extent</a:t>
                      </a:r>
                    </a:p>
                  </a:txBody>
                  <a:tcPr/>
                </a:tc>
              </a:tr>
              <a:tr h="657225">
                <a:tc>
                  <a:txBody>
                    <a:bodyPr/>
                    <a:lstStyle/>
                    <a:p>
                      <a:r>
                        <a:rPr lang="en-US" sz="1800" dirty="0" smtClean="0"/>
                        <a:t>Import raster files</a:t>
                      </a:r>
                      <a:endParaRPr lang="de-DE"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 </a:t>
                      </a:r>
                      <a:r>
                        <a:rPr lang="en-US" sz="1800" dirty="0" err="1" smtClean="0"/>
                        <a:t>list.files</a:t>
                      </a:r>
                      <a:r>
                        <a:rPr lang="en-US" sz="18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 "bio_1.tif" "bio_2.tif" "bio_3.tif"</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 bio1=raster("bio_1.tif")</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 bio2=raster("bio_1.tif")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Use </a:t>
                      </a:r>
                      <a:r>
                        <a:rPr lang="en-US" sz="1800" baseline="0" dirty="0" err="1" smtClean="0"/>
                        <a:t>list.files</a:t>
                      </a:r>
                      <a:r>
                        <a:rPr lang="en-US" sz="1800" baseline="0" dirty="0" smtClean="0"/>
                        <a:t>() to see all your files in your working directory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Create a raster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p>
                  </a:txBody>
                  <a:tcPr/>
                </a:tc>
              </a:tr>
            </a:tbl>
          </a:graphicData>
        </a:graphic>
      </p:graphicFrame>
    </p:spTree>
    <p:extLst>
      <p:ext uri="{BB962C8B-B14F-4D97-AF65-F5344CB8AC3E}">
        <p14:creationId xmlns:p14="http://schemas.microsoft.com/office/powerpoint/2010/main" val="37084250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438799657"/>
              </p:ext>
            </p:extLst>
          </p:nvPr>
        </p:nvGraphicFramePr>
        <p:xfrm>
          <a:off x="76200" y="838200"/>
          <a:ext cx="8957628" cy="5120640"/>
        </p:xfrm>
        <a:graphic>
          <a:graphicData uri="http://schemas.openxmlformats.org/drawingml/2006/table">
            <a:tbl>
              <a:tblPr firstRow="1" bandRow="1">
                <a:tableStyleId>{F5AB1C69-6EDB-4FF4-983F-18BD219EF322}</a:tableStyleId>
              </a:tblPr>
              <a:tblGrid>
                <a:gridCol w="1752600"/>
                <a:gridCol w="3810000"/>
                <a:gridCol w="3395028"/>
              </a:tblGrid>
              <a:tr h="304800">
                <a:tc>
                  <a:txBody>
                    <a:bodyPr/>
                    <a:lstStyle/>
                    <a:p>
                      <a:r>
                        <a:rPr lang="en-US" sz="1800" dirty="0" smtClean="0"/>
                        <a:t>Topic</a:t>
                      </a:r>
                      <a:endParaRPr lang="de-DE" sz="1800" dirty="0"/>
                    </a:p>
                  </a:txBody>
                  <a:tcPr/>
                </a:tc>
                <a:tc>
                  <a:txBody>
                    <a:bodyPr/>
                    <a:lstStyle/>
                    <a:p>
                      <a:r>
                        <a:rPr lang="en-US" sz="1800" dirty="0" smtClean="0"/>
                        <a:t>Code</a:t>
                      </a:r>
                      <a:endParaRPr lang="de-DE" sz="1800" dirty="0"/>
                    </a:p>
                  </a:txBody>
                  <a:tcPr/>
                </a:tc>
                <a:tc>
                  <a:txBody>
                    <a:bodyPr/>
                    <a:lstStyle/>
                    <a:p>
                      <a:r>
                        <a:rPr lang="en-US" sz="1800" dirty="0" smtClean="0"/>
                        <a:t>Description</a:t>
                      </a:r>
                      <a:endParaRPr lang="de-DE" sz="1800" dirty="0"/>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Obtain information about the raster file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 bio1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class       : </a:t>
                      </a:r>
                      <a:r>
                        <a:rPr lang="en-US" sz="1100" dirty="0" err="1" smtClean="0"/>
                        <a:t>RasterLayer</a:t>
                      </a:r>
                      <a:r>
                        <a:rPr lang="en-US" sz="11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dimensions  : 1969, 2082, 4099458  (</a:t>
                      </a:r>
                      <a:r>
                        <a:rPr lang="en-US" sz="1100" dirty="0" err="1" smtClean="0"/>
                        <a:t>nrow</a:t>
                      </a:r>
                      <a:r>
                        <a:rPr lang="en-US" sz="1100" dirty="0" smtClean="0"/>
                        <a:t>, </a:t>
                      </a:r>
                      <a:r>
                        <a:rPr lang="en-US" sz="1100" dirty="0" err="1" smtClean="0"/>
                        <a:t>ncol</a:t>
                      </a:r>
                      <a:r>
                        <a:rPr lang="en-US" sz="1100" dirty="0" smtClean="0"/>
                        <a:t>, </a:t>
                      </a:r>
                      <a:r>
                        <a:rPr lang="en-US" sz="1100" dirty="0" err="1" smtClean="0"/>
                        <a:t>ncell</a:t>
                      </a:r>
                      <a:r>
                        <a:rPr lang="en-US" sz="11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resolution  : 0.04166667, 0.04166667  (x, y)</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extent      : -28.83333, 57.91667, -36.04167, 46  (</a:t>
                      </a:r>
                      <a:r>
                        <a:rPr lang="en-US" sz="1100" dirty="0" err="1" smtClean="0"/>
                        <a:t>xmin</a:t>
                      </a:r>
                      <a:r>
                        <a:rPr lang="en-US" sz="1100" dirty="0" smtClean="0"/>
                        <a:t>, </a:t>
                      </a:r>
                      <a:r>
                        <a:rPr lang="en-US" sz="1100" dirty="0" err="1" smtClean="0"/>
                        <a:t>xmax</a:t>
                      </a:r>
                      <a:r>
                        <a:rPr lang="en-US" sz="1100" dirty="0" smtClean="0"/>
                        <a:t>, </a:t>
                      </a:r>
                      <a:r>
                        <a:rPr lang="en-US" sz="1100" dirty="0" err="1" smtClean="0"/>
                        <a:t>ymin</a:t>
                      </a:r>
                      <a:r>
                        <a:rPr lang="en-US" sz="1100" dirty="0" smtClean="0"/>
                        <a:t>, </a:t>
                      </a:r>
                      <a:r>
                        <a:rPr lang="en-US" sz="1100" dirty="0" err="1" smtClean="0"/>
                        <a:t>ymax</a:t>
                      </a:r>
                      <a:r>
                        <a:rPr lang="en-US" sz="1100" dirty="0" smtClean="0"/>
                        <a:t>), </a:t>
                      </a:r>
                      <a:r>
                        <a:rPr lang="en-US" sz="1100" dirty="0" err="1" smtClean="0"/>
                        <a:t>coord</a:t>
                      </a:r>
                      <a:r>
                        <a:rPr lang="en-US" sz="1100" dirty="0" smtClean="0"/>
                        <a:t>. ref. : +</a:t>
                      </a:r>
                      <a:r>
                        <a:rPr lang="en-US" sz="1100" dirty="0" err="1" smtClean="0"/>
                        <a:t>proj</a:t>
                      </a:r>
                      <a:r>
                        <a:rPr lang="en-US" sz="1100" dirty="0" smtClean="0"/>
                        <a:t>=</a:t>
                      </a:r>
                      <a:r>
                        <a:rPr lang="en-US" sz="1100" dirty="0" err="1" smtClean="0"/>
                        <a:t>longlat</a:t>
                      </a:r>
                      <a:r>
                        <a:rPr lang="en-US" sz="1100" dirty="0" smtClean="0"/>
                        <a:t> +datum=WGS84 +</a:t>
                      </a:r>
                      <a:r>
                        <a:rPr lang="en-US" sz="1100" dirty="0" err="1" smtClean="0"/>
                        <a:t>no_defs</a:t>
                      </a:r>
                      <a:r>
                        <a:rPr lang="en-US" sz="1100" dirty="0" smtClean="0"/>
                        <a:t> +</a:t>
                      </a:r>
                      <a:r>
                        <a:rPr lang="en-US" sz="1100" dirty="0" err="1" smtClean="0"/>
                        <a:t>ellps</a:t>
                      </a:r>
                      <a:r>
                        <a:rPr lang="en-US" sz="1100" dirty="0" smtClean="0"/>
                        <a:t>=WGS84 +towgs84=0,0,0 , data source : C:\Users\lfreudenberger\....\bio_1.tif , names       : bio_1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values      : -118, 319  (min, max),</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&gt;attributes(bio1)</a:t>
                      </a:r>
                    </a:p>
                  </a:txBody>
                  <a:tcPr/>
                </a:tc>
                <a:tc>
                  <a:txBody>
                    <a:bodyPr/>
                    <a:lstStyle/>
                    <a:p>
                      <a:r>
                        <a:rPr lang="en-US" sz="1800" dirty="0" smtClean="0"/>
                        <a:t>Get</a:t>
                      </a:r>
                      <a:r>
                        <a:rPr lang="en-US" sz="1800" baseline="0" dirty="0" smtClean="0"/>
                        <a:t> information e.g. about resolution, extent, projection</a:t>
                      </a:r>
                      <a:endParaRPr lang="en-US" sz="1800" dirty="0" smtClean="0"/>
                    </a:p>
                  </a:txBody>
                  <a:tcPr/>
                </a:tc>
              </a:tr>
              <a:tr h="657225">
                <a:tc>
                  <a:txBody>
                    <a:bodyPr/>
                    <a:lstStyle/>
                    <a:p>
                      <a:endParaRPr lang="de-DE" sz="1800" dirty="0"/>
                    </a:p>
                  </a:txBody>
                  <a:tcPr/>
                </a:tc>
                <a:tc>
                  <a:txBody>
                    <a:bodyPr/>
                    <a:lstStyle/>
                    <a:p>
                      <a:r>
                        <a:rPr lang="en-US" sz="1800" dirty="0" smtClean="0"/>
                        <a:t>&gt; res(bio1)</a:t>
                      </a:r>
                    </a:p>
                    <a:p>
                      <a:r>
                        <a:rPr lang="en-US" sz="1100" dirty="0" smtClean="0"/>
                        <a:t>[1] 0.04166667 0.04166667</a:t>
                      </a:r>
                    </a:p>
                    <a:p>
                      <a:r>
                        <a:rPr lang="en-US" sz="1800" dirty="0" smtClean="0"/>
                        <a:t>&gt; extent(bio1)</a:t>
                      </a:r>
                    </a:p>
                    <a:p>
                      <a:r>
                        <a:rPr lang="en-US" sz="1100" dirty="0" smtClean="0"/>
                        <a:t>class       : Extent , </a:t>
                      </a:r>
                      <a:r>
                        <a:rPr lang="en-US" sz="1100" dirty="0" err="1" smtClean="0"/>
                        <a:t>xmin</a:t>
                      </a:r>
                      <a:r>
                        <a:rPr lang="en-US" sz="1100" dirty="0" smtClean="0"/>
                        <a:t>        : -28.83333 , </a:t>
                      </a:r>
                      <a:r>
                        <a:rPr lang="en-US" sz="1100" dirty="0" err="1" smtClean="0"/>
                        <a:t>xmax</a:t>
                      </a:r>
                      <a:r>
                        <a:rPr lang="en-US" sz="1100" dirty="0" smtClean="0"/>
                        <a:t>        : 57.91667 </a:t>
                      </a:r>
                    </a:p>
                    <a:p>
                      <a:r>
                        <a:rPr lang="en-US" sz="1100" dirty="0" err="1" smtClean="0"/>
                        <a:t>ymin</a:t>
                      </a:r>
                      <a:r>
                        <a:rPr lang="en-US" sz="1100" dirty="0" smtClean="0"/>
                        <a:t>        : -36.04167 , </a:t>
                      </a:r>
                      <a:r>
                        <a:rPr lang="en-US" sz="1100" dirty="0" err="1" smtClean="0"/>
                        <a:t>ymax</a:t>
                      </a:r>
                      <a:r>
                        <a:rPr lang="en-US" sz="1100" dirty="0" smtClean="0"/>
                        <a:t>        : 46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Get information only about resolution and extent</a:t>
                      </a:r>
                    </a:p>
                  </a:txBody>
                  <a:tcPr/>
                </a:tc>
              </a:tr>
              <a:tr h="657225">
                <a:tc>
                  <a:txBody>
                    <a:bodyPr/>
                    <a:lstStyle/>
                    <a:p>
                      <a:r>
                        <a:rPr lang="en-US" sz="1800" dirty="0" smtClean="0"/>
                        <a:t>Raster statistics</a:t>
                      </a:r>
                      <a:endParaRPr lang="de-DE"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&gt;summary(bio1)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a:t>
                      </a:r>
                      <a:r>
                        <a:rPr lang="en-US" sz="1800" dirty="0" err="1" smtClean="0"/>
                        <a:t>freq</a:t>
                      </a:r>
                      <a:r>
                        <a:rPr lang="en-US" sz="1800" dirty="0" smtClean="0"/>
                        <a:t>(bio1)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a:t>
                      </a:r>
                      <a:r>
                        <a:rPr lang="en-US" sz="1800" dirty="0" err="1" smtClean="0"/>
                        <a:t>hist</a:t>
                      </a:r>
                      <a:r>
                        <a:rPr lang="en-US" sz="1800" dirty="0" smtClean="0"/>
                        <a:t>(bio1)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 </a:t>
                      </a:r>
                      <a:r>
                        <a:rPr lang="en-US" sz="1800" dirty="0" err="1" smtClean="0"/>
                        <a:t>cellStats</a:t>
                      </a:r>
                      <a:r>
                        <a:rPr lang="en-US" sz="1800" dirty="0" smtClean="0"/>
                        <a:t>(bio1, stat="mean")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 220.8088</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&gt;plot(bio1, bio2)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Get some information through “summary”. Create a frequency table or a histogram of a raster map or calculate Statistical values such as </a:t>
                      </a:r>
                      <a:r>
                        <a:rPr lang="en-US" sz="1800" dirty="0" smtClean="0"/>
                        <a:t>sum, mean, min, max, </a:t>
                      </a:r>
                      <a:r>
                        <a:rPr lang="en-US" sz="1800" dirty="0" err="1" smtClean="0"/>
                        <a:t>sd</a:t>
                      </a:r>
                      <a:r>
                        <a:rPr lang="en-US" sz="1800" dirty="0" smtClean="0"/>
                        <a:t>…</a:t>
                      </a:r>
                      <a:endParaRPr lang="en-US" sz="1800" baseline="0" dirty="0" smtClean="0"/>
                    </a:p>
                  </a:txBody>
                  <a:tcPr/>
                </a:tc>
              </a:tr>
            </a:tbl>
          </a:graphicData>
        </a:graphic>
      </p:graphicFrame>
    </p:spTree>
    <p:extLst>
      <p:ext uri="{BB962C8B-B14F-4D97-AF65-F5344CB8AC3E}">
        <p14:creationId xmlns:p14="http://schemas.microsoft.com/office/powerpoint/2010/main" val="42744349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Introduction</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3677179708"/>
              </p:ext>
            </p:extLst>
          </p:nvPr>
        </p:nvGraphicFramePr>
        <p:xfrm>
          <a:off x="76200" y="838200"/>
          <a:ext cx="8957628" cy="3674745"/>
        </p:xfrm>
        <a:graphic>
          <a:graphicData uri="http://schemas.openxmlformats.org/drawingml/2006/table">
            <a:tbl>
              <a:tblPr firstRow="1" bandRow="1">
                <a:tableStyleId>{F5AB1C69-6EDB-4FF4-983F-18BD219EF322}</a:tableStyleId>
              </a:tblPr>
              <a:tblGrid>
                <a:gridCol w="1752600"/>
                <a:gridCol w="3810000"/>
                <a:gridCol w="3395028"/>
              </a:tblGrid>
              <a:tr h="304800">
                <a:tc>
                  <a:txBody>
                    <a:bodyPr/>
                    <a:lstStyle/>
                    <a:p>
                      <a:r>
                        <a:rPr lang="en-US" sz="1800" dirty="0" smtClean="0"/>
                        <a:t>Topic</a:t>
                      </a:r>
                      <a:endParaRPr lang="de-DE" sz="1800" dirty="0"/>
                    </a:p>
                  </a:txBody>
                  <a:tcPr/>
                </a:tc>
                <a:tc>
                  <a:txBody>
                    <a:bodyPr/>
                    <a:lstStyle/>
                    <a:p>
                      <a:r>
                        <a:rPr lang="en-US" sz="1800" dirty="0" smtClean="0"/>
                        <a:t>Code</a:t>
                      </a:r>
                      <a:endParaRPr lang="de-DE" sz="1800" dirty="0"/>
                    </a:p>
                  </a:txBody>
                  <a:tcPr/>
                </a:tc>
                <a:tc>
                  <a:txBody>
                    <a:bodyPr/>
                    <a:lstStyle/>
                    <a:p>
                      <a:r>
                        <a:rPr lang="en-US" sz="1800" dirty="0" smtClean="0"/>
                        <a:t>Description</a:t>
                      </a:r>
                      <a:endParaRPr lang="de-DE" sz="1800" dirty="0"/>
                    </a:p>
                  </a:txBody>
                  <a:tcPr/>
                </a:tc>
              </a:tr>
              <a:tr h="657225">
                <a:tc>
                  <a:txBody>
                    <a:bodyPr/>
                    <a:lstStyle/>
                    <a:p>
                      <a:r>
                        <a:rPr lang="en-US" sz="1800" dirty="0" smtClean="0"/>
                        <a:t>Raster Algebra</a:t>
                      </a:r>
                      <a:endParaRPr lang="de-DE"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a:t>
                      </a:r>
                      <a:r>
                        <a:rPr lang="en-US" sz="1800" dirty="0" err="1" smtClean="0"/>
                        <a:t>bio_tot</a:t>
                      </a:r>
                      <a:r>
                        <a:rPr lang="en-US" sz="1800" dirty="0" smtClean="0"/>
                        <a:t>=bio1+bio2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&gt;</a:t>
                      </a:r>
                      <a:r>
                        <a:rPr lang="en-US" sz="1800" dirty="0" err="1" smtClean="0"/>
                        <a:t>bio_tot</a:t>
                      </a:r>
                      <a:r>
                        <a:rPr lang="en-US" sz="1800" dirty="0" smtClean="0"/>
                        <a:t>=sum(bio1,bio2)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Simple calculations can be done similar to other objects</a:t>
                      </a:r>
                    </a:p>
                  </a:txBody>
                  <a:tcPr/>
                </a:tc>
              </a:tr>
              <a:tr h="6572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Raster</a:t>
                      </a:r>
                      <a:r>
                        <a:rPr lang="en-US" sz="1800" baseline="0" dirty="0" smtClean="0"/>
                        <a:t> Algebra with Stacks</a:t>
                      </a:r>
                      <a:endParaRPr lang="de-DE" sz="1800" dirty="0" smtClean="0"/>
                    </a:p>
                    <a:p>
                      <a:endParaRPr lang="de-DE" sz="1800" dirty="0"/>
                    </a:p>
                  </a:txBody>
                  <a:tcPr/>
                </a:tc>
                <a:tc>
                  <a:txBody>
                    <a:bodyPr/>
                    <a:lstStyle/>
                    <a:p>
                      <a:r>
                        <a:rPr lang="en-US" sz="1800" dirty="0" smtClean="0"/>
                        <a:t>&gt;s=stack(bio1, bio2,….)</a:t>
                      </a:r>
                    </a:p>
                    <a:p>
                      <a:r>
                        <a:rPr lang="en-US" sz="1800" dirty="0" smtClean="0"/>
                        <a:t>&gt;s=brick(bio1, bio2,….)</a:t>
                      </a:r>
                    </a:p>
                    <a:p>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It might be easier to combine files in a stack or a brick.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stack</a:t>
                      </a:r>
                      <a:r>
                        <a:rPr lang="en-US" sz="1800" baseline="0" dirty="0" smtClean="0"/>
                        <a:t> </a:t>
                      </a:r>
                      <a:r>
                        <a:rPr lang="en-US" sz="1800" dirty="0" smtClean="0"/>
                        <a:t>combines single raster files. stack and brick</a:t>
                      </a:r>
                      <a:r>
                        <a:rPr lang="en-US" sz="1800" baseline="0" dirty="0" smtClean="0"/>
                        <a:t> are similar but brick </a:t>
                      </a:r>
                      <a:r>
                        <a:rPr lang="en-US" sz="1800" dirty="0" smtClean="0"/>
                        <a:t>combines also multiband raster files</a:t>
                      </a:r>
                    </a:p>
                  </a:txBody>
                  <a:tcPr/>
                </a:tc>
              </a:tr>
              <a:tr h="657225">
                <a:tc>
                  <a:txBody>
                    <a:bodyPr/>
                    <a:lstStyle/>
                    <a:p>
                      <a:endParaRPr lang="de-DE" sz="1800" dirty="0"/>
                    </a:p>
                  </a:txBody>
                  <a:tcPr/>
                </a:tc>
                <a:tc>
                  <a:txBody>
                    <a:bodyPr/>
                    <a:lstStyle/>
                    <a:p>
                      <a:r>
                        <a:rPr lang="en-US" sz="1800" dirty="0" smtClean="0"/>
                        <a:t>&gt;</a:t>
                      </a:r>
                      <a:r>
                        <a:rPr lang="en-US" sz="1800" dirty="0" err="1" smtClean="0"/>
                        <a:t>bio_mean</a:t>
                      </a:r>
                      <a:r>
                        <a:rPr lang="en-US" sz="1800" dirty="0" smtClean="0"/>
                        <a:t>=mean(s)</a:t>
                      </a:r>
                    </a:p>
                    <a:p>
                      <a:r>
                        <a:rPr lang="en-US" sz="1800" dirty="0" smtClean="0"/>
                        <a:t>&gt;</a:t>
                      </a:r>
                      <a:r>
                        <a:rPr lang="en-US" sz="1800" dirty="0" err="1" smtClean="0"/>
                        <a:t>bio_max</a:t>
                      </a:r>
                      <a:r>
                        <a:rPr lang="en-US" sz="1800" dirty="0" smtClean="0"/>
                        <a:t>=max(s)</a:t>
                      </a:r>
                    </a:p>
                    <a:p>
                      <a:r>
                        <a:rPr lang="en-US" sz="1800" dirty="0" smtClean="0"/>
                        <a:t>&gt;</a:t>
                      </a:r>
                      <a:r>
                        <a:rPr lang="en-US" sz="1800" dirty="0" err="1" smtClean="0"/>
                        <a:t>bio_max</a:t>
                      </a:r>
                      <a:r>
                        <a:rPr lang="en-US" sz="1800" dirty="0" smtClean="0"/>
                        <a:t>=min(s)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Calculate the</a:t>
                      </a:r>
                      <a:r>
                        <a:rPr lang="en-US" sz="1800" baseline="0" dirty="0" smtClean="0"/>
                        <a:t> mean/max/min value over all raster files being part of the stack.</a:t>
                      </a:r>
                      <a:endParaRPr lang="en-US" sz="1800" dirty="0" smtClean="0"/>
                    </a:p>
                  </a:txBody>
                  <a:tcPr/>
                </a:tc>
              </a:tr>
            </a:tbl>
          </a:graphicData>
        </a:graphic>
      </p:graphicFrame>
    </p:spTree>
    <p:extLst>
      <p:ext uri="{BB962C8B-B14F-4D97-AF65-F5344CB8AC3E}">
        <p14:creationId xmlns:p14="http://schemas.microsoft.com/office/powerpoint/2010/main" val="38105244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Source Software</a:t>
            </a:r>
            <a:endParaRPr lang="de-DE" dirty="0"/>
          </a:p>
        </p:txBody>
      </p:sp>
      <p:sp>
        <p:nvSpPr>
          <p:cNvPr id="4" name="Textplatzhalter 3"/>
          <p:cNvSpPr>
            <a:spLocks noGrp="1"/>
          </p:cNvSpPr>
          <p:nvPr>
            <p:ph type="body" sz="quarter" idx="10"/>
          </p:nvPr>
        </p:nvSpPr>
        <p:spPr/>
        <p:txBody>
          <a:bodyPr/>
          <a:lstStyle/>
          <a:p>
            <a:r>
              <a:rPr lang="en-US" dirty="0" smtClean="0"/>
              <a:t>Open Source - Definition</a:t>
            </a:r>
            <a:endParaRPr lang="de-DE" dirty="0"/>
          </a:p>
        </p:txBody>
      </p:sp>
      <p:sp>
        <p:nvSpPr>
          <p:cNvPr id="5" name="Textplatzhalter 4"/>
          <p:cNvSpPr>
            <a:spLocks noGrp="1"/>
          </p:cNvSpPr>
          <p:nvPr>
            <p:ph type="body" sz="quarter" idx="13"/>
          </p:nvPr>
        </p:nvSpPr>
        <p:spPr/>
        <p:txBody>
          <a:bodyPr/>
          <a:lstStyle/>
          <a:p>
            <a:pPr marL="0" indent="0">
              <a:buNone/>
            </a:pPr>
            <a:r>
              <a:rPr lang="en-US" sz="3200" dirty="0" smtClean="0"/>
              <a:t>Open </a:t>
            </a:r>
            <a:r>
              <a:rPr lang="en-US" sz="3200" dirty="0"/>
              <a:t>source </a:t>
            </a:r>
            <a:r>
              <a:rPr lang="en-US" sz="3200" dirty="0" smtClean="0"/>
              <a:t>definition of the Open Source Initiative:</a:t>
            </a:r>
          </a:p>
          <a:p>
            <a:pPr marL="0" indent="0">
              <a:buNone/>
            </a:pPr>
            <a:r>
              <a:rPr lang="en-US" sz="2800" dirty="0" smtClean="0"/>
              <a:t>1. Free Redistribution</a:t>
            </a:r>
            <a:endParaRPr lang="en-US" sz="2800" dirty="0"/>
          </a:p>
          <a:p>
            <a:pPr marL="0" indent="0">
              <a:buNone/>
            </a:pPr>
            <a:r>
              <a:rPr lang="en-US" sz="2800" dirty="0" smtClean="0"/>
              <a:t>2. Redistribution of Source Code</a:t>
            </a:r>
            <a:endParaRPr lang="en-US" sz="2800" dirty="0"/>
          </a:p>
          <a:p>
            <a:pPr marL="0" indent="0">
              <a:buNone/>
            </a:pPr>
            <a:r>
              <a:rPr lang="en-US" sz="2800" dirty="0" smtClean="0"/>
              <a:t>3. Derived Works</a:t>
            </a:r>
            <a:endParaRPr lang="en-US" sz="2800" dirty="0"/>
          </a:p>
          <a:p>
            <a:pPr marL="0" indent="0">
              <a:buNone/>
            </a:pPr>
            <a:r>
              <a:rPr lang="en-US" sz="2800" dirty="0" smtClean="0"/>
              <a:t>4</a:t>
            </a:r>
            <a:r>
              <a:rPr lang="en-US" sz="2800" dirty="0"/>
              <a:t>. Integrity of The Author's Source </a:t>
            </a:r>
            <a:r>
              <a:rPr lang="en-US" sz="2800" dirty="0" smtClean="0"/>
              <a:t>Code</a:t>
            </a:r>
          </a:p>
          <a:p>
            <a:pPr marL="0" indent="0">
              <a:buNone/>
            </a:pPr>
            <a:r>
              <a:rPr lang="en-US" sz="2800" dirty="0" smtClean="0"/>
              <a:t>5. No Discrimination Against Persons or Groups</a:t>
            </a:r>
          </a:p>
        </p:txBody>
      </p:sp>
      <p:pic>
        <p:nvPicPr>
          <p:cNvPr id="1026" name="Picture 2" descr="Open Source Initiativ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267200"/>
            <a:ext cx="139147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170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Task 5</a:t>
            </a:r>
            <a:endParaRPr lang="de-DE" dirty="0"/>
          </a:p>
        </p:txBody>
      </p:sp>
      <p:sp>
        <p:nvSpPr>
          <p:cNvPr id="4" name="Textplatzhalter 3"/>
          <p:cNvSpPr>
            <a:spLocks noGrp="1"/>
          </p:cNvSpPr>
          <p:nvPr>
            <p:ph type="body" sz="quarter" idx="13"/>
          </p:nvPr>
        </p:nvSpPr>
        <p:spPr/>
        <p:txBody>
          <a:bodyPr/>
          <a:lstStyle/>
          <a:p>
            <a:r>
              <a:rPr lang="en-US" dirty="0" smtClean="0"/>
              <a:t>Import 3 raster maps</a:t>
            </a:r>
          </a:p>
          <a:p>
            <a:r>
              <a:rPr lang="en-US" dirty="0"/>
              <a:t>Calculate the mean value of each of these raster </a:t>
            </a:r>
            <a:r>
              <a:rPr lang="en-US" dirty="0" smtClean="0"/>
              <a:t>maps</a:t>
            </a:r>
          </a:p>
          <a:p>
            <a:r>
              <a:rPr lang="en-US" dirty="0" smtClean="0"/>
              <a:t>Combine the three raster maps in one stack</a:t>
            </a:r>
          </a:p>
          <a:p>
            <a:r>
              <a:rPr lang="en-US" dirty="0" smtClean="0"/>
              <a:t>Create a new raster layer object with the maximum values in each pixel</a:t>
            </a:r>
          </a:p>
          <a:p>
            <a:r>
              <a:rPr lang="en-US" dirty="0" smtClean="0"/>
              <a:t>What is the mean value of this new map?</a:t>
            </a:r>
            <a:endParaRPr lang="de-DE" dirty="0"/>
          </a:p>
        </p:txBody>
      </p:sp>
    </p:spTree>
    <p:extLst>
      <p:ext uri="{BB962C8B-B14F-4D97-AF65-F5344CB8AC3E}">
        <p14:creationId xmlns:p14="http://schemas.microsoft.com/office/powerpoint/2010/main" val="38496484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4232284909"/>
              </p:ext>
            </p:extLst>
          </p:nvPr>
        </p:nvGraphicFramePr>
        <p:xfrm>
          <a:off x="76200" y="838200"/>
          <a:ext cx="8957628" cy="6065520"/>
        </p:xfrm>
        <a:graphic>
          <a:graphicData uri="http://schemas.openxmlformats.org/drawingml/2006/table">
            <a:tbl>
              <a:tblPr firstRow="1" bandRow="1">
                <a:tableStyleId>{F5AB1C69-6EDB-4FF4-983F-18BD219EF322}</a:tableStyleId>
              </a:tblPr>
              <a:tblGrid>
                <a:gridCol w="1524000"/>
                <a:gridCol w="3962400"/>
                <a:gridCol w="3471228"/>
              </a:tblGrid>
              <a:tr h="304800">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657225">
                <a:tc>
                  <a:txBody>
                    <a:bodyPr/>
                    <a:lstStyle/>
                    <a:p>
                      <a:r>
                        <a:rPr lang="en-US" sz="1600" dirty="0" smtClean="0"/>
                        <a:t>Manipulate maps - Resolution</a:t>
                      </a:r>
                      <a:endParaRPr lang="de-DE" sz="1600" dirty="0"/>
                    </a:p>
                  </a:txBody>
                  <a:tcPr/>
                </a:tc>
                <a:tc>
                  <a:txBody>
                    <a:bodyPr/>
                    <a:lstStyle/>
                    <a:p>
                      <a:r>
                        <a:rPr lang="en-US" sz="1600" dirty="0" smtClean="0"/>
                        <a:t>&gt;</a:t>
                      </a:r>
                      <a:r>
                        <a:rPr lang="de-DE" sz="1600" dirty="0" smtClean="0"/>
                        <a:t>bio1a &lt;- </a:t>
                      </a:r>
                      <a:r>
                        <a:rPr lang="de-DE" sz="1600" dirty="0" err="1" smtClean="0"/>
                        <a:t>aggregate</a:t>
                      </a:r>
                      <a:r>
                        <a:rPr lang="de-DE" sz="1600" dirty="0" smtClean="0"/>
                        <a:t>(bio1, </a:t>
                      </a:r>
                      <a:r>
                        <a:rPr lang="de-DE" sz="1600" dirty="0" err="1" smtClean="0"/>
                        <a:t>fact</a:t>
                      </a:r>
                      <a:r>
                        <a:rPr lang="de-DE" sz="1600" dirty="0" smtClean="0"/>
                        <a:t>=10)</a:t>
                      </a:r>
                    </a:p>
                    <a:p>
                      <a:r>
                        <a:rPr lang="de-DE" sz="1600" dirty="0" smtClean="0"/>
                        <a:t>&gt;bio1d &lt;- </a:t>
                      </a:r>
                      <a:r>
                        <a:rPr lang="de-DE" sz="1600" dirty="0" err="1" smtClean="0"/>
                        <a:t>disaggregate</a:t>
                      </a:r>
                      <a:r>
                        <a:rPr lang="de-DE" sz="1600" dirty="0" smtClean="0"/>
                        <a:t>(bio1, </a:t>
                      </a:r>
                      <a:r>
                        <a:rPr lang="de-DE" sz="1600" dirty="0" err="1" smtClean="0"/>
                        <a:t>fact</a:t>
                      </a:r>
                      <a:r>
                        <a:rPr lang="de-DE" sz="1600" dirty="0" smtClean="0"/>
                        <a:t>=2)</a:t>
                      </a:r>
                      <a:endParaRPr lang="en-US" sz="1600" dirty="0" smtClean="0"/>
                    </a:p>
                    <a:p>
                      <a:r>
                        <a:rPr lang="en-US" sz="1600" dirty="0" smtClean="0"/>
                        <a:t>&gt;res(bio1a)</a:t>
                      </a:r>
                    </a:p>
                    <a:p>
                      <a:r>
                        <a:rPr lang="en-US" sz="1600" dirty="0" smtClean="0"/>
                        <a:t>&gt;res(bio1d)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Aggregate a raster object by factor 10 or disaggregate a raster object by factor 2</a:t>
                      </a:r>
                    </a:p>
                  </a:txBody>
                  <a:tcPr/>
                </a:tc>
              </a:tr>
              <a:tr h="657225">
                <a:tc>
                  <a:txBody>
                    <a:bodyPr/>
                    <a:lstStyle/>
                    <a:p>
                      <a:r>
                        <a:rPr lang="en-US" sz="1600" dirty="0" smtClean="0"/>
                        <a:t>Crop</a:t>
                      </a:r>
                      <a:r>
                        <a:rPr lang="en-US" sz="1600" baseline="0" dirty="0" smtClean="0"/>
                        <a:t> and extent</a:t>
                      </a:r>
                      <a:endParaRPr lang="de-DE" sz="1600" dirty="0"/>
                    </a:p>
                  </a:txBody>
                  <a:tcPr/>
                </a:tc>
                <a:tc>
                  <a:txBody>
                    <a:bodyPr/>
                    <a:lstStyle/>
                    <a:p>
                      <a:r>
                        <a:rPr lang="en-US" sz="1600" dirty="0" smtClean="0"/>
                        <a:t>extent(bio1)</a:t>
                      </a:r>
                    </a:p>
                    <a:p>
                      <a:r>
                        <a:rPr lang="en-US" sz="1600" dirty="0" smtClean="0"/>
                        <a:t>e&lt;-extent(10,15,12,20)</a:t>
                      </a:r>
                    </a:p>
                    <a:p>
                      <a:r>
                        <a:rPr lang="en-US" sz="1600" dirty="0" smtClean="0"/>
                        <a:t>bio1_sm=crop(bio1,e)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bio2_sm=crop(bio2,e)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657225">
                <a:tc>
                  <a:txBody>
                    <a:bodyPr/>
                    <a:lstStyle/>
                    <a:p>
                      <a:r>
                        <a:rPr lang="en-US" sz="1600" dirty="0" smtClean="0"/>
                        <a:t>Compare</a:t>
                      </a:r>
                      <a:r>
                        <a:rPr lang="en-US" sz="1600" baseline="0" dirty="0" smtClean="0"/>
                        <a:t> and resample maps</a:t>
                      </a:r>
                      <a:endParaRPr lang="de-DE" sz="1600" dirty="0"/>
                    </a:p>
                  </a:txBody>
                  <a:tcPr/>
                </a:tc>
                <a:tc>
                  <a:txBody>
                    <a:bodyPr/>
                    <a:lstStyle/>
                    <a:p>
                      <a:r>
                        <a:rPr lang="en-US" sz="1600" dirty="0" smtClean="0"/>
                        <a:t>&gt;compare(bio1a,bio2)</a:t>
                      </a:r>
                    </a:p>
                    <a:p>
                      <a:r>
                        <a:rPr lang="en-US" sz="1600" dirty="0" smtClean="0"/>
                        <a:t>&gt;bio1_resb=resample(bio1a, bio2, method=“bilinear”)</a:t>
                      </a:r>
                    </a:p>
                    <a:p>
                      <a:r>
                        <a:rPr lang="en-US" sz="1600" dirty="0" smtClean="0"/>
                        <a:t>&gt;compare(bio1_resb,bio2)</a:t>
                      </a:r>
                    </a:p>
                    <a:p>
                      <a:r>
                        <a:rPr lang="en-US" sz="1600" dirty="0" smtClean="0"/>
                        <a:t>&gt;bio1_resn=resample(bio1a, bio2, method=“</a:t>
                      </a:r>
                      <a:r>
                        <a:rPr lang="en-US" sz="1600" dirty="0" err="1" smtClean="0"/>
                        <a:t>ngb</a:t>
                      </a:r>
                      <a:r>
                        <a:rPr lang="en-US" sz="1600" dirty="0" smtClean="0"/>
                        <a:t>”)</a:t>
                      </a:r>
                    </a:p>
                    <a:p>
                      <a:r>
                        <a:rPr lang="en-US" sz="1600" dirty="0" smtClean="0"/>
                        <a:t>&gt;compare(bio1_resn, bio2)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“Compare” checks if the resolution, extent, projection and origin between raster files match. “</a:t>
                      </a:r>
                      <a:r>
                        <a:rPr lang="en-US" sz="1600" dirty="0" smtClean="0"/>
                        <a:t>Resample” transfers these</a:t>
                      </a:r>
                      <a:r>
                        <a:rPr lang="en-US" sz="1600" baseline="0" dirty="0" smtClean="0"/>
                        <a:t> values between non matching raster (</a:t>
                      </a:r>
                      <a:r>
                        <a:rPr lang="en-US" sz="1600" baseline="0" dirty="0" err="1" smtClean="0"/>
                        <a:t>ngb</a:t>
                      </a:r>
                      <a:r>
                        <a:rPr lang="en-US" sz="1600" baseline="0" dirty="0" smtClean="0"/>
                        <a:t> refers to nearest neighbor, bilinear to interpolation)</a:t>
                      </a:r>
                      <a:endParaRPr lang="en-US" sz="1600" dirty="0" smtClean="0"/>
                    </a:p>
                  </a:txBody>
                  <a:tcPr/>
                </a:tc>
              </a:tr>
              <a:tr h="657225">
                <a:tc>
                  <a:txBody>
                    <a:bodyPr/>
                    <a:lstStyle/>
                    <a:p>
                      <a:r>
                        <a:rPr lang="en-US" sz="1600" dirty="0" err="1" smtClean="0"/>
                        <a:t>Reproject</a:t>
                      </a:r>
                      <a:r>
                        <a:rPr lang="en-US" sz="1600" baseline="0" dirty="0" smtClean="0"/>
                        <a:t> maps</a:t>
                      </a:r>
                      <a:endParaRPr lang="de-DE" sz="1600" dirty="0"/>
                    </a:p>
                  </a:txBody>
                  <a:tcPr/>
                </a:tc>
                <a:tc>
                  <a:txBody>
                    <a:bodyPr/>
                    <a:lstStyle/>
                    <a:p>
                      <a:r>
                        <a:rPr lang="de-DE" sz="1600" dirty="0" err="1" smtClean="0"/>
                        <a:t>newproj</a:t>
                      </a:r>
                      <a:r>
                        <a:rPr lang="de-DE" sz="1600" dirty="0" smtClean="0"/>
                        <a:t> &lt;- "+</a:t>
                      </a:r>
                      <a:r>
                        <a:rPr lang="de-DE" sz="1600" dirty="0" err="1" smtClean="0"/>
                        <a:t>proj</a:t>
                      </a:r>
                      <a:r>
                        <a:rPr lang="de-DE" sz="1600" dirty="0" smtClean="0"/>
                        <a:t>=</a:t>
                      </a:r>
                      <a:r>
                        <a:rPr lang="de-DE" sz="1600" dirty="0" err="1" smtClean="0"/>
                        <a:t>lcc</a:t>
                      </a:r>
                      <a:r>
                        <a:rPr lang="de-DE" sz="1600" dirty="0" smtClean="0"/>
                        <a:t> +lat_1=48 +lat_2=33 +lon_0=-100 +</a:t>
                      </a:r>
                      <a:r>
                        <a:rPr lang="de-DE" sz="1600" dirty="0" err="1" smtClean="0"/>
                        <a:t>ellps</a:t>
                      </a:r>
                      <a:r>
                        <a:rPr lang="de-DE" sz="1600" dirty="0" smtClean="0"/>
                        <a:t>=WGS84“</a:t>
                      </a:r>
                    </a:p>
                    <a:p>
                      <a:r>
                        <a:rPr lang="de-DE" sz="1600" dirty="0" smtClean="0"/>
                        <a:t>pr1 &lt;- </a:t>
                      </a:r>
                      <a:r>
                        <a:rPr lang="de-DE" sz="1600" dirty="0" err="1" smtClean="0"/>
                        <a:t>projectRaster</a:t>
                      </a:r>
                      <a:r>
                        <a:rPr lang="de-DE" sz="1600" dirty="0" smtClean="0"/>
                        <a:t>(bio1_sm, </a:t>
                      </a:r>
                      <a:r>
                        <a:rPr lang="de-DE" sz="1600" dirty="0" err="1" smtClean="0"/>
                        <a:t>crs</a:t>
                      </a:r>
                      <a:r>
                        <a:rPr lang="de-DE" sz="1600" dirty="0" smtClean="0"/>
                        <a:t>=</a:t>
                      </a:r>
                      <a:r>
                        <a:rPr lang="de-DE" sz="1600" dirty="0" err="1" smtClean="0"/>
                        <a:t>newproj</a:t>
                      </a:r>
                      <a:r>
                        <a:rPr lang="de-DE" sz="1600" dirty="0" smtClean="0"/>
                        <a:t>)</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Get</a:t>
                      </a:r>
                      <a:r>
                        <a:rPr lang="en-US" sz="1600" baseline="0" dirty="0" smtClean="0"/>
                        <a:t> the projection from another file or define the projection yourself</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projInfo</a:t>
                      </a:r>
                      <a:r>
                        <a:rPr lang="en-US" sz="1600" dirty="0" smtClean="0"/>
                        <a:t>('</a:t>
                      </a:r>
                      <a:r>
                        <a:rPr lang="en-US" sz="1600" dirty="0" err="1" smtClean="0"/>
                        <a:t>proj</a:t>
                      </a:r>
                      <a:r>
                        <a:rPr lang="en-US" sz="1600" dirty="0" smtClean="0"/>
                        <a:t>'), </a:t>
                      </a:r>
                      <a:r>
                        <a:rPr lang="en-US" sz="1600" dirty="0" err="1" smtClean="0"/>
                        <a:t>projInfo</a:t>
                      </a:r>
                      <a:r>
                        <a:rPr lang="en-US" sz="1600" dirty="0" smtClean="0"/>
                        <a:t>('</a:t>
                      </a:r>
                      <a:r>
                        <a:rPr lang="en-US" sz="1600" dirty="0" err="1" smtClean="0"/>
                        <a:t>ellps</a:t>
                      </a:r>
                      <a:r>
                        <a:rPr lang="en-US" sz="1600" dirty="0" smtClean="0"/>
                        <a:t>'), and </a:t>
                      </a:r>
                      <a:r>
                        <a:rPr lang="en-US" sz="1600" dirty="0" err="1" smtClean="0"/>
                        <a:t>projInfo</a:t>
                      </a:r>
                      <a:r>
                        <a:rPr lang="en-US" sz="1600" dirty="0" smtClean="0"/>
                        <a:t>('datum') return lists with valid</a:t>
                      </a:r>
                      <a:r>
                        <a:rPr lang="en-US" sz="1600" baseline="0" dirty="0" smtClean="0"/>
                        <a:t> arguments if you want to define the projection independent</a:t>
                      </a:r>
                      <a:endParaRPr lang="en-US" sz="1600" dirty="0" smtClean="0"/>
                    </a:p>
                  </a:txBody>
                  <a:tcPr/>
                </a:tc>
              </a:tr>
            </a:tbl>
          </a:graphicData>
        </a:graphic>
      </p:graphicFrame>
    </p:spTree>
    <p:extLst>
      <p:ext uri="{BB962C8B-B14F-4D97-AF65-F5344CB8AC3E}">
        <p14:creationId xmlns:p14="http://schemas.microsoft.com/office/powerpoint/2010/main" val="30364350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Text Placeholder 2"/>
          <p:cNvSpPr>
            <a:spLocks noGrp="1"/>
          </p:cNvSpPr>
          <p:nvPr>
            <p:ph type="body" sz="quarter" idx="10"/>
          </p:nvPr>
        </p:nvSpPr>
        <p:spPr/>
        <p:txBody>
          <a:bodyPr/>
          <a:lstStyle/>
          <a:p>
            <a:r>
              <a:rPr lang="de-DE" dirty="0" smtClean="0"/>
              <a:t>Task 6</a:t>
            </a:r>
            <a:endParaRPr lang="de-DE" dirty="0"/>
          </a:p>
        </p:txBody>
      </p:sp>
      <p:sp>
        <p:nvSpPr>
          <p:cNvPr id="4" name="Text Placeholder 3"/>
          <p:cNvSpPr>
            <a:spLocks noGrp="1"/>
          </p:cNvSpPr>
          <p:nvPr>
            <p:ph type="body" sz="quarter" idx="13"/>
          </p:nvPr>
        </p:nvSpPr>
        <p:spPr/>
        <p:txBody>
          <a:bodyPr/>
          <a:lstStyle/>
          <a:p>
            <a:r>
              <a:rPr lang="en-US" dirty="0" smtClean="0"/>
              <a:t>Change the resolution of bio1 by aggregating with factor 20</a:t>
            </a:r>
          </a:p>
          <a:p>
            <a:r>
              <a:rPr lang="en-US" dirty="0" smtClean="0"/>
              <a:t>Change the extent of this map to </a:t>
            </a:r>
            <a:r>
              <a:rPr lang="en-US" dirty="0" err="1" smtClean="0"/>
              <a:t>xmin</a:t>
            </a:r>
            <a:r>
              <a:rPr lang="en-US" dirty="0" smtClean="0"/>
              <a:t>=</a:t>
            </a:r>
            <a:r>
              <a:rPr lang="en-US" sz="2400" dirty="0" smtClean="0"/>
              <a:t>12, </a:t>
            </a:r>
            <a:r>
              <a:rPr lang="en-US" sz="2400" dirty="0" err="1" smtClean="0"/>
              <a:t>xmax</a:t>
            </a:r>
            <a:r>
              <a:rPr lang="en-US" sz="2400" dirty="0" smtClean="0"/>
              <a:t>=20, </a:t>
            </a:r>
            <a:r>
              <a:rPr lang="en-US" sz="2400" dirty="0" err="1" smtClean="0"/>
              <a:t>ymin</a:t>
            </a:r>
            <a:r>
              <a:rPr lang="en-US" sz="2400" dirty="0" smtClean="0"/>
              <a:t>=10, </a:t>
            </a:r>
            <a:r>
              <a:rPr lang="en-US" sz="2400" dirty="0" err="1" smtClean="0"/>
              <a:t>ymax</a:t>
            </a:r>
            <a:r>
              <a:rPr lang="en-US" sz="2400" dirty="0" smtClean="0"/>
              <a:t>=18</a:t>
            </a:r>
          </a:p>
          <a:p>
            <a:r>
              <a:rPr lang="en-US" sz="2400" dirty="0" smtClean="0"/>
              <a:t>Compare the new map with bio2</a:t>
            </a:r>
          </a:p>
          <a:p>
            <a:r>
              <a:rPr lang="en-US" sz="2400" dirty="0" smtClean="0"/>
              <a:t>Resample bio2 to fit the parameters of bio1</a:t>
            </a:r>
          </a:p>
          <a:p>
            <a:endParaRPr lang="en-US" sz="2400" dirty="0"/>
          </a:p>
          <a:p>
            <a:endParaRPr lang="en-US" dirty="0" smtClean="0"/>
          </a:p>
          <a:p>
            <a:endParaRPr lang="de-DE" dirty="0"/>
          </a:p>
        </p:txBody>
      </p:sp>
    </p:spTree>
    <p:extLst>
      <p:ext uri="{BB962C8B-B14F-4D97-AF65-F5344CB8AC3E}">
        <p14:creationId xmlns:p14="http://schemas.microsoft.com/office/powerpoint/2010/main" val="5292329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03300"/>
            <a:ext cx="3733800" cy="37282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981200"/>
            <a:ext cx="3962400" cy="39565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hteck 4"/>
          <p:cNvSpPr/>
          <p:nvPr/>
        </p:nvSpPr>
        <p:spPr>
          <a:xfrm>
            <a:off x="4538520" y="1447800"/>
            <a:ext cx="3876959" cy="369332"/>
          </a:xfrm>
          <a:prstGeom prst="rect">
            <a:avLst/>
          </a:prstGeom>
        </p:spPr>
        <p:txBody>
          <a:bodyPr wrap="none">
            <a:spAutoFit/>
          </a:bodyPr>
          <a:lstStyle/>
          <a:p>
            <a:r>
              <a:rPr lang="en-US" dirty="0"/>
              <a:t>plot(bio1, main=“title”, col=rainbow(5))</a:t>
            </a:r>
            <a:endParaRPr lang="de-DE" dirty="0"/>
          </a:p>
        </p:txBody>
      </p:sp>
      <p:sp>
        <p:nvSpPr>
          <p:cNvPr id="6" name="Rechteck 5"/>
          <p:cNvSpPr/>
          <p:nvPr/>
        </p:nvSpPr>
        <p:spPr>
          <a:xfrm>
            <a:off x="1615297" y="4731544"/>
            <a:ext cx="1112805" cy="369332"/>
          </a:xfrm>
          <a:prstGeom prst="rect">
            <a:avLst/>
          </a:prstGeom>
        </p:spPr>
        <p:txBody>
          <a:bodyPr wrap="none">
            <a:spAutoFit/>
          </a:bodyPr>
          <a:lstStyle/>
          <a:p>
            <a:pPr>
              <a:defRPr/>
            </a:pPr>
            <a:r>
              <a:rPr lang="en-US" dirty="0"/>
              <a:t>plot(bio1)</a:t>
            </a:r>
          </a:p>
        </p:txBody>
      </p:sp>
    </p:spTree>
    <p:extLst>
      <p:ext uri="{BB962C8B-B14F-4D97-AF65-F5344CB8AC3E}">
        <p14:creationId xmlns:p14="http://schemas.microsoft.com/office/powerpoint/2010/main" val="3970555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762000"/>
            <a:ext cx="3429000" cy="3423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02177"/>
            <a:ext cx="3159006" cy="3154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a:xfrm>
            <a:off x="355600" y="4038600"/>
            <a:ext cx="2997200" cy="923330"/>
          </a:xfrm>
          <a:prstGeom prst="rect">
            <a:avLst/>
          </a:prstGeom>
        </p:spPr>
        <p:txBody>
          <a:bodyPr wrap="square">
            <a:spAutoFit/>
          </a:bodyPr>
          <a:lstStyle/>
          <a:p>
            <a:r>
              <a:rPr lang="en-US" dirty="0" err="1"/>
              <a:t>install.packages</a:t>
            </a:r>
            <a:r>
              <a:rPr lang="en-US" dirty="0"/>
              <a:t>(“</a:t>
            </a:r>
            <a:r>
              <a:rPr lang="en-US" dirty="0" err="1"/>
              <a:t>rasterVis</a:t>
            </a:r>
            <a:r>
              <a:rPr lang="en-US" dirty="0"/>
              <a:t>”)</a:t>
            </a:r>
          </a:p>
          <a:p>
            <a:r>
              <a:rPr lang="en-US" dirty="0" smtClean="0"/>
              <a:t>s=stack(bio1,bio2,bio3</a:t>
            </a:r>
            <a:r>
              <a:rPr lang="en-US" dirty="0"/>
              <a:t>)</a:t>
            </a:r>
          </a:p>
          <a:p>
            <a:r>
              <a:rPr lang="en-US" dirty="0" err="1" smtClean="0"/>
              <a:t>levelplot</a:t>
            </a:r>
            <a:r>
              <a:rPr lang="en-US" dirty="0" smtClean="0"/>
              <a:t>(s</a:t>
            </a:r>
            <a:r>
              <a:rPr lang="en-US" dirty="0"/>
              <a:t>)</a:t>
            </a:r>
          </a:p>
        </p:txBody>
      </p:sp>
      <p:sp>
        <p:nvSpPr>
          <p:cNvPr id="8" name="Rechteck 7"/>
          <p:cNvSpPr/>
          <p:nvPr/>
        </p:nvSpPr>
        <p:spPr>
          <a:xfrm>
            <a:off x="4092694" y="1653064"/>
            <a:ext cx="1863606" cy="1200329"/>
          </a:xfrm>
          <a:prstGeom prst="rect">
            <a:avLst/>
          </a:prstGeom>
        </p:spPr>
        <p:txBody>
          <a:bodyPr wrap="square">
            <a:spAutoFit/>
          </a:bodyPr>
          <a:lstStyle/>
          <a:p>
            <a:r>
              <a:rPr lang="en-US" dirty="0"/>
              <a:t>&gt;</a:t>
            </a:r>
            <a:r>
              <a:rPr lang="en-US" dirty="0" err="1"/>
              <a:t>levelplot</a:t>
            </a:r>
            <a:r>
              <a:rPr lang="en-US" dirty="0"/>
              <a:t>(bio1)</a:t>
            </a:r>
          </a:p>
          <a:p>
            <a:r>
              <a:rPr lang="en-US" dirty="0"/>
              <a:t>&gt;</a:t>
            </a:r>
            <a:r>
              <a:rPr lang="en-US" dirty="0" err="1"/>
              <a:t>levelplot</a:t>
            </a:r>
            <a:r>
              <a:rPr lang="en-US" dirty="0"/>
              <a:t>(bio1, contour=TRUE, </a:t>
            </a:r>
            <a:r>
              <a:rPr lang="en-US" dirty="0" err="1" smtClean="0"/>
              <a:t>FUN.margin</a:t>
            </a:r>
            <a:r>
              <a:rPr lang="en-US" dirty="0" smtClean="0"/>
              <a:t>=max)</a:t>
            </a:r>
            <a:endParaRPr lang="en-US" dirty="0"/>
          </a:p>
        </p:txBody>
      </p:sp>
      <p:sp>
        <p:nvSpPr>
          <p:cNvPr id="9" name="Rechteck 8"/>
          <p:cNvSpPr/>
          <p:nvPr/>
        </p:nvSpPr>
        <p:spPr>
          <a:xfrm>
            <a:off x="6858000" y="3740665"/>
            <a:ext cx="1836797" cy="1477328"/>
          </a:xfrm>
          <a:prstGeom prst="rect">
            <a:avLst/>
          </a:prstGeom>
        </p:spPr>
        <p:txBody>
          <a:bodyPr wrap="square">
            <a:spAutoFit/>
          </a:bodyPr>
          <a:lstStyle/>
          <a:p>
            <a:r>
              <a:rPr lang="en-US" dirty="0" err="1"/>
              <a:t>levelplot</a:t>
            </a:r>
            <a:r>
              <a:rPr lang="en-US" dirty="0"/>
              <a:t>(bio1, contour=TRUE, margin=FALSE, </a:t>
            </a:r>
            <a:r>
              <a:rPr lang="en-US" dirty="0" err="1"/>
              <a:t>par.settings</a:t>
            </a:r>
            <a:r>
              <a:rPr lang="en-US" dirty="0"/>
              <a:t>=</a:t>
            </a:r>
            <a:r>
              <a:rPr lang="en-US" dirty="0" err="1"/>
              <a:t>BTCTheme</a:t>
            </a:r>
            <a:r>
              <a:rPr lang="en-US" dirty="0"/>
              <a:t>))</a:t>
            </a: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546" y="842054"/>
            <a:ext cx="2826553" cy="282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38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sp>
        <p:nvSpPr>
          <p:cNvPr id="7" name="Rechteck 6"/>
          <p:cNvSpPr/>
          <p:nvPr/>
        </p:nvSpPr>
        <p:spPr>
          <a:xfrm>
            <a:off x="289658" y="3778688"/>
            <a:ext cx="2997200" cy="584775"/>
          </a:xfrm>
          <a:prstGeom prst="rect">
            <a:avLst/>
          </a:prstGeom>
        </p:spPr>
        <p:txBody>
          <a:bodyPr wrap="square">
            <a:spAutoFit/>
          </a:bodyPr>
          <a:lstStyle/>
          <a:p>
            <a:pPr algn="ctr"/>
            <a:r>
              <a:rPr lang="en-US" dirty="0" err="1"/>
              <a:t>s</a:t>
            </a:r>
            <a:r>
              <a:rPr lang="en-US" dirty="0" err="1" smtClean="0"/>
              <a:t>plom</a:t>
            </a:r>
            <a:r>
              <a:rPr lang="en-US" dirty="0" smtClean="0"/>
              <a:t>(s)</a:t>
            </a:r>
          </a:p>
          <a:p>
            <a:pPr algn="ctr"/>
            <a:r>
              <a:rPr lang="en-US" sz="1400" dirty="0" smtClean="0"/>
              <a:t>Scatterplots with hexagonal </a:t>
            </a:r>
            <a:r>
              <a:rPr lang="en-US" sz="1400" dirty="0" err="1" smtClean="0"/>
              <a:t>binnings</a:t>
            </a:r>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58" y="838200"/>
            <a:ext cx="2834542" cy="28303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4280" y="3410198"/>
            <a:ext cx="2615520" cy="26116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hteck 3"/>
          <p:cNvSpPr/>
          <p:nvPr/>
        </p:nvSpPr>
        <p:spPr>
          <a:xfrm>
            <a:off x="2285998" y="2825423"/>
            <a:ext cx="4572000" cy="584775"/>
          </a:xfrm>
          <a:prstGeom prst="rect">
            <a:avLst/>
          </a:prstGeom>
        </p:spPr>
        <p:txBody>
          <a:bodyPr>
            <a:spAutoFit/>
          </a:bodyPr>
          <a:lstStyle/>
          <a:p>
            <a:pPr algn="ctr"/>
            <a:r>
              <a:rPr lang="en-US" dirty="0" smtClean="0"/>
              <a:t>histogram(s</a:t>
            </a:r>
            <a:r>
              <a:rPr lang="en-US" dirty="0"/>
              <a:t>)</a:t>
            </a:r>
          </a:p>
          <a:p>
            <a:pPr algn="ctr"/>
            <a:r>
              <a:rPr lang="en-US" sz="1400" dirty="0" smtClean="0"/>
              <a:t>Frequency Histograms</a:t>
            </a:r>
            <a:endParaRPr lang="en-US" sz="140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812800"/>
            <a:ext cx="2946400" cy="29420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Rechteck 13"/>
          <p:cNvSpPr/>
          <p:nvPr/>
        </p:nvSpPr>
        <p:spPr>
          <a:xfrm>
            <a:off x="5105400" y="3848211"/>
            <a:ext cx="4572000" cy="584775"/>
          </a:xfrm>
          <a:prstGeom prst="rect">
            <a:avLst/>
          </a:prstGeom>
        </p:spPr>
        <p:txBody>
          <a:bodyPr>
            <a:spAutoFit/>
          </a:bodyPr>
          <a:lstStyle/>
          <a:p>
            <a:pPr algn="ctr"/>
            <a:r>
              <a:rPr lang="en-US" dirty="0" err="1" smtClean="0"/>
              <a:t>bwplot</a:t>
            </a:r>
            <a:r>
              <a:rPr lang="en-US" dirty="0" smtClean="0"/>
              <a:t>(s)</a:t>
            </a:r>
            <a:endParaRPr lang="en-US" dirty="0"/>
          </a:p>
          <a:p>
            <a:pPr algn="ctr"/>
            <a:r>
              <a:rPr lang="en-US" sz="1400" dirty="0" smtClean="0"/>
              <a:t>Box-and-Whisker and Violin Plots</a:t>
            </a:r>
            <a:endParaRPr lang="en-US" sz="1400" dirty="0"/>
          </a:p>
        </p:txBody>
      </p:sp>
    </p:spTree>
    <p:extLst>
      <p:ext uri="{BB962C8B-B14F-4D97-AF65-F5344CB8AC3E}">
        <p14:creationId xmlns:p14="http://schemas.microsoft.com/office/powerpoint/2010/main" val="39834490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R and GIS</a:t>
            </a:r>
            <a:endParaRPr lang="de-DE" dirty="0"/>
          </a:p>
        </p:txBody>
      </p:sp>
      <p:sp>
        <p:nvSpPr>
          <p:cNvPr id="4" name="Textplatzhalter 3"/>
          <p:cNvSpPr>
            <a:spLocks noGrp="1"/>
          </p:cNvSpPr>
          <p:nvPr>
            <p:ph type="body" sz="quarter" idx="13"/>
          </p:nvPr>
        </p:nvSpPr>
        <p:spPr/>
        <p:txBody>
          <a:bodyPr/>
          <a:lstStyle/>
          <a:p>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525314103"/>
              </p:ext>
            </p:extLst>
          </p:nvPr>
        </p:nvGraphicFramePr>
        <p:xfrm>
          <a:off x="76200" y="838200"/>
          <a:ext cx="8957628" cy="4434840"/>
        </p:xfrm>
        <a:graphic>
          <a:graphicData uri="http://schemas.openxmlformats.org/drawingml/2006/table">
            <a:tbl>
              <a:tblPr firstRow="1" bandRow="1">
                <a:tableStyleId>{F5AB1C69-6EDB-4FF4-983F-18BD219EF322}</a:tableStyleId>
              </a:tblPr>
              <a:tblGrid>
                <a:gridCol w="1524000"/>
                <a:gridCol w="3962400"/>
                <a:gridCol w="3471228"/>
              </a:tblGrid>
              <a:tr h="304800">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657225">
                <a:tc>
                  <a:txBody>
                    <a:bodyPr/>
                    <a:lstStyle/>
                    <a:p>
                      <a:r>
                        <a:rPr lang="en-US" sz="1600" dirty="0" smtClean="0"/>
                        <a:t>Plot Raster maps</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&gt;plot(bio1)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&gt;plot(bio1, main=“title”, col=rainbow(5))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Plot the map with default settings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Change some attributes</a:t>
                      </a:r>
                    </a:p>
                  </a:txBody>
                  <a:tcPr/>
                </a:tc>
              </a:tr>
              <a:tr h="1064895">
                <a:tc>
                  <a:txBody>
                    <a:bodyPr/>
                    <a:lstStyle/>
                    <a:p>
                      <a:endParaRPr lang="de-DE" sz="1600" dirty="0"/>
                    </a:p>
                  </a:txBody>
                  <a:tcPr/>
                </a:tc>
                <a:tc>
                  <a:txBody>
                    <a:bodyPr/>
                    <a:lstStyle/>
                    <a:p>
                      <a:r>
                        <a:rPr lang="en-US" sz="1600" dirty="0" smtClean="0"/>
                        <a:t>&gt;</a:t>
                      </a:r>
                      <a:r>
                        <a:rPr lang="en-US" sz="1600" dirty="0" err="1" smtClean="0"/>
                        <a:t>install.packages</a:t>
                      </a:r>
                      <a:r>
                        <a:rPr lang="en-US" sz="1600" dirty="0" smtClean="0"/>
                        <a:t>(“</a:t>
                      </a:r>
                      <a:r>
                        <a:rPr lang="en-US" sz="1600" dirty="0" err="1" smtClean="0"/>
                        <a:t>rasterVis</a:t>
                      </a:r>
                      <a:r>
                        <a:rPr lang="en-US" sz="1600" dirty="0" smtClean="0"/>
                        <a:t>”)</a:t>
                      </a:r>
                    </a:p>
                    <a:p>
                      <a:r>
                        <a:rPr lang="en-US" sz="1600" dirty="0" smtClean="0"/>
                        <a:t>&gt;s=stack(bio1,bio2,bio3)</a:t>
                      </a:r>
                    </a:p>
                    <a:p>
                      <a:r>
                        <a:rPr lang="en-US" sz="1600" dirty="0" smtClean="0"/>
                        <a:t>&gt;</a:t>
                      </a:r>
                      <a:r>
                        <a:rPr lang="en-US" sz="1600" dirty="0" err="1" smtClean="0"/>
                        <a:t>levelplot</a:t>
                      </a:r>
                      <a:r>
                        <a:rPr lang="en-US" sz="1600" dirty="0" smtClean="0"/>
                        <a: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Produce</a:t>
                      </a:r>
                      <a:r>
                        <a:rPr lang="en-US" sz="1600" baseline="0" dirty="0" smtClean="0"/>
                        <a:t> a </a:t>
                      </a:r>
                      <a:r>
                        <a:rPr lang="en-US" sz="1600" baseline="0" dirty="0" err="1" smtClean="0"/>
                        <a:t>levelplot</a:t>
                      </a:r>
                      <a:r>
                        <a:rPr lang="en-US" sz="1600" baseline="0" dirty="0" smtClean="0"/>
                        <a:t> from stacks</a:t>
                      </a:r>
                      <a:endParaRPr lang="en-US" sz="1600" dirty="0" smtClean="0"/>
                    </a:p>
                  </a:txBody>
                  <a:tcPr/>
                </a:tc>
              </a:tr>
              <a:tr h="657225">
                <a:tc>
                  <a:txBody>
                    <a:bodyPr/>
                    <a:lstStyle/>
                    <a:p>
                      <a:endParaRPr lang="de-DE" sz="1600" dirty="0"/>
                    </a:p>
                  </a:txBody>
                  <a:tcPr/>
                </a:tc>
                <a:tc>
                  <a:txBody>
                    <a:bodyPr/>
                    <a:lstStyle/>
                    <a:p>
                      <a:r>
                        <a:rPr lang="en-US" sz="1600" dirty="0" smtClean="0"/>
                        <a:t>&gt;</a:t>
                      </a:r>
                      <a:r>
                        <a:rPr lang="en-US" sz="1600" dirty="0" err="1" smtClean="0"/>
                        <a:t>levelplot</a:t>
                      </a:r>
                      <a:r>
                        <a:rPr lang="en-US" sz="1600" dirty="0" smtClean="0"/>
                        <a:t>(bio1)</a:t>
                      </a:r>
                    </a:p>
                    <a:p>
                      <a:r>
                        <a:rPr lang="en-US" sz="1600" dirty="0" smtClean="0"/>
                        <a:t>&gt;</a:t>
                      </a:r>
                      <a:r>
                        <a:rPr lang="en-US" sz="1600" dirty="0" err="1" smtClean="0"/>
                        <a:t>levelplot</a:t>
                      </a:r>
                      <a:r>
                        <a:rPr lang="en-US" sz="1600" dirty="0" smtClean="0"/>
                        <a:t>(bio1, contour=TRUE, </a:t>
                      </a:r>
                      <a:r>
                        <a:rPr lang="en-US" sz="1600" dirty="0" err="1" smtClean="0"/>
                        <a:t>FUN.margin</a:t>
                      </a:r>
                      <a:r>
                        <a:rPr lang="en-US" sz="1600" dirty="0" smtClean="0"/>
                        <a:t>=max)</a:t>
                      </a:r>
                    </a:p>
                    <a:p>
                      <a:r>
                        <a:rPr lang="en-US" sz="1600" dirty="0" smtClean="0"/>
                        <a:t>&gt;</a:t>
                      </a:r>
                      <a:r>
                        <a:rPr lang="en-US" sz="1600" dirty="0" err="1" smtClean="0"/>
                        <a:t>levelplot</a:t>
                      </a:r>
                      <a:r>
                        <a:rPr lang="en-US" sz="1600" dirty="0" smtClean="0"/>
                        <a:t>(bio1, contour=TRUE, margin=FALSE, </a:t>
                      </a:r>
                      <a:r>
                        <a:rPr lang="en-US" sz="1600" dirty="0" err="1" smtClean="0"/>
                        <a:t>par.settings</a:t>
                      </a:r>
                      <a:r>
                        <a:rPr lang="en-US" sz="1600" dirty="0" smtClean="0"/>
                        <a:t>=</a:t>
                      </a:r>
                      <a:r>
                        <a:rPr lang="en-US" sz="1600" dirty="0" err="1" smtClean="0"/>
                        <a:t>BTCTheme</a:t>
                      </a:r>
                      <a:r>
                        <a:rPr lang="en-US" sz="16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Produce</a:t>
                      </a:r>
                      <a:r>
                        <a:rPr lang="en-US" sz="1600" baseline="0" dirty="0" smtClean="0"/>
                        <a:t> a </a:t>
                      </a:r>
                      <a:r>
                        <a:rPr lang="en-US" sz="1600" baseline="0" dirty="0" err="1" smtClean="0"/>
                        <a:t>levelplot</a:t>
                      </a:r>
                      <a:r>
                        <a:rPr lang="en-US" sz="1600" baseline="0" dirty="0" smtClean="0"/>
                        <a:t> with only one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Include contour lines and change the marginal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Change the colors</a:t>
                      </a:r>
                      <a:endParaRPr lang="en-US" sz="1600" dirty="0" smtClean="0"/>
                    </a:p>
                  </a:txBody>
                  <a:tcPr/>
                </a:tc>
              </a:tr>
              <a:tr h="657225">
                <a:tc>
                  <a:txBody>
                    <a:bodyPr/>
                    <a:lstStyle/>
                    <a:p>
                      <a:r>
                        <a:rPr lang="en-US" sz="1600" dirty="0" smtClean="0"/>
                        <a:t>Create other plots</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a:t>
                      </a:r>
                      <a:r>
                        <a:rPr lang="en-US" sz="1600" dirty="0" err="1" smtClean="0"/>
                        <a:t>splom</a:t>
                      </a:r>
                      <a:r>
                        <a:rPr lang="en-US" sz="160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p>
                      <a:r>
                        <a:rPr lang="en-US" sz="1600" dirty="0" smtClean="0"/>
                        <a:t>&gt;histogram(s)</a:t>
                      </a:r>
                    </a:p>
                    <a:p>
                      <a:r>
                        <a:rPr lang="en-US" sz="1600" dirty="0" smtClean="0"/>
                        <a:t>&gt;</a:t>
                      </a:r>
                      <a:r>
                        <a:rPr lang="en-US" sz="1600" dirty="0" err="1" smtClean="0"/>
                        <a:t>bwplot</a:t>
                      </a:r>
                      <a:r>
                        <a:rPr lang="en-US" sz="1600" dirty="0" smtClean="0"/>
                        <a: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Create</a:t>
                      </a:r>
                      <a:r>
                        <a:rPr lang="en-US" sz="1600" baseline="0" dirty="0" smtClean="0"/>
                        <a:t> Scatterplot matrix with hexagonal </a:t>
                      </a:r>
                      <a:r>
                        <a:rPr lang="en-US" sz="1600" baseline="0" dirty="0" err="1" smtClean="0"/>
                        <a:t>binnings</a:t>
                      </a: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Create a histogram matrix</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Create box-whisker-violin</a:t>
                      </a:r>
                      <a:r>
                        <a:rPr lang="en-US" sz="1600" baseline="0" dirty="0" smtClean="0"/>
                        <a:t> plots</a:t>
                      </a:r>
                      <a:endParaRPr lang="en-US" sz="1600" dirty="0" smtClean="0"/>
                    </a:p>
                  </a:txBody>
                  <a:tcPr/>
                </a:tc>
              </a:tr>
            </a:tbl>
          </a:graphicData>
        </a:graphic>
      </p:graphicFrame>
    </p:spTree>
    <p:extLst>
      <p:ext uri="{BB962C8B-B14F-4D97-AF65-F5344CB8AC3E}">
        <p14:creationId xmlns:p14="http://schemas.microsoft.com/office/powerpoint/2010/main" val="238216960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Task 7</a:t>
            </a:r>
            <a:endParaRPr lang="de-DE" dirty="0"/>
          </a:p>
        </p:txBody>
      </p:sp>
      <p:sp>
        <p:nvSpPr>
          <p:cNvPr id="4" name="Textplatzhalter 3"/>
          <p:cNvSpPr>
            <a:spLocks noGrp="1"/>
          </p:cNvSpPr>
          <p:nvPr>
            <p:ph type="body" sz="quarter" idx="13"/>
          </p:nvPr>
        </p:nvSpPr>
        <p:spPr/>
        <p:txBody>
          <a:bodyPr/>
          <a:lstStyle/>
          <a:p>
            <a:r>
              <a:rPr lang="en-US" dirty="0" smtClean="0"/>
              <a:t>Plot some of the maps you have generated with different colors and settings</a:t>
            </a:r>
          </a:p>
          <a:p>
            <a:r>
              <a:rPr lang="en-US" dirty="0" smtClean="0"/>
              <a:t>Plot some additional Graphics such as histograms and boxplots and change the settings</a:t>
            </a:r>
            <a:endParaRPr lang="de-DE" dirty="0"/>
          </a:p>
        </p:txBody>
      </p:sp>
    </p:spTree>
    <p:extLst>
      <p:ext uri="{BB962C8B-B14F-4D97-AF65-F5344CB8AC3E}">
        <p14:creationId xmlns:p14="http://schemas.microsoft.com/office/powerpoint/2010/main" val="18001856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endParaRPr lang="de-DE"/>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516" t="25956" r="15079" b="33508"/>
          <a:stretch/>
        </p:blipFill>
        <p:spPr bwMode="auto">
          <a:xfrm>
            <a:off x="228600" y="1066800"/>
            <a:ext cx="47625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7944" b="27347"/>
          <a:stretch/>
        </p:blipFill>
        <p:spPr bwMode="auto">
          <a:xfrm>
            <a:off x="1695450" y="2228850"/>
            <a:ext cx="64008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323850" y="882134"/>
            <a:ext cx="4572000" cy="369332"/>
          </a:xfrm>
          <a:prstGeom prst="rect">
            <a:avLst/>
          </a:prstGeom>
        </p:spPr>
        <p:txBody>
          <a:bodyPr>
            <a:spAutoFit/>
          </a:bodyPr>
          <a:lstStyle/>
          <a:p>
            <a:r>
              <a:rPr lang="en-US" dirty="0"/>
              <a:t>&gt;plot(forest</a:t>
            </a:r>
            <a:r>
              <a:rPr lang="en-US" dirty="0" smtClean="0"/>
              <a:t>)</a:t>
            </a:r>
            <a:endParaRPr lang="en-US" dirty="0"/>
          </a:p>
        </p:txBody>
      </p:sp>
      <p:sp>
        <p:nvSpPr>
          <p:cNvPr id="6" name="Rechteck 5"/>
          <p:cNvSpPr/>
          <p:nvPr/>
        </p:nvSpPr>
        <p:spPr>
          <a:xfrm>
            <a:off x="5105400" y="1747798"/>
            <a:ext cx="2562689" cy="369332"/>
          </a:xfrm>
          <a:prstGeom prst="rect">
            <a:avLst/>
          </a:prstGeom>
        </p:spPr>
        <p:txBody>
          <a:bodyPr wrap="none">
            <a:spAutoFit/>
          </a:bodyPr>
          <a:lstStyle/>
          <a:p>
            <a:r>
              <a:rPr lang="en-US" dirty="0"/>
              <a:t>&gt;</a:t>
            </a:r>
            <a:r>
              <a:rPr lang="en-US" dirty="0" err="1"/>
              <a:t>spplot</a:t>
            </a:r>
            <a:r>
              <a:rPr lang="en-US" dirty="0"/>
              <a:t>(forest, "Y_2010")</a:t>
            </a:r>
          </a:p>
        </p:txBody>
      </p:sp>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4566" b="27347"/>
          <a:stretch/>
        </p:blipFill>
        <p:spPr bwMode="auto">
          <a:xfrm>
            <a:off x="-14056" y="3124200"/>
            <a:ext cx="6400800" cy="307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a:xfrm>
            <a:off x="6386744" y="5551269"/>
            <a:ext cx="4572000" cy="646331"/>
          </a:xfrm>
          <a:prstGeom prst="rect">
            <a:avLst/>
          </a:prstGeom>
        </p:spPr>
        <p:txBody>
          <a:bodyPr>
            <a:spAutoFit/>
          </a:bodyPr>
          <a:lstStyle/>
          <a:p>
            <a:pPr>
              <a:defRPr/>
            </a:pPr>
            <a:r>
              <a:rPr lang="en-US" dirty="0"/>
              <a:t>&gt;</a:t>
            </a:r>
            <a:r>
              <a:rPr lang="en-US" dirty="0" err="1"/>
              <a:t>spplot</a:t>
            </a:r>
            <a:r>
              <a:rPr lang="en-US" dirty="0"/>
              <a:t>(forest,"Y_2010", </a:t>
            </a:r>
            <a:r>
              <a:rPr lang="en-US" dirty="0" err="1"/>
              <a:t>col.regions</a:t>
            </a:r>
            <a:r>
              <a:rPr lang="en-US" dirty="0"/>
              <a:t>=</a:t>
            </a:r>
            <a:r>
              <a:rPr lang="en-US" dirty="0" err="1"/>
              <a:t>bpy.colors</a:t>
            </a:r>
            <a:r>
              <a:rPr lang="en-US" dirty="0"/>
              <a:t>(30))</a:t>
            </a:r>
          </a:p>
        </p:txBody>
      </p:sp>
    </p:spTree>
    <p:extLst>
      <p:ext uri="{BB962C8B-B14F-4D97-AF65-F5344CB8AC3E}">
        <p14:creationId xmlns:p14="http://schemas.microsoft.com/office/powerpoint/2010/main" val="2463674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endParaRPr lang="de-DE" dirty="0"/>
          </a:p>
        </p:txBody>
      </p:sp>
      <p:sp>
        <p:nvSpPr>
          <p:cNvPr id="4" name="Textplatzhalter 3"/>
          <p:cNvSpPr>
            <a:spLocks noGrp="1"/>
          </p:cNvSpPr>
          <p:nvPr>
            <p:ph type="body" sz="quarter" idx="13"/>
          </p:nvPr>
        </p:nvSpPr>
        <p:spPr/>
        <p:txBody>
          <a:bodyPr/>
          <a:lstStyle/>
          <a:p>
            <a:endParaRPr lang="de-DE"/>
          </a:p>
        </p:txBody>
      </p:sp>
      <p:graphicFrame>
        <p:nvGraphicFramePr>
          <p:cNvPr id="5" name="Tabelle 4"/>
          <p:cNvGraphicFramePr>
            <a:graphicFrameLocks noGrp="1"/>
          </p:cNvGraphicFramePr>
          <p:nvPr>
            <p:extLst>
              <p:ext uri="{D42A27DB-BD31-4B8C-83A1-F6EECF244321}">
                <p14:modId xmlns:p14="http://schemas.microsoft.com/office/powerpoint/2010/main" val="1947457158"/>
              </p:ext>
            </p:extLst>
          </p:nvPr>
        </p:nvGraphicFramePr>
        <p:xfrm>
          <a:off x="76200" y="838200"/>
          <a:ext cx="8957628" cy="5303520"/>
        </p:xfrm>
        <a:graphic>
          <a:graphicData uri="http://schemas.openxmlformats.org/drawingml/2006/table">
            <a:tbl>
              <a:tblPr firstRow="1" bandRow="1">
                <a:tableStyleId>{F5AB1C69-6EDB-4FF4-983F-18BD219EF322}</a:tableStyleId>
              </a:tblPr>
              <a:tblGrid>
                <a:gridCol w="1600200"/>
                <a:gridCol w="4038600"/>
                <a:gridCol w="3318828"/>
              </a:tblGrid>
              <a:tr h="304800">
                <a:tc>
                  <a:txBody>
                    <a:bodyPr/>
                    <a:lstStyle/>
                    <a:p>
                      <a:r>
                        <a:rPr lang="en-US" sz="1600" dirty="0" smtClean="0"/>
                        <a:t>Topic</a:t>
                      </a:r>
                      <a:endParaRPr lang="de-DE" sz="1600" dirty="0"/>
                    </a:p>
                  </a:txBody>
                  <a:tcPr/>
                </a:tc>
                <a:tc>
                  <a:txBody>
                    <a:bodyPr/>
                    <a:lstStyle/>
                    <a:p>
                      <a:r>
                        <a:rPr lang="en-US" sz="1600" dirty="0" smtClean="0"/>
                        <a:t>Code</a:t>
                      </a:r>
                      <a:endParaRPr lang="de-DE" sz="1600" dirty="0"/>
                    </a:p>
                  </a:txBody>
                  <a:tcPr/>
                </a:tc>
                <a:tc>
                  <a:txBody>
                    <a:bodyPr/>
                    <a:lstStyle/>
                    <a:p>
                      <a:r>
                        <a:rPr lang="en-US" sz="1600" dirty="0" smtClean="0"/>
                        <a:t>Description</a:t>
                      </a:r>
                      <a:endParaRPr lang="de-DE" sz="1600" dirty="0"/>
                    </a:p>
                  </a:txBody>
                  <a:tcPr/>
                </a:tc>
              </a:tr>
              <a:tr h="426720">
                <a:tc>
                  <a:txBody>
                    <a:bodyPr/>
                    <a:lstStyle/>
                    <a:p>
                      <a:endParaRPr lang="de-DE"/>
                    </a:p>
                  </a:txBody>
                  <a:tcPr/>
                </a:tc>
                <a:tc>
                  <a:txBody>
                    <a:bodyPr/>
                    <a:lstStyle/>
                    <a:p>
                      <a:r>
                        <a:rPr lang="en-US" sz="1600" dirty="0" smtClean="0"/>
                        <a:t>&gt; </a:t>
                      </a:r>
                      <a:r>
                        <a:rPr lang="en-US" sz="1600" dirty="0" err="1" smtClean="0"/>
                        <a:t>install.packages</a:t>
                      </a:r>
                      <a:r>
                        <a:rPr lang="en-US" sz="1600" dirty="0" smtClean="0"/>
                        <a:t>("</a:t>
                      </a:r>
                      <a:r>
                        <a:rPr lang="en-US" sz="1600" dirty="0" err="1" smtClean="0"/>
                        <a:t>maptools</a:t>
                      </a:r>
                      <a:r>
                        <a:rPr lang="en-US" sz="1600" dirty="0" smtClean="0"/>
                        <a:t>")</a:t>
                      </a:r>
                    </a:p>
                    <a:p>
                      <a:r>
                        <a:rPr lang="de-DE" sz="1600" dirty="0" smtClean="0"/>
                        <a:t>&gt; </a:t>
                      </a:r>
                      <a:r>
                        <a:rPr lang="de-DE" sz="1600" dirty="0" err="1" smtClean="0"/>
                        <a:t>library</a:t>
                      </a:r>
                      <a:r>
                        <a:rPr lang="de-DE" sz="1600" dirty="0" smtClean="0"/>
                        <a:t>(</a:t>
                      </a:r>
                      <a:r>
                        <a:rPr lang="de-DE" sz="1600" dirty="0" err="1" smtClean="0"/>
                        <a:t>maptools</a:t>
                      </a:r>
                      <a:r>
                        <a:rPr lang="de-DE" sz="1600"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p>
                  </a:txBody>
                  <a:tcPr/>
                </a:tc>
              </a:tr>
              <a:tr h="657225">
                <a:tc>
                  <a:txBody>
                    <a:bodyPr/>
                    <a:lstStyle/>
                    <a:p>
                      <a:r>
                        <a:rPr lang="en-US" sz="1600" dirty="0" smtClean="0"/>
                        <a:t>Vector</a:t>
                      </a:r>
                      <a:r>
                        <a:rPr lang="en-US" sz="1600" baseline="0" dirty="0" smtClean="0"/>
                        <a:t> data –</a:t>
                      </a:r>
                    </a:p>
                    <a:p>
                      <a:r>
                        <a:rPr lang="en-US" sz="1600" baseline="0" dirty="0" smtClean="0"/>
                        <a:t>import</a:t>
                      </a:r>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&gt;</a:t>
                      </a:r>
                      <a:r>
                        <a:rPr lang="de-DE" sz="1600" dirty="0" err="1" smtClean="0"/>
                        <a:t>forest</a:t>
                      </a:r>
                      <a:r>
                        <a:rPr lang="de-DE" sz="1600" dirty="0" smtClean="0"/>
                        <a:t>&lt;-</a:t>
                      </a:r>
                      <a:r>
                        <a:rPr lang="de-DE" sz="1600" dirty="0" err="1" smtClean="0"/>
                        <a:t>readShapePoly</a:t>
                      </a:r>
                      <a:r>
                        <a:rPr lang="de-DE" sz="1600" dirty="0" smtClean="0"/>
                        <a:t>(</a:t>
                      </a:r>
                      <a:r>
                        <a:rPr lang="de-DE" sz="1600" dirty="0" err="1" smtClean="0"/>
                        <a:t>readShapePoly</a:t>
                      </a:r>
                      <a:r>
                        <a:rPr lang="de-DE" sz="1600" dirty="0" smtClean="0"/>
                        <a:t>("</a:t>
                      </a:r>
                      <a:r>
                        <a:rPr lang="de-DE" sz="1600" dirty="0" err="1" smtClean="0"/>
                        <a:t>forest_extent</a:t>
                      </a:r>
                      <a:r>
                        <a:rPr lang="de-DE" sz="1600" dirty="0" smtClean="0"/>
                        <a:t>/UNEP_EDE__forest_total_extent__1392130365")</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&gt;forest &lt;- </a:t>
                      </a:r>
                      <a:r>
                        <a:rPr lang="en-US" sz="1600" dirty="0" err="1" smtClean="0"/>
                        <a:t>readOGR</a:t>
                      </a:r>
                      <a:r>
                        <a:rPr lang="en-US" sz="1600" dirty="0" smtClean="0"/>
                        <a:t>(</a:t>
                      </a:r>
                      <a:r>
                        <a:rPr lang="en-US" sz="1600" dirty="0" err="1" smtClean="0"/>
                        <a:t>dsn</a:t>
                      </a:r>
                      <a:r>
                        <a:rPr lang="en-US" sz="1600" dirty="0" smtClean="0"/>
                        <a:t> = "</a:t>
                      </a:r>
                      <a:r>
                        <a:rPr lang="en-US" sz="1600" dirty="0" err="1" smtClean="0"/>
                        <a:t>forest_extent</a:t>
                      </a:r>
                      <a:r>
                        <a:rPr lang="en-US" sz="1600" dirty="0" smtClean="0"/>
                        <a:t>", layer="UNEP_EDE__forest_total_extent__1392130365")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Import </a:t>
                      </a:r>
                      <a:r>
                        <a:rPr lang="en-US" sz="1600" dirty="0" err="1" smtClean="0"/>
                        <a:t>shapefile</a:t>
                      </a:r>
                      <a:r>
                        <a:rPr lang="en-US" sz="1600" baseline="0" dirty="0" smtClean="0"/>
                        <a:t> with polygon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err="1" smtClean="0"/>
                        <a:t>readShapeLines</a:t>
                      </a:r>
                      <a:r>
                        <a:rPr lang="en-US" sz="1600" baseline="0" dirty="0" smtClean="0"/>
                        <a:t> and </a:t>
                      </a:r>
                      <a:r>
                        <a:rPr lang="en-US" sz="1600" baseline="0" dirty="0" err="1" smtClean="0"/>
                        <a:t>readShapePoints</a:t>
                      </a:r>
                      <a:r>
                        <a:rPr lang="en-US" sz="1600" baseline="0" dirty="0" smtClean="0"/>
                        <a:t> imports other vector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but does not read Projection.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Use </a:t>
                      </a:r>
                      <a:r>
                        <a:rPr lang="en-US" sz="1600" baseline="0" dirty="0" err="1" smtClean="0"/>
                        <a:t>readOGR</a:t>
                      </a:r>
                      <a:r>
                        <a:rPr lang="en-US" sz="1600" baseline="0" dirty="0" smtClean="0"/>
                        <a:t> instead, where </a:t>
                      </a:r>
                      <a:r>
                        <a:rPr lang="en-US" sz="1600" baseline="0" dirty="0" err="1" smtClean="0"/>
                        <a:t>dsn</a:t>
                      </a:r>
                      <a:r>
                        <a:rPr lang="en-US" sz="1600" baseline="0" dirty="0" smtClean="0"/>
                        <a:t> refers to the folder with the </a:t>
                      </a:r>
                      <a:r>
                        <a:rPr lang="en-US" sz="1600" baseline="0" dirty="0" err="1" smtClean="0"/>
                        <a:t>shp</a:t>
                      </a:r>
                      <a:r>
                        <a:rPr lang="en-US" sz="1600" baseline="0" dirty="0" smtClean="0"/>
                        <a:t> and layer refers to the </a:t>
                      </a:r>
                      <a:r>
                        <a:rPr lang="en-US" sz="1600" baseline="0" dirty="0" err="1" smtClean="0"/>
                        <a:t>shp</a:t>
                      </a:r>
                      <a:r>
                        <a:rPr lang="en-US" sz="1600" baseline="0" dirty="0" smtClean="0"/>
                        <a:t> file</a:t>
                      </a:r>
                    </a:p>
                  </a:txBody>
                  <a:tcPr/>
                </a:tc>
              </a:tr>
              <a:tr h="379095">
                <a:tc>
                  <a:txBody>
                    <a:bodyPr/>
                    <a:lstStyle/>
                    <a:p>
                      <a:r>
                        <a:rPr lang="en-US" sz="1600" dirty="0" smtClean="0"/>
                        <a:t>Access attributes</a:t>
                      </a:r>
                      <a:endParaRPr lang="de-DE" sz="1600" dirty="0"/>
                    </a:p>
                  </a:txBody>
                  <a:tcPr/>
                </a:tc>
                <a:tc>
                  <a:txBody>
                    <a:bodyPr/>
                    <a:lstStyle/>
                    <a:p>
                      <a:r>
                        <a:rPr lang="en-US" sz="1600" dirty="0" smtClean="0"/>
                        <a:t>&gt; forest$Y_2010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657225">
                <a:tc>
                  <a:txBody>
                    <a:bodyPr/>
                    <a:lstStyle/>
                    <a:p>
                      <a:r>
                        <a:rPr lang="en-US" sz="1600" dirty="0" smtClean="0"/>
                        <a:t>Plot vector</a:t>
                      </a:r>
                      <a:r>
                        <a:rPr lang="en-US" sz="1600" baseline="0" dirty="0" smtClean="0"/>
                        <a:t> map</a:t>
                      </a:r>
                      <a:endParaRPr lang="de-DE" sz="1600" dirty="0"/>
                    </a:p>
                  </a:txBody>
                  <a:tcPr/>
                </a:tc>
                <a:tc>
                  <a:txBody>
                    <a:bodyPr/>
                    <a:lstStyle/>
                    <a:p>
                      <a:r>
                        <a:rPr lang="en-US" sz="1600" dirty="0" smtClean="0"/>
                        <a:t>&gt;plot(forest)</a:t>
                      </a:r>
                    </a:p>
                    <a:p>
                      <a:r>
                        <a:rPr lang="en-US" sz="1600" dirty="0" smtClean="0"/>
                        <a:t>&gt;</a:t>
                      </a:r>
                      <a:r>
                        <a:rPr lang="en-US" sz="1600" dirty="0" err="1" smtClean="0"/>
                        <a:t>spplot</a:t>
                      </a:r>
                      <a:r>
                        <a:rPr lang="en-US" sz="1600" dirty="0" smtClean="0"/>
                        <a:t>(forest, "Y_2010")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a:t>
                      </a:r>
                      <a:r>
                        <a:rPr lang="en-US" sz="1600" dirty="0" err="1" smtClean="0"/>
                        <a:t>spplot</a:t>
                      </a:r>
                      <a:r>
                        <a:rPr lang="en-US" sz="1600" dirty="0" smtClean="0"/>
                        <a:t>(forest,"Y_2010", cuts=c() </a:t>
                      </a:r>
                      <a:r>
                        <a:rPr lang="en-US" sz="1600" dirty="0" err="1" smtClean="0"/>
                        <a:t>col.regions</a:t>
                      </a:r>
                      <a:r>
                        <a:rPr lang="en-US" sz="1600" dirty="0" smtClean="0"/>
                        <a:t>=</a:t>
                      </a:r>
                      <a:r>
                        <a:rPr lang="en-US" sz="1600" dirty="0" err="1" smtClean="0"/>
                        <a:t>bpy.colors</a:t>
                      </a:r>
                      <a:r>
                        <a:rPr lang="en-US" sz="1600" dirty="0" smtClean="0"/>
                        <a:t>(5))</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&gt;</a:t>
                      </a:r>
                      <a:r>
                        <a:rPr lang="en-US" sz="1600" dirty="0" err="1" smtClean="0"/>
                        <a:t>spplot</a:t>
                      </a:r>
                      <a:r>
                        <a:rPr lang="en-US" sz="1600" dirty="0" smtClean="0"/>
                        <a:t>(forest,"Y_2010", </a:t>
                      </a:r>
                      <a:r>
                        <a:rPr lang="en-US" sz="1600" dirty="0" err="1" smtClean="0"/>
                        <a:t>col.regions</a:t>
                      </a:r>
                      <a:r>
                        <a:rPr lang="en-US" sz="1600" dirty="0" smtClean="0"/>
                        <a:t>=</a:t>
                      </a:r>
                      <a:r>
                        <a:rPr lang="en-US" sz="1600" dirty="0" err="1" smtClean="0"/>
                        <a:t>bpy.colors</a:t>
                      </a:r>
                      <a:r>
                        <a:rPr lang="en-US" sz="1600" dirty="0" smtClean="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Plots the shape without 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Plot</a:t>
                      </a:r>
                      <a:r>
                        <a:rPr lang="en-US" sz="1600" baseline="0" dirty="0" smtClean="0"/>
                        <a:t> the shape with the attribute </a:t>
                      </a:r>
                      <a:r>
                        <a:rPr lang="en-US" sz="1600" baseline="0" dirty="0" err="1" smtClean="0"/>
                        <a:t>spplot</a:t>
                      </a:r>
                      <a:r>
                        <a:rPr lang="en-US" sz="1600" baseline="0" dirty="0" smtClean="0"/>
                        <a:t> as color. Change the color scheme by using a </a:t>
                      </a:r>
                      <a:r>
                        <a:rPr lang="en-US" sz="1600" baseline="0" dirty="0" err="1" smtClean="0"/>
                        <a:t>colour</a:t>
                      </a:r>
                      <a:r>
                        <a:rPr lang="en-US" sz="1600" baseline="0" dirty="0" smtClean="0"/>
                        <a:t> generating function. You can change the number of levels with the argument “at”</a:t>
                      </a:r>
                      <a:endParaRPr lang="en-US" sz="1600" dirty="0" smtClean="0"/>
                    </a:p>
                  </a:txBody>
                  <a:tcPr/>
                </a:tc>
              </a:tr>
              <a:tr h="657225">
                <a:tc>
                  <a:txBody>
                    <a:bodyPr/>
                    <a:lstStyle/>
                    <a:p>
                      <a:endParaRPr lang="de-DE"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err="1" smtClean="0"/>
                        <a:t>rainbow</a:t>
                      </a:r>
                      <a:r>
                        <a:rPr lang="de-DE" sz="1600" dirty="0" smtClean="0"/>
                        <a:t>(n),</a:t>
                      </a:r>
                      <a:r>
                        <a:rPr lang="de-DE" sz="1600" baseline="0" dirty="0" smtClean="0"/>
                        <a:t> </a:t>
                      </a:r>
                      <a:r>
                        <a:rPr lang="de-DE" sz="1600" dirty="0" err="1" smtClean="0"/>
                        <a:t>heat.colors</a:t>
                      </a:r>
                      <a:r>
                        <a:rPr lang="de-DE" sz="1600" dirty="0" smtClean="0"/>
                        <a:t>(n), </a:t>
                      </a:r>
                      <a:r>
                        <a:rPr lang="de-DE" sz="1600" dirty="0" err="1" smtClean="0"/>
                        <a:t>terrain.colors</a:t>
                      </a:r>
                      <a:r>
                        <a:rPr lang="de-DE" sz="1600" dirty="0" smtClean="0"/>
                        <a:t>(n), </a:t>
                      </a:r>
                      <a:r>
                        <a:rPr lang="de-DE" sz="1600" dirty="0" err="1" smtClean="0"/>
                        <a:t>topo.colors</a:t>
                      </a:r>
                      <a:r>
                        <a:rPr lang="de-DE" sz="1600" dirty="0" smtClean="0"/>
                        <a:t>(n) </a:t>
                      </a:r>
                      <a:r>
                        <a:rPr lang="de-DE" sz="1600" dirty="0" err="1" smtClean="0"/>
                        <a:t>cm.colors</a:t>
                      </a:r>
                      <a:r>
                        <a:rPr lang="de-DE" sz="1600" dirty="0" smtClean="0"/>
                        <a:t>(n)</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Standard </a:t>
                      </a:r>
                      <a:r>
                        <a:rPr lang="en-US" sz="1600" dirty="0" err="1" smtClean="0"/>
                        <a:t>Colour</a:t>
                      </a:r>
                      <a:r>
                        <a:rPr lang="en-US" sz="1600" baseline="0" dirty="0" smtClean="0"/>
                        <a:t> schemes </a:t>
                      </a:r>
                      <a:endParaRPr lang="en-US" sz="1600" dirty="0" smtClean="0"/>
                    </a:p>
                  </a:txBody>
                  <a:tcPr/>
                </a:tc>
              </a:tr>
            </a:tbl>
          </a:graphicData>
        </a:graphic>
      </p:graphicFrame>
    </p:spTree>
    <p:extLst>
      <p:ext uri="{BB962C8B-B14F-4D97-AF65-F5344CB8AC3E}">
        <p14:creationId xmlns:p14="http://schemas.microsoft.com/office/powerpoint/2010/main" val="17631561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Source Software</a:t>
            </a:r>
            <a:endParaRPr lang="de-DE" dirty="0"/>
          </a:p>
        </p:txBody>
      </p:sp>
      <p:sp>
        <p:nvSpPr>
          <p:cNvPr id="4" name="Textplatzhalter 3"/>
          <p:cNvSpPr>
            <a:spLocks noGrp="1"/>
          </p:cNvSpPr>
          <p:nvPr>
            <p:ph type="body" sz="quarter" idx="10"/>
          </p:nvPr>
        </p:nvSpPr>
        <p:spPr/>
        <p:txBody>
          <a:bodyPr/>
          <a:lstStyle/>
          <a:p>
            <a:r>
              <a:rPr lang="en-US" dirty="0" smtClean="0"/>
              <a:t>Open Source - Definition</a:t>
            </a:r>
            <a:endParaRPr lang="de-DE" dirty="0"/>
          </a:p>
        </p:txBody>
      </p:sp>
      <p:sp>
        <p:nvSpPr>
          <p:cNvPr id="5" name="Textplatzhalter 4"/>
          <p:cNvSpPr>
            <a:spLocks noGrp="1"/>
          </p:cNvSpPr>
          <p:nvPr>
            <p:ph type="body" sz="quarter" idx="13"/>
          </p:nvPr>
        </p:nvSpPr>
        <p:spPr/>
        <p:txBody>
          <a:bodyPr/>
          <a:lstStyle/>
          <a:p>
            <a:pPr marL="0" indent="0">
              <a:buNone/>
            </a:pPr>
            <a:r>
              <a:rPr lang="en-US" sz="3200" dirty="0"/>
              <a:t>Open source </a:t>
            </a:r>
            <a:r>
              <a:rPr lang="en-US" sz="3200" dirty="0" smtClean="0"/>
              <a:t>definition </a:t>
            </a:r>
            <a:r>
              <a:rPr lang="en-US" sz="3200" dirty="0"/>
              <a:t>of the Open Source Initiative </a:t>
            </a:r>
            <a:r>
              <a:rPr lang="en-US" sz="3200" dirty="0" smtClean="0"/>
              <a:t>:</a:t>
            </a:r>
            <a:endParaRPr lang="en-US" sz="3200" dirty="0"/>
          </a:p>
          <a:p>
            <a:pPr marL="0" indent="0">
              <a:buNone/>
            </a:pPr>
            <a:r>
              <a:rPr lang="en-US" sz="2800" dirty="0" smtClean="0"/>
              <a:t>6</a:t>
            </a:r>
            <a:r>
              <a:rPr lang="en-US" sz="2800" dirty="0"/>
              <a:t>.</a:t>
            </a:r>
            <a:r>
              <a:rPr lang="en-US" sz="2400" dirty="0"/>
              <a:t> </a:t>
            </a:r>
            <a:r>
              <a:rPr lang="en-US" sz="2800" dirty="0"/>
              <a:t>No Discrimination Against Fields of Endeavor</a:t>
            </a:r>
          </a:p>
          <a:p>
            <a:pPr marL="0" indent="0">
              <a:buNone/>
            </a:pPr>
            <a:r>
              <a:rPr lang="en-US" sz="2800" dirty="0"/>
              <a:t>7. Distribution of </a:t>
            </a:r>
            <a:r>
              <a:rPr lang="en-US" sz="2800" dirty="0" smtClean="0"/>
              <a:t>License</a:t>
            </a:r>
          </a:p>
          <a:p>
            <a:pPr marL="0" indent="0">
              <a:buNone/>
            </a:pPr>
            <a:r>
              <a:rPr lang="en-US" sz="2800" dirty="0" smtClean="0"/>
              <a:t>8</a:t>
            </a:r>
            <a:r>
              <a:rPr lang="en-US" sz="2800" dirty="0"/>
              <a:t>. License Must Not Be Specific to a Product</a:t>
            </a:r>
          </a:p>
          <a:p>
            <a:pPr marL="0" indent="0">
              <a:buNone/>
            </a:pPr>
            <a:r>
              <a:rPr lang="en-US" sz="2800" dirty="0" smtClean="0"/>
              <a:t>9. License </a:t>
            </a:r>
            <a:r>
              <a:rPr lang="en-US" sz="2800" dirty="0"/>
              <a:t>Must Not Restrict Other </a:t>
            </a:r>
            <a:r>
              <a:rPr lang="en-US" sz="2800" dirty="0" smtClean="0"/>
              <a:t>Software</a:t>
            </a:r>
          </a:p>
          <a:p>
            <a:pPr marL="0" indent="0">
              <a:buNone/>
            </a:pPr>
            <a:r>
              <a:rPr lang="en-US" sz="2800" dirty="0" smtClean="0"/>
              <a:t>10</a:t>
            </a:r>
            <a:r>
              <a:rPr lang="en-US" sz="2800" dirty="0"/>
              <a:t>. License Must Be </a:t>
            </a:r>
            <a:r>
              <a:rPr lang="en-US" sz="2800" dirty="0" smtClean="0"/>
              <a:t>Technology-Neutral</a:t>
            </a:r>
            <a:endParaRPr lang="de-DE" sz="1400" dirty="0"/>
          </a:p>
          <a:p>
            <a:pPr marL="0" indent="0">
              <a:buNone/>
            </a:pPr>
            <a:r>
              <a:rPr lang="en-US" sz="1600" dirty="0" smtClean="0"/>
              <a:t>www.opensource.org</a:t>
            </a:r>
            <a:endParaRPr lang="en-US" sz="1600" dirty="0"/>
          </a:p>
        </p:txBody>
      </p:sp>
      <p:pic>
        <p:nvPicPr>
          <p:cNvPr id="6" name="Picture 2" descr="Open Source Initiativ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191000"/>
            <a:ext cx="139147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187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Task 8 </a:t>
            </a:r>
            <a:endParaRPr lang="de-DE" dirty="0"/>
          </a:p>
        </p:txBody>
      </p:sp>
      <p:sp>
        <p:nvSpPr>
          <p:cNvPr id="4" name="Textplatzhalter 3"/>
          <p:cNvSpPr>
            <a:spLocks noGrp="1"/>
          </p:cNvSpPr>
          <p:nvPr>
            <p:ph type="body" sz="quarter" idx="13"/>
          </p:nvPr>
        </p:nvSpPr>
        <p:spPr/>
        <p:txBody>
          <a:bodyPr/>
          <a:lstStyle/>
          <a:p>
            <a:r>
              <a:rPr lang="en-US" dirty="0" smtClean="0"/>
              <a:t>Do what you like!</a:t>
            </a:r>
          </a:p>
          <a:p>
            <a:r>
              <a:rPr lang="en-US" dirty="0" smtClean="0"/>
              <a:t>Have fun with R and do not get frustrated.</a:t>
            </a:r>
          </a:p>
          <a:p>
            <a:r>
              <a:rPr lang="en-US" dirty="0" smtClean="0"/>
              <a:t>Have a nice weekend.</a:t>
            </a:r>
            <a:endParaRPr lang="de-DE" dirty="0"/>
          </a:p>
        </p:txBody>
      </p:sp>
    </p:spTree>
    <p:extLst>
      <p:ext uri="{BB962C8B-B14F-4D97-AF65-F5344CB8AC3E}">
        <p14:creationId xmlns:p14="http://schemas.microsoft.com/office/powerpoint/2010/main" val="24231364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Textplatzhalter 2"/>
          <p:cNvSpPr>
            <a:spLocks noGrp="1"/>
          </p:cNvSpPr>
          <p:nvPr>
            <p:ph type="body" sz="quarter" idx="10"/>
          </p:nvPr>
        </p:nvSpPr>
        <p:spPr/>
        <p:txBody>
          <a:bodyPr/>
          <a:lstStyle/>
          <a:p>
            <a:r>
              <a:rPr lang="en-US" sz="2400" dirty="0" smtClean="0"/>
              <a:t>What is the difference between open and free?</a:t>
            </a:r>
            <a:endParaRPr lang="de-DE" sz="2400" dirty="0"/>
          </a:p>
        </p:txBody>
      </p:sp>
      <p:sp>
        <p:nvSpPr>
          <p:cNvPr id="4" name="Textplatzhalter 3"/>
          <p:cNvSpPr>
            <a:spLocks noGrp="1"/>
          </p:cNvSpPr>
          <p:nvPr>
            <p:ph type="body" sz="quarter" idx="13"/>
          </p:nvPr>
        </p:nvSpPr>
        <p:spPr/>
        <p:txBody>
          <a:bodyPr/>
          <a:lstStyle/>
          <a:p>
            <a:r>
              <a:rPr lang="en-US" sz="2000" dirty="0" smtClean="0"/>
              <a:t>Is a software without a fee always open source?</a:t>
            </a:r>
          </a:p>
          <a:p>
            <a:pPr lvl="1"/>
            <a:r>
              <a:rPr lang="en-US" sz="1800" dirty="0" smtClean="0"/>
              <a:t>NO  - software can be free but the source code can be closed.</a:t>
            </a:r>
            <a:endParaRPr lang="de-DE" sz="1800" dirty="0" smtClean="0"/>
          </a:p>
          <a:p>
            <a:r>
              <a:rPr lang="en-US" sz="2000" dirty="0" smtClean="0"/>
              <a:t>Is open source software always without any fee?</a:t>
            </a:r>
          </a:p>
          <a:p>
            <a:pPr lvl="1"/>
            <a:r>
              <a:rPr lang="en-US" sz="1800" dirty="0" smtClean="0"/>
              <a:t>YES and NO: Redistribution of software is possible without a fee (no copy protection etc.)</a:t>
            </a:r>
          </a:p>
          <a:p>
            <a:pPr lvl="1"/>
            <a:r>
              <a:rPr lang="en-US" sz="1800" dirty="0" smtClean="0"/>
              <a:t>BUT a fee can be charged for the possibility to obtain the software e.g. the possibility to download it or the cd that contains it (</a:t>
            </a:r>
            <a:r>
              <a:rPr lang="en-US" sz="1800" dirty="0" err="1" smtClean="0"/>
              <a:t>copyleft</a:t>
            </a:r>
            <a:r>
              <a:rPr lang="en-US" sz="1800" dirty="0" smtClean="0"/>
              <a:t>-style OS license)</a:t>
            </a:r>
          </a:p>
          <a:p>
            <a:r>
              <a:rPr lang="en-US" sz="2000" dirty="0" smtClean="0"/>
              <a:t>Does free software mean without any fee?</a:t>
            </a:r>
          </a:p>
          <a:p>
            <a:pPr lvl="1"/>
            <a:r>
              <a:rPr lang="en-US" sz="1800" dirty="0" smtClean="0"/>
              <a:t>According to the Free Software Foundation NO</a:t>
            </a:r>
          </a:p>
          <a:p>
            <a:pPr lvl="1"/>
            <a:r>
              <a:rPr lang="en-US" sz="1800" dirty="0"/>
              <a:t>The Free Software movement and the Open Source movement are like two political camps within the free software community</a:t>
            </a:r>
            <a:r>
              <a:rPr lang="en-US" sz="1800" dirty="0" smtClean="0"/>
              <a:t>.</a:t>
            </a:r>
          </a:p>
          <a:p>
            <a:pPr lvl="1"/>
            <a:r>
              <a:rPr lang="en-US" sz="1800" dirty="0" smtClean="0"/>
              <a:t>“Free </a:t>
            </a:r>
            <a:r>
              <a:rPr lang="en-US" sz="1800" dirty="0"/>
              <a:t>software” is a matter of liberty, not price. To understand the concept, you should think of “free” as in “free speech,” not as in “free beer</a:t>
            </a:r>
            <a:r>
              <a:rPr lang="en-US" sz="1800" dirty="0" smtClean="0"/>
              <a:t>”. </a:t>
            </a:r>
          </a:p>
          <a:p>
            <a:pPr lvl="1"/>
            <a:r>
              <a:rPr lang="en-US" sz="1800" dirty="0" smtClean="0"/>
              <a:t>Free Software is not necessarily Freeware!</a:t>
            </a:r>
          </a:p>
        </p:txBody>
      </p:sp>
    </p:spTree>
    <p:extLst>
      <p:ext uri="{BB962C8B-B14F-4D97-AF65-F5344CB8AC3E}">
        <p14:creationId xmlns:p14="http://schemas.microsoft.com/office/powerpoint/2010/main" val="1331555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Free Software - Definition</a:t>
            </a:r>
            <a:endParaRPr lang="de-DE" dirty="0"/>
          </a:p>
        </p:txBody>
      </p:sp>
      <p:sp>
        <p:nvSpPr>
          <p:cNvPr id="4" name="Textplatzhalter 3"/>
          <p:cNvSpPr>
            <a:spLocks noGrp="1"/>
          </p:cNvSpPr>
          <p:nvPr>
            <p:ph type="body" sz="quarter" idx="13"/>
          </p:nvPr>
        </p:nvSpPr>
        <p:spPr>
          <a:xfrm>
            <a:off x="143508" y="908720"/>
            <a:ext cx="8856984" cy="4882480"/>
          </a:xfrm>
        </p:spPr>
        <p:txBody>
          <a:bodyPr/>
          <a:lstStyle/>
          <a:p>
            <a:r>
              <a:rPr lang="en-US" sz="2400" dirty="0" smtClean="0"/>
              <a:t>A program is free software if the program's users have the four essential freedoms: </a:t>
            </a:r>
          </a:p>
          <a:p>
            <a:pPr lvl="1"/>
            <a:r>
              <a:rPr lang="en-US" dirty="0" smtClean="0"/>
              <a:t>The freedom to run the program, for any purpose (freedom 0).</a:t>
            </a:r>
          </a:p>
          <a:p>
            <a:pPr lvl="1"/>
            <a:r>
              <a:rPr lang="en-US" dirty="0" smtClean="0"/>
              <a:t>The freedom to study how the program works, and change it so it does your computing as you wish (freedom 1). Access to the source code is a precondition for this. </a:t>
            </a:r>
          </a:p>
          <a:p>
            <a:pPr lvl="1"/>
            <a:r>
              <a:rPr lang="en-US" dirty="0" smtClean="0"/>
              <a:t>The freedom to redistribute copies so you can help your neighbor (freedom 2). </a:t>
            </a:r>
          </a:p>
          <a:p>
            <a:pPr lvl="1"/>
            <a:r>
              <a:rPr lang="en-US" dirty="0" smtClean="0"/>
              <a:t>The freedom to distribute copies of your modified versions to others (freedom 3). By doing this you can give the whole community a chance to benefit from your changes. Access to the source code is a precondition for this.</a:t>
            </a:r>
          </a:p>
          <a:p>
            <a:pPr marL="457200" lvl="1" indent="0">
              <a:buNone/>
            </a:pPr>
            <a:endParaRPr lang="en-US" dirty="0" smtClean="0"/>
          </a:p>
          <a:p>
            <a:pPr marL="0" indent="0">
              <a:buNone/>
            </a:pPr>
            <a:r>
              <a:rPr lang="en-US" sz="1800" dirty="0" smtClean="0"/>
              <a:t>www.gnu.org</a:t>
            </a:r>
            <a:endParaRPr lang="en-US" sz="1800" dirty="0"/>
          </a:p>
          <a:p>
            <a:pPr marL="0" indent="0">
              <a:buNone/>
            </a:pPr>
            <a:endParaRPr lang="de-DE" sz="2400" dirty="0"/>
          </a:p>
        </p:txBody>
      </p:sp>
      <p:pic>
        <p:nvPicPr>
          <p:cNvPr id="1026" name="Picture 2" descr="http://upload.wikimedia.org/wikipedia/commons/thumb/3/39/Official_gnu.svg/220px-Official_gnu.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724400"/>
            <a:ext cx="1562100" cy="156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87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Pros of OSS</a:t>
            </a:r>
            <a:endParaRPr lang="de-DE" dirty="0"/>
          </a:p>
        </p:txBody>
      </p:sp>
      <p:sp>
        <p:nvSpPr>
          <p:cNvPr id="4" name="Textplatzhalter 3"/>
          <p:cNvSpPr>
            <a:spLocks noGrp="1"/>
          </p:cNvSpPr>
          <p:nvPr>
            <p:ph type="body" sz="quarter" idx="13"/>
          </p:nvPr>
        </p:nvSpPr>
        <p:spPr/>
        <p:txBody>
          <a:bodyPr/>
          <a:lstStyle/>
          <a:p>
            <a:r>
              <a:rPr lang="en-US" dirty="0" smtClean="0"/>
              <a:t>Reduced costs </a:t>
            </a:r>
            <a:r>
              <a:rPr lang="en-US" sz="1800" dirty="0" smtClean="0"/>
              <a:t>– often no fee at all</a:t>
            </a:r>
          </a:p>
          <a:p>
            <a:r>
              <a:rPr lang="en-US" dirty="0" smtClean="0"/>
              <a:t>No License restrictions </a:t>
            </a:r>
            <a:r>
              <a:rPr lang="en-US" sz="1800" dirty="0" smtClean="0"/>
              <a:t>– software can be copied as many times as necessary</a:t>
            </a:r>
          </a:p>
          <a:p>
            <a:r>
              <a:rPr lang="en-US" dirty="0" smtClean="0"/>
              <a:t>Quality Control and Transparency </a:t>
            </a:r>
            <a:r>
              <a:rPr lang="en-US" sz="1800" dirty="0" smtClean="0"/>
              <a:t>– code can be reviewed and errors can be reported</a:t>
            </a:r>
          </a:p>
          <a:p>
            <a:r>
              <a:rPr lang="en-US" dirty="0" smtClean="0"/>
              <a:t>Localization </a:t>
            </a:r>
            <a:r>
              <a:rPr lang="en-US" sz="1800" dirty="0" smtClean="0"/>
              <a:t>– software can be adapted to specific needs</a:t>
            </a:r>
          </a:p>
          <a:p>
            <a:r>
              <a:rPr lang="en-US" dirty="0" smtClean="0"/>
              <a:t>Support </a:t>
            </a:r>
            <a:r>
              <a:rPr lang="en-US" sz="1800" dirty="0" smtClean="0"/>
              <a:t>– many different support options often exist in forums and mailing lists but also support from developers</a:t>
            </a:r>
          </a:p>
          <a:p>
            <a:r>
              <a:rPr lang="en-US" dirty="0" smtClean="0"/>
              <a:t>Quality </a:t>
            </a:r>
            <a:r>
              <a:rPr lang="en-US" sz="1800" dirty="0" smtClean="0"/>
              <a:t>– many users argue that OSS quality is higher due to quality control and transparency</a:t>
            </a:r>
          </a:p>
          <a:p>
            <a:r>
              <a:rPr lang="en-US" dirty="0" smtClean="0"/>
              <a:t>Evolution </a:t>
            </a:r>
            <a:r>
              <a:rPr lang="en-US" sz="1800" dirty="0" smtClean="0"/>
              <a:t>– often adapts faster to the needs of users than proprietary software</a:t>
            </a:r>
            <a:endParaRPr lang="en-US" dirty="0" smtClean="0"/>
          </a:p>
          <a:p>
            <a:r>
              <a:rPr lang="en-US" dirty="0" smtClean="0"/>
              <a:t>Evaluation </a:t>
            </a:r>
            <a:r>
              <a:rPr lang="en-US" sz="1800" dirty="0" smtClean="0"/>
              <a:t>- evaluation is easier because you can just install it and see if you like it</a:t>
            </a:r>
            <a:r>
              <a:rPr lang="en-US" dirty="0" smtClean="0"/>
              <a:t>  </a:t>
            </a:r>
          </a:p>
        </p:txBody>
      </p:sp>
    </p:spTree>
    <p:extLst>
      <p:ext uri="{BB962C8B-B14F-4D97-AF65-F5344CB8AC3E}">
        <p14:creationId xmlns:p14="http://schemas.microsoft.com/office/powerpoint/2010/main" val="1839279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Cons</a:t>
            </a:r>
            <a:endParaRPr lang="de-DE" dirty="0"/>
          </a:p>
        </p:txBody>
      </p:sp>
      <p:sp>
        <p:nvSpPr>
          <p:cNvPr id="4" name="Textplatzhalter 3"/>
          <p:cNvSpPr>
            <a:spLocks noGrp="1"/>
          </p:cNvSpPr>
          <p:nvPr>
            <p:ph type="body" sz="quarter" idx="13"/>
          </p:nvPr>
        </p:nvSpPr>
        <p:spPr/>
        <p:txBody>
          <a:bodyPr/>
          <a:lstStyle/>
          <a:p>
            <a:r>
              <a:rPr lang="en-US" sz="2800" dirty="0" smtClean="0"/>
              <a:t>No or less personal support </a:t>
            </a:r>
            <a:r>
              <a:rPr lang="en-US" sz="2000" dirty="0" smtClean="0"/>
              <a:t>– depends very much on the software</a:t>
            </a:r>
          </a:p>
          <a:p>
            <a:r>
              <a:rPr lang="en-US" sz="2800" dirty="0" smtClean="0"/>
              <a:t>Lack of training </a:t>
            </a:r>
            <a:r>
              <a:rPr lang="en-US" sz="2000" dirty="0" smtClean="0"/>
              <a:t>– often proprietary software is taught in class</a:t>
            </a:r>
          </a:p>
          <a:p>
            <a:r>
              <a:rPr lang="en-US" sz="2800" dirty="0" smtClean="0"/>
              <a:t>Maintenance </a:t>
            </a:r>
            <a:r>
              <a:rPr lang="en-US" sz="2000" dirty="0" smtClean="0"/>
              <a:t>– it requires a huge effort to maintain a OSS</a:t>
            </a:r>
          </a:p>
          <a:p>
            <a:endParaRPr lang="de-DE" dirty="0"/>
          </a:p>
        </p:txBody>
      </p:sp>
    </p:spTree>
    <p:extLst>
      <p:ext uri="{BB962C8B-B14F-4D97-AF65-F5344CB8AC3E}">
        <p14:creationId xmlns:p14="http://schemas.microsoft.com/office/powerpoint/2010/main" val="1781703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platzhalter 2"/>
          <p:cNvSpPr>
            <a:spLocks noGrp="1"/>
          </p:cNvSpPr>
          <p:nvPr>
            <p:ph type="body" sz="quarter" idx="10"/>
          </p:nvPr>
        </p:nvSpPr>
        <p:spPr/>
        <p:txBody>
          <a:bodyPr/>
          <a:lstStyle/>
          <a:p>
            <a:r>
              <a:rPr lang="en-US" dirty="0" smtClean="0"/>
              <a:t>Open Source and GIS</a:t>
            </a:r>
            <a:endParaRPr lang="de-DE" dirty="0"/>
          </a:p>
        </p:txBody>
      </p:sp>
      <p:sp>
        <p:nvSpPr>
          <p:cNvPr id="4" name="Textplatzhalter 3"/>
          <p:cNvSpPr>
            <a:spLocks noGrp="1"/>
          </p:cNvSpPr>
          <p:nvPr>
            <p:ph type="body" sz="quarter" idx="13"/>
          </p:nvPr>
        </p:nvSpPr>
        <p:spPr>
          <a:xfrm>
            <a:off x="143508" y="908720"/>
            <a:ext cx="8771892" cy="5256584"/>
          </a:xfrm>
        </p:spPr>
        <p:txBody>
          <a:bodyPr/>
          <a:lstStyle/>
          <a:p>
            <a:r>
              <a:rPr lang="en-US" dirty="0" smtClean="0"/>
              <a:t>A large number of different OSS and proprietary GIS applications is available.</a:t>
            </a:r>
          </a:p>
          <a:p>
            <a:r>
              <a:rPr lang="en-US" dirty="0" smtClean="0"/>
              <a:t>Many of these use GDAL as a basis</a:t>
            </a:r>
            <a:endParaRPr lang="en-US" dirty="0"/>
          </a:p>
          <a:p>
            <a:pPr lvl="1"/>
            <a:r>
              <a:rPr lang="en-US" dirty="0" smtClean="0"/>
              <a:t>a </a:t>
            </a:r>
            <a:r>
              <a:rPr lang="en-US" dirty="0"/>
              <a:t>translator library for raster geospatial data formats </a:t>
            </a:r>
            <a:endParaRPr lang="en-US" dirty="0" smtClean="0"/>
          </a:p>
          <a:p>
            <a:pPr lvl="1"/>
            <a:r>
              <a:rPr lang="en-US" dirty="0" smtClean="0"/>
              <a:t>distributed under </a:t>
            </a:r>
            <a:r>
              <a:rPr lang="en-US" dirty="0"/>
              <a:t>an X/MIT style Open Source license </a:t>
            </a:r>
            <a:endParaRPr lang="en-US" dirty="0" smtClean="0"/>
          </a:p>
          <a:p>
            <a:pPr lvl="1"/>
            <a:r>
              <a:rPr lang="en-US" dirty="0"/>
              <a:t>released by the Open Source Geospatial </a:t>
            </a:r>
            <a:r>
              <a:rPr lang="en-US" dirty="0" smtClean="0"/>
              <a:t>Foundation</a:t>
            </a:r>
          </a:p>
          <a:p>
            <a:pPr lvl="1"/>
            <a:r>
              <a:rPr lang="en-US" dirty="0"/>
              <a:t>a</a:t>
            </a:r>
            <a:r>
              <a:rPr lang="en-US" dirty="0" smtClean="0"/>
              <a:t> large number of supported formats (~30 read and write, much more read only)</a:t>
            </a:r>
          </a:p>
          <a:p>
            <a:pPr lvl="1"/>
            <a:r>
              <a:rPr lang="en-US" dirty="0" smtClean="0"/>
              <a:t>variety </a:t>
            </a:r>
            <a:r>
              <a:rPr lang="en-US" dirty="0"/>
              <a:t>of useful </a:t>
            </a:r>
            <a:r>
              <a:rPr lang="en-US" dirty="0" smtClean="0"/>
              <a:t>command line </a:t>
            </a:r>
            <a:r>
              <a:rPr lang="en-US" dirty="0"/>
              <a:t>utilities for data translation and </a:t>
            </a:r>
            <a:r>
              <a:rPr lang="en-US" dirty="0" smtClean="0"/>
              <a:t>processing</a:t>
            </a:r>
          </a:p>
          <a:p>
            <a:pPr lvl="1"/>
            <a:r>
              <a:rPr lang="en-US" dirty="0" smtClean="0"/>
              <a:t>ArcGIS, Google Earth, GRASS GIS, </a:t>
            </a:r>
            <a:r>
              <a:rPr lang="en-US" dirty="0" err="1" smtClean="0"/>
              <a:t>gvSIG</a:t>
            </a:r>
            <a:r>
              <a:rPr lang="en-US" dirty="0" smtClean="0"/>
              <a:t>, QGIS, R, SAGA GIS,  </a:t>
            </a:r>
            <a:r>
              <a:rPr lang="en-US" dirty="0" err="1" smtClean="0"/>
              <a:t>OpenEV</a:t>
            </a:r>
            <a:r>
              <a:rPr lang="en-US" dirty="0" smtClean="0"/>
              <a:t>, </a:t>
            </a:r>
            <a:r>
              <a:rPr lang="en-US" dirty="0" err="1" smtClean="0"/>
              <a:t>Insensa</a:t>
            </a:r>
            <a:r>
              <a:rPr lang="en-US" dirty="0" smtClean="0"/>
              <a:t> </a:t>
            </a:r>
            <a:r>
              <a:rPr lang="en-US" dirty="0"/>
              <a:t>GIS</a:t>
            </a:r>
          </a:p>
          <a:p>
            <a:pPr lvl="1"/>
            <a:endParaRPr lang="de-DE" dirty="0" smtClean="0"/>
          </a:p>
        </p:txBody>
      </p:sp>
      <p:sp>
        <p:nvSpPr>
          <p:cNvPr id="5" name="AutoShape 2" descr="data:image/jpeg;base64,/9j/4AAQSkZJRgABAQAAAQABAAD/2wCEAAkGBxQTEhUUEhQWFhUXFxcaFhgXGBcXHhoZHBcbHRgdHRgYHCggGhwlHRoXITEhJSkrLi4uGB8zODMsNygtLisBCgoKDg0OGxAQGi8mICQvLSwyLS8sLCw0LTQsLC0sLC0sLCwvOC4sLCwsLCwsLCwsLCwsLCwsLC8sLC4sLC8sLf/AABEIAOwA1gMBEQACEQEDEQH/xAAcAAEAAgMBAQEAAAAAAAAAAAAABQYEBwgDAgH/xABNEAABAwICBQcHBgwEBgMAAAABAAIDBBESIQUGMUFhBxMiUXGBkTJScqGxwdEUNUKCkrMXIzM0U1Ric6Ky4fBDdMLxFSRkg5OjFsPi/8QAGwEBAAMBAQEBAAAAAAAAAAAAAAMEBQECBgf/xAA7EQACAQMBBAcIAQIEBwAAAAAAAQIDBBEhBRIxURNBYXGBkaEiMjNSwdHh8LEUIwZCYvEVNENyksLi/9oADAMBAAIRAxEAPwDeKAIAgCAIAgCAIAgCArmsmuENLdv5SXzGnZ6Tvo9m3ggKNovWyeSuhkmf0MeHA3JjQ/o7N9rg3NzkgNuIAgCAIAgCAIAgCAIAgCAIAgCAIAgCAIAgCAIAgMbSFfHAwvmeGNG8+wDaTwCA1prLr9JLdlNeKPYX/Td2W8gdmfEbEBSygF+pAb70LW89BFL57Gk9tukO43CAzUAQBAEAQBAEAQBAEAQBAEAQBAEAQBAEBGad1hpqNmOqnZEN2I5uttwtHSd3AoCA0DynaPq6ltNBK4vcDhLmOY1xAvYF1je1zs3IC3y3wnDbFY4b7L2yvwugNDaW0nNUPL53FzhcWOQb1gN2BAYaAIDP0NoaapfghZi85xya30nbuzbwQG5NWdEmlp2Ql+MtxG9rDpEkgcLkoCVQBAEAQBAEAQBAEAQBAEAQBAEAQBAEBW+UDWkaNon1BaXuuGRtsbF7r4cRGxosSTlsttIQHJ2mtLzVUzpqiR0kjjmT6gBsDRuAyCAx6SpdE9kkbi17HNcxw2hzTdpHEEAoDrLVDXaCq0e2skeyINGGfE4AMkb5QuTsORG+zhvQGqdLVYlqpnxxvbA92OJ8jSwvDze4Y4XDL3sTtCA8WtJIABJOQAzJPUBvQF51a5PnvtJV3Y3aIx5R9I/RHDb2IDY9HSMiYGRMDGjYGi3+54oD3QBAEAQBAEAQBAEAQBAEAQBAEAQBAEAQFe0o+k0g2egc4SXjOPDnhzFiHbMTXYTwICA5P1j0LJR1MtNMLPjcRfc4bWuHBzSCO1ARqAt/JfpeCCvh+WNa+nc7Y8ksjkOTJS09Eluy52BxO0BAb/151Wkq54XRYR0S2RzjYNAN25bT5Tsh6kBL6uaqQUgu0Y5d8jtv1RsaOzPrJQE8gCAIAgCAIAgCAIAgCAIAgCAIAgCAIAgI/TOmYaZmOZ4b1Da53AN2n2daA1frLrrNU3Yy8UXmg9Jw/acN37Iy7UBG6q6djoqlkszsEdnMebEmxGQDQCXHEG5AXQHlytaCqdIRO0iKXmI4GWDZL8/LFe5e9gyjay5IaelYuJ3BAaXp4HPcGsaXOOwBAWnR+phNudebn6LBc+J9wQG5NA6zVsMUcREbmRta0OlDjIQBYXLXWJtvIQF31f1g+UEtLMLwL5G4IuBtsCNuxATaAIAgCAIAgCAIAgCAIAgCAIAgCAID8c4AXOQG0lAUbWXlBYy8dJaR2wyHyB6Pnnjs7UBretq3yvL5Xl7ztLjf/YcBkgPFAGmzmvAGJjg5hIvZw2EdRQHQFLM2aJr7AskYDY5ghwvY9eRQGg6bVuGKef5MDzXOPwuOZwAnC1vWOrryJQGfE9jObmiN4ndCS97i5s1xFrtLX9FwytiN/JQEjoOB73yQtDnOErsO/ovAeDc7Gguc3hhQGz9X9DinZnm91sR9gHAICVQBAEAQBAEAQBAEAQBAEAQBAEAQBAVrlEpi+hkwk9AteQDa4B6V+sWJPcEBpxAEB6U8DnuDGNLnHINaLk9wQGwtWuT0C0lZmdoiacvruG3sGXEoC71ceGB7YhhtG4MDRs6JwgAd2SA1jS0TsmRscbZWDSfcgMiXUmaz5cF2uFpoLtxTNtYloPRbLhyFyA6wabZOaBIajVETKkRsdiL4SwvJs6QQvJheWmzg9zZZmvBAs+nkFhhCA2CgCAIAgCAIAgCAIAgCAIAgCAIAgCAIDxrKcSRvjdse1zT2EWKA0BNEWOc121pLT2g2PrCAntW9UZ6uzrc3F+kcNvot+l27OKA2loLV+CkbaJvSPlPObndp6uAsEBKoAgCAIDT2vGppqdO07qebmX822VxDL4XMLrOyIuXYWg34HPYvDl7W6jRoWa/p3dTfsqSWOfDOvVoy4f8AF9I0v5zTCoYP8SnPSt1mMjM9gAXnenHislv+lsLn4NTcfKfDz/3ZKaI1vpKg4WShr72wSdB1+qxyJ7CV6jUiypc7KuqCzKOVzWq/e8nV7M4IDCqNKws2vF+odL2KWNCpLgiCdzShxl9TBl1ljHktcfAe9TKzl1sry2hBcEzHdrOd0X8X/wCV7/ov9XoRvaL6o+v4Pwazn9GPtf0Xf6NfN6HP+Iv5fX8HrHrO36UZHYQfaAvLs31M9raK64mXDp6F20lvpD3i4UUrWoiaN7Sl147yRima4Xa4OHAg+xQOLTwyzGUZLMXk+1w9BAEAQBAEAQBAVmPUqD5TJUSDHjfiawjotJtckfSJdc55Z7EBZQEB+oAgCAIAgKZof8bpmrk3QxMjH1sJPrD1DHWozduf7Wy6UPmk5eWV9i5qYwiK01oGlqATURMOXlnouA9MWI8Vx01LTBat7+va605tL08noUuWGWld/wAhVyFg/wAOez2djTtA7AO1SqxqpZTx2Mkl/iGyryxdUc/6oaPy6/3QjpdcZHEtqQe2MhzO3CN3iV2je06b3ZR15rUgqbIpX2tjcqX+iXsv8+SXaZ1JXRyi8bw7gNo7RtC0qdanU9x5Pn7vZ11ZvFem49vV4Naep7MkB2EG22xBXtSjLgykYlXNMHWjjDh1k+0ZWVatUuIyxTgmueTokE/N5Fpkvn1AcL7T2pJXPRaY3hoRM1bUxnp+trSPFqzZ3N5Rft/wseh3CM6g0215DXjCTv3H4K3b7RhUe7NYfp+BgkZob2Ic5jh5LmEtcOwj2K5WoRqrEvMRk4vKMuk1kqoPyoFRH1gYZB4ZO/vNZlW3rUtfeXZx8i7Svpx0lqWvQ2nYakXifcja05OHa33jJQxnGXA0qVaFReyySXslCAIAgCAIAgCAIAgCAIAgKZybnnPllR+lqXWPW0Zt7umVDS1yzd237HQ0flgvPg/4LPpHSLIRd2ZOxo2n4DirdKlKo9D5utXjSWvHkUzTul3uY57jkB0W7gd3aVdmo29KUlxSMerXnVftcORSamskeOm4kHdsHgMisCrcVqi9tvHoR4MdQHQ4A5kC/nDou7bjaeJupVVfWvozZtNv31st3f3o/LL2l66+p8xSPY4Oab2N8zY/aG3vSFTdmpIuf1Wx7349J0ZfNDWPl+PElW6xkvGJuFhADmnPtIcAtH/iMnUTx7L0a+pHU/w1VnHpLOpGrHsaT8Vn657DMmpw1hkp5TYZ2DsTSpalFU6bqUJvTqzlGBWo1KM9yrFxfJrD9TM0fWNnYQQL7Ht/vcrNtcQuaeGtetET0IrSWhS27o7ub1bx8R61nXWzpQ9qnquXWvv/ACdTJnRk4fG03uQAHdeIDO61LSoqlJPOq0fejjMpWTh4yNwOErGXkbsLcndRsd5tfJV6tOHv7mX6/k9RbTymTOhtd43Sc1McN7YZNgvvDgfJN9+zs35NStT6TEeH7oalveZ9mp5lxXo0AgCAIAgCAIAgCAIAgMHTlVzVPNJ5kb3d4aSPWvMnhNli1pdLXhDm0vUrGqFSKXRsA2veHPA9JxsTwtbtUtpQc12En+I71RvJ89EvBfcwKsukcXOe6522w+8LU6LTEW0uzH2Pj5TcnmXExzRNJBdd1tmIkjw2epeXbwbzLL739OBzJiawkczY7cQt/fZdVtpNKhh81j97gisr589hAfhKHunSnVluU4tvkll+hMaPmgDBhjdM8jpYWF+Z3XPRHiti26CMFiLlLr0z/OhsUti31FqpUkqPbKe6/Je16GNXUT2gyxROgsRc85t3eQ24A7+5eK9OUF0kIOHj9Dep7ZtqdPor2uq65Kn/AO0ms9+M9plaM0zhaedzdbJwABdwNvau2+0VFPpOPPn2M+NvJUaleUqEd2Dei5Lzffx7iYoK5srbtyI2g7R/RaVvcwrxzHyKuDJVg4EAQHhJRsdiu0dLyjbMqGVvTlnMVrxOnvqtrI6nkFLUEmO4Ebz9G/k362H1dmzExKlU6KXh9C/a3W77M+H8fg2IpTWCAIAgCAIAgCAIAgKtylVfN6PlzzeWMHG7gXfwhyjqv2Ga+w6e/ew7Mv0+5AUzMLGN81jWjsa0AexblKG5BR5I+Mva7uLipVf+aTfmz0UhVCAh9Zm9Bh6nEeI/osraq9iL7T0itvkAWLg0rLZdzea0o+yuMnpFd7f0yz5u48BxzKaF909l2fvydefKPsw/8uL8NAIRvz7c0yQ1dvXTj0dDFKHKC3fN8X5mRFM5vkuLewkL1CpOHutox5Nye9J5fNkwNKtfA9sh6eEj0uo/FaivY1LeUaj9rGO/l+TxghFkHoydHRSOf+KJB3nYAOPwVi2hVlP+1o+f3OMs8FW0vMZvibbbliy2jgvoadeMpuk+K9e1HkyVOcCAIDA0xRc4y7fLbm33hU7236WGY+8uH2Oos2p2sQexkchs4nC2/nAXLfAXHgqcpRqU1V63o12mnZ3H/Tl4fYtqjNIIAgCAIAgCAIAgNYa+13PzQRjyed6I6wMnHvv7FNXpbqp0+tvX98S7sOvhXV11QptLx19XEy1rHxgQHnPO1jS55DWjaSvM5xgt6Twia3t6txUVKlFyk+pfvqVPS+kTO4YLhg2E7T1m27dtXz97cqtPTgv3Jv8A9LY7M/5r+7V+RP2Y/wDfLrfYvLrMNkYHxVLJn321bm80qSxFcIrSK8Pvk+1wzggCAIAgJzRVFK1ocxzRjtcEX6O49vDitizt68IqcGlvdT5c/wAHlsnVsHkIAgCAICM05HaMuZ0SHtdcZG4yBuN+YzWdtCCVFyiutP6HpPUv2qemvlUAefyjejIP2hv7CM/VuVCnPfjk3bet0kM9fWTKkJwgCAIAgCAICK1jrMEWEeU/Lu+l8O9WbWnvTzyKd7V3KeFxf6zW1T066Ifo43O8bj4KSp7V3Fcln99DQtf7GwK0+upNR8sf/RNK+fKmFpDSIjs0Avkd5LG7T29Q4lQVrhU9FrJ8EauztlVLvNSTUKcfem+C7FzfYjwg0a57ucqCHvGbWDyGdg3niVFC3lJ79bV9S6kW7ja1OhTdts5OEOub9+fe+pdi9OBWnA3N9u/t3r5x5zrxMILh0IAgCAICR0No8Skl3kttcdZ6uxX7G0VZty4L1ONloC+hPAQBAEAQBAfE8Ie0tOwiy8VIKpBxfWdIvUbSvMVQa49CXoO7b9A9xy7HFfMUZbs8MuWlXcqdj0+xttXjZCAIAgCAIAgKdrDU45iNzeiO3f68u5altDdp95iXlTfqtctCpaMGKrqH+aGsHquPFqgoe1c1JctP3yN/an9nY1pR+bM3649JGTpLSBa4RQjFM7YNzR5zuClrV2n0dPWT9O1lDZuy4VKbu7t7tGPnN/LH7/lr00bo4RXcTjkd5bztJ4dQ4L1QoKnq9ZPiyHaW1J3jUIrcpR92C4LtfN9pmqwZRB6e0dtlZ9ce/wCKyNoWnGrDx+/3PSZBLGPQQBAEB9wRF7g1ouTsXunTlUkox4s4WrRdFzTLXuSbn+i+jtLboIYzqzy2ZitHAgCAIAgCAICmV0RbI9p3OPxB8LL5WvBwqyi+Z7Ny6u6Q5+mil3ub0vSGTvWCrkJb0Uzeoz36akSS9EoQBAEAQHxLJhaXHYAT4BdSy8HJS3U2zX733JJ33J962lhI+b1k+1lU0XXFsbjGMUs8riwdQ3uPAG/93WRb1nGD3dZTbx9z9C2rs6FW4gq73aNCnFSfN/Ku1pL/AHaJ7RmjxE054nuze87XH4dQWjQoKkubfF8z5Dam053tRYW7TjpGK4RX3fW/oZinMsID8c24IOwixXGk1hgptZTGN5ad2w9Y3FfK16LozcGezwUR0ntH6EaWh0l7nOwysN1+K2LbZsXBSqZy+o8tmZHoWEfRJ7SfcrUdnUF1Z8TmTxlpGwyRyMFmk4XDbbFkDnxUU6ELerGpBaN4fjwOkstM8hAEAQBAEAQBAQGs0WbHdYIPda3tKxdqwSlGXej0i2cl1XeKWI/QeHDseLe1pPeqtu9GjVsJey4l3VgvhAEAQBAYOnJMMEh4W8SB71NbrNRFe6lijL94lFqWEscGmxLSATuJGS06icotLi0ZFtUjTrQnNZSkm1zSeWiM1f0RzILn2MhyyzAbfYDx2+CqWdr0KzLib3+IduK/mqdHKprXXTL5vu4LxZLq8fNBAEAQEZrBS4o8Q2sz+rv+Pcs/aNHfpby4r+Ov7nUVkL59HsvN19gRnwZm4sOIYjna+fgvHSR3tzOvI6fFQ5+xrGuHF1vVhK8VHU4Rin3vH0YPOOuGLA4Fr+oi9+IIysvMbmLluSTUuX5QMljwRcEEcDdTqSkspnD9XQEAQBAEAQGFpej51lh5Qzbx4d6qXtv01PC4rVHUfXJpOW1Eg3GK57Q9tvaVh2qbk8F6ylib7jZ6tmuEAQBAEBF6yn8Qe1vtVi1+IVL74L8CnrUMQIAgCAIAgBQEFpDQW+L7J9x9xWPc7M13qXl9j1k/W1NSxmcYIAtc5mw4A5rqrXtOnrDh5+jGhjaLfjlMsj2i3WQLm1gAOoBV7R9JW6apJLHbjsDLIx4IuCCOsZrejJSWYvKPJ+roMaSgjLsZaMW2+e3rsDYlV5WtKU99x1O5MlWDgQBAEAQBAEA0NStile9v0xs6s7mypq1jTlKUev8AJNRliRsRZ59AY9XWNjGe3cAgKFrTymU1KS2Sbpj/AAohjcOBOxp7SEBR6rltZfoU0jh1vlDT4BrvagMnR3LbESOcinj4tcJAO44fYgNlT6QdNTF21pDHA2sbOItcbsirFr8RFS+X9l+BESzxxQyTSXwxtc51s+i0XNhvU9zVnGWIsrWVCnODlJZ1KTNyvUY8iCZ3EiNv+oqm6k3xbNBUaa4RXkeA5Y6ffSyW9Jh9VlzflzO9HDkvIk9G8pujpjZ+OAk2u9uX2mE2HE2Uka9RdZFK1pS/y+WhbGsa5ofE4PY4XDmkOBHWCMiFbpXSlpLQoV7JwWYar1PJWygEB7wFrWve7yWgk36gLn1BU7ubWEmaNhTUt5yWSg/hgpP1aX/1/FUuknzfmaPQ0/lXkemjOUihnmji+SOaZHtYHObEQC5wAJtntKicIvVodDT+VeRcXxtje9os0EhwGQFsIBsO0HxWhZOMYuPb9EY95BRq6H61wOwg9iupp8CqeGm9OxUlJ8pcwyMBA6Nrm7sO/isqrWbm3GWht21KDpRbS8iofhgpP1aX/wBfxXjpJ835k/Q0/lXki56L0tHU0kdQ1uBsl7B1rizy3aMs7Ka3qvfW8/Uq3lOCpNpLq6j0WmY4QBAEAQGVo6PE4jh7wo6rwiajHelgulXUBjS49w6ysc+gND8q/KG9j30tM8iTZNKNrbjyGHcbbSNmwZ3sBpsm+1AZdFoqeYXhhlkA2ljHP/lCAyafQM3PQxSxSxc7IxgL2OZm5wGWIbc0B1Yym/5WWw6rdjLFTUHioivdRzRl+8Cpaz/NtZ+4m+7KkvPfXcQ7P+G+/wCxzWqpeJvQmqdXVxukp4TIxri0kOYOkADaznAnIjZ1oCMr6GSF5jmY6N42tcCD693FAWHUTXKWglGZdTuI5yO/8Tepw9drHcQBvuQtc1skZDmPAc0jYQRcEcCFo2tXeW6+KMi9obkt+PB/yeStlAi9eazmdF1Lt7mFg/7hDPYSe5Zl1LNTuNqxjilnmc6KsXD0p5ix7Xtyc1wcO0G4QHT9YGTMY8tDmuaHC4B2gEbe1XLaMZpxks9epl7QjrGXgQGnqONrA5rQ03AyyuCDuCg2hb0oU1KKw8406zPRF6/fMf1o/vSq1H3Ebtr8KJo9SE5vXVz5ip+/756hr+4Vb34T8D4o9KSR2zxN805+B3LxQvatLryuTMbBbGPBAI2EAjvX0kZKSTXWeD9XQEAQEzqvFeRxOwN9pHwKq3csRXeXrCOZt9hj8o+nvktNLLviZ0R1yOsGd1y3uus02DlKaUucXOJLnEkk7SSbklAX/ko1KbWPM87cUMbg1rP0km2x/ZAIuN9wOtAdFUeg2taGnogCwawBoA6gLID6n0MCOi4/WzCAy6WltFgdvBB77rqeHk5JZWGa71qYRo+tB2iGYHtDCrN28zT7CnYJqDT5nNSql03dyIuto+Y/9Q/7qNe6aTmkyOrJxg5LqRn8qOg21VC6YAc7TgvB/ZGcjTwt0u0Diu1afRyweaFXpYKRoJRkxvPkf0mZtHuicbugeQM7nA7pN9eMdgUtGW7NMhuIb9Joti1z58pPLfW4KSCAHN8mI9jG/F48FizlvSbPo6cd2CjyRrrk90d8oro4yLgtlJ/8T7euy8nsrhQHRWo1Xz2i6Z3msDD9QlnsAVm0lipjmU76OaWeT/BHaw1WKTANjPadvw8VT2lW36m4uC/kx0Yuv3zH9aP70rlL3Ebtr8KJo9SE5vXVz5ip+/756hr+4Vb34T8DAVExzMptKSMFg64GwEXt71bpXtamt1PTtOYMlmnpN4Ye4j3qdbUrLil++JzBPUVSJGB4Fr7uINitihWVWmprrOHspjhaNVIbMc7znW7gPiSs+8lmSRrbPhiDlz+hqnl9ryKeOMH8pO5x4hjT73N8FTNA0cgOnOTGlbT0FL0T+TEh9KTpZ9mL1BAXT/jA8x3qQD/jA8x3qQHrS6SD3YcJHagKhykQYaSttsdBK7xYQfWCe9e5S3kuxYI4Q3W+15OWV4JDdvIn83z/AL9/3Uako/Ej3kNx8KXcy9QRh7HsOxzSD3ggq1eLgyns6XvLuOWSFRNI2hyET2mqWedGx32XEf6ygNpRt6QHFbFSWKbl2Hz9KGaqj2moOW6ux1rIgcoom5ftPJcf4cCxz6A9OQykxVksm5kJHe57beoOQFK1npearKiO1sM0gHZjNvVZAbZ5E6vHRTRE3McpIHU17Rb+JrlJSluzTIq8d6nJdh+17SJXg7cTvWbj1LNuE1VknzZgo+9fvmP60f3pVql7iNy1+FE0epCc3rq58xU/f989Q1/cKt78J+BgKiY4QH3BEXuDW7SbBe6cJVJKMeLOFxpYAxjWjcP9yvqaVNU4KC6jyewUgL3o+n5uNrOoZ9u0+u6xqk9+TZ9BRp9HBROfuXs50nZP7Y14JTUqA6v0G0CljA3RwgfYQHNetlS8V1WA935xPvP6RyAivlT/AD3faKA6U5F3E0FKSbnDLt/evQEnyo/mdV/lZf5XIDlJAbt5E/m+f9+/7qNSUfiR7yG4+FLuZfdHbT3K3ecEUNne9LwOWqp13uI2Fx9qoGqbC5DAflsvVzDvvGIDcVK27zwv7VoXEsUkueDJtI5rt8snOWvFdz9fUybjK4D0WdBvqaFnmsbK5CaO0FRL58jWdzG3/wDs9SApPKxS83pOfqeI3jvY0H+IOQE5yF1uGqni/SRB3ex3we5AX7WKhuC8eU3bxb/T4qxf0FUpqquKXp+D52S3ZOPJkLr98x/Wj+9Kp0vcRt2vwomj1ITm9dXPmKn7/vnqGv7hVvfhPwMBUTHCAnNW6bypD6Lff7h4rY2XR41H3L6nlk6tg8kpq9R45QT5LMz2/RHv7lXuam7DHMuWdLfqZfBfqLgss2jQfL9R9Cnf5ksrD9YAj+QoDTCA6k1HnM9DTFuZdBHfMbWtDXbeIKAquv2oNHHT1dQYSJ8EkuLnHnpkkk2xYdt8kBoVAdM8ivzfS+jL969ASnKj+Z1X+Vl/lcgOUkBu3kT+b5/37/uo1JR+JHvIbj4Uu5l2dUCKGWU5BjHOJ4NaSVZvHqkVNnR0lI5cVI0TavIPT/jKqTcGxtv6RcT/ACjxQZwbLq6zmaeec/QY932Wkj1q5dvVR5GfYLSU+b/f5OYCVTNAvWqPKO6hphA2na+znOLi8tuXHqDeqw7kBCa6azHSE7ZjGIyIwywcXXs5xvmB51u5AZHJnW81pOmN7BzjGeONpaB9ohAb9rG9I8VqWz3qSMO8ju1n26lU5UYg3RD2tFgHx2H/AHFn1YRhNxjwNS1+DE0Koywb11c+Yqfv++eoa/uFW9+E/AwFRMckKDRL5LE9FvWdp7B71dt7GpV1ei/eBxss0MQY0NaLAbF9BThGEVGPBHk9WNJIAFycgOK9N41YSbeEXbRVEIow3ftceP8AeSya1TpJZN63o9FDd6+szFETmt+WHQZqKOZrRdwAlZvzZ5QHEtxDvCA5kQG5eRDWxrW/I3uAe1xdBfLEDm9g43ueOI9SAvvKZUB9DVOH6u7b12KA5dQHTPIr830voy/evQEpyo/mdV/lZf5XIDlJAbu5EW30fMP+of8AdRr3TajJNkdWLlBxXWj35WtPNpqM0zXfjZxaw3R36bj1X8kddz1LtWpvycjlGkqcFE0UoyU37yWaKNNo1rnZOnJk+qQAz+EYvrKahDeqJFe6nuUm/DzHKnW8zot4vYyuZGO84j/CwhLiWajOWkd2jHzNBKEsl9pOSatkjY8PgAe1rgHPfcYgDY2YRcX60BE616j1FBGySZ0TmvdhHNucbG188TRuB8EBX6GpMUrJBtY9rh2tII9iA6gqnBwa8bHC47DmPar9nLRoytox9qMiqcq3zS/04/51WuPiMu2nwY/vWaDUJYN+6nUbpdC0zGWvZxzNtkz1HVi5RwiC5pupT3YntDqvNiGLCG3zs6+XgoIW73lvcDP/AKKr2eZYX05aN1l9BTrwk92JDUtalOO9I8lOViy6u6Lt+NeMz5A6h19pVC5rZ9iJq2Vvj+5LwJ9UjRCAxNJUuNmXlDMe8IDmTlN1HfSSunhbeme69gPyTjtaRubfYe7quBQ2uIIINiMwRuKAnZtcq58JhfUvdG5uFwdZxI6i4jEfFAQKA6Z5Ffm+l9GX716AlOVH8zqv8rL/ACuQHKSAm9Ca21dJG6OmmMbHOLiMMbukQATdzSRkB4ICLrat8r3SSvc97jdznEknvKAuHJ1qM+tkEsoLaVpzOznCD5LeHWd2Y2oDd9Q8EhrdgyFv72LSt6XRx3pcTGu63SzUY8F/JrTl2rbClgB8+Rw8Gs/1rOby8mwlhYNXaKpOenii/SSMZ9pwHvXDp0/VusQG5ADcr9rTTi20Zd9VkpqMXjQqfKvS87op7tpifG/+LAT4PKrV47tRpF21nv0k2aCUJOdH6nVfPaMpX3vaNrT2svGfW1WrSWJ45lK/jmlnkyM5Vvml/px/zqO4+IyW0+DE0GoSwS1HrNWRMEcVTMxjfJa2RwAubmwByzJQHt/8wr/1yo/8r/igN2ag1kk2i4JJXue93OYnPJcTaZ4FyeAA7lYtfiIqX3wX4F20Hoa9pJRl9Fp38Tw4f2Z7i4x7MSra2mfbnw5FlVA1QgCAICP0jopsgOy5FiCLhw6iEBrDWDkepZHFzGSQE/orFn2SDbsFkBV38imeVYbcYM/vUBK6N5FYLjnJZ5fRa2MH1OI8UBtHVbV5tIxkcbcEbAQ1uIuOZJOZJ3knagPnW/RRqY3xWdhkicwuaLkYrg9+aA1HUciTfoVUjfShDvY9qA/KfkSF+lVPcOpsGE+JefYgLPoLkfpIiHOifMRvmIw/YAAI4EFAWjSdE+EBuECMAAFuzs/Z7FdtYU3rnUzb2pVWmMR5/vAwKcdIXVqu30bwUrZJ1Y5K7rbqDDXz89JO9hDGsDW4LAAk7+JKytyXJ+RudLD5l5mJoHkxpqaojnbO95jdiDXYLE2y2ePcm5Lk/IdLD5l5luqXXcVqUI7tNIxLqe9VbR51dE2op5YHmzZGuaTlcXG0X3g5qtdwbkmkXbGpFQab6yjfgepf1mXwjVXo5cn5F3pYfMvMtuhdEMoKN0LJcYbjc0vwjM52y/a9qZnS9vHAiryhOnKOVw5mJV6OiraBtPLMGFxBJBbiuHk7D1qClLeSy9WctqkFSim0V38D1L+tS+DFP0c+T8ibpafzLzH4HqX9al8GJ0c+T8h0tP5l5n1HyN07jZtTMT1AMPsC44SWrR1VIN4TXmbH1J1bFJFFT2c9keMhz22uS5zs92Rd6lxNrgepRUtGXNcOhAEAQBAEAQBAEAQBAEAQBAfjhfI7EDWSGrtXmOzjOA9W0f0/vJW6d3JaS1KFWxhLWGn8EDV6Mlj8ppt1jMerZ3q5CtCfBmfUt6lPijDUpAEAQBAY9fTc5GWXte2fYbqC5o9NTcM4ydRj6O0S2I4icTuu1rdg96gtbGFF7zeWGyUhgc82Y0uPAXVyUlHVs7GEpvEVkmaLVxxzlOEdQzPjsHrVWpdxXu6l6lYSes3gn6SjZGLMaB1nee0qlOpKbzJmlTpQprEUZC8EgQBAEAQBAEAQBAEAQBAEAQBAEAQBAYtRo6J/lMaT12sfEZqSNWceDIp0Kc/eiR1Tq/Fa4xDsI94KnhdT6yrOxp4yskDV0wacr96uwm5GdUpqPAx42XK9t4I4rLJqg0Mx+0u7iPgqlS4lHgX6VpCfFslodCQt+hf0iT6tirSuaj6y5Gzox6vMz2MAFgAB1DJQtt8SwkksI+lw6EAQBAEAQB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4" descr="data:image/jpeg;base64,/9j/4AAQSkZJRgABAQAAAQABAAD/2wCEAAkGBxQTEhUUEhQWFhUXFxcaFhgXGBcXHhoZHBcbHRgdHRgYHCggGhwlHRoXITEhJSkrLi4uGB8zODMsNygtLisBCgoKDg0OGxAQGi8mICQvLSwyLS8sLCw0LTQsLC0sLC0sLCwvOC4sLCwsLCwsLCwsLCwsLCwsLC8sLC4sLC8sLf/AABEIAOwA1gMBEQACEQEDEQH/xAAcAAEAAgMBAQEAAAAAAAAAAAAABQYEBwgDAgH/xABNEAABAwICBQcHBgwEBgMAAAABAAIDBBESIQUGMUFhBxMiUXGBkTJScqGxwdEUNUKCkrMXIzM0U1Ric6Ky4fBDdMLxFSRkg5OjFsPi/8QAGwEBAAMBAQEBAAAAAAAAAAAAAAMEBQECBgf/xAA7EQACAQMBBAcIAQIEBwAAAAAAAQIDBBEhBRIxURNBYXGBkaEiMjNSwdHh8LEUIwZCYvEVNENyksLi/9oADAMBAAIRAxEAPwDeKAIAgCAIAgCAIAgCArmsmuENLdv5SXzGnZ6Tvo9m3ggKNovWyeSuhkmf0MeHA3JjQ/o7N9rg3NzkgNuIAgCAIAgCAIAgCAIAgCAIAgCAIAgCAIAgCAIAgMbSFfHAwvmeGNG8+wDaTwCA1prLr9JLdlNeKPYX/Td2W8gdmfEbEBSygF+pAb70LW89BFL57Gk9tukO43CAzUAQBAEAQBAEAQBAEAQBAEAQBAEAQBAEBGad1hpqNmOqnZEN2I5uttwtHSd3AoCA0DynaPq6ltNBK4vcDhLmOY1xAvYF1je1zs3IC3y3wnDbFY4b7L2yvwugNDaW0nNUPL53FzhcWOQb1gN2BAYaAIDP0NoaapfghZi85xya30nbuzbwQG5NWdEmlp2Ql+MtxG9rDpEkgcLkoCVQBAEAQBAEAQBAEAQBAEAQBAEAQBAEBW+UDWkaNon1BaXuuGRtsbF7r4cRGxosSTlsttIQHJ2mtLzVUzpqiR0kjjmT6gBsDRuAyCAx6SpdE9kkbi17HNcxw2hzTdpHEEAoDrLVDXaCq0e2skeyINGGfE4AMkb5QuTsORG+zhvQGqdLVYlqpnxxvbA92OJ8jSwvDze4Y4XDL3sTtCA8WtJIABJOQAzJPUBvQF51a5PnvtJV3Y3aIx5R9I/RHDb2IDY9HSMiYGRMDGjYGi3+54oD3QBAEAQBAEAQBAEAQBAEAQBAEAQBAEAQFe0o+k0g2egc4SXjOPDnhzFiHbMTXYTwICA5P1j0LJR1MtNMLPjcRfc4bWuHBzSCO1ARqAt/JfpeCCvh+WNa+nc7Y8ksjkOTJS09Eluy52BxO0BAb/151Wkq54XRYR0S2RzjYNAN25bT5Tsh6kBL6uaqQUgu0Y5d8jtv1RsaOzPrJQE8gCAIAgCAIAgCAIAgCAIAgCAIAgCAIAgI/TOmYaZmOZ4b1Da53AN2n2daA1frLrrNU3Yy8UXmg9Jw/acN37Iy7UBG6q6djoqlkszsEdnMebEmxGQDQCXHEG5AXQHlytaCqdIRO0iKXmI4GWDZL8/LFe5e9gyjay5IaelYuJ3BAaXp4HPcGsaXOOwBAWnR+phNudebn6LBc+J9wQG5NA6zVsMUcREbmRta0OlDjIQBYXLXWJtvIQF31f1g+UEtLMLwL5G4IuBtsCNuxATaAIAgCAIAgCAIAgCAIAgCAIAgCAID8c4AXOQG0lAUbWXlBYy8dJaR2wyHyB6Pnnjs7UBretq3yvL5Xl7ztLjf/YcBkgPFAGmzmvAGJjg5hIvZw2EdRQHQFLM2aJr7AskYDY5ghwvY9eRQGg6bVuGKef5MDzXOPwuOZwAnC1vWOrryJQGfE9jObmiN4ndCS97i5s1xFrtLX9FwytiN/JQEjoOB73yQtDnOErsO/ovAeDc7Gguc3hhQGz9X9DinZnm91sR9gHAICVQBAEAQBAEAQBAEAQBAEAQBAEAQBAVrlEpi+hkwk9AteQDa4B6V+sWJPcEBpxAEB6U8DnuDGNLnHINaLk9wQGwtWuT0C0lZmdoiacvruG3sGXEoC71ceGB7YhhtG4MDRs6JwgAd2SA1jS0TsmRscbZWDSfcgMiXUmaz5cF2uFpoLtxTNtYloPRbLhyFyA6wabZOaBIajVETKkRsdiL4SwvJs6QQvJheWmzg9zZZmvBAs+nkFhhCA2CgCAIAgCAIAgCAIAgCAIAgCAIAgCAIDxrKcSRvjdse1zT2EWKA0BNEWOc121pLT2g2PrCAntW9UZ6uzrc3F+kcNvot+l27OKA2loLV+CkbaJvSPlPObndp6uAsEBKoAgCAIDT2vGppqdO07qebmX822VxDL4XMLrOyIuXYWg34HPYvDl7W6jRoWa/p3dTfsqSWOfDOvVoy4f8AF9I0v5zTCoYP8SnPSt1mMjM9gAXnenHislv+lsLn4NTcfKfDz/3ZKaI1vpKg4WShr72wSdB1+qxyJ7CV6jUiypc7KuqCzKOVzWq/e8nV7M4IDCqNKws2vF+odL2KWNCpLgiCdzShxl9TBl1ljHktcfAe9TKzl1sry2hBcEzHdrOd0X8X/wCV7/ov9XoRvaL6o+v4Pwazn9GPtf0Xf6NfN6HP+Iv5fX8HrHrO36UZHYQfaAvLs31M9raK64mXDp6F20lvpD3i4UUrWoiaN7Sl147yRima4Xa4OHAg+xQOLTwyzGUZLMXk+1w9BAEAQBAEAQBAVmPUqD5TJUSDHjfiawjotJtckfSJdc55Z7EBZQEB+oAgCAIAgKZof8bpmrk3QxMjH1sJPrD1DHWozduf7Wy6UPmk5eWV9i5qYwiK01oGlqATURMOXlnouA9MWI8Vx01LTBat7+va605tL08noUuWGWld/wAhVyFg/wAOez2djTtA7AO1SqxqpZTx2Mkl/iGyryxdUc/6oaPy6/3QjpdcZHEtqQe2MhzO3CN3iV2je06b3ZR15rUgqbIpX2tjcqX+iXsv8+SXaZ1JXRyi8bw7gNo7RtC0qdanU9x5Pn7vZ11ZvFem49vV4Naep7MkB2EG22xBXtSjLgykYlXNMHWjjDh1k+0ZWVatUuIyxTgmueTokE/N5Fpkvn1AcL7T2pJXPRaY3hoRM1bUxnp+trSPFqzZ3N5Rft/wseh3CM6g0215DXjCTv3H4K3b7RhUe7NYfp+BgkZob2Ic5jh5LmEtcOwj2K5WoRqrEvMRk4vKMuk1kqoPyoFRH1gYZB4ZO/vNZlW3rUtfeXZx8i7Svpx0lqWvQ2nYakXifcja05OHa33jJQxnGXA0qVaFReyySXslCAIAgCAIAgCAIAgCAIAgKZybnnPllR+lqXWPW0Zt7umVDS1yzd237HQ0flgvPg/4LPpHSLIRd2ZOxo2n4DirdKlKo9D5utXjSWvHkUzTul3uY57jkB0W7gd3aVdmo29KUlxSMerXnVftcORSamskeOm4kHdsHgMisCrcVqi9tvHoR4MdQHQ4A5kC/nDou7bjaeJupVVfWvozZtNv31st3f3o/LL2l66+p8xSPY4Oab2N8zY/aG3vSFTdmpIuf1Wx7349J0ZfNDWPl+PElW6xkvGJuFhADmnPtIcAtH/iMnUTx7L0a+pHU/w1VnHpLOpGrHsaT8Vn657DMmpw1hkp5TYZ2DsTSpalFU6bqUJvTqzlGBWo1KM9yrFxfJrD9TM0fWNnYQQL7Ht/vcrNtcQuaeGtetET0IrSWhS27o7ub1bx8R61nXWzpQ9qnquXWvv/ACdTJnRk4fG03uQAHdeIDO61LSoqlJPOq0fejjMpWTh4yNwOErGXkbsLcndRsd5tfJV6tOHv7mX6/k9RbTymTOhtd43Sc1McN7YZNgvvDgfJN9+zs35NStT6TEeH7oalveZ9mp5lxXo0AgCAIAgCAIAgCAIAgMHTlVzVPNJ5kb3d4aSPWvMnhNli1pdLXhDm0vUrGqFSKXRsA2veHPA9JxsTwtbtUtpQc12En+I71RvJ89EvBfcwKsukcXOe6522w+8LU6LTEW0uzH2Pj5TcnmXExzRNJBdd1tmIkjw2epeXbwbzLL739OBzJiawkczY7cQt/fZdVtpNKhh81j97gisr589hAfhKHunSnVluU4tvkll+hMaPmgDBhjdM8jpYWF+Z3XPRHiti26CMFiLlLr0z/OhsUti31FqpUkqPbKe6/Je16GNXUT2gyxROgsRc85t3eQ24A7+5eK9OUF0kIOHj9Dep7ZtqdPor2uq65Kn/AO0ms9+M9plaM0zhaedzdbJwABdwNvau2+0VFPpOPPn2M+NvJUaleUqEd2Dei5Lzffx7iYoK5srbtyI2g7R/RaVvcwrxzHyKuDJVg4EAQHhJRsdiu0dLyjbMqGVvTlnMVrxOnvqtrI6nkFLUEmO4Ebz9G/k362H1dmzExKlU6KXh9C/a3W77M+H8fg2IpTWCAIAgCAIAgCAIAgKtylVfN6PlzzeWMHG7gXfwhyjqv2Ga+w6e/ew7Mv0+5AUzMLGN81jWjsa0AexblKG5BR5I+Mva7uLipVf+aTfmz0UhVCAh9Zm9Bh6nEeI/osraq9iL7T0itvkAWLg0rLZdzea0o+yuMnpFd7f0yz5u48BxzKaF909l2fvydefKPsw/8uL8NAIRvz7c0yQ1dvXTj0dDFKHKC3fN8X5mRFM5vkuLewkL1CpOHutox5Nye9J5fNkwNKtfA9sh6eEj0uo/FaivY1LeUaj9rGO/l+TxghFkHoydHRSOf+KJB3nYAOPwVi2hVlP+1o+f3OMs8FW0vMZvibbbliy2jgvoadeMpuk+K9e1HkyVOcCAIDA0xRc4y7fLbm33hU7236WGY+8uH2Oos2p2sQexkchs4nC2/nAXLfAXHgqcpRqU1V63o12mnZ3H/Tl4fYtqjNIIAgCAIAgCAIAgNYa+13PzQRjyed6I6wMnHvv7FNXpbqp0+tvX98S7sOvhXV11QptLx19XEy1rHxgQHnPO1jS55DWjaSvM5xgt6Twia3t6txUVKlFyk+pfvqVPS+kTO4YLhg2E7T1m27dtXz97cqtPTgv3Jv8A9LY7M/5r+7V+RP2Y/wDfLrfYvLrMNkYHxVLJn321bm80qSxFcIrSK8Pvk+1wzggCAIAgJzRVFK1ocxzRjtcEX6O49vDitizt68IqcGlvdT5c/wAHlsnVsHkIAgCAICM05HaMuZ0SHtdcZG4yBuN+YzWdtCCVFyiutP6HpPUv2qemvlUAefyjejIP2hv7CM/VuVCnPfjk3bet0kM9fWTKkJwgCAIAgCAICK1jrMEWEeU/Lu+l8O9WbWnvTzyKd7V3KeFxf6zW1T066Ifo43O8bj4KSp7V3Fcln99DQtf7GwK0+upNR8sf/RNK+fKmFpDSIjs0Avkd5LG7T29Q4lQVrhU9FrJ8EauztlVLvNSTUKcfem+C7FzfYjwg0a57ucqCHvGbWDyGdg3niVFC3lJ79bV9S6kW7ja1OhTdts5OEOub9+fe+pdi9OBWnA3N9u/t3r5x5zrxMILh0IAgCAICR0No8Skl3kttcdZ6uxX7G0VZty4L1ONloC+hPAQBAEAQBAfE8Ie0tOwiy8VIKpBxfWdIvUbSvMVQa49CXoO7b9A9xy7HFfMUZbs8MuWlXcqdj0+xttXjZCAIAgCAIAgKdrDU45iNzeiO3f68u5altDdp95iXlTfqtctCpaMGKrqH+aGsHquPFqgoe1c1JctP3yN/an9nY1pR+bM3649JGTpLSBa4RQjFM7YNzR5zuClrV2n0dPWT9O1lDZuy4VKbu7t7tGPnN/LH7/lr00bo4RXcTjkd5bztJ4dQ4L1QoKnq9ZPiyHaW1J3jUIrcpR92C4LtfN9pmqwZRB6e0dtlZ9ce/wCKyNoWnGrDx+/3PSZBLGPQQBAEB9wRF7g1ouTsXunTlUkox4s4WrRdFzTLXuSbn+i+jtLboIYzqzy2ZitHAgCAIAgCAICmV0RbI9p3OPxB8LL5WvBwqyi+Z7Ny6u6Q5+mil3ub0vSGTvWCrkJb0Uzeoz36akSS9EoQBAEAQHxLJhaXHYAT4BdSy8HJS3U2zX733JJ33J962lhI+b1k+1lU0XXFsbjGMUs8riwdQ3uPAG/93WRb1nGD3dZTbx9z9C2rs6FW4gq73aNCnFSfN/Ku1pL/AHaJ7RmjxE054nuze87XH4dQWjQoKkubfF8z5Dam053tRYW7TjpGK4RX3fW/oZinMsID8c24IOwixXGk1hgptZTGN5ad2w9Y3FfK16LozcGezwUR0ntH6EaWh0l7nOwysN1+K2LbZsXBSqZy+o8tmZHoWEfRJ7SfcrUdnUF1Z8TmTxlpGwyRyMFmk4XDbbFkDnxUU6ELerGpBaN4fjwOkstM8hAEAQBAEAQBAQGs0WbHdYIPda3tKxdqwSlGXej0i2cl1XeKWI/QeHDseLe1pPeqtu9GjVsJey4l3VgvhAEAQBAYOnJMMEh4W8SB71NbrNRFe6lijL94lFqWEscGmxLSATuJGS06icotLi0ZFtUjTrQnNZSkm1zSeWiM1f0RzILn2MhyyzAbfYDx2+CqWdr0KzLib3+IduK/mqdHKprXXTL5vu4LxZLq8fNBAEAQEZrBS4o8Q2sz+rv+Pcs/aNHfpby4r+Ov7nUVkL59HsvN19gRnwZm4sOIYjna+fgvHSR3tzOvI6fFQ5+xrGuHF1vVhK8VHU4Rin3vH0YPOOuGLA4Fr+oi9+IIysvMbmLluSTUuX5QMljwRcEEcDdTqSkspnD9XQEAQBAEAQGFpej51lh5Qzbx4d6qXtv01PC4rVHUfXJpOW1Eg3GK57Q9tvaVh2qbk8F6ylib7jZ6tmuEAQBAEBF6yn8Qe1vtVi1+IVL74L8CnrUMQIAgCAIAgBQEFpDQW+L7J9x9xWPc7M13qXl9j1k/W1NSxmcYIAtc5mw4A5rqrXtOnrDh5+jGhjaLfjlMsj2i3WQLm1gAOoBV7R9JW6apJLHbjsDLIx4IuCCOsZrejJSWYvKPJ+roMaSgjLsZaMW2+e3rsDYlV5WtKU99x1O5MlWDgQBAEAQBAEA0NStile9v0xs6s7mypq1jTlKUev8AJNRliRsRZ59AY9XWNjGe3cAgKFrTymU1KS2Sbpj/AAohjcOBOxp7SEBR6rltZfoU0jh1vlDT4BrvagMnR3LbESOcinj4tcJAO44fYgNlT6QdNTF21pDHA2sbOItcbsirFr8RFS+X9l+BESzxxQyTSXwxtc51s+i0XNhvU9zVnGWIsrWVCnODlJZ1KTNyvUY8iCZ3EiNv+oqm6k3xbNBUaa4RXkeA5Y6ffSyW9Jh9VlzflzO9HDkvIk9G8pujpjZ+OAk2u9uX2mE2HE2Uka9RdZFK1pS/y+WhbGsa5ofE4PY4XDmkOBHWCMiFbpXSlpLQoV7JwWYar1PJWygEB7wFrWve7yWgk36gLn1BU7ubWEmaNhTUt5yWSg/hgpP1aX/1/FUuknzfmaPQ0/lXkemjOUihnmji+SOaZHtYHObEQC5wAJtntKicIvVodDT+VeRcXxtje9os0EhwGQFsIBsO0HxWhZOMYuPb9EY95BRq6H61wOwg9iupp8CqeGm9OxUlJ8pcwyMBA6Nrm7sO/isqrWbm3GWht21KDpRbS8iofhgpP1aX/wBfxXjpJ835k/Q0/lXki56L0tHU0kdQ1uBsl7B1rizy3aMs7Ka3qvfW8/Uq3lOCpNpLq6j0WmY4QBAEAQGVo6PE4jh7wo6rwiajHelgulXUBjS49w6ysc+gND8q/KG9j30tM8iTZNKNrbjyGHcbbSNmwZ3sBpsm+1AZdFoqeYXhhlkA2ljHP/lCAyafQM3PQxSxSxc7IxgL2OZm5wGWIbc0B1Yym/5WWw6rdjLFTUHioivdRzRl+8Cpaz/NtZ+4m+7KkvPfXcQ7P+G+/wCxzWqpeJvQmqdXVxukp4TIxri0kOYOkADaznAnIjZ1oCMr6GSF5jmY6N42tcCD693FAWHUTXKWglGZdTuI5yO/8Tepw9drHcQBvuQtc1skZDmPAc0jYQRcEcCFo2tXeW6+KMi9obkt+PB/yeStlAi9eazmdF1Lt7mFg/7hDPYSe5Zl1LNTuNqxjilnmc6KsXD0p5ix7Xtyc1wcO0G4QHT9YGTMY8tDmuaHC4B2gEbe1XLaMZpxks9epl7QjrGXgQGnqONrA5rQ03AyyuCDuCg2hb0oU1KKw8406zPRF6/fMf1o/vSq1H3Ebtr8KJo9SE5vXVz5ip+/756hr+4Vb34T8D4o9KSR2zxN805+B3LxQvatLryuTMbBbGPBAI2EAjvX0kZKSTXWeD9XQEAQEzqvFeRxOwN9pHwKq3csRXeXrCOZt9hj8o+nvktNLLviZ0R1yOsGd1y3uus02DlKaUucXOJLnEkk7SSbklAX/ko1KbWPM87cUMbg1rP0km2x/ZAIuN9wOtAdFUeg2taGnogCwawBoA6gLID6n0MCOi4/WzCAy6WltFgdvBB77rqeHk5JZWGa71qYRo+tB2iGYHtDCrN28zT7CnYJqDT5nNSql03dyIuto+Y/9Q/7qNe6aTmkyOrJxg5LqRn8qOg21VC6YAc7TgvB/ZGcjTwt0u0Diu1afRyweaFXpYKRoJRkxvPkf0mZtHuicbugeQM7nA7pN9eMdgUtGW7NMhuIb9Joti1z58pPLfW4KSCAHN8mI9jG/F48FizlvSbPo6cd2CjyRrrk90d8oro4yLgtlJ/8T7euy8nsrhQHRWo1Xz2i6Z3msDD9QlnsAVm0lipjmU76OaWeT/BHaw1WKTANjPadvw8VT2lW36m4uC/kx0Yuv3zH9aP70rlL3Ebtr8KJo9SE5vXVz5ip+/756hr+4Vb34T8DAVExzMptKSMFg64GwEXt71bpXtamt1PTtOYMlmnpN4Ye4j3qdbUrLil++JzBPUVSJGB4Fr7uINitihWVWmprrOHspjhaNVIbMc7znW7gPiSs+8lmSRrbPhiDlz+hqnl9ryKeOMH8pO5x4hjT73N8FTNA0cgOnOTGlbT0FL0T+TEh9KTpZ9mL1BAXT/jA8x3qQD/jA8x3qQHrS6SD3YcJHagKhykQYaSttsdBK7xYQfWCe9e5S3kuxYI4Q3W+15OWV4JDdvIn83z/AL9/3Uako/Ej3kNx8KXcy9QRh7HsOxzSD3ggq1eLgyns6XvLuOWSFRNI2hyET2mqWedGx32XEf6ygNpRt6QHFbFSWKbl2Hz9KGaqj2moOW6ux1rIgcoom5ftPJcf4cCxz6A9OQykxVksm5kJHe57beoOQFK1npearKiO1sM0gHZjNvVZAbZ5E6vHRTRE3McpIHU17Rb+JrlJSluzTIq8d6nJdh+17SJXg7cTvWbj1LNuE1VknzZgo+9fvmP60f3pVql7iNy1+FE0epCc3rq58xU/f989Q1/cKt78J+BgKiY4QH3BEXuDW7SbBe6cJVJKMeLOFxpYAxjWjcP9yvqaVNU4KC6jyewUgL3o+n5uNrOoZ9u0+u6xqk9+TZ9BRp9HBROfuXs50nZP7Y14JTUqA6v0G0CljA3RwgfYQHNetlS8V1WA935xPvP6RyAivlT/AD3faKA6U5F3E0FKSbnDLt/evQEnyo/mdV/lZf5XIDlJAbt5E/m+f9+/7qNSUfiR7yG4+FLuZfdHbT3K3ecEUNne9LwOWqp13uI2Fx9qoGqbC5DAflsvVzDvvGIDcVK27zwv7VoXEsUkueDJtI5rt8snOWvFdz9fUybjK4D0WdBvqaFnmsbK5CaO0FRL58jWdzG3/wDs9SApPKxS83pOfqeI3jvY0H+IOQE5yF1uGqni/SRB3ex3we5AX7WKhuC8eU3bxb/T4qxf0FUpqquKXp+D52S3ZOPJkLr98x/Wj+9Kp0vcRt2vwomj1ITm9dXPmKn7/vnqGv7hVvfhPwMBUTHCAnNW6bypD6Lff7h4rY2XR41H3L6nlk6tg8kpq9R45QT5LMz2/RHv7lXuam7DHMuWdLfqZfBfqLgss2jQfL9R9Cnf5ksrD9YAj+QoDTCA6k1HnM9DTFuZdBHfMbWtDXbeIKAquv2oNHHT1dQYSJ8EkuLnHnpkkk2xYdt8kBoVAdM8ivzfS+jL969ASnKj+Z1X+Vl/lcgOUkBu3kT+b5/37/uo1JR+JHvIbj4Uu5l2dUCKGWU5BjHOJ4NaSVZvHqkVNnR0lI5cVI0TavIPT/jKqTcGxtv6RcT/ACjxQZwbLq6zmaeec/QY932Wkj1q5dvVR5GfYLSU+b/f5OYCVTNAvWqPKO6hphA2na+znOLi8tuXHqDeqw7kBCa6azHSE7ZjGIyIwywcXXs5xvmB51u5AZHJnW81pOmN7BzjGeONpaB9ohAb9rG9I8VqWz3qSMO8ju1n26lU5UYg3RD2tFgHx2H/AHFn1YRhNxjwNS1+DE0Koywb11c+Yqfv++eoa/uFW9+E/AwFRMckKDRL5LE9FvWdp7B71dt7GpV1ei/eBxss0MQY0NaLAbF9BThGEVGPBHk9WNJIAFycgOK9N41YSbeEXbRVEIow3ftceP8AeSya1TpJZN63o9FDd6+szFETmt+WHQZqKOZrRdwAlZvzZ5QHEtxDvCA5kQG5eRDWxrW/I3uAe1xdBfLEDm9g43ueOI9SAvvKZUB9DVOH6u7b12KA5dQHTPIr830voy/evQEpyo/mdV/lZf5XIDlJAbu5EW30fMP+of8AdRr3TajJNkdWLlBxXWj35WtPNpqM0zXfjZxaw3R36bj1X8kddz1LtWpvycjlGkqcFE0UoyU37yWaKNNo1rnZOnJk+qQAz+EYvrKahDeqJFe6nuUm/DzHKnW8zot4vYyuZGO84j/CwhLiWajOWkd2jHzNBKEsl9pOSatkjY8PgAe1rgHPfcYgDY2YRcX60BE616j1FBGySZ0TmvdhHNucbG188TRuB8EBX6GpMUrJBtY9rh2tII9iA6gqnBwa8bHC47DmPar9nLRoytox9qMiqcq3zS/04/51WuPiMu2nwY/vWaDUJYN+6nUbpdC0zGWvZxzNtkz1HVi5RwiC5pupT3YntDqvNiGLCG3zs6+XgoIW73lvcDP/AKKr2eZYX05aN1l9BTrwk92JDUtalOO9I8lOViy6u6Lt+NeMz5A6h19pVC5rZ9iJq2Vvj+5LwJ9UjRCAxNJUuNmXlDMe8IDmTlN1HfSSunhbeme69gPyTjtaRubfYe7quBQ2uIIINiMwRuKAnZtcq58JhfUvdG5uFwdZxI6i4jEfFAQKA6Z5Ffm+l9GX716AlOVH8zqv8rL/ACuQHKSAm9Ca21dJG6OmmMbHOLiMMbukQATdzSRkB4ICLrat8r3SSvc97jdznEknvKAuHJ1qM+tkEsoLaVpzOznCD5LeHWd2Y2oDd9Q8EhrdgyFv72LSt6XRx3pcTGu63SzUY8F/JrTl2rbClgB8+Rw8Gs/1rOby8mwlhYNXaKpOenii/SSMZ9pwHvXDp0/VusQG5ADcr9rTTi20Zd9VkpqMXjQqfKvS87op7tpifG/+LAT4PKrV47tRpF21nv0k2aCUJOdH6nVfPaMpX3vaNrT2svGfW1WrSWJ45lK/jmlnkyM5Vvml/px/zqO4+IyW0+DE0GoSwS1HrNWRMEcVTMxjfJa2RwAubmwByzJQHt/8wr/1yo/8r/igN2ag1kk2i4JJXue93OYnPJcTaZ4FyeAA7lYtfiIqX3wX4F20Hoa9pJRl9Fp38Tw4f2Z7i4x7MSra2mfbnw5FlVA1QgCAICP0jopsgOy5FiCLhw6iEBrDWDkepZHFzGSQE/orFn2SDbsFkBV38imeVYbcYM/vUBK6N5FYLjnJZ5fRa2MH1OI8UBtHVbV5tIxkcbcEbAQ1uIuOZJOZJ3knagPnW/RRqY3xWdhkicwuaLkYrg9+aA1HUciTfoVUjfShDvY9qA/KfkSF+lVPcOpsGE+JefYgLPoLkfpIiHOifMRvmIw/YAAI4EFAWjSdE+EBuECMAAFuzs/Z7FdtYU3rnUzb2pVWmMR5/vAwKcdIXVqu30bwUrZJ1Y5K7rbqDDXz89JO9hDGsDW4LAAk7+JKytyXJ+RudLD5l5mJoHkxpqaojnbO95jdiDXYLE2y2ePcm5Lk/IdLD5l5luqXXcVqUI7tNIxLqe9VbR51dE2op5YHmzZGuaTlcXG0X3g5qtdwbkmkXbGpFQab6yjfgepf1mXwjVXo5cn5F3pYfMvMtuhdEMoKN0LJcYbjc0vwjM52y/a9qZnS9vHAiryhOnKOVw5mJV6OiraBtPLMGFxBJBbiuHk7D1qClLeSy9WctqkFSim0V38D1L+tS+DFP0c+T8ibpafzLzH4HqX9al8GJ0c+T8h0tP5l5n1HyN07jZtTMT1AMPsC44SWrR1VIN4TXmbH1J1bFJFFT2c9keMhz22uS5zs92Rd6lxNrgepRUtGXNcOhAEAQBAEAQBAEAQBAEAQBAfjhfI7EDWSGrtXmOzjOA9W0f0/vJW6d3JaS1KFWxhLWGn8EDV6Mlj8ppt1jMerZ3q5CtCfBmfUt6lPijDUpAEAQBAY9fTc5GWXte2fYbqC5o9NTcM4ydRj6O0S2I4icTuu1rdg96gtbGFF7zeWGyUhgc82Y0uPAXVyUlHVs7GEpvEVkmaLVxxzlOEdQzPjsHrVWpdxXu6l6lYSes3gn6SjZGLMaB1nee0qlOpKbzJmlTpQprEUZC8EgQBAEAQBAEAQBAEAQBAEAQBAEAQBAYtRo6J/lMaT12sfEZqSNWceDIp0Kc/eiR1Tq/Fa4xDsI94KnhdT6yrOxp4yskDV0wacr96uwm5GdUpqPAx42XK9t4I4rLJqg0Mx+0u7iPgqlS4lHgX6VpCfFslodCQt+hf0iT6tirSuaj6y5Gzox6vMz2MAFgAB1DJQtt8SwkksI+lw6EAQBAEAQB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054" name="Picture 6" descr="GDALLogoCol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768024"/>
            <a:ext cx="1295400" cy="14314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4926520"/>
            <a:ext cx="24955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539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IS-Course-Templa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IS-Course-Template.potx" id="{6FF4DA85-1F24-49CE-8E8D-9027D5F8BC0A}" vid="{3AB10042-246E-47EA-87F6-E7EFBA6F4A79}"/>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GIS-Course-Template</Template>
  <TotalTime>15</TotalTime>
  <Words>3892</Words>
  <Application>Microsoft Macintosh PowerPoint</Application>
  <PresentationFormat>On-screen Show (4:3)</PresentationFormat>
  <Paragraphs>492</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GIS-Course-Template</vt:lpstr>
      <vt:lpstr>PowerPoint Presentation</vt:lpstr>
      <vt:lpstr>PowerPoint Presentation</vt:lpstr>
      <vt:lpstr>Open Source Software</vt:lpstr>
      <vt:lpstr>Open Source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Freudenberger</dc:creator>
  <cp:lastModifiedBy>Cory Whitney</cp:lastModifiedBy>
  <cp:revision>91</cp:revision>
  <cp:lastPrinted>2012-10-24T13:04:35Z</cp:lastPrinted>
  <dcterms:created xsi:type="dcterms:W3CDTF">2014-02-10T16:12:32Z</dcterms:created>
  <dcterms:modified xsi:type="dcterms:W3CDTF">2018-02-27T19:59:09Z</dcterms:modified>
</cp:coreProperties>
</file>