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9" r:id="rId3"/>
    <p:sldId id="257" r:id="rId4"/>
    <p:sldId id="270" r:id="rId5"/>
    <p:sldId id="272" r:id="rId6"/>
    <p:sldId id="271" r:id="rId7"/>
    <p:sldId id="269" r:id="rId8"/>
    <p:sldId id="273" r:id="rId9"/>
    <p:sldId id="279" r:id="rId10"/>
    <p:sldId id="274" r:id="rId11"/>
    <p:sldId id="275" r:id="rId12"/>
    <p:sldId id="276" r:id="rId13"/>
    <p:sldId id="258" r:id="rId14"/>
    <p:sldId id="259" r:id="rId15"/>
    <p:sldId id="262" r:id="rId16"/>
    <p:sldId id="263" r:id="rId17"/>
    <p:sldId id="266" r:id="rId18"/>
    <p:sldId id="278" r:id="rId19"/>
    <p:sldId id="282" r:id="rId20"/>
    <p:sldId id="267" r:id="rId21"/>
    <p:sldId id="260" r:id="rId22"/>
    <p:sldId id="261" r:id="rId23"/>
    <p:sldId id="306" r:id="rId24"/>
    <p:sldId id="308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70" autoAdjust="0"/>
  </p:normalViewPr>
  <p:slideViewPr>
    <p:cSldViewPr>
      <p:cViewPr>
        <p:scale>
          <a:sx n="75" d="100"/>
          <a:sy n="75" d="100"/>
        </p:scale>
        <p:origin x="-2392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AAEC-C300-447D-B58B-DF52B522090E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4AEAF-8CA4-4339-A67B-B2692A98E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6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4B49-4AB7-4284-9EB4-FE5249982DF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64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74B49-4AB7-4284-9EB4-FE5249982DF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88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89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ily slide: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-36512" y="-27384"/>
            <a:ext cx="6794476" cy="360040"/>
          </a:xfrm>
        </p:spPr>
        <p:txBody>
          <a:bodyPr/>
          <a:lstStyle>
            <a:lvl1pPr algn="l">
              <a:defRPr sz="1800" i="1">
                <a:solidFill>
                  <a:srgbClr val="435422">
                    <a:alpha val="49000"/>
                  </a:srgbClr>
                </a:solidFill>
              </a:defRPr>
            </a:lvl1pPr>
          </a:lstStyle>
          <a:p>
            <a:r>
              <a:rPr lang="de-DE" dirty="0" smtClean="0"/>
              <a:t>Main Topic Title</a:t>
            </a:r>
            <a:endParaRPr lang="de-DE" dirty="0"/>
          </a:p>
        </p:txBody>
      </p:sp>
      <p:cxnSp>
        <p:nvCxnSpPr>
          <p:cNvPr id="3" name="Gerade Verbindung 19"/>
          <p:cNvCxnSpPr/>
          <p:nvPr userDrawn="1"/>
        </p:nvCxnSpPr>
        <p:spPr>
          <a:xfrm>
            <a:off x="0" y="692696"/>
            <a:ext cx="9144000" cy="0"/>
          </a:xfrm>
          <a:prstGeom prst="line">
            <a:avLst/>
          </a:prstGeom>
          <a:ln w="12700" cmpd="sng">
            <a:solidFill>
              <a:schemeClr val="accent3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31640" y="44996"/>
            <a:ext cx="6624638" cy="647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3508" y="908720"/>
            <a:ext cx="8856984" cy="5256584"/>
          </a:xfrm>
          <a:prstGeom prst="rect">
            <a:avLst/>
          </a:prstGeom>
        </p:spPr>
        <p:txBody>
          <a:bodyPr/>
          <a:lstStyle>
            <a:lvl1pPr>
              <a:spcBef>
                <a:spcPts val="1800"/>
              </a:spcBef>
              <a:defRPr sz="2200" b="1"/>
            </a:lvl1pPr>
            <a:lvl2pPr>
              <a:defRPr sz="2000" b="1"/>
            </a:lvl2pPr>
            <a:lvl3pPr>
              <a:defRPr sz="2000" b="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36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1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9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28DA-825F-440B-ADDE-C5CCE2343954}" type="datetimeFigureOut">
              <a:rPr lang="en-US" smtClean="0"/>
              <a:t>2/27/18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13439-99E1-48FE-9CF0-1347D7337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7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 </a:t>
            </a:r>
            <a:r>
              <a:rPr lang="de-DE" dirty="0" err="1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Dr. Lisa Biber-Freudenberger </a:t>
            </a:r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inputs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Johannes Schielein </a:t>
            </a:r>
            <a:r>
              <a:rPr lang="de-DE" dirty="0" err="1" smtClean="0"/>
              <a:t>and</a:t>
            </a:r>
            <a:r>
              <a:rPr lang="de-DE" dirty="0" smtClean="0"/>
              <a:t> Quick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2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Working </a:t>
            </a:r>
            <a:r>
              <a:rPr lang="de-DE" dirty="0" err="1" smtClean="0"/>
              <a:t>with</a:t>
            </a:r>
            <a:r>
              <a:rPr lang="de-DE" dirty="0" smtClean="0"/>
              <a:t> R-Studio</a:t>
            </a:r>
            <a:endParaRPr lang="en-US" dirty="0"/>
          </a:p>
        </p:txBody>
      </p:sp>
      <p:pic>
        <p:nvPicPr>
          <p:cNvPr id="6148" name="Picture 4" descr="http://rprogramming.net/wp-content/uploads/2012/10/RStudio-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98104"/>
            <a:ext cx="6656940" cy="55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1916832"/>
            <a:ext cx="3184454" cy="24482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24" y="2125305"/>
            <a:ext cx="1512168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Script</a:t>
            </a:r>
            <a:r>
              <a:rPr lang="de-DE" dirty="0" smtClean="0"/>
              <a:t>: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a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en-US" dirty="0"/>
              <a:t> </a:t>
            </a:r>
            <a:r>
              <a:rPr lang="en-US" dirty="0" smtClean="0"/>
              <a:t>be able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repeat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0064" y="4653136"/>
            <a:ext cx="151216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err="1" smtClean="0"/>
              <a:t>Console</a:t>
            </a:r>
            <a:r>
              <a:rPr lang="de-DE" dirty="0" smtClean="0"/>
              <a:t>: </a:t>
            </a:r>
          </a:p>
          <a:p>
            <a:r>
              <a:rPr lang="de-DE" dirty="0" smtClean="0"/>
              <a:t>Execute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/>
              <a:t>.</a:t>
            </a:r>
            <a:endParaRPr lang="de-DE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452320" y="1916832"/>
            <a:ext cx="1685504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Global Environment</a:t>
            </a:r>
            <a:r>
              <a:rPr lang="de-DE" dirty="0" smtClean="0"/>
              <a:t>: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all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6336" y="4653136"/>
            <a:ext cx="1191932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 smtClean="0"/>
              <a:t>Plots, </a:t>
            </a:r>
            <a:r>
              <a:rPr lang="de-DE" b="1" dirty="0" err="1" smtClean="0"/>
              <a:t>packages</a:t>
            </a:r>
            <a:r>
              <a:rPr lang="de-DE" b="1" dirty="0" smtClean="0"/>
              <a:t>, </a:t>
            </a:r>
            <a:r>
              <a:rPr lang="de-DE" b="1" dirty="0" err="1" smtClean="0"/>
              <a:t>help</a:t>
            </a:r>
            <a:r>
              <a:rPr lang="de-DE" b="1" dirty="0" smtClean="0"/>
              <a:t>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others</a:t>
            </a:r>
            <a:r>
              <a:rPr lang="de-DE" b="1" dirty="0" smtClean="0"/>
              <a:t>.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095888" y="6409481"/>
            <a:ext cx="406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Lecture</a:t>
            </a:r>
            <a:r>
              <a:rPr lang="de-DE" dirty="0" smtClean="0"/>
              <a:t> Johannes Schielein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Important</a:t>
            </a:r>
            <a:r>
              <a:rPr lang="de-DE" dirty="0" smtClean="0"/>
              <a:t> Short Cuts in R </a:t>
            </a:r>
            <a:r>
              <a:rPr lang="de-DE" dirty="0" err="1" smtClean="0"/>
              <a:t>and</a:t>
            </a:r>
            <a:r>
              <a:rPr lang="de-DE" dirty="0" smtClean="0"/>
              <a:t> R-Studio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 smtClean="0"/>
              <a:t>Cntrl+R</a:t>
            </a:r>
            <a:r>
              <a:rPr lang="de-DE" sz="2800" dirty="0" smtClean="0"/>
              <a:t>:			Execute </a:t>
            </a:r>
            <a:r>
              <a:rPr lang="de-DE" sz="2800" dirty="0" err="1" smtClean="0"/>
              <a:t>current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sz="2800" dirty="0" smtClean="0"/>
              <a:t>Highlight + </a:t>
            </a:r>
            <a:r>
              <a:rPr lang="de-DE" sz="2800" dirty="0" err="1" smtClean="0"/>
              <a:t>Cntrl</a:t>
            </a:r>
            <a:r>
              <a:rPr lang="de-DE" sz="2800" dirty="0" smtClean="0"/>
              <a:t>:	Execute all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 smtClean="0"/>
              <a:t>been</a:t>
            </a:r>
            <a:r>
              <a:rPr lang="de-DE" sz="2800" dirty="0" smtClean="0"/>
              <a:t> 				</a:t>
            </a:r>
            <a:r>
              <a:rPr lang="de-DE" sz="2800" dirty="0" err="1" smtClean="0"/>
              <a:t>highlighted</a:t>
            </a:r>
            <a:endParaRPr lang="de-DE" sz="2800" dirty="0" smtClean="0"/>
          </a:p>
          <a:p>
            <a:pPr marL="0" indent="0">
              <a:buNone/>
            </a:pPr>
            <a:endParaRPr lang="de-DE" sz="2800" dirty="0"/>
          </a:p>
          <a:p>
            <a:r>
              <a:rPr lang="de-DE" sz="2800" dirty="0" smtClean="0"/>
              <a:t>#This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comment</a:t>
            </a:r>
            <a:r>
              <a:rPr lang="de-DE" sz="2800" dirty="0" smtClean="0"/>
              <a:t>: 	Comments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						</a:t>
            </a:r>
            <a:r>
              <a:rPr lang="de-DE" sz="2800" dirty="0" err="1" smtClean="0"/>
              <a:t>script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not </a:t>
            </a:r>
            <a:r>
              <a:rPr lang="de-DE" sz="2800" dirty="0" err="1" smtClean="0"/>
              <a:t>executed</a:t>
            </a:r>
            <a:endParaRPr lang="de-DE" sz="2800" dirty="0" smtClean="0"/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sz="2800" dirty="0" smtClean="0"/>
              <a:t>Tab:			</a:t>
            </a:r>
            <a:r>
              <a:rPr lang="de-DE" sz="2800" dirty="0" err="1" smtClean="0"/>
              <a:t>Autocompletion</a:t>
            </a:r>
            <a:endParaRPr lang="de-DE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7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Convention</a:t>
            </a:r>
            <a:r>
              <a:rPr lang="de-DE" dirty="0" smtClean="0"/>
              <a:t>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Do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(e.g. $&amp;§!=*+-/)</a:t>
            </a:r>
          </a:p>
          <a:p>
            <a:r>
              <a:rPr lang="de-DE" dirty="0" smtClean="0"/>
              <a:t>Do not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Numbers (e.g. 2010)</a:t>
            </a:r>
          </a:p>
          <a:p>
            <a:r>
              <a:rPr lang="de-DE" dirty="0" smtClean="0"/>
              <a:t>Separate </a:t>
            </a:r>
            <a:r>
              <a:rPr lang="de-DE" dirty="0" err="1" smtClean="0"/>
              <a:t>words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underscores</a:t>
            </a:r>
            <a:r>
              <a:rPr lang="de-DE" dirty="0" smtClean="0"/>
              <a:t> (_)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r>
              <a:rPr lang="de-DE" dirty="0" smtClean="0"/>
              <a:t> (.) not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spaces</a:t>
            </a:r>
            <a:endParaRPr lang="de-DE" dirty="0"/>
          </a:p>
          <a:p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alllowercase</a:t>
            </a:r>
            <a:r>
              <a:rPr lang="de-DE" dirty="0" smtClean="0"/>
              <a:t> (</a:t>
            </a:r>
            <a:r>
              <a:rPr lang="de-DE" dirty="0" err="1" smtClean="0"/>
              <a:t>variablerain</a:t>
            </a:r>
            <a:r>
              <a:rPr lang="de-DE" dirty="0" smtClean="0"/>
              <a:t>) OR </a:t>
            </a:r>
            <a:r>
              <a:rPr lang="de-DE" dirty="0" err="1" smtClean="0"/>
              <a:t>lowerCamelCase</a:t>
            </a:r>
            <a:r>
              <a:rPr lang="de-DE" dirty="0" smtClean="0"/>
              <a:t> (</a:t>
            </a:r>
            <a:r>
              <a:rPr lang="de-DE" dirty="0" err="1" smtClean="0"/>
              <a:t>variableRain</a:t>
            </a:r>
            <a:r>
              <a:rPr lang="de-DE" dirty="0" smtClean="0"/>
              <a:t>) OR </a:t>
            </a:r>
            <a:r>
              <a:rPr lang="de-DE" dirty="0" err="1" smtClean="0"/>
              <a:t>UpperCamelCase</a:t>
            </a:r>
            <a:r>
              <a:rPr lang="de-DE" dirty="0" smtClean="0"/>
              <a:t>(</a:t>
            </a:r>
            <a:r>
              <a:rPr lang="de-DE" dirty="0" err="1" smtClean="0"/>
              <a:t>VariableRain</a:t>
            </a:r>
            <a:r>
              <a:rPr lang="de-DE" dirty="0" smtClean="0"/>
              <a:t>) BUT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consistent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4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60893"/>
              </p:ext>
            </p:extLst>
          </p:nvPr>
        </p:nvGraphicFramePr>
        <p:xfrm>
          <a:off x="76200" y="798195"/>
          <a:ext cx="8957628" cy="55073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Arithmetic</a:t>
                      </a:r>
                      <a:r>
                        <a:rPr lang="en-US" sz="1600" baseline="0" dirty="0" smtClean="0"/>
                        <a:t> Operators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2+3</a:t>
                      </a:r>
                    </a:p>
                    <a:p>
                      <a:r>
                        <a:rPr lang="de-DE" sz="1600" dirty="0" smtClean="0"/>
                        <a:t>[1]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“&gt;….” is a command line, “[1]5” is the output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a=2+3</a:t>
                      </a:r>
                    </a:p>
                    <a:p>
                      <a:r>
                        <a:rPr lang="de-DE" sz="1600" dirty="0" smtClean="0"/>
                        <a:t>&gt; a</a:t>
                      </a:r>
                    </a:p>
                    <a:p>
                      <a:r>
                        <a:rPr lang="de-DE" sz="1600" dirty="0" smtClean="0"/>
                        <a:t>[1]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Assign 2+3 to “a</a:t>
                      </a:r>
                      <a:r>
                        <a:rPr lang="en-US" sz="1600" baseline="0" dirty="0" smtClean="0"/>
                        <a:t>” 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You may use a “&lt;-” instead of a “=“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ls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rm</a:t>
                      </a:r>
                      <a:r>
                        <a:rPr lang="en-US" sz="1600" dirty="0" smtClean="0"/>
                        <a:t>(list=</a:t>
                      </a:r>
                      <a:r>
                        <a:rPr lang="en-US" sz="1600" dirty="0" err="1" smtClean="0"/>
                        <a:t>ls</a:t>
                      </a:r>
                      <a:r>
                        <a:rPr lang="en-US" sz="1600" dirty="0" smtClean="0"/>
                        <a:t>())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List all </a:t>
                      </a:r>
                      <a:r>
                        <a:rPr lang="de-DE" sz="1600" dirty="0" err="1" smtClean="0"/>
                        <a:t>your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objects</a:t>
                      </a:r>
                      <a:endParaRPr lang="de-DE" sz="1600" dirty="0" smtClean="0"/>
                    </a:p>
                    <a:p>
                      <a:r>
                        <a:rPr lang="en-US" sz="1600" dirty="0" smtClean="0"/>
                        <a:t>Remove all your objects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b=c(2,3,4)</a:t>
                      </a:r>
                    </a:p>
                    <a:p>
                      <a:r>
                        <a:rPr lang="de-DE" sz="1600" dirty="0" smtClean="0"/>
                        <a:t>&gt; b</a:t>
                      </a:r>
                    </a:p>
                    <a:p>
                      <a:r>
                        <a:rPr lang="de-DE" sz="1600" dirty="0" smtClean="0"/>
                        <a:t>[1] 2 3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Create a vector</a:t>
                      </a:r>
                      <a:r>
                        <a:rPr lang="en-US" sz="1600" baseline="0" dirty="0" smtClean="0"/>
                        <a:t> with the function “c” </a:t>
                      </a:r>
                      <a:r>
                        <a:rPr lang="en-US" sz="1600" dirty="0" smtClean="0"/>
                        <a:t>that  combines arguments into a vector or a list</a:t>
                      </a:r>
                    </a:p>
                    <a:p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Logical Operators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&gt;a&lt;=3</a:t>
                      </a:r>
                    </a:p>
                    <a:p>
                      <a:r>
                        <a:rPr lang="de-DE" sz="1600" dirty="0" smtClean="0"/>
                        <a:t>TRUE</a:t>
                      </a:r>
                    </a:p>
                    <a:p>
                      <a:r>
                        <a:rPr lang="de-DE" sz="1600" dirty="0" smtClean="0"/>
                        <a:t>b&lt;=3</a:t>
                      </a:r>
                    </a:p>
                    <a:p>
                      <a:r>
                        <a:rPr lang="de-DE" sz="1600" dirty="0" smtClean="0"/>
                        <a:t>TRUE </a:t>
                      </a:r>
                      <a:r>
                        <a:rPr lang="de-DE" sz="1600" dirty="0" err="1" smtClean="0"/>
                        <a:t>TRUE</a:t>
                      </a:r>
                      <a:r>
                        <a:rPr lang="de-DE" sz="1600" dirty="0" smtClean="0"/>
                        <a:t>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With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logical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operators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you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can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if</a:t>
                      </a:r>
                      <a:r>
                        <a:rPr lang="de-DE" sz="1600" baseline="0" dirty="0" smtClean="0"/>
                        <a:t> a </a:t>
                      </a:r>
                      <a:r>
                        <a:rPr lang="de-DE" sz="1600" baseline="0" dirty="0" err="1" smtClean="0"/>
                        <a:t>certain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condition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applies</a:t>
                      </a:r>
                      <a:r>
                        <a:rPr lang="de-DE" sz="1600" baseline="0" dirty="0" smtClean="0"/>
                        <a:t>. </a:t>
                      </a:r>
                      <a:endParaRPr lang="de-DE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c=</a:t>
                      </a:r>
                      <a:r>
                        <a:rPr lang="de-DE" sz="1600" dirty="0" err="1" smtClean="0"/>
                        <a:t>sum</a:t>
                      </a:r>
                      <a:r>
                        <a:rPr lang="de-DE" sz="1600" dirty="0" smtClean="0"/>
                        <a:t>(b)</a:t>
                      </a:r>
                    </a:p>
                    <a:p>
                      <a:r>
                        <a:rPr lang="de-DE" sz="1600" dirty="0" smtClean="0"/>
                        <a:t>&gt; c</a:t>
                      </a:r>
                    </a:p>
                    <a:p>
                      <a:r>
                        <a:rPr lang="de-DE" sz="1600" dirty="0" smtClean="0"/>
                        <a:t>[1]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Functions have been implemented to make your life easier e.g. to sum the values of 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vector</a:t>
                      </a:r>
                      <a:endParaRPr lang="de-DE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15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Task - Objects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0" dirty="0" smtClean="0"/>
              <a:t>Estimate your average working hours per day and store it as a new object</a:t>
            </a:r>
          </a:p>
          <a:p>
            <a:r>
              <a:rPr lang="de-DE" sz="2800" b="0" dirty="0" err="1" smtClean="0"/>
              <a:t>Estimate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number</a:t>
            </a:r>
            <a:r>
              <a:rPr lang="de-DE" sz="2800" b="0" dirty="0" smtClean="0"/>
              <a:t> of </a:t>
            </a:r>
            <a:r>
              <a:rPr lang="de-DE" sz="2800" b="0" dirty="0" err="1" smtClean="0"/>
              <a:t>days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</a:t>
            </a:r>
            <a:r>
              <a:rPr lang="de-DE" sz="2800" b="0" dirty="0" smtClean="0"/>
              <a:t> will </a:t>
            </a:r>
            <a:r>
              <a:rPr lang="de-DE" sz="2800" b="0" dirty="0" err="1" smtClean="0"/>
              <a:t>be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working</a:t>
            </a:r>
            <a:r>
              <a:rPr lang="de-DE" sz="2800" b="0" dirty="0" smtClean="0"/>
              <a:t> on </a:t>
            </a:r>
            <a:r>
              <a:rPr lang="de-DE" sz="2800" b="0" dirty="0" err="1" smtClean="0"/>
              <a:t>your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PhD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thesis</a:t>
            </a:r>
            <a:r>
              <a:rPr lang="de-DE" sz="2800" b="0" dirty="0" smtClean="0"/>
              <a:t> (</a:t>
            </a:r>
            <a:r>
              <a:rPr lang="de-DE" sz="2800" b="0" dirty="0" err="1" smtClean="0"/>
              <a:t>or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something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else</a:t>
            </a:r>
            <a:r>
              <a:rPr lang="de-DE" sz="2800" b="0" dirty="0" smtClean="0"/>
              <a:t>) </a:t>
            </a:r>
            <a:r>
              <a:rPr lang="de-DE" sz="2800" b="0" dirty="0" err="1" smtClean="0"/>
              <a:t>and</a:t>
            </a:r>
            <a:r>
              <a:rPr lang="de-DE" sz="2800" b="0" dirty="0" smtClean="0"/>
              <a:t> save </a:t>
            </a:r>
            <a:r>
              <a:rPr lang="de-DE" sz="2800" b="0" dirty="0" err="1" smtClean="0"/>
              <a:t>it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 a </a:t>
            </a:r>
            <a:r>
              <a:rPr lang="de-DE" sz="2800" b="0" dirty="0" err="1" smtClean="0"/>
              <a:t>new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object</a:t>
            </a:r>
            <a:endParaRPr lang="de-DE" sz="2800" b="0" dirty="0" smtClean="0"/>
          </a:p>
          <a:p>
            <a:r>
              <a:rPr lang="de-DE" sz="2800" b="0" dirty="0" err="1" smtClean="0"/>
              <a:t>Use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both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objects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to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estimate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how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many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hours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</a:t>
            </a:r>
            <a:r>
              <a:rPr lang="de-DE" sz="2800" b="0" dirty="0" smtClean="0"/>
              <a:t> will „</a:t>
            </a:r>
            <a:r>
              <a:rPr lang="de-DE" sz="2800" b="0" dirty="0" err="1" smtClean="0"/>
              <a:t>torture</a:t>
            </a:r>
            <a:r>
              <a:rPr lang="de-DE" sz="2800" b="0" dirty="0" smtClean="0"/>
              <a:t>“ </a:t>
            </a:r>
            <a:r>
              <a:rPr lang="de-DE" sz="2800" b="0" dirty="0" err="1" smtClean="0"/>
              <a:t>yourself</a:t>
            </a:r>
            <a:r>
              <a:rPr lang="de-DE" sz="2800" b="0" dirty="0" smtClean="0"/>
              <a:t> in </a:t>
            </a:r>
            <a:r>
              <a:rPr lang="de-DE" sz="2800" b="0" dirty="0" err="1" smtClean="0"/>
              <a:t>order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to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get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Phd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and</a:t>
            </a:r>
            <a:r>
              <a:rPr lang="de-DE" sz="2800" b="0" dirty="0" smtClean="0"/>
              <a:t> save </a:t>
            </a:r>
            <a:r>
              <a:rPr lang="de-DE" sz="2800" b="0" dirty="0" err="1" smtClean="0"/>
              <a:t>the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results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 a </a:t>
            </a:r>
            <a:r>
              <a:rPr lang="de-DE" sz="2800" b="0" dirty="0" err="1" smtClean="0"/>
              <a:t>new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object</a:t>
            </a:r>
            <a:endParaRPr lang="de-DE" sz="2800" b="0" dirty="0" smtClean="0"/>
          </a:p>
          <a:p>
            <a:r>
              <a:rPr lang="de-DE" sz="2800" b="0" dirty="0" err="1" smtClean="0"/>
              <a:t>Calculate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opportunity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costs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for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doing</a:t>
            </a:r>
            <a:r>
              <a:rPr lang="de-DE" sz="2800" b="0" dirty="0" smtClean="0"/>
              <a:t> a </a:t>
            </a:r>
            <a:r>
              <a:rPr lang="de-DE" sz="2800" b="0" dirty="0" err="1" smtClean="0"/>
              <a:t>Phd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by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comparing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actural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salary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to</a:t>
            </a:r>
            <a:r>
              <a:rPr lang="de-DE" sz="2800" b="0" dirty="0" smtClean="0"/>
              <a:t> alternative </a:t>
            </a:r>
            <a:r>
              <a:rPr lang="de-DE" sz="2800" b="0" dirty="0" err="1" smtClean="0"/>
              <a:t>salaries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you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could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obtain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during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that</a:t>
            </a:r>
            <a:r>
              <a:rPr lang="de-DE" sz="2800" b="0" dirty="0" smtClean="0"/>
              <a:t> time. </a:t>
            </a:r>
            <a:r>
              <a:rPr lang="de-DE" sz="2800" b="0" dirty="0" err="1" smtClean="0"/>
              <a:t>Again</a:t>
            </a:r>
            <a:r>
              <a:rPr lang="de-DE" sz="2800" b="0" dirty="0" smtClean="0"/>
              <a:t> save </a:t>
            </a:r>
            <a:r>
              <a:rPr lang="de-DE" sz="2800" b="0" dirty="0" err="1" smtClean="0"/>
              <a:t>the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results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new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object</a:t>
            </a:r>
            <a:r>
              <a:rPr lang="de-DE" sz="2800" b="0" dirty="0" smtClean="0"/>
              <a:t>.</a:t>
            </a:r>
          </a:p>
          <a:p>
            <a:r>
              <a:rPr lang="de-DE" sz="2800" b="0" dirty="0" err="1" smtClean="0"/>
              <a:t>What</a:t>
            </a:r>
            <a:r>
              <a:rPr lang="de-DE" sz="2800" b="0" dirty="0" smtClean="0"/>
              <a:t> do </a:t>
            </a:r>
            <a:r>
              <a:rPr lang="de-DE" sz="2800" b="0" dirty="0" err="1" smtClean="0"/>
              <a:t>you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think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about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the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results</a:t>
            </a:r>
            <a:r>
              <a:rPr lang="de-DE" sz="2800" b="0" dirty="0" smtClean="0"/>
              <a:t>? Save </a:t>
            </a:r>
            <a:r>
              <a:rPr lang="de-DE" sz="2800" b="0" dirty="0" err="1" smtClean="0"/>
              <a:t>your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thoughts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as</a:t>
            </a:r>
            <a:r>
              <a:rPr lang="de-DE" sz="2800" b="0" dirty="0" smtClean="0"/>
              <a:t> a </a:t>
            </a:r>
            <a:r>
              <a:rPr lang="de-DE" sz="2800" b="0" dirty="0" err="1" smtClean="0"/>
              <a:t>character</a:t>
            </a:r>
            <a:r>
              <a:rPr lang="de-DE" sz="2800" b="0" dirty="0" smtClean="0"/>
              <a:t> </a:t>
            </a:r>
            <a:r>
              <a:rPr lang="de-DE" sz="2800" b="0" dirty="0" err="1" smtClean="0"/>
              <a:t>string</a:t>
            </a:r>
            <a:endParaRPr lang="de-DE" sz="2800" b="0" dirty="0" smtClean="0"/>
          </a:p>
          <a:p>
            <a:pPr marL="0" indent="0">
              <a:buNone/>
            </a:pPr>
            <a:endParaRPr lang="de-DE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216493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80872"/>
              </p:ext>
            </p:extLst>
          </p:nvPr>
        </p:nvGraphicFramePr>
        <p:xfrm>
          <a:off x="12700" y="838200"/>
          <a:ext cx="8957628" cy="46805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Vectors -</a:t>
                      </a:r>
                      <a:r>
                        <a:rPr lang="en-US" sz="1600" baseline="0" dirty="0" smtClean="0"/>
                        <a:t> Creation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v1 &lt;-c(1,2,3,4,5)</a:t>
                      </a:r>
                    </a:p>
                    <a:p>
                      <a:r>
                        <a:rPr lang="de-DE" sz="1600" dirty="0" smtClean="0"/>
                        <a:t>&gt; v1</a:t>
                      </a:r>
                    </a:p>
                    <a:p>
                      <a:r>
                        <a:rPr lang="de-DE" sz="1600" dirty="0" smtClean="0"/>
                        <a:t>[1] 1 2 3 4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</a:t>
                      </a:r>
                      <a:r>
                        <a:rPr lang="en-US" sz="1600" baseline="0" dirty="0" smtClean="0"/>
                        <a:t> a vector with “c”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- Indexing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&gt; v1[2] </a:t>
                      </a:r>
                    </a:p>
                    <a:p>
                      <a:r>
                        <a:rPr lang="de-DE" sz="1600" dirty="0" smtClean="0"/>
                        <a:t>[1] 2</a:t>
                      </a:r>
                    </a:p>
                    <a:p>
                      <a:r>
                        <a:rPr lang="en-US" sz="1600" dirty="0" smtClean="0"/>
                        <a:t>&gt; v1[2]=4</a:t>
                      </a:r>
                    </a:p>
                    <a:p>
                      <a:r>
                        <a:rPr lang="en-US" sz="1600" dirty="0" smtClean="0"/>
                        <a:t>&gt; v1</a:t>
                      </a:r>
                    </a:p>
                    <a:p>
                      <a:r>
                        <a:rPr lang="en-US" sz="1600" dirty="0" smtClean="0"/>
                        <a:t>[1] 1 4 3 4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Call</a:t>
                      </a:r>
                      <a:r>
                        <a:rPr lang="en-US" sz="1600" baseline="0" dirty="0" smtClean="0"/>
                        <a:t> the second value of the vector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Replace the second value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– Automated Creation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v2=</a:t>
                      </a:r>
                      <a:r>
                        <a:rPr lang="en-US" sz="1600" dirty="0" err="1" smtClean="0"/>
                        <a:t>seq</a:t>
                      </a:r>
                      <a:r>
                        <a:rPr lang="en-US" sz="1600" dirty="0" smtClean="0"/>
                        <a:t>(from=1 , to=2, length=5)</a:t>
                      </a:r>
                    </a:p>
                    <a:p>
                      <a:r>
                        <a:rPr lang="en-US" sz="1600" dirty="0" smtClean="0"/>
                        <a:t>&gt; v2</a:t>
                      </a:r>
                    </a:p>
                    <a:p>
                      <a:r>
                        <a:rPr lang="en-US" sz="1600" dirty="0" smtClean="0"/>
                        <a:t>[1] 1.00 1.25 1.50 1.75 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Create a vector with 5 values ranging between</a:t>
                      </a:r>
                      <a:r>
                        <a:rPr lang="en-US" sz="1600" baseline="0" dirty="0" smtClean="0"/>
                        <a:t> 1 and 2 (equal steps)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Vectors</a:t>
                      </a:r>
                      <a:r>
                        <a:rPr lang="en-US" sz="1600" baseline="0" dirty="0" smtClean="0"/>
                        <a:t> - Operations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v3=v1+v2</a:t>
                      </a:r>
                    </a:p>
                    <a:p>
                      <a:r>
                        <a:rPr lang="en-US" sz="1600" dirty="0" smtClean="0"/>
                        <a:t>&gt; v3</a:t>
                      </a:r>
                    </a:p>
                    <a:p>
                      <a:r>
                        <a:rPr lang="en-US" sz="1600" dirty="0" smtClean="0"/>
                        <a:t>[1] 2.00 5.25 4.50 5.75 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Sum</a:t>
                      </a:r>
                      <a:r>
                        <a:rPr lang="en-US" sz="1600" baseline="0" dirty="0" smtClean="0"/>
                        <a:t> the values of vector 1 and vector 2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4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 - Vectors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Create a vector with the length 50 and numbers between 0 and 5</a:t>
            </a:r>
          </a:p>
          <a:p>
            <a:r>
              <a:rPr lang="en-US" dirty="0" smtClean="0"/>
              <a:t>Create a second vector with the length 50 and numbers between 100 and 150</a:t>
            </a:r>
          </a:p>
          <a:p>
            <a:r>
              <a:rPr lang="en-US" dirty="0" smtClean="0"/>
              <a:t>Subtract the first vector from the second vector.</a:t>
            </a:r>
          </a:p>
          <a:p>
            <a:r>
              <a:rPr lang="en-US" dirty="0" smtClean="0"/>
              <a:t>What is the 23</a:t>
            </a:r>
            <a:r>
              <a:rPr lang="en-US" baseline="30000" dirty="0" smtClean="0"/>
              <a:t>rd</a:t>
            </a:r>
            <a:r>
              <a:rPr lang="en-US" dirty="0" smtClean="0"/>
              <a:t> value of the resulting vector?</a:t>
            </a:r>
          </a:p>
        </p:txBody>
      </p:sp>
    </p:spTree>
    <p:extLst>
      <p:ext uri="{BB962C8B-B14F-4D97-AF65-F5344CB8AC3E}">
        <p14:creationId xmlns:p14="http://schemas.microsoft.com/office/powerpoint/2010/main" val="418468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533721"/>
              </p:ext>
            </p:extLst>
          </p:nvPr>
        </p:nvGraphicFramePr>
        <p:xfrm>
          <a:off x="76200" y="838200"/>
          <a:ext cx="8957628" cy="6069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3031232"/>
                <a:gridCol w="4173796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 - Creation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smtClean="0"/>
                        <a:t>&gt; </a:t>
                      </a:r>
                      <a:r>
                        <a:rPr lang="de-DE" sz="1800" dirty="0" err="1" smtClean="0"/>
                        <a:t>df</a:t>
                      </a:r>
                      <a:r>
                        <a:rPr lang="de-DE" sz="1800" dirty="0" smtClean="0"/>
                        <a:t> = </a:t>
                      </a:r>
                      <a:r>
                        <a:rPr lang="de-DE" sz="1800" dirty="0" err="1" smtClean="0"/>
                        <a:t>data.frame</a:t>
                      </a:r>
                      <a:r>
                        <a:rPr lang="de-DE" sz="1800" dirty="0" smtClean="0"/>
                        <a:t> (A = c(“</a:t>
                      </a:r>
                      <a:r>
                        <a:rPr lang="de-DE" sz="1800" dirty="0" err="1" smtClean="0"/>
                        <a:t>one</a:t>
                      </a:r>
                      <a:r>
                        <a:rPr lang="de-DE" sz="1800" dirty="0" smtClean="0"/>
                        <a:t>“, “</a:t>
                      </a:r>
                      <a:r>
                        <a:rPr lang="de-DE" sz="1800" dirty="0" err="1" smtClean="0"/>
                        <a:t>two</a:t>
                      </a:r>
                      <a:r>
                        <a:rPr lang="de-DE" sz="1800" dirty="0" smtClean="0"/>
                        <a:t>“, “</a:t>
                      </a:r>
                      <a:r>
                        <a:rPr lang="de-DE" sz="1800" dirty="0" err="1" smtClean="0"/>
                        <a:t>three</a:t>
                      </a:r>
                      <a:r>
                        <a:rPr lang="de-DE" sz="1800" dirty="0" smtClean="0"/>
                        <a:t>“), B = c(4,5,6), C = c(7,8,9))</a:t>
                      </a:r>
                    </a:p>
                    <a:p>
                      <a:r>
                        <a:rPr lang="de-DE" sz="1800" dirty="0" smtClean="0"/>
                        <a:t>&gt; </a:t>
                      </a:r>
                      <a:r>
                        <a:rPr lang="de-DE" sz="1800" dirty="0" err="1" smtClean="0"/>
                        <a:t>df</a:t>
                      </a:r>
                      <a:endParaRPr lang="de-DE" sz="1800" dirty="0" smtClean="0"/>
                    </a:p>
                    <a:p>
                      <a:r>
                        <a:rPr lang="en-US" sz="1800" dirty="0" smtClean="0"/>
                        <a:t>      A       B   C</a:t>
                      </a:r>
                    </a:p>
                    <a:p>
                      <a:r>
                        <a:rPr lang="en-US" sz="1800" dirty="0" smtClean="0"/>
                        <a:t>1   one    4   7</a:t>
                      </a:r>
                    </a:p>
                    <a:p>
                      <a:r>
                        <a:rPr lang="en-US" sz="1800" dirty="0" smtClean="0"/>
                        <a:t>2   two    5   8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3    three 6  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</a:t>
                      </a:r>
                      <a:r>
                        <a:rPr lang="en-US" baseline="0" dirty="0" smtClean="0"/>
                        <a:t> are similar to matrices data types can be different e.g. numbers and strings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With </a:t>
                      </a:r>
                      <a:r>
                        <a:rPr lang="en-US" dirty="0" err="1" smtClean="0"/>
                        <a:t>row.names</a:t>
                      </a:r>
                      <a:r>
                        <a:rPr lang="en-US" dirty="0" smtClean="0"/>
                        <a:t>=c(…)</a:t>
                      </a:r>
                      <a:r>
                        <a:rPr lang="en-US" baseline="0" dirty="0" smtClean="0"/>
                        <a:t> you can also add row names</a:t>
                      </a:r>
                      <a:endParaRPr lang="en-US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Data Frames- Indexing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 </a:t>
                      </a:r>
                      <a:r>
                        <a:rPr lang="en-US" sz="1800" dirty="0" err="1" smtClean="0"/>
                        <a:t>df</a:t>
                      </a:r>
                      <a:r>
                        <a:rPr lang="en-US" sz="1800" dirty="0" smtClean="0"/>
                        <a:t>[,2]</a:t>
                      </a:r>
                    </a:p>
                    <a:p>
                      <a:r>
                        <a:rPr lang="en-US" sz="1800" dirty="0" smtClean="0"/>
                        <a:t>[1] 4 5 6</a:t>
                      </a:r>
                    </a:p>
                    <a:p>
                      <a:r>
                        <a:rPr lang="da-DK" dirty="0" smtClean="0"/>
                        <a:t>&gt; df$B</a:t>
                      </a:r>
                    </a:p>
                    <a:p>
                      <a:r>
                        <a:rPr lang="da-DK" dirty="0" smtClean="0"/>
                        <a:t>[1] 4 5 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Indexing can be done by numbers or names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dirty="0" smtClean="0"/>
                        <a:t>Add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column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dataframe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df$D</a:t>
                      </a:r>
                      <a:r>
                        <a:rPr lang="de-DE" dirty="0" smtClean="0"/>
                        <a:t>&lt;-c(“</a:t>
                      </a:r>
                      <a:r>
                        <a:rPr lang="de-DE" dirty="0" err="1" smtClean="0"/>
                        <a:t>green</a:t>
                      </a:r>
                      <a:r>
                        <a:rPr lang="de-DE" dirty="0" smtClean="0"/>
                        <a:t>“,“</a:t>
                      </a:r>
                      <a:r>
                        <a:rPr lang="de-DE" dirty="0" err="1" smtClean="0"/>
                        <a:t>red</a:t>
                      </a:r>
                      <a:r>
                        <a:rPr lang="de-DE" dirty="0" smtClean="0"/>
                        <a:t>“,“</a:t>
                      </a:r>
                      <a:r>
                        <a:rPr lang="de-DE" dirty="0" err="1" smtClean="0"/>
                        <a:t>blue</a:t>
                      </a:r>
                      <a:r>
                        <a:rPr lang="de-DE" dirty="0" smtClean="0"/>
                        <a:t>“)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Add a </a:t>
                      </a:r>
                      <a:r>
                        <a:rPr lang="de-DE" dirty="0" err="1" smtClean="0"/>
                        <a:t>column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dataframe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simply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naming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adding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content</a:t>
                      </a: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dirty="0" smtClean="0"/>
                        <a:t>Delete </a:t>
                      </a:r>
                      <a:r>
                        <a:rPr lang="de-DE" dirty="0" err="1" smtClean="0"/>
                        <a:t>column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from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dataframe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df$D</a:t>
                      </a:r>
                      <a:r>
                        <a:rPr lang="de-DE" dirty="0" smtClean="0"/>
                        <a:t>&lt;-NULL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&gt;</a:t>
                      </a:r>
                      <a:r>
                        <a:rPr lang="en-US" dirty="0" smtClean="0"/>
                        <a:t>attributes(</a:t>
                      </a:r>
                      <a:r>
                        <a:rPr lang="en-US" dirty="0" err="1" smtClean="0"/>
                        <a:t>df</a:t>
                      </a:r>
                      <a:r>
                        <a:rPr lang="en-US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“attributes” returns a</a:t>
                      </a:r>
                      <a:r>
                        <a:rPr lang="en-US" baseline="0" dirty="0" smtClean="0"/>
                        <a:t> list of attributes and is helpful to understand how objects are structured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08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5536" y="119675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Scalar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90676" y="1196752"/>
            <a:ext cx="14401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Vector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3602" y="1196752"/>
            <a:ext cx="2224542" cy="44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Dataframe</a:t>
            </a:r>
            <a:r>
              <a:rPr lang="en-US" dirty="0" smtClean="0"/>
              <a:t> (Matrix)</a:t>
            </a:r>
            <a:endParaRPr lang="de-DE" dirty="0" smtClean="0"/>
          </a:p>
        </p:txBody>
      </p:sp>
      <p:sp>
        <p:nvSpPr>
          <p:cNvPr id="9" name="Rectangle 8"/>
          <p:cNvSpPr/>
          <p:nvPr/>
        </p:nvSpPr>
        <p:spPr>
          <a:xfrm>
            <a:off x="6057776" y="1196752"/>
            <a:ext cx="211462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16416" y="1212652"/>
            <a:ext cx="486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…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1560" y="1844824"/>
            <a:ext cx="1008112" cy="5760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40174" y="1865412"/>
            <a:ext cx="1141164" cy="3291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209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305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409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508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962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826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85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61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635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…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09547"/>
              </p:ext>
            </p:extLst>
          </p:nvPr>
        </p:nvGraphicFramePr>
        <p:xfrm>
          <a:off x="3643603" y="1844824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77910"/>
              </p:ext>
            </p:extLst>
          </p:nvPr>
        </p:nvGraphicFramePr>
        <p:xfrm>
          <a:off x="6057776" y="18258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72316"/>
              </p:ext>
            </p:extLst>
          </p:nvPr>
        </p:nvGraphicFramePr>
        <p:xfrm>
          <a:off x="6210176" y="19782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972864"/>
              </p:ext>
            </p:extLst>
          </p:nvPr>
        </p:nvGraphicFramePr>
        <p:xfrm>
          <a:off x="6362576" y="21306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90492"/>
              </p:ext>
            </p:extLst>
          </p:nvPr>
        </p:nvGraphicFramePr>
        <p:xfrm>
          <a:off x="6514976" y="22830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69954"/>
              </p:ext>
            </p:extLst>
          </p:nvPr>
        </p:nvGraphicFramePr>
        <p:xfrm>
          <a:off x="6667376" y="24354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890492"/>
              </p:ext>
            </p:extLst>
          </p:nvPr>
        </p:nvGraphicFramePr>
        <p:xfrm>
          <a:off x="6819776" y="2587875"/>
          <a:ext cx="2224542" cy="337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514"/>
                <a:gridCol w="741514"/>
                <a:gridCol w="741514"/>
              </a:tblGrid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Sex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Bernd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Clara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Johannes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Lara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err="1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James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75449"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Dennis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1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Indexing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4"/>
          <a:stretch/>
        </p:blipFill>
        <p:spPr bwMode="auto">
          <a:xfrm>
            <a:off x="-12261" y="1117350"/>
            <a:ext cx="9156261" cy="502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0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Bachelor in </a:t>
            </a:r>
            <a:r>
              <a:rPr lang="de-DE" sz="2400" dirty="0" err="1" smtClean="0"/>
              <a:t>Biology</a:t>
            </a:r>
            <a:r>
              <a:rPr lang="de-DE" sz="2400" dirty="0" smtClean="0"/>
              <a:t> 2006</a:t>
            </a:r>
          </a:p>
          <a:p>
            <a:r>
              <a:rPr lang="de-DE" sz="2400" dirty="0" smtClean="0"/>
              <a:t>Master in international Nature </a:t>
            </a:r>
            <a:r>
              <a:rPr lang="de-DE" sz="2400" dirty="0" err="1" smtClean="0"/>
              <a:t>Conservation</a:t>
            </a:r>
            <a:r>
              <a:rPr lang="de-DE" sz="2400" dirty="0" smtClean="0"/>
              <a:t> 2009</a:t>
            </a:r>
          </a:p>
          <a:p>
            <a:r>
              <a:rPr lang="de-DE" sz="2400" dirty="0" err="1" smtClean="0"/>
              <a:t>Doctoral</a:t>
            </a:r>
            <a:r>
              <a:rPr lang="de-DE" sz="2400" dirty="0" smtClean="0"/>
              <a:t> </a:t>
            </a:r>
            <a:r>
              <a:rPr lang="de-DE" sz="2400" dirty="0" err="1" smtClean="0"/>
              <a:t>Degree</a:t>
            </a:r>
            <a:r>
              <a:rPr lang="de-DE" sz="2400" dirty="0" smtClean="0"/>
              <a:t> </a:t>
            </a:r>
            <a:r>
              <a:rPr lang="de-DE" sz="2400" dirty="0" err="1" smtClean="0"/>
              <a:t>Priority</a:t>
            </a:r>
            <a:r>
              <a:rPr lang="de-DE" sz="2400" dirty="0" smtClean="0"/>
              <a:t> Setting in Nature </a:t>
            </a:r>
            <a:r>
              <a:rPr lang="de-DE" sz="2400" dirty="0" err="1" smtClean="0"/>
              <a:t>Conservation</a:t>
            </a:r>
            <a:r>
              <a:rPr lang="de-DE" sz="2400" dirty="0" smtClean="0"/>
              <a:t> </a:t>
            </a:r>
            <a:r>
              <a:rPr lang="de-DE" sz="2400" dirty="0" err="1" smtClean="0"/>
              <a:t>Planning</a:t>
            </a:r>
            <a:r>
              <a:rPr lang="de-DE" sz="2400" dirty="0" smtClean="0"/>
              <a:t> 2012</a:t>
            </a:r>
          </a:p>
          <a:p>
            <a:r>
              <a:rPr lang="de-DE" sz="2400" dirty="0" smtClean="0"/>
              <a:t>At ZEF </a:t>
            </a:r>
            <a:r>
              <a:rPr lang="de-DE" sz="2400" dirty="0" err="1" smtClean="0"/>
              <a:t>as</a:t>
            </a:r>
            <a:r>
              <a:rPr lang="de-DE" sz="2400" dirty="0" smtClean="0"/>
              <a:t> a Senior Researcher in WASCAL </a:t>
            </a:r>
            <a:r>
              <a:rPr lang="de-DE" sz="2400" dirty="0" err="1" smtClean="0"/>
              <a:t>since</a:t>
            </a:r>
            <a:r>
              <a:rPr lang="de-DE" sz="2400" dirty="0" smtClean="0"/>
              <a:t> 2013</a:t>
            </a:r>
          </a:p>
          <a:p>
            <a:r>
              <a:rPr lang="de-DE" sz="2400" dirty="0" err="1" smtClean="0"/>
              <a:t>Now</a:t>
            </a:r>
            <a:r>
              <a:rPr lang="de-DE" sz="2400" dirty="0" smtClean="0"/>
              <a:t> in Project STRIVE (</a:t>
            </a:r>
            <a:r>
              <a:rPr lang="en-US" sz="2400" dirty="0"/>
              <a:t>Sustainable </a:t>
            </a:r>
            <a:r>
              <a:rPr lang="en-US" sz="2400" dirty="0" err="1"/>
              <a:t>TRade</a:t>
            </a:r>
            <a:r>
              <a:rPr lang="en-US" sz="2400" dirty="0"/>
              <a:t> and </a:t>
            </a:r>
            <a:r>
              <a:rPr lang="en-US" sz="2400" dirty="0" err="1"/>
              <a:t>InnoVation</a:t>
            </a:r>
            <a:r>
              <a:rPr lang="en-US" sz="2400" dirty="0"/>
              <a:t> transfer in the </a:t>
            </a:r>
            <a:r>
              <a:rPr lang="en-US" sz="2400" dirty="0" err="1"/>
              <a:t>bioEconomy</a:t>
            </a:r>
            <a:r>
              <a:rPr lang="en-US" sz="2400" dirty="0"/>
              <a:t>: from national strategies to global sustainable development </a:t>
            </a:r>
            <a:r>
              <a:rPr lang="en-US" sz="2400" dirty="0" smtClean="0"/>
              <a:t>goals) launched </a:t>
            </a:r>
            <a:r>
              <a:rPr lang="en-US" sz="2400" dirty="0" err="1" smtClean="0"/>
              <a:t>Oktober</a:t>
            </a:r>
            <a:r>
              <a:rPr lang="en-US" sz="2400" dirty="0" smtClean="0"/>
              <a:t> 2016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269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Task Data Frames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Imagine you would go for a beer after this course and there was a Bar Quiz that you'd like to win. Choose </a:t>
            </a:r>
            <a:r>
              <a:rPr lang="en-US" b="0" dirty="0" smtClean="0"/>
              <a:t>five persons </a:t>
            </a:r>
            <a:r>
              <a:rPr lang="en-US" b="0" dirty="0"/>
              <a:t>from this room who you could imagine to be your team members.</a:t>
            </a:r>
          </a:p>
          <a:p>
            <a:r>
              <a:rPr lang="en-US" b="0" dirty="0" smtClean="0"/>
              <a:t>Create </a:t>
            </a:r>
            <a:r>
              <a:rPr lang="en-US" b="0" dirty="0"/>
              <a:t>a new data-frame containing the following information about these </a:t>
            </a:r>
            <a:r>
              <a:rPr lang="en-US" b="0" dirty="0" smtClean="0"/>
              <a:t>persons</a:t>
            </a:r>
          </a:p>
          <a:p>
            <a:pPr lvl="1"/>
            <a:r>
              <a:rPr lang="en-US" b="0" dirty="0" smtClean="0"/>
              <a:t>Unique </a:t>
            </a:r>
            <a:r>
              <a:rPr lang="en-US" b="0" dirty="0"/>
              <a:t>ID (e.g. </a:t>
            </a:r>
            <a:r>
              <a:rPr lang="en-US" b="0" dirty="0" smtClean="0"/>
              <a:t>1,2,3,4,5)</a:t>
            </a:r>
          </a:p>
          <a:p>
            <a:pPr lvl="1"/>
            <a:r>
              <a:rPr lang="en-US" b="0" dirty="0" smtClean="0"/>
              <a:t>Country </a:t>
            </a:r>
            <a:r>
              <a:rPr lang="en-US" b="0" dirty="0"/>
              <a:t>of origin (string) – try to </a:t>
            </a:r>
            <a:r>
              <a:rPr lang="en-US" b="0" dirty="0" smtClean="0"/>
              <a:t>guess!</a:t>
            </a:r>
          </a:p>
          <a:p>
            <a:pPr lvl="1"/>
            <a:r>
              <a:rPr lang="en-US" b="0" dirty="0" smtClean="0"/>
              <a:t>Age </a:t>
            </a:r>
            <a:r>
              <a:rPr lang="en-US" b="0" dirty="0"/>
              <a:t>(numeric) – try to </a:t>
            </a:r>
            <a:r>
              <a:rPr lang="en-US" b="0" dirty="0" smtClean="0"/>
              <a:t>guess!</a:t>
            </a:r>
          </a:p>
          <a:p>
            <a:pPr lvl="1"/>
            <a:r>
              <a:rPr lang="en-US" b="0" dirty="0" smtClean="0"/>
              <a:t>Average </a:t>
            </a:r>
            <a:r>
              <a:rPr lang="en-US" b="0" dirty="0"/>
              <a:t>grade in high-school graduation (numeric, 1-10 where 10 is the highest) - try to guess!</a:t>
            </a:r>
          </a:p>
          <a:p>
            <a:r>
              <a:rPr lang="en-US" b="0" dirty="0" smtClean="0"/>
              <a:t>Calculate </a:t>
            </a:r>
            <a:r>
              <a:rPr lang="en-US" b="0" dirty="0"/>
              <a:t>the average from your age guesses. </a:t>
            </a:r>
            <a:r>
              <a:rPr lang="en-US" b="0" dirty="0" smtClean="0"/>
              <a:t>(HINT: the name of the function is “mean”)</a:t>
            </a:r>
            <a:endParaRPr lang="en-US" dirty="0"/>
          </a:p>
          <a:p>
            <a:r>
              <a:rPr lang="en-US" b="0" dirty="0" smtClean="0"/>
              <a:t>Add </a:t>
            </a:r>
            <a:r>
              <a:rPr lang="en-US" b="0" dirty="0"/>
              <a:t>a new column to the data-frame with a logical vector (TRUE/FALSE) indicating whether your guess for </a:t>
            </a:r>
            <a:r>
              <a:rPr lang="en-US" b="0" dirty="0" smtClean="0"/>
              <a:t>the persons </a:t>
            </a:r>
            <a:r>
              <a:rPr lang="en-US" b="0" dirty="0"/>
              <a:t>average high-school graduation grades exceeds </a:t>
            </a:r>
            <a:r>
              <a:rPr lang="en-US" b="0" dirty="0" smtClean="0"/>
              <a:t>or equals the average grade </a:t>
            </a:r>
            <a:r>
              <a:rPr lang="en-US" b="0" dirty="0"/>
              <a:t>or not.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1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Packages, Working Directory </a:t>
            </a:r>
            <a:r>
              <a:rPr lang="de-DE" dirty="0" err="1" smtClean="0"/>
              <a:t>and</a:t>
            </a:r>
            <a:r>
              <a:rPr lang="de-DE" dirty="0" smtClean="0"/>
              <a:t> Help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78787"/>
              </p:ext>
            </p:extLst>
          </p:nvPr>
        </p:nvGraphicFramePr>
        <p:xfrm>
          <a:off x="0" y="1447800"/>
          <a:ext cx="8957628" cy="36137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Download, install and load packages into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install.packages</a:t>
                      </a:r>
                      <a:r>
                        <a:rPr lang="en-US" sz="1600" dirty="0" smtClean="0"/>
                        <a:t>(“raster”)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 library (raster)</a:t>
                      </a:r>
                    </a:p>
                    <a:p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Functions are combined in so-called “packages”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“library“ and “require” can both be used to load the package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 </a:t>
                      </a:r>
                      <a:r>
                        <a:rPr lang="en-US" sz="1600" dirty="0" err="1" smtClean="0"/>
                        <a:t>setwd</a:t>
                      </a:r>
                      <a:r>
                        <a:rPr lang="en-US" sz="1600" dirty="0" smtClean="0"/>
                        <a:t>("C:/Users/….")</a:t>
                      </a:r>
                    </a:p>
                    <a:p>
                      <a:r>
                        <a:rPr lang="en-US" sz="1600" dirty="0" smtClean="0"/>
                        <a:t>&gt; </a:t>
                      </a:r>
                      <a:r>
                        <a:rPr lang="en-US" sz="1600" dirty="0" err="1" smtClean="0"/>
                        <a:t>getwd</a:t>
                      </a:r>
                      <a:r>
                        <a:rPr lang="en-US" sz="1600" dirty="0" smtClean="0"/>
                        <a:t>()</a:t>
                      </a:r>
                    </a:p>
                    <a:p>
                      <a:r>
                        <a:rPr lang="en-US" sz="1600" dirty="0" smtClean="0"/>
                        <a:t>[1] "C:/Users/….“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&gt;</a:t>
                      </a:r>
                      <a:r>
                        <a:rPr lang="en-US" sz="1600" dirty="0" err="1" smtClean="0"/>
                        <a:t>list.files</a:t>
                      </a:r>
                      <a:r>
                        <a:rPr lang="en-US" sz="16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 and set the working directory</a:t>
                      </a:r>
                    </a:p>
                    <a:p>
                      <a:r>
                        <a:rPr lang="en-US" sz="1600" dirty="0" smtClean="0"/>
                        <a:t>The working directory is the </a:t>
                      </a:r>
                    </a:p>
                    <a:p>
                      <a:r>
                        <a:rPr lang="en-US" sz="1600" dirty="0" smtClean="0"/>
                        <a:t>Default location for import and export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the files of your working directory</a:t>
                      </a:r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 Help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&gt;?sum</a:t>
                      </a:r>
                    </a:p>
                    <a:p>
                      <a:r>
                        <a:rPr lang="en-US" sz="1600" dirty="0" smtClean="0"/>
                        <a:t>&gt;help(sum)</a:t>
                      </a:r>
                    </a:p>
                    <a:p>
                      <a:r>
                        <a:rPr lang="en-US" sz="1600" dirty="0" smtClean="0"/>
                        <a:t>&gt;??sum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 “??” if you have not loaded the package with the function.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 some GUIs it is also possible to get help in the console by hitting TAB (in R-Studio)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343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does the help of R look like?</a:t>
            </a:r>
            <a:endParaRPr lang="de-D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" b="15219"/>
          <a:stretch/>
        </p:blipFill>
        <p:spPr bwMode="auto">
          <a:xfrm>
            <a:off x="99594" y="762000"/>
            <a:ext cx="8993605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 rechteckige Legende 9"/>
          <p:cNvSpPr/>
          <p:nvPr/>
        </p:nvSpPr>
        <p:spPr>
          <a:xfrm>
            <a:off x="1517147" y="939798"/>
            <a:ext cx="2133600" cy="406399"/>
          </a:xfrm>
          <a:prstGeom prst="wedgeRoundRectCallout">
            <a:avLst>
              <a:gd name="adj1" fmla="val -67758"/>
              <a:gd name="adj2" fmla="val -570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Function{Package</a:t>
            </a:r>
            <a:r>
              <a:rPr lang="en-US" dirty="0"/>
              <a:t>}</a:t>
            </a:r>
            <a:endParaRPr lang="de-DE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583947" y="1981200"/>
            <a:ext cx="2426703" cy="406399"/>
          </a:xfrm>
          <a:prstGeom prst="wedgeRoundRectCallout">
            <a:avLst>
              <a:gd name="adj1" fmla="val -62401"/>
              <a:gd name="adj2" fmla="val 272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Function(Arguments)</a:t>
            </a:r>
            <a:endParaRPr lang="de-DE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5073146" y="5689600"/>
            <a:ext cx="2426703" cy="406399"/>
          </a:xfrm>
          <a:prstGeom prst="wedgeRoundRectCallout">
            <a:avLst>
              <a:gd name="adj1" fmla="val -68681"/>
              <a:gd name="adj2" fmla="val -35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8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 Import &amp; Export of spreadsheet data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1912"/>
              </p:ext>
            </p:extLst>
          </p:nvPr>
        </p:nvGraphicFramePr>
        <p:xfrm>
          <a:off x="76200" y="838200"/>
          <a:ext cx="8957628" cy="49244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52600"/>
                <a:gridCol w="2819400"/>
                <a:gridCol w="4385628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de-DE" sz="1600" dirty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Data </a:t>
                      </a:r>
                      <a:r>
                        <a:rPr lang="de-DE" sz="1600" dirty="0" err="1" smtClean="0"/>
                        <a:t>import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from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spreadsheets</a:t>
                      </a:r>
                      <a:r>
                        <a:rPr lang="de-DE" sz="1600" dirty="0" smtClean="0"/>
                        <a:t> e.g. </a:t>
                      </a:r>
                      <a:r>
                        <a:rPr lang="de-DE" sz="1600" dirty="0" err="1" smtClean="0"/>
                        <a:t>from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csv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files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data&lt;- </a:t>
                      </a:r>
                      <a:r>
                        <a:rPr lang="en-US" sz="1600" dirty="0" err="1" smtClean="0"/>
                        <a:t>read.table</a:t>
                      </a:r>
                      <a:r>
                        <a:rPr lang="en-US" sz="1600" dirty="0" smtClean="0"/>
                        <a:t>(file=“file.csv“, head=</a:t>
                      </a:r>
                      <a:r>
                        <a:rPr lang="en-US" sz="1600" dirty="0" err="1" smtClean="0"/>
                        <a:t>TRUE,sep</a:t>
                      </a:r>
                      <a:r>
                        <a:rPr lang="en-US" sz="1600" dirty="0" smtClean="0"/>
                        <a:t>=",")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aseline="0" dirty="0" smtClean="0"/>
                        <a:t>Data </a:t>
                      </a:r>
                      <a:r>
                        <a:rPr lang="de-DE" sz="1600" baseline="0" dirty="0" err="1" smtClean="0"/>
                        <a:t>import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from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your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working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directory</a:t>
                      </a:r>
                      <a:r>
                        <a:rPr lang="de-DE" sz="1600" baseline="0" dirty="0" smtClean="0"/>
                        <a:t>;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sep</a:t>
                      </a:r>
                      <a:r>
                        <a:rPr lang="de-DE" sz="1600" baseline="0" dirty="0" smtClean="0"/>
                        <a:t>= </a:t>
                      </a:r>
                      <a:r>
                        <a:rPr lang="de-DE" sz="1600" baseline="0" dirty="0" err="1" smtClean="0"/>
                        <a:t>you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indicate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which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separator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columns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you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using</a:t>
                      </a:r>
                      <a:r>
                        <a:rPr lang="de-DE" sz="1600" baseline="0" dirty="0" smtClean="0"/>
                        <a:t> e.g./t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tabs</a:t>
                      </a:r>
                      <a:r>
                        <a:rPr lang="de-DE" sz="1600" baseline="0" dirty="0" smtClean="0"/>
                        <a:t>. </a:t>
                      </a:r>
                      <a:r>
                        <a:rPr lang="de-DE" sz="1600" baseline="0" dirty="0" err="1" smtClean="0"/>
                        <a:t>head</a:t>
                      </a:r>
                      <a:r>
                        <a:rPr lang="de-DE" sz="1600" baseline="0" dirty="0" smtClean="0"/>
                        <a:t>= TRUE </a:t>
                      </a:r>
                      <a:r>
                        <a:rPr lang="de-DE" sz="1600" baseline="0" dirty="0" err="1" smtClean="0"/>
                        <a:t>indicates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that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your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first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row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contains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column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headers</a:t>
                      </a:r>
                      <a:r>
                        <a:rPr lang="de-DE" sz="1600" baseline="0" dirty="0" smtClean="0"/>
                        <a:t>,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</a:t>
                      </a:r>
                      <a:r>
                        <a:rPr lang="de-DE" sz="1600" baseline="0" dirty="0" smtClean="0"/>
                        <a:t>=“.“ </a:t>
                      </a:r>
                      <a:r>
                        <a:rPr lang="de-DE" sz="1600" baseline="0" dirty="0" err="1" smtClean="0"/>
                        <a:t>you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specify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your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decimal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seperator</a:t>
                      </a:r>
                      <a:endParaRPr lang="en-US" sz="1600" baseline="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Data </a:t>
                      </a:r>
                      <a:r>
                        <a:rPr lang="de-DE" sz="1600" dirty="0" err="1" smtClean="0"/>
                        <a:t>export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spreadsheets</a:t>
                      </a:r>
                      <a:r>
                        <a:rPr lang="de-DE" sz="1600" dirty="0" smtClean="0"/>
                        <a:t> e.g.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csv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file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write.table</a:t>
                      </a:r>
                      <a:r>
                        <a:rPr lang="de-DE" sz="1600" dirty="0" smtClean="0"/>
                        <a:t>(</a:t>
                      </a:r>
                      <a:r>
                        <a:rPr lang="de-DE" sz="1600" dirty="0" err="1" smtClean="0"/>
                        <a:t>data,file</a:t>
                      </a:r>
                      <a:r>
                        <a:rPr lang="de-DE" sz="1600" dirty="0" smtClean="0"/>
                        <a:t>=„file.csv“, </a:t>
                      </a:r>
                      <a:r>
                        <a:rPr lang="de-DE" sz="1600" dirty="0" err="1" smtClean="0"/>
                        <a:t>sep</a:t>
                      </a:r>
                      <a:r>
                        <a:rPr lang="de-DE" sz="1600" dirty="0" smtClean="0"/>
                        <a:t>=“,“)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Data </a:t>
                      </a:r>
                      <a:r>
                        <a:rPr lang="de-DE" sz="1600" dirty="0" err="1" smtClean="0"/>
                        <a:t>export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your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working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directory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csv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file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Data </a:t>
                      </a:r>
                      <a:r>
                        <a:rPr lang="de-DE" sz="1600" dirty="0" err="1" smtClean="0"/>
                        <a:t>import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from</a:t>
                      </a:r>
                      <a:r>
                        <a:rPr lang="de-DE" sz="1600" dirty="0" smtClean="0"/>
                        <a:t> Excel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library(</a:t>
                      </a:r>
                      <a:r>
                        <a:rPr lang="en-US" sz="1600" dirty="0" err="1" smtClean="0"/>
                        <a:t>xlsx</a:t>
                      </a:r>
                      <a:r>
                        <a:rPr lang="en-US" sz="1600" dirty="0" smtClean="0"/>
                        <a:t>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data &lt;- read.xlsx("c:/myexcel.xlsx", 1)</a:t>
                      </a:r>
                      <a:br>
                        <a:rPr lang="en-US" sz="1600" dirty="0" smtClean="0"/>
                      </a:br>
                      <a:r>
                        <a:rPr lang="en-US" sz="1600" dirty="0" err="1" smtClean="0"/>
                        <a:t>mydata</a:t>
                      </a:r>
                      <a:r>
                        <a:rPr lang="en-US" sz="1600" dirty="0" smtClean="0"/>
                        <a:t> &lt;- read.xlsx("c:/myexcel.xlsx", </a:t>
                      </a:r>
                      <a:r>
                        <a:rPr lang="en-US" sz="1600" dirty="0" err="1" smtClean="0"/>
                        <a:t>sheetName</a:t>
                      </a:r>
                      <a:r>
                        <a:rPr lang="en-US" sz="1600" dirty="0" smtClean="0"/>
                        <a:t> = "</a:t>
                      </a:r>
                      <a:r>
                        <a:rPr lang="en-US" sz="1600" dirty="0" err="1" smtClean="0"/>
                        <a:t>mysheet</a:t>
                      </a:r>
                      <a:r>
                        <a:rPr lang="en-US" sz="1600" dirty="0" smtClean="0"/>
                        <a:t>")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Direct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data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import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from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excel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file</a:t>
                      </a:r>
                      <a:r>
                        <a:rPr lang="de-DE" sz="1600" dirty="0" smtClean="0"/>
                        <a:t> of </a:t>
                      </a:r>
                      <a:r>
                        <a:rPr lang="de-DE" sz="1600" dirty="0" err="1" smtClean="0"/>
                        <a:t>first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worksheet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worksheet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named</a:t>
                      </a:r>
                      <a:r>
                        <a:rPr lang="de-DE" sz="1600" baseline="0" dirty="0" smtClean="0"/>
                        <a:t> “</a:t>
                      </a:r>
                      <a:r>
                        <a:rPr lang="de-DE" sz="1600" baseline="0" dirty="0" err="1" smtClean="0"/>
                        <a:t>mysheet</a:t>
                      </a:r>
                      <a:r>
                        <a:rPr lang="de-DE" sz="1600" baseline="0" dirty="0" smtClean="0"/>
                        <a:t>“</a:t>
                      </a:r>
                      <a:endParaRPr lang="en-US" sz="1600" dirty="0" smtClean="0"/>
                    </a:p>
                  </a:txBody>
                  <a:tcPr/>
                </a:tc>
              </a:tr>
              <a:tr h="657225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Data </a:t>
                      </a:r>
                      <a:r>
                        <a:rPr lang="de-DE" sz="1600" dirty="0" err="1" smtClean="0"/>
                        <a:t>export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to</a:t>
                      </a:r>
                      <a:r>
                        <a:rPr lang="de-DE" sz="1600" dirty="0" smtClean="0"/>
                        <a:t> Excel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write.xlsx(data, "c:/mydata.xlsx")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Export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excel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spreadsheet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6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Task Export/Import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Create a </a:t>
            </a:r>
            <a:r>
              <a:rPr lang="de-DE" dirty="0" err="1" smtClean="0"/>
              <a:t>folder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.</a:t>
            </a:r>
          </a:p>
          <a:p>
            <a:r>
              <a:rPr lang="de-DE" dirty="0"/>
              <a:t>Set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in 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.</a:t>
            </a:r>
          </a:p>
          <a:p>
            <a:r>
              <a:rPr lang="de-DE" dirty="0" smtClean="0"/>
              <a:t>Export </a:t>
            </a:r>
            <a:r>
              <a:rPr lang="de-DE" dirty="0" err="1" smtClean="0"/>
              <a:t>your</a:t>
            </a:r>
            <a:r>
              <a:rPr lang="de-DE" dirty="0"/>
              <a:t> </a:t>
            </a:r>
            <a:r>
              <a:rPr lang="de-DE" dirty="0" err="1" smtClean="0"/>
              <a:t>dataframe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r>
              <a:rPr lang="de-DE" dirty="0" smtClean="0"/>
              <a:t>Reimport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015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98192"/>
              </p:ext>
            </p:extLst>
          </p:nvPr>
        </p:nvGraphicFramePr>
        <p:xfrm>
          <a:off x="457201" y="1600200"/>
          <a:ext cx="6019799" cy="516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555"/>
                <a:gridCol w="3790244"/>
              </a:tblGrid>
              <a:tr h="428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 a simple plot with default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options within plotting function or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par()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Returns the current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opar</a:t>
                      </a:r>
                      <a:r>
                        <a:rPr lang="en-US" sz="1400" dirty="0" smtClean="0"/>
                        <a:t>&lt;-par()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en-US" sz="1400" dirty="0" smtClean="0"/>
                        <a:t>plot(cars)</a:t>
                      </a:r>
                    </a:p>
                    <a:p>
                      <a:r>
                        <a:rPr lang="en-US" sz="1400" dirty="0" smtClean="0"/>
                        <a:t>par&lt;-(</a:t>
                      </a:r>
                      <a:r>
                        <a:rPr lang="en-US" sz="1400" dirty="0" err="1" smtClean="0"/>
                        <a:t>opar</a:t>
                      </a:r>
                      <a:r>
                        <a:rPr lang="en-US" sz="1400" dirty="0" smtClean="0"/>
                        <a:t>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graphical</a:t>
                      </a:r>
                      <a:r>
                        <a:rPr lang="en-US" sz="1400" baseline="0" dirty="0" smtClean="0"/>
                        <a:t> parameters with par but do not forget to safe your original settings</a:t>
                      </a:r>
                      <a:endParaRPr lang="de-DE" sz="1400" dirty="0"/>
                    </a:p>
                  </a:txBody>
                  <a:tcPr/>
                </a:tc>
              </a:tr>
              <a:tr h="4289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Sizing</a:t>
                      </a:r>
                      <a:r>
                        <a:rPr lang="en-US" sz="1400" b="1" baseline="0" dirty="0" smtClean="0"/>
                        <a:t> of symbols and text 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2400" b="1" dirty="0"/>
                    </a:p>
                  </a:txBody>
                  <a:tcPr/>
                </a:tc>
              </a:tr>
              <a:tr h="2080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=1.5,cex.lab=1.5)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</a:t>
                      </a:r>
                      <a:r>
                        <a:rPr lang="en-US" sz="1400" dirty="0" smtClean="0"/>
                        <a:t>” indicates the amount by which plotting text and symbols should be scaled relative to the default. 1=default, 1.5 is 50% larger, 0.5 is 50% smaller, etc.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cex.axis</a:t>
                      </a:r>
                      <a:r>
                        <a:rPr lang="en-US" sz="1400" dirty="0" smtClean="0"/>
                        <a:t>” magnification of axis annotation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cex.lab</a:t>
                      </a:r>
                      <a:r>
                        <a:rPr lang="en-US" sz="1400" dirty="0" smtClean="0"/>
                        <a:t>” magnification of x and y labels 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cex.main</a:t>
                      </a:r>
                      <a:r>
                        <a:rPr lang="en-US" sz="1400" dirty="0" smtClean="0"/>
                        <a:t>” magnification of titles relative</a:t>
                      </a:r>
                    </a:p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cex.sub</a:t>
                      </a:r>
                      <a:r>
                        <a:rPr lang="en-US" sz="1400" dirty="0" smtClean="0"/>
                        <a:t>” magnification of subtitles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76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73257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200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282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186447"/>
              </p:ext>
            </p:extLst>
          </p:nvPr>
        </p:nvGraphicFramePr>
        <p:xfrm>
          <a:off x="457201" y="1600200"/>
          <a:ext cx="5638799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/>
                <a:gridCol w="32892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Colors and Symbols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=4,cex.lab=2,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endParaRPr lang="en-US" sz="1400" dirty="0" smtClean="0"/>
                    </a:p>
                    <a:p>
                      <a:endParaRPr lang="de-DE" sz="1400" dirty="0" smtClean="0"/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colors</a:t>
                      </a:r>
                      <a:r>
                        <a:rPr lang="de-DE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en-US" sz="1400" dirty="0" smtClean="0"/>
                        <a:t>”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set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plotting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col.axis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axis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annotation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x </a:t>
                      </a:r>
                      <a:r>
                        <a:rPr lang="de-DE" sz="1400" dirty="0" err="1" smtClean="0"/>
                        <a:t>and</a:t>
                      </a:r>
                      <a:r>
                        <a:rPr lang="de-DE" sz="1400" dirty="0" smtClean="0"/>
                        <a:t> y </a:t>
                      </a:r>
                      <a:r>
                        <a:rPr lang="de-DE" sz="1400" dirty="0" err="1" smtClean="0"/>
                        <a:t>labels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col.main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titles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col.sub</a:t>
                      </a:r>
                      <a:r>
                        <a:rPr lang="de-DE" sz="1400" dirty="0" smtClean="0"/>
                        <a:t>“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subtitles</a:t>
                      </a:r>
                      <a:endParaRPr lang="de-DE" sz="1400" dirty="0" smtClean="0"/>
                    </a:p>
                    <a:p>
                      <a:r>
                        <a:rPr lang="en-US" sz="1400" dirty="0" smtClean="0"/>
                        <a:t>colors()</a:t>
                      </a:r>
                      <a:r>
                        <a:rPr lang="en-US" sz="1400" baseline="0" dirty="0" smtClean="0"/>
                        <a:t> returns all available colors</a:t>
                      </a:r>
                    </a:p>
                    <a:p>
                      <a:r>
                        <a:rPr lang="en-US" sz="1400" dirty="0" smtClean="0"/>
                        <a:t>Specify colors by index (col=1), name col=“white”, hexadecimal (col="#FFFFFF“), or RGB (col=</a:t>
                      </a:r>
                      <a:r>
                        <a:rPr lang="en-US" sz="1400" dirty="0" err="1" smtClean="0"/>
                        <a:t>rgb</a:t>
                      </a:r>
                      <a:r>
                        <a:rPr lang="en-US" sz="1400" dirty="0" smtClean="0"/>
                        <a:t>(0,0,0)).</a:t>
                      </a:r>
                      <a:r>
                        <a:rPr lang="en-US" sz="1400" baseline="0" dirty="0" smtClean="0"/>
                        <a:t> </a:t>
                      </a:r>
                      <a:endParaRPr lang="de-D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?</a:t>
                      </a:r>
                      <a:r>
                        <a:rPr lang="de-DE" sz="1400" dirty="0" err="1" smtClean="0"/>
                        <a:t>pch</a:t>
                      </a:r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cars,col.lab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=3, </a:t>
                      </a:r>
                      <a:r>
                        <a:rPr lang="de-DE" sz="1400" dirty="0" err="1" smtClean="0"/>
                        <a:t>cex.axis</a:t>
                      </a:r>
                      <a:r>
                        <a:rPr lang="de-DE" sz="1400" dirty="0" smtClean="0"/>
                        <a:t>=1.5,cex.lab=1.5, </a:t>
                      </a:r>
                      <a:r>
                        <a:rPr lang="de-DE" sz="1400" dirty="0" err="1" smtClean="0"/>
                        <a:t>pch</a:t>
                      </a:r>
                      <a:r>
                        <a:rPr lang="de-DE" sz="1400" dirty="0" smtClean="0"/>
                        <a:t>=21,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bg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")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“</a:t>
                      </a:r>
                      <a:r>
                        <a:rPr lang="en-US" sz="1400" dirty="0" err="1" smtClean="0"/>
                        <a:t>pch</a:t>
                      </a:r>
                      <a:r>
                        <a:rPr lang="en-US" sz="1400" dirty="0" smtClean="0"/>
                        <a:t>” sets symbols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fg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foreground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r>
                        <a:rPr lang="de-DE" sz="1400" dirty="0" smtClean="0"/>
                        <a:t>“</a:t>
                      </a:r>
                      <a:r>
                        <a:rPr lang="de-DE" sz="1400" dirty="0" err="1" smtClean="0"/>
                        <a:t>bg</a:t>
                      </a:r>
                      <a:r>
                        <a:rPr lang="de-DE" sz="1400" dirty="0" smtClean="0"/>
                        <a:t>“ </a:t>
                      </a:r>
                      <a:r>
                        <a:rPr lang="de-DE" sz="1400" dirty="0" err="1" smtClean="0"/>
                        <a:t>background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33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683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4343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303138"/>
              </p:ext>
            </p:extLst>
          </p:nvPr>
        </p:nvGraphicFramePr>
        <p:xfrm>
          <a:off x="457201" y="1600200"/>
          <a:ext cx="5562600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783"/>
                <a:gridCol w="29358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Plot types,</a:t>
                      </a:r>
                      <a:r>
                        <a:rPr lang="en-US" sz="1400" b="1" baseline="0" dirty="0" smtClean="0"/>
                        <a:t> axis labels and line width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type="l") </a:t>
                      </a:r>
                    </a:p>
                    <a:p>
                      <a:r>
                        <a:rPr lang="en-US" sz="1400" dirty="0" smtClean="0"/>
                        <a:t>plot(cars, type="b")</a:t>
                      </a:r>
                    </a:p>
                    <a:p>
                      <a:r>
                        <a:rPr lang="en-US" sz="1400" dirty="0" smtClean="0"/>
                        <a:t>plot(cars, type="h")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lines</a:t>
                      </a:r>
                    </a:p>
                    <a:p>
                      <a:r>
                        <a:rPr lang="en-US" sz="1400" baseline="0" dirty="0" smtClean="0"/>
                        <a:t>Plot lines and points</a:t>
                      </a:r>
                    </a:p>
                    <a:p>
                      <a:r>
                        <a:rPr lang="en-US" sz="1400" baseline="0" dirty="0" smtClean="0"/>
                        <a:t>Plot histogram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type="l", </a:t>
                      </a:r>
                      <a:r>
                        <a:rPr lang="en-US" sz="1400" dirty="0" err="1" smtClean="0"/>
                        <a:t>lty</a:t>
                      </a:r>
                      <a:r>
                        <a:rPr lang="en-US" sz="1400" dirty="0" smtClean="0"/>
                        <a:t>=3, </a:t>
                      </a:r>
                      <a:r>
                        <a:rPr lang="en-US" sz="1400" dirty="0" err="1" smtClean="0"/>
                        <a:t>lwd</a:t>
                      </a:r>
                      <a:r>
                        <a:rPr lang="en-US" sz="1400" dirty="0" smtClean="0"/>
                        <a:t>=5)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lty</a:t>
                      </a:r>
                      <a:r>
                        <a:rPr lang="en-US" sz="1400" baseline="0" dirty="0" smtClean="0"/>
                        <a:t> sets the line type</a:t>
                      </a:r>
                      <a:r>
                        <a:rPr lang="de-DE" sz="1400" baseline="0" dirty="0" smtClean="0"/>
                        <a:t>; </a:t>
                      </a:r>
                      <a:r>
                        <a:rPr lang="de-DE" sz="1400" baseline="0" dirty="0" err="1" smtClean="0"/>
                        <a:t>lwd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sets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line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width</a:t>
                      </a:r>
                      <a:endParaRPr lang="en-US" sz="1400" baseline="0" dirty="0" smtClean="0"/>
                    </a:p>
                  </a:txBody>
                  <a:tcPr/>
                </a:tc>
              </a:tr>
              <a:tr h="11734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plot(cars, type="b", main="Main Title", sub="Subtitle", </a:t>
                      </a:r>
                      <a:r>
                        <a:rPr lang="en-US" sz="1400" dirty="0" err="1" smtClean="0"/>
                        <a:t>xlab</a:t>
                      </a:r>
                      <a:r>
                        <a:rPr lang="en-US" sz="1400" dirty="0" smtClean="0"/>
                        <a:t>="X Axis", </a:t>
                      </a:r>
                      <a:r>
                        <a:rPr lang="en-US" sz="1400" dirty="0" err="1" smtClean="0"/>
                        <a:t>ylab</a:t>
                      </a:r>
                      <a:r>
                        <a:rPr lang="en-US" sz="1400" dirty="0" smtClean="0"/>
                        <a:t>="Y Axis")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Set labels</a:t>
                      </a:r>
                      <a:r>
                        <a:rPr lang="en-US" sz="1400" baseline="0" dirty="0" smtClean="0"/>
                        <a:t> of the x and y axis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3276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2209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60" y="1143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96" y="4347099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330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 Simple Plots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Make a plot that looks like this: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286000"/>
            <a:ext cx="5772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66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Setting Parameters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561879"/>
              </p:ext>
            </p:extLst>
          </p:nvPr>
        </p:nvGraphicFramePr>
        <p:xfrm>
          <a:off x="457201" y="1178560"/>
          <a:ext cx="5410200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816"/>
                <a:gridCol w="28553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smtClean="0"/>
                        <a:t>Positions of</a:t>
                      </a:r>
                      <a:r>
                        <a:rPr lang="en-US" sz="1400" b="1" baseline="0" dirty="0" smtClean="0"/>
                        <a:t> </a:t>
                      </a:r>
                      <a:r>
                        <a:rPr lang="en-US" sz="1400" b="1" dirty="0" smtClean="0"/>
                        <a:t>elements within the plot</a:t>
                      </a:r>
                      <a:r>
                        <a:rPr lang="en-US" sz="1400" b="1" baseline="0" dirty="0" smtClean="0"/>
                        <a:t> and margins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plot(cars)</a:t>
                      </a:r>
                    </a:p>
                    <a:p>
                      <a:r>
                        <a:rPr lang="en-US" sz="1400" dirty="0" smtClean="0"/>
                        <a:t>text(10, 60, "Speed (mph)\n versus\n Stopping distance (</a:t>
                      </a:r>
                      <a:r>
                        <a:rPr lang="en-US" sz="1400" dirty="0" err="1" smtClean="0"/>
                        <a:t>ft</a:t>
                      </a:r>
                      <a:r>
                        <a:rPr lang="en-US" sz="1400" dirty="0" smtClean="0"/>
                        <a:t>)")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 text to a plot with text(x-</a:t>
                      </a:r>
                      <a:r>
                        <a:rPr lang="en-US" sz="1400" dirty="0" err="1" smtClean="0"/>
                        <a:t>pos,y</a:t>
                      </a:r>
                      <a:r>
                        <a:rPr lang="en-US" sz="1400" dirty="0" smtClean="0"/>
                        <a:t>-</a:t>
                      </a:r>
                      <a:r>
                        <a:rPr lang="en-US" sz="1400" dirty="0" err="1" smtClean="0"/>
                        <a:t>pos</a:t>
                      </a:r>
                      <a:r>
                        <a:rPr lang="en-US" sz="1400" dirty="0" smtClean="0"/>
                        <a:t>,”text”)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(0:10, 0:10, type="n",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="X", </a:t>
                      </a:r>
                      <a:r>
                        <a:rPr lang="de-DE" sz="1400" dirty="0" err="1" smtClean="0"/>
                        <a:t>ylab</a:t>
                      </a:r>
                      <a:r>
                        <a:rPr lang="de-DE" sz="1400" dirty="0" smtClean="0"/>
                        <a:t>="Y")</a:t>
                      </a:r>
                    </a:p>
                    <a:p>
                      <a:r>
                        <a:rPr lang="de-DE" sz="1400" dirty="0" err="1" smtClean="0"/>
                        <a:t>text</a:t>
                      </a:r>
                      <a:r>
                        <a:rPr lang="de-DE" sz="1400" dirty="0" smtClean="0"/>
                        <a:t>(5,5,"Plot Area",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=2)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 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which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figure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  <a:endParaRPr lang="de-DE" sz="1400" baseline="0" dirty="0" smtClean="0"/>
                    </a:p>
                    <a:p>
                      <a:r>
                        <a:rPr lang="de-DE" sz="1400" dirty="0" err="1" smtClean="0"/>
                        <a:t>mtext</a:t>
                      </a:r>
                      <a:r>
                        <a:rPr lang="de-DE" sz="1400" dirty="0" smtClean="0"/>
                        <a:t>("</a:t>
                      </a:r>
                      <a:r>
                        <a:rPr lang="de-DE" sz="1400" dirty="0" err="1" smtClean="0"/>
                        <a:t>Figure</a:t>
                      </a:r>
                      <a:r>
                        <a:rPr lang="de-DE" sz="1400" dirty="0" smtClean="0"/>
                        <a:t> Area",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Draw</a:t>
                      </a:r>
                      <a:r>
                        <a:rPr lang="en-US" sz="1400" baseline="0" dirty="0" smtClean="0"/>
                        <a:t> a plot with x and y axis from 0 to 10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Add text</a:t>
                      </a:r>
                      <a:r>
                        <a:rPr lang="en-US" sz="1400" baseline="0" dirty="0" smtClean="0"/>
                        <a:t> to the Plot Area</a:t>
                      </a:r>
                      <a:r>
                        <a:rPr lang="de-DE" sz="1400" baseline="0" dirty="0" smtClean="0"/>
                        <a:t> </a:t>
                      </a:r>
                    </a:p>
                    <a:p>
                      <a:r>
                        <a:rPr lang="de-DE" sz="1400" baseline="0" dirty="0" smtClean="0"/>
                        <a:t>box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plot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area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with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the</a:t>
                      </a:r>
                      <a:r>
                        <a:rPr lang="de-DE" sz="1400" baseline="0" dirty="0" smtClean="0"/>
                        <a:t> same </a:t>
                      </a:r>
                      <a:r>
                        <a:rPr lang="de-DE" sz="1400" baseline="0" dirty="0" err="1" smtClean="0"/>
                        <a:t>colour</a:t>
                      </a:r>
                      <a:endParaRPr lang="de-DE" sz="1400" baseline="0" dirty="0" smtClean="0"/>
                    </a:p>
                    <a:p>
                      <a:r>
                        <a:rPr lang="en-US" sz="1400" baseline="0" dirty="0" smtClean="0"/>
                        <a:t>Draw a box around the figure</a:t>
                      </a:r>
                    </a:p>
                    <a:p>
                      <a:r>
                        <a:rPr lang="en-US" sz="1400" baseline="0" dirty="0" smtClean="0"/>
                        <a:t>Add a text to the marginal area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par()$</a:t>
                      </a:r>
                      <a:r>
                        <a:rPr lang="de-DE" sz="1400" dirty="0" err="1" smtClean="0"/>
                        <a:t>mar</a:t>
                      </a:r>
                      <a:endParaRPr lang="de-DE" sz="1400" dirty="0" smtClean="0"/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mar</a:t>
                      </a:r>
                      <a:r>
                        <a:rPr lang="de-DE" sz="1400" dirty="0" smtClean="0"/>
                        <a:t>=c(4, 4, 4, 4))</a:t>
                      </a:r>
                    </a:p>
                    <a:p>
                      <a:r>
                        <a:rPr lang="de-DE" sz="1400" dirty="0" smtClean="0"/>
                        <a:t>par()$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 </a:t>
                      </a:r>
                    </a:p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=c(2,2,2,2))</a:t>
                      </a:r>
                    </a:p>
                    <a:p>
                      <a:r>
                        <a:rPr lang="de-DE" sz="1400" dirty="0" smtClean="0"/>
                        <a:t>box(</a:t>
                      </a:r>
                      <a:r>
                        <a:rPr lang="de-DE" sz="1400" dirty="0" err="1" smtClean="0"/>
                        <a:t>which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“,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=1)</a:t>
                      </a:r>
                    </a:p>
                    <a:p>
                      <a:r>
                        <a:rPr lang="de-DE" sz="1400" dirty="0" err="1" smtClean="0"/>
                        <a:t>mtext</a:t>
                      </a:r>
                      <a:r>
                        <a:rPr lang="de-DE" sz="1400" dirty="0" smtClean="0"/>
                        <a:t>("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 Area", </a:t>
                      </a:r>
                      <a:r>
                        <a:rPr lang="de-DE" sz="1400" dirty="0" err="1" smtClean="0"/>
                        <a:t>cex</a:t>
                      </a:r>
                      <a:r>
                        <a:rPr lang="de-DE" sz="1400" dirty="0" smtClean="0"/>
                        <a:t>=2, </a:t>
                      </a:r>
                      <a:r>
                        <a:rPr lang="de-DE" sz="1400" dirty="0" err="1" smtClean="0"/>
                        <a:t>outer</a:t>
                      </a:r>
                      <a:r>
                        <a:rPr lang="de-DE" sz="1400" dirty="0" smtClean="0"/>
                        <a:t>=TRUE,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</a:t>
                      </a:r>
                      <a:r>
                        <a:rPr lang="en-US" sz="1400" baseline="0" dirty="0" smtClean="0"/>
                        <a:t> the current margin settings</a:t>
                      </a:r>
                      <a:endParaRPr lang="de-DE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Set </a:t>
                      </a:r>
                      <a:r>
                        <a:rPr lang="de-DE" sz="1400" dirty="0" err="1" smtClean="0"/>
                        <a:t>margin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sizes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mar</a:t>
                      </a:r>
                      <a:endParaRPr lang="de-DE" sz="1400" dirty="0" smtClean="0"/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Set outer margin size with </a:t>
                      </a:r>
                      <a:r>
                        <a:rPr lang="en-US" sz="1400" baseline="0" dirty="0" err="1" smtClean="0"/>
                        <a:t>oma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Box outer area with green and add text to it</a:t>
                      </a:r>
                    </a:p>
                    <a:p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85" y="18288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85" y="3810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802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R?</a:t>
            </a:r>
          </a:p>
          <a:p>
            <a:r>
              <a:rPr lang="de-DE" dirty="0" smtClean="0"/>
              <a:t>Advantages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disadvantages</a:t>
            </a:r>
            <a:r>
              <a:rPr lang="de-DE" dirty="0" smtClean="0"/>
              <a:t> of R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R Work ?</a:t>
            </a:r>
          </a:p>
          <a:p>
            <a:r>
              <a:rPr lang="de-DE" dirty="0" err="1" smtClean="0"/>
              <a:t>Fundamentals</a:t>
            </a:r>
            <a:r>
              <a:rPr lang="de-DE" dirty="0" smtClean="0"/>
              <a:t> of R Scripting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27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39624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Different types of plots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143925"/>
              </p:ext>
            </p:extLst>
          </p:nvPr>
        </p:nvGraphicFramePr>
        <p:xfrm>
          <a:off x="457201" y="1600200"/>
          <a:ext cx="618752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329"/>
                <a:gridCol w="116840"/>
                <a:gridCol w="2796353"/>
              </a:tblGrid>
              <a:tr h="193040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err="1" smtClean="0"/>
                        <a:t>Histograms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breaks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=0,to=30,10))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breaks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=0,to=30,2),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grey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freq</a:t>
                      </a:r>
                      <a:r>
                        <a:rPr lang="de-DE" sz="1400" dirty="0" smtClean="0"/>
                        <a:t>=FALSE)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Hist</a:t>
                      </a:r>
                      <a:r>
                        <a:rPr lang="de-DE" sz="1400" baseline="0" dirty="0" smtClean="0"/>
                        <a:t> </a:t>
                      </a:r>
                      <a:r>
                        <a:rPr lang="de-DE" sz="1400" baseline="0" dirty="0" err="1" smtClean="0"/>
                        <a:t>plots</a:t>
                      </a:r>
                      <a:r>
                        <a:rPr lang="de-DE" sz="1400" baseline="0" dirty="0" smtClean="0"/>
                        <a:t> a </a:t>
                      </a:r>
                      <a:r>
                        <a:rPr lang="de-DE" sz="1400" baseline="0" dirty="0" err="1" smtClean="0"/>
                        <a:t>histogram</a:t>
                      </a:r>
                      <a:endParaRPr lang="de-DE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Set breaks with by defining a sequence</a:t>
                      </a:r>
                      <a:endParaRPr lang="de-DE" sz="14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Switch </a:t>
                      </a:r>
                      <a:r>
                        <a:rPr lang="de-DE" sz="1400" dirty="0" err="1" smtClean="0"/>
                        <a:t>from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frequency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to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histogram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freq</a:t>
                      </a:r>
                      <a:r>
                        <a:rPr lang="de-DE" sz="1400" dirty="0" smtClean="0"/>
                        <a:t>=FALSE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r>
                        <a:rPr lang="de-DE" sz="1400" b="1" dirty="0" err="1" smtClean="0"/>
                        <a:t>Boxplots</a:t>
                      </a:r>
                      <a:endParaRPr lang="de-DE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Boxplot</a:t>
                      </a:r>
                      <a:r>
                        <a:rPr lang="en-US" sz="1400" baseline="0" dirty="0" smtClean="0"/>
                        <a:t> creates </a:t>
                      </a:r>
                      <a:r>
                        <a:rPr lang="en-US" sz="1400" dirty="0" smtClean="0"/>
                        <a:t>a boxplot with groups according to the supplement factor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=c("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", 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"),  </a:t>
                      </a:r>
                      <a:r>
                        <a:rPr lang="de-DE" sz="1400" dirty="0" err="1" smtClean="0"/>
                        <a:t>main</a:t>
                      </a:r>
                      <a:r>
                        <a:rPr lang="de-DE" sz="1400" dirty="0" smtClean="0"/>
                        <a:t> = "Guinea </a:t>
                      </a:r>
                      <a:r>
                        <a:rPr lang="de-DE" sz="1400" dirty="0" err="1" smtClean="0"/>
                        <a:t>Pigs</a:t>
                      </a:r>
                      <a:r>
                        <a:rPr lang="de-DE" sz="1400" dirty="0" smtClean="0"/>
                        <a:t>' </a:t>
                      </a:r>
                      <a:r>
                        <a:rPr lang="de-DE" sz="1400" dirty="0" err="1" smtClean="0"/>
                        <a:t>Tooth</a:t>
                      </a:r>
                      <a:r>
                        <a:rPr lang="de-DE" sz="1400" dirty="0" smtClean="0"/>
                        <a:t> Growth",</a:t>
                      </a:r>
                    </a:p>
                    <a:p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xlab</a:t>
                      </a:r>
                      <a:r>
                        <a:rPr lang="de-DE" sz="1400" dirty="0" smtClean="0"/>
                        <a:t> = "Vitamin C dose mg", </a:t>
                      </a:r>
                      <a:r>
                        <a:rPr lang="de-DE" sz="1400" dirty="0" err="1" smtClean="0"/>
                        <a:t>ylab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tooth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length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xaxt</a:t>
                      </a:r>
                      <a:r>
                        <a:rPr lang="de-DE" sz="1400" dirty="0" smtClean="0"/>
                        <a:t>="n") </a:t>
                      </a:r>
                    </a:p>
                    <a:p>
                      <a:r>
                        <a:rPr lang="de-DE" sz="1400" dirty="0" err="1" smtClean="0"/>
                        <a:t>axis</a:t>
                      </a:r>
                      <a:r>
                        <a:rPr lang="de-DE" sz="1400" dirty="0" smtClean="0"/>
                        <a:t>(1,at=</a:t>
                      </a:r>
                      <a:r>
                        <a:rPr lang="de-DE" sz="1400" dirty="0" err="1" smtClean="0"/>
                        <a:t>seq</a:t>
                      </a:r>
                      <a:r>
                        <a:rPr lang="de-DE" sz="1400" dirty="0" smtClean="0"/>
                        <a:t>(1:6),</a:t>
                      </a:r>
                      <a:r>
                        <a:rPr lang="de-DE" sz="1400" dirty="0" err="1" smtClean="0"/>
                        <a:t>labels</a:t>
                      </a:r>
                      <a:r>
                        <a:rPr lang="de-DE" sz="1400" dirty="0" smtClean="0"/>
                        <a:t>=c("0.5mg","0.5mg","1mg", "1mg","2mg","2mg"))</a:t>
                      </a:r>
                    </a:p>
                    <a:p>
                      <a:r>
                        <a:rPr lang="de-DE" sz="1400" dirty="0" smtClean="0"/>
                        <a:t>legend(4.8, 14, c("</a:t>
                      </a:r>
                      <a:r>
                        <a:rPr lang="de-DE" sz="1400" dirty="0" err="1" smtClean="0"/>
                        <a:t>Ascorbic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acid</a:t>
                      </a:r>
                      <a:r>
                        <a:rPr lang="de-DE" sz="1400" dirty="0" smtClean="0"/>
                        <a:t>", "Orange </a:t>
                      </a:r>
                      <a:r>
                        <a:rPr lang="de-DE" sz="1400" dirty="0" err="1" smtClean="0"/>
                        <a:t>juice</a:t>
                      </a:r>
                      <a:r>
                        <a:rPr lang="de-DE" sz="1400" dirty="0" smtClean="0"/>
                        <a:t>"),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c("</a:t>
                      </a:r>
                      <a:r>
                        <a:rPr lang="de-DE" sz="1400" dirty="0" err="1" smtClean="0"/>
                        <a:t>green</a:t>
                      </a:r>
                      <a:r>
                        <a:rPr lang="de-DE" sz="1400" dirty="0" smtClean="0"/>
                        <a:t>", "</a:t>
                      </a:r>
                      <a:r>
                        <a:rPr lang="de-DE" sz="1400" dirty="0" err="1" smtClean="0"/>
                        <a:t>blue</a:t>
                      </a:r>
                      <a:r>
                        <a:rPr lang="de-DE" sz="1400" dirty="0" smtClean="0"/>
                        <a:t>"))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Set different parameters of a boxplot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Add a customized</a:t>
                      </a:r>
                      <a:r>
                        <a:rPr lang="en-US" sz="1400" baseline="0" dirty="0" smtClean="0"/>
                        <a:t> axis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Add a legend</a:t>
                      </a: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381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1538288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2890653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2" y="5334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88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Other types of plots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394375"/>
              </p:ext>
            </p:extLst>
          </p:nvPr>
        </p:nvGraphicFramePr>
        <p:xfrm>
          <a:off x="457200" y="1295400"/>
          <a:ext cx="6096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60"/>
                <a:gridCol w="285424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52400">
                <a:tc gridSpan="2">
                  <a:txBody>
                    <a:bodyPr/>
                    <a:lstStyle/>
                    <a:p>
                      <a:r>
                        <a:rPr lang="de-DE" sz="1400" b="1" dirty="0" err="1" smtClean="0"/>
                        <a:t>Pie</a:t>
                      </a:r>
                      <a:r>
                        <a:rPr lang="de-DE" sz="1400" b="1" dirty="0" smtClean="0"/>
                        <a:t> Charts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 &lt;- c(0.12, 0.3, 0.26, 0.16, 0.04, 0.12)</a:t>
                      </a:r>
                    </a:p>
                    <a:p>
                      <a:r>
                        <a:rPr lang="de-DE" sz="1400" dirty="0" err="1" smtClean="0"/>
                        <a:t>names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 &lt;- c("</a:t>
                      </a:r>
                      <a:r>
                        <a:rPr lang="de-DE" sz="1400" dirty="0" err="1" smtClean="0"/>
                        <a:t>Blueberry</a:t>
                      </a:r>
                      <a:r>
                        <a:rPr lang="de-DE" sz="1400" dirty="0" smtClean="0"/>
                        <a:t>", "Cherry", "Apple", "Boston Cream", "Other", "</a:t>
                      </a:r>
                      <a:r>
                        <a:rPr lang="de-DE" sz="1400" dirty="0" err="1" smtClean="0"/>
                        <a:t>Vanilla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vector with the data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Define the “names” of the data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a pie chart with the numbers from sales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(6))</a:t>
                      </a:r>
                    </a:p>
                    <a:p>
                      <a:endParaRPr lang="de-DE" sz="1400" dirty="0" smtClean="0"/>
                    </a:p>
                    <a:p>
                      <a:endParaRPr lang="de-DE" sz="1400" dirty="0" smtClean="0"/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gray</a:t>
                      </a:r>
                      <a:r>
                        <a:rPr lang="de-DE" sz="1400" dirty="0" smtClean="0"/>
                        <a:t>(0:6/6))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par(</a:t>
                      </a:r>
                      <a:r>
                        <a:rPr lang="en-US" sz="1400" dirty="0" err="1" smtClean="0"/>
                        <a:t>oma</a:t>
                      </a:r>
                      <a:r>
                        <a:rPr lang="en-US" sz="1400" dirty="0" smtClean="0"/>
                        <a:t>=c(0,0,0,0), mar=c(0,0,0,0))</a:t>
                      </a:r>
                    </a:p>
                    <a:p>
                      <a:r>
                        <a:rPr lang="en-US" sz="1400" dirty="0" smtClean="0"/>
                        <a:t>pie(sales, col=gray(0:6/6))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create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vectors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function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rainbow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terrain.colors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topo.colors</a:t>
                      </a:r>
                      <a:r>
                        <a:rPr lang="de-DE" sz="1400" dirty="0" smtClean="0"/>
                        <a:t>(n), </a:t>
                      </a:r>
                      <a:r>
                        <a:rPr lang="de-DE" sz="1400" dirty="0" err="1" smtClean="0"/>
                        <a:t>and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cm.colors</a:t>
                      </a:r>
                      <a:r>
                        <a:rPr lang="de-DE" sz="1400" dirty="0" smtClean="0"/>
                        <a:t>(n).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 smtClean="0"/>
                        <a:t>create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vectors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with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function</a:t>
                      </a:r>
                      <a:r>
                        <a:rPr lang="de-DE" sz="1400" dirty="0" smtClean="0"/>
                        <a:t> </a:t>
                      </a:r>
                      <a:r>
                        <a:rPr lang="de-DE" sz="1400" dirty="0" err="1" smtClean="0"/>
                        <a:t>gray</a:t>
                      </a:r>
                      <a:endParaRPr lang="de-DE" sz="140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400" b="1" dirty="0" err="1" smtClean="0"/>
                        <a:t>Barplots</a:t>
                      </a:r>
                      <a:endParaRPr lang="en-US" sz="14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)</a:t>
                      </a:r>
                    </a:p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, </a:t>
                      </a:r>
                      <a:r>
                        <a:rPr lang="de-DE" sz="1400" b="0" dirty="0" err="1" smtClean="0"/>
                        <a:t>col</a:t>
                      </a:r>
                      <a:r>
                        <a:rPr lang="de-DE" sz="1400" b="0" dirty="0" smtClean="0"/>
                        <a:t>=</a:t>
                      </a:r>
                      <a:r>
                        <a:rPr lang="de-DE" sz="1400" b="0" dirty="0" err="1" smtClean="0"/>
                        <a:t>gray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seq</a:t>
                      </a:r>
                      <a:r>
                        <a:rPr lang="de-DE" sz="1400" b="0" dirty="0" smtClean="0"/>
                        <a:t>(0.3,0.7,0.1)))</a:t>
                      </a:r>
                    </a:p>
                    <a:p>
                      <a:r>
                        <a:rPr lang="de-DE" sz="1400" b="0" dirty="0" err="1" smtClean="0"/>
                        <a:t>barplot</a:t>
                      </a:r>
                      <a:r>
                        <a:rPr lang="de-DE" sz="1400" b="0" dirty="0" smtClean="0"/>
                        <a:t>(</a:t>
                      </a:r>
                      <a:r>
                        <a:rPr lang="de-DE" sz="1400" b="0" dirty="0" err="1" smtClean="0"/>
                        <a:t>VADeaths</a:t>
                      </a:r>
                      <a:r>
                        <a:rPr lang="de-DE" sz="1400" b="0" dirty="0" smtClean="0"/>
                        <a:t>, </a:t>
                      </a:r>
                      <a:r>
                        <a:rPr lang="de-DE" sz="1400" b="0" dirty="0" err="1" smtClean="0"/>
                        <a:t>col</a:t>
                      </a:r>
                      <a:r>
                        <a:rPr lang="de-DE" sz="1400" b="0" dirty="0" smtClean="0"/>
                        <a:t>=</a:t>
                      </a:r>
                      <a:r>
                        <a:rPr lang="de-DE" sz="1400" b="0" dirty="0" err="1" smtClean="0"/>
                        <a:t>rainbow</a:t>
                      </a:r>
                      <a:r>
                        <a:rPr lang="de-DE" sz="1400" b="0" dirty="0" smtClean="0"/>
                        <a:t>(5))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barplots</a:t>
                      </a:r>
                      <a:endParaRPr lang="de-DE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9906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812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91000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29505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503416"/>
            <a:ext cx="240376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98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Plots on one page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370561"/>
              </p:ext>
            </p:extLst>
          </p:nvPr>
        </p:nvGraphicFramePr>
        <p:xfrm>
          <a:off x="457200" y="1295400"/>
          <a:ext cx="6096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60"/>
                <a:gridCol w="285424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smtClean="0"/>
                        <a:t>par(</a:t>
                      </a:r>
                      <a:r>
                        <a:rPr lang="de-DE" sz="1400" dirty="0" err="1" smtClean="0"/>
                        <a:t>mfrow</a:t>
                      </a:r>
                      <a:r>
                        <a:rPr lang="de-DE" sz="1400" dirty="0" smtClean="0"/>
                        <a:t>=c(3,2),</a:t>
                      </a:r>
                      <a:r>
                        <a:rPr lang="de-DE" sz="1400" dirty="0" err="1" smtClean="0"/>
                        <a:t>mar</a:t>
                      </a:r>
                      <a:r>
                        <a:rPr lang="de-DE" sz="1400" dirty="0" smtClean="0"/>
                        <a:t>=c(3,4.5,0.5,0.5), </a:t>
                      </a:r>
                      <a:r>
                        <a:rPr lang="de-DE" sz="1400" dirty="0" err="1" smtClean="0"/>
                        <a:t>oma</a:t>
                      </a:r>
                      <a:r>
                        <a:rPr lang="de-DE" sz="1400" dirty="0" smtClean="0"/>
                        <a:t>=c(0,0,0,0))</a:t>
                      </a:r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pie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</a:t>
                      </a:r>
                      <a:r>
                        <a:rPr lang="de-DE" sz="1400" dirty="0" smtClean="0"/>
                        <a:t>= </a:t>
                      </a:r>
                      <a:r>
                        <a:rPr lang="de-DE" sz="1400" dirty="0" err="1" smtClean="0"/>
                        <a:t>heat.colors</a:t>
                      </a:r>
                      <a:r>
                        <a:rPr lang="de-DE" sz="1400" dirty="0" smtClean="0"/>
                        <a:t>(6))</a:t>
                      </a:r>
                    </a:p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 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col.lab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red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barplot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VADeaths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Set the number of columns and rows with </a:t>
                      </a:r>
                      <a:r>
                        <a:rPr lang="en-US" sz="1400" baseline="0" dirty="0" err="1" smtClean="0"/>
                        <a:t>mfrow</a:t>
                      </a:r>
                      <a:r>
                        <a:rPr lang="en-US" sz="1400" baseline="0" dirty="0" smtClean="0"/>
                        <a:t> and plot the different plots in the order to display.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48" y="3429000"/>
            <a:ext cx="5143092" cy="293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26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Plots on one page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270969"/>
              </p:ext>
            </p:extLst>
          </p:nvPr>
        </p:nvGraphicFramePr>
        <p:xfrm>
          <a:off x="457200" y="1295400"/>
          <a:ext cx="6248400" cy="191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804"/>
                <a:gridCol w="2925596"/>
              </a:tblGrid>
              <a:tr h="33250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4962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layout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matrix</a:t>
                      </a:r>
                      <a:r>
                        <a:rPr lang="de-DE" sz="1400" dirty="0" smtClean="0"/>
                        <a:t>(c(1,1,2,3), 2, 2, </a:t>
                      </a:r>
                      <a:r>
                        <a:rPr lang="de-DE" sz="1400" dirty="0" err="1" smtClean="0"/>
                        <a:t>byrow</a:t>
                      </a:r>
                      <a:r>
                        <a:rPr lang="de-DE" sz="1400" dirty="0" smtClean="0"/>
                        <a:t> = TRUE))</a:t>
                      </a:r>
                    </a:p>
                    <a:p>
                      <a:r>
                        <a:rPr lang="de-DE" sz="1400" dirty="0" err="1" smtClean="0"/>
                        <a:t>layout.show</a:t>
                      </a:r>
                      <a:r>
                        <a:rPr lang="de-DE" sz="1400" dirty="0" smtClean="0"/>
                        <a:t>(3)</a:t>
                      </a:r>
                    </a:p>
                    <a:p>
                      <a:r>
                        <a:rPr lang="de-DE" sz="1400" dirty="0" err="1" smtClean="0"/>
                        <a:t>barplot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sales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hist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cars$speed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ToothGrowth$len~ToothGrowth$supp</a:t>
                      </a:r>
                      <a:r>
                        <a:rPr lang="de-DE" sz="1400" dirty="0" smtClean="0"/>
                        <a:t>*</a:t>
                      </a:r>
                      <a:r>
                        <a:rPr lang="de-DE" sz="1400" dirty="0" err="1" smtClean="0"/>
                        <a:t>ToothGrowth$dose</a:t>
                      </a:r>
                      <a:r>
                        <a:rPr lang="de-DE" sz="1400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layout(mat) with mat as a matrix object specifying the location of the figures to plot.</a:t>
                      </a:r>
                    </a:p>
                    <a:p>
                      <a:r>
                        <a:rPr lang="en-US" sz="1400" baseline="0" dirty="0" smtClean="0"/>
                        <a:t>Plot one figure in row 1 and two figures in row 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52800"/>
            <a:ext cx="5291619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16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Multiple Plots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a plot that looks like this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0"/>
            <a:ext cx="57721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96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019243"/>
              </p:ext>
            </p:extLst>
          </p:nvPr>
        </p:nvGraphicFramePr>
        <p:xfrm>
          <a:off x="457200" y="1295401"/>
          <a:ext cx="5181600" cy="3703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362200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qplot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carat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de-DE" sz="1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diamonds</a:t>
                      </a:r>
                      <a:r>
                        <a:rPr lang="de-DE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e-DE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qplot</a:t>
                      </a:r>
                      <a:r>
                        <a:rPr lang="en-US" sz="1400" baseline="0" dirty="0" smtClean="0"/>
                        <a:t> can be used to create the most </a:t>
                      </a:r>
                      <a:r>
                        <a:rPr lang="en-US" sz="1400" baseline="0" dirty="0" err="1" smtClean="0"/>
                        <a:t>comon</a:t>
                      </a:r>
                      <a:r>
                        <a:rPr lang="en-US" sz="1400" baseline="0" dirty="0" smtClean="0"/>
                        <a:t> plot types e.g. scatterplots (default)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(log(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), log(</a:t>
                      </a:r>
                      <a:r>
                        <a:rPr lang="de-DE" sz="1400" dirty="0" err="1" smtClean="0"/>
                        <a:t>price</a:t>
                      </a:r>
                      <a:r>
                        <a:rPr lang="de-DE" sz="1400" dirty="0" smtClean="0"/>
                        <a:t>),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en-US" sz="1400" dirty="0" smtClean="0"/>
                        <a:t>=0.2</a:t>
                      </a:r>
                      <a:r>
                        <a:rPr lang="de-DE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err="1" smtClean="0"/>
                        <a:t>qplot</a:t>
                      </a:r>
                      <a:r>
                        <a:rPr lang="en-US" sz="1400" baseline="0" dirty="0" smtClean="0"/>
                        <a:t> accepts formula arguments such as log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diamonds, alpha=I(0.1),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=I("blue"))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Set parameters</a:t>
                      </a:r>
                      <a:r>
                        <a:rPr lang="en-US" sz="1400" baseline="0" dirty="0" smtClean="0"/>
                        <a:t> manually with I()</a:t>
                      </a:r>
                      <a:endParaRPr lang="en-US" sz="1400" dirty="0" smtClean="0"/>
                    </a:p>
                  </a:txBody>
                  <a:tcPr/>
                </a:tc>
              </a:tr>
              <a:tr h="1263977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 &lt;- diamonds[sample(</a:t>
                      </a:r>
                      <a:r>
                        <a:rPr lang="en-US" sz="1400" dirty="0" err="1" smtClean="0"/>
                        <a:t>nrow</a:t>
                      </a:r>
                      <a:r>
                        <a:rPr lang="en-US" sz="1400" dirty="0" smtClean="0"/>
                        <a:t>(diamonds), 100), ]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color)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(carat, price, data = 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shape = cut)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Create a sample</a:t>
                      </a:r>
                      <a:endParaRPr lang="de-DE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Plot</a:t>
                      </a:r>
                      <a:r>
                        <a:rPr lang="en-US" sz="1400" baseline="0" dirty="0" smtClean="0"/>
                        <a:t> with different </a:t>
                      </a:r>
                      <a:r>
                        <a:rPr lang="en-US" sz="1400" baseline="0" dirty="0" err="1" smtClean="0"/>
                        <a:t>colours</a:t>
                      </a:r>
                      <a:r>
                        <a:rPr lang="en-US" sz="1400" baseline="0" dirty="0" smtClean="0"/>
                        <a:t> for color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Plot with different shapes for cut 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4592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594" y="5042517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4920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09" y="5074920"/>
            <a:ext cx="3054590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3291840"/>
            <a:ext cx="3054591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08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36068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659935"/>
              </p:ext>
            </p:extLst>
          </p:nvPr>
        </p:nvGraphicFramePr>
        <p:xfrm>
          <a:off x="457200" y="1295401"/>
          <a:ext cx="59436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926"/>
                <a:gridCol w="2948674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line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="smooth")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carat,price,data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dsmall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=c("</a:t>
                      </a:r>
                      <a:r>
                        <a:rPr lang="de-DE" sz="1400" dirty="0" err="1" smtClean="0"/>
                        <a:t>point</a:t>
                      </a:r>
                      <a:r>
                        <a:rPr lang="de-DE" sz="1400" dirty="0" smtClean="0"/>
                        <a:t>","smooth"))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With “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” different types of plots can be defined e.g. points, line, boxplot, path, smooth. These can also be combined in a vector.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"))</a:t>
                      </a:r>
                    </a:p>
                    <a:p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diamonds,geom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Depending on your dataset size the smooth function will select different methods that can be changed through method.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 span=0.2)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With span</a:t>
                      </a:r>
                      <a:r>
                        <a:rPr lang="en-US" sz="1400" baseline="0" dirty="0" smtClean="0"/>
                        <a:t> the </a:t>
                      </a:r>
                      <a:r>
                        <a:rPr lang="en-US" sz="1400" baseline="0" dirty="0" err="1" smtClean="0"/>
                        <a:t>wiggliness</a:t>
                      </a:r>
                      <a:r>
                        <a:rPr lang="en-US" sz="1400" baseline="0" dirty="0" smtClean="0"/>
                        <a:t> of the line is controlled. </a:t>
                      </a:r>
                      <a:endParaRPr lang="en-US" sz="1400" dirty="0" smtClean="0"/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carat,price,data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err="1" smtClean="0"/>
                        <a:t>dsmall,geom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 method</a:t>
                      </a:r>
                      <a:r>
                        <a:rPr lang="en-US" sz="1400" baseline="0" dirty="0" smtClean="0"/>
                        <a:t> to specify your smoothing method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18796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395" y="152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656" y="5476783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09" y="5473083"/>
            <a:ext cx="282287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298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717303"/>
              </p:ext>
            </p:extLst>
          </p:nvPr>
        </p:nvGraphicFramePr>
        <p:xfrm>
          <a:off x="457200" y="1295401"/>
          <a:ext cx="612629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392492"/>
              </a:tblGrid>
              <a:tr h="26517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41322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boxplot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jitter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color,price</a:t>
                      </a:r>
                      <a:r>
                        <a:rPr lang="de-DE" sz="1400" dirty="0" smtClean="0"/>
                        <a:t>/</a:t>
                      </a:r>
                      <a:r>
                        <a:rPr lang="de-DE" sz="1400" dirty="0" err="1" smtClean="0"/>
                        <a:t>carat,data</a:t>
                      </a:r>
                      <a:r>
                        <a:rPr lang="de-DE" sz="1400" dirty="0" smtClean="0"/>
                        <a:t>=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="</a:t>
                      </a:r>
                      <a:r>
                        <a:rPr lang="de-DE" sz="1400" dirty="0" err="1" smtClean="0"/>
                        <a:t>jitter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Boxplots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=“boxplot”. Jittered plots (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=“jitter”) show all points. In case of </a:t>
                      </a:r>
                      <a:r>
                        <a:rPr lang="en-US" sz="1400" baseline="0" dirty="0" err="1" smtClean="0"/>
                        <a:t>overplotting</a:t>
                      </a:r>
                      <a:r>
                        <a:rPr lang="en-US" sz="1400" baseline="0" dirty="0" smtClean="0"/>
                        <a:t> changing alpha can help.</a:t>
                      </a:r>
                    </a:p>
                  </a:txBody>
                  <a:tcPr/>
                </a:tc>
              </a:tr>
              <a:tr h="415433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colour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Histograms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=“histogram”.</a:t>
                      </a:r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</a:t>
                      </a:r>
                      <a:r>
                        <a:rPr lang="de-DE" sz="1400" dirty="0" err="1" smtClean="0"/>
                        <a:t>colour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)</a:t>
                      </a:r>
                    </a:p>
                    <a:p>
                      <a:r>
                        <a:rPr lang="de-DE" sz="1400" dirty="0" err="1" smtClean="0"/>
                        <a:t>qplot</a:t>
                      </a:r>
                      <a:r>
                        <a:rPr lang="de-DE" sz="1400" dirty="0" smtClean="0"/>
                        <a:t>(</a:t>
                      </a:r>
                      <a:r>
                        <a:rPr lang="de-DE" sz="1400" dirty="0" err="1" smtClean="0"/>
                        <a:t>carat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data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diamonds</a:t>
                      </a:r>
                      <a:r>
                        <a:rPr lang="de-DE" sz="1400" dirty="0" smtClean="0"/>
                        <a:t>,  </a:t>
                      </a:r>
                      <a:r>
                        <a:rPr lang="de-DE" sz="1400" dirty="0" err="1" smtClean="0"/>
                        <a:t>geom</a:t>
                      </a:r>
                      <a:r>
                        <a:rPr lang="de-DE" sz="1400" dirty="0" smtClean="0"/>
                        <a:t> = "</a:t>
                      </a:r>
                      <a:r>
                        <a:rPr lang="de-DE" sz="1400" dirty="0" err="1" smtClean="0"/>
                        <a:t>density</a:t>
                      </a:r>
                      <a:r>
                        <a:rPr lang="de-DE" sz="1400" dirty="0" smtClean="0"/>
                        <a:t>", </a:t>
                      </a:r>
                      <a:r>
                        <a:rPr lang="de-DE" sz="1400" dirty="0" err="1" smtClean="0"/>
                        <a:t>fill</a:t>
                      </a:r>
                      <a:r>
                        <a:rPr lang="de-DE" sz="1400" dirty="0" smtClean="0"/>
                        <a:t> = </a:t>
                      </a:r>
                      <a:r>
                        <a:rPr lang="de-DE" sz="1400" dirty="0" err="1" smtClean="0"/>
                        <a:t>color</a:t>
                      </a:r>
                      <a:r>
                        <a:rPr lang="de-DE" sz="1400" dirty="0" smtClean="0"/>
                        <a:t>, </a:t>
                      </a:r>
                      <a:r>
                        <a:rPr lang="de-DE" sz="1400" dirty="0" err="1" smtClean="0"/>
                        <a:t>alpha</a:t>
                      </a:r>
                      <a:r>
                        <a:rPr lang="de-DE" sz="1400" dirty="0" smtClean="0"/>
                        <a:t>=I(0.3))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Density plots can be displayed through </a:t>
                      </a:r>
                      <a:r>
                        <a:rPr lang="en-US" sz="1400" baseline="0" dirty="0" err="1" smtClean="0"/>
                        <a:t>geom</a:t>
                      </a:r>
                      <a:r>
                        <a:rPr lang="en-US" sz="1400" baseline="0" dirty="0" smtClean="0"/>
                        <a:t>=“density”,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947" y="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09728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702" y="219456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199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72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29184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8912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486400"/>
            <a:ext cx="254549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76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ggplot2 package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532560"/>
              </p:ext>
            </p:extLst>
          </p:nvPr>
        </p:nvGraphicFramePr>
        <p:xfrm>
          <a:off x="457200" y="1295400"/>
          <a:ext cx="76200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72"/>
                <a:gridCol w="2975828"/>
              </a:tblGrid>
              <a:tr h="4460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</a:t>
                      </a:r>
                      <a:r>
                        <a:rPr lang="en-US" sz="1400" baseline="0" dirty="0" smtClean="0"/>
                        <a:t> R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Explanation</a:t>
                      </a:r>
                      <a:endParaRPr lang="de-DE" sz="1400" dirty="0"/>
                    </a:p>
                  </a:txBody>
                  <a:tcPr/>
                </a:tc>
              </a:tr>
              <a:tr h="13827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displ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hwy</a:t>
                      </a:r>
                      <a:r>
                        <a:rPr lang="en-US" sz="1400" dirty="0" smtClean="0"/>
                        <a:t>, data = mpg,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</a:t>
                      </a:r>
                      <a:r>
                        <a:rPr lang="en-US" sz="1400" dirty="0" err="1" smtClean="0"/>
                        <a:t>cyl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qplot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displ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hwy</a:t>
                      </a:r>
                      <a:r>
                        <a:rPr lang="en-US" sz="1400" dirty="0" smtClean="0"/>
                        <a:t>, data = mpg, </a:t>
                      </a:r>
                      <a:r>
                        <a:rPr lang="en-US" sz="1400" dirty="0" err="1" smtClean="0"/>
                        <a:t>colour</a:t>
                      </a:r>
                      <a:r>
                        <a:rPr lang="en-US" sz="1400" dirty="0" smtClean="0"/>
                        <a:t> = factor(</a:t>
                      </a:r>
                      <a:r>
                        <a:rPr lang="en-US" sz="1400" dirty="0" err="1" smtClean="0"/>
                        <a:t>cyl</a:t>
                      </a:r>
                      <a:r>
                        <a:rPr lang="en-US" sz="1400" dirty="0" smtClean="0"/>
                        <a:t>), </a:t>
                      </a:r>
                      <a:r>
                        <a:rPr lang="en-US" sz="1400" dirty="0" err="1" smtClean="0"/>
                        <a:t>geom</a:t>
                      </a:r>
                      <a:r>
                        <a:rPr lang="en-US" sz="1400" dirty="0" smtClean="0"/>
                        <a:t>=c("</a:t>
                      </a:r>
                      <a:r>
                        <a:rPr lang="en-US" sz="1400" dirty="0" err="1" smtClean="0"/>
                        <a:t>point","smooth</a:t>
                      </a:r>
                      <a:r>
                        <a:rPr lang="en-US" sz="1400" dirty="0" smtClean="0"/>
                        <a:t>"),method="lm")</a:t>
                      </a:r>
                      <a:endParaRPr lang="de-DE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Use</a:t>
                      </a:r>
                      <a:r>
                        <a:rPr lang="en-US" sz="1400" baseline="0" dirty="0" smtClean="0"/>
                        <a:t> factor to subset your data</a:t>
                      </a:r>
                      <a:endParaRPr lang="en-US" sz="1400" dirty="0" smtClean="0"/>
                    </a:p>
                    <a:p>
                      <a:endParaRPr lang="en-US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268" y="3505200"/>
            <a:ext cx="37638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657600"/>
            <a:ext cx="37638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357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– Play around with 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R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time </a:t>
            </a:r>
            <a:r>
              <a:rPr lang="de-DE" dirty="0" err="1" smtClean="0"/>
              <a:t>pressure</a:t>
            </a:r>
            <a:endParaRPr lang="de-DE" dirty="0" smtClean="0"/>
          </a:p>
          <a:p>
            <a:r>
              <a:rPr lang="de-DE" dirty="0" err="1" smtClean="0"/>
              <a:t>Don´t</a:t>
            </a:r>
            <a:r>
              <a:rPr lang="de-DE" dirty="0" smtClean="0"/>
              <a:t> </a:t>
            </a:r>
            <a:r>
              <a:rPr lang="de-DE" dirty="0" err="1" smtClean="0"/>
              <a:t>copy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paste</a:t>
            </a:r>
            <a:r>
              <a:rPr lang="de-DE" dirty="0" smtClean="0"/>
              <a:t>. Try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tutorials</a:t>
            </a:r>
            <a:r>
              <a:rPr lang="de-DE" dirty="0" smtClean="0"/>
              <a:t>, </a:t>
            </a:r>
            <a:r>
              <a:rPr lang="de-DE" dirty="0" err="1" smtClean="0"/>
              <a:t>google</a:t>
            </a:r>
            <a:r>
              <a:rPr lang="de-DE" dirty="0" smtClean="0"/>
              <a:t>,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forum</a:t>
            </a:r>
            <a:r>
              <a:rPr lang="de-DE" dirty="0" smtClean="0"/>
              <a:t> </a:t>
            </a:r>
            <a:r>
              <a:rPr lang="de-DE" dirty="0" err="1" smtClean="0"/>
              <a:t>accounts</a:t>
            </a:r>
            <a:r>
              <a:rPr lang="de-DE" dirty="0" smtClean="0"/>
              <a:t>…</a:t>
            </a:r>
          </a:p>
          <a:p>
            <a:r>
              <a:rPr lang="de-DE" dirty="0" err="1" smtClean="0"/>
              <a:t>Don´t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frustrated</a:t>
            </a:r>
            <a:r>
              <a:rPr lang="de-DE" dirty="0" smtClean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218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“R is a </a:t>
            </a:r>
            <a:r>
              <a:rPr lang="en-US" b="1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 for statistical computing and graphics.</a:t>
            </a:r>
          </a:p>
          <a:p>
            <a:pPr marL="0" indent="0" algn="ctr">
              <a:buNone/>
            </a:pPr>
            <a:r>
              <a:rPr lang="de-DE" dirty="0" smtClean="0"/>
              <a:t>…</a:t>
            </a:r>
          </a:p>
          <a:p>
            <a:pPr marL="0" indent="0" algn="ctr">
              <a:buNone/>
            </a:pPr>
            <a:r>
              <a:rPr lang="en-US" dirty="0" smtClean="0"/>
              <a:t>The term “environment” is intended to characterize it as a </a:t>
            </a:r>
            <a:r>
              <a:rPr lang="en-US" b="1" dirty="0" smtClean="0">
                <a:solidFill>
                  <a:srgbClr val="FF0000"/>
                </a:solidFill>
              </a:rPr>
              <a:t>fully planned and coherent system</a:t>
            </a:r>
            <a:r>
              <a:rPr lang="en-US" dirty="0" smtClean="0"/>
              <a:t>, rather than an incremental accretion of very specific and inflexible tools, as is frequently the case with other data analysis software.</a:t>
            </a:r>
          </a:p>
          <a:p>
            <a:pPr marL="0" indent="0" algn="ctr">
              <a:buNone/>
            </a:pPr>
            <a:r>
              <a:rPr lang="de-DE" dirty="0" smtClean="0"/>
              <a:t>…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 … is designed around a true computer language, and it allows users </a:t>
            </a:r>
            <a:r>
              <a:rPr lang="en-US" b="1" dirty="0" smtClean="0">
                <a:solidFill>
                  <a:srgbClr val="FF0000"/>
                </a:solidFill>
              </a:rPr>
              <a:t>to add additional functionality by defining new functions.</a:t>
            </a:r>
            <a:r>
              <a:rPr lang="en-US" dirty="0" smtClean="0"/>
              <a:t> “</a:t>
            </a:r>
          </a:p>
          <a:p>
            <a:pPr marL="0" indent="0" algn="ctr">
              <a:buNone/>
            </a:pPr>
            <a:endParaRPr lang="de-DE" dirty="0" smtClean="0"/>
          </a:p>
        </p:txBody>
      </p:sp>
      <p:pic>
        <p:nvPicPr>
          <p:cNvPr id="2050" name="Picture 2" descr="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395402"/>
            <a:ext cx="95250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3005" y="6196662"/>
            <a:ext cx="452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https://www.r-project.org/about.html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6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6994" b="6232"/>
          <a:stretch/>
        </p:blipFill>
        <p:spPr bwMode="auto">
          <a:xfrm>
            <a:off x="467544" y="3555103"/>
            <a:ext cx="3936732" cy="240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1659" y="6262525"/>
            <a:ext cx="481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Adapted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Lecture</a:t>
            </a:r>
            <a:r>
              <a:rPr lang="de-DE" dirty="0" smtClean="0"/>
              <a:t> Johannes Schielein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495584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23963" r="50000" b="65362"/>
          <a:stretch/>
        </p:blipFill>
        <p:spPr bwMode="auto">
          <a:xfrm>
            <a:off x="130629" y="2257428"/>
            <a:ext cx="3505267" cy="38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 ?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3077" y="1525434"/>
            <a:ext cx="252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vs. </a:t>
            </a:r>
            <a:r>
              <a:rPr lang="de-DE" dirty="0" err="1" smtClean="0"/>
              <a:t>Clicking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21336" y="486916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Scripts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thousands</a:t>
            </a:r>
            <a:r>
              <a:rPr lang="de-DE" dirty="0" smtClean="0"/>
              <a:t> of </a:t>
            </a:r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commands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87104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178"/>
            <a:ext cx="9188583" cy="630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640948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Lecture</a:t>
            </a:r>
            <a:r>
              <a:rPr lang="de-DE" dirty="0" smtClean="0"/>
              <a:t> Johannes Schielein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4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R?</a:t>
            </a:r>
            <a:endParaRPr lang="en-US" dirty="0"/>
          </a:p>
        </p:txBody>
      </p:sp>
      <p:pic>
        <p:nvPicPr>
          <p:cNvPr id="1026" name="Picture 2" descr="r programming language, what is 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056784" cy="41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16016" y="6016991"/>
            <a:ext cx="37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http://bigdatahadooppro.com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91680" y="2348880"/>
            <a:ext cx="2088232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2376264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6914" y="2673983"/>
            <a:ext cx="1311132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43770" y="3789040"/>
            <a:ext cx="1584613" cy="4320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67744" y="5085184"/>
            <a:ext cx="1512168" cy="2880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5520" y="4959015"/>
            <a:ext cx="1400895" cy="2160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32240" y="980728"/>
            <a:ext cx="1667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Free of Charge</a:t>
            </a:r>
          </a:p>
          <a:p>
            <a:r>
              <a:rPr lang="de-DE" b="1" dirty="0" smtClean="0">
                <a:solidFill>
                  <a:srgbClr val="FF0000"/>
                </a:solidFill>
              </a:rPr>
              <a:t>Transparent</a:t>
            </a:r>
          </a:p>
          <a:p>
            <a:r>
              <a:rPr lang="de-DE" b="1" dirty="0" err="1" smtClean="0">
                <a:solidFill>
                  <a:srgbClr val="FF0000"/>
                </a:solidFill>
              </a:rPr>
              <a:t>Decentralized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b="1" dirty="0" err="1" smtClean="0">
                <a:solidFill>
                  <a:srgbClr val="FF0000"/>
                </a:solidFill>
              </a:rPr>
              <a:t>Comprehensive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4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in 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6"/>
          <a:stretch/>
        </p:blipFill>
        <p:spPr bwMode="auto">
          <a:xfrm>
            <a:off x="35496" y="1340767"/>
            <a:ext cx="9099124" cy="492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80112" y="6409481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Source: </a:t>
            </a:r>
            <a:r>
              <a:rPr lang="de-DE" dirty="0" err="1" smtClean="0"/>
              <a:t>Lecture</a:t>
            </a:r>
            <a:r>
              <a:rPr lang="de-DE" dirty="0" smtClean="0"/>
              <a:t> Johannes Schielein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1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Numeric</a:t>
            </a:r>
            <a:endParaRPr lang="de-DE" dirty="0" smtClean="0"/>
          </a:p>
          <a:p>
            <a:pPr lvl="1"/>
            <a:r>
              <a:rPr lang="de-DE" dirty="0" smtClean="0"/>
              <a:t>Double (</a:t>
            </a:r>
            <a:r>
              <a:rPr lang="de-DE" dirty="0" err="1" smtClean="0"/>
              <a:t>decimal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, e.g. 2.54</a:t>
            </a:r>
          </a:p>
          <a:p>
            <a:pPr lvl="1"/>
            <a:r>
              <a:rPr lang="de-DE" dirty="0" smtClean="0"/>
              <a:t>Integer (integral </a:t>
            </a:r>
            <a:r>
              <a:rPr lang="de-DE" dirty="0" err="1" smtClean="0"/>
              <a:t>values</a:t>
            </a:r>
            <a:r>
              <a:rPr lang="de-DE" dirty="0" smtClean="0"/>
              <a:t>, e.g. 12)</a:t>
            </a:r>
          </a:p>
          <a:p>
            <a:r>
              <a:rPr lang="de-DE" dirty="0" smtClean="0"/>
              <a:t>Logical (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indicating</a:t>
            </a:r>
            <a:r>
              <a:rPr lang="de-DE" dirty="0" smtClean="0"/>
              <a:t> </a:t>
            </a:r>
            <a:r>
              <a:rPr lang="de-DE" dirty="0" err="1" smtClean="0"/>
              <a:t>true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false</a:t>
            </a:r>
            <a:r>
              <a:rPr lang="de-DE" dirty="0" smtClean="0"/>
              <a:t>, e.g. 2&lt;10</a:t>
            </a:r>
          </a:p>
          <a:p>
            <a:r>
              <a:rPr lang="de-DE" dirty="0" err="1" smtClean="0"/>
              <a:t>Character</a:t>
            </a:r>
            <a:r>
              <a:rPr lang="de-DE" dirty="0" smtClean="0"/>
              <a:t> (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e.g. „</a:t>
            </a:r>
            <a:r>
              <a:rPr lang="de-DE" dirty="0" err="1" smtClean="0"/>
              <a:t>green</a:t>
            </a:r>
            <a:r>
              <a:rPr lang="de-DE" dirty="0" smtClean="0"/>
              <a:t>“)</a:t>
            </a:r>
          </a:p>
          <a:p>
            <a:r>
              <a:rPr lang="de-DE" dirty="0" err="1" smtClean="0"/>
              <a:t>Factor</a:t>
            </a:r>
            <a:r>
              <a:rPr lang="de-DE" dirty="0" smtClean="0"/>
              <a:t> (</a:t>
            </a:r>
            <a:r>
              <a:rPr lang="de-DE" dirty="0" err="1" smtClean="0"/>
              <a:t>characters</a:t>
            </a:r>
            <a:r>
              <a:rPr lang="de-DE" dirty="0" smtClean="0"/>
              <a:t>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categorical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e.g. male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female</a:t>
            </a:r>
            <a:r>
              <a:rPr lang="de-DE" dirty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273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4057</Words>
  <Application>Microsoft Macintosh PowerPoint</Application>
  <PresentationFormat>On-screen Show (4:3)</PresentationFormat>
  <Paragraphs>607</Paragraphs>
  <Slides>39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R Introduction</vt:lpstr>
      <vt:lpstr>About Me</vt:lpstr>
      <vt:lpstr>Course Content</vt:lpstr>
      <vt:lpstr>What is R ? </vt:lpstr>
      <vt:lpstr>What is R ? </vt:lpstr>
      <vt:lpstr>What is R?</vt:lpstr>
      <vt:lpstr>Why R?</vt:lpstr>
      <vt:lpstr>Object oriented programming in R</vt:lpstr>
      <vt:lpstr>PowerPoint Presentation</vt:lpstr>
      <vt:lpstr>Working with R-Studio</vt:lpstr>
      <vt:lpstr>Important Short Cuts in R and R-Studio</vt:lpstr>
      <vt:lpstr>Naming Convention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Parameters</vt:lpstr>
      <vt:lpstr>Setting Parameters cont…</vt:lpstr>
      <vt:lpstr>Setting Parameters cont…</vt:lpstr>
      <vt:lpstr>Task- Simple Plots</vt:lpstr>
      <vt:lpstr>Setting Parameters cont…</vt:lpstr>
      <vt:lpstr>Different types of plots</vt:lpstr>
      <vt:lpstr>Other types of plots cont…</vt:lpstr>
      <vt:lpstr>Multiple Plots on one page</vt:lpstr>
      <vt:lpstr>Multiple Plots on one page cont…</vt:lpstr>
      <vt:lpstr>TASK – Multiple Plots</vt:lpstr>
      <vt:lpstr>The ggplot2 package</vt:lpstr>
      <vt:lpstr>The ggplot2 package</vt:lpstr>
      <vt:lpstr>The ggplot2 package</vt:lpstr>
      <vt:lpstr>The ggplot2 package</vt:lpstr>
      <vt:lpstr>Task – Play around with 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Introduction</dc:title>
  <dc:creator>Lisa Biber-Freudenberger</dc:creator>
  <cp:lastModifiedBy>Cory Whitney</cp:lastModifiedBy>
  <cp:revision>32</cp:revision>
  <dcterms:created xsi:type="dcterms:W3CDTF">2017-03-20T08:37:15Z</dcterms:created>
  <dcterms:modified xsi:type="dcterms:W3CDTF">2018-02-27T19:59:26Z</dcterms:modified>
</cp:coreProperties>
</file>