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9" r:id="rId4"/>
    <p:sldId id="289" r:id="rId5"/>
    <p:sldId id="258" r:id="rId6"/>
    <p:sldId id="270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8" r:id="rId18"/>
    <p:sldId id="291" r:id="rId19"/>
    <p:sldId id="290" r:id="rId20"/>
    <p:sldId id="293" r:id="rId21"/>
    <p:sldId id="292" r:id="rId22"/>
    <p:sldId id="287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8" autoAdjust="0"/>
    <p:restoredTop sz="94660"/>
  </p:normalViewPr>
  <p:slideViewPr>
    <p:cSldViewPr>
      <p:cViewPr varScale="1">
        <p:scale>
          <a:sx n="82" d="100"/>
          <a:sy n="82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02BA9-A8AF-4F01-B00D-D89B4E1C4510}" type="datetimeFigureOut">
              <a:rPr lang="de-DE" smtClean="0"/>
              <a:t>3/2/18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78AC2-A4CB-4314-B3D4-992E346B44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69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78AC2-A4CB-4314-B3D4-992E346B44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16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4B49-4AB7-4284-9EB4-FE5249982DF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4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4B49-4AB7-4284-9EB4-FE5249982DF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88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6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11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41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ily slide: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-36512" y="-27384"/>
            <a:ext cx="6794476" cy="360040"/>
          </a:xfrm>
        </p:spPr>
        <p:txBody>
          <a:bodyPr/>
          <a:lstStyle>
            <a:lvl1pPr algn="l">
              <a:defRPr sz="1800" i="1">
                <a:solidFill>
                  <a:srgbClr val="435422">
                    <a:alpha val="49000"/>
                  </a:srgbClr>
                </a:solidFill>
              </a:defRPr>
            </a:lvl1pPr>
          </a:lstStyle>
          <a:p>
            <a:r>
              <a:rPr lang="de-DE" dirty="0" smtClean="0"/>
              <a:t>Main Topic Title</a:t>
            </a:r>
            <a:endParaRPr lang="de-DE" dirty="0"/>
          </a:p>
        </p:txBody>
      </p:sp>
      <p:cxnSp>
        <p:nvCxnSpPr>
          <p:cNvPr id="3" name="Gerade Verbindung 19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12700" cmpd="sng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1640" y="44996"/>
            <a:ext cx="6624638" cy="64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3508" y="908720"/>
            <a:ext cx="885698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200" b="1"/>
            </a:lvl1pPr>
            <a:lvl2pPr>
              <a:defRPr sz="2000" b="1"/>
            </a:lvl2pPr>
            <a:lvl3pPr>
              <a:defRPr sz="2000" b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1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3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8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02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1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53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3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42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B835-F855-49E5-BCB0-0E5BF24BE295}" type="datetimeFigureOut">
              <a:rPr lang="de-DE" smtClean="0"/>
              <a:t>3/2/18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AFA9-E518-422C-BC9F-D236F387A6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2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57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the help of R look like?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 b="15219"/>
          <a:stretch/>
        </p:blipFill>
        <p:spPr bwMode="auto">
          <a:xfrm>
            <a:off x="99594" y="762000"/>
            <a:ext cx="899360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 rechteckige Legende 9"/>
          <p:cNvSpPr/>
          <p:nvPr/>
        </p:nvSpPr>
        <p:spPr>
          <a:xfrm>
            <a:off x="1517147" y="939798"/>
            <a:ext cx="2133600" cy="406399"/>
          </a:xfrm>
          <a:prstGeom prst="wedgeRoundRectCallout">
            <a:avLst>
              <a:gd name="adj1" fmla="val -67758"/>
              <a:gd name="adj2" fmla="val -570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Function{Package</a:t>
            </a:r>
            <a:r>
              <a:rPr lang="en-US" dirty="0"/>
              <a:t>}</a:t>
            </a:r>
            <a:endParaRPr lang="de-DE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583947" y="1981200"/>
            <a:ext cx="2426703" cy="406399"/>
          </a:xfrm>
          <a:prstGeom prst="wedgeRoundRectCallout">
            <a:avLst>
              <a:gd name="adj1" fmla="val -62401"/>
              <a:gd name="adj2" fmla="val 27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Function(Arguments)</a:t>
            </a:r>
            <a:endParaRPr lang="de-DE" dirty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5073146" y="5689600"/>
            <a:ext cx="2426703" cy="406399"/>
          </a:xfrm>
          <a:prstGeom prst="wedgeRoundRectCallout">
            <a:avLst>
              <a:gd name="adj1" fmla="val -68681"/>
              <a:gd name="adj2" fmla="val -35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829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90886"/>
              </p:ext>
            </p:extLst>
          </p:nvPr>
        </p:nvGraphicFramePr>
        <p:xfrm>
          <a:off x="12700" y="838200"/>
          <a:ext cx="8957628" cy="62350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Vectors -</a:t>
                      </a:r>
                      <a:r>
                        <a:rPr lang="en-US" sz="1600" baseline="0" dirty="0" smtClean="0"/>
                        <a:t> Creation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v1 = c(1,2,3,4,5)</a:t>
                      </a:r>
                    </a:p>
                    <a:p>
                      <a:r>
                        <a:rPr lang="de-DE" sz="1600" dirty="0" smtClean="0"/>
                        <a:t>&gt; v1</a:t>
                      </a:r>
                    </a:p>
                    <a:p>
                      <a:r>
                        <a:rPr lang="de-DE" sz="1600" dirty="0" smtClean="0"/>
                        <a:t>[1] 1 2 3 4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</a:t>
                      </a:r>
                      <a:r>
                        <a:rPr lang="en-US" sz="1600" baseline="0" dirty="0" smtClean="0"/>
                        <a:t> a vector with “c”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Vectors</a:t>
                      </a:r>
                      <a:r>
                        <a:rPr lang="en-US" sz="1600" baseline="0" dirty="0" smtClean="0"/>
                        <a:t> - Indexing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v1[2] </a:t>
                      </a:r>
                    </a:p>
                    <a:p>
                      <a:r>
                        <a:rPr lang="de-DE" sz="1600" dirty="0" smtClean="0"/>
                        <a:t>[1] 2</a:t>
                      </a:r>
                    </a:p>
                    <a:p>
                      <a:r>
                        <a:rPr lang="en-US" sz="1600" dirty="0" smtClean="0"/>
                        <a:t>&gt; v1[2]=4</a:t>
                      </a:r>
                    </a:p>
                    <a:p>
                      <a:r>
                        <a:rPr lang="en-US" sz="1600" dirty="0" smtClean="0"/>
                        <a:t>&gt; v1</a:t>
                      </a:r>
                    </a:p>
                    <a:p>
                      <a:r>
                        <a:rPr lang="en-US" sz="1600" dirty="0" smtClean="0"/>
                        <a:t>[1] 1 4 3 4 5</a:t>
                      </a:r>
                    </a:p>
                    <a:p>
                      <a:r>
                        <a:rPr lang="en-US" sz="1600" dirty="0" smtClean="0"/>
                        <a:t>&gt;v1[-3]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Call</a:t>
                      </a:r>
                      <a:r>
                        <a:rPr lang="en-US" sz="1600" baseline="0" dirty="0" smtClean="0"/>
                        <a:t> the second value of the vector with 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Replace the second 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Exclude the third element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Vectors</a:t>
                      </a:r>
                      <a:r>
                        <a:rPr lang="en-US" sz="1600" baseline="0" dirty="0" smtClean="0"/>
                        <a:t> – Automated Creation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v2=</a:t>
                      </a:r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(from=1 , to=2, length=5)</a:t>
                      </a:r>
                    </a:p>
                    <a:p>
                      <a:r>
                        <a:rPr lang="en-US" sz="1600" dirty="0" smtClean="0"/>
                        <a:t>&gt; v2</a:t>
                      </a:r>
                    </a:p>
                    <a:p>
                      <a:r>
                        <a:rPr lang="en-US" sz="1600" dirty="0" smtClean="0"/>
                        <a:t>[1] 1.00 1.25 1.50 1.75 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 a vector with 5 values ranging between</a:t>
                      </a:r>
                      <a:r>
                        <a:rPr lang="en-US" sz="1600" baseline="0" dirty="0" smtClean="0"/>
                        <a:t> 1 and 2 (equal steps)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Vectors</a:t>
                      </a:r>
                      <a:r>
                        <a:rPr lang="en-US" sz="1600" baseline="0" dirty="0" smtClean="0"/>
                        <a:t> - Operations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v3=v1+v2</a:t>
                      </a:r>
                    </a:p>
                    <a:p>
                      <a:r>
                        <a:rPr lang="en-US" sz="1600" dirty="0" smtClean="0"/>
                        <a:t>&gt; v3</a:t>
                      </a:r>
                    </a:p>
                    <a:p>
                      <a:r>
                        <a:rPr lang="en-US" sz="1600" dirty="0" smtClean="0"/>
                        <a:t>[1] 2.00 5.25 4.50 5.75 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Sum</a:t>
                      </a:r>
                      <a:r>
                        <a:rPr lang="en-US" sz="1600" baseline="0" dirty="0" smtClean="0"/>
                        <a:t> the values of vector 1 and vector 2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&gt;x&lt;-c(12,15,13,17,11)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&gt;x[x&gt;12] &lt;­ 0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&gt;x[x==0] &lt;­ 2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&gt;x==2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tricky but very useful commands on vectors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2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Task 2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a vector with the length 50 and numbers between 0 and 5</a:t>
            </a:r>
          </a:p>
          <a:p>
            <a:r>
              <a:rPr lang="en-US" dirty="0" smtClean="0"/>
              <a:t>Create a second vector with the length 50 and numbers between 100 and 150</a:t>
            </a:r>
          </a:p>
          <a:p>
            <a:r>
              <a:rPr lang="en-US" dirty="0" smtClean="0"/>
              <a:t>Subtract the first vector from the second vector.</a:t>
            </a:r>
          </a:p>
          <a:p>
            <a:r>
              <a:rPr lang="en-US" dirty="0" smtClean="0"/>
              <a:t>What is the 23</a:t>
            </a:r>
            <a:r>
              <a:rPr lang="en-US" baseline="30000" dirty="0" smtClean="0"/>
              <a:t>rd</a:t>
            </a:r>
            <a:r>
              <a:rPr lang="en-US" dirty="0" smtClean="0"/>
              <a:t> value of the resulting vector?</a:t>
            </a:r>
          </a:p>
        </p:txBody>
      </p:sp>
    </p:spTree>
    <p:extLst>
      <p:ext uri="{BB962C8B-B14F-4D97-AF65-F5344CB8AC3E}">
        <p14:creationId xmlns:p14="http://schemas.microsoft.com/office/powerpoint/2010/main" val="215608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22907"/>
              </p:ext>
            </p:extLst>
          </p:nvPr>
        </p:nvGraphicFramePr>
        <p:xfrm>
          <a:off x="76200" y="838200"/>
          <a:ext cx="8957628" cy="5730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Matrix -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&gt;v4=c(1,2,3,4,5,6,7,8,9,10)</a:t>
                      </a:r>
                    </a:p>
                    <a:p>
                      <a:r>
                        <a:rPr lang="en-US" sz="1600" dirty="0" smtClean="0"/>
                        <a:t>&gt;mat1=matrix(data=v4,ncol=2)</a:t>
                      </a:r>
                    </a:p>
                    <a:p>
                      <a:r>
                        <a:rPr lang="en-US" sz="1600" dirty="0" smtClean="0"/>
                        <a:t>&gt;mat1</a:t>
                      </a:r>
                    </a:p>
                    <a:p>
                      <a:r>
                        <a:rPr lang="en-US" sz="1600" dirty="0" smtClean="0"/>
                        <a:t>       [,1] [,2]</a:t>
                      </a:r>
                    </a:p>
                    <a:p>
                      <a:r>
                        <a:rPr lang="en-US" sz="1600" dirty="0" smtClean="0"/>
                        <a:t>[1,]    1    6</a:t>
                      </a:r>
                    </a:p>
                    <a:p>
                      <a:r>
                        <a:rPr lang="en-US" sz="1600" dirty="0" smtClean="0"/>
                        <a:t>[2,]    2    7</a:t>
                      </a:r>
                    </a:p>
                    <a:p>
                      <a:r>
                        <a:rPr lang="en-US" sz="1600" dirty="0" smtClean="0"/>
                        <a:t>[3,]    3    8</a:t>
                      </a:r>
                    </a:p>
                    <a:p>
                      <a:r>
                        <a:rPr lang="en-US" sz="1600" dirty="0" smtClean="0"/>
                        <a:t>[4,]    4    9</a:t>
                      </a:r>
                    </a:p>
                    <a:p>
                      <a:r>
                        <a:rPr lang="en-US" sz="1600" dirty="0" smtClean="0"/>
                        <a:t>[5,]    5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Matrices</a:t>
                      </a:r>
                      <a:r>
                        <a:rPr lang="en-US" sz="1600" baseline="0" dirty="0" smtClean="0"/>
                        <a:t> are vectors with dimensions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Define the vector first and then the matrix by giving the number of columns or rows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&gt;mat2=matrix(data=c(1,2,3,4,5,6,7,8,9,10),</a:t>
                      </a:r>
                      <a:r>
                        <a:rPr lang="en-US" sz="1600" dirty="0" err="1" smtClean="0"/>
                        <a:t>nrow</a:t>
                      </a:r>
                      <a:r>
                        <a:rPr lang="en-US" sz="1600" dirty="0" smtClean="0"/>
                        <a:t>=2)</a:t>
                      </a:r>
                    </a:p>
                    <a:p>
                      <a:r>
                        <a:rPr lang="en-US" sz="1600" dirty="0" smtClean="0"/>
                        <a:t>&gt; mat2</a:t>
                      </a:r>
                    </a:p>
                    <a:p>
                      <a:r>
                        <a:rPr lang="en-US" sz="1600" dirty="0" smtClean="0"/>
                        <a:t>     [,1] [,2] [,3] [,4] [,5]</a:t>
                      </a:r>
                    </a:p>
                    <a:p>
                      <a:r>
                        <a:rPr lang="en-US" sz="1600" dirty="0" smtClean="0"/>
                        <a:t>[1,]    1    3    5    7    9</a:t>
                      </a:r>
                    </a:p>
                    <a:p>
                      <a:r>
                        <a:rPr lang="en-US" sz="1600" dirty="0" smtClean="0"/>
                        <a:t>[2,]    2    4    6    8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Define the vector in the same line as defining the matrix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Matrix - Indexing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 smtClean="0"/>
                        <a:t>&gt; mat2[1,2]</a:t>
                      </a:r>
                    </a:p>
                    <a:p>
                      <a:r>
                        <a:rPr lang="fi-FI" sz="1600" dirty="0" smtClean="0"/>
                        <a:t>[1] 3</a:t>
                      </a:r>
                    </a:p>
                    <a:p>
                      <a:r>
                        <a:rPr lang="fi-FI" sz="1600" dirty="0" smtClean="0"/>
                        <a:t>&gt; mat2[,2]</a:t>
                      </a:r>
                    </a:p>
                    <a:p>
                      <a:r>
                        <a:rPr lang="fi-FI" sz="1600" dirty="0" smtClean="0"/>
                        <a:t>[1] 3 4</a:t>
                      </a:r>
                    </a:p>
                    <a:p>
                      <a:r>
                        <a:rPr lang="fi-FI" sz="1600" dirty="0" smtClean="0"/>
                        <a:t>&gt; mat2[1,]</a:t>
                      </a:r>
                    </a:p>
                    <a:p>
                      <a:r>
                        <a:rPr lang="fi-FI" sz="1600" dirty="0" smtClean="0"/>
                        <a:t>[1] 1 3 5 7 9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Call the values by giving first the number of the row and then the number of the column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Return lines and columns by leaving the other field empty.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74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one matrix with 2 columns and 10 rows with the values reaching from 1 to 10 in the first column and 11 to 20 in the second column</a:t>
            </a:r>
          </a:p>
          <a:p>
            <a:r>
              <a:rPr lang="en-US" dirty="0" smtClean="0"/>
              <a:t>Multiply the value of the first row and second column with the value of the first column and 2</a:t>
            </a:r>
            <a:r>
              <a:rPr lang="en-US" baseline="30000" dirty="0" smtClean="0"/>
              <a:t>nd</a:t>
            </a:r>
            <a:r>
              <a:rPr lang="en-US" dirty="0" smtClean="0"/>
              <a:t> row.</a:t>
            </a:r>
          </a:p>
          <a:p>
            <a:r>
              <a:rPr lang="en-US" dirty="0" smtClean="0"/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21972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26070"/>
              </p:ext>
            </p:extLst>
          </p:nvPr>
        </p:nvGraphicFramePr>
        <p:xfrm>
          <a:off x="76200" y="838200"/>
          <a:ext cx="8957628" cy="47548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3810000"/>
                <a:gridCol w="33950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Frames - Creation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data.frame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(A=c("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one","two","three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"),B=c(4,5,6),C=c(7,8,9),ID=c("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Germany","Australia","Uruguay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frames</a:t>
                      </a:r>
                      <a:r>
                        <a:rPr lang="en-US" baseline="0" dirty="0" smtClean="0"/>
                        <a:t> are similar to matrices data types can be different e.g. numbers and strings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row.names</a:t>
                      </a:r>
                      <a:r>
                        <a:rPr lang="en-US" dirty="0" smtClean="0"/>
                        <a:t>=c(…)</a:t>
                      </a:r>
                      <a:r>
                        <a:rPr lang="en-US" baseline="0" dirty="0" smtClean="0"/>
                        <a:t> you can also add row names</a:t>
                      </a:r>
                      <a:endParaRPr lang="en-US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Frames- Indexing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</a:t>
                      </a:r>
                      <a:r>
                        <a:rPr lang="en-US" sz="1800" dirty="0" err="1" smtClean="0"/>
                        <a:t>df</a:t>
                      </a:r>
                      <a:r>
                        <a:rPr lang="en-US" sz="1800" dirty="0" smtClean="0"/>
                        <a:t>[,2]</a:t>
                      </a:r>
                    </a:p>
                    <a:p>
                      <a:r>
                        <a:rPr lang="en-US" sz="1800" dirty="0" smtClean="0"/>
                        <a:t>[1] 4 5 6</a:t>
                      </a:r>
                    </a:p>
                    <a:p>
                      <a:r>
                        <a:rPr lang="da-DK" dirty="0" smtClean="0"/>
                        <a:t>&gt; df$B</a:t>
                      </a:r>
                    </a:p>
                    <a:p>
                      <a:r>
                        <a:rPr lang="da-DK" dirty="0" smtClean="0"/>
                        <a:t>[1] 4 5 6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Indexing can be done by numbers or names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r>
                        <a:rPr lang="en-US" dirty="0" smtClean="0"/>
                        <a:t>attributes(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“attributes” returns a</a:t>
                      </a:r>
                      <a:r>
                        <a:rPr lang="en-US" baseline="0" dirty="0" smtClean="0"/>
                        <a:t> list of attributes and is helpful to understand how objects are structured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9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Dataframe</a:t>
            </a:r>
            <a:r>
              <a:rPr lang="en-US" dirty="0" smtClean="0"/>
              <a:t> with 3 columns and 4 rows. The names of the columns should be X,Y and Z and contain the values 4,5,6,7 in the first, 8,9,10,11 in the second and 12,13,14, and 15 in the third column. </a:t>
            </a:r>
            <a:r>
              <a:rPr lang="de-DE" dirty="0" smtClean="0"/>
              <a:t>The row names should be “yes“, “no“, “maybe“, “don´t care“.</a:t>
            </a:r>
          </a:p>
        </p:txBody>
      </p:sp>
    </p:spTree>
    <p:extLst>
      <p:ext uri="{BB962C8B-B14F-4D97-AF65-F5344CB8AC3E}">
        <p14:creationId xmlns:p14="http://schemas.microsoft.com/office/powerpoint/2010/main" val="1895009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24136"/>
              </p:ext>
            </p:extLst>
          </p:nvPr>
        </p:nvGraphicFramePr>
        <p:xfrm>
          <a:off x="76200" y="838200"/>
          <a:ext cx="8957629" cy="32918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3810001"/>
                <a:gridCol w="33950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Merge two </a:t>
                      </a:r>
                      <a:r>
                        <a:rPr lang="en-US" dirty="0" err="1" smtClean="0"/>
                        <a:t>dataframes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df2=</a:t>
                      </a:r>
                      <a:r>
                        <a:rPr lang="en-US" dirty="0" err="1" smtClean="0"/>
                        <a:t>data.frame</a:t>
                      </a:r>
                      <a:r>
                        <a:rPr lang="en-US" dirty="0" smtClean="0"/>
                        <a:t>(E=c(12,13,14),</a:t>
                      </a:r>
                      <a:r>
                        <a:rPr lang="en-US" baseline="0" dirty="0" smtClean="0"/>
                        <a:t> F=c(“</a:t>
                      </a:r>
                      <a:r>
                        <a:rPr lang="en-US" baseline="0" dirty="0" err="1" smtClean="0"/>
                        <a:t>blue”,”red”,”green</a:t>
                      </a:r>
                      <a:r>
                        <a:rPr lang="en-US" baseline="0" dirty="0" smtClean="0"/>
                        <a:t>”), G=c(“</a:t>
                      </a:r>
                      <a:r>
                        <a:rPr lang="en-US" baseline="0" dirty="0" err="1" smtClean="0"/>
                        <a:t>a”,”b”,”c</a:t>
                      </a:r>
                      <a:r>
                        <a:rPr lang="en-US" baseline="0" dirty="0" smtClean="0"/>
                        <a:t>”))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cbind</a:t>
                      </a:r>
                      <a:r>
                        <a:rPr lang="en-US" baseline="0" dirty="0" smtClean="0"/>
                        <a:t>(df,df2)</a:t>
                      </a:r>
                    </a:p>
                    <a:p>
                      <a:r>
                        <a:rPr lang="en-US" baseline="0" dirty="0" err="1" smtClean="0"/>
                        <a:t>rbind</a:t>
                      </a:r>
                      <a:r>
                        <a:rPr lang="en-US" baseline="0" dirty="0" smtClean="0"/>
                        <a:t>(df,df2)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cbind</a:t>
                      </a:r>
                      <a:r>
                        <a:rPr lang="en-US" baseline="0" dirty="0" smtClean="0"/>
                        <a:t> merges two </a:t>
                      </a:r>
                      <a:r>
                        <a:rPr lang="en-US" baseline="0" dirty="0" err="1" smtClean="0"/>
                        <a:t>dataframes</a:t>
                      </a:r>
                      <a:r>
                        <a:rPr lang="en-US" baseline="0" dirty="0" smtClean="0"/>
                        <a:t> by columns; </a:t>
                      </a:r>
                      <a:r>
                        <a:rPr lang="en-US" baseline="0" dirty="0" err="1" smtClean="0"/>
                        <a:t>rbind</a:t>
                      </a:r>
                      <a:r>
                        <a:rPr lang="en-US" baseline="0" dirty="0" smtClean="0"/>
                        <a:t> merges two </a:t>
                      </a:r>
                      <a:r>
                        <a:rPr lang="en-US" baseline="0" dirty="0" err="1" smtClean="0"/>
                        <a:t>dataframes</a:t>
                      </a:r>
                      <a:r>
                        <a:rPr lang="en-US" baseline="0" dirty="0" smtClean="0"/>
                        <a:t> by rows</a:t>
                      </a:r>
                      <a:endParaRPr lang="en-US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df3=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data.frame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(E=c(23,204,206),ID=c("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Australia","Uruguay“,”Germany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merge(df,df3,by=“ID”)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 two </a:t>
                      </a:r>
                      <a:r>
                        <a:rPr lang="en-US" dirty="0" err="1" smtClean="0"/>
                        <a:t>dataframes</a:t>
                      </a:r>
                      <a:r>
                        <a:rPr lang="en-US" baseline="0" dirty="0" smtClean="0"/>
                        <a:t> by a unique identifier e.g. a country code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21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47413"/>
              </p:ext>
            </p:extLst>
          </p:nvPr>
        </p:nvGraphicFramePr>
        <p:xfrm>
          <a:off x="76200" y="838200"/>
          <a:ext cx="8957629" cy="39490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3810001"/>
                <a:gridCol w="33950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NA, </a:t>
                      </a:r>
                      <a:r>
                        <a:rPr lang="en-US" sz="1600" dirty="0" err="1" smtClean="0"/>
                        <a:t>NaN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Inf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y&lt;-c(1,5,6,NA,3)</a:t>
                      </a:r>
                    </a:p>
                    <a:p>
                      <a:r>
                        <a:rPr lang="en-US" dirty="0" smtClean="0"/>
                        <a:t>y[1]&lt;-NA</a:t>
                      </a:r>
                    </a:p>
                    <a:p>
                      <a:r>
                        <a:rPr lang="en-US" dirty="0" smtClean="0"/>
                        <a:t>is.na(y)</a:t>
                      </a:r>
                    </a:p>
                    <a:p>
                      <a:r>
                        <a:rPr lang="en-US" dirty="0" smtClean="0"/>
                        <a:t>sum(y,na.rm=TRUE)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is.na asks</a:t>
                      </a:r>
                      <a:r>
                        <a:rPr lang="en-US" baseline="0" dirty="0" smtClean="0"/>
                        <a:t> whether the condition is true</a:t>
                      </a:r>
                    </a:p>
                    <a:p>
                      <a:r>
                        <a:rPr lang="en-US" baseline="0" dirty="0" smtClean="0"/>
                        <a:t>na.rm is an argument removing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values and used in many functions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Descriptive</a:t>
                      </a:r>
                      <a:r>
                        <a:rPr lang="en-US" baseline="0" dirty="0" smtClean="0"/>
                        <a:t> statistics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mean(y)</a:t>
                      </a:r>
                    </a:p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(y)</a:t>
                      </a:r>
                    </a:p>
                    <a:p>
                      <a:r>
                        <a:rPr lang="en-US" dirty="0" err="1" smtClean="0"/>
                        <a:t>sd</a:t>
                      </a:r>
                      <a:r>
                        <a:rPr lang="en-US" dirty="0" smtClean="0"/>
                        <a:t>(y)</a:t>
                      </a:r>
                    </a:p>
                    <a:p>
                      <a:r>
                        <a:rPr lang="en-US" dirty="0" smtClean="0"/>
                        <a:t>median(y)</a:t>
                      </a:r>
                    </a:p>
                    <a:p>
                      <a:r>
                        <a:rPr lang="en-US" dirty="0" smtClean="0"/>
                        <a:t>quantile(y)</a:t>
                      </a:r>
                    </a:p>
                    <a:p>
                      <a:r>
                        <a:rPr lang="en-US" dirty="0" smtClean="0"/>
                        <a:t>Summary(y)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value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Variance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Standard Deviation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Median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Quantiles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Different stats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5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Have a look at the dataset “cars”. Calculate the mean, median and quantiles of the speed of all cars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737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43508" y="908720"/>
            <a:ext cx="8619492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language and software environment for statistical computations</a:t>
            </a:r>
          </a:p>
          <a:p>
            <a:r>
              <a:rPr lang="en-US" dirty="0" smtClean="0"/>
              <a:t>High number of “packages” </a:t>
            </a:r>
          </a:p>
          <a:p>
            <a:r>
              <a:rPr lang="en-US" dirty="0" smtClean="0"/>
              <a:t>Implement </a:t>
            </a:r>
            <a:r>
              <a:rPr lang="en-US" dirty="0"/>
              <a:t>many common statistical </a:t>
            </a:r>
            <a:r>
              <a:rPr lang="en-US" dirty="0" smtClean="0"/>
              <a:t>procedures</a:t>
            </a:r>
            <a:endParaRPr lang="en-US" dirty="0"/>
          </a:p>
          <a:p>
            <a:r>
              <a:rPr lang="en-US" dirty="0"/>
              <a:t>Provide excellent graphics </a:t>
            </a:r>
            <a:r>
              <a:rPr lang="en-US" dirty="0" smtClean="0"/>
              <a:t>functionality</a:t>
            </a:r>
            <a:endParaRPr lang="en-US" dirty="0"/>
          </a:p>
          <a:p>
            <a:r>
              <a:rPr lang="en-US" dirty="0"/>
              <a:t>A convenient starting point for many data </a:t>
            </a:r>
            <a:r>
              <a:rPr lang="en-US" dirty="0" smtClean="0"/>
              <a:t>analysis projects</a:t>
            </a:r>
          </a:p>
        </p:txBody>
      </p:sp>
      <p:pic>
        <p:nvPicPr>
          <p:cNvPr id="1026" name="Picture 2" descr="R Graphics 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3400" y="5588555"/>
            <a:ext cx="19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www.r-project.org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4009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3384"/>
              </p:ext>
            </p:extLst>
          </p:nvPr>
        </p:nvGraphicFramePr>
        <p:xfrm>
          <a:off x="76200" y="838200"/>
          <a:ext cx="8957629" cy="32918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3810001"/>
                <a:gridCol w="33950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setwd</a:t>
                      </a:r>
                      <a:r>
                        <a:rPr lang="en-US" sz="1800" dirty="0" smtClean="0"/>
                        <a:t>(“C:/Users/…”)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list.files</a:t>
                      </a:r>
                      <a:r>
                        <a:rPr lang="en-US" sz="18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read.table</a:t>
                      </a:r>
                      <a:r>
                        <a:rPr lang="en-US" sz="1800" dirty="0" smtClean="0"/>
                        <a:t>(“filename.txt”, header=TRUE)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read.csv(“filename.csv”, header=TRUE)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your workspace to find your data</a:t>
                      </a:r>
                    </a:p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your data from a text or a csv file. Many </a:t>
                      </a:r>
                      <a:r>
                        <a:rPr lang="en-US" baseline="0" dirty="0" err="1" smtClean="0"/>
                        <a:t>many</a:t>
                      </a:r>
                      <a:r>
                        <a:rPr lang="en-US" baseline="0" dirty="0" smtClean="0"/>
                        <a:t> other options exist!</a:t>
                      </a:r>
                      <a:endParaRPr lang="en-US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write.table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mydata</a:t>
                      </a:r>
                      <a:r>
                        <a:rPr lang="de-DE" dirty="0" smtClean="0"/>
                        <a:t>, "c:/mydata.txt", </a:t>
                      </a:r>
                      <a:r>
                        <a:rPr lang="de-DE" dirty="0" err="1" smtClean="0"/>
                        <a:t>sep</a:t>
                      </a:r>
                      <a:r>
                        <a:rPr lang="de-DE" dirty="0" smtClean="0"/>
                        <a:t>="\t") </a:t>
                      </a:r>
                    </a:p>
                    <a:p>
                      <a:r>
                        <a:rPr lang="en-US" dirty="0" smtClean="0"/>
                        <a:t>write.csv(</a:t>
                      </a:r>
                      <a:r>
                        <a:rPr lang="en-US" dirty="0" err="1" smtClean="0"/>
                        <a:t>mydata</a:t>
                      </a:r>
                      <a:r>
                        <a:rPr lang="en-US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 results as</a:t>
                      </a:r>
                      <a:r>
                        <a:rPr lang="en-US" baseline="0" dirty="0" smtClean="0"/>
                        <a:t> a tab-delimited text file or as a .csv file in you workspace. Many other options exist!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2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651815"/>
              </p:ext>
            </p:extLst>
          </p:nvPr>
        </p:nvGraphicFramePr>
        <p:xfrm>
          <a:off x="76200" y="838200"/>
          <a:ext cx="8957629" cy="30175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3810001"/>
                <a:gridCol w="33950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</a:t>
                      </a:r>
                      <a:r>
                        <a:rPr lang="en-US" sz="1800" dirty="0" smtClean="0"/>
                        <a:t>(cars)</a:t>
                      </a:r>
                    </a:p>
                    <a:p>
                      <a:r>
                        <a:rPr lang="en-US" sz="1800" dirty="0" err="1" smtClean="0"/>
                        <a:t>cor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cars,method</a:t>
                      </a:r>
                      <a:r>
                        <a:rPr lang="en-US" sz="1800" dirty="0" smtClean="0"/>
                        <a:t>=“spearman”)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 Pearson</a:t>
                      </a:r>
                      <a:r>
                        <a:rPr lang="en-US" baseline="0" dirty="0" smtClean="0"/>
                        <a:t> correlation</a:t>
                      </a:r>
                    </a:p>
                    <a:p>
                      <a:r>
                        <a:rPr lang="en-US" baseline="0" dirty="0" smtClean="0"/>
                        <a:t>Calculate other e.g. spearman correlation coefficient</a:t>
                      </a:r>
                      <a:endParaRPr lang="en-US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install.packages</a:t>
                      </a:r>
                      <a:r>
                        <a:rPr lang="en-US" dirty="0" smtClean="0"/>
                        <a:t>(“</a:t>
                      </a:r>
                      <a:r>
                        <a:rPr lang="en-US" dirty="0" err="1" smtClean="0"/>
                        <a:t>Hmisc</a:t>
                      </a:r>
                      <a:r>
                        <a:rPr lang="en-US" dirty="0" smtClean="0"/>
                        <a:t>”)</a:t>
                      </a:r>
                    </a:p>
                    <a:p>
                      <a:r>
                        <a:rPr lang="en-US" dirty="0" smtClean="0"/>
                        <a:t>library(</a:t>
                      </a:r>
                      <a:r>
                        <a:rPr lang="en-US" dirty="0" err="1" smtClean="0"/>
                        <a:t>Hmisc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rcorr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cars$speed,cars$dist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err="1" smtClean="0"/>
                        <a:t>rcorr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as.matrix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mtcars</a:t>
                      </a:r>
                      <a:r>
                        <a:rPr lang="en-US" dirty="0" smtClean="0"/>
                        <a:t>))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rcorr</a:t>
                      </a:r>
                      <a:r>
                        <a:rPr lang="en-US" dirty="0" smtClean="0"/>
                        <a:t> to calculate also p-values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You can also do</a:t>
                      </a:r>
                      <a:r>
                        <a:rPr lang="en-US" baseline="0" dirty="0" smtClean="0"/>
                        <a:t> this for a whole </a:t>
                      </a:r>
                      <a:r>
                        <a:rPr lang="en-US" baseline="0" dirty="0" err="1" smtClean="0"/>
                        <a:t>dataframe</a:t>
                      </a:r>
                      <a:r>
                        <a:rPr lang="en-US" baseline="0" dirty="0" smtClean="0"/>
                        <a:t> (convert lists to </a:t>
                      </a:r>
                      <a:r>
                        <a:rPr lang="en-US" baseline="0" dirty="0" err="1" smtClean="0"/>
                        <a:t>dataframe</a:t>
                      </a:r>
                      <a:r>
                        <a:rPr lang="en-US" baseline="0" dirty="0" smtClean="0"/>
                        <a:t> if necessary)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0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 in 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77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671349"/>
              </p:ext>
            </p:extLst>
          </p:nvPr>
        </p:nvGraphicFramePr>
        <p:xfrm>
          <a:off x="457201" y="1600200"/>
          <a:ext cx="6019799" cy="516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55"/>
                <a:gridCol w="3790244"/>
              </a:tblGrid>
              <a:tr h="428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 a simple plot with default settings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options within plotting function or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par()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current settings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opar</a:t>
                      </a:r>
                      <a:r>
                        <a:rPr lang="en-US" sz="1400" dirty="0" smtClean="0"/>
                        <a:t>&lt;-par()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en-US" sz="1400" dirty="0" smtClean="0"/>
                        <a:t>plot(cars)</a:t>
                      </a:r>
                    </a:p>
                    <a:p>
                      <a:r>
                        <a:rPr lang="en-US" sz="1400" dirty="0" smtClean="0"/>
                        <a:t>par&lt;-(</a:t>
                      </a:r>
                      <a:r>
                        <a:rPr lang="en-US" sz="1400" dirty="0" err="1" smtClean="0"/>
                        <a:t>opar</a:t>
                      </a:r>
                      <a:r>
                        <a:rPr lang="en-US" sz="1400" dirty="0" smtClean="0"/>
                        <a:t>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graphical</a:t>
                      </a:r>
                      <a:r>
                        <a:rPr lang="en-US" sz="1400" baseline="0" dirty="0" smtClean="0"/>
                        <a:t> parameters with par but do not forget to safe your original settings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Sizing</a:t>
                      </a:r>
                      <a:r>
                        <a:rPr lang="en-US" sz="1400" b="1" baseline="0" dirty="0" smtClean="0"/>
                        <a:t> of symbols and text 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2400" b="1" dirty="0"/>
                    </a:p>
                  </a:txBody>
                  <a:tcPr/>
                </a:tc>
              </a:tr>
              <a:tr h="2080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cars,col.lab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=3, </a:t>
                      </a:r>
                      <a:r>
                        <a:rPr lang="de-DE" sz="1400" dirty="0" err="1" smtClean="0"/>
                        <a:t>cex.axis</a:t>
                      </a:r>
                      <a:r>
                        <a:rPr lang="de-DE" sz="1400" dirty="0" smtClean="0"/>
                        <a:t>=1.5,cex.lab=1.5)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</a:t>
                      </a:r>
                      <a:r>
                        <a:rPr lang="en-US" sz="1400" dirty="0" smtClean="0"/>
                        <a:t>” indicates the amount by which plotting text and symbols should be scaled relative to the default. 1=default, 1.5 is 50% larger, 0.5 is 50% smaller, etc.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cex.axis</a:t>
                      </a:r>
                      <a:r>
                        <a:rPr lang="en-US" sz="1400" dirty="0" smtClean="0"/>
                        <a:t>” magnification of axis annotation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cex.lab</a:t>
                      </a:r>
                      <a:r>
                        <a:rPr lang="en-US" sz="1400" dirty="0" smtClean="0"/>
                        <a:t>” magnification of x and y labels 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cex.main</a:t>
                      </a:r>
                      <a:r>
                        <a:rPr lang="en-US" sz="1400" dirty="0" smtClean="0"/>
                        <a:t>” magnification of titles relative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cex.sub</a:t>
                      </a:r>
                      <a:r>
                        <a:rPr lang="en-US" sz="1400" dirty="0" smtClean="0"/>
                        <a:t>” magnification of subtitles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73257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37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661849"/>
              </p:ext>
            </p:extLst>
          </p:nvPr>
        </p:nvGraphicFramePr>
        <p:xfrm>
          <a:off x="457201" y="1600200"/>
          <a:ext cx="5638799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3289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Colors and Symbols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cars,col.lab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=3, </a:t>
                      </a:r>
                      <a:r>
                        <a:rPr lang="de-DE" sz="1400" dirty="0" err="1" smtClean="0"/>
                        <a:t>cex.axis</a:t>
                      </a:r>
                      <a:r>
                        <a:rPr lang="de-DE" sz="1400" dirty="0" smtClean="0"/>
                        <a:t>=4,cex.lab=2,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endParaRPr lang="en-US" sz="1400" dirty="0" smtClean="0"/>
                    </a:p>
                    <a:p>
                      <a:endParaRPr lang="de-DE" sz="1400" dirty="0" smtClean="0"/>
                    </a:p>
                    <a:p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colors</a:t>
                      </a:r>
                      <a:r>
                        <a:rPr lang="de-DE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en-US" sz="1400" dirty="0" smtClean="0"/>
                        <a:t>”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plotting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col.axis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axis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annotation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x </a:t>
                      </a:r>
                      <a:r>
                        <a:rPr lang="de-DE" sz="1400" dirty="0" err="1" smtClean="0"/>
                        <a:t>and</a:t>
                      </a:r>
                      <a:r>
                        <a:rPr lang="de-DE" sz="1400" dirty="0" smtClean="0"/>
                        <a:t> y </a:t>
                      </a:r>
                      <a:r>
                        <a:rPr lang="de-DE" sz="1400" dirty="0" err="1" smtClean="0"/>
                        <a:t>labels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col.main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titles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col.sub</a:t>
                      </a:r>
                      <a:r>
                        <a:rPr lang="de-DE" sz="1400" dirty="0" smtClean="0"/>
                        <a:t>“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subtitles</a:t>
                      </a:r>
                      <a:endParaRPr lang="de-DE" sz="1400" dirty="0" smtClean="0"/>
                    </a:p>
                    <a:p>
                      <a:r>
                        <a:rPr lang="en-US" sz="1400" dirty="0" smtClean="0"/>
                        <a:t>colors()</a:t>
                      </a:r>
                      <a:r>
                        <a:rPr lang="en-US" sz="1400" baseline="0" dirty="0" smtClean="0"/>
                        <a:t> returns all available colors</a:t>
                      </a:r>
                    </a:p>
                    <a:p>
                      <a:r>
                        <a:rPr lang="en-US" sz="1400" dirty="0" smtClean="0"/>
                        <a:t>Specify colors by index (col=1), name col=“white”, hexadecimal (col="#FFFFFF“), or RGB (col=</a:t>
                      </a:r>
                      <a:r>
                        <a:rPr lang="en-US" sz="1400" dirty="0" err="1" smtClean="0"/>
                        <a:t>rgb</a:t>
                      </a:r>
                      <a:r>
                        <a:rPr lang="en-US" sz="1400" dirty="0" smtClean="0"/>
                        <a:t>(0,0,0)).</a:t>
                      </a:r>
                      <a:r>
                        <a:rPr lang="en-US" sz="1400" baseline="0" dirty="0" smtClean="0"/>
                        <a:t> </a:t>
                      </a:r>
                      <a:endParaRPr lang="de-D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?</a:t>
                      </a:r>
                      <a:r>
                        <a:rPr lang="de-DE" sz="1400" dirty="0" err="1" smtClean="0"/>
                        <a:t>pch</a:t>
                      </a:r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cars,col.lab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=3, </a:t>
                      </a:r>
                      <a:r>
                        <a:rPr lang="de-DE" sz="1400" dirty="0" err="1" smtClean="0"/>
                        <a:t>cex.axis</a:t>
                      </a:r>
                      <a:r>
                        <a:rPr lang="de-DE" sz="1400" dirty="0" smtClean="0"/>
                        <a:t>=1.5,cex.lab=1.5, </a:t>
                      </a:r>
                      <a:r>
                        <a:rPr lang="de-DE" sz="1400" dirty="0" err="1" smtClean="0"/>
                        <a:t>pch</a:t>
                      </a:r>
                      <a:r>
                        <a:rPr lang="de-DE" sz="1400" dirty="0" smtClean="0"/>
                        <a:t>=21,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bg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pch</a:t>
                      </a:r>
                      <a:r>
                        <a:rPr lang="en-US" sz="1400" dirty="0" smtClean="0"/>
                        <a:t>” sets symbols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fg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dirty="0" err="1" smtClean="0"/>
                        <a:t>foreground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bg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dirty="0" err="1" smtClean="0"/>
                        <a:t>background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6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4343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217085"/>
              </p:ext>
            </p:extLst>
          </p:nvPr>
        </p:nvGraphicFramePr>
        <p:xfrm>
          <a:off x="457201" y="1600200"/>
          <a:ext cx="5562600" cy="316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783"/>
                <a:gridCol w="2935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Plot types,</a:t>
                      </a:r>
                      <a:r>
                        <a:rPr lang="en-US" sz="1400" b="1" baseline="0" dirty="0" smtClean="0"/>
                        <a:t> axis labels and line width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plot(cars, type="l") </a:t>
                      </a:r>
                    </a:p>
                    <a:p>
                      <a:r>
                        <a:rPr lang="en-US" sz="1400" dirty="0" smtClean="0"/>
                        <a:t>plot(cars, type="b")</a:t>
                      </a:r>
                    </a:p>
                    <a:p>
                      <a:r>
                        <a:rPr lang="en-US" sz="1400" dirty="0" smtClean="0"/>
                        <a:t>plot(cars, type="h")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lines</a:t>
                      </a:r>
                    </a:p>
                    <a:p>
                      <a:r>
                        <a:rPr lang="en-US" sz="1400" baseline="0" dirty="0" smtClean="0"/>
                        <a:t>Plot lines and points</a:t>
                      </a:r>
                    </a:p>
                    <a:p>
                      <a:r>
                        <a:rPr lang="en-US" sz="1400" baseline="0" dirty="0" smtClean="0"/>
                        <a:t>Plot histogram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plot(cars, type="l", </a:t>
                      </a:r>
                      <a:r>
                        <a:rPr lang="en-US" sz="1400" dirty="0" err="1" smtClean="0"/>
                        <a:t>lty</a:t>
                      </a:r>
                      <a:r>
                        <a:rPr lang="en-US" sz="1400" dirty="0" smtClean="0"/>
                        <a:t>=3, </a:t>
                      </a:r>
                      <a:r>
                        <a:rPr lang="en-US" sz="1400" dirty="0" err="1" smtClean="0"/>
                        <a:t>lwd</a:t>
                      </a:r>
                      <a:r>
                        <a:rPr lang="en-US" sz="1400" dirty="0" smtClean="0"/>
                        <a:t>=5)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lty</a:t>
                      </a:r>
                      <a:r>
                        <a:rPr lang="en-US" sz="1400" baseline="0" dirty="0" smtClean="0"/>
                        <a:t> sets the line type</a:t>
                      </a:r>
                      <a:r>
                        <a:rPr lang="de-DE" sz="1400" baseline="0" dirty="0" smtClean="0"/>
                        <a:t>; </a:t>
                      </a:r>
                      <a:r>
                        <a:rPr lang="de-DE" sz="1400" baseline="0" dirty="0" err="1" smtClean="0"/>
                        <a:t>lwd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sets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the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line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width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plot(cars, type="b", main="Main Title", sub="Subtitle", </a:t>
                      </a:r>
                      <a:r>
                        <a:rPr lang="en-US" sz="1400" dirty="0" err="1" smtClean="0"/>
                        <a:t>xlab</a:t>
                      </a:r>
                      <a:r>
                        <a:rPr lang="en-US" sz="1400" dirty="0" smtClean="0"/>
                        <a:t>="X Axis", </a:t>
                      </a:r>
                      <a:r>
                        <a:rPr lang="en-US" sz="1400" dirty="0" err="1" smtClean="0"/>
                        <a:t>ylab</a:t>
                      </a:r>
                      <a:r>
                        <a:rPr lang="en-US" sz="1400" dirty="0" smtClean="0"/>
                        <a:t>="Y Axis")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labels</a:t>
                      </a:r>
                      <a:r>
                        <a:rPr lang="en-US" sz="1400" baseline="0" dirty="0" smtClean="0"/>
                        <a:t> of the x and y axis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32766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22098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1143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96" y="4347099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81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 plot that looks like this: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286000"/>
            <a:ext cx="57721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34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77513"/>
              </p:ext>
            </p:extLst>
          </p:nvPr>
        </p:nvGraphicFramePr>
        <p:xfrm>
          <a:off x="457201" y="1178560"/>
          <a:ext cx="54102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816"/>
                <a:gridCol w="2855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Positions of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elements within the plot</a:t>
                      </a:r>
                      <a:r>
                        <a:rPr lang="en-US" sz="1400" b="1" baseline="0" dirty="0" smtClean="0"/>
                        <a:t> and margins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plot(cars)</a:t>
                      </a:r>
                    </a:p>
                    <a:p>
                      <a:r>
                        <a:rPr lang="en-US" sz="1400" dirty="0" smtClean="0"/>
                        <a:t>text(10, 60, "Speed (mph)\n versus\n Stopping distance (</a:t>
                      </a:r>
                      <a:r>
                        <a:rPr lang="en-US" sz="1400" dirty="0" err="1" smtClean="0"/>
                        <a:t>ft</a:t>
                      </a:r>
                      <a:r>
                        <a:rPr lang="en-US" sz="1400" dirty="0" smtClean="0"/>
                        <a:t>)")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text to a plot with text(x-</a:t>
                      </a:r>
                      <a:r>
                        <a:rPr lang="en-US" sz="1400" dirty="0" err="1" smtClean="0"/>
                        <a:t>pos,y</a:t>
                      </a: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pos</a:t>
                      </a:r>
                      <a:r>
                        <a:rPr lang="en-US" sz="1400" dirty="0" smtClean="0"/>
                        <a:t>,”text”)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(0:10, 0:10, type="n",</a:t>
                      </a:r>
                      <a:r>
                        <a:rPr lang="de-DE" sz="1400" dirty="0" err="1" smtClean="0"/>
                        <a:t>xlab</a:t>
                      </a:r>
                      <a:r>
                        <a:rPr lang="de-DE" sz="1400" dirty="0" smtClean="0"/>
                        <a:t>="X", </a:t>
                      </a:r>
                      <a:r>
                        <a:rPr lang="de-DE" sz="1400" dirty="0" err="1" smtClean="0"/>
                        <a:t>ylab</a:t>
                      </a:r>
                      <a:r>
                        <a:rPr lang="de-DE" sz="1400" dirty="0" smtClean="0"/>
                        <a:t>="Y")</a:t>
                      </a:r>
                    </a:p>
                    <a:p>
                      <a:r>
                        <a:rPr lang="de-DE" sz="1400" dirty="0" err="1" smtClean="0"/>
                        <a:t>text</a:t>
                      </a:r>
                      <a:r>
                        <a:rPr lang="de-DE" sz="1400" dirty="0" smtClean="0"/>
                        <a:t>(5,5,"Plot Area",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=2)</a:t>
                      </a:r>
                    </a:p>
                    <a:p>
                      <a:r>
                        <a:rPr lang="de-DE" sz="1400" dirty="0" smtClean="0"/>
                        <a:t>box(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 </a:t>
                      </a:r>
                    </a:p>
                    <a:p>
                      <a:r>
                        <a:rPr lang="de-DE" sz="1400" dirty="0" smtClean="0"/>
                        <a:t>box(</a:t>
                      </a:r>
                      <a:r>
                        <a:rPr lang="de-DE" sz="1400" dirty="0" err="1" smtClean="0"/>
                        <a:t>which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figure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</a:t>
                      </a:r>
                      <a:endParaRPr lang="de-DE" sz="1400" baseline="0" dirty="0" smtClean="0"/>
                    </a:p>
                    <a:p>
                      <a:r>
                        <a:rPr lang="de-DE" sz="1400" dirty="0" err="1" smtClean="0"/>
                        <a:t>mtext</a:t>
                      </a:r>
                      <a:r>
                        <a:rPr lang="de-DE" sz="1400" dirty="0" smtClean="0"/>
                        <a:t>("</a:t>
                      </a:r>
                      <a:r>
                        <a:rPr lang="de-DE" sz="1400" dirty="0" err="1" smtClean="0"/>
                        <a:t>Figure</a:t>
                      </a:r>
                      <a:r>
                        <a:rPr lang="de-DE" sz="1400" dirty="0" smtClean="0"/>
                        <a:t> Area",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=2,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</a:t>
                      </a:r>
                      <a:r>
                        <a:rPr lang="en-US" sz="1400" baseline="0" dirty="0" smtClean="0"/>
                        <a:t> a plot with x and y axis from 0 to 10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Add text</a:t>
                      </a:r>
                      <a:r>
                        <a:rPr lang="en-US" sz="1400" baseline="0" dirty="0" smtClean="0"/>
                        <a:t> to the Plot Area</a:t>
                      </a:r>
                      <a:r>
                        <a:rPr lang="de-DE" sz="1400" baseline="0" dirty="0" smtClean="0"/>
                        <a:t> </a:t>
                      </a:r>
                    </a:p>
                    <a:p>
                      <a:r>
                        <a:rPr lang="de-DE" sz="1400" baseline="0" dirty="0" smtClean="0"/>
                        <a:t>box </a:t>
                      </a:r>
                      <a:r>
                        <a:rPr lang="de-DE" sz="1400" baseline="0" dirty="0" err="1" smtClean="0"/>
                        <a:t>the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plot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area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with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the</a:t>
                      </a:r>
                      <a:r>
                        <a:rPr lang="de-DE" sz="1400" baseline="0" dirty="0" smtClean="0"/>
                        <a:t> same </a:t>
                      </a:r>
                      <a:r>
                        <a:rPr lang="de-DE" sz="1400" baseline="0" dirty="0" err="1" smtClean="0"/>
                        <a:t>colour</a:t>
                      </a:r>
                      <a:endParaRPr lang="de-DE" sz="1400" baseline="0" dirty="0" smtClean="0"/>
                    </a:p>
                    <a:p>
                      <a:r>
                        <a:rPr lang="en-US" sz="1400" baseline="0" dirty="0" smtClean="0"/>
                        <a:t>Draw a box around the figure</a:t>
                      </a:r>
                    </a:p>
                    <a:p>
                      <a:r>
                        <a:rPr lang="en-US" sz="1400" baseline="0" dirty="0" smtClean="0"/>
                        <a:t>Add a text to the marginal area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par()$</a:t>
                      </a:r>
                      <a:r>
                        <a:rPr lang="de-DE" sz="1400" dirty="0" err="1" smtClean="0"/>
                        <a:t>mar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mar</a:t>
                      </a:r>
                      <a:r>
                        <a:rPr lang="de-DE" sz="1400" dirty="0" smtClean="0"/>
                        <a:t>=c(4, 4, 4, 4))</a:t>
                      </a:r>
                    </a:p>
                    <a:p>
                      <a:r>
                        <a:rPr lang="de-DE" sz="1400" dirty="0" smtClean="0"/>
                        <a:t>par()$</a:t>
                      </a:r>
                      <a:r>
                        <a:rPr lang="de-DE" sz="1400" dirty="0" err="1" smtClean="0"/>
                        <a:t>oma</a:t>
                      </a:r>
                      <a:r>
                        <a:rPr lang="de-DE" sz="1400" dirty="0" smtClean="0"/>
                        <a:t> </a:t>
                      </a:r>
                    </a:p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oma</a:t>
                      </a:r>
                      <a:r>
                        <a:rPr lang="de-DE" sz="1400" dirty="0" smtClean="0"/>
                        <a:t>=c(2,2,2,2))</a:t>
                      </a:r>
                    </a:p>
                    <a:p>
                      <a:r>
                        <a:rPr lang="de-DE" sz="1400" dirty="0" smtClean="0"/>
                        <a:t>box(</a:t>
                      </a:r>
                      <a:r>
                        <a:rPr lang="de-DE" sz="1400" dirty="0" err="1" smtClean="0"/>
                        <a:t>which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outer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“,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=1)</a:t>
                      </a:r>
                    </a:p>
                    <a:p>
                      <a:r>
                        <a:rPr lang="de-DE" sz="1400" dirty="0" err="1" smtClean="0"/>
                        <a:t>mtext</a:t>
                      </a:r>
                      <a:r>
                        <a:rPr lang="de-DE" sz="1400" dirty="0" smtClean="0"/>
                        <a:t>("</a:t>
                      </a:r>
                      <a:r>
                        <a:rPr lang="de-DE" sz="1400" dirty="0" err="1" smtClean="0"/>
                        <a:t>Outer</a:t>
                      </a:r>
                      <a:r>
                        <a:rPr lang="de-DE" sz="1400" dirty="0" smtClean="0"/>
                        <a:t> Area",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=2, </a:t>
                      </a:r>
                      <a:r>
                        <a:rPr lang="de-DE" sz="1400" dirty="0" err="1" smtClean="0"/>
                        <a:t>outer</a:t>
                      </a:r>
                      <a:r>
                        <a:rPr lang="de-DE" sz="1400" dirty="0" smtClean="0"/>
                        <a:t>=TRUE,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</a:t>
                      </a:r>
                      <a:r>
                        <a:rPr lang="en-US" sz="1400" baseline="0" dirty="0" smtClean="0"/>
                        <a:t> the current margin settings</a:t>
                      </a:r>
                      <a:endParaRPr lang="de-DE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Set </a:t>
                      </a:r>
                      <a:r>
                        <a:rPr lang="de-DE" sz="1400" dirty="0" err="1" smtClean="0"/>
                        <a:t>margin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sizes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mar</a:t>
                      </a:r>
                      <a:endParaRPr lang="de-DE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Set outer margin size with </a:t>
                      </a:r>
                      <a:r>
                        <a:rPr lang="en-US" sz="1400" baseline="0" dirty="0" err="1" smtClean="0"/>
                        <a:t>oma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Box outer area with green and add text to it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85" y="18288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85" y="3810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23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3962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 types of plots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690972"/>
              </p:ext>
            </p:extLst>
          </p:nvPr>
        </p:nvGraphicFramePr>
        <p:xfrm>
          <a:off x="457201" y="1600200"/>
          <a:ext cx="6187522" cy="5242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329"/>
                <a:gridCol w="116840"/>
                <a:gridCol w="2796353"/>
              </a:tblGrid>
              <a:tr h="1930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 smtClean="0"/>
                        <a:t>Histograms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) 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breaks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=0,to=30,10)) 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breaks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=0,to=30,2),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freq</a:t>
                      </a:r>
                      <a:r>
                        <a:rPr lang="de-DE" sz="1400" dirty="0" smtClean="0"/>
                        <a:t>=FALSE)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Hist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plots</a:t>
                      </a:r>
                      <a:r>
                        <a:rPr lang="de-DE" sz="1400" baseline="0" dirty="0" smtClean="0"/>
                        <a:t> a </a:t>
                      </a:r>
                      <a:r>
                        <a:rPr lang="de-DE" sz="1400" baseline="0" dirty="0" err="1" smtClean="0"/>
                        <a:t>histogram</a:t>
                      </a:r>
                      <a:endParaRPr lang="de-DE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Set breaks with by defining a sequence</a:t>
                      </a:r>
                      <a:endParaRPr lang="de-DE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Switch 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frequency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histogram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freq</a:t>
                      </a:r>
                      <a:r>
                        <a:rPr lang="de-DE" sz="1400" dirty="0" smtClean="0"/>
                        <a:t>=FALSE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de-DE" sz="1400" b="1" dirty="0" err="1" smtClean="0"/>
                        <a:t>Boxplots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Boxplot</a:t>
                      </a:r>
                      <a:r>
                        <a:rPr lang="en-US" sz="1400" baseline="0" dirty="0" smtClean="0"/>
                        <a:t> creates </a:t>
                      </a:r>
                      <a:r>
                        <a:rPr lang="en-US" sz="1400" dirty="0" smtClean="0"/>
                        <a:t>a boxplot with groups according to the supplement factor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=c("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", 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"),  </a:t>
                      </a:r>
                      <a:r>
                        <a:rPr lang="de-DE" sz="1400" dirty="0" err="1" smtClean="0"/>
                        <a:t>main</a:t>
                      </a:r>
                      <a:r>
                        <a:rPr lang="de-DE" sz="1400" dirty="0" smtClean="0"/>
                        <a:t> = "Guinea </a:t>
                      </a:r>
                      <a:r>
                        <a:rPr lang="de-DE" sz="1400" dirty="0" err="1" smtClean="0"/>
                        <a:t>Pigs</a:t>
                      </a:r>
                      <a:r>
                        <a:rPr lang="de-DE" sz="1400" dirty="0" smtClean="0"/>
                        <a:t>' </a:t>
                      </a:r>
                      <a:r>
                        <a:rPr lang="de-DE" sz="1400" dirty="0" err="1" smtClean="0"/>
                        <a:t>Tooth</a:t>
                      </a:r>
                      <a:r>
                        <a:rPr lang="de-DE" sz="1400" dirty="0" smtClean="0"/>
                        <a:t> Growth",</a:t>
                      </a:r>
                    </a:p>
                    <a:p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xlab</a:t>
                      </a:r>
                      <a:r>
                        <a:rPr lang="de-DE" sz="1400" dirty="0" smtClean="0"/>
                        <a:t> = "Vitamin C dose mg", </a:t>
                      </a:r>
                      <a:r>
                        <a:rPr lang="de-DE" sz="1400" dirty="0" err="1" smtClean="0"/>
                        <a:t>ylab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tooth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length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xaxt</a:t>
                      </a:r>
                      <a:r>
                        <a:rPr lang="de-DE" sz="1400" dirty="0" smtClean="0"/>
                        <a:t>="n") </a:t>
                      </a:r>
                    </a:p>
                    <a:p>
                      <a:r>
                        <a:rPr lang="de-DE" sz="1400" dirty="0" err="1" smtClean="0"/>
                        <a:t>axis</a:t>
                      </a:r>
                      <a:r>
                        <a:rPr lang="de-DE" sz="1400" dirty="0" smtClean="0"/>
                        <a:t>(1,at=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(1:6),</a:t>
                      </a:r>
                      <a:r>
                        <a:rPr lang="de-DE" sz="1400" dirty="0" err="1" smtClean="0"/>
                        <a:t>labels</a:t>
                      </a:r>
                      <a:r>
                        <a:rPr lang="de-DE" sz="1400" dirty="0" smtClean="0"/>
                        <a:t>=c("0.5mg","0.5mg","1mg", "1mg","2mg","2mg"))</a:t>
                      </a:r>
                    </a:p>
                    <a:p>
                      <a:r>
                        <a:rPr lang="de-DE" sz="1400" dirty="0" smtClean="0"/>
                        <a:t>legend(4.8, 14, c("</a:t>
                      </a:r>
                      <a:r>
                        <a:rPr lang="de-DE" sz="1400" dirty="0" err="1" smtClean="0"/>
                        <a:t>Ascorbic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acid</a:t>
                      </a:r>
                      <a:r>
                        <a:rPr lang="de-DE" sz="1400" dirty="0" smtClean="0"/>
                        <a:t>", "Orange </a:t>
                      </a:r>
                      <a:r>
                        <a:rPr lang="de-DE" sz="1400" dirty="0" err="1" smtClean="0"/>
                        <a:t>juice</a:t>
                      </a:r>
                      <a:r>
                        <a:rPr lang="de-DE" sz="1400" dirty="0" smtClean="0"/>
                        <a:t>"), </a:t>
                      </a:r>
                      <a:r>
                        <a:rPr lang="de-DE" sz="1400" dirty="0" err="1" smtClean="0"/>
                        <a:t>fill</a:t>
                      </a:r>
                      <a:r>
                        <a:rPr lang="de-DE" sz="1400" dirty="0" smtClean="0"/>
                        <a:t> = c("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", 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Set different parameters of a boxplot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Add a customized</a:t>
                      </a:r>
                      <a:r>
                        <a:rPr lang="en-US" sz="1400" baseline="0" dirty="0" smtClean="0"/>
                        <a:t> axis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Add a legend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381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1538288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2890653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5334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21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Other types of plots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255986"/>
              </p:ext>
            </p:extLst>
          </p:nvPr>
        </p:nvGraphicFramePr>
        <p:xfrm>
          <a:off x="457200" y="1295400"/>
          <a:ext cx="6096000" cy="466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60"/>
                <a:gridCol w="285424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r>
                        <a:rPr lang="de-DE" sz="1400" b="1" dirty="0" err="1" smtClean="0"/>
                        <a:t>Pie</a:t>
                      </a:r>
                      <a:r>
                        <a:rPr lang="de-DE" sz="1400" b="1" dirty="0" smtClean="0"/>
                        <a:t> Charts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 &lt;- c(0.12, 0.3, 0.26, 0.16, 0.04, 0.12)</a:t>
                      </a:r>
                    </a:p>
                    <a:p>
                      <a:r>
                        <a:rPr lang="de-DE" sz="1400" dirty="0" err="1" smtClean="0"/>
                        <a:t>names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) &lt;- c("</a:t>
                      </a:r>
                      <a:r>
                        <a:rPr lang="de-DE" sz="1400" dirty="0" err="1" smtClean="0"/>
                        <a:t>Blueberry</a:t>
                      </a:r>
                      <a:r>
                        <a:rPr lang="de-DE" sz="1400" dirty="0" smtClean="0"/>
                        <a:t>", "Cherry", "Apple", "Boston Cream", "Other", "</a:t>
                      </a:r>
                      <a:r>
                        <a:rPr lang="de-DE" sz="1400" dirty="0" err="1" smtClean="0"/>
                        <a:t>Vanilla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vector with the data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Define the “names” of the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pie chart with the numbers from sales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 </a:t>
                      </a:r>
                      <a:r>
                        <a:rPr lang="de-DE" sz="1400" dirty="0" err="1" smtClean="0"/>
                        <a:t>heat.colors</a:t>
                      </a:r>
                      <a:r>
                        <a:rPr lang="de-DE" sz="1400" dirty="0" smtClean="0"/>
                        <a:t>(6))</a:t>
                      </a:r>
                    </a:p>
                    <a:p>
                      <a:endParaRPr lang="de-DE" sz="1400" dirty="0" smtClean="0"/>
                    </a:p>
                    <a:p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gray</a:t>
                      </a:r>
                      <a:r>
                        <a:rPr lang="de-DE" sz="1400" dirty="0" smtClean="0"/>
                        <a:t>(0:6/6))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par(</a:t>
                      </a:r>
                      <a:r>
                        <a:rPr lang="en-US" sz="1400" dirty="0" err="1" smtClean="0"/>
                        <a:t>oma</a:t>
                      </a:r>
                      <a:r>
                        <a:rPr lang="en-US" sz="1400" dirty="0" smtClean="0"/>
                        <a:t>=c(0,0,0,0), mar=c(0,0,0,0))</a:t>
                      </a:r>
                    </a:p>
                    <a:p>
                      <a:r>
                        <a:rPr lang="en-US" sz="1400" dirty="0" smtClean="0"/>
                        <a:t>pie(sales, col=gray(0:6/6))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create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vectors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function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rainbow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heat.colors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terrain.colors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topo.colors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cm.colors</a:t>
                      </a:r>
                      <a:r>
                        <a:rPr lang="de-DE" sz="1400" dirty="0" smtClean="0"/>
                        <a:t>(n).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create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vectors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function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gray</a:t>
                      </a:r>
                      <a:endParaRPr lang="de-DE" sz="14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1" dirty="0" err="1" smtClean="0"/>
                        <a:t>Barplots</a:t>
                      </a:r>
                      <a:endParaRPr 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barplot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VADeaths</a:t>
                      </a:r>
                      <a:r>
                        <a:rPr lang="de-DE" sz="1400" b="0" dirty="0" smtClean="0"/>
                        <a:t>)</a:t>
                      </a:r>
                    </a:p>
                    <a:p>
                      <a:r>
                        <a:rPr lang="de-DE" sz="1400" b="0" dirty="0" err="1" smtClean="0"/>
                        <a:t>barplot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VADeaths</a:t>
                      </a:r>
                      <a:r>
                        <a:rPr lang="de-DE" sz="1400" b="0" dirty="0" smtClean="0"/>
                        <a:t>, </a:t>
                      </a:r>
                      <a:r>
                        <a:rPr lang="de-DE" sz="1400" b="0" dirty="0" err="1" smtClean="0"/>
                        <a:t>col</a:t>
                      </a:r>
                      <a:r>
                        <a:rPr lang="de-DE" sz="1400" b="0" dirty="0" smtClean="0"/>
                        <a:t>=</a:t>
                      </a:r>
                      <a:r>
                        <a:rPr lang="de-DE" sz="1400" b="0" dirty="0" err="1" smtClean="0"/>
                        <a:t>gray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seq</a:t>
                      </a:r>
                      <a:r>
                        <a:rPr lang="de-DE" sz="1400" b="0" dirty="0" smtClean="0"/>
                        <a:t>(0.3,0.7,0.1)))</a:t>
                      </a:r>
                    </a:p>
                    <a:p>
                      <a:r>
                        <a:rPr lang="de-DE" sz="1400" b="0" dirty="0" err="1" smtClean="0"/>
                        <a:t>barplot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VADeaths</a:t>
                      </a:r>
                      <a:r>
                        <a:rPr lang="de-DE" sz="1400" b="0" dirty="0" smtClean="0"/>
                        <a:t>, </a:t>
                      </a:r>
                      <a:r>
                        <a:rPr lang="de-DE" sz="1400" b="0" dirty="0" err="1" smtClean="0"/>
                        <a:t>col</a:t>
                      </a:r>
                      <a:r>
                        <a:rPr lang="de-DE" sz="1400" b="0" dirty="0" smtClean="0"/>
                        <a:t>=</a:t>
                      </a:r>
                      <a:r>
                        <a:rPr lang="de-DE" sz="1400" b="0" dirty="0" err="1" smtClean="0"/>
                        <a:t>rainbow</a:t>
                      </a:r>
                      <a:r>
                        <a:rPr lang="de-DE" sz="1400" b="0" dirty="0" smtClean="0"/>
                        <a:t>(5))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barplots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906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29505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503416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64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Powerful IDE (integrated development environment) for R</a:t>
            </a:r>
          </a:p>
          <a:p>
            <a:r>
              <a:rPr lang="en-US" dirty="0" smtClean="0"/>
              <a:t>Free and open source desktop version available</a:t>
            </a:r>
          </a:p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Easy package installing</a:t>
            </a:r>
          </a:p>
          <a:p>
            <a:r>
              <a:rPr lang="en-US" dirty="0" smtClean="0"/>
              <a:t>Overview of variables, plots etc.</a:t>
            </a:r>
          </a:p>
          <a:p>
            <a:r>
              <a:rPr lang="en-US" dirty="0" smtClean="0"/>
              <a:t>This is not an R-Studio course</a:t>
            </a:r>
          </a:p>
        </p:txBody>
      </p:sp>
      <p:pic>
        <p:nvPicPr>
          <p:cNvPr id="2050" name="Picture 2" descr="RStudio Pricing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4610100" cy="351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53000"/>
            <a:ext cx="11906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33400" y="5562600"/>
            <a:ext cx="25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http://www.rstudio.com/</a:t>
            </a:r>
          </a:p>
        </p:txBody>
      </p:sp>
    </p:spTree>
    <p:extLst>
      <p:ext uri="{BB962C8B-B14F-4D97-AF65-F5344CB8AC3E}">
        <p14:creationId xmlns:p14="http://schemas.microsoft.com/office/powerpoint/2010/main" val="158567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Plots on one page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298284"/>
              </p:ext>
            </p:extLst>
          </p:nvPr>
        </p:nvGraphicFramePr>
        <p:xfrm>
          <a:off x="457200" y="1295400"/>
          <a:ext cx="6096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60"/>
                <a:gridCol w="285424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mfrow</a:t>
                      </a:r>
                      <a:r>
                        <a:rPr lang="de-DE" sz="1400" dirty="0" smtClean="0"/>
                        <a:t>=c(3,2),</a:t>
                      </a:r>
                      <a:r>
                        <a:rPr lang="de-DE" sz="1400" dirty="0" err="1" smtClean="0"/>
                        <a:t>mar</a:t>
                      </a:r>
                      <a:r>
                        <a:rPr lang="de-DE" sz="1400" dirty="0" smtClean="0"/>
                        <a:t>=c(3,4.5,0.5,0.5), </a:t>
                      </a:r>
                      <a:r>
                        <a:rPr lang="de-DE" sz="1400" dirty="0" err="1" smtClean="0"/>
                        <a:t>oma</a:t>
                      </a:r>
                      <a:r>
                        <a:rPr lang="de-DE" sz="1400" dirty="0" smtClean="0"/>
                        <a:t>=c(0,0,0,0))</a:t>
                      </a:r>
                    </a:p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 </a:t>
                      </a:r>
                      <a:r>
                        <a:rPr lang="de-DE" sz="1400" dirty="0" err="1" smtClean="0"/>
                        <a:t>heat.colors</a:t>
                      </a:r>
                      <a:r>
                        <a:rPr lang="de-DE" sz="1400" dirty="0" smtClean="0"/>
                        <a:t>(6))</a:t>
                      </a:r>
                    </a:p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) 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speed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barplot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VADeaths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Set the number of columns and rows with </a:t>
                      </a:r>
                      <a:r>
                        <a:rPr lang="en-US" sz="1400" baseline="0" dirty="0" err="1" smtClean="0"/>
                        <a:t>mfrow</a:t>
                      </a:r>
                      <a:r>
                        <a:rPr lang="en-US" sz="1400" baseline="0" dirty="0" smtClean="0"/>
                        <a:t> and plot the different plots in the order to display.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48" y="3429000"/>
            <a:ext cx="5143092" cy="293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78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Plots on one page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444125"/>
              </p:ext>
            </p:extLst>
          </p:nvPr>
        </p:nvGraphicFramePr>
        <p:xfrm>
          <a:off x="457200" y="1295400"/>
          <a:ext cx="6248400" cy="19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804"/>
                <a:gridCol w="2925596"/>
              </a:tblGrid>
              <a:tr h="3325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14962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layout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matrix</a:t>
                      </a:r>
                      <a:r>
                        <a:rPr lang="de-DE" sz="1400" dirty="0" smtClean="0"/>
                        <a:t>(c(1,1,2,3), 2, 2, </a:t>
                      </a:r>
                      <a:r>
                        <a:rPr lang="de-DE" sz="1400" dirty="0" err="1" smtClean="0"/>
                        <a:t>byrow</a:t>
                      </a:r>
                      <a:r>
                        <a:rPr lang="de-DE" sz="1400" dirty="0" smtClean="0"/>
                        <a:t> = TRUE))</a:t>
                      </a:r>
                    </a:p>
                    <a:p>
                      <a:r>
                        <a:rPr lang="de-DE" sz="1400" dirty="0" err="1" smtClean="0"/>
                        <a:t>layout.show</a:t>
                      </a:r>
                      <a:r>
                        <a:rPr lang="de-DE" sz="1400" dirty="0" smtClean="0"/>
                        <a:t>(3)</a:t>
                      </a:r>
                    </a:p>
                    <a:p>
                      <a:r>
                        <a:rPr lang="de-DE" sz="1400" dirty="0" err="1" smtClean="0"/>
                        <a:t>barplot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speed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layout(mat) with mat as a matrix object specifying the location of the figures to plot.</a:t>
                      </a:r>
                    </a:p>
                    <a:p>
                      <a:r>
                        <a:rPr lang="en-US" sz="1400" baseline="0" dirty="0" smtClean="0"/>
                        <a:t>Plot one figure in row 1 and two figures in row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52800"/>
            <a:ext cx="5291619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8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plot that looks like this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57721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706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Lattice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005317"/>
              </p:ext>
            </p:extLst>
          </p:nvPr>
        </p:nvGraphicFramePr>
        <p:xfrm>
          <a:off x="457200" y="1295400"/>
          <a:ext cx="5181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362200"/>
              </a:tblGrid>
              <a:tr h="3325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2770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densityplot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mtcars$mpg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xlab</a:t>
                      </a:r>
                      <a:r>
                        <a:rPr lang="de-DE" sz="1400" dirty="0" smtClean="0"/>
                        <a:t>="Miles per </a:t>
                      </a:r>
                      <a:r>
                        <a:rPr lang="de-DE" sz="1400" dirty="0" err="1" smtClean="0"/>
                        <a:t>Gallon</a:t>
                      </a:r>
                      <a:r>
                        <a:rPr lang="de-DE" sz="1400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Create a kernel density plot</a:t>
                      </a:r>
                    </a:p>
                  </a:txBody>
                  <a:tcPr/>
                </a:tc>
              </a:tr>
              <a:tr h="82573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fact_cyl</a:t>
                      </a:r>
                      <a:r>
                        <a:rPr lang="de-DE" sz="1400" dirty="0" smtClean="0"/>
                        <a:t>&lt;-</a:t>
                      </a:r>
                      <a:r>
                        <a:rPr lang="de-DE" sz="1400" dirty="0" err="1" smtClean="0"/>
                        <a:t>factor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mtcars$cyl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levels</a:t>
                      </a:r>
                      <a:r>
                        <a:rPr lang="de-DE" sz="1400" dirty="0" smtClean="0"/>
                        <a:t>=c(4,6,8), </a:t>
                      </a:r>
                      <a:r>
                        <a:rPr lang="de-DE" sz="1400" dirty="0" err="1" smtClean="0"/>
                        <a:t>labels</a:t>
                      </a:r>
                      <a:r>
                        <a:rPr lang="de-DE" sz="1400" dirty="0" smtClean="0"/>
                        <a:t>=c("4cyl","6cyl","8cyl"))</a:t>
                      </a:r>
                    </a:p>
                    <a:p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densityplot</a:t>
                      </a:r>
                      <a:r>
                        <a:rPr lang="de-DE" sz="1400" dirty="0" smtClean="0"/>
                        <a:t>(~</a:t>
                      </a:r>
                      <a:r>
                        <a:rPr lang="de-DE" sz="1400" dirty="0" err="1" smtClean="0"/>
                        <a:t>mtcars$mpg|fact_cyl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xlab</a:t>
                      </a:r>
                      <a:r>
                        <a:rPr lang="de-DE" sz="1400" dirty="0" smtClean="0"/>
                        <a:t>="Miles per </a:t>
                      </a:r>
                      <a:r>
                        <a:rPr lang="de-DE" sz="1400" dirty="0" err="1" smtClean="0"/>
                        <a:t>Gallon</a:t>
                      </a:r>
                      <a:r>
                        <a:rPr lang="de-DE" sz="1400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Kernel 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 Plot </a:t>
                      </a:r>
                      <a:r>
                        <a:rPr lang="de-DE" sz="1400" dirty="0" err="1" smtClean="0"/>
                        <a:t>by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Factor</a:t>
                      </a:r>
                      <a:r>
                        <a:rPr lang="de-DE" sz="1400" dirty="0" smtClean="0"/>
                        <a:t> Level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typical formula in lattice is "</a:t>
                      </a:r>
                      <a:r>
                        <a:rPr lang="en-US" sz="1400" baseline="0" dirty="0" err="1" smtClean="0"/>
                        <a:t>graph_type</a:t>
                      </a:r>
                      <a:r>
                        <a:rPr lang="en-US" sz="1400" baseline="0" dirty="0" smtClean="0"/>
                        <a:t>(formula, data=)" </a:t>
                      </a:r>
                    </a:p>
                    <a:p>
                      <a:r>
                        <a:rPr lang="en-US" sz="1400" baseline="0" dirty="0" smtClean="0"/>
                        <a:t>~</a:t>
                      </a:r>
                      <a:r>
                        <a:rPr lang="en-US" sz="1400" baseline="0" dirty="0" err="1" smtClean="0"/>
                        <a:t>x|A</a:t>
                      </a:r>
                      <a:r>
                        <a:rPr lang="en-US" sz="1400" baseline="0" dirty="0" smtClean="0"/>
                        <a:t> means display variable x for each level of factor A. </a:t>
                      </a:r>
                    </a:p>
                    <a:p>
                      <a:r>
                        <a:rPr lang="en-US" sz="1400" baseline="0" dirty="0" err="1" smtClean="0"/>
                        <a:t>y~x</a:t>
                      </a:r>
                      <a:r>
                        <a:rPr lang="en-US" sz="1400" baseline="0" dirty="0" smtClean="0"/>
                        <a:t> | A*B means display the relationship between numeric variables y and x separately for every combination of factor A and B levels. ~x means display numeric variable x alone. </a:t>
                      </a:r>
                    </a:p>
                  </a:txBody>
                  <a:tcPr/>
                </a:tc>
              </a:tr>
              <a:tr h="14962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fact_gear</a:t>
                      </a:r>
                      <a:r>
                        <a:rPr lang="de-DE" sz="1400" dirty="0" smtClean="0"/>
                        <a:t>&lt;-</a:t>
                      </a:r>
                      <a:r>
                        <a:rPr lang="de-DE" sz="1400" dirty="0" err="1" smtClean="0"/>
                        <a:t>factor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mtcars$gear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levels</a:t>
                      </a:r>
                      <a:r>
                        <a:rPr lang="de-DE" sz="1400" dirty="0" smtClean="0"/>
                        <a:t>=c(3,4,5), </a:t>
                      </a:r>
                      <a:r>
                        <a:rPr lang="de-DE" sz="1400" dirty="0" err="1" smtClean="0"/>
                        <a:t>labels</a:t>
                      </a:r>
                      <a:r>
                        <a:rPr lang="de-DE" sz="1400" dirty="0" smtClean="0"/>
                        <a:t>=c("3gear","4gear","5gear"))</a:t>
                      </a:r>
                    </a:p>
                    <a:p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bwplot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fact_cyl~mtcars$mpg|fact_gear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Boxplots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by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each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combination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two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factors</a:t>
                      </a:r>
                      <a:endParaRPr lang="de-DE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91" y="457200"/>
            <a:ext cx="320501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91" y="2320031"/>
            <a:ext cx="320501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991" y="4167326"/>
            <a:ext cx="3205019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13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357411"/>
              </p:ext>
            </p:extLst>
          </p:nvPr>
        </p:nvGraphicFramePr>
        <p:xfrm>
          <a:off x="457200" y="1295401"/>
          <a:ext cx="5181600" cy="370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362200"/>
              </a:tblGrid>
              <a:tr h="2651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13223">
                <a:tc>
                  <a:txBody>
                    <a:bodyPr/>
                    <a:lstStyle/>
                    <a:p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qplot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carat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diamonds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qplot</a:t>
                      </a:r>
                      <a:r>
                        <a:rPr lang="en-US" sz="1400" baseline="0" dirty="0" smtClean="0"/>
                        <a:t> can be used to create the most </a:t>
                      </a:r>
                      <a:r>
                        <a:rPr lang="en-US" sz="1400" baseline="0" dirty="0" err="1" smtClean="0"/>
                        <a:t>comon</a:t>
                      </a:r>
                      <a:r>
                        <a:rPr lang="en-US" sz="1400" baseline="0" dirty="0" smtClean="0"/>
                        <a:t> plot types e.g. scatterplots (default)</a:t>
                      </a:r>
                    </a:p>
                  </a:txBody>
                  <a:tcPr/>
                </a:tc>
              </a:tr>
              <a:tr h="41543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(log(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), log(</a:t>
                      </a:r>
                      <a:r>
                        <a:rPr lang="de-DE" sz="1400" dirty="0" err="1" smtClean="0"/>
                        <a:t>price</a:t>
                      </a:r>
                      <a:r>
                        <a:rPr lang="de-DE" sz="1400" dirty="0" smtClean="0"/>
                        <a:t>),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en-US" sz="1400" dirty="0" smtClean="0"/>
                        <a:t>=0.2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qplot</a:t>
                      </a:r>
                      <a:r>
                        <a:rPr lang="en-US" sz="1400" baseline="0" dirty="0" smtClean="0"/>
                        <a:t> accepts formula arguments such as log</a:t>
                      </a:r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(carat, price, data = diamonds, alpha=I(0.1),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=I("blue"))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 parameters</a:t>
                      </a:r>
                      <a:r>
                        <a:rPr lang="en-US" sz="1400" baseline="0" dirty="0" smtClean="0"/>
                        <a:t> manually with I()</a:t>
                      </a:r>
                      <a:endParaRPr lang="en-US" sz="1400" dirty="0" smtClean="0"/>
                    </a:p>
                  </a:txBody>
                  <a:tcPr/>
                </a:tc>
              </a:tr>
              <a:tr h="12639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 &lt;- diamonds[sample(</a:t>
                      </a:r>
                      <a:r>
                        <a:rPr lang="en-US" sz="1400" dirty="0" err="1" smtClean="0"/>
                        <a:t>nrow</a:t>
                      </a:r>
                      <a:r>
                        <a:rPr lang="en-US" sz="1400" dirty="0" smtClean="0"/>
                        <a:t>(diamonds), 100), ]</a:t>
                      </a:r>
                    </a:p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(carat, price, data = </a:t>
                      </a:r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 = color)</a:t>
                      </a:r>
                    </a:p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(carat, price, data = </a:t>
                      </a:r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, shape = cut)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 a sample</a:t>
                      </a:r>
                      <a:endParaRPr lang="de-DE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with different </a:t>
                      </a:r>
                      <a:r>
                        <a:rPr lang="en-US" sz="1400" baseline="0" dirty="0" err="1" smtClean="0"/>
                        <a:t>colours</a:t>
                      </a:r>
                      <a:r>
                        <a:rPr lang="en-US" sz="1400" baseline="0" dirty="0" smtClean="0"/>
                        <a:t> for color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Plot with different shapes for cut 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30545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45920"/>
            <a:ext cx="30545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94" y="5042517"/>
            <a:ext cx="3054591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4920"/>
            <a:ext cx="3054591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09" y="5074920"/>
            <a:ext cx="30545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91840"/>
            <a:ext cx="3054591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8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36068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25216"/>
              </p:ext>
            </p:extLst>
          </p:nvPr>
        </p:nvGraphicFramePr>
        <p:xfrm>
          <a:off x="457200" y="1295401"/>
          <a:ext cx="5943600" cy="4190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926"/>
                <a:gridCol w="2948674"/>
              </a:tblGrid>
              <a:tr h="2651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1322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carat,price,data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dsmall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line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carat,price,data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dsmall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="smooth")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carat,price,data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dsmall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=c("</a:t>
                      </a:r>
                      <a:r>
                        <a:rPr lang="de-DE" sz="1400" dirty="0" err="1" smtClean="0"/>
                        <a:t>point</a:t>
                      </a:r>
                      <a:r>
                        <a:rPr lang="de-DE" sz="1400" dirty="0" smtClean="0"/>
                        <a:t>","smooth"))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With “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” different types of plots can be defined e.g. points, line, boxplot, path, smooth. These can also be combined in a vector.</a:t>
                      </a:r>
                    </a:p>
                  </a:txBody>
                  <a:tcPr/>
                </a:tc>
              </a:tr>
              <a:tr h="4154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dsmall,geom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"))</a:t>
                      </a:r>
                    </a:p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diamonds,geom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Depending on your dataset size the smooth function will select different methods that can be changed through method.</a:t>
                      </a:r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 span=0.2)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With span</a:t>
                      </a:r>
                      <a:r>
                        <a:rPr lang="en-US" sz="1400" baseline="0" dirty="0" smtClean="0"/>
                        <a:t> the </a:t>
                      </a:r>
                      <a:r>
                        <a:rPr lang="en-US" sz="1400" baseline="0" dirty="0" err="1" smtClean="0"/>
                        <a:t>wiggliness</a:t>
                      </a:r>
                      <a:r>
                        <a:rPr lang="en-US" sz="1400" baseline="0" dirty="0" smtClean="0"/>
                        <a:t> of the line is controlled. </a:t>
                      </a:r>
                      <a:endParaRPr lang="en-US" sz="1400" dirty="0" smtClean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dsmall,geom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"),method="lm")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 method</a:t>
                      </a:r>
                      <a:r>
                        <a:rPr lang="en-US" sz="1400" baseline="0" dirty="0" smtClean="0"/>
                        <a:t> to specify your smoothing method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18796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152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56" y="5476783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9" y="5473083"/>
            <a:ext cx="282287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95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35630"/>
              </p:ext>
            </p:extLst>
          </p:nvPr>
        </p:nvGraphicFramePr>
        <p:xfrm>
          <a:off x="457200" y="1295401"/>
          <a:ext cx="6126292" cy="399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92492"/>
              </a:tblGrid>
              <a:tr h="2651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1322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color,price</a:t>
                      </a:r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carat,data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color,price</a:t>
                      </a:r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carat,data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jitter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color,price</a:t>
                      </a:r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carat,data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jitter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de-DE" sz="1400" dirty="0" smtClean="0"/>
                        <a:t>=I(0.1))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Boxplots can be displayed through 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=“boxplot”. Jittered plots (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=“jitter”) show all points. In case of </a:t>
                      </a:r>
                      <a:r>
                        <a:rPr lang="en-US" sz="1400" baseline="0" dirty="0" err="1" smtClean="0"/>
                        <a:t>overplotting</a:t>
                      </a:r>
                      <a:r>
                        <a:rPr lang="en-US" sz="1400" baseline="0" dirty="0" smtClean="0"/>
                        <a:t> changing alpha can help.</a:t>
                      </a:r>
                    </a:p>
                  </a:txBody>
                  <a:tcPr/>
                </a:tc>
              </a:tr>
              <a:tr h="41543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colour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fill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de-DE" sz="1400" dirty="0" smtClean="0"/>
                        <a:t>=I(0.3))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Histograms can be displayed through 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=“histogram”.</a:t>
                      </a:r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colour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fill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de-DE" sz="1400" dirty="0" smtClean="0"/>
                        <a:t>=I(0.3))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Density plots can be displayed through 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=“density”,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47" y="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9728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02" y="219456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99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72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9184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8912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58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28937"/>
              </p:ext>
            </p:extLst>
          </p:nvPr>
        </p:nvGraphicFramePr>
        <p:xfrm>
          <a:off x="457200" y="1295400"/>
          <a:ext cx="7620000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72"/>
                <a:gridCol w="2975828"/>
              </a:tblGrid>
              <a:tr h="4460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138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displ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hwy</a:t>
                      </a:r>
                      <a:r>
                        <a:rPr lang="en-US" sz="1400" dirty="0" smtClean="0"/>
                        <a:t>, data = mpg,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cyl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"),method="lm")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displ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hwy</a:t>
                      </a:r>
                      <a:r>
                        <a:rPr lang="en-US" sz="1400" dirty="0" smtClean="0"/>
                        <a:t>, data = mpg,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 = factor(</a:t>
                      </a:r>
                      <a:r>
                        <a:rPr lang="en-US" sz="1400" dirty="0" err="1" smtClean="0"/>
                        <a:t>cyl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"),method="lm")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factor to subset your data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68" y="3505200"/>
            <a:ext cx="37638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57600"/>
            <a:ext cx="37638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79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creative: Play around with </a:t>
            </a:r>
            <a:r>
              <a:rPr lang="en-US" dirty="0" err="1" smtClean="0"/>
              <a:t>ggplot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3389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Tipps</a:t>
            </a:r>
            <a:r>
              <a:rPr lang="en-US" dirty="0" smtClean="0"/>
              <a:t> and Tricks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Always use an extra source file for your code </a:t>
            </a:r>
          </a:p>
          <a:p>
            <a:r>
              <a:rPr lang="en-US" dirty="0" smtClean="0"/>
              <a:t>Export your results in extra files (especially when working with large datasets)</a:t>
            </a:r>
          </a:p>
          <a:p>
            <a:r>
              <a:rPr lang="en-US" dirty="0" smtClean="0"/>
              <a:t>Reuse results</a:t>
            </a:r>
          </a:p>
          <a:p>
            <a:r>
              <a:rPr lang="en-US" dirty="0" smtClean="0"/>
              <a:t>Help yourself with the integrated help, forums and tutorials</a:t>
            </a:r>
          </a:p>
          <a:p>
            <a:r>
              <a:rPr lang="en-US" dirty="0"/>
              <a:t>Don’t (just) copy and paste. Try to understand the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Don´t get frustrated!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06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68073"/>
              </p:ext>
            </p:extLst>
          </p:nvPr>
        </p:nvGraphicFramePr>
        <p:xfrm>
          <a:off x="76200" y="798195"/>
          <a:ext cx="8957628" cy="58121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Simple Calculations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2+3</a:t>
                      </a:r>
                    </a:p>
                    <a:p>
                      <a:r>
                        <a:rPr lang="de-DE" sz="1600" dirty="0" smtClean="0"/>
                        <a:t>[1] 5</a:t>
                      </a:r>
                    </a:p>
                    <a:p>
                      <a:r>
                        <a:rPr lang="en-US" sz="1600" dirty="0" smtClean="0"/>
                        <a:t>&gt;7-3</a:t>
                      </a:r>
                    </a:p>
                    <a:p>
                      <a:r>
                        <a:rPr lang="en-US" sz="1600" dirty="0" smtClean="0"/>
                        <a:t>&gt;3*5</a:t>
                      </a:r>
                    </a:p>
                    <a:p>
                      <a:r>
                        <a:rPr lang="en-US" sz="1600" dirty="0" smtClean="0"/>
                        <a:t>&gt;4^2</a:t>
                      </a:r>
                    </a:p>
                    <a:p>
                      <a:r>
                        <a:rPr lang="en-US" sz="1600" dirty="0" smtClean="0"/>
                        <a:t>&gt;7/3; 2^6</a:t>
                      </a:r>
                    </a:p>
                    <a:p>
                      <a:r>
                        <a:rPr lang="de-DE" sz="1600" dirty="0" smtClean="0"/>
                        <a:t>&gt;2*(5+3)</a:t>
                      </a:r>
                    </a:p>
                    <a:p>
                      <a:r>
                        <a:rPr lang="de-DE" sz="1600" dirty="0" smtClean="0"/>
                        <a:t>&gt;2*5+3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“&gt;….” is a command line, “[1]5” is the output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 a comment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lines with a # at</a:t>
                      </a:r>
                      <a:r>
                        <a:rPr lang="en-US" sz="1600" baseline="0" dirty="0" smtClean="0"/>
                        <a:t> the beginning are not executed. They are comments.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a=2+3</a:t>
                      </a:r>
                    </a:p>
                    <a:p>
                      <a:r>
                        <a:rPr lang="de-DE" sz="1600" dirty="0" smtClean="0"/>
                        <a:t>&gt; a</a:t>
                      </a:r>
                    </a:p>
                    <a:p>
                      <a:r>
                        <a:rPr lang="de-DE" sz="1600" dirty="0" smtClean="0"/>
                        <a:t>[1] 5</a:t>
                      </a:r>
                    </a:p>
                    <a:p>
                      <a:r>
                        <a:rPr lang="en-US" sz="1600" dirty="0" smtClean="0"/>
                        <a:t>&gt;pi</a:t>
                      </a:r>
                    </a:p>
                    <a:p>
                      <a:r>
                        <a:rPr lang="en-US" sz="1600" dirty="0" smtClean="0"/>
                        <a:t>&gt;b=pi*3</a:t>
                      </a:r>
                    </a:p>
                    <a:p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a+b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&gt;c=</a:t>
                      </a:r>
                      <a:r>
                        <a:rPr lang="en-US" sz="1600" dirty="0" err="1" smtClean="0"/>
                        <a:t>a+b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Assign 2+3 to “a</a:t>
                      </a:r>
                      <a:r>
                        <a:rPr lang="en-US" sz="1600" baseline="0" dirty="0" smtClean="0"/>
                        <a:t>” 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You may use a “&lt;-” instead of a “=“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ls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rm</a:t>
                      </a:r>
                      <a:r>
                        <a:rPr lang="en-US" sz="1600" dirty="0" smtClean="0"/>
                        <a:t>(list=</a:t>
                      </a:r>
                      <a:r>
                        <a:rPr lang="en-US" sz="1600" dirty="0" err="1" smtClean="0"/>
                        <a:t>ls</a:t>
                      </a:r>
                      <a:r>
                        <a:rPr lang="en-US" sz="1600" dirty="0" smtClean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List all </a:t>
                      </a:r>
                      <a:r>
                        <a:rPr lang="de-DE" sz="1600" dirty="0" err="1" smtClean="0"/>
                        <a:t>your</a:t>
                      </a:r>
                      <a:r>
                        <a:rPr lang="de-DE" sz="1600" dirty="0" smtClean="0"/>
                        <a:t> variables </a:t>
                      </a:r>
                    </a:p>
                    <a:p>
                      <a:r>
                        <a:rPr lang="en-US" sz="1600" dirty="0" smtClean="0"/>
                        <a:t>Remove all your variables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347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Calculate 3*5/(4 + 8) -9</a:t>
            </a:r>
          </a:p>
          <a:p>
            <a:r>
              <a:rPr lang="en-US" dirty="0" smtClean="0"/>
              <a:t>Assign the variable name “result” to it</a:t>
            </a:r>
          </a:p>
          <a:p>
            <a:r>
              <a:rPr lang="en-US" dirty="0" smtClean="0"/>
              <a:t>Multiply the result with 20</a:t>
            </a:r>
          </a:p>
        </p:txBody>
      </p:sp>
    </p:spTree>
    <p:extLst>
      <p:ext uri="{BB962C8B-B14F-4D97-AF65-F5344CB8AC3E}">
        <p14:creationId xmlns:p14="http://schemas.microsoft.com/office/powerpoint/2010/main" val="401562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75474"/>
              </p:ext>
            </p:extLst>
          </p:nvPr>
        </p:nvGraphicFramePr>
        <p:xfrm>
          <a:off x="76200" y="798195"/>
          <a:ext cx="8957628" cy="59912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Comparisons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3==3</a:t>
                      </a:r>
                    </a:p>
                    <a:p>
                      <a:r>
                        <a:rPr lang="en-US" sz="1600" dirty="0" smtClean="0"/>
                        <a:t>4==5</a:t>
                      </a:r>
                    </a:p>
                    <a:p>
                      <a:r>
                        <a:rPr lang="de-DE" sz="1600" dirty="0" smtClean="0"/>
                        <a:t>3!= 4</a:t>
                      </a:r>
                    </a:p>
                    <a:p>
                      <a:r>
                        <a:rPr lang="de-DE" sz="1600" dirty="0" smtClean="0"/>
                        <a:t>4!= 4</a:t>
                      </a:r>
                    </a:p>
                    <a:p>
                      <a:r>
                        <a:rPr lang="de-DE" sz="1600" dirty="0" smtClean="0"/>
                        <a:t>3 &lt;= 5</a:t>
                      </a:r>
                    </a:p>
                    <a:p>
                      <a:r>
                        <a:rPr lang="de-DE" sz="1600" dirty="0" smtClean="0"/>
                        <a:t>5 &gt;= 2*2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a Boolean value (TRUE/FALSE)</a:t>
                      </a:r>
                    </a:p>
                    <a:p>
                      <a:r>
                        <a:rPr lang="en-US" sz="1600" dirty="0" smtClean="0"/>
                        <a:t>“==“ asks</a:t>
                      </a:r>
                      <a:r>
                        <a:rPr lang="en-US" sz="1600" baseline="0" dirty="0" smtClean="0"/>
                        <a:t> if both sides are equal</a:t>
                      </a:r>
                    </a:p>
                    <a:p>
                      <a:r>
                        <a:rPr lang="en-US" sz="1600" baseline="0" dirty="0" smtClean="0"/>
                        <a:t>“=!” </a:t>
                      </a:r>
                      <a:r>
                        <a:rPr lang="en-US" sz="1600" baseline="0" dirty="0" err="1" smtClean="0"/>
                        <a:t>askes</a:t>
                      </a:r>
                      <a:r>
                        <a:rPr lang="en-US" sz="1600" baseline="0" dirty="0" smtClean="0"/>
                        <a:t> if both sides are not </a:t>
                      </a:r>
                      <a:r>
                        <a:rPr lang="en-US" sz="1600" baseline="0" dirty="0" err="1" smtClean="0"/>
                        <a:t>eqal</a:t>
                      </a:r>
                      <a:r>
                        <a:rPr lang="en-US" sz="1600" baseline="0" dirty="0" smtClean="0"/>
                        <a:t>; ! Is a negation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b=c(2,3,4)</a:t>
                      </a:r>
                    </a:p>
                    <a:p>
                      <a:r>
                        <a:rPr lang="de-DE" sz="1600" dirty="0" smtClean="0"/>
                        <a:t>&gt; b</a:t>
                      </a:r>
                    </a:p>
                    <a:p>
                      <a:r>
                        <a:rPr lang="de-DE" sz="1600" dirty="0" smtClean="0"/>
                        <a:t>[1] 2 3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vector</a:t>
                      </a:r>
                      <a:r>
                        <a:rPr lang="en-US" sz="1600" baseline="0" dirty="0" smtClean="0"/>
                        <a:t> with the function “c” </a:t>
                      </a:r>
                      <a:r>
                        <a:rPr lang="en-US" sz="1600" dirty="0" smtClean="0"/>
                        <a:t>that  combines arguments into a vector or a list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c=</a:t>
                      </a:r>
                      <a:r>
                        <a:rPr lang="de-DE" sz="1600" dirty="0" err="1" smtClean="0"/>
                        <a:t>sum</a:t>
                      </a:r>
                      <a:r>
                        <a:rPr lang="de-DE" sz="1600" dirty="0" smtClean="0"/>
                        <a:t>(b)</a:t>
                      </a:r>
                    </a:p>
                    <a:p>
                      <a:r>
                        <a:rPr lang="de-DE" sz="1600" dirty="0" smtClean="0"/>
                        <a:t>&gt; c</a:t>
                      </a:r>
                    </a:p>
                    <a:p>
                      <a:r>
                        <a:rPr lang="de-DE" sz="1600" dirty="0" smtClean="0"/>
                        <a:t>[1]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Functions have been implemented to make your life easier e.g. to sum the values of 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vector</a:t>
                      </a:r>
                      <a:endParaRPr lang="de-DE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&gt;d=c(1,4,4,3,2)</a:t>
                      </a:r>
                    </a:p>
                    <a:p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de-DE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</a:p>
                    <a:p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de-DE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</a:t>
                      </a:r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</a:p>
                    <a:p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de-DE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</a:p>
                    <a:p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de-DE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de-DE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Useful commands for vectors</a:t>
                      </a:r>
                      <a:endParaRPr lang="de-DE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 sum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function (..., na.rm = FALSE) .Primitive("sum")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Type in only the function name to see the “head” of the function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0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 smtClean="0"/>
              <a:t>Create a vector with the length of 10 and the numbers 2,4,6,8,10,12,14,16,18,20 </a:t>
            </a:r>
          </a:p>
          <a:p>
            <a:r>
              <a:rPr lang="en-US" sz="2800" dirty="0" smtClean="0"/>
              <a:t>Calculate the sum of all values within the vector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90607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63305"/>
              </p:ext>
            </p:extLst>
          </p:nvPr>
        </p:nvGraphicFramePr>
        <p:xfrm>
          <a:off x="0" y="1447800"/>
          <a:ext cx="8957628" cy="3613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Download, install and load packages into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install.packages</a:t>
                      </a:r>
                      <a:r>
                        <a:rPr lang="en-US" sz="1600" dirty="0" smtClean="0"/>
                        <a:t>(“raster”)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 library (raster)</a:t>
                      </a:r>
                    </a:p>
                    <a:p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Functions are combined in so-called “packages”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“library“ and “require” can both be used to load the package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</a:t>
                      </a:r>
                      <a:r>
                        <a:rPr lang="en-US" sz="1600" dirty="0" err="1" smtClean="0"/>
                        <a:t>setwd</a:t>
                      </a:r>
                      <a:r>
                        <a:rPr lang="en-US" sz="1600" dirty="0" smtClean="0"/>
                        <a:t>("C:/Users/….")</a:t>
                      </a:r>
                    </a:p>
                    <a:p>
                      <a:r>
                        <a:rPr lang="en-US" sz="1600" dirty="0" smtClean="0"/>
                        <a:t>&gt; </a:t>
                      </a:r>
                      <a:r>
                        <a:rPr lang="en-US" sz="1600" dirty="0" err="1" smtClean="0"/>
                        <a:t>getwd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smtClean="0"/>
                        <a:t>[1] "C:/Users/….“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list.files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 and set the working directory</a:t>
                      </a:r>
                    </a:p>
                    <a:p>
                      <a:r>
                        <a:rPr lang="en-US" sz="1600" dirty="0" smtClean="0"/>
                        <a:t>The working directory is the </a:t>
                      </a:r>
                    </a:p>
                    <a:p>
                      <a:r>
                        <a:rPr lang="en-US" sz="1600" dirty="0" smtClean="0"/>
                        <a:t>Default location for import and export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the files of your working directory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Help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&gt;?sum</a:t>
                      </a:r>
                    </a:p>
                    <a:p>
                      <a:r>
                        <a:rPr lang="en-US" sz="1600" dirty="0" smtClean="0"/>
                        <a:t>&gt;help(sum)</a:t>
                      </a:r>
                    </a:p>
                    <a:p>
                      <a:r>
                        <a:rPr lang="en-US" sz="1600" dirty="0" smtClean="0"/>
                        <a:t>&gt;??sum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 “??” if you have not loaded the package with the function.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 some GUIs it is also possible to get help in the console by hitting TAB (in R-Studio)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4230</Words>
  <Application>Microsoft Macintosh PowerPoint</Application>
  <PresentationFormat>On-screen Show (4:3)</PresentationFormat>
  <Paragraphs>530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Larissa</vt:lpstr>
      <vt:lpstr>An Introduction to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in R</vt:lpstr>
      <vt:lpstr>Setting Parameters</vt:lpstr>
      <vt:lpstr>Setting Parameters cont…</vt:lpstr>
      <vt:lpstr>Setting Parameters cont…</vt:lpstr>
      <vt:lpstr>Task</vt:lpstr>
      <vt:lpstr>Setting Parameters cont…</vt:lpstr>
      <vt:lpstr>Different types of plots</vt:lpstr>
      <vt:lpstr>Other types of plots cont…</vt:lpstr>
      <vt:lpstr>Multiple Plots on one page</vt:lpstr>
      <vt:lpstr>Multiple Plots on one page cont…</vt:lpstr>
      <vt:lpstr>TASK</vt:lpstr>
      <vt:lpstr>The Lattice Package</vt:lpstr>
      <vt:lpstr>The ggplot2 package</vt:lpstr>
      <vt:lpstr>The ggplot2 package</vt:lpstr>
      <vt:lpstr>The ggplot2 package</vt:lpstr>
      <vt:lpstr>The ggplot2 package</vt:lpstr>
      <vt:lpstr>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</dc:title>
  <dc:creator>Lisa Freudenberger</dc:creator>
  <cp:lastModifiedBy>Cory Whitney</cp:lastModifiedBy>
  <cp:revision>18</cp:revision>
  <dcterms:created xsi:type="dcterms:W3CDTF">2015-02-23T08:53:59Z</dcterms:created>
  <dcterms:modified xsi:type="dcterms:W3CDTF">2018-03-02T09:37:55Z</dcterms:modified>
</cp:coreProperties>
</file>