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32"/>
  </p:notesMasterIdLst>
  <p:sldIdLst>
    <p:sldId id="257" r:id="rId2"/>
    <p:sldId id="287" r:id="rId3"/>
    <p:sldId id="284" r:id="rId4"/>
    <p:sldId id="285" r:id="rId5"/>
    <p:sldId id="286" r:id="rId6"/>
    <p:sldId id="269" r:id="rId7"/>
    <p:sldId id="267" r:id="rId8"/>
    <p:sldId id="270" r:id="rId9"/>
    <p:sldId id="271" r:id="rId10"/>
    <p:sldId id="294" r:id="rId11"/>
    <p:sldId id="295" r:id="rId12"/>
    <p:sldId id="259" r:id="rId13"/>
    <p:sldId id="277" r:id="rId14"/>
    <p:sldId id="296" r:id="rId15"/>
    <p:sldId id="274" r:id="rId16"/>
    <p:sldId id="273" r:id="rId17"/>
    <p:sldId id="265" r:id="rId18"/>
    <p:sldId id="266" r:id="rId19"/>
    <p:sldId id="276" r:id="rId20"/>
    <p:sldId id="262" r:id="rId21"/>
    <p:sldId id="293" r:id="rId22"/>
    <p:sldId id="260" r:id="rId23"/>
    <p:sldId id="278" r:id="rId24"/>
    <p:sldId id="279" r:id="rId25"/>
    <p:sldId id="280" r:id="rId26"/>
    <p:sldId id="288" r:id="rId27"/>
    <p:sldId id="281" r:id="rId28"/>
    <p:sldId id="292" r:id="rId29"/>
    <p:sldId id="282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9CC2F-94C6-4D40-87D2-D318400DC14E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61DFA-5675-344D-A44B-0A2654B2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the most useful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61DFA-5675-344D-A44B-0A2654B2EA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61DFA-5675-344D-A44B-0A2654B2EA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61DFA-5675-344D-A44B-0A2654B2EA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95B45-AC4C-7649-B78A-8FD7F424D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38BF-BB65-7348-A4D0-FED05D95DD0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8F8D-1600-E540-B024-F3F54B79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38BF-BB65-7348-A4D0-FED05D95DD0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8F8D-1600-E540-B024-F3F54B79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2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38BF-BB65-7348-A4D0-FED05D95DD0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8F8D-1600-E540-B024-F3F54B79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38BF-BB65-7348-A4D0-FED05D95DD0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8F8D-1600-E540-B024-F3F54B79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38BF-BB65-7348-A4D0-FED05D95DD0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8F8D-1600-E540-B024-F3F54B79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38BF-BB65-7348-A4D0-FED05D95DD0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8F8D-1600-E540-B024-F3F54B79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38BF-BB65-7348-A4D0-FED05D95DD0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8F8D-1600-E540-B024-F3F54B79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38BF-BB65-7348-A4D0-FED05D95DD0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8F8D-1600-E540-B024-F3F54B79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38BF-BB65-7348-A4D0-FED05D95DD0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8F8D-1600-E540-B024-F3F54B79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38BF-BB65-7348-A4D0-FED05D95DD0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8F8D-1600-E540-B024-F3F54B79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38BF-BB65-7348-A4D0-FED05D95DD0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8F8D-1600-E540-B024-F3F54B79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8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38BF-BB65-7348-A4D0-FED05D95DD0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8F8D-1600-E540-B024-F3F54B79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ta.had.co.nz/papers/layered-grammar.pdf" TargetMode="Externa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icker,375x360-bg,ffffff.u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069" y="488052"/>
            <a:ext cx="1703731" cy="163558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Day 2 Morning</a:t>
            </a:r>
          </a:p>
          <a:p>
            <a:r>
              <a:rPr lang="en-US" dirty="0" smtClean="0"/>
              <a:t>Plotting (ggplot2)</a:t>
            </a:r>
          </a:p>
          <a:p>
            <a:r>
              <a:rPr lang="en-US" dirty="0" smtClean="0"/>
              <a:t>Correlations</a:t>
            </a:r>
          </a:p>
          <a:p>
            <a:r>
              <a:rPr lang="en-US" dirty="0" smtClean="0"/>
              <a:t>Simple Model Building</a:t>
            </a:r>
          </a:p>
          <a:p>
            <a:r>
              <a:rPr lang="en-US" dirty="0" smtClean="0"/>
              <a:t>Multivariate Analysis</a:t>
            </a:r>
          </a:p>
          <a:p>
            <a:r>
              <a:rPr lang="en-US" dirty="0" smtClean="0"/>
              <a:t>Export Figures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Cory Whitney, Lisa Biber-Freudenberger </a:t>
            </a:r>
          </a:p>
        </p:txBody>
      </p:sp>
      <p:pic>
        <p:nvPicPr>
          <p:cNvPr id="2" name="Picture 1" descr="220px-FSM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3722619"/>
            <a:ext cx="2794000" cy="1866900"/>
          </a:xfrm>
          <a:prstGeom prst="rect">
            <a:avLst/>
          </a:prstGeom>
        </p:spPr>
      </p:pic>
      <p:pic>
        <p:nvPicPr>
          <p:cNvPr id="8" name="Picture 7" descr="math-of-happines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0" y="3722619"/>
            <a:ext cx="3827513" cy="2430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5512" y="6305889"/>
            <a:ext cx="214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ride a bicycle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4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q-graphcopy2_8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4" y="1334090"/>
            <a:ext cx="7362243" cy="5512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pic>
        <p:nvPicPr>
          <p:cNvPr id="4" name="Picture 3" descr="220px-FSM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99" y="0"/>
            <a:ext cx="2794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pic>
        <p:nvPicPr>
          <p:cNvPr id="4" name="Picture 3" descr="220px-FSM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99" y="0"/>
            <a:ext cx="2794000" cy="1866900"/>
          </a:xfrm>
          <a:prstGeom prst="rect">
            <a:avLst/>
          </a:prstGeom>
        </p:spPr>
      </p:pic>
      <p:pic>
        <p:nvPicPr>
          <p:cNvPr id="6" name="Picture 5" descr="IKEA_NobelLaureat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22" y="1866900"/>
            <a:ext cx="5191577" cy="43652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0044" y="1942220"/>
            <a:ext cx="37956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Number of #IKEA stores vs. number of #Nobel Laureates per country. #</a:t>
            </a:r>
            <a:r>
              <a:rPr lang="en-US" sz="2800" dirty="0" err="1"/>
              <a:t>dataviz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Clearly, the Nobel Committee is biased toward countries with more IKEA stores!</a:t>
            </a:r>
          </a:p>
        </p:txBody>
      </p:sp>
      <p:sp>
        <p:nvSpPr>
          <p:cNvPr id="3" name="Rectangle 2"/>
          <p:cNvSpPr/>
          <p:nvPr/>
        </p:nvSpPr>
        <p:spPr>
          <a:xfrm>
            <a:off x="2968125" y="5937711"/>
            <a:ext cx="1900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Randy Olson</a:t>
            </a:r>
          </a:p>
          <a:p>
            <a:r>
              <a:rPr lang="en-US" dirty="0"/>
              <a:t>@</a:t>
            </a:r>
            <a:r>
              <a:rPr lang="en-US" dirty="0" err="1"/>
              <a:t>randal_olson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1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en-US" dirty="0" smtClean="0"/>
              <a:t>?</a:t>
            </a:r>
            <a:r>
              <a:rPr lang="en-US" dirty="0" err="1" smtClean="0"/>
              <a:t>cor</a:t>
            </a:r>
            <a:r>
              <a:rPr lang="en-US" dirty="0" smtClean="0"/>
              <a:t>										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endParaRPr lang="en-US" dirty="0" smtClean="0"/>
          </a:p>
          <a:p>
            <a:pPr>
              <a:buFont typeface="Lucida Grande"/>
              <a:buChar char="&gt;"/>
            </a:pPr>
            <a:r>
              <a:rPr lang="en-US" sz="2800" dirty="0" err="1" smtClean="0"/>
              <a:t>cor</a:t>
            </a:r>
            <a:r>
              <a:rPr lang="en-US" sz="2800" dirty="0" smtClean="0"/>
              <a:t>(</a:t>
            </a:r>
            <a:r>
              <a:rPr lang="en-US" sz="2800" dirty="0" err="1" smtClean="0"/>
              <a:t>participants_data$days_to_email_response</a:t>
            </a:r>
            <a:r>
              <a:rPr lang="en-US" sz="2800" dirty="0"/>
              <a:t>, </a:t>
            </a:r>
            <a:r>
              <a:rPr lang="en-US" sz="2800" dirty="0" err="1"/>
              <a:t>participants_data$</a:t>
            </a:r>
            <a:r>
              <a:rPr lang="en-US" sz="2800" dirty="0" err="1" smtClean="0"/>
              <a:t>letters_in_first_name</a:t>
            </a:r>
            <a:r>
              <a:rPr lang="en-US" sz="2800" dirty="0" smtClean="0"/>
              <a:t>)</a:t>
            </a:r>
          </a:p>
          <a:p>
            <a:pPr>
              <a:buFont typeface="Lucida Grande"/>
              <a:buChar char="&gt;"/>
            </a:pPr>
            <a:endParaRPr lang="en-US" dirty="0" smtClean="0"/>
          </a:p>
          <a:p>
            <a:pPr>
              <a:buFont typeface="Lucida Grande"/>
              <a:buChar char="&gt;"/>
            </a:pPr>
            <a:endParaRPr lang="en-US" dirty="0"/>
          </a:p>
        </p:txBody>
      </p:sp>
      <p:pic>
        <p:nvPicPr>
          <p:cNvPr id="4" name="Picture 3" descr="220px-FSM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99" y="0"/>
            <a:ext cx="2794000" cy="1866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3914" y="3176985"/>
            <a:ext cx="26078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3200" dirty="0"/>
              <a:t>-0.2357798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774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en-US" dirty="0" smtClean="0"/>
              <a:t>?</a:t>
            </a:r>
            <a:r>
              <a:rPr lang="en-US" dirty="0" err="1" smtClean="0"/>
              <a:t>cor.test</a:t>
            </a:r>
            <a:r>
              <a:rPr lang="en-US" dirty="0" smtClean="0"/>
              <a:t>										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endParaRPr lang="en-US" dirty="0" smtClean="0"/>
          </a:p>
          <a:p>
            <a:pPr>
              <a:buFont typeface="Lucida Grande"/>
              <a:buChar char="&gt;"/>
            </a:pPr>
            <a:r>
              <a:rPr lang="en-US" sz="2800" dirty="0" err="1" smtClean="0"/>
              <a:t>cor.test</a:t>
            </a:r>
            <a:r>
              <a:rPr lang="en-US" sz="2800" dirty="0"/>
              <a:t>(</a:t>
            </a:r>
            <a:r>
              <a:rPr lang="en-US" sz="2800" dirty="0" err="1"/>
              <a:t>participants_data$days_to_email_response</a:t>
            </a:r>
            <a:r>
              <a:rPr lang="en-US" sz="2800" dirty="0" smtClean="0"/>
              <a:t>, </a:t>
            </a:r>
            <a:r>
              <a:rPr lang="en-US" sz="2800" dirty="0" err="1" smtClean="0"/>
              <a:t>participants_data</a:t>
            </a:r>
            <a:r>
              <a:rPr lang="en-US" sz="2800" dirty="0" err="1"/>
              <a:t>$letters_in_first_name</a:t>
            </a:r>
            <a:r>
              <a:rPr lang="en-US" sz="2800" dirty="0" smtClean="0"/>
              <a:t>)</a:t>
            </a:r>
          </a:p>
          <a:p>
            <a:pPr>
              <a:buFont typeface="Lucida Grande"/>
              <a:buChar char="&gt;"/>
            </a:pPr>
            <a:endParaRPr lang="en-US" dirty="0"/>
          </a:p>
        </p:txBody>
      </p:sp>
      <p:pic>
        <p:nvPicPr>
          <p:cNvPr id="4" name="Picture 3" descr="220px-FSM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99" y="0"/>
            <a:ext cx="2794000" cy="1866900"/>
          </a:xfrm>
          <a:prstGeom prst="rect">
            <a:avLst/>
          </a:prstGeom>
        </p:spPr>
      </p:pic>
      <p:pic>
        <p:nvPicPr>
          <p:cNvPr id="7" name="Picture 6" descr="Screenshot 2018-03-06 18.42.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" y="3348011"/>
            <a:ext cx="9050219" cy="29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4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atasauru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240"/>
            <a:ext cx="8686799" cy="60777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8894" y="6435553"/>
            <a:ext cx="6349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Justin </a:t>
            </a:r>
            <a:r>
              <a:rPr lang="en-US" dirty="0" err="1"/>
              <a:t>Matejka</a:t>
            </a:r>
            <a:r>
              <a:rPr lang="en-US" dirty="0"/>
              <a:t>, George </a:t>
            </a:r>
            <a:r>
              <a:rPr lang="en-US" dirty="0" smtClean="0"/>
              <a:t>Fitzmaurice, </a:t>
            </a:r>
            <a:r>
              <a:rPr lang="en-US" dirty="0" err="1" smtClean="0"/>
              <a:t>Datasaurus</a:t>
            </a:r>
            <a:r>
              <a:rPr lang="en-US" dirty="0" smtClean="0"/>
              <a:t> Dozen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6364157"/>
            <a:ext cx="2657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Pearson's </a:t>
            </a:r>
            <a:r>
              <a:rPr lang="en-US" dirty="0"/>
              <a:t>R=-</a:t>
            </a:r>
            <a:r>
              <a:rPr lang="en-US" dirty="0" smtClean="0"/>
              <a:t>0.06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Correlations</a:t>
            </a:r>
            <a:endParaRPr lang="en-US" dirty="0"/>
          </a:p>
        </p:txBody>
      </p:sp>
      <p:pic>
        <p:nvPicPr>
          <p:cNvPr id="10" name="Picture 9" descr="220px-FSM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99" y="0"/>
            <a:ext cx="2794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0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icker,375x360-bg,ffffff.u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25" y="0"/>
            <a:ext cx="1936749" cy="185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 select()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76876"/>
            <a:ext cx="8229600" cy="4525963"/>
          </a:xfrm>
        </p:spPr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en-US" dirty="0" err="1" smtClean="0"/>
              <a:t>part_data</a:t>
            </a:r>
            <a:r>
              <a:rPr lang="en-US" dirty="0"/>
              <a:t>&lt;-select(</a:t>
            </a:r>
            <a:r>
              <a:rPr lang="en-US" dirty="0" err="1"/>
              <a:t>participants_data</a:t>
            </a:r>
            <a:r>
              <a:rPr lang="en-US" dirty="0"/>
              <a:t>, </a:t>
            </a:r>
            <a:r>
              <a:rPr lang="en-US" dirty="0" err="1"/>
              <a:t>days_to_email_response</a:t>
            </a:r>
            <a:r>
              <a:rPr lang="en-US" dirty="0"/>
              <a:t>, </a:t>
            </a:r>
            <a:r>
              <a:rPr lang="en-US" dirty="0" err="1"/>
              <a:t>number_of_siblings</a:t>
            </a:r>
            <a:r>
              <a:rPr lang="en-US" dirty="0"/>
              <a:t>, </a:t>
            </a:r>
            <a:r>
              <a:rPr lang="en-US" dirty="0" err="1"/>
              <a:t>years_of_study</a:t>
            </a:r>
            <a:r>
              <a:rPr lang="en-US" dirty="0"/>
              <a:t>, </a:t>
            </a:r>
            <a:r>
              <a:rPr lang="en-US" dirty="0" err="1"/>
              <a:t>number_of_publications</a:t>
            </a:r>
            <a:r>
              <a:rPr lang="en-US" dirty="0"/>
              <a:t>, </a:t>
            </a:r>
            <a:r>
              <a:rPr lang="en-US" dirty="0" err="1"/>
              <a:t>letters_in_first_name</a:t>
            </a:r>
            <a:r>
              <a:rPr lang="en-US" dirty="0"/>
              <a:t>, </a:t>
            </a:r>
            <a:r>
              <a:rPr lang="en-US" dirty="0" err="1"/>
              <a:t>km_home_to_zef</a:t>
            </a:r>
            <a:r>
              <a:rPr lang="en-US" dirty="0"/>
              <a:t>, </a:t>
            </a:r>
            <a:r>
              <a:rPr lang="en-US" dirty="0" err="1"/>
              <a:t>working_hours_per_day</a:t>
            </a:r>
            <a:r>
              <a:rPr lang="en-US" dirty="0"/>
              <a:t>, </a:t>
            </a:r>
            <a:r>
              <a:rPr lang="en-US" dirty="0" err="1"/>
              <a:t>days_to_email_response</a:t>
            </a:r>
            <a:r>
              <a:rPr lang="en-US" dirty="0" smtClean="0"/>
              <a:t>)</a:t>
            </a:r>
          </a:p>
          <a:p>
            <a:pPr>
              <a:buFont typeface="Lucida Grande"/>
              <a:buChar char="&gt;"/>
            </a:pPr>
            <a:r>
              <a:rPr lang="en-US" dirty="0" smtClean="0"/>
              <a:t>head(</a:t>
            </a:r>
            <a:r>
              <a:rPr lang="en-US" dirty="0" err="1" smtClean="0"/>
              <a:t>part_data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Screenshot 2018-03-06 18.37.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" y="4761698"/>
            <a:ext cx="9144000" cy="20727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14929" y="6480278"/>
            <a:ext cx="140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Continued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74638"/>
            <a:ext cx="17438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s</a:t>
            </a:r>
            <a:r>
              <a:rPr lang="en-US" sz="4000" b="1" dirty="0" smtClean="0"/>
              <a:t>elect()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2401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 round()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en-US" dirty="0" smtClean="0"/>
              <a:t>?round</a:t>
            </a:r>
          </a:p>
          <a:p>
            <a:pPr>
              <a:buFont typeface="Lucida Grande"/>
              <a:buChar char="&gt;"/>
            </a:pPr>
            <a:r>
              <a:rPr lang="en-US" dirty="0" err="1" smtClean="0"/>
              <a:t>cormat</a:t>
            </a:r>
            <a:r>
              <a:rPr lang="en-US" dirty="0" smtClean="0"/>
              <a:t> </a:t>
            </a:r>
            <a:r>
              <a:rPr lang="en-US" dirty="0"/>
              <a:t>&lt;- round(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part_data</a:t>
            </a:r>
            <a:r>
              <a:rPr lang="en-US" dirty="0"/>
              <a:t>), 1)</a:t>
            </a:r>
          </a:p>
          <a:p>
            <a:pPr lvl="1">
              <a:buFont typeface="Lucida Grande"/>
              <a:buChar char="&gt;"/>
            </a:pPr>
            <a:r>
              <a:rPr lang="en-US" dirty="0"/>
              <a:t>head(</a:t>
            </a:r>
            <a:r>
              <a:rPr lang="en-US" dirty="0" err="1"/>
              <a:t>cormat</a:t>
            </a:r>
            <a:r>
              <a:rPr lang="en-US" dirty="0" smtClean="0"/>
              <a:t>)</a:t>
            </a:r>
          </a:p>
        </p:txBody>
      </p:sp>
      <p:pic>
        <p:nvPicPr>
          <p:cNvPr id="8" name="Picture 7" descr="Screenshot 2018-03-06 18.36.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3322"/>
            <a:ext cx="9144000" cy="3345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92242" y="6454611"/>
            <a:ext cx="140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Continued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5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reshape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Lucida Grande"/>
              <a:buChar char="&gt;"/>
            </a:pPr>
            <a:r>
              <a:rPr lang="en-US" dirty="0" err="1" smtClean="0"/>
              <a:t>Install.packages</a:t>
            </a:r>
            <a:r>
              <a:rPr lang="en-US" dirty="0" smtClean="0"/>
              <a:t>(“reshape2”)</a:t>
            </a:r>
          </a:p>
          <a:p>
            <a:pPr lvl="1">
              <a:buFont typeface="Lucida Grande"/>
              <a:buChar char="&gt;"/>
            </a:pPr>
            <a:r>
              <a:rPr lang="en-US" dirty="0" smtClean="0"/>
              <a:t>library(reshape2)</a:t>
            </a:r>
          </a:p>
          <a:p>
            <a:r>
              <a:rPr lang="en-US" dirty="0" smtClean="0"/>
              <a:t>reshape2</a:t>
            </a:r>
            <a:r>
              <a:rPr lang="en-US" dirty="0"/>
              <a:t>: Flexibly Reshape Data: A Reboot of the Reshape Package</a:t>
            </a:r>
          </a:p>
          <a:p>
            <a:r>
              <a:rPr lang="en-US" dirty="0"/>
              <a:t>Flexibly restructure and aggregate data using just two functions: melt and '</a:t>
            </a:r>
            <a:r>
              <a:rPr lang="en-US" dirty="0" err="1"/>
              <a:t>dcast</a:t>
            </a:r>
            <a:r>
              <a:rPr lang="en-US" dirty="0"/>
              <a:t>' (or '</a:t>
            </a:r>
            <a:r>
              <a:rPr lang="en-US" dirty="0" err="1"/>
              <a:t>acast</a:t>
            </a:r>
            <a:r>
              <a:rPr lang="en-US" dirty="0"/>
              <a:t>').</a:t>
            </a:r>
          </a:p>
          <a:p>
            <a:pPr lvl="1">
              <a:buFont typeface="Lucida Grande"/>
              <a:buChar char="&gt;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6" name="Picture 5" descr="reshape2-package-featu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74" y="4987086"/>
            <a:ext cx="1969925" cy="136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5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b="1" dirty="0" smtClean="0"/>
              <a:t>a correlation </a:t>
            </a:r>
            <a:r>
              <a:rPr lang="en-US" b="1" dirty="0" err="1" smtClean="0"/>
              <a:t>heatmap</a:t>
            </a:r>
            <a:endParaRPr lang="en-US" b="1" dirty="0" smtClean="0"/>
          </a:p>
          <a:p>
            <a:pPr>
              <a:buFont typeface="Lucida Grande"/>
              <a:buChar char="&gt;"/>
            </a:pPr>
            <a:r>
              <a:rPr lang="en-US" dirty="0" err="1" smtClean="0"/>
              <a:t>melted_cormat</a:t>
            </a:r>
            <a:r>
              <a:rPr lang="en-US" dirty="0" smtClean="0"/>
              <a:t> </a:t>
            </a:r>
            <a:r>
              <a:rPr lang="en-US" dirty="0"/>
              <a:t>&lt;- melt(</a:t>
            </a:r>
            <a:r>
              <a:rPr lang="en-US" dirty="0" err="1"/>
              <a:t>cormat</a:t>
            </a:r>
            <a:r>
              <a:rPr lang="en-US" dirty="0"/>
              <a:t>)</a:t>
            </a:r>
          </a:p>
          <a:p>
            <a:pPr lvl="1">
              <a:buFont typeface="Lucida Grande"/>
              <a:buChar char="&gt;"/>
            </a:pPr>
            <a:r>
              <a:rPr lang="en-US" dirty="0" smtClean="0"/>
              <a:t>head</a:t>
            </a:r>
            <a:r>
              <a:rPr lang="en-US" dirty="0"/>
              <a:t>(</a:t>
            </a:r>
            <a:r>
              <a:rPr lang="en-US" dirty="0" err="1"/>
              <a:t>melted_cormat</a:t>
            </a:r>
            <a:r>
              <a:rPr lang="en-US" dirty="0" smtClean="0"/>
              <a:t>)</a:t>
            </a:r>
          </a:p>
        </p:txBody>
      </p:sp>
      <p:pic>
        <p:nvPicPr>
          <p:cNvPr id="4" name="Picture 3" descr="220px-FSM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99" y="0"/>
            <a:ext cx="2794000" cy="1866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6" name="Picture 5" descr="Screenshot 2018-03-06 18.33.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43" y="3736899"/>
            <a:ext cx="68199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6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_correl_heat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339" y="3212475"/>
            <a:ext cx="4773165" cy="364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b="1" dirty="0" smtClean="0"/>
              <a:t>a correlation </a:t>
            </a:r>
            <a:r>
              <a:rPr lang="en-US" b="1" dirty="0" err="1" smtClean="0"/>
              <a:t>heatmap</a:t>
            </a:r>
            <a:endParaRPr lang="en-US" b="1" dirty="0" smtClean="0"/>
          </a:p>
          <a:p>
            <a:pPr>
              <a:buFont typeface="Lucida Grande"/>
              <a:buChar char="&gt;"/>
            </a:pPr>
            <a:r>
              <a:rPr lang="en-US" dirty="0" smtClean="0"/>
              <a:t>library</a:t>
            </a:r>
            <a:r>
              <a:rPr lang="en-US" dirty="0"/>
              <a:t>(ggplot2)</a:t>
            </a:r>
          </a:p>
          <a:p>
            <a:pPr>
              <a:buFont typeface="Lucida Grande"/>
              <a:buChar char="&gt;"/>
            </a:pPr>
            <a:r>
              <a:rPr lang="en-US" dirty="0" err="1" smtClean="0"/>
              <a:t>ggplot</a:t>
            </a:r>
            <a:r>
              <a:rPr lang="en-US" dirty="0"/>
              <a:t>(data = </a:t>
            </a:r>
            <a:r>
              <a:rPr lang="en-US" dirty="0" err="1"/>
              <a:t>melted_cormat</a:t>
            </a:r>
            <a:r>
              <a:rPr lang="en-US" dirty="0"/>
              <a:t>, </a:t>
            </a:r>
            <a:r>
              <a:rPr lang="en-US" dirty="0" err="1" smtClean="0"/>
              <a:t>aes</a:t>
            </a:r>
            <a:r>
              <a:rPr lang="en-US" dirty="0"/>
              <a:t>(x=Var1,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y=Var2, fill=value)) + </a:t>
            </a:r>
          </a:p>
          <a:p>
            <a:pPr marL="0" indent="0">
              <a:buNone/>
            </a:pPr>
            <a:r>
              <a:rPr lang="en-US" dirty="0" err="1"/>
              <a:t>geom_tile</a:t>
            </a:r>
            <a:r>
              <a:rPr lang="en-US" dirty="0"/>
              <a:t>()</a:t>
            </a:r>
          </a:p>
          <a:p>
            <a:pPr>
              <a:buFont typeface="Lucida Grande"/>
              <a:buChar char="&gt;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220px-FSM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99" y="0"/>
            <a:ext cx="2794000" cy="1866900"/>
          </a:xfrm>
          <a:prstGeom prst="rect">
            <a:avLst/>
          </a:prstGeom>
        </p:spPr>
      </p:pic>
      <p:pic>
        <p:nvPicPr>
          <p:cNvPr id="7" name="Picture 6" descr="sticker,375x360-bg,ffffff.u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5" y="0"/>
            <a:ext cx="1703731" cy="16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8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or Replace Parts of an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0" dirty="0" smtClean="0"/>
          </a:p>
          <a:p>
            <a:pPr marL="0" indent="0" algn="ctr">
              <a:buNone/>
            </a:pPr>
            <a:r>
              <a:rPr lang="en-US" sz="10000" dirty="0" smtClean="0"/>
              <a:t>?“</a:t>
            </a:r>
            <a:r>
              <a:rPr lang="mr-IN" sz="10000" dirty="0" smtClean="0"/>
              <a:t>$</a:t>
            </a:r>
            <a:r>
              <a:rPr lang="en-US" sz="10000" dirty="0" smtClean="0"/>
              <a:t>”</a:t>
            </a:r>
            <a:endParaRPr lang="en-US" sz="10000" dirty="0"/>
          </a:p>
          <a:p>
            <a:pPr marL="0" indent="0" algn="ctr">
              <a:buNone/>
            </a:pPr>
            <a:endParaRPr lang="en-US" sz="10000" dirty="0"/>
          </a:p>
        </p:txBody>
      </p:sp>
      <p:sp>
        <p:nvSpPr>
          <p:cNvPr id="7" name="Rectangle 6"/>
          <p:cNvSpPr/>
          <p:nvPr/>
        </p:nvSpPr>
        <p:spPr>
          <a:xfrm>
            <a:off x="4421170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</a:t>
            </a:r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en-US" dirty="0" smtClean="0"/>
              <a:t>?</a:t>
            </a:r>
            <a:r>
              <a:rPr lang="en-US" dirty="0" err="1" smtClean="0"/>
              <a:t>pdf</a:t>
            </a:r>
            <a:endParaRPr lang="en-US" dirty="0" smtClean="0"/>
          </a:p>
          <a:p>
            <a:pPr>
              <a:buFont typeface="Lucida Grande"/>
              <a:buChar char="&gt;"/>
            </a:pPr>
            <a:r>
              <a:rPr lang="en-US" dirty="0" smtClean="0"/>
              <a:t>?</a:t>
            </a:r>
            <a:r>
              <a:rPr lang="en-US" dirty="0" err="1" smtClean="0"/>
              <a:t>png</a:t>
            </a:r>
            <a:endParaRPr lang="en-US" dirty="0" smtClean="0"/>
          </a:p>
          <a:p>
            <a:r>
              <a:rPr lang="en-US" dirty="0" smtClean="0"/>
              <a:t>Check with journal about size, resolution etc.</a:t>
            </a:r>
            <a:endParaRPr lang="en-US" dirty="0"/>
          </a:p>
        </p:txBody>
      </p:sp>
      <p:pic>
        <p:nvPicPr>
          <p:cNvPr id="6" name="Picture 5" descr="plot_correl_heat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339" y="3212475"/>
            <a:ext cx="4773165" cy="36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3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</a:t>
            </a:r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en-US" dirty="0" err="1"/>
              <a:t>png</a:t>
            </a:r>
            <a:r>
              <a:rPr lang="en-US" dirty="0"/>
              <a:t>(file = "</a:t>
            </a:r>
            <a:r>
              <a:rPr lang="en-US" dirty="0" err="1"/>
              <a:t>cortile.png</a:t>
            </a:r>
            <a:r>
              <a:rPr lang="en-US" dirty="0"/>
              <a:t>", width = 7, height = 6, units = "in", res = 300)</a:t>
            </a:r>
          </a:p>
          <a:p>
            <a:pPr>
              <a:buFont typeface="Lucida Grande"/>
              <a:buChar char="&gt;"/>
            </a:pPr>
            <a:r>
              <a:rPr lang="en-US" dirty="0" err="1"/>
              <a:t>ggplot</a:t>
            </a:r>
            <a:r>
              <a:rPr lang="en-US" dirty="0"/>
              <a:t>(data = </a:t>
            </a:r>
            <a:r>
              <a:rPr lang="en-US" dirty="0" err="1"/>
              <a:t>melted_cormat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Var1, y = Var2, fill = value)) </a:t>
            </a:r>
            <a:r>
              <a:rPr lang="en-US" dirty="0" smtClean="0"/>
              <a:t>+ </a:t>
            </a:r>
            <a:r>
              <a:rPr lang="en-US" dirty="0" err="1" smtClean="0"/>
              <a:t>geom_tile</a:t>
            </a:r>
            <a:r>
              <a:rPr lang="en-US" dirty="0"/>
              <a:t>() </a:t>
            </a:r>
            <a:r>
              <a:rPr lang="en-US" dirty="0" smtClean="0"/>
              <a:t>+ </a:t>
            </a:r>
            <a:r>
              <a:rPr lang="en-US" dirty="0"/>
              <a:t>theme(</a:t>
            </a:r>
            <a:r>
              <a:rPr lang="en-US" dirty="0" err="1"/>
              <a:t>axis.text.x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(angle = 45, </a:t>
            </a:r>
            <a:r>
              <a:rPr lang="en-US" dirty="0" err="1"/>
              <a:t>hjust</a:t>
            </a:r>
            <a:r>
              <a:rPr lang="en-US" dirty="0"/>
              <a:t> = 1)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dev.off</a:t>
            </a:r>
            <a:r>
              <a:rPr lang="en-US" dirty="0"/>
              <a:t>()</a:t>
            </a:r>
          </a:p>
          <a:p>
            <a:pPr>
              <a:buFont typeface="Lucida Grande"/>
              <a:buChar char="&gt;"/>
            </a:pPr>
            <a:r>
              <a:rPr lang="en-US" dirty="0" err="1"/>
              <a:t>list.files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plot_correl_heat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58" y="4418457"/>
            <a:ext cx="3194146" cy="2439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620" y="6276364"/>
            <a:ext cx="8416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If time create more lm() and </a:t>
            </a:r>
            <a:r>
              <a:rPr lang="en-US" sz="2500" b="1" dirty="0" err="1" smtClean="0">
                <a:solidFill>
                  <a:srgbClr val="FF0000"/>
                </a:solidFill>
              </a:rPr>
              <a:t>aov</a:t>
            </a:r>
            <a:r>
              <a:rPr lang="en-US" sz="2500" b="1" dirty="0" smtClean="0">
                <a:solidFill>
                  <a:srgbClr val="FF0000"/>
                </a:solidFill>
              </a:rPr>
              <a:t>() models of participants data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9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Building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Variables Determine Type of Model</a:t>
            </a:r>
          </a:p>
          <a:p>
            <a:r>
              <a:rPr lang="en-US" dirty="0" smtClean="0"/>
              <a:t>The explanatory </a:t>
            </a:r>
            <a:r>
              <a:rPr lang="en-US" dirty="0"/>
              <a:t>variables </a:t>
            </a:r>
            <a:endParaRPr lang="en-US" dirty="0" smtClean="0"/>
          </a:p>
          <a:p>
            <a:r>
              <a:rPr lang="en-US" b="1" dirty="0" smtClean="0"/>
              <a:t>All continuous </a:t>
            </a:r>
            <a:r>
              <a:rPr lang="en-US" i="1" dirty="0"/>
              <a:t>Regression</a:t>
            </a:r>
          </a:p>
          <a:p>
            <a:r>
              <a:rPr lang="en-US" b="1" dirty="0"/>
              <a:t>All explanatory variables</a:t>
            </a:r>
            <a:r>
              <a:rPr lang="en-US" dirty="0"/>
              <a:t> </a:t>
            </a:r>
            <a:r>
              <a:rPr lang="en-US" b="1" dirty="0"/>
              <a:t>categorical</a:t>
            </a:r>
            <a:r>
              <a:rPr lang="en-US" dirty="0"/>
              <a:t> </a:t>
            </a:r>
            <a:r>
              <a:rPr lang="en-US" i="1" dirty="0"/>
              <a:t>Analysis of variance (</a:t>
            </a:r>
            <a:r>
              <a:rPr lang="en-US" i="1" dirty="0" err="1"/>
              <a:t>Anova</a:t>
            </a:r>
            <a:r>
              <a:rPr lang="en-US" i="1" dirty="0"/>
              <a:t>)</a:t>
            </a:r>
          </a:p>
          <a:p>
            <a:r>
              <a:rPr lang="en-US" b="1" dirty="0"/>
              <a:t>Explanatory variables both continuous and categorical </a:t>
            </a:r>
            <a:r>
              <a:rPr lang="en-US" i="1" dirty="0" smtClean="0"/>
              <a:t>Analysis </a:t>
            </a:r>
            <a:r>
              <a:rPr lang="en-US" i="1" dirty="0"/>
              <a:t>of </a:t>
            </a:r>
            <a:r>
              <a:rPr lang="en-US" i="1" dirty="0" smtClean="0"/>
              <a:t>covariance (</a:t>
            </a:r>
            <a:r>
              <a:rPr lang="en-US" i="1" dirty="0" err="1"/>
              <a:t>Ancova</a:t>
            </a:r>
            <a:r>
              <a:rPr lang="en-US" i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Building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Variables Determine Type of Model</a:t>
            </a:r>
          </a:p>
          <a:p>
            <a:r>
              <a:rPr lang="en-US" dirty="0" smtClean="0"/>
              <a:t>The </a:t>
            </a:r>
            <a:r>
              <a:rPr lang="en-US" dirty="0"/>
              <a:t>response </a:t>
            </a:r>
            <a:r>
              <a:rPr lang="en-US" dirty="0" smtClean="0"/>
              <a:t>variable</a:t>
            </a:r>
            <a:endParaRPr lang="en-US" b="1" dirty="0" smtClean="0"/>
          </a:p>
          <a:p>
            <a:r>
              <a:rPr lang="en-US" b="1" dirty="0" smtClean="0"/>
              <a:t>Continuous</a:t>
            </a:r>
            <a:r>
              <a:rPr lang="en-US" dirty="0" smtClean="0"/>
              <a:t> </a:t>
            </a:r>
            <a:r>
              <a:rPr lang="en-US" i="1" dirty="0"/>
              <a:t>Normal Regression, </a:t>
            </a:r>
            <a:r>
              <a:rPr lang="en-US" i="1" dirty="0" err="1"/>
              <a:t>Anova</a:t>
            </a:r>
            <a:r>
              <a:rPr lang="en-US" i="1" dirty="0"/>
              <a:t>, </a:t>
            </a:r>
            <a:r>
              <a:rPr lang="en-US" i="1" dirty="0" err="1"/>
              <a:t>Ancova</a:t>
            </a:r>
            <a:endParaRPr lang="en-US" i="1" dirty="0"/>
          </a:p>
          <a:p>
            <a:r>
              <a:rPr lang="en-US" b="1" dirty="0"/>
              <a:t>Proportion</a:t>
            </a:r>
            <a:r>
              <a:rPr lang="en-US" dirty="0"/>
              <a:t>  </a:t>
            </a:r>
            <a:r>
              <a:rPr lang="en-US" i="1" dirty="0" smtClean="0"/>
              <a:t>Logistic </a:t>
            </a:r>
            <a:r>
              <a:rPr lang="en-US" i="1" dirty="0"/>
              <a:t>regression</a:t>
            </a:r>
          </a:p>
          <a:p>
            <a:r>
              <a:rPr lang="en-US" b="1" dirty="0"/>
              <a:t>Count</a:t>
            </a:r>
            <a:r>
              <a:rPr lang="en-US" dirty="0"/>
              <a:t> </a:t>
            </a:r>
            <a:r>
              <a:rPr lang="en-US" dirty="0" smtClean="0"/>
              <a:t>		  </a:t>
            </a:r>
            <a:r>
              <a:rPr lang="en-US" i="1" dirty="0" smtClean="0"/>
              <a:t>Log </a:t>
            </a:r>
            <a:r>
              <a:rPr lang="en-US" i="1" dirty="0"/>
              <a:t>linear models</a:t>
            </a:r>
          </a:p>
          <a:p>
            <a:r>
              <a:rPr lang="en-US" b="1" dirty="0"/>
              <a:t>Binary</a:t>
            </a:r>
            <a:r>
              <a:rPr lang="en-US" dirty="0"/>
              <a:t> </a:t>
            </a:r>
            <a:r>
              <a:rPr lang="en-US" dirty="0" smtClean="0"/>
              <a:t>		  </a:t>
            </a:r>
            <a:r>
              <a:rPr lang="en-US" i="1" dirty="0" smtClean="0"/>
              <a:t>Binary </a:t>
            </a:r>
            <a:r>
              <a:rPr lang="en-US" i="1" dirty="0"/>
              <a:t>logistic </a:t>
            </a:r>
            <a:r>
              <a:rPr lang="en-US" i="1" dirty="0" smtClean="0"/>
              <a:t>analysis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Building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</a:t>
            </a:r>
            <a:r>
              <a:rPr lang="en-US" dirty="0" smtClean="0"/>
              <a:t>formulas formation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Y ~ X1 + X2 + Z * W</a:t>
            </a:r>
          </a:p>
          <a:p>
            <a:r>
              <a:rPr lang="en-US" dirty="0" smtClean="0"/>
              <a:t>Y is the explanatory variable</a:t>
            </a:r>
          </a:p>
          <a:p>
            <a:r>
              <a:rPr lang="en-US" dirty="0" smtClean="0"/>
              <a:t>∼ </a:t>
            </a:r>
            <a:r>
              <a:rPr lang="en-US" dirty="0"/>
              <a:t>means “is modeled as </a:t>
            </a:r>
            <a:r>
              <a:rPr lang="en-US" dirty="0" smtClean="0"/>
              <a:t>a function </a:t>
            </a:r>
            <a:r>
              <a:rPr lang="en-US" dirty="0"/>
              <a:t>of”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right hand side is an expression in </a:t>
            </a:r>
            <a:r>
              <a:rPr lang="en-US" dirty="0" smtClean="0"/>
              <a:t>the explanatory </a:t>
            </a:r>
            <a:r>
              <a:rPr lang="en-US" dirty="0"/>
              <a:t>variables.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4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Building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/>
              <a:t>regression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continuous variables x and y, the relationship of a </a:t>
            </a:r>
            <a:r>
              <a:rPr lang="en-US" dirty="0" smtClean="0"/>
              <a:t>linear regression </a:t>
            </a:r>
            <a:r>
              <a:rPr lang="en-US" dirty="0"/>
              <a:t>of y on x is described as</a:t>
            </a:r>
          </a:p>
          <a:p>
            <a:pPr marL="0" indent="0">
              <a:buNone/>
            </a:pPr>
            <a:r>
              <a:rPr lang="en-US" dirty="0" smtClean="0"/>
              <a:t> 			y </a:t>
            </a:r>
            <a:r>
              <a:rPr lang="en-US" dirty="0"/>
              <a:t>~ x</a:t>
            </a:r>
          </a:p>
          <a:p>
            <a:r>
              <a:rPr lang="en-US" dirty="0"/>
              <a:t>The actual linear regression is executed by</a:t>
            </a:r>
          </a:p>
          <a:p>
            <a:pPr marL="0" indent="0">
              <a:buNone/>
            </a:pPr>
            <a:r>
              <a:rPr lang="en-US" dirty="0" smtClean="0"/>
              <a:t>			lm</a:t>
            </a:r>
            <a:r>
              <a:rPr lang="en-US" dirty="0"/>
              <a:t>(y ~ x)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4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endParaRPr lang="en-US" dirty="0" smtClean="0"/>
          </a:p>
          <a:p>
            <a:pPr>
              <a:buFont typeface="Lucida Grande"/>
              <a:buChar char="&gt;"/>
            </a:pPr>
            <a:r>
              <a:rPr lang="en-US" dirty="0" smtClean="0"/>
              <a:t>lm</a:t>
            </a:r>
            <a:r>
              <a:rPr lang="en-US" dirty="0"/>
              <a:t>(</a:t>
            </a:r>
            <a:r>
              <a:rPr lang="en-US" dirty="0" err="1"/>
              <a:t>days_to_email_response</a:t>
            </a:r>
            <a:r>
              <a:rPr lang="en-US" dirty="0"/>
              <a:t> ~ </a:t>
            </a:r>
            <a:r>
              <a:rPr lang="en-US" dirty="0" err="1"/>
              <a:t>letters_in_first_name</a:t>
            </a:r>
            <a:r>
              <a:rPr lang="en-US" dirty="0"/>
              <a:t>, data=</a:t>
            </a:r>
            <a:r>
              <a:rPr lang="en-US" dirty="0" err="1"/>
              <a:t>participants_data</a:t>
            </a:r>
            <a:r>
              <a:rPr lang="en-US" dirty="0"/>
              <a:t>)</a:t>
            </a:r>
          </a:p>
        </p:txBody>
      </p:sp>
      <p:pic>
        <p:nvPicPr>
          <p:cNvPr id="5" name="Picture 4" descr="Screenshot 2018-03-07 21.10.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2" y="3980609"/>
            <a:ext cx="8549483" cy="2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Building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Anova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 is continuous and z is categorical we use the same </a:t>
            </a:r>
            <a:r>
              <a:rPr lang="en-US" dirty="0" smtClean="0"/>
              <a:t>model formula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 </a:t>
            </a:r>
            <a:r>
              <a:rPr lang="en-US" dirty="0"/>
              <a:t>y ~ </a:t>
            </a:r>
            <a:r>
              <a:rPr lang="en-US" dirty="0" smtClean="0"/>
              <a:t>z</a:t>
            </a:r>
          </a:p>
          <a:p>
            <a:r>
              <a:rPr lang="en-US" dirty="0" smtClean="0"/>
              <a:t>to </a:t>
            </a:r>
            <a:r>
              <a:rPr lang="en-US" dirty="0"/>
              <a:t>express that we’ll model y as a function of z, however in </a:t>
            </a:r>
            <a:r>
              <a:rPr lang="en-US" dirty="0" smtClean="0"/>
              <a:t>this case </a:t>
            </a:r>
            <a:r>
              <a:rPr lang="en-US" dirty="0"/>
              <a:t>the model will be an </a:t>
            </a:r>
            <a:r>
              <a:rPr lang="en-US" dirty="0" err="1"/>
              <a:t>anova</a:t>
            </a:r>
            <a:r>
              <a:rPr lang="en-US" dirty="0"/>
              <a:t>, executed 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aov</a:t>
            </a:r>
            <a:r>
              <a:rPr lang="en-US" dirty="0"/>
              <a:t>(y ~ z)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6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Building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Anova</a:t>
            </a:r>
            <a:endParaRPr lang="en-US" dirty="0" smtClean="0"/>
          </a:p>
          <a:p>
            <a:pPr>
              <a:buFont typeface="Lucida Grande"/>
              <a:buChar char="&gt;"/>
            </a:pPr>
            <a:r>
              <a:rPr lang="en-US" dirty="0" err="1"/>
              <a:t>aov</a:t>
            </a:r>
            <a:r>
              <a:rPr lang="en-US" dirty="0"/>
              <a:t>(</a:t>
            </a:r>
            <a:r>
              <a:rPr lang="en-US" dirty="0" err="1"/>
              <a:t>days_to_email_response</a:t>
            </a:r>
            <a:r>
              <a:rPr lang="en-US" dirty="0"/>
              <a:t> ~ </a:t>
            </a:r>
            <a:r>
              <a:rPr lang="en-US" dirty="0" err="1"/>
              <a:t>academic_parents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8" name="Picture 7" descr="Screenshot 2018-03-07 21.17.5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8043"/>
            <a:ext cx="9144000" cy="24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4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Building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</a:t>
            </a:r>
            <a:r>
              <a:rPr lang="en-US" dirty="0"/>
              <a:t>explanatory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The </a:t>
            </a:r>
            <a:r>
              <a:rPr lang="en-US" dirty="0"/>
              <a:t>+ symbol denotes </a:t>
            </a:r>
            <a:r>
              <a:rPr lang="en-US" dirty="0" smtClean="0"/>
              <a:t>additional explanatory variables </a:t>
            </a:r>
          </a:p>
          <a:p>
            <a:r>
              <a:rPr lang="en-US" dirty="0" smtClean="0"/>
              <a:t>The formula</a:t>
            </a:r>
          </a:p>
          <a:p>
            <a:pPr marL="0" indent="0">
              <a:buNone/>
            </a:pPr>
            <a:r>
              <a:rPr lang="en-US" dirty="0" smtClean="0"/>
              <a:t>				y </a:t>
            </a:r>
            <a:r>
              <a:rPr lang="en-US" dirty="0"/>
              <a:t>~ x1 + x2 + x3</a:t>
            </a:r>
          </a:p>
          <a:p>
            <a:pPr marL="0" indent="0">
              <a:buNone/>
            </a:pPr>
            <a:r>
              <a:rPr lang="en-US" dirty="0"/>
              <a:t>denotes that y is modeled as a function of x1, x2, x3. If all </a:t>
            </a:r>
            <a:r>
              <a:rPr lang="en-US" dirty="0" smtClean="0"/>
              <a:t>of these </a:t>
            </a:r>
            <a:r>
              <a:rPr lang="en-US" dirty="0"/>
              <a:t>are continuous,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		lm</a:t>
            </a:r>
            <a:r>
              <a:rPr lang="en-US" dirty="0"/>
              <a:t>(y ~ x1 + x2 + x3)</a:t>
            </a:r>
          </a:p>
          <a:p>
            <a:pPr marL="0" indent="0">
              <a:buNone/>
            </a:pPr>
            <a:r>
              <a:rPr lang="en-US" dirty="0"/>
              <a:t>executes a </a:t>
            </a:r>
            <a:r>
              <a:rPr lang="en-US" dirty="0" smtClean="0"/>
              <a:t>multiple </a:t>
            </a:r>
            <a:r>
              <a:rPr lang="en-US" dirty="0"/>
              <a:t>linear regression of y on x1, x2, x3.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2748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3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ot_academic_par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345744"/>
            <a:ext cx="6029373" cy="3512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has several systems for making </a:t>
            </a:r>
            <a:r>
              <a:rPr lang="en-US" dirty="0" smtClean="0"/>
              <a:t>graphs</a:t>
            </a:r>
          </a:p>
          <a:p>
            <a:pPr marL="0" indent="0">
              <a:buNone/>
            </a:pPr>
            <a:r>
              <a:rPr lang="en-US" dirty="0" smtClean="0"/>
              <a:t>Base R</a:t>
            </a:r>
          </a:p>
          <a:p>
            <a:pPr>
              <a:buFont typeface="Lucida Grande"/>
              <a:buChar char="&gt;"/>
            </a:pPr>
            <a:r>
              <a:rPr lang="en-US" dirty="0"/>
              <a:t>?</a:t>
            </a:r>
            <a:r>
              <a:rPr lang="en-US" dirty="0" smtClean="0"/>
              <a:t>plot 							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endParaRPr lang="en-US" dirty="0" smtClean="0"/>
          </a:p>
          <a:p>
            <a:pPr>
              <a:buFont typeface="Lucida Grande"/>
              <a:buChar char="&gt;"/>
            </a:pPr>
            <a:r>
              <a:rPr lang="en-US" dirty="0" smtClean="0"/>
              <a:t>plot</a:t>
            </a:r>
            <a:r>
              <a:rPr lang="en-US" dirty="0"/>
              <a:t>(</a:t>
            </a:r>
            <a:r>
              <a:rPr lang="en-US" dirty="0" err="1"/>
              <a:t>participants_data$academic_parents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Lucida Grande"/>
              <a:buChar char="&gt;"/>
            </a:pPr>
            <a:endParaRPr lang="en-US" dirty="0"/>
          </a:p>
          <a:p>
            <a:pPr>
              <a:buFont typeface="Lucida Grande"/>
              <a:buChar char="&gt;"/>
            </a:pPr>
            <a:endParaRPr lang="en-US" dirty="0" smtClean="0"/>
          </a:p>
        </p:txBody>
      </p:sp>
      <p:pic>
        <p:nvPicPr>
          <p:cNvPr id="4" name="Picture 3" descr="sticker,375x360-bg,ffffff.u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5" y="0"/>
            <a:ext cx="1703731" cy="1635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392" y="6308540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 plot of number </a:t>
            </a:r>
            <a:r>
              <a:rPr lang="en-US" dirty="0"/>
              <a:t>of </a:t>
            </a:r>
            <a:r>
              <a:rPr lang="en-US" dirty="0" smtClean="0"/>
              <a:t>observations of binary data related to academic parents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Lucida Grande"/>
              <a:buChar char="&gt;"/>
            </a:pPr>
            <a:r>
              <a:rPr lang="en-US" dirty="0" smtClean="0"/>
              <a:t>lm</a:t>
            </a:r>
            <a:r>
              <a:rPr lang="en-US" dirty="0"/>
              <a:t>(</a:t>
            </a:r>
            <a:r>
              <a:rPr lang="en-US" dirty="0" err="1"/>
              <a:t>days_to_email_response</a:t>
            </a:r>
            <a:r>
              <a:rPr lang="en-US" dirty="0"/>
              <a:t> ~ </a:t>
            </a:r>
            <a:r>
              <a:rPr lang="en-US" dirty="0" err="1" smtClean="0"/>
              <a:t>letters_in_first_name</a:t>
            </a:r>
            <a:r>
              <a:rPr lang="en-US" dirty="0" smtClean="0"/>
              <a:t> + </a:t>
            </a:r>
            <a:r>
              <a:rPr lang="en-US" dirty="0" err="1" smtClean="0"/>
              <a:t>km_home_to_zef</a:t>
            </a:r>
            <a:r>
              <a:rPr lang="en-US" dirty="0" smtClean="0"/>
              <a:t> + </a:t>
            </a:r>
            <a:r>
              <a:rPr lang="en-US" dirty="0" err="1" smtClean="0"/>
              <a:t>working_hours_per_day</a:t>
            </a:r>
            <a:r>
              <a:rPr lang="en-US" dirty="0" smtClean="0"/>
              <a:t>, data=</a:t>
            </a:r>
            <a:r>
              <a:rPr lang="en-US" dirty="0" err="1" smtClean="0"/>
              <a:t>participants_data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shot 2018-03-07 20.53.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6" y="3732435"/>
            <a:ext cx="8547100" cy="255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844" y="6276364"/>
            <a:ext cx="8416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If time create more lm() and </a:t>
            </a:r>
            <a:r>
              <a:rPr lang="en-US" sz="2500" b="1" dirty="0" err="1" smtClean="0">
                <a:solidFill>
                  <a:srgbClr val="FF0000"/>
                </a:solidFill>
              </a:rPr>
              <a:t>aov</a:t>
            </a:r>
            <a:r>
              <a:rPr lang="en-US" sz="2500" b="1" dirty="0" smtClean="0">
                <a:solidFill>
                  <a:srgbClr val="FF0000"/>
                </a:solidFill>
              </a:rPr>
              <a:t>() models of participants data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3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ot_aca_parent_numberpub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8"/>
          <a:stretch/>
        </p:blipFill>
        <p:spPr>
          <a:xfrm>
            <a:off x="1924835" y="3264343"/>
            <a:ext cx="7029068" cy="3485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has several systems for making </a:t>
            </a:r>
            <a:r>
              <a:rPr lang="en-US" dirty="0" smtClean="0"/>
              <a:t>graphs</a:t>
            </a:r>
          </a:p>
          <a:p>
            <a:pPr marL="0" indent="0">
              <a:buNone/>
            </a:pPr>
            <a:r>
              <a:rPr lang="en-US" dirty="0" smtClean="0"/>
              <a:t>Base R</a:t>
            </a:r>
          </a:p>
          <a:p>
            <a:pPr>
              <a:buFont typeface="Lucida Grande"/>
              <a:buChar char="&gt;"/>
            </a:pPr>
            <a:r>
              <a:rPr lang="en-US" dirty="0" smtClean="0"/>
              <a:t>plot</a:t>
            </a:r>
            <a:r>
              <a:rPr lang="en-US" dirty="0"/>
              <a:t>(</a:t>
            </a:r>
            <a:r>
              <a:rPr lang="en-US" dirty="0" err="1"/>
              <a:t>participants_data$academic_parents</a:t>
            </a:r>
            <a:r>
              <a:rPr lang="en-US" dirty="0"/>
              <a:t>, </a:t>
            </a:r>
            <a:r>
              <a:rPr lang="en-US" dirty="0" err="1"/>
              <a:t>participants_data$days_to_email_response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Lucida Grande"/>
              <a:buChar char="&gt;"/>
            </a:pPr>
            <a:endParaRPr lang="en-US" dirty="0"/>
          </a:p>
          <a:p>
            <a:pPr>
              <a:buFont typeface="Lucida Grande"/>
              <a:buChar char="&gt;"/>
            </a:pPr>
            <a:endParaRPr lang="en-US" dirty="0" smtClean="0"/>
          </a:p>
        </p:txBody>
      </p:sp>
      <p:pic>
        <p:nvPicPr>
          <p:cNvPr id="4" name="Picture 3" descr="sticker,375x360-bg,ffffff.u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5" y="0"/>
            <a:ext cx="1703731" cy="1635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856" y="4269246"/>
            <a:ext cx="2128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 of days to email response grouped by binary data related to academic parents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4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has several systems for making </a:t>
            </a:r>
            <a:r>
              <a:rPr lang="en-US" dirty="0" smtClean="0"/>
              <a:t>graphs</a:t>
            </a:r>
          </a:p>
          <a:p>
            <a:pPr marL="0" indent="0">
              <a:buNone/>
            </a:pPr>
            <a:r>
              <a:rPr lang="en-US" dirty="0" smtClean="0"/>
              <a:t>Base R</a:t>
            </a:r>
          </a:p>
          <a:p>
            <a:pPr>
              <a:buFont typeface="Lucida Grande"/>
              <a:buChar char="&gt;"/>
            </a:pPr>
            <a:r>
              <a:rPr lang="en-US" sz="2800" dirty="0" smtClean="0"/>
              <a:t>plot(</a:t>
            </a:r>
            <a:r>
              <a:rPr lang="en-US" sz="2800" dirty="0" err="1"/>
              <a:t>participants_data$number_of_publications</a:t>
            </a:r>
            <a:r>
              <a:rPr lang="en-US" sz="2800" dirty="0"/>
              <a:t>, </a:t>
            </a:r>
            <a:r>
              <a:rPr lang="en-US" sz="2800" dirty="0" err="1"/>
              <a:t>participants_data$days_to_email_response</a:t>
            </a:r>
            <a:r>
              <a:rPr lang="en-US" sz="2800" dirty="0"/>
              <a:t>)</a:t>
            </a:r>
          </a:p>
          <a:p>
            <a:pPr>
              <a:buFont typeface="Lucida Grande"/>
              <a:buChar char="&gt;"/>
            </a:pPr>
            <a:endParaRPr lang="en-US" dirty="0"/>
          </a:p>
          <a:p>
            <a:pPr>
              <a:buFont typeface="Lucida Grande"/>
              <a:buChar char="&gt;"/>
            </a:pPr>
            <a:endParaRPr lang="en-US" dirty="0" smtClean="0"/>
          </a:p>
        </p:txBody>
      </p:sp>
      <p:pic>
        <p:nvPicPr>
          <p:cNvPr id="4" name="Picture 3" descr="sticker,375x360-bg,ffffff.u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5" y="0"/>
            <a:ext cx="1703731" cy="1635582"/>
          </a:xfrm>
          <a:prstGeom prst="rect">
            <a:avLst/>
          </a:prstGeom>
        </p:spPr>
      </p:pic>
      <p:pic>
        <p:nvPicPr>
          <p:cNvPr id="5" name="Picture 4" descr="plot_daysemail_number_pub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74" y="3671024"/>
            <a:ext cx="5470975" cy="3186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830" y="4269246"/>
            <a:ext cx="2128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Scatterplot of days to email response (y-axis) as a function of the number of publications (x-axis)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8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 has several systems for making </a:t>
            </a:r>
            <a:r>
              <a:rPr lang="en-US" dirty="0" smtClean="0"/>
              <a:t>graphs</a:t>
            </a:r>
          </a:p>
          <a:p>
            <a:r>
              <a:rPr lang="en-US" dirty="0" smtClean="0"/>
              <a:t>ggplot2 </a:t>
            </a:r>
            <a:r>
              <a:rPr lang="en-US" dirty="0"/>
              <a:t>is one of the most elegant and most versatile. </a:t>
            </a:r>
            <a:endParaRPr lang="en-US" dirty="0" smtClean="0"/>
          </a:p>
          <a:p>
            <a:r>
              <a:rPr lang="en-US" dirty="0" smtClean="0"/>
              <a:t>ggplot2 </a:t>
            </a:r>
            <a:r>
              <a:rPr lang="en-US" dirty="0"/>
              <a:t>implements the </a:t>
            </a:r>
            <a:r>
              <a:rPr lang="en-US" b="1" dirty="0"/>
              <a:t>grammar of </a:t>
            </a:r>
            <a:r>
              <a:rPr lang="en-US" b="1" dirty="0" smtClean="0"/>
              <a:t>graphics </a:t>
            </a:r>
            <a:r>
              <a:rPr lang="en-US" dirty="0" smtClean="0"/>
              <a:t>to describe </a:t>
            </a:r>
            <a:r>
              <a:rPr lang="en-US" dirty="0"/>
              <a:t>and </a:t>
            </a:r>
            <a:r>
              <a:rPr lang="en-US" dirty="0" smtClean="0"/>
              <a:t>build </a:t>
            </a:r>
            <a:r>
              <a:rPr lang="en-US" dirty="0"/>
              <a:t>graphs.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more faster by learning one system and applying it in many places.</a:t>
            </a:r>
          </a:p>
          <a:p>
            <a:r>
              <a:rPr lang="en-US" dirty="0" smtClean="0"/>
              <a:t>Learn </a:t>
            </a:r>
            <a:r>
              <a:rPr lang="en-US" dirty="0"/>
              <a:t>more about </a:t>
            </a:r>
            <a:r>
              <a:rPr lang="en-US" dirty="0" smtClean="0"/>
              <a:t>ggplot2 in </a:t>
            </a:r>
            <a:r>
              <a:rPr lang="en-US" dirty="0"/>
              <a:t>“The Layered Grammar of Graphics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hlinkClick r:id="rId2"/>
              </a:rPr>
              <a:t>http://vita.had.co.nz/papers/layered-grammar.pdf.</a:t>
            </a:r>
          </a:p>
          <a:p>
            <a:endParaRPr lang="en-US" dirty="0"/>
          </a:p>
        </p:txBody>
      </p:sp>
      <p:pic>
        <p:nvPicPr>
          <p:cNvPr id="4" name="Picture 3" descr="sticker,375x360-bg,ffffff.u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5" y="0"/>
            <a:ext cx="1703731" cy="16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5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smtClean="0"/>
              <a:t>quick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qplot</a:t>
            </a:r>
            <a:r>
              <a:rPr lang="en-US" dirty="0" smtClean="0"/>
              <a:t>(</a:t>
            </a:r>
            <a:r>
              <a:rPr lang="en-US" dirty="0" err="1" smtClean="0"/>
              <a:t>participants_data</a:t>
            </a:r>
            <a:r>
              <a:rPr lang="en-US" dirty="0"/>
              <a:t>, </a:t>
            </a:r>
            <a:r>
              <a:rPr lang="en-US" dirty="0" err="1"/>
              <a:t>days_to_email_response</a:t>
            </a:r>
            <a:r>
              <a:rPr lang="en-US" dirty="0"/>
              <a:t>, </a:t>
            </a:r>
            <a:r>
              <a:rPr lang="en-US" dirty="0" err="1"/>
              <a:t>letters_in_first_name</a:t>
            </a:r>
            <a:r>
              <a:rPr lang="en-US" dirty="0"/>
              <a:t>)</a:t>
            </a:r>
          </a:p>
        </p:txBody>
      </p:sp>
      <p:pic>
        <p:nvPicPr>
          <p:cNvPr id="5" name="Picture 4" descr="R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36" y="3198851"/>
            <a:ext cx="6167554" cy="3592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2825" y="4287141"/>
            <a:ext cx="235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Scatterplot of days to email response as a function of the letters in your first name</a:t>
            </a:r>
            <a:endParaRPr lang="en-US" dirty="0"/>
          </a:p>
        </p:txBody>
      </p:sp>
      <p:pic>
        <p:nvPicPr>
          <p:cNvPr id="9" name="Picture 8" descr="sticker,375x360-bg,ffffff.u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91" y="436141"/>
            <a:ext cx="1703731" cy="16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0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ot_i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79" y="4210996"/>
            <a:ext cx="4544021" cy="2647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en-US" dirty="0" smtClean="0"/>
              <a:t>?</a:t>
            </a:r>
            <a:r>
              <a:rPr lang="en-US" dirty="0" err="1" smtClean="0"/>
              <a:t>qplot</a:t>
            </a:r>
            <a:r>
              <a:rPr lang="en-US" dirty="0" smtClean="0"/>
              <a:t> 										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</a:p>
          <a:p>
            <a:r>
              <a:rPr lang="en-US" dirty="0" smtClean="0"/>
              <a:t>Example </a:t>
            </a:r>
            <a:r>
              <a:rPr lang="en-US" dirty="0"/>
              <a:t>from built in R </a:t>
            </a:r>
            <a:r>
              <a:rPr lang="en-US" dirty="0" smtClean="0"/>
              <a:t>data </a:t>
            </a:r>
          </a:p>
          <a:p>
            <a:pPr>
              <a:buFont typeface="Lucida Grande"/>
              <a:buChar char="&gt;"/>
            </a:pPr>
            <a:r>
              <a:rPr lang="en-US" dirty="0" smtClean="0"/>
              <a:t>?iris 	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Lucida Grande"/>
              <a:buChar char="&gt;"/>
            </a:pPr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Sepal.Length</a:t>
            </a:r>
            <a:r>
              <a:rPr lang="en-US" dirty="0"/>
              <a:t>, </a:t>
            </a:r>
            <a:r>
              <a:rPr lang="en-US" dirty="0" err="1"/>
              <a:t>Petal.Length</a:t>
            </a:r>
            <a:r>
              <a:rPr lang="en-US" dirty="0"/>
              <a:t>, data=iris, color=Species, size=</a:t>
            </a:r>
            <a:r>
              <a:rPr lang="en-US" dirty="0" err="1"/>
              <a:t>Petal.Width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 descr="sticker,375x360-bg,ffffff.u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5" y="0"/>
            <a:ext cx="1703731" cy="16355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825" y="4287141"/>
            <a:ext cx="23505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Scatterplot of iris petal length as a function of sepal length with colors representing iris species and petal width as bubble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1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ot_participants_q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43" y="3904393"/>
            <a:ext cx="5070357" cy="2953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from your data </a:t>
            </a:r>
            <a:r>
              <a:rPr lang="en-US" dirty="0" smtClean="0">
                <a:solidFill>
                  <a:srgbClr val="FF0000"/>
                </a:solidFill>
              </a:rPr>
              <a:t>OFFER SUGGESTIONS</a:t>
            </a:r>
          </a:p>
          <a:p>
            <a:pPr lvl="1">
              <a:buFont typeface="Lucida Grande"/>
              <a:buChar char="&gt;"/>
            </a:pPr>
            <a:r>
              <a:rPr lang="en-US" dirty="0" err="1" smtClean="0"/>
              <a:t>qplot</a:t>
            </a:r>
            <a:r>
              <a:rPr lang="en-US" dirty="0" smtClean="0"/>
              <a:t>(</a:t>
            </a:r>
            <a:r>
              <a:rPr lang="en-US" dirty="0" err="1" smtClean="0"/>
              <a:t>days_to_email_response</a:t>
            </a:r>
            <a:r>
              <a:rPr lang="en-US" dirty="0" smtClean="0"/>
              <a:t>, </a:t>
            </a:r>
            <a:r>
              <a:rPr lang="en-US" dirty="0" err="1" smtClean="0"/>
              <a:t>letters_in_first_name</a:t>
            </a:r>
            <a:r>
              <a:rPr lang="en-US" dirty="0" smtClean="0"/>
              <a:t>, color=</a:t>
            </a:r>
            <a:r>
              <a:rPr lang="en-US" dirty="0" err="1" smtClean="0"/>
              <a:t>academic_parents</a:t>
            </a:r>
            <a:r>
              <a:rPr lang="en-US" dirty="0" smtClean="0"/>
              <a:t>, size=</a:t>
            </a:r>
            <a:r>
              <a:rPr lang="en-US" dirty="0" err="1" smtClean="0"/>
              <a:t>working_hours_per_day</a:t>
            </a:r>
            <a:r>
              <a:rPr lang="en-US" dirty="0" smtClean="0"/>
              <a:t>, data=</a:t>
            </a:r>
            <a:r>
              <a:rPr lang="en-US" dirty="0" err="1" smtClean="0"/>
              <a:t>participants_data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ticker,375x360-bg,ffffff.u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5" y="0"/>
            <a:ext cx="1703731" cy="1635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5343" y="4197701"/>
            <a:ext cx="3226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Scatterplot of letters in your first name as a function of days to email response with colors representing binary data related to academic parents and working hours per day as bubble sizes.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844" y="6276364"/>
            <a:ext cx="3718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If time create more graphs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Words>795</Words>
  <Application>Microsoft Macintosh PowerPoint</Application>
  <PresentationFormat>On-screen Show (4:3)</PresentationFormat>
  <Paragraphs>154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Using R</vt:lpstr>
      <vt:lpstr>Extract or Replace Parts of an Object</vt:lpstr>
      <vt:lpstr>Plotting</vt:lpstr>
      <vt:lpstr>Plotting</vt:lpstr>
      <vt:lpstr>Plotting</vt:lpstr>
      <vt:lpstr>Plotting</vt:lpstr>
      <vt:lpstr>Plotting quick plot</vt:lpstr>
      <vt:lpstr>Plotting</vt:lpstr>
      <vt:lpstr>Plotting</vt:lpstr>
      <vt:lpstr>Correlations</vt:lpstr>
      <vt:lpstr>Correlations</vt:lpstr>
      <vt:lpstr>Correlations</vt:lpstr>
      <vt:lpstr>Correlations</vt:lpstr>
      <vt:lpstr>PowerPoint Presentation</vt:lpstr>
      <vt:lpstr>dplyr select()</vt:lpstr>
      <vt:lpstr>Base R round()</vt:lpstr>
      <vt:lpstr>Package reshape</vt:lpstr>
      <vt:lpstr>Correlations</vt:lpstr>
      <vt:lpstr>Correlations</vt:lpstr>
      <vt:lpstr>Export Figures</vt:lpstr>
      <vt:lpstr>Export Figures</vt:lpstr>
      <vt:lpstr>Simple Model Building</vt:lpstr>
      <vt:lpstr>Simple Model Building</vt:lpstr>
      <vt:lpstr>Simple Model Building</vt:lpstr>
      <vt:lpstr>Simple Model Building</vt:lpstr>
      <vt:lpstr>Simple Model Building</vt:lpstr>
      <vt:lpstr>Simple Model Building</vt:lpstr>
      <vt:lpstr>Simple Model Building</vt:lpstr>
      <vt:lpstr>Simple Model Building</vt:lpstr>
      <vt:lpstr>Simple Model Building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Whitney</dc:creator>
  <cp:lastModifiedBy>Cory Whitney</cp:lastModifiedBy>
  <cp:revision>45</cp:revision>
  <dcterms:created xsi:type="dcterms:W3CDTF">2018-03-02T09:03:39Z</dcterms:created>
  <dcterms:modified xsi:type="dcterms:W3CDTF">2018-03-15T09:23:15Z</dcterms:modified>
</cp:coreProperties>
</file>