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72" r:id="rId7"/>
    <p:sldId id="273" r:id="rId8"/>
    <p:sldId id="259" r:id="rId9"/>
    <p:sldId id="274" r:id="rId10"/>
    <p:sldId id="275" r:id="rId11"/>
    <p:sldId id="276" r:id="rId12"/>
    <p:sldId id="277"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96" y="1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PowerPoint]Sheet1!PivotTable5</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Sum of NA_Sales</c:v>
                </c:pt>
              </c:strCache>
            </c:strRef>
          </c:tx>
          <c:spPr>
            <a:ln w="28575" cap="rnd">
              <a:solidFill>
                <a:schemeClr val="accent1"/>
              </a:solidFill>
              <a:round/>
            </a:ln>
            <a:effectLst/>
          </c:spPr>
          <c:marker>
            <c:symbol val="none"/>
          </c:marker>
          <c:cat>
            <c:strRef>
              <c:f>Sheet1!$A$4:$A$21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Sheet1!$B$4:$B$21</c:f>
              <c:numCache>
                <c:formatCode>General</c:formatCode>
                <c:ptCount val="17"/>
                <c:pt idx="0">
                  <c:v>94.490000000000038</c:v>
                </c:pt>
                <c:pt idx="1">
                  <c:v>173.98000000000042</c:v>
                </c:pt>
                <c:pt idx="2">
                  <c:v>216.19000000000031</c:v>
                </c:pt>
                <c:pt idx="3">
                  <c:v>193.59000000000088</c:v>
                </c:pt>
                <c:pt idx="4">
                  <c:v>222.59000000000046</c:v>
                </c:pt>
                <c:pt idx="5">
                  <c:v>242.61000000000058</c:v>
                </c:pt>
                <c:pt idx="6">
                  <c:v>263.11999999999932</c:v>
                </c:pt>
                <c:pt idx="7">
                  <c:v>312.04999999999853</c:v>
                </c:pt>
                <c:pt idx="8">
                  <c:v>351.4399999999992</c:v>
                </c:pt>
                <c:pt idx="9">
                  <c:v>338.849999999999</c:v>
                </c:pt>
                <c:pt idx="10">
                  <c:v>304.24000000000024</c:v>
                </c:pt>
                <c:pt idx="11">
                  <c:v>241.06000000000103</c:v>
                </c:pt>
                <c:pt idx="12">
                  <c:v>154.96000000000009</c:v>
                </c:pt>
                <c:pt idx="13">
                  <c:v>154.7700000000001</c:v>
                </c:pt>
                <c:pt idx="14">
                  <c:v>131.97000000000023</c:v>
                </c:pt>
                <c:pt idx="15">
                  <c:v>102.81999999999992</c:v>
                </c:pt>
                <c:pt idx="16">
                  <c:v>22.660000000000043</c:v>
                </c:pt>
              </c:numCache>
            </c:numRef>
          </c:val>
          <c:smooth val="0"/>
          <c:extLst>
            <c:ext xmlns:c16="http://schemas.microsoft.com/office/drawing/2014/chart" uri="{C3380CC4-5D6E-409C-BE32-E72D297353CC}">
              <c16:uniqueId val="{00000000-E984-4169-BA7E-5B157F06F92A}"/>
            </c:ext>
          </c:extLst>
        </c:ser>
        <c:ser>
          <c:idx val="1"/>
          <c:order val="1"/>
          <c:tx>
            <c:strRef>
              <c:f>Sheet1!$C$3</c:f>
              <c:strCache>
                <c:ptCount val="1"/>
                <c:pt idx="0">
                  <c:v>Sum of EU_Sales</c:v>
                </c:pt>
              </c:strCache>
            </c:strRef>
          </c:tx>
          <c:spPr>
            <a:ln w="28575" cap="rnd">
              <a:solidFill>
                <a:schemeClr val="accent3"/>
              </a:solidFill>
              <a:round/>
            </a:ln>
            <a:effectLst/>
          </c:spPr>
          <c:marker>
            <c:symbol val="none"/>
          </c:marker>
          <c:cat>
            <c:strRef>
              <c:f>Sheet1!$A$4:$A$21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Sheet1!$C$4:$C$21</c:f>
              <c:numCache>
                <c:formatCode>General</c:formatCode>
                <c:ptCount val="17"/>
                <c:pt idx="0">
                  <c:v>52.750000000000036</c:v>
                </c:pt>
                <c:pt idx="1">
                  <c:v>94.889999999999858</c:v>
                </c:pt>
                <c:pt idx="2">
                  <c:v>109.74000000000031</c:v>
                </c:pt>
                <c:pt idx="3">
                  <c:v>103.8100000000003</c:v>
                </c:pt>
                <c:pt idx="4">
                  <c:v>107.32000000000035</c:v>
                </c:pt>
                <c:pt idx="5">
                  <c:v>121.94000000000041</c:v>
                </c:pt>
                <c:pt idx="6">
                  <c:v>129.24000000000029</c:v>
                </c:pt>
                <c:pt idx="7">
                  <c:v>160.64999999999992</c:v>
                </c:pt>
                <c:pt idx="8">
                  <c:v>184.69999999999993</c:v>
                </c:pt>
                <c:pt idx="9">
                  <c:v>191.74000000000007</c:v>
                </c:pt>
                <c:pt idx="10">
                  <c:v>176.88000000000025</c:v>
                </c:pt>
                <c:pt idx="11">
                  <c:v>167.44000000000037</c:v>
                </c:pt>
                <c:pt idx="12">
                  <c:v>118.78000000000002</c:v>
                </c:pt>
                <c:pt idx="13">
                  <c:v>125.95000000000005</c:v>
                </c:pt>
                <c:pt idx="14">
                  <c:v>125.65000000000008</c:v>
                </c:pt>
                <c:pt idx="15">
                  <c:v>97.709999999999923</c:v>
                </c:pt>
                <c:pt idx="16">
                  <c:v>26.760000000000034</c:v>
                </c:pt>
              </c:numCache>
            </c:numRef>
          </c:val>
          <c:smooth val="0"/>
          <c:extLst>
            <c:ext xmlns:c16="http://schemas.microsoft.com/office/drawing/2014/chart" uri="{C3380CC4-5D6E-409C-BE32-E72D297353CC}">
              <c16:uniqueId val="{00000001-E984-4169-BA7E-5B157F06F92A}"/>
            </c:ext>
          </c:extLst>
        </c:ser>
        <c:ser>
          <c:idx val="2"/>
          <c:order val="2"/>
          <c:tx>
            <c:strRef>
              <c:f>Sheet1!$D$3</c:f>
              <c:strCache>
                <c:ptCount val="1"/>
                <c:pt idx="0">
                  <c:v>Sum of JP_Sales</c:v>
                </c:pt>
              </c:strCache>
            </c:strRef>
          </c:tx>
          <c:spPr>
            <a:ln w="28575" cap="rnd">
              <a:solidFill>
                <a:schemeClr val="accent2"/>
              </a:solidFill>
              <a:round/>
            </a:ln>
            <a:effectLst/>
          </c:spPr>
          <c:marker>
            <c:symbol val="none"/>
          </c:marker>
          <c:cat>
            <c:strRef>
              <c:f>Sheet1!$A$4:$A$21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Sheet1!$D$4:$D$21</c:f>
              <c:numCache>
                <c:formatCode>General</c:formatCode>
                <c:ptCount val="17"/>
                <c:pt idx="0">
                  <c:v>42.770000000000046</c:v>
                </c:pt>
                <c:pt idx="1">
                  <c:v>39.859999999999992</c:v>
                </c:pt>
                <c:pt idx="2">
                  <c:v>41.760000000000019</c:v>
                </c:pt>
                <c:pt idx="3">
                  <c:v>34.200000000000031</c:v>
                </c:pt>
                <c:pt idx="4">
                  <c:v>41.649999999999991</c:v>
                </c:pt>
                <c:pt idx="5">
                  <c:v>54.280000000000015</c:v>
                </c:pt>
                <c:pt idx="6">
                  <c:v>73.730000000000075</c:v>
                </c:pt>
                <c:pt idx="7">
                  <c:v>60.330000000000219</c:v>
                </c:pt>
                <c:pt idx="8">
                  <c:v>60.380000000000159</c:v>
                </c:pt>
                <c:pt idx="9">
                  <c:v>61.929999999999993</c:v>
                </c:pt>
                <c:pt idx="10">
                  <c:v>59.530000000000321</c:v>
                </c:pt>
                <c:pt idx="11">
                  <c:v>53.040000000000077</c:v>
                </c:pt>
                <c:pt idx="12">
                  <c:v>51.740000000000165</c:v>
                </c:pt>
                <c:pt idx="13">
                  <c:v>47.630000000000081</c:v>
                </c:pt>
                <c:pt idx="14">
                  <c:v>39.460000000000115</c:v>
                </c:pt>
                <c:pt idx="15">
                  <c:v>33.719999999999985</c:v>
                </c:pt>
                <c:pt idx="16">
                  <c:v>13.699999999999969</c:v>
                </c:pt>
              </c:numCache>
            </c:numRef>
          </c:val>
          <c:smooth val="0"/>
          <c:extLst>
            <c:ext xmlns:c16="http://schemas.microsoft.com/office/drawing/2014/chart" uri="{C3380CC4-5D6E-409C-BE32-E72D297353CC}">
              <c16:uniqueId val="{00000002-E984-4169-BA7E-5B157F06F92A}"/>
            </c:ext>
          </c:extLst>
        </c:ser>
        <c:ser>
          <c:idx val="3"/>
          <c:order val="3"/>
          <c:tx>
            <c:strRef>
              <c:f>Sheet1!$E$3</c:f>
              <c:strCache>
                <c:ptCount val="1"/>
                <c:pt idx="0">
                  <c:v>Sum of Global_Sales</c:v>
                </c:pt>
              </c:strCache>
            </c:strRef>
          </c:tx>
          <c:spPr>
            <a:ln w="28575" cap="rnd">
              <a:solidFill>
                <a:schemeClr val="accent4"/>
              </a:solidFill>
              <a:round/>
            </a:ln>
            <a:effectLst/>
          </c:spPr>
          <c:marker>
            <c:symbol val="none"/>
          </c:marker>
          <c:cat>
            <c:strRef>
              <c:f>Sheet1!$A$4:$A$21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Sheet1!$E$4:$E$21</c:f>
              <c:numCache>
                <c:formatCode>General</c:formatCode>
                <c:ptCount val="17"/>
                <c:pt idx="0">
                  <c:v>201.56000000000023</c:v>
                </c:pt>
                <c:pt idx="1">
                  <c:v>331.46999999999912</c:v>
                </c:pt>
                <c:pt idx="2">
                  <c:v>395.51999999999828</c:v>
                </c:pt>
                <c:pt idx="3">
                  <c:v>357.84999999999911</c:v>
                </c:pt>
                <c:pt idx="4">
                  <c:v>419.30999999999864</c:v>
                </c:pt>
                <c:pt idx="5">
                  <c:v>459.93999999999761</c:v>
                </c:pt>
                <c:pt idx="6">
                  <c:v>521.03999999998882</c:v>
                </c:pt>
                <c:pt idx="7">
                  <c:v>611.62999999999352</c:v>
                </c:pt>
                <c:pt idx="8">
                  <c:v>679.8999999999952</c:v>
                </c:pt>
                <c:pt idx="9">
                  <c:v>667.79999999999484</c:v>
                </c:pt>
                <c:pt idx="10">
                  <c:v>600.94999999999447</c:v>
                </c:pt>
                <c:pt idx="11">
                  <c:v>515.98999999999319</c:v>
                </c:pt>
                <c:pt idx="12">
                  <c:v>363.53999999999849</c:v>
                </c:pt>
                <c:pt idx="13">
                  <c:v>368.60999999999871</c:v>
                </c:pt>
                <c:pt idx="14">
                  <c:v>337.04999999999859</c:v>
                </c:pt>
                <c:pt idx="15">
                  <c:v>264.44000000000011</c:v>
                </c:pt>
                <c:pt idx="16">
                  <c:v>70.930000000000305</c:v>
                </c:pt>
              </c:numCache>
            </c:numRef>
          </c:val>
          <c:smooth val="0"/>
          <c:extLst>
            <c:ext xmlns:c16="http://schemas.microsoft.com/office/drawing/2014/chart" uri="{C3380CC4-5D6E-409C-BE32-E72D297353CC}">
              <c16:uniqueId val="{00000003-E984-4169-BA7E-5B157F06F92A}"/>
            </c:ext>
          </c:extLst>
        </c:ser>
        <c:dLbls>
          <c:showLegendKey val="0"/>
          <c:showVal val="0"/>
          <c:showCatName val="0"/>
          <c:showSerName val="0"/>
          <c:showPercent val="0"/>
          <c:showBubbleSize val="0"/>
        </c:dLbls>
        <c:smooth val="0"/>
        <c:axId val="470961848"/>
        <c:axId val="470961528"/>
      </c:lineChart>
      <c:catAx>
        <c:axId val="470961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70961528"/>
        <c:crosses val="autoZero"/>
        <c:auto val="1"/>
        <c:lblAlgn val="ctr"/>
        <c:lblOffset val="100"/>
        <c:noMultiLvlLbl val="0"/>
      </c:catAx>
      <c:valAx>
        <c:axId val="470961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dirty="0"/>
                  <a:t>Sum of Regional Sales (Units</a:t>
                </a:r>
                <a:r>
                  <a:rPr lang="en-US" sz="1600" b="1" baseline="0" dirty="0"/>
                  <a:t> Sold in Millions)</a:t>
                </a:r>
                <a:endParaRPr lang="en-US" sz="16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70961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1.8.xlsx]Q3,4!PivotTable1</c:name>
    <c:fmtId val="10"/>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'Q3,4'!$B$3</c:f>
              <c:strCache>
                <c:ptCount val="1"/>
                <c:pt idx="0">
                  <c:v>Sum of Proportion of NA_Sales</c:v>
                </c:pt>
              </c:strCache>
            </c:strRef>
          </c:tx>
          <c:spPr>
            <a:ln w="28575" cap="rnd">
              <a:solidFill>
                <a:schemeClr val="accent1"/>
              </a:solidFill>
              <a:round/>
            </a:ln>
            <a:effectLst/>
          </c:spPr>
          <c:marker>
            <c:symbol val="none"/>
          </c:marker>
          <c:cat>
            <c:strRef>
              <c:f>'Q3,4'!$A$4:$A$21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'Q3,4'!$B$4:$B$21</c:f>
              <c:numCache>
                <c:formatCode>0%</c:formatCode>
                <c:ptCount val="17"/>
                <c:pt idx="0">
                  <c:v>0.46879341139114866</c:v>
                </c:pt>
                <c:pt idx="1">
                  <c:v>0.52487404591667686</c:v>
                </c:pt>
                <c:pt idx="2">
                  <c:v>0.54659688511327176</c:v>
                </c:pt>
                <c:pt idx="3">
                  <c:v>0.54098085790135908</c:v>
                </c:pt>
                <c:pt idx="4">
                  <c:v>0.53084829839498504</c:v>
                </c:pt>
                <c:pt idx="5">
                  <c:v>0.52748184545810728</c:v>
                </c:pt>
                <c:pt idx="6">
                  <c:v>0.50499001996008941</c:v>
                </c:pt>
                <c:pt idx="7">
                  <c:v>0.51019407157922569</c:v>
                </c:pt>
                <c:pt idx="8">
                  <c:v>0.51689954405059813</c:v>
                </c:pt>
                <c:pt idx="9">
                  <c:v>0.50741239892183532</c:v>
                </c:pt>
                <c:pt idx="10">
                  <c:v>0.50626508028954664</c:v>
                </c:pt>
                <c:pt idx="11">
                  <c:v>0.46717959650381635</c:v>
                </c:pt>
                <c:pt idx="12">
                  <c:v>0.42625295703361593</c:v>
                </c:pt>
                <c:pt idx="13">
                  <c:v>0.41987466427932135</c:v>
                </c:pt>
                <c:pt idx="14">
                  <c:v>0.39154428126390972</c:v>
                </c:pt>
                <c:pt idx="15">
                  <c:v>0.38882166086824943</c:v>
                </c:pt>
                <c:pt idx="16">
                  <c:v>0.31946989990131036</c:v>
                </c:pt>
              </c:numCache>
            </c:numRef>
          </c:val>
          <c:smooth val="0"/>
          <c:extLst>
            <c:ext xmlns:c16="http://schemas.microsoft.com/office/drawing/2014/chart" uri="{C3380CC4-5D6E-409C-BE32-E72D297353CC}">
              <c16:uniqueId val="{00000000-6683-4C86-B62D-539F3EB756DA}"/>
            </c:ext>
          </c:extLst>
        </c:ser>
        <c:ser>
          <c:idx val="1"/>
          <c:order val="1"/>
          <c:tx>
            <c:strRef>
              <c:f>'Q3,4'!$C$3</c:f>
              <c:strCache>
                <c:ptCount val="1"/>
                <c:pt idx="0">
                  <c:v>Sum of Proportion of EU_Sales</c:v>
                </c:pt>
              </c:strCache>
            </c:strRef>
          </c:tx>
          <c:spPr>
            <a:ln w="28575" cap="rnd">
              <a:solidFill>
                <a:schemeClr val="accent3"/>
              </a:solidFill>
              <a:round/>
            </a:ln>
            <a:effectLst/>
          </c:spPr>
          <c:marker>
            <c:symbol val="none"/>
          </c:marker>
          <c:cat>
            <c:strRef>
              <c:f>'Q3,4'!$A$4:$A$21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'Q3,4'!$C$4:$C$21</c:f>
              <c:numCache>
                <c:formatCode>0%</c:formatCode>
                <c:ptCount val="17"/>
                <c:pt idx="0">
                  <c:v>0.261708672355626</c:v>
                </c:pt>
                <c:pt idx="1">
                  <c:v>0.28627025070142126</c:v>
                </c:pt>
                <c:pt idx="2">
                  <c:v>0.27745752427184667</c:v>
                </c:pt>
                <c:pt idx="3">
                  <c:v>0.29009361464300842</c:v>
                </c:pt>
                <c:pt idx="4">
                  <c:v>0.25594428942787123</c:v>
                </c:pt>
                <c:pt idx="5">
                  <c:v>0.26512153759186208</c:v>
                </c:pt>
                <c:pt idx="6">
                  <c:v>0.24804237678489763</c:v>
                </c:pt>
                <c:pt idx="7">
                  <c:v>0.26265879698510802</c:v>
                </c:pt>
                <c:pt idx="8">
                  <c:v>0.27165759670539968</c:v>
                </c:pt>
                <c:pt idx="9">
                  <c:v>0.28712189278227246</c:v>
                </c:pt>
                <c:pt idx="10">
                  <c:v>0.29433397121225041</c:v>
                </c:pt>
                <c:pt idx="11">
                  <c:v>0.32450241283746306</c:v>
                </c:pt>
                <c:pt idx="12">
                  <c:v>0.32673158386972689</c:v>
                </c:pt>
                <c:pt idx="13">
                  <c:v>0.34168904804536093</c:v>
                </c:pt>
                <c:pt idx="14">
                  <c:v>0.37279335410176712</c:v>
                </c:pt>
                <c:pt idx="15">
                  <c:v>0.36949780668582621</c:v>
                </c:pt>
                <c:pt idx="16">
                  <c:v>0.37727336810940248</c:v>
                </c:pt>
              </c:numCache>
            </c:numRef>
          </c:val>
          <c:smooth val="0"/>
          <c:extLst>
            <c:ext xmlns:c16="http://schemas.microsoft.com/office/drawing/2014/chart" uri="{C3380CC4-5D6E-409C-BE32-E72D297353CC}">
              <c16:uniqueId val="{00000001-6683-4C86-B62D-539F3EB756DA}"/>
            </c:ext>
          </c:extLst>
        </c:ser>
        <c:ser>
          <c:idx val="2"/>
          <c:order val="2"/>
          <c:tx>
            <c:strRef>
              <c:f>'Q3,4'!$D$3</c:f>
              <c:strCache>
                <c:ptCount val="1"/>
                <c:pt idx="0">
                  <c:v>Sum of Proportion of JP_Sales</c:v>
                </c:pt>
              </c:strCache>
            </c:strRef>
          </c:tx>
          <c:spPr>
            <a:ln w="28575" cap="rnd">
              <a:solidFill>
                <a:schemeClr val="accent2"/>
              </a:solidFill>
              <a:round/>
            </a:ln>
            <a:effectLst/>
          </c:spPr>
          <c:marker>
            <c:symbol val="none"/>
          </c:marker>
          <c:cat>
            <c:strRef>
              <c:f>'Q3,4'!$A$4:$A$21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'Q3,4'!$D$4:$D$21</c:f>
              <c:numCache>
                <c:formatCode>0%</c:formatCode>
                <c:ptCount val="17"/>
                <c:pt idx="0">
                  <c:v>0.21219487993649533</c:v>
                </c:pt>
                <c:pt idx="1">
                  <c:v>0.12025220985307901</c:v>
                </c:pt>
                <c:pt idx="2">
                  <c:v>0.10558252427184517</c:v>
                </c:pt>
                <c:pt idx="3">
                  <c:v>9.5570769875646541E-2</c:v>
                </c:pt>
                <c:pt idx="4">
                  <c:v>9.9329851422575485E-2</c:v>
                </c:pt>
                <c:pt idx="5">
                  <c:v>0.1180153933121718</c:v>
                </c:pt>
                <c:pt idx="6">
                  <c:v>0.14150545063719033</c:v>
                </c:pt>
                <c:pt idx="7">
                  <c:v>9.8638065497115665E-2</c:v>
                </c:pt>
                <c:pt idx="8">
                  <c:v>8.8807177526107645E-2</c:v>
                </c:pt>
                <c:pt idx="9">
                  <c:v>9.2737346510932128E-2</c:v>
                </c:pt>
                <c:pt idx="10">
                  <c:v>9.9059821948582857E-2</c:v>
                </c:pt>
                <c:pt idx="11">
                  <c:v>0.10279268978081121</c:v>
                </c:pt>
                <c:pt idx="12">
                  <c:v>0.14232271551961376</c:v>
                </c:pt>
                <c:pt idx="13">
                  <c:v>0.12921515965383534</c:v>
                </c:pt>
                <c:pt idx="14">
                  <c:v>0.11707461800919827</c:v>
                </c:pt>
                <c:pt idx="15">
                  <c:v>0.12751474814702757</c:v>
                </c:pt>
                <c:pt idx="16">
                  <c:v>0.19314817425630776</c:v>
                </c:pt>
              </c:numCache>
            </c:numRef>
          </c:val>
          <c:smooth val="0"/>
          <c:extLst>
            <c:ext xmlns:c16="http://schemas.microsoft.com/office/drawing/2014/chart" uri="{C3380CC4-5D6E-409C-BE32-E72D297353CC}">
              <c16:uniqueId val="{00000002-6683-4C86-B62D-539F3EB756DA}"/>
            </c:ext>
          </c:extLst>
        </c:ser>
        <c:dLbls>
          <c:showLegendKey val="0"/>
          <c:showVal val="0"/>
          <c:showCatName val="0"/>
          <c:showSerName val="0"/>
          <c:showPercent val="0"/>
          <c:showBubbleSize val="0"/>
        </c:dLbls>
        <c:smooth val="0"/>
        <c:axId val="516346360"/>
        <c:axId val="516344440"/>
      </c:lineChart>
      <c:catAx>
        <c:axId val="516346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Year</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6344440"/>
        <c:crosses val="autoZero"/>
        <c:auto val="1"/>
        <c:lblAlgn val="ctr"/>
        <c:lblOffset val="100"/>
        <c:noMultiLvlLbl val="0"/>
      </c:catAx>
      <c:valAx>
        <c:axId val="51634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Sum of Proporiton of Global Sales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6346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[1.10 powerpoing graphs.xlsx]Sheet4!PivotTable4</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Sum of NA_Sales</c:v>
                </c:pt>
              </c:strCache>
            </c:strRef>
          </c:tx>
          <c:spPr>
            <a:solidFill>
              <a:schemeClr val="accent1"/>
            </a:solidFill>
            <a:ln>
              <a:noFill/>
            </a:ln>
            <a:effectLst/>
          </c:spPr>
          <c:invertIfNegative val="0"/>
          <c:cat>
            <c:strRef>
              <c:f>Sheet4!$A$4:$A$15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Sheet4!$B$4:$B$15</c:f>
              <c:numCache>
                <c:formatCode>General</c:formatCode>
                <c:ptCount val="11"/>
                <c:pt idx="0">
                  <c:v>750.89999999999213</c:v>
                </c:pt>
                <c:pt idx="1">
                  <c:v>82.649999999999935</c:v>
                </c:pt>
                <c:pt idx="2">
                  <c:v>161.01000000000033</c:v>
                </c:pt>
                <c:pt idx="3">
                  <c:v>259.10000000000082</c:v>
                </c:pt>
                <c:pt idx="4">
                  <c:v>65.030000000000115</c:v>
                </c:pt>
                <c:pt idx="5">
                  <c:v>272.38000000000011</c:v>
                </c:pt>
                <c:pt idx="6">
                  <c:v>278.75999999999902</c:v>
                </c:pt>
                <c:pt idx="7">
                  <c:v>485.55999999999824</c:v>
                </c:pt>
                <c:pt idx="8">
                  <c:v>163.28000000000057</c:v>
                </c:pt>
                <c:pt idx="9">
                  <c:v>588.27999999999702</c:v>
                </c:pt>
                <c:pt idx="10">
                  <c:v>46.220000000000006</c:v>
                </c:pt>
              </c:numCache>
            </c:numRef>
          </c:val>
          <c:extLst>
            <c:ext xmlns:c16="http://schemas.microsoft.com/office/drawing/2014/chart" uri="{C3380CC4-5D6E-409C-BE32-E72D297353CC}">
              <c16:uniqueId val="{00000000-A6DC-4481-ABDB-EE3C4CDAF917}"/>
            </c:ext>
          </c:extLst>
        </c:ser>
        <c:ser>
          <c:idx val="1"/>
          <c:order val="1"/>
          <c:tx>
            <c:strRef>
              <c:f>Sheet4!$C$3</c:f>
              <c:strCache>
                <c:ptCount val="1"/>
                <c:pt idx="0">
                  <c:v>Sum of EU_Sales</c:v>
                </c:pt>
              </c:strCache>
            </c:strRef>
          </c:tx>
          <c:spPr>
            <a:solidFill>
              <a:schemeClr val="accent3"/>
            </a:solidFill>
            <a:ln>
              <a:noFill/>
            </a:ln>
            <a:effectLst/>
          </c:spPr>
          <c:invertIfNegative val="0"/>
          <c:cat>
            <c:strRef>
              <c:f>Sheet4!$A$4:$A$15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Sheet4!$C$4:$C$15</c:f>
              <c:numCache>
                <c:formatCode>General</c:formatCode>
                <c:ptCount val="11"/>
                <c:pt idx="0">
                  <c:v>472.06999999999056</c:v>
                </c:pt>
                <c:pt idx="1">
                  <c:v>50.060000000000031</c:v>
                </c:pt>
                <c:pt idx="2">
                  <c:v>75.510000000000133</c:v>
                </c:pt>
                <c:pt idx="3">
                  <c:v>141.28000000000029</c:v>
                </c:pt>
                <c:pt idx="4">
                  <c:v>40.499999999999993</c:v>
                </c:pt>
                <c:pt idx="5">
                  <c:v>193.85000000000056</c:v>
                </c:pt>
                <c:pt idx="6">
                  <c:v>155.03000000000048</c:v>
                </c:pt>
                <c:pt idx="7">
                  <c:v>289.94999999999749</c:v>
                </c:pt>
                <c:pt idx="8">
                  <c:v>104.55000000000011</c:v>
                </c:pt>
                <c:pt idx="9">
                  <c:v>339.58999999999583</c:v>
                </c:pt>
                <c:pt idx="10">
                  <c:v>32.700000000000024</c:v>
                </c:pt>
              </c:numCache>
            </c:numRef>
          </c:val>
          <c:extLst>
            <c:ext xmlns:c16="http://schemas.microsoft.com/office/drawing/2014/chart" uri="{C3380CC4-5D6E-409C-BE32-E72D297353CC}">
              <c16:uniqueId val="{00000001-A6DC-4481-ABDB-EE3C4CDAF917}"/>
            </c:ext>
          </c:extLst>
        </c:ser>
        <c:ser>
          <c:idx val="2"/>
          <c:order val="2"/>
          <c:tx>
            <c:strRef>
              <c:f>Sheet4!$D$3</c:f>
              <c:strCache>
                <c:ptCount val="1"/>
                <c:pt idx="0">
                  <c:v>Sum of JP_Sales</c:v>
                </c:pt>
              </c:strCache>
            </c:strRef>
          </c:tx>
          <c:spPr>
            <a:solidFill>
              <a:schemeClr val="accent2"/>
            </a:solidFill>
            <a:ln>
              <a:noFill/>
            </a:ln>
            <a:effectLst/>
          </c:spPr>
          <c:invertIfNegative val="0"/>
          <c:cat>
            <c:strRef>
              <c:f>Sheet4!$A$4:$A$15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Sheet4!$D$4:$D$15</c:f>
              <c:numCache>
                <c:formatCode>General</c:formatCode>
                <c:ptCount val="11"/>
                <c:pt idx="0">
                  <c:v>130.74000000000026</c:v>
                </c:pt>
                <c:pt idx="1">
                  <c:v>36.589999999999975</c:v>
                </c:pt>
                <c:pt idx="2">
                  <c:v>44.760000000000012</c:v>
                </c:pt>
                <c:pt idx="3">
                  <c:v>55.209999999999965</c:v>
                </c:pt>
                <c:pt idx="4">
                  <c:v>24.179999999999996</c:v>
                </c:pt>
                <c:pt idx="5">
                  <c:v>27.720000000000056</c:v>
                </c:pt>
                <c:pt idx="6">
                  <c:v>238.57000000000073</c:v>
                </c:pt>
                <c:pt idx="7">
                  <c:v>22.780000000000037</c:v>
                </c:pt>
                <c:pt idx="8">
                  <c:v>40.060000000000024</c:v>
                </c:pt>
                <c:pt idx="9">
                  <c:v>75.710000000000093</c:v>
                </c:pt>
                <c:pt idx="10">
                  <c:v>27.510000000000016</c:v>
                </c:pt>
              </c:numCache>
            </c:numRef>
          </c:val>
          <c:extLst>
            <c:ext xmlns:c16="http://schemas.microsoft.com/office/drawing/2014/chart" uri="{C3380CC4-5D6E-409C-BE32-E72D297353CC}">
              <c16:uniqueId val="{00000002-A6DC-4481-ABDB-EE3C4CDAF917}"/>
            </c:ext>
          </c:extLst>
        </c:ser>
        <c:dLbls>
          <c:showLegendKey val="0"/>
          <c:showVal val="0"/>
          <c:showCatName val="0"/>
          <c:showSerName val="0"/>
          <c:showPercent val="0"/>
          <c:showBubbleSize val="0"/>
        </c:dLbls>
        <c:gapWidth val="150"/>
        <c:axId val="500809976"/>
        <c:axId val="500810296"/>
      </c:barChart>
      <c:catAx>
        <c:axId val="500809976"/>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Genre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00810296"/>
        <c:crosses val="autoZero"/>
        <c:auto val="1"/>
        <c:lblAlgn val="ctr"/>
        <c:lblOffset val="100"/>
        <c:noMultiLvlLbl val="0"/>
      </c:catAx>
      <c:valAx>
        <c:axId val="500810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Sum</a:t>
                </a:r>
                <a:r>
                  <a:rPr lang="en-US" sz="1600" baseline="0" dirty="0"/>
                  <a:t> of Regional Sales (Units Sold in Millions</a:t>
                </a:r>
                <a:r>
                  <a:rPr lang="en-US" sz="1200" baseline="0" dirty="0"/>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00809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7/13/2022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7/13/2022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7/13/2022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7/13/2022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7/13/2022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7/13/2022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7/13/2022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7/13/2022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2017 </a:t>
            </a:r>
            <a:r>
              <a:rPr lang="en-US" dirty="0" err="1"/>
              <a:t>GameCo</a:t>
            </a:r>
            <a:r>
              <a:rPr lang="en-US" dirty="0"/>
              <a:t> Marketing Budget Allocation</a:t>
            </a:r>
          </a:p>
        </p:txBody>
      </p:sp>
      <p:sp>
        <p:nvSpPr>
          <p:cNvPr id="5" name="Subtitle 4"/>
          <p:cNvSpPr>
            <a:spLocks noGrp="1"/>
          </p:cNvSpPr>
          <p:nvPr>
            <p:ph type="subTitle" idx="1"/>
          </p:nvPr>
        </p:nvSpPr>
        <p:spPr/>
        <p:txBody>
          <a:bodyPr/>
          <a:lstStyle/>
          <a:p>
            <a:r>
              <a:rPr lang="en-US" dirty="0"/>
              <a:t>Analysis and actionable insights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2016 Expectation</a:t>
            </a:r>
          </a:p>
        </p:txBody>
      </p:sp>
      <p:sp>
        <p:nvSpPr>
          <p:cNvPr id="14" name="Content Placeholder 13"/>
          <p:cNvSpPr>
            <a:spLocks noGrp="1"/>
          </p:cNvSpPr>
          <p:nvPr>
            <p:ph idx="4294967295"/>
          </p:nvPr>
        </p:nvSpPr>
        <p:spPr>
          <a:xfrm>
            <a:off x="1828800" y="1701800"/>
            <a:ext cx="10360025" cy="4462463"/>
          </a:xfrm>
        </p:spPr>
        <p:txBody>
          <a:bodyPr/>
          <a:lstStyle/>
          <a:p>
            <a:r>
              <a:rPr lang="en-US" dirty="0" err="1"/>
              <a:t>GameCo’s</a:t>
            </a:r>
            <a:r>
              <a:rPr lang="en-US" dirty="0"/>
              <a:t> current expectation is that video game sales for all geographic regions have remained the same over time. </a:t>
            </a:r>
          </a:p>
          <a:p>
            <a:r>
              <a:rPr lang="en-US" dirty="0"/>
              <a:t>Data collected from the North American, European, and Japanese regions were used for the following analyses.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8F1A-332C-A117-EDA5-2B16731A9CF8}"/>
              </a:ext>
            </a:extLst>
          </p:cNvPr>
          <p:cNvSpPr>
            <a:spLocks noGrp="1"/>
          </p:cNvSpPr>
          <p:nvPr>
            <p:ph type="title"/>
          </p:nvPr>
        </p:nvSpPr>
        <p:spPr/>
        <p:txBody>
          <a:bodyPr/>
          <a:lstStyle/>
          <a:p>
            <a:r>
              <a:rPr lang="en-US" dirty="0"/>
              <a:t>Sum of Sales by Region Over Time</a:t>
            </a:r>
          </a:p>
        </p:txBody>
      </p:sp>
      <p:graphicFrame>
        <p:nvGraphicFramePr>
          <p:cNvPr id="7" name="Content Placeholder 6">
            <a:extLst>
              <a:ext uri="{FF2B5EF4-FFF2-40B4-BE49-F238E27FC236}">
                <a16:creationId xmlns:a16="http://schemas.microsoft.com/office/drawing/2014/main" id="{D182F7A1-FA0D-7275-19FB-3E435446A902}"/>
              </a:ext>
            </a:extLst>
          </p:cNvPr>
          <p:cNvGraphicFramePr>
            <a:graphicFrameLocks noGrp="1"/>
          </p:cNvGraphicFramePr>
          <p:nvPr>
            <p:ph idx="1"/>
            <p:extLst>
              <p:ext uri="{D42A27DB-BD31-4B8C-83A1-F6EECF244321}">
                <p14:modId xmlns:p14="http://schemas.microsoft.com/office/powerpoint/2010/main" val="2289398839"/>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138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67B0-0C0C-9016-4CC2-5391B1ECB5C0}"/>
              </a:ext>
            </a:extLst>
          </p:cNvPr>
          <p:cNvSpPr>
            <a:spLocks noGrp="1"/>
          </p:cNvSpPr>
          <p:nvPr>
            <p:ph type="title"/>
          </p:nvPr>
        </p:nvSpPr>
        <p:spPr/>
        <p:txBody>
          <a:bodyPr/>
          <a:lstStyle/>
          <a:p>
            <a:r>
              <a:rPr lang="en-US" dirty="0"/>
              <a:t>Reality</a:t>
            </a:r>
          </a:p>
        </p:txBody>
      </p:sp>
      <p:sp>
        <p:nvSpPr>
          <p:cNvPr id="3" name="Content Placeholder 2">
            <a:extLst>
              <a:ext uri="{FF2B5EF4-FFF2-40B4-BE49-F238E27FC236}">
                <a16:creationId xmlns:a16="http://schemas.microsoft.com/office/drawing/2014/main" id="{984DF6C2-964E-F82C-76CB-780E9410C072}"/>
              </a:ext>
            </a:extLst>
          </p:cNvPr>
          <p:cNvSpPr>
            <a:spLocks noGrp="1"/>
          </p:cNvSpPr>
          <p:nvPr>
            <p:ph idx="1"/>
          </p:nvPr>
        </p:nvSpPr>
        <p:spPr/>
        <p:txBody>
          <a:bodyPr/>
          <a:lstStyle/>
          <a:p>
            <a:r>
              <a:rPr lang="en-US" dirty="0"/>
              <a:t>Video game sales have not only varied over time across all regions, but have sharply declined over the last few years, particularly in the North American and European markets.</a:t>
            </a:r>
          </a:p>
          <a:p>
            <a:r>
              <a:rPr lang="en-US" dirty="0"/>
              <a:t>This contradicts our expectation that sales would remain the same for each region over time. </a:t>
            </a:r>
          </a:p>
          <a:p>
            <a:r>
              <a:rPr lang="en-US" dirty="0"/>
              <a:t>The decline in sales for all regions starting around 2008 coincides with the introduction of smartphones, which provide the opportunity for mobile gaming.</a:t>
            </a:r>
          </a:p>
        </p:txBody>
      </p:sp>
    </p:spTree>
    <p:extLst>
      <p:ext uri="{BB962C8B-B14F-4D97-AF65-F5344CB8AC3E}">
        <p14:creationId xmlns:p14="http://schemas.microsoft.com/office/powerpoint/2010/main" val="33558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 of Proportion of Global Sales by Region</a:t>
            </a:r>
          </a:p>
        </p:txBody>
      </p:sp>
      <p:graphicFrame>
        <p:nvGraphicFramePr>
          <p:cNvPr id="6" name="Content Placeholder 5">
            <a:extLst>
              <a:ext uri="{FF2B5EF4-FFF2-40B4-BE49-F238E27FC236}">
                <a16:creationId xmlns:a16="http://schemas.microsoft.com/office/drawing/2014/main" id="{A2F0AE61-C1A1-6498-7D55-CFC6D3A7766C}"/>
              </a:ext>
            </a:extLst>
          </p:cNvPr>
          <p:cNvGraphicFramePr>
            <a:graphicFrameLocks noGrp="1"/>
          </p:cNvGraphicFramePr>
          <p:nvPr>
            <p:ph idx="1"/>
            <p:extLst>
              <p:ext uri="{D42A27DB-BD31-4B8C-83A1-F6EECF244321}">
                <p14:modId xmlns:p14="http://schemas.microsoft.com/office/powerpoint/2010/main" val="4048338114"/>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381F-4609-DFCA-CC1D-672BF1DF629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0BFCCB2F-7626-03FF-F600-C29F767BFE58}"/>
              </a:ext>
            </a:extLst>
          </p:cNvPr>
          <p:cNvSpPr>
            <a:spLocks noGrp="1"/>
          </p:cNvSpPr>
          <p:nvPr>
            <p:ph idx="1"/>
          </p:nvPr>
        </p:nvSpPr>
        <p:spPr/>
        <p:txBody>
          <a:bodyPr/>
          <a:lstStyle/>
          <a:p>
            <a:r>
              <a:rPr lang="en-US" dirty="0"/>
              <a:t>While proportionally North American Sales have been on the decline since 2010, European sales have been steadily increasing since 2006. In 2016, European sales surpassed North American sales for the first time as a proportion of global sales. </a:t>
            </a:r>
          </a:p>
          <a:p>
            <a:r>
              <a:rPr lang="en-US" dirty="0"/>
              <a:t>More marketing resources should be allocated towards the European market to capitalize on this upward trend. </a:t>
            </a:r>
          </a:p>
          <a:p>
            <a:r>
              <a:rPr lang="en-US" dirty="0"/>
              <a:t>Japan’s proportion of global sales has remained steadily lower than the other regions but has increased over the last year and could signal an opportunity to increase sales with proper marketing. </a:t>
            </a:r>
          </a:p>
          <a:p>
            <a:endParaRPr lang="en-US" dirty="0"/>
          </a:p>
        </p:txBody>
      </p:sp>
    </p:spTree>
    <p:extLst>
      <p:ext uri="{BB962C8B-B14F-4D97-AF65-F5344CB8AC3E}">
        <p14:creationId xmlns:p14="http://schemas.microsoft.com/office/powerpoint/2010/main" val="39348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6E49-61A0-FECC-0160-76B4CA983257}"/>
              </a:ext>
            </a:extLst>
          </p:cNvPr>
          <p:cNvSpPr>
            <a:spLocks noGrp="1"/>
          </p:cNvSpPr>
          <p:nvPr>
            <p:ph type="title"/>
          </p:nvPr>
        </p:nvSpPr>
        <p:spPr/>
        <p:txBody>
          <a:bodyPr/>
          <a:lstStyle/>
          <a:p>
            <a:r>
              <a:rPr lang="en-US" dirty="0"/>
              <a:t>Sum of Regional Sale by Genre (2000-2016)</a:t>
            </a:r>
          </a:p>
        </p:txBody>
      </p:sp>
      <p:graphicFrame>
        <p:nvGraphicFramePr>
          <p:cNvPr id="6" name="Content Placeholder 5">
            <a:extLst>
              <a:ext uri="{FF2B5EF4-FFF2-40B4-BE49-F238E27FC236}">
                <a16:creationId xmlns:a16="http://schemas.microsoft.com/office/drawing/2014/main" id="{DE3F5C63-6134-4AE7-EC68-01D1C43AECAB}"/>
              </a:ext>
            </a:extLst>
          </p:cNvPr>
          <p:cNvGraphicFramePr>
            <a:graphicFrameLocks noGrp="1"/>
          </p:cNvGraphicFramePr>
          <p:nvPr>
            <p:ph idx="1"/>
            <p:extLst>
              <p:ext uri="{D42A27DB-BD31-4B8C-83A1-F6EECF244321}">
                <p14:modId xmlns:p14="http://schemas.microsoft.com/office/powerpoint/2010/main" val="1899742263"/>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07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CA67-5B27-DA74-8E6E-B9C92D5F96D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2921D6E-2FBF-5375-A8EE-5AF307D238C2}"/>
              </a:ext>
            </a:extLst>
          </p:cNvPr>
          <p:cNvSpPr>
            <a:spLocks noGrp="1"/>
          </p:cNvSpPr>
          <p:nvPr>
            <p:ph idx="1"/>
          </p:nvPr>
        </p:nvSpPr>
        <p:spPr/>
        <p:txBody>
          <a:bodyPr/>
          <a:lstStyle/>
          <a:p>
            <a:r>
              <a:rPr lang="en-US" dirty="0"/>
              <a:t>The top three most popular genres for Europe and North America in recent years are Action, Sports, and Shooter.  The fortuitous overlap of genre popularity across these regions will allow </a:t>
            </a:r>
            <a:r>
              <a:rPr lang="en-US" dirty="0" err="1"/>
              <a:t>GameCo</a:t>
            </a:r>
            <a:r>
              <a:rPr lang="en-US" dirty="0"/>
              <a:t> to keep a foothold in the North American market while expanding more into the growing European market by promoting/developing games in these categories. </a:t>
            </a:r>
          </a:p>
          <a:p>
            <a:r>
              <a:rPr lang="en-US" dirty="0"/>
              <a:t>Marketing resources for the Japanese region should be devoted to games in the Role-Playing genre, which is Japan’s most significant genre by sum of regional sales. </a:t>
            </a:r>
          </a:p>
          <a:p>
            <a:endParaRPr lang="en-US" dirty="0"/>
          </a:p>
        </p:txBody>
      </p:sp>
    </p:spTree>
    <p:extLst>
      <p:ext uri="{BB962C8B-B14F-4D97-AF65-F5344CB8AC3E}">
        <p14:creationId xmlns:p14="http://schemas.microsoft.com/office/powerpoint/2010/main" val="34413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398-8B24-3BF5-6036-C10254FA582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A8FBE6B-06B9-9466-0995-A76A3F6DA58A}"/>
              </a:ext>
            </a:extLst>
          </p:cNvPr>
          <p:cNvSpPr>
            <a:spLocks noGrp="1"/>
          </p:cNvSpPr>
          <p:nvPr>
            <p:ph idx="1"/>
          </p:nvPr>
        </p:nvSpPr>
        <p:spPr/>
        <p:txBody>
          <a:bodyPr/>
          <a:lstStyle/>
          <a:p>
            <a:r>
              <a:rPr lang="en-US" dirty="0"/>
              <a:t>The decline in video game sales over time coincides with the rise in popularity of smartphones. An investigation should be done to determine if the fall in sales can be definitively linked to a rise in mobile gaming. </a:t>
            </a:r>
          </a:p>
          <a:p>
            <a:r>
              <a:rPr lang="en-US" dirty="0" err="1"/>
              <a:t>GameCo</a:t>
            </a:r>
            <a:r>
              <a:rPr lang="en-US" dirty="0"/>
              <a:t> should explore the new possibility mobile gaming provides. Adapting existing games and/or developing new mobile games has the potential to revitalize the company. </a:t>
            </a:r>
          </a:p>
          <a:p>
            <a:r>
              <a:rPr lang="en-US" dirty="0"/>
              <a:t>Focusing on promoting/developing mobile games that are the most popular in each region will give the greatest chance of success.</a:t>
            </a:r>
          </a:p>
        </p:txBody>
      </p:sp>
    </p:spTree>
    <p:extLst>
      <p:ext uri="{BB962C8B-B14F-4D97-AF65-F5344CB8AC3E}">
        <p14:creationId xmlns:p14="http://schemas.microsoft.com/office/powerpoint/2010/main" val="301900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1438</TotalTime>
  <Words>449</Words>
  <Application>Microsoft Office PowerPoint</Application>
  <PresentationFormat>Custom</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Tech 16x9</vt:lpstr>
      <vt:lpstr>2017 GameCo Marketing Budget Allocation</vt:lpstr>
      <vt:lpstr>2016 Expectation</vt:lpstr>
      <vt:lpstr>Sum of Sales by Region Over Time</vt:lpstr>
      <vt:lpstr>Reality</vt:lpstr>
      <vt:lpstr>Sum of Proportion of Global Sales by Region</vt:lpstr>
      <vt:lpstr>Insights</vt:lpstr>
      <vt:lpstr>Sum of Regional Sale by Genre (2000-2016)</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Catherine Keplar</dc:creator>
  <cp:lastModifiedBy>Catherine Keplar</cp:lastModifiedBy>
  <cp:revision>7</cp:revision>
  <dcterms:created xsi:type="dcterms:W3CDTF">2022-07-02T19:54:59Z</dcterms:created>
  <dcterms:modified xsi:type="dcterms:W3CDTF">2022-07-14T15:53:16Z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