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49144-2540-442A-8ED7-A34C2CF138F1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EAA02-85C9-4856-92F0-8975CC4D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D27C-E5CB-6BBC-CE3F-4082CEC0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AD00E-17AB-4AE0-3D52-715EAC4DF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2808-8467-159D-37B1-EC22AF6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DA584-D1A7-46CB-941F-CD14A6B11EB6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DE29-DC2C-8392-DF03-D408CA84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FB70-E73C-7870-D330-604576F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13B4-941B-618C-92CC-9C695F59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44EFC-ADC6-A106-840A-07BDFF811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3097-C963-F475-2372-5832128D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1FAA-BED0-4359-85D6-9019D15CE17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81DD-46FE-AA5B-D350-67165C06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68AB-BD38-C604-9CC3-7FE08EB8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72E01-1E48-CBCD-4198-7BF21DD6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CD504-0E03-1FEF-DC25-CFA3B20D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6B4-C383-C22D-1070-7BC15836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2FF8-3B86-4152-9D27-62D1A243E46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4242-0D91-86E5-B6B2-ED04B699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081B-70BC-FABE-EB1C-512DE5B9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0678-D393-96FB-6542-A9EC838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45F6-93C3-2F76-110C-8BC003AF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4C7B-A697-746B-FF15-D0D3607D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782C-BD2E-443A-A4D9-BDEABA6D7133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99F2-9E2E-B491-E03D-E498704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717E-74D9-4CCD-FA52-08AF24E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C9CA-3A1D-80B2-4D96-40754DA8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280AE-A2C7-03D4-3225-FF31265D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D19C-5A55-BC3E-AE26-368E8546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1776-0D0F-43F4-BFD5-A0AF065707B9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A74F-0258-B080-F2D1-C48A70B8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202-64F1-7BFD-917A-980D733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E1D1-4A4D-1650-AB3D-AC079035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0472-2E30-DA67-0EE2-40272F41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DE1B-0396-BE27-6FD6-EA158AE3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10B5-1909-E760-4B71-0F1DD6B0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5EA4-EFC1-4818-83E3-C2951B4B1C6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CB34D-7359-A03C-7801-0874E3FB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83460-786D-C3E7-ACBF-34DD6C3A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318D-17A9-7AC8-B7BE-824D7E2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4C2D-5B7E-D672-7065-26E3F62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EC95C-1C8C-4A1D-C8C0-ED9A7CEA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05468-4165-8AA3-AAE9-5E6370174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B487A-072A-AD41-B2C2-7207FEF0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CA48C-43BA-E93B-30FB-4A85BC16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0994-C094-4921-9D9C-A594A175FBA4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22E76-51C9-7E19-0601-37A55733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55FB9-2C0B-E6C2-1AF2-90211B7E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87E8-B943-5DEF-8636-B610E3B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A47B-BF1D-2C85-B9EA-A2173503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784A-536C-4287-B19D-FB259800B8A1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29E9-B42A-00E4-74E1-26E1CB15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A31F-0BFE-0F4D-3338-754ED145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20A53-885F-C781-6035-79E97F10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74E4-0BC4-47A5-B224-6100615588FC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5B3AF-6B4E-5B6A-24EA-085B0C0F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2DDE-A6F1-87CE-9D12-7AA4DFC5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FFF7-300C-1EAF-1742-8250C247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80AA-C71D-C669-6FFE-7C23EEE0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84D80-E7CF-0A0C-FDDF-3931CF69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C6DE3-0A20-951A-1BF9-0F8F4A01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F2D-FEFF-441B-A83F-C88EA61C7780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9EA8E-CCD2-DD38-9B91-E8880074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E6A12-CAE1-1810-CA52-26CE5EEA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3FBB-253E-4B2A-C94D-480B7422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00D80-303E-E637-9353-4625D8CAF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AE01-0960-D476-854F-3069EB76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60B5-F6C7-3EC5-2A12-3B3CD6BE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C7FB-ED28-495A-8A74-AD5EAC560E83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CFEC5-050C-4E61-7D68-C3EF254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B5CE-55AF-4EDA-DD0A-7436284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alpha val="0"/>
              </a:schemeClr>
            </a:gs>
            <a:gs pos="87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14AC0-C74B-E9F4-66B3-00777C4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F3E8-D609-974E-8E68-75D7B09E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5AEA-A3FC-8BF9-703C-B82ACEF7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C0C4-8610-4B0C-9067-6DF5C8AB14A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B0DD-5911-BFF5-298F-9898A65C1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BAEC-AB13-4D3E-A7A8-31C75A14B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702F-2B6F-43BF-AF9C-A9EF1333E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66F59-EF70-DADB-4375-89C81F3F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427306"/>
            <a:ext cx="8928198" cy="4848078"/>
          </a:xfrm>
          <a:prstGeom prst="rect">
            <a:avLst/>
          </a:prstGeom>
          <a:blipFill>
            <a:blip r:embed="rId3">
              <a:alphaModFix/>
            </a:blip>
            <a:tile tx="0" ty="0" sx="100000" sy="100000" flip="none" algn="tl"/>
          </a:blipFill>
          <a:effectLst>
            <a:softEdge rad="381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9A342-68C6-653D-5D24-5205441614CE}"/>
              </a:ext>
            </a:extLst>
          </p:cNvPr>
          <p:cNvSpPr txBox="1"/>
          <p:nvPr/>
        </p:nvSpPr>
        <p:spPr>
          <a:xfrm>
            <a:off x="0" y="54238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Rockbuster Stealth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4E162-26BB-68E2-F8EB-2EE636343226}"/>
              </a:ext>
            </a:extLst>
          </p:cNvPr>
          <p:cNvSpPr txBox="1"/>
          <p:nvPr/>
        </p:nvSpPr>
        <p:spPr>
          <a:xfrm>
            <a:off x="4065563" y="5556738"/>
            <a:ext cx="369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Catherine Walerko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C723B-5B7C-E20A-5E50-AE314AF8EA8F}"/>
              </a:ext>
            </a:extLst>
          </p:cNvPr>
          <p:cNvSpPr txBox="1"/>
          <p:nvPr/>
        </p:nvSpPr>
        <p:spPr>
          <a:xfrm>
            <a:off x="4161643" y="1582616"/>
            <a:ext cx="4121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Dictionary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83EF3-E01F-FE9C-B2DA-7C95F440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DE69-BBFE-59F2-D3AA-3DDBFB73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</a:t>
            </a:r>
            <a:r>
              <a:rPr lang="en-US" b="1"/>
              <a:t>: country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C077DD-791F-72C5-0D2C-03E1AB86C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668837"/>
              </p:ext>
            </p:extLst>
          </p:nvPr>
        </p:nvGraphicFramePr>
        <p:xfrm>
          <a:off x="993775" y="1690687"/>
          <a:ext cx="8123721" cy="308009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24431">
                  <a:extLst>
                    <a:ext uri="{9D8B030D-6E8A-4147-A177-3AD203B41FA5}">
                      <a16:colId xmlns:a16="http://schemas.microsoft.com/office/drawing/2014/main" val="1844395209"/>
                    </a:ext>
                  </a:extLst>
                </a:gridCol>
                <a:gridCol w="1624431">
                  <a:extLst>
                    <a:ext uri="{9D8B030D-6E8A-4147-A177-3AD203B41FA5}">
                      <a16:colId xmlns:a16="http://schemas.microsoft.com/office/drawing/2014/main" val="4209695229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595203359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1547635242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2552505375"/>
                    </a:ext>
                  </a:extLst>
                </a:gridCol>
              </a:tblGrid>
              <a:tr h="61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country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148169"/>
                  </a:ext>
                </a:extLst>
              </a:tr>
              <a:tr h="61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43021"/>
                  </a:ext>
                </a:extLst>
              </a:tr>
              <a:tr h="61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country_id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ID of country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26865"/>
                  </a:ext>
                </a:extLst>
              </a:tr>
              <a:tr h="61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country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 of country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39438"/>
                  </a:ext>
                </a:extLst>
              </a:tr>
              <a:tr h="6160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2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B8F5D-21F9-9A1C-450A-17180FDB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10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C9DFB951-B897-66B1-8323-0F9FCD93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24427" y="3071934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0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51F2-6783-B6FB-3320-79B5B328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customer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6C899-0FD8-6926-A4AC-01B67E396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68959"/>
              </p:ext>
            </p:extLst>
          </p:nvPr>
        </p:nvGraphicFramePr>
        <p:xfrm>
          <a:off x="993776" y="1690688"/>
          <a:ext cx="9236902" cy="45933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47024">
                  <a:extLst>
                    <a:ext uri="{9D8B030D-6E8A-4147-A177-3AD203B41FA5}">
                      <a16:colId xmlns:a16="http://schemas.microsoft.com/office/drawing/2014/main" val="4266587467"/>
                    </a:ext>
                  </a:extLst>
                </a:gridCol>
                <a:gridCol w="1847024">
                  <a:extLst>
                    <a:ext uri="{9D8B030D-6E8A-4147-A177-3AD203B41FA5}">
                      <a16:colId xmlns:a16="http://schemas.microsoft.com/office/drawing/2014/main" val="178005472"/>
                    </a:ext>
                  </a:extLst>
                </a:gridCol>
                <a:gridCol w="1847618">
                  <a:extLst>
                    <a:ext uri="{9D8B030D-6E8A-4147-A177-3AD203B41FA5}">
                      <a16:colId xmlns:a16="http://schemas.microsoft.com/office/drawing/2014/main" val="2042771524"/>
                    </a:ext>
                  </a:extLst>
                </a:gridCol>
                <a:gridCol w="1847618">
                  <a:extLst>
                    <a:ext uri="{9D8B030D-6E8A-4147-A177-3AD203B41FA5}">
                      <a16:colId xmlns:a16="http://schemas.microsoft.com/office/drawing/2014/main" val="2905054585"/>
                    </a:ext>
                  </a:extLst>
                </a:gridCol>
                <a:gridCol w="1847618">
                  <a:extLst>
                    <a:ext uri="{9D8B030D-6E8A-4147-A177-3AD203B41FA5}">
                      <a16:colId xmlns:a16="http://schemas.microsoft.com/office/drawing/2014/main" val="1783322754"/>
                    </a:ext>
                  </a:extLst>
                </a:gridCol>
              </a:tblGrid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customer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00658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Columns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78944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customer_id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customer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payment, rental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91406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store_id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store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37838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first_name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VARYING(45)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First name of the customer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174738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last_name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VARYING(45)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 name of the customer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51094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email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Customer email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294766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Customer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32681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activebool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BOOLEAN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Active status of customer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77126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create_date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 customer joined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21278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41188"/>
                  </a:ext>
                </a:extLst>
              </a:tr>
              <a:tr h="382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active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INTEGER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Active status of customer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8660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38C5A-4A5C-7855-FA3F-FB71873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11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30521DDD-F58D-F975-558B-839CC6DD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53117" y="2528303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2B4BB4AD-CD22-A905-AC6A-7030FDFAA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53117" y="4406163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AB91EC8F-3C14-C805-2E57-4F448AE11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53116" y="2889625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8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073-CE22-9335-F6CA-3B41DE6E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Dimension Table: film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92C47-22A3-0BC5-CD16-B4340D237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3679"/>
              </p:ext>
            </p:extLst>
          </p:nvPr>
        </p:nvGraphicFramePr>
        <p:xfrm>
          <a:off x="838200" y="1054784"/>
          <a:ext cx="9564757" cy="544827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12582">
                  <a:extLst>
                    <a:ext uri="{9D8B030D-6E8A-4147-A177-3AD203B41FA5}">
                      <a16:colId xmlns:a16="http://schemas.microsoft.com/office/drawing/2014/main" val="3855144367"/>
                    </a:ext>
                  </a:extLst>
                </a:gridCol>
                <a:gridCol w="1912582">
                  <a:extLst>
                    <a:ext uri="{9D8B030D-6E8A-4147-A177-3AD203B41FA5}">
                      <a16:colId xmlns:a16="http://schemas.microsoft.com/office/drawing/2014/main" val="1990821817"/>
                    </a:ext>
                  </a:extLst>
                </a:gridCol>
                <a:gridCol w="1913198">
                  <a:extLst>
                    <a:ext uri="{9D8B030D-6E8A-4147-A177-3AD203B41FA5}">
                      <a16:colId xmlns:a16="http://schemas.microsoft.com/office/drawing/2014/main" val="1160821353"/>
                    </a:ext>
                  </a:extLst>
                </a:gridCol>
                <a:gridCol w="1866622">
                  <a:extLst>
                    <a:ext uri="{9D8B030D-6E8A-4147-A177-3AD203B41FA5}">
                      <a16:colId xmlns:a16="http://schemas.microsoft.com/office/drawing/2014/main" val="1530367004"/>
                    </a:ext>
                  </a:extLst>
                </a:gridCol>
                <a:gridCol w="1959773">
                  <a:extLst>
                    <a:ext uri="{9D8B030D-6E8A-4147-A177-3AD203B41FA5}">
                      <a16:colId xmlns:a16="http://schemas.microsoft.com/office/drawing/2014/main" val="2785657692"/>
                    </a:ext>
                  </a:extLst>
                </a:gridCol>
              </a:tblGrid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film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087482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57312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film_id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SERIAL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movie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film_actor, film_category, inventory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627751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title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CHARACTER VARYING(255)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 of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75257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description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TEXT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Movie synopsis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63560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release_year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Year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Year move released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598362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SMALLINT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 spoken in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48530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rental_duration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SMALLINT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How long movie was rented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530931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rental_rate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NUMERIC(4,2)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price to rent movie/time period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482502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length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Movie length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170955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replacement_cost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NUMERIC(5,2)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Cost to replace lost/damaged movie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69331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rating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mpaa_rating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Film rating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269785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79594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special_features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TEXT()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Any bonus features with movie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992870"/>
                  </a:ext>
                </a:extLst>
              </a:tr>
              <a:tr h="3534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fulltext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TSVECTOR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Keywords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37002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738C-AEFC-22E2-5A51-22697992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12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F306057A-C10E-69AB-7585-62DF49599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0838" y="1772929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EB1F389F-C145-1632-5EC6-847F480B0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80837" y="3270199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8B9-62B5-F3E5-1C1F-7D78ED41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film_actor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46F67F-4EB0-C096-30A3-996191243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228762"/>
              </p:ext>
            </p:extLst>
          </p:nvPr>
        </p:nvGraphicFramePr>
        <p:xfrm>
          <a:off x="1020279" y="1649729"/>
          <a:ext cx="8720068" cy="29885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43677">
                  <a:extLst>
                    <a:ext uri="{9D8B030D-6E8A-4147-A177-3AD203B41FA5}">
                      <a16:colId xmlns:a16="http://schemas.microsoft.com/office/drawing/2014/main" val="2849514459"/>
                    </a:ext>
                  </a:extLst>
                </a:gridCol>
                <a:gridCol w="1743677">
                  <a:extLst>
                    <a:ext uri="{9D8B030D-6E8A-4147-A177-3AD203B41FA5}">
                      <a16:colId xmlns:a16="http://schemas.microsoft.com/office/drawing/2014/main" val="1819374648"/>
                    </a:ext>
                  </a:extLst>
                </a:gridCol>
                <a:gridCol w="1744238">
                  <a:extLst>
                    <a:ext uri="{9D8B030D-6E8A-4147-A177-3AD203B41FA5}">
                      <a16:colId xmlns:a16="http://schemas.microsoft.com/office/drawing/2014/main" val="767262551"/>
                    </a:ext>
                  </a:extLst>
                </a:gridCol>
                <a:gridCol w="1744238">
                  <a:extLst>
                    <a:ext uri="{9D8B030D-6E8A-4147-A177-3AD203B41FA5}">
                      <a16:colId xmlns:a16="http://schemas.microsoft.com/office/drawing/2014/main" val="2264026772"/>
                    </a:ext>
                  </a:extLst>
                </a:gridCol>
                <a:gridCol w="1744238">
                  <a:extLst>
                    <a:ext uri="{9D8B030D-6E8A-4147-A177-3AD203B41FA5}">
                      <a16:colId xmlns:a16="http://schemas.microsoft.com/office/drawing/2014/main" val="3104886791"/>
                    </a:ext>
                  </a:extLst>
                </a:gridCol>
              </a:tblGrid>
              <a:tr h="597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</a:rPr>
                        <a:t>film_actor</a:t>
                      </a: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94211"/>
                  </a:ext>
                </a:extLst>
              </a:tr>
              <a:tr h="597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371010"/>
                  </a:ext>
                </a:extLst>
              </a:tr>
              <a:tr h="597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actor_id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actor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649672"/>
                  </a:ext>
                </a:extLst>
              </a:tr>
              <a:tr h="597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film_id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SMALLINT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10608"/>
                  </a:ext>
                </a:extLst>
              </a:tr>
              <a:tr h="597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603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0E13-7C2D-C199-C373-7D19E8FA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9F1C7901-AF18-DA5C-164C-21A85AB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4037" y="2975291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E848C239-5C57-FEDD-E690-B2C6EBBD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4037" y="3547117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738753F8-4F83-DA38-AF84-73A714ED9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78248" y="2975291"/>
            <a:ext cx="416409" cy="317601"/>
          </a:xfrm>
          <a:prstGeom prst="rect">
            <a:avLst/>
          </a:prstGeom>
        </p:spPr>
      </p:pic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689798FB-181A-56C3-8BB7-7AD38D55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78247" y="3544547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82D6-2882-DA44-B8A6-C8C8AFB7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film_category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C9E4FE-FBD1-AEEE-2171-716AE979B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854899"/>
              </p:ext>
            </p:extLst>
          </p:nvPr>
        </p:nvGraphicFramePr>
        <p:xfrm>
          <a:off x="980523" y="1690688"/>
          <a:ext cx="7977947" cy="319936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879989398"/>
                    </a:ext>
                  </a:extLst>
                </a:gridCol>
                <a:gridCol w="1595281">
                  <a:extLst>
                    <a:ext uri="{9D8B030D-6E8A-4147-A177-3AD203B41FA5}">
                      <a16:colId xmlns:a16="http://schemas.microsoft.com/office/drawing/2014/main" val="1608565379"/>
                    </a:ext>
                  </a:extLst>
                </a:gridCol>
                <a:gridCol w="1595795">
                  <a:extLst>
                    <a:ext uri="{9D8B030D-6E8A-4147-A177-3AD203B41FA5}">
                      <a16:colId xmlns:a16="http://schemas.microsoft.com/office/drawing/2014/main" val="3503135573"/>
                    </a:ext>
                  </a:extLst>
                </a:gridCol>
                <a:gridCol w="1595795">
                  <a:extLst>
                    <a:ext uri="{9D8B030D-6E8A-4147-A177-3AD203B41FA5}">
                      <a16:colId xmlns:a16="http://schemas.microsoft.com/office/drawing/2014/main" val="151076210"/>
                    </a:ext>
                  </a:extLst>
                </a:gridCol>
                <a:gridCol w="1595795">
                  <a:extLst>
                    <a:ext uri="{9D8B030D-6E8A-4147-A177-3AD203B41FA5}">
                      <a16:colId xmlns:a16="http://schemas.microsoft.com/office/drawing/2014/main" val="3992972339"/>
                    </a:ext>
                  </a:extLst>
                </a:gridCol>
              </a:tblGrid>
              <a:tr h="6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film_category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614887"/>
                  </a:ext>
                </a:extLst>
              </a:tr>
              <a:tr h="6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82624"/>
                  </a:ext>
                </a:extLst>
              </a:tr>
              <a:tr h="6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film_id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45164"/>
                  </a:ext>
                </a:extLst>
              </a:tr>
              <a:tr h="6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category_id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movie genre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23460"/>
                  </a:ext>
                </a:extLst>
              </a:tr>
              <a:tr h="639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78288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2177E-232F-0579-5B24-C6F73AC8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3A327E89-1EC8-9E39-8966-1C4FB771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1513" y="3131569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42376EA9-42CC-7E8D-47B5-FC3D9443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1513" y="3688292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20752F18-1B95-7262-B366-8252A833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96096" y="3128480"/>
            <a:ext cx="416409" cy="317601"/>
          </a:xfrm>
          <a:prstGeom prst="rect">
            <a:avLst/>
          </a:prstGeom>
        </p:spPr>
      </p:pic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AA0BBF02-EA2A-B72C-9D77-E9BD13655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896097" y="3688291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ED3F-2670-BC91-5605-71057DEF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inventory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CDBDC-D070-07AA-C080-A0C705623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70001"/>
              </p:ext>
            </p:extLst>
          </p:nvPr>
        </p:nvGraphicFramePr>
        <p:xfrm>
          <a:off x="993775" y="1739105"/>
          <a:ext cx="8693565" cy="348225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38377">
                  <a:extLst>
                    <a:ext uri="{9D8B030D-6E8A-4147-A177-3AD203B41FA5}">
                      <a16:colId xmlns:a16="http://schemas.microsoft.com/office/drawing/2014/main" val="249409985"/>
                    </a:ext>
                  </a:extLst>
                </a:gridCol>
                <a:gridCol w="1738377">
                  <a:extLst>
                    <a:ext uri="{9D8B030D-6E8A-4147-A177-3AD203B41FA5}">
                      <a16:colId xmlns:a16="http://schemas.microsoft.com/office/drawing/2014/main" val="3025871856"/>
                    </a:ext>
                  </a:extLst>
                </a:gridCol>
                <a:gridCol w="1738937">
                  <a:extLst>
                    <a:ext uri="{9D8B030D-6E8A-4147-A177-3AD203B41FA5}">
                      <a16:colId xmlns:a16="http://schemas.microsoft.com/office/drawing/2014/main" val="2322864676"/>
                    </a:ext>
                  </a:extLst>
                </a:gridCol>
                <a:gridCol w="1738937">
                  <a:extLst>
                    <a:ext uri="{9D8B030D-6E8A-4147-A177-3AD203B41FA5}">
                      <a16:colId xmlns:a16="http://schemas.microsoft.com/office/drawing/2014/main" val="1297757310"/>
                    </a:ext>
                  </a:extLst>
                </a:gridCol>
                <a:gridCol w="1738937">
                  <a:extLst>
                    <a:ext uri="{9D8B030D-6E8A-4147-A177-3AD203B41FA5}">
                      <a16:colId xmlns:a16="http://schemas.microsoft.com/office/drawing/2014/main" val="2895663232"/>
                    </a:ext>
                  </a:extLst>
                </a:gridCol>
              </a:tblGrid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Inventory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6572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6490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inventory_id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ID for how many copies of the movie there are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12560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film_id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91333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store_id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store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693899"/>
                  </a:ext>
                </a:extLst>
              </a:tr>
              <a:tr h="580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935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5CCFA-CDA6-157F-219C-C75DB240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0235440A-4B88-045C-1B2E-233CB1C8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37679" y="3018633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0CCE07CF-78B7-64B0-D59D-FAC8040E6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37678" y="3586130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D4881B90-9277-C71C-BD5F-63C77C759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37678" y="4153627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9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D2E5-4D6D-24AE-04A2-BAF5DE84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E8A0A3-1280-CFC0-0F05-E77730CE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348158"/>
              </p:ext>
            </p:extLst>
          </p:nvPr>
        </p:nvGraphicFramePr>
        <p:xfrm>
          <a:off x="1033532" y="1534906"/>
          <a:ext cx="7726156" cy="297083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44933">
                  <a:extLst>
                    <a:ext uri="{9D8B030D-6E8A-4147-A177-3AD203B41FA5}">
                      <a16:colId xmlns:a16="http://schemas.microsoft.com/office/drawing/2014/main" val="518887482"/>
                    </a:ext>
                  </a:extLst>
                </a:gridCol>
                <a:gridCol w="1544933">
                  <a:extLst>
                    <a:ext uri="{9D8B030D-6E8A-4147-A177-3AD203B41FA5}">
                      <a16:colId xmlns:a16="http://schemas.microsoft.com/office/drawing/2014/main" val="3814217662"/>
                    </a:ext>
                  </a:extLst>
                </a:gridCol>
                <a:gridCol w="1545430">
                  <a:extLst>
                    <a:ext uri="{9D8B030D-6E8A-4147-A177-3AD203B41FA5}">
                      <a16:colId xmlns:a16="http://schemas.microsoft.com/office/drawing/2014/main" val="684880267"/>
                    </a:ext>
                  </a:extLst>
                </a:gridCol>
                <a:gridCol w="1545430">
                  <a:extLst>
                    <a:ext uri="{9D8B030D-6E8A-4147-A177-3AD203B41FA5}">
                      <a16:colId xmlns:a16="http://schemas.microsoft.com/office/drawing/2014/main" val="3922418145"/>
                    </a:ext>
                  </a:extLst>
                </a:gridCol>
                <a:gridCol w="1545430">
                  <a:extLst>
                    <a:ext uri="{9D8B030D-6E8A-4147-A177-3AD203B41FA5}">
                      <a16:colId xmlns:a16="http://schemas.microsoft.com/office/drawing/2014/main" val="3663538899"/>
                    </a:ext>
                  </a:extLst>
                </a:gridCol>
              </a:tblGrid>
              <a:tr h="59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</a:rPr>
                        <a:t>language</a:t>
                      </a: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2074"/>
                  </a:ext>
                </a:extLst>
              </a:tr>
              <a:tr h="59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916460"/>
                  </a:ext>
                </a:extLst>
              </a:tr>
              <a:tr h="59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SERIAL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Language spoken in movie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99867"/>
                  </a:ext>
                </a:extLst>
              </a:tr>
              <a:tr h="59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VARYING(20)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 of language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884532"/>
                  </a:ext>
                </a:extLst>
              </a:tr>
              <a:tr h="594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09966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2759D-ED7D-9D8A-8A87-57164085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2E4AB298-853E-19AB-9F45-89603F95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11175" y="2860469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1714-CCA6-9B61-D1A4-0CCB8EF2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65C3A-34E7-A1C2-F5F1-A9144874B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786184"/>
              </p:ext>
            </p:extLst>
          </p:nvPr>
        </p:nvGraphicFramePr>
        <p:xfrm>
          <a:off x="954018" y="1690689"/>
          <a:ext cx="8309252" cy="466566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61530">
                  <a:extLst>
                    <a:ext uri="{9D8B030D-6E8A-4147-A177-3AD203B41FA5}">
                      <a16:colId xmlns:a16="http://schemas.microsoft.com/office/drawing/2014/main" val="1602585932"/>
                    </a:ext>
                  </a:extLst>
                </a:gridCol>
                <a:gridCol w="1661530">
                  <a:extLst>
                    <a:ext uri="{9D8B030D-6E8A-4147-A177-3AD203B41FA5}">
                      <a16:colId xmlns:a16="http://schemas.microsoft.com/office/drawing/2014/main" val="3956266409"/>
                    </a:ext>
                  </a:extLst>
                </a:gridCol>
                <a:gridCol w="1662064">
                  <a:extLst>
                    <a:ext uri="{9D8B030D-6E8A-4147-A177-3AD203B41FA5}">
                      <a16:colId xmlns:a16="http://schemas.microsoft.com/office/drawing/2014/main" val="856888530"/>
                    </a:ext>
                  </a:extLst>
                </a:gridCol>
                <a:gridCol w="1662064">
                  <a:extLst>
                    <a:ext uri="{9D8B030D-6E8A-4147-A177-3AD203B41FA5}">
                      <a16:colId xmlns:a16="http://schemas.microsoft.com/office/drawing/2014/main" val="30905415"/>
                    </a:ext>
                  </a:extLst>
                </a:gridCol>
                <a:gridCol w="1662064">
                  <a:extLst>
                    <a:ext uri="{9D8B030D-6E8A-4147-A177-3AD203B41FA5}">
                      <a16:colId xmlns:a16="http://schemas.microsoft.com/office/drawing/2014/main" val="2041200476"/>
                    </a:ext>
                  </a:extLst>
                </a:gridCol>
              </a:tblGrid>
              <a:tr h="52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payment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258128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17397"/>
                  </a:ext>
                </a:extLst>
              </a:tr>
              <a:tr h="576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payment_id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the transaction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30231"/>
                  </a:ext>
                </a:extLst>
              </a:tr>
              <a:tr h="576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customer_id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customer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30566"/>
                  </a:ext>
                </a:extLst>
              </a:tr>
              <a:tr h="576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staff_id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staff member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439121"/>
                  </a:ext>
                </a:extLst>
              </a:tr>
              <a:tr h="576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rental_id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INTEGER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 unique ID for each movie rental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33187"/>
                  </a:ext>
                </a:extLst>
              </a:tr>
              <a:tr h="52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amount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NUMERIC(5,2)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amount paid for the rental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39410"/>
                  </a:ext>
                </a:extLst>
              </a:tr>
              <a:tr h="772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payment_date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rental transaction </a:t>
                      </a:r>
                      <a:r>
                        <a:rPr lang="en-US" sz="1200" dirty="0" err="1">
                          <a:effectLst/>
                          <a:latin typeface="+mj-lt"/>
                        </a:rPr>
                        <a:t>occured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9500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42EAC-0C64-3F9D-8FAF-34593E0E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17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3AB91612-8120-0A5F-ECCF-3B26645B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31662" y="2886112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C6A65337-B8DA-6108-E2BE-0A33ABF35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31662" y="4005018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C58E2FA0-1B5D-D90F-12D3-4576DBD1A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42119" y="4621231"/>
            <a:ext cx="416409" cy="317601"/>
          </a:xfrm>
          <a:prstGeom prst="rect">
            <a:avLst/>
          </a:prstGeom>
        </p:spPr>
      </p:pic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7163F66E-C6DF-091E-5C65-918CF603C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31662" y="3445565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D75-22FD-14C5-A052-B5B19A5B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staff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34C9E6-45AC-718C-4C73-018528548C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26459"/>
              </p:ext>
            </p:extLst>
          </p:nvPr>
        </p:nvGraphicFramePr>
        <p:xfrm>
          <a:off x="980521" y="1551471"/>
          <a:ext cx="8971861" cy="47028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794026">
                  <a:extLst>
                    <a:ext uri="{9D8B030D-6E8A-4147-A177-3AD203B41FA5}">
                      <a16:colId xmlns:a16="http://schemas.microsoft.com/office/drawing/2014/main" val="1018756727"/>
                    </a:ext>
                  </a:extLst>
                </a:gridCol>
                <a:gridCol w="1794026">
                  <a:extLst>
                    <a:ext uri="{9D8B030D-6E8A-4147-A177-3AD203B41FA5}">
                      <a16:colId xmlns:a16="http://schemas.microsoft.com/office/drawing/2014/main" val="1902104714"/>
                    </a:ext>
                  </a:extLst>
                </a:gridCol>
                <a:gridCol w="1794603">
                  <a:extLst>
                    <a:ext uri="{9D8B030D-6E8A-4147-A177-3AD203B41FA5}">
                      <a16:colId xmlns:a16="http://schemas.microsoft.com/office/drawing/2014/main" val="2871019265"/>
                    </a:ext>
                  </a:extLst>
                </a:gridCol>
                <a:gridCol w="1794603">
                  <a:extLst>
                    <a:ext uri="{9D8B030D-6E8A-4147-A177-3AD203B41FA5}">
                      <a16:colId xmlns:a16="http://schemas.microsoft.com/office/drawing/2014/main" val="429322005"/>
                    </a:ext>
                  </a:extLst>
                </a:gridCol>
                <a:gridCol w="1794603">
                  <a:extLst>
                    <a:ext uri="{9D8B030D-6E8A-4147-A177-3AD203B41FA5}">
                      <a16:colId xmlns:a16="http://schemas.microsoft.com/office/drawing/2014/main" val="659189380"/>
                    </a:ext>
                  </a:extLst>
                </a:gridCol>
              </a:tblGrid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staff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064194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Columns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44309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staff_id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An employee’s unique 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payment, rental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942232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store_id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each store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18665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first_name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VARYING(45)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First name of the employee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34054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last_name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VARYING(45)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 name of the employee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31007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Employee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02436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email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Employee email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47617"/>
                  </a:ext>
                </a:extLst>
              </a:tr>
              <a:tr h="375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activebool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BOOLEAN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Employee employment status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29410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username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VARYING(16)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Employee’s work username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45400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password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CHARACTER VARYING(40)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Employee’s work password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08811"/>
                  </a:ext>
                </a:extLst>
              </a:tr>
              <a:tr h="3750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6304"/>
                  </a:ext>
                </a:extLst>
              </a:tr>
              <a:tr h="34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picture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BITEA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Employee photo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82641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81973-AC3F-B659-860B-76071B1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18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A096DA37-5731-B4C6-0948-444E74FD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4184" y="2263259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71196B9B-7F5D-9B7F-002A-AA57A10DB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64183" y="3767206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849F86CC-8AD2-4C5F-BC2E-F3B4B9CA9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64183" y="2616664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5713-BFF2-975B-00E2-A25CCC3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store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13748-5DF1-2591-1DEC-3E8717383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95147"/>
              </p:ext>
            </p:extLst>
          </p:nvPr>
        </p:nvGraphicFramePr>
        <p:xfrm>
          <a:off x="993775" y="1541945"/>
          <a:ext cx="7368347" cy="325533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73385">
                  <a:extLst>
                    <a:ext uri="{9D8B030D-6E8A-4147-A177-3AD203B41FA5}">
                      <a16:colId xmlns:a16="http://schemas.microsoft.com/office/drawing/2014/main" val="5052899"/>
                    </a:ext>
                  </a:extLst>
                </a:gridCol>
                <a:gridCol w="1473385">
                  <a:extLst>
                    <a:ext uri="{9D8B030D-6E8A-4147-A177-3AD203B41FA5}">
                      <a16:colId xmlns:a16="http://schemas.microsoft.com/office/drawing/2014/main" val="341075700"/>
                    </a:ext>
                  </a:extLst>
                </a:gridCol>
                <a:gridCol w="1473859">
                  <a:extLst>
                    <a:ext uri="{9D8B030D-6E8A-4147-A177-3AD203B41FA5}">
                      <a16:colId xmlns:a16="http://schemas.microsoft.com/office/drawing/2014/main" val="4210075593"/>
                    </a:ext>
                  </a:extLst>
                </a:gridCol>
                <a:gridCol w="1473859">
                  <a:extLst>
                    <a:ext uri="{9D8B030D-6E8A-4147-A177-3AD203B41FA5}">
                      <a16:colId xmlns:a16="http://schemas.microsoft.com/office/drawing/2014/main" val="918665951"/>
                    </a:ext>
                  </a:extLst>
                </a:gridCol>
                <a:gridCol w="1473859">
                  <a:extLst>
                    <a:ext uri="{9D8B030D-6E8A-4147-A177-3AD203B41FA5}">
                      <a16:colId xmlns:a16="http://schemas.microsoft.com/office/drawing/2014/main" val="1208800663"/>
                    </a:ext>
                  </a:extLst>
                </a:gridCol>
              </a:tblGrid>
              <a:tr h="53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store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78357"/>
                  </a:ext>
                </a:extLst>
              </a:tr>
              <a:tr h="53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57966"/>
                  </a:ext>
                </a:extLst>
              </a:tr>
              <a:tr h="53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store_id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store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customer, inventory, staff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14954"/>
                  </a:ext>
                </a:extLst>
              </a:tr>
              <a:tr h="53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manager_staff_id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store’s manager’s 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76840"/>
                  </a:ext>
                </a:extLst>
              </a:tr>
              <a:tr h="5344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Store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30926"/>
                  </a:ext>
                </a:extLst>
              </a:tr>
              <a:tr h="583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381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7E76-D753-BBA0-4717-5388129E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19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DE0E5B8E-2D35-AB4D-3EE5-D3619220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18409" y="2708707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6E5FF0DA-4BEA-D13F-B99C-64402FB79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18409" y="3726726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D4E7-1A75-4839-4ED2-C3891AF3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9C529-14AC-5F62-16D4-B2C6930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6F2D75-2F66-A59A-3D92-1C2C14F8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Entity Relationship Diagram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Legend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Fact Table: rental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actor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address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category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city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country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customer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film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film_actor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film_category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inventory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language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payment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staff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</a:rPr>
              <a:t>Dimension Table: store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37A024-2CA7-563F-F579-B7F7D3A3DABE}"/>
              </a:ext>
            </a:extLst>
          </p:cNvPr>
          <p:cNvCxnSpPr/>
          <p:nvPr/>
        </p:nvCxnSpPr>
        <p:spPr>
          <a:xfrm>
            <a:off x="4320209" y="1139687"/>
            <a:ext cx="0" cy="503582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6ED037-C69A-1FC8-9850-948CF4BC5D09}"/>
              </a:ext>
            </a:extLst>
          </p:cNvPr>
          <p:cNvSpPr txBox="1"/>
          <p:nvPr/>
        </p:nvSpPr>
        <p:spPr>
          <a:xfrm>
            <a:off x="4611757" y="1139687"/>
            <a:ext cx="7156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13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17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5496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6813-BA1B-F965-ED93-DFF7C6E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5FE7E-3EB3-22B9-9C7D-DB565AAE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2" y="1347699"/>
            <a:ext cx="10320130" cy="5191213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6870-2811-52FC-AC9B-F47E20BA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C41-886E-F13A-E77F-FD5D10E9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Legend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E789A4-C362-8F4A-0F49-11AB8B55D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21675"/>
              </p:ext>
            </p:extLst>
          </p:nvPr>
        </p:nvGraphicFramePr>
        <p:xfrm>
          <a:off x="838200" y="1825624"/>
          <a:ext cx="6423992" cy="1325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1996">
                  <a:extLst>
                    <a:ext uri="{9D8B030D-6E8A-4147-A177-3AD203B41FA5}">
                      <a16:colId xmlns:a16="http://schemas.microsoft.com/office/drawing/2014/main" val="518803459"/>
                    </a:ext>
                  </a:extLst>
                </a:gridCol>
                <a:gridCol w="3211996">
                  <a:extLst>
                    <a:ext uri="{9D8B030D-6E8A-4147-A177-3AD203B41FA5}">
                      <a16:colId xmlns:a16="http://schemas.microsoft.com/office/drawing/2014/main" val="323734097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Primary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48432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747710"/>
                  </a:ext>
                </a:extLst>
              </a:tr>
            </a:tbl>
          </a:graphicData>
        </a:graphic>
      </p:graphicFrame>
      <p:pic>
        <p:nvPicPr>
          <p:cNvPr id="5" name="Graphic 4" descr="Key with solid fill">
            <a:extLst>
              <a:ext uri="{FF2B5EF4-FFF2-40B4-BE49-F238E27FC236}">
                <a16:creationId xmlns:a16="http://schemas.microsoft.com/office/drawing/2014/main" id="{151D9DF0-5F69-A93F-D5BE-DCA99232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74792" y="1998216"/>
            <a:ext cx="416409" cy="317601"/>
          </a:xfrm>
          <a:prstGeom prst="rect">
            <a:avLst/>
          </a:prstGeom>
        </p:spPr>
      </p:pic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8A9BF551-9197-2B27-3B98-D28859E93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374792" y="2700581"/>
            <a:ext cx="416409" cy="3176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E60F-6E93-4DE2-A458-6DA40A2B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9076-70E6-B020-94BC-4ABCEE7E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 Table: rental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C19340-7C34-D8EB-F645-AAD7FA3E4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338514"/>
              </p:ext>
            </p:extLst>
          </p:nvPr>
        </p:nvGraphicFramePr>
        <p:xfrm>
          <a:off x="940905" y="1441251"/>
          <a:ext cx="8123721" cy="520636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24431">
                  <a:extLst>
                    <a:ext uri="{9D8B030D-6E8A-4147-A177-3AD203B41FA5}">
                      <a16:colId xmlns:a16="http://schemas.microsoft.com/office/drawing/2014/main" val="27999161"/>
                    </a:ext>
                  </a:extLst>
                </a:gridCol>
                <a:gridCol w="1624431">
                  <a:extLst>
                    <a:ext uri="{9D8B030D-6E8A-4147-A177-3AD203B41FA5}">
                      <a16:colId xmlns:a16="http://schemas.microsoft.com/office/drawing/2014/main" val="2709903647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1551015652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1813391819"/>
                    </a:ext>
                  </a:extLst>
                </a:gridCol>
                <a:gridCol w="1624953">
                  <a:extLst>
                    <a:ext uri="{9D8B030D-6E8A-4147-A177-3AD203B41FA5}">
                      <a16:colId xmlns:a16="http://schemas.microsoft.com/office/drawing/2014/main" val="1019157425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rental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9973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Key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Links With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01302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rental_id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SERIAL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 unique ID for each movie rental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84225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rental_date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Date and Time the rental occured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92459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inventory_id 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INTEGER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ID for how many copies of the movie there are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inventory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373436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customer_id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customer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19869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return_date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date and time the rental was returned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004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staff_id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staff member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staff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79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13277"/>
                  </a:ext>
                </a:extLst>
              </a:tr>
            </a:tbl>
          </a:graphicData>
        </a:graphic>
      </p:graphicFrame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C859787E-B98E-2C40-97FA-D74C0201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8653" y="2766814"/>
            <a:ext cx="416409" cy="31760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BC2B-67DF-62E8-2510-8E9432B4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749E258C-BF1B-B48E-BD44-BC75DC89D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78653" y="3885632"/>
            <a:ext cx="416409" cy="317601"/>
          </a:xfrm>
          <a:prstGeom prst="rect">
            <a:avLst/>
          </a:prstGeom>
        </p:spPr>
      </p:pic>
      <p:pic>
        <p:nvPicPr>
          <p:cNvPr id="9" name="Graphic 8" descr="Key with solid fill">
            <a:extLst>
              <a:ext uri="{FF2B5EF4-FFF2-40B4-BE49-F238E27FC236}">
                <a16:creationId xmlns:a16="http://schemas.microsoft.com/office/drawing/2014/main" id="{0E398140-497E-7F1B-50CF-7241168A8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78653" y="4476373"/>
            <a:ext cx="416409" cy="317601"/>
          </a:xfrm>
          <a:prstGeom prst="rect">
            <a:avLst/>
          </a:prstGeom>
        </p:spPr>
      </p:pic>
      <p:pic>
        <p:nvPicPr>
          <p:cNvPr id="10" name="Graphic 9" descr="Key with solid fill">
            <a:extLst>
              <a:ext uri="{FF2B5EF4-FFF2-40B4-BE49-F238E27FC236}">
                <a16:creationId xmlns:a16="http://schemas.microsoft.com/office/drawing/2014/main" id="{1C869992-E581-6345-6445-5521A38F3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78653" y="5711299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6AD-5FC9-8544-8607-0D84D102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actor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1E7EE3-06E2-B19E-CF47-85D031E70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825658"/>
              </p:ext>
            </p:extLst>
          </p:nvPr>
        </p:nvGraphicFramePr>
        <p:xfrm>
          <a:off x="838200" y="1860327"/>
          <a:ext cx="7417904" cy="347091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483294">
                  <a:extLst>
                    <a:ext uri="{9D8B030D-6E8A-4147-A177-3AD203B41FA5}">
                      <a16:colId xmlns:a16="http://schemas.microsoft.com/office/drawing/2014/main" val="2194642081"/>
                    </a:ext>
                  </a:extLst>
                </a:gridCol>
                <a:gridCol w="1483294">
                  <a:extLst>
                    <a:ext uri="{9D8B030D-6E8A-4147-A177-3AD203B41FA5}">
                      <a16:colId xmlns:a16="http://schemas.microsoft.com/office/drawing/2014/main" val="2613666327"/>
                    </a:ext>
                  </a:extLst>
                </a:gridCol>
                <a:gridCol w="1483772">
                  <a:extLst>
                    <a:ext uri="{9D8B030D-6E8A-4147-A177-3AD203B41FA5}">
                      <a16:colId xmlns:a16="http://schemas.microsoft.com/office/drawing/2014/main" val="1260167995"/>
                    </a:ext>
                  </a:extLst>
                </a:gridCol>
                <a:gridCol w="1483772">
                  <a:extLst>
                    <a:ext uri="{9D8B030D-6E8A-4147-A177-3AD203B41FA5}">
                      <a16:colId xmlns:a16="http://schemas.microsoft.com/office/drawing/2014/main" val="1829907002"/>
                    </a:ext>
                  </a:extLst>
                </a:gridCol>
                <a:gridCol w="1483772">
                  <a:extLst>
                    <a:ext uri="{9D8B030D-6E8A-4147-A177-3AD203B41FA5}">
                      <a16:colId xmlns:a16="http://schemas.microsoft.com/office/drawing/2014/main" val="113171291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actor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116448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Key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Columns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 Type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Links With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174167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actor_id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The unique ID for each actor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Film_actor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273047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first_name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CHARACTER VARYING(45)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First name of the actor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88437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last_name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CHARACTER VARYING(45)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Last name of the actor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92622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1477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E2BF9-F40C-1229-FF9C-366A10E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F1934895-7D84-CB58-9B61-3CECC0F77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19627" y="3111399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D22B-F313-B1F4-954C-478C611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address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412B9-01C1-B582-B182-C46325AC9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226967"/>
              </p:ext>
            </p:extLst>
          </p:nvPr>
        </p:nvGraphicFramePr>
        <p:xfrm>
          <a:off x="1007028" y="1690688"/>
          <a:ext cx="9038118" cy="44583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07275">
                  <a:extLst>
                    <a:ext uri="{9D8B030D-6E8A-4147-A177-3AD203B41FA5}">
                      <a16:colId xmlns:a16="http://schemas.microsoft.com/office/drawing/2014/main" val="1724511244"/>
                    </a:ext>
                  </a:extLst>
                </a:gridCol>
                <a:gridCol w="1807275">
                  <a:extLst>
                    <a:ext uri="{9D8B030D-6E8A-4147-A177-3AD203B41FA5}">
                      <a16:colId xmlns:a16="http://schemas.microsoft.com/office/drawing/2014/main" val="2437495678"/>
                    </a:ext>
                  </a:extLst>
                </a:gridCol>
                <a:gridCol w="1807856">
                  <a:extLst>
                    <a:ext uri="{9D8B030D-6E8A-4147-A177-3AD203B41FA5}">
                      <a16:colId xmlns:a16="http://schemas.microsoft.com/office/drawing/2014/main" val="4089789176"/>
                    </a:ext>
                  </a:extLst>
                </a:gridCol>
                <a:gridCol w="1807856">
                  <a:extLst>
                    <a:ext uri="{9D8B030D-6E8A-4147-A177-3AD203B41FA5}">
                      <a16:colId xmlns:a16="http://schemas.microsoft.com/office/drawing/2014/main" val="1544870052"/>
                    </a:ext>
                  </a:extLst>
                </a:gridCol>
                <a:gridCol w="1807856">
                  <a:extLst>
                    <a:ext uri="{9D8B030D-6E8A-4147-A177-3AD203B41FA5}">
                      <a16:colId xmlns:a16="http://schemas.microsoft.com/office/drawing/2014/main" val="2259185357"/>
                    </a:ext>
                  </a:extLst>
                </a:gridCol>
              </a:tblGrid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02736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Columns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Data Type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Description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055955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 ID 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customer, staff, store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638264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Line 1 of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161843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 2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Line 2 of address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90420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district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VARYING(20)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Address disctrict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2592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city_id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ID of city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111380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postal_code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VARYING(10)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Postal code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02872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phone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VARYING(20)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Phone number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41871"/>
                  </a:ext>
                </a:extLst>
              </a:tr>
              <a:tr h="445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last_update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0183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11C7-B045-A778-C8EE-2A6E689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7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A75DA381-2738-4CF3-8FC7-EC7965ACC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0445" y="2594564"/>
            <a:ext cx="416409" cy="317601"/>
          </a:xfrm>
          <a:prstGeom prst="rect">
            <a:avLst/>
          </a:prstGeom>
        </p:spPr>
      </p:pic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3687622C-A0F9-A86C-E0AA-62E77865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0445" y="4408229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2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D425-5C42-9676-099F-3FE55E9F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1213ED-6AD9-72E6-6A20-C33A94B6D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813772"/>
              </p:ext>
            </p:extLst>
          </p:nvPr>
        </p:nvGraphicFramePr>
        <p:xfrm>
          <a:off x="980523" y="1690688"/>
          <a:ext cx="7630078" cy="274879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25721">
                  <a:extLst>
                    <a:ext uri="{9D8B030D-6E8A-4147-A177-3AD203B41FA5}">
                      <a16:colId xmlns:a16="http://schemas.microsoft.com/office/drawing/2014/main" val="1340876945"/>
                    </a:ext>
                  </a:extLst>
                </a:gridCol>
                <a:gridCol w="1525721">
                  <a:extLst>
                    <a:ext uri="{9D8B030D-6E8A-4147-A177-3AD203B41FA5}">
                      <a16:colId xmlns:a16="http://schemas.microsoft.com/office/drawing/2014/main" val="589230236"/>
                    </a:ext>
                  </a:extLst>
                </a:gridCol>
                <a:gridCol w="1526212">
                  <a:extLst>
                    <a:ext uri="{9D8B030D-6E8A-4147-A177-3AD203B41FA5}">
                      <a16:colId xmlns:a16="http://schemas.microsoft.com/office/drawing/2014/main" val="48118415"/>
                    </a:ext>
                  </a:extLst>
                </a:gridCol>
                <a:gridCol w="1526212">
                  <a:extLst>
                    <a:ext uri="{9D8B030D-6E8A-4147-A177-3AD203B41FA5}">
                      <a16:colId xmlns:a16="http://schemas.microsoft.com/office/drawing/2014/main" val="4001917491"/>
                    </a:ext>
                  </a:extLst>
                </a:gridCol>
                <a:gridCol w="1526212">
                  <a:extLst>
                    <a:ext uri="{9D8B030D-6E8A-4147-A177-3AD203B41FA5}">
                      <a16:colId xmlns:a16="http://schemas.microsoft.com/office/drawing/2014/main" val="2129274970"/>
                    </a:ext>
                  </a:extLst>
                </a:gridCol>
              </a:tblGrid>
              <a:tr h="54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category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3203"/>
                  </a:ext>
                </a:extLst>
              </a:tr>
              <a:tr h="54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Columns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Description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468562"/>
                  </a:ext>
                </a:extLst>
              </a:tr>
              <a:tr h="54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category_id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The unique ID for movie genre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film, category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042611"/>
                  </a:ext>
                </a:extLst>
              </a:tr>
              <a:tr h="54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VARYING(25)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 of genre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122916"/>
                  </a:ext>
                </a:extLst>
              </a:tr>
              <a:tr h="54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last_update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7134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C6A00-D733-1C7D-7AC0-BDEC1616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8</a:t>
            </a:fld>
            <a:endParaRPr lang="en-US"/>
          </a:p>
        </p:txBody>
      </p: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9D7E9AB4-C572-D483-E5EB-EC6126A7E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18409" y="2906282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51F6-9DF7-BB8A-8550-2DB84F12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 Table: city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544DF6-9DF8-9B48-4D7F-7143C08D0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951060"/>
              </p:ext>
            </p:extLst>
          </p:nvPr>
        </p:nvGraphicFramePr>
        <p:xfrm>
          <a:off x="980523" y="1687375"/>
          <a:ext cx="7010538" cy="347091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01837">
                  <a:extLst>
                    <a:ext uri="{9D8B030D-6E8A-4147-A177-3AD203B41FA5}">
                      <a16:colId xmlns:a16="http://schemas.microsoft.com/office/drawing/2014/main" val="1630614967"/>
                    </a:ext>
                  </a:extLst>
                </a:gridCol>
                <a:gridCol w="1401837">
                  <a:extLst>
                    <a:ext uri="{9D8B030D-6E8A-4147-A177-3AD203B41FA5}">
                      <a16:colId xmlns:a16="http://schemas.microsoft.com/office/drawing/2014/main" val="207633318"/>
                    </a:ext>
                  </a:extLst>
                </a:gridCol>
                <a:gridCol w="1402288">
                  <a:extLst>
                    <a:ext uri="{9D8B030D-6E8A-4147-A177-3AD203B41FA5}">
                      <a16:colId xmlns:a16="http://schemas.microsoft.com/office/drawing/2014/main" val="2696034184"/>
                    </a:ext>
                  </a:extLst>
                </a:gridCol>
                <a:gridCol w="1402288">
                  <a:extLst>
                    <a:ext uri="{9D8B030D-6E8A-4147-A177-3AD203B41FA5}">
                      <a16:colId xmlns:a16="http://schemas.microsoft.com/office/drawing/2014/main" val="3732048381"/>
                    </a:ext>
                  </a:extLst>
                </a:gridCol>
                <a:gridCol w="1402288">
                  <a:extLst>
                    <a:ext uri="{9D8B030D-6E8A-4147-A177-3AD203B41FA5}">
                      <a16:colId xmlns:a16="http://schemas.microsoft.com/office/drawing/2014/main" val="1090773453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city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64392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</a:rPr>
                        <a:t>Columns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Data Type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j-lt"/>
                        </a:rPr>
                        <a:t>Description</a:t>
                      </a:r>
                      <a:endParaRPr lang="en-US" sz="12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Links With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9934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city_id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SERIAL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ID of city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410686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city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CHARACTER VARYING(50)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Name of city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498166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country_id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SMALLINT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ID of country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4852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</a:rPr>
                        <a:t>last_update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j-lt"/>
                        </a:rPr>
                        <a:t>TIMESTAMP(6) WITHOUT TIME ZONE</a:t>
                      </a:r>
                      <a:endParaRPr lang="en-US" sz="12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Date and time the table was last updated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56776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D565-2D07-9F6B-8977-663081EB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702F-2B6F-43BF-AF9C-A9EF1333E271}" type="slidenum">
              <a:rPr lang="en-US" smtClean="0"/>
              <a:t>9</a:t>
            </a:fld>
            <a:endParaRPr lang="en-US"/>
          </a:p>
        </p:txBody>
      </p:sp>
      <p:pic>
        <p:nvPicPr>
          <p:cNvPr id="7" name="Graphic 6" descr="Key with solid fill">
            <a:extLst>
              <a:ext uri="{FF2B5EF4-FFF2-40B4-BE49-F238E27FC236}">
                <a16:creationId xmlns:a16="http://schemas.microsoft.com/office/drawing/2014/main" id="{F9DE6DB1-9F62-41E1-BEF9-D286BEDB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8653" y="2948085"/>
            <a:ext cx="416409" cy="317601"/>
          </a:xfrm>
          <a:prstGeom prst="rect">
            <a:avLst/>
          </a:prstGeom>
        </p:spPr>
      </p:pic>
      <p:pic>
        <p:nvPicPr>
          <p:cNvPr id="8" name="Graphic 7" descr="Key with solid fill">
            <a:extLst>
              <a:ext uri="{FF2B5EF4-FFF2-40B4-BE49-F238E27FC236}">
                <a16:creationId xmlns:a16="http://schemas.microsoft.com/office/drawing/2014/main" id="{D893A901-C343-D399-5324-388C2D0E4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478653" y="4205482"/>
            <a:ext cx="416409" cy="3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304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1306</Words>
  <Application>Microsoft Office PowerPoint</Application>
  <PresentationFormat>Widescreen</PresentationFormat>
  <Paragraphs>457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PowerPoint Presentation</vt:lpstr>
      <vt:lpstr>Table of Contents</vt:lpstr>
      <vt:lpstr>Entity Relationship Diagram</vt:lpstr>
      <vt:lpstr>Legend</vt:lpstr>
      <vt:lpstr>Fact Table: rental</vt:lpstr>
      <vt:lpstr>Dimension Table: actor</vt:lpstr>
      <vt:lpstr>Dimension Table: address</vt:lpstr>
      <vt:lpstr>Dimension Table: category</vt:lpstr>
      <vt:lpstr>Dimension Table: city</vt:lpstr>
      <vt:lpstr>Dimension Table: country</vt:lpstr>
      <vt:lpstr>Dimension Table: customer</vt:lpstr>
      <vt:lpstr>Dimension Table: film</vt:lpstr>
      <vt:lpstr>Dimension Table: film_actor</vt:lpstr>
      <vt:lpstr>Dimension Table: film_category</vt:lpstr>
      <vt:lpstr>Dimension Table: inventory</vt:lpstr>
      <vt:lpstr>Dimension Table: language</vt:lpstr>
      <vt:lpstr>Dimension Table: payment</vt:lpstr>
      <vt:lpstr>Dimension Table: staff</vt:lpstr>
      <vt:lpstr>Dimension Table: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Keplar</dc:creator>
  <cp:lastModifiedBy>Catherine Keplar</cp:lastModifiedBy>
  <cp:revision>8</cp:revision>
  <dcterms:created xsi:type="dcterms:W3CDTF">2022-10-10T17:23:57Z</dcterms:created>
  <dcterms:modified xsi:type="dcterms:W3CDTF">2022-10-10T19:40:25Z</dcterms:modified>
</cp:coreProperties>
</file>