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2"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69055A-74F6-4095-A15B-DC74B39F11F2}"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E2FAF995-F972-4BCA-B7EF-842ABC5DE4DB}">
      <dgm:prSet phldrT="[Text]"/>
      <dgm:spPr/>
      <dgm:t>
        <a:bodyPr/>
        <a:lstStyle/>
        <a:p>
          <a:r>
            <a:rPr lang="en-US" dirty="0"/>
            <a:t>Film</a:t>
          </a:r>
        </a:p>
      </dgm:t>
    </dgm:pt>
    <dgm:pt modelId="{84BD42C6-2415-4A41-86BF-E3B7A592760E}" type="parTrans" cxnId="{A5B3428E-12E5-418F-A3FD-1A8D3A74CF66}">
      <dgm:prSet/>
      <dgm:spPr/>
      <dgm:t>
        <a:bodyPr/>
        <a:lstStyle/>
        <a:p>
          <a:endParaRPr lang="en-US"/>
        </a:p>
      </dgm:t>
    </dgm:pt>
    <dgm:pt modelId="{83424F95-37BC-41EA-BD22-7C0E1596DE18}" type="sibTrans" cxnId="{A5B3428E-12E5-418F-A3FD-1A8D3A74CF66}">
      <dgm:prSet/>
      <dgm:spPr/>
      <dgm:t>
        <a:bodyPr/>
        <a:lstStyle/>
        <a:p>
          <a:endParaRPr lang="en-US"/>
        </a:p>
      </dgm:t>
    </dgm:pt>
    <dgm:pt modelId="{8D47E57A-3A0B-4D01-8970-475F436BE3E4}">
      <dgm:prSet phldrT="[Text]" custT="1"/>
      <dgm:spPr>
        <a:noFill/>
        <a:ln>
          <a:solidFill>
            <a:schemeClr val="tx1"/>
          </a:solidFill>
        </a:ln>
      </dgm:spPr>
      <dgm:t>
        <a:bodyPr/>
        <a:lstStyle/>
        <a:p>
          <a:r>
            <a:rPr lang="en-US" sz="2000" b="1" dirty="0"/>
            <a:t>Film Count: </a:t>
          </a:r>
          <a:r>
            <a:rPr lang="en-US" sz="2000" b="0" dirty="0"/>
            <a:t>1000</a:t>
          </a:r>
        </a:p>
        <a:p>
          <a:r>
            <a:rPr lang="en-US" sz="2000" b="1" dirty="0"/>
            <a:t>Average Rental Duration: </a:t>
          </a:r>
          <a:r>
            <a:rPr lang="en-US" sz="2000" dirty="0"/>
            <a:t>5 days</a:t>
          </a:r>
        </a:p>
        <a:p>
          <a:r>
            <a:rPr lang="en-US" sz="2000" b="1" dirty="0"/>
            <a:t>Average Rental Rate: </a:t>
          </a:r>
          <a:r>
            <a:rPr lang="en-US" sz="2000" dirty="0"/>
            <a:t>$2.98</a:t>
          </a:r>
        </a:p>
        <a:p>
          <a:r>
            <a:rPr lang="en-US" sz="2000" b="1" dirty="0"/>
            <a:t>Average Replacement Cost: </a:t>
          </a:r>
          <a:r>
            <a:rPr lang="en-US" sz="2000" dirty="0"/>
            <a:t>$19.98</a:t>
          </a:r>
        </a:p>
      </dgm:t>
    </dgm:pt>
    <dgm:pt modelId="{3922AD33-F6EB-43EC-91A9-790E1D6E594A}" type="parTrans" cxnId="{EF99CED1-22D6-49DB-B1F1-053252189804}">
      <dgm:prSet/>
      <dgm:spPr/>
      <dgm:t>
        <a:bodyPr/>
        <a:lstStyle/>
        <a:p>
          <a:endParaRPr lang="en-US"/>
        </a:p>
      </dgm:t>
    </dgm:pt>
    <dgm:pt modelId="{1651E6C3-1095-4228-ADC6-A4B7AE1F3E65}" type="sibTrans" cxnId="{EF99CED1-22D6-49DB-B1F1-053252189804}">
      <dgm:prSet/>
      <dgm:spPr/>
      <dgm:t>
        <a:bodyPr/>
        <a:lstStyle/>
        <a:p>
          <a:endParaRPr lang="en-US"/>
        </a:p>
      </dgm:t>
    </dgm:pt>
    <dgm:pt modelId="{DCD488BA-E1FA-466A-B1AA-0B146B8A5CAF}">
      <dgm:prSet phldrT="[Text]"/>
      <dgm:spPr/>
      <dgm:t>
        <a:bodyPr/>
        <a:lstStyle/>
        <a:p>
          <a:r>
            <a:rPr lang="en-US" dirty="0"/>
            <a:t>Customer</a:t>
          </a:r>
        </a:p>
      </dgm:t>
    </dgm:pt>
    <dgm:pt modelId="{2D084781-550C-47D6-9F13-FDF0E1547149}" type="parTrans" cxnId="{7B2EAD63-B7BA-4B77-BC34-EC09F8D5A09B}">
      <dgm:prSet/>
      <dgm:spPr/>
      <dgm:t>
        <a:bodyPr/>
        <a:lstStyle/>
        <a:p>
          <a:endParaRPr lang="en-US"/>
        </a:p>
      </dgm:t>
    </dgm:pt>
    <dgm:pt modelId="{00D18A6C-854E-4E55-A430-DC1FB3F31195}" type="sibTrans" cxnId="{7B2EAD63-B7BA-4B77-BC34-EC09F8D5A09B}">
      <dgm:prSet/>
      <dgm:spPr/>
      <dgm:t>
        <a:bodyPr/>
        <a:lstStyle/>
        <a:p>
          <a:endParaRPr lang="en-US"/>
        </a:p>
      </dgm:t>
    </dgm:pt>
    <dgm:pt modelId="{E2F5F70F-903B-483A-A78C-0BFFA8746BE9}">
      <dgm:prSet phldrT="[Text]" custT="1"/>
      <dgm:spPr>
        <a:solidFill>
          <a:schemeClr val="accent1">
            <a:tint val="40000"/>
            <a:hueOff val="0"/>
            <a:satOff val="0"/>
            <a:lumOff val="0"/>
            <a:alpha val="7000"/>
          </a:schemeClr>
        </a:solidFill>
        <a:ln>
          <a:solidFill>
            <a:schemeClr val="tx1"/>
          </a:solidFill>
        </a:ln>
      </dgm:spPr>
      <dgm:t>
        <a:bodyPr/>
        <a:lstStyle/>
        <a:p>
          <a:r>
            <a:rPr lang="en-US" sz="2000" b="1" dirty="0"/>
            <a:t>Number of Customers: </a:t>
          </a:r>
          <a:r>
            <a:rPr lang="en-US" sz="2000" b="0" dirty="0"/>
            <a:t>599</a:t>
          </a:r>
        </a:p>
        <a:p>
          <a:r>
            <a:rPr lang="en-US" sz="2000" b="1" dirty="0"/>
            <a:t>Number of Stores: </a:t>
          </a:r>
          <a:r>
            <a:rPr lang="en-US" sz="2000" b="0" dirty="0"/>
            <a:t>2</a:t>
          </a:r>
          <a:endParaRPr lang="en-US" sz="2000" b="1" dirty="0"/>
        </a:p>
      </dgm:t>
    </dgm:pt>
    <dgm:pt modelId="{20745C30-808D-4B52-86DE-DB2C0D8E99B5}" type="parTrans" cxnId="{B72FAED8-897A-42D8-8B5C-B1377099EAED}">
      <dgm:prSet/>
      <dgm:spPr/>
      <dgm:t>
        <a:bodyPr/>
        <a:lstStyle/>
        <a:p>
          <a:endParaRPr lang="en-US"/>
        </a:p>
      </dgm:t>
    </dgm:pt>
    <dgm:pt modelId="{86B67317-47F6-40C0-A617-2CBE41760DC5}" type="sibTrans" cxnId="{B72FAED8-897A-42D8-8B5C-B1377099EAED}">
      <dgm:prSet/>
      <dgm:spPr/>
      <dgm:t>
        <a:bodyPr/>
        <a:lstStyle/>
        <a:p>
          <a:endParaRPr lang="en-US"/>
        </a:p>
      </dgm:t>
    </dgm:pt>
    <dgm:pt modelId="{798F431F-7954-4907-9383-E514F5687627}" type="pres">
      <dgm:prSet presAssocID="{AB69055A-74F6-4095-A15B-DC74B39F11F2}" presName="list" presStyleCnt="0">
        <dgm:presLayoutVars>
          <dgm:dir/>
          <dgm:animLvl val="lvl"/>
        </dgm:presLayoutVars>
      </dgm:prSet>
      <dgm:spPr/>
    </dgm:pt>
    <dgm:pt modelId="{2E8AF3AB-49F6-462E-9B40-ABF8C0F7A37B}" type="pres">
      <dgm:prSet presAssocID="{E2FAF995-F972-4BCA-B7EF-842ABC5DE4DB}" presName="posSpace" presStyleCnt="0"/>
      <dgm:spPr/>
    </dgm:pt>
    <dgm:pt modelId="{D34A5A5E-2A9C-40D6-A0A0-FFC7316F097C}" type="pres">
      <dgm:prSet presAssocID="{E2FAF995-F972-4BCA-B7EF-842ABC5DE4DB}" presName="vertFlow" presStyleCnt="0"/>
      <dgm:spPr/>
    </dgm:pt>
    <dgm:pt modelId="{AD7427E4-82BA-4CA8-8C14-F6583D1C2CBC}" type="pres">
      <dgm:prSet presAssocID="{E2FAF995-F972-4BCA-B7EF-842ABC5DE4DB}" presName="topSpace" presStyleCnt="0"/>
      <dgm:spPr/>
    </dgm:pt>
    <dgm:pt modelId="{8A9401DD-843B-4661-AD93-826906A5AE34}" type="pres">
      <dgm:prSet presAssocID="{E2FAF995-F972-4BCA-B7EF-842ABC5DE4DB}" presName="firstComp" presStyleCnt="0"/>
      <dgm:spPr/>
    </dgm:pt>
    <dgm:pt modelId="{0094EE19-89B1-4E9C-A21D-0557A3C629CA}" type="pres">
      <dgm:prSet presAssocID="{E2FAF995-F972-4BCA-B7EF-842ABC5DE4DB}" presName="firstChild" presStyleLbl="bgAccFollowNode1" presStyleIdx="0" presStyleCnt="2" custScaleY="160235"/>
      <dgm:spPr/>
    </dgm:pt>
    <dgm:pt modelId="{7965B2F9-1ADB-4931-9345-1F9435290457}" type="pres">
      <dgm:prSet presAssocID="{E2FAF995-F972-4BCA-B7EF-842ABC5DE4DB}" presName="firstChildTx" presStyleLbl="bgAccFollowNode1" presStyleIdx="0" presStyleCnt="2">
        <dgm:presLayoutVars>
          <dgm:bulletEnabled val="1"/>
        </dgm:presLayoutVars>
      </dgm:prSet>
      <dgm:spPr/>
    </dgm:pt>
    <dgm:pt modelId="{29107966-4303-41EE-BC21-05B76542DA9B}" type="pres">
      <dgm:prSet presAssocID="{E2FAF995-F972-4BCA-B7EF-842ABC5DE4DB}" presName="negSpace" presStyleCnt="0"/>
      <dgm:spPr/>
    </dgm:pt>
    <dgm:pt modelId="{CDDE3F13-D2D1-4FE1-87A8-7E5E5CD1ED56}" type="pres">
      <dgm:prSet presAssocID="{E2FAF995-F972-4BCA-B7EF-842ABC5DE4DB}" presName="circle" presStyleLbl="node1" presStyleIdx="0" presStyleCnt="2"/>
      <dgm:spPr/>
    </dgm:pt>
    <dgm:pt modelId="{2DF4583B-7C80-46C4-8696-6A0F35BD9E85}" type="pres">
      <dgm:prSet presAssocID="{83424F95-37BC-41EA-BD22-7C0E1596DE18}" presName="transSpace" presStyleCnt="0"/>
      <dgm:spPr/>
    </dgm:pt>
    <dgm:pt modelId="{39F9A818-3B08-4690-BEDB-277C3A804BEA}" type="pres">
      <dgm:prSet presAssocID="{DCD488BA-E1FA-466A-B1AA-0B146B8A5CAF}" presName="posSpace" presStyleCnt="0"/>
      <dgm:spPr/>
    </dgm:pt>
    <dgm:pt modelId="{EE0B8244-E91A-4FEC-9A3D-9B36CEA9BC65}" type="pres">
      <dgm:prSet presAssocID="{DCD488BA-E1FA-466A-B1AA-0B146B8A5CAF}" presName="vertFlow" presStyleCnt="0"/>
      <dgm:spPr/>
    </dgm:pt>
    <dgm:pt modelId="{92ED201E-E667-4DB4-962C-796C4DAECE10}" type="pres">
      <dgm:prSet presAssocID="{DCD488BA-E1FA-466A-B1AA-0B146B8A5CAF}" presName="topSpace" presStyleCnt="0"/>
      <dgm:spPr/>
    </dgm:pt>
    <dgm:pt modelId="{094AC699-742B-415E-9240-3A6D4B0A2901}" type="pres">
      <dgm:prSet presAssocID="{DCD488BA-E1FA-466A-B1AA-0B146B8A5CAF}" presName="firstComp" presStyleCnt="0"/>
      <dgm:spPr/>
    </dgm:pt>
    <dgm:pt modelId="{572F2D24-C05F-4C5B-B118-7D73366EFB66}" type="pres">
      <dgm:prSet presAssocID="{DCD488BA-E1FA-466A-B1AA-0B146B8A5CAF}" presName="firstChild" presStyleLbl="bgAccFollowNode1" presStyleIdx="1" presStyleCnt="2"/>
      <dgm:spPr/>
    </dgm:pt>
    <dgm:pt modelId="{6EE38AD6-10A9-403D-A373-2C3B554DFE37}" type="pres">
      <dgm:prSet presAssocID="{DCD488BA-E1FA-466A-B1AA-0B146B8A5CAF}" presName="firstChildTx" presStyleLbl="bgAccFollowNode1" presStyleIdx="1" presStyleCnt="2">
        <dgm:presLayoutVars>
          <dgm:bulletEnabled val="1"/>
        </dgm:presLayoutVars>
      </dgm:prSet>
      <dgm:spPr/>
    </dgm:pt>
    <dgm:pt modelId="{A3A825C5-AA6F-42C6-834D-BC41757FA840}" type="pres">
      <dgm:prSet presAssocID="{DCD488BA-E1FA-466A-B1AA-0B146B8A5CAF}" presName="negSpace" presStyleCnt="0"/>
      <dgm:spPr/>
    </dgm:pt>
    <dgm:pt modelId="{039D3FCB-6E30-4758-873D-2267BF39A626}" type="pres">
      <dgm:prSet presAssocID="{DCD488BA-E1FA-466A-B1AA-0B146B8A5CAF}" presName="circle" presStyleLbl="node1" presStyleIdx="1" presStyleCnt="2"/>
      <dgm:spPr/>
    </dgm:pt>
  </dgm:ptLst>
  <dgm:cxnLst>
    <dgm:cxn modelId="{7965211B-B238-4C49-94D1-971BB1C8B99F}" type="presOf" srcId="{DCD488BA-E1FA-466A-B1AA-0B146B8A5CAF}" destId="{039D3FCB-6E30-4758-873D-2267BF39A626}" srcOrd="0" destOrd="0" presId="urn:microsoft.com/office/officeart/2005/8/layout/hList9"/>
    <dgm:cxn modelId="{AB18B53B-E021-4A02-BC70-08DE9A20CCA8}" type="presOf" srcId="{8D47E57A-3A0B-4D01-8970-475F436BE3E4}" destId="{7965B2F9-1ADB-4931-9345-1F9435290457}" srcOrd="1" destOrd="0" presId="urn:microsoft.com/office/officeart/2005/8/layout/hList9"/>
    <dgm:cxn modelId="{7B2EAD63-B7BA-4B77-BC34-EC09F8D5A09B}" srcId="{AB69055A-74F6-4095-A15B-DC74B39F11F2}" destId="{DCD488BA-E1FA-466A-B1AA-0B146B8A5CAF}" srcOrd="1" destOrd="0" parTransId="{2D084781-550C-47D6-9F13-FDF0E1547149}" sibTransId="{00D18A6C-854E-4E55-A430-DC1FB3F31195}"/>
    <dgm:cxn modelId="{ADD31786-8A11-4C1A-958C-5FD5B7F72DA1}" type="presOf" srcId="{E2F5F70F-903B-483A-A78C-0BFFA8746BE9}" destId="{572F2D24-C05F-4C5B-B118-7D73366EFB66}" srcOrd="0" destOrd="0" presId="urn:microsoft.com/office/officeart/2005/8/layout/hList9"/>
    <dgm:cxn modelId="{A5B3428E-12E5-418F-A3FD-1A8D3A74CF66}" srcId="{AB69055A-74F6-4095-A15B-DC74B39F11F2}" destId="{E2FAF995-F972-4BCA-B7EF-842ABC5DE4DB}" srcOrd="0" destOrd="0" parTransId="{84BD42C6-2415-4A41-86BF-E3B7A592760E}" sibTransId="{83424F95-37BC-41EA-BD22-7C0E1596DE18}"/>
    <dgm:cxn modelId="{EF99CED1-22D6-49DB-B1F1-053252189804}" srcId="{E2FAF995-F972-4BCA-B7EF-842ABC5DE4DB}" destId="{8D47E57A-3A0B-4D01-8970-475F436BE3E4}" srcOrd="0" destOrd="0" parTransId="{3922AD33-F6EB-43EC-91A9-790E1D6E594A}" sibTransId="{1651E6C3-1095-4228-ADC6-A4B7AE1F3E65}"/>
    <dgm:cxn modelId="{C67855D2-FDC1-41C4-817E-3ED8C0A4F1AE}" type="presOf" srcId="{E2FAF995-F972-4BCA-B7EF-842ABC5DE4DB}" destId="{CDDE3F13-D2D1-4FE1-87A8-7E5E5CD1ED56}" srcOrd="0" destOrd="0" presId="urn:microsoft.com/office/officeart/2005/8/layout/hList9"/>
    <dgm:cxn modelId="{B72FAED8-897A-42D8-8B5C-B1377099EAED}" srcId="{DCD488BA-E1FA-466A-B1AA-0B146B8A5CAF}" destId="{E2F5F70F-903B-483A-A78C-0BFFA8746BE9}" srcOrd="0" destOrd="0" parTransId="{20745C30-808D-4B52-86DE-DB2C0D8E99B5}" sibTransId="{86B67317-47F6-40C0-A617-2CBE41760DC5}"/>
    <dgm:cxn modelId="{1B0248E7-1C28-4C72-82EC-86C09FC35DE4}" type="presOf" srcId="{8D47E57A-3A0B-4D01-8970-475F436BE3E4}" destId="{0094EE19-89B1-4E9C-A21D-0557A3C629CA}" srcOrd="0" destOrd="0" presId="urn:microsoft.com/office/officeart/2005/8/layout/hList9"/>
    <dgm:cxn modelId="{9D7769E9-BCCA-4578-BDE4-11824564C5BF}" type="presOf" srcId="{E2F5F70F-903B-483A-A78C-0BFFA8746BE9}" destId="{6EE38AD6-10A9-403D-A373-2C3B554DFE37}" srcOrd="1" destOrd="0" presId="urn:microsoft.com/office/officeart/2005/8/layout/hList9"/>
    <dgm:cxn modelId="{653CE6F1-FFEF-4F4C-B44B-5CCCF3B95D3F}" type="presOf" srcId="{AB69055A-74F6-4095-A15B-DC74B39F11F2}" destId="{798F431F-7954-4907-9383-E514F5687627}" srcOrd="0" destOrd="0" presId="urn:microsoft.com/office/officeart/2005/8/layout/hList9"/>
    <dgm:cxn modelId="{8BB0AC3A-C804-46C7-8444-967AB13F9640}" type="presParOf" srcId="{798F431F-7954-4907-9383-E514F5687627}" destId="{2E8AF3AB-49F6-462E-9B40-ABF8C0F7A37B}" srcOrd="0" destOrd="0" presId="urn:microsoft.com/office/officeart/2005/8/layout/hList9"/>
    <dgm:cxn modelId="{05775EA2-424C-4B9C-906C-5A56CA3402C2}" type="presParOf" srcId="{798F431F-7954-4907-9383-E514F5687627}" destId="{D34A5A5E-2A9C-40D6-A0A0-FFC7316F097C}" srcOrd="1" destOrd="0" presId="urn:microsoft.com/office/officeart/2005/8/layout/hList9"/>
    <dgm:cxn modelId="{F7622685-387A-4091-995E-9CE7DE27A04D}" type="presParOf" srcId="{D34A5A5E-2A9C-40D6-A0A0-FFC7316F097C}" destId="{AD7427E4-82BA-4CA8-8C14-F6583D1C2CBC}" srcOrd="0" destOrd="0" presId="urn:microsoft.com/office/officeart/2005/8/layout/hList9"/>
    <dgm:cxn modelId="{02979478-5406-4C51-B9DF-E12FEC3F7281}" type="presParOf" srcId="{D34A5A5E-2A9C-40D6-A0A0-FFC7316F097C}" destId="{8A9401DD-843B-4661-AD93-826906A5AE34}" srcOrd="1" destOrd="0" presId="urn:microsoft.com/office/officeart/2005/8/layout/hList9"/>
    <dgm:cxn modelId="{BFCA8798-3486-49BB-8EE0-2CD399483B20}" type="presParOf" srcId="{8A9401DD-843B-4661-AD93-826906A5AE34}" destId="{0094EE19-89B1-4E9C-A21D-0557A3C629CA}" srcOrd="0" destOrd="0" presId="urn:microsoft.com/office/officeart/2005/8/layout/hList9"/>
    <dgm:cxn modelId="{6FADA8F1-8A28-424E-9A52-B5E796DD6CB6}" type="presParOf" srcId="{8A9401DD-843B-4661-AD93-826906A5AE34}" destId="{7965B2F9-1ADB-4931-9345-1F9435290457}" srcOrd="1" destOrd="0" presId="urn:microsoft.com/office/officeart/2005/8/layout/hList9"/>
    <dgm:cxn modelId="{47551A13-0E7A-4BA4-9470-E019B568584E}" type="presParOf" srcId="{798F431F-7954-4907-9383-E514F5687627}" destId="{29107966-4303-41EE-BC21-05B76542DA9B}" srcOrd="2" destOrd="0" presId="urn:microsoft.com/office/officeart/2005/8/layout/hList9"/>
    <dgm:cxn modelId="{608F9239-AA7A-4CCC-9EED-7AF822E87AFC}" type="presParOf" srcId="{798F431F-7954-4907-9383-E514F5687627}" destId="{CDDE3F13-D2D1-4FE1-87A8-7E5E5CD1ED56}" srcOrd="3" destOrd="0" presId="urn:microsoft.com/office/officeart/2005/8/layout/hList9"/>
    <dgm:cxn modelId="{8CB1378B-1B29-4E95-A8E9-5989E6C8ACB4}" type="presParOf" srcId="{798F431F-7954-4907-9383-E514F5687627}" destId="{2DF4583B-7C80-46C4-8696-6A0F35BD9E85}" srcOrd="4" destOrd="0" presId="urn:microsoft.com/office/officeart/2005/8/layout/hList9"/>
    <dgm:cxn modelId="{D4E49068-3838-4994-B6CB-F8D1E89A8BED}" type="presParOf" srcId="{798F431F-7954-4907-9383-E514F5687627}" destId="{39F9A818-3B08-4690-BEDB-277C3A804BEA}" srcOrd="5" destOrd="0" presId="urn:microsoft.com/office/officeart/2005/8/layout/hList9"/>
    <dgm:cxn modelId="{F624ADBB-A372-4AF7-A3D1-104A644C2E75}" type="presParOf" srcId="{798F431F-7954-4907-9383-E514F5687627}" destId="{EE0B8244-E91A-4FEC-9A3D-9B36CEA9BC65}" srcOrd="6" destOrd="0" presId="urn:microsoft.com/office/officeart/2005/8/layout/hList9"/>
    <dgm:cxn modelId="{DEDB626E-F9DD-478E-9D39-8F661DEE0853}" type="presParOf" srcId="{EE0B8244-E91A-4FEC-9A3D-9B36CEA9BC65}" destId="{92ED201E-E667-4DB4-962C-796C4DAECE10}" srcOrd="0" destOrd="0" presId="urn:microsoft.com/office/officeart/2005/8/layout/hList9"/>
    <dgm:cxn modelId="{39FE3652-29FB-49EF-9719-C980E3BE0628}" type="presParOf" srcId="{EE0B8244-E91A-4FEC-9A3D-9B36CEA9BC65}" destId="{094AC699-742B-415E-9240-3A6D4B0A2901}" srcOrd="1" destOrd="0" presId="urn:microsoft.com/office/officeart/2005/8/layout/hList9"/>
    <dgm:cxn modelId="{0CD1B8E5-7D93-4C51-A8BF-9E0FA5388684}" type="presParOf" srcId="{094AC699-742B-415E-9240-3A6D4B0A2901}" destId="{572F2D24-C05F-4C5B-B118-7D73366EFB66}" srcOrd="0" destOrd="0" presId="urn:microsoft.com/office/officeart/2005/8/layout/hList9"/>
    <dgm:cxn modelId="{6BE76BF0-4341-447E-88BB-3750D65947CF}" type="presParOf" srcId="{094AC699-742B-415E-9240-3A6D4B0A2901}" destId="{6EE38AD6-10A9-403D-A373-2C3B554DFE37}" srcOrd="1" destOrd="0" presId="urn:microsoft.com/office/officeart/2005/8/layout/hList9"/>
    <dgm:cxn modelId="{00EDE36F-2758-4361-A2F9-EEA1E27CD25A}" type="presParOf" srcId="{798F431F-7954-4907-9383-E514F5687627}" destId="{A3A825C5-AA6F-42C6-834D-BC41757FA840}" srcOrd="7" destOrd="0" presId="urn:microsoft.com/office/officeart/2005/8/layout/hList9"/>
    <dgm:cxn modelId="{473F84C8-D027-4F48-8A09-6FD7E7CAA468}" type="presParOf" srcId="{798F431F-7954-4907-9383-E514F5687627}" destId="{039D3FCB-6E30-4758-873D-2267BF39A626}"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4EE19-89B1-4E9C-A21D-0557A3C629CA}">
      <dsp:nvSpPr>
        <dsp:cNvPr id="0" name=""/>
        <dsp:cNvSpPr/>
      </dsp:nvSpPr>
      <dsp:spPr>
        <a:xfrm>
          <a:off x="1840592" y="1017680"/>
          <a:ext cx="3447069" cy="3684115"/>
        </a:xfrm>
        <a:prstGeom prst="rect">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b="1" kern="1200" dirty="0"/>
            <a:t>Film Count: </a:t>
          </a:r>
          <a:r>
            <a:rPr lang="en-US" sz="2000" b="0" kern="1200" dirty="0"/>
            <a:t>1000</a:t>
          </a:r>
        </a:p>
        <a:p>
          <a:pPr marL="0" lvl="0" indent="0" algn="l" defTabSz="889000">
            <a:lnSpc>
              <a:spcPct val="90000"/>
            </a:lnSpc>
            <a:spcBef>
              <a:spcPct val="0"/>
            </a:spcBef>
            <a:spcAft>
              <a:spcPct val="35000"/>
            </a:spcAft>
            <a:buNone/>
          </a:pPr>
          <a:r>
            <a:rPr lang="en-US" sz="2000" b="1" kern="1200" dirty="0"/>
            <a:t>Average Rental Duration: </a:t>
          </a:r>
          <a:r>
            <a:rPr lang="en-US" sz="2000" kern="1200" dirty="0"/>
            <a:t>5 days</a:t>
          </a:r>
        </a:p>
        <a:p>
          <a:pPr marL="0" lvl="0" indent="0" algn="l" defTabSz="889000">
            <a:lnSpc>
              <a:spcPct val="90000"/>
            </a:lnSpc>
            <a:spcBef>
              <a:spcPct val="0"/>
            </a:spcBef>
            <a:spcAft>
              <a:spcPct val="35000"/>
            </a:spcAft>
            <a:buNone/>
          </a:pPr>
          <a:r>
            <a:rPr lang="en-US" sz="2000" b="1" kern="1200" dirty="0"/>
            <a:t>Average Rental Rate: </a:t>
          </a:r>
          <a:r>
            <a:rPr lang="en-US" sz="2000" kern="1200" dirty="0"/>
            <a:t>$2.98</a:t>
          </a:r>
        </a:p>
        <a:p>
          <a:pPr marL="0" lvl="0" indent="0" algn="l" defTabSz="889000">
            <a:lnSpc>
              <a:spcPct val="90000"/>
            </a:lnSpc>
            <a:spcBef>
              <a:spcPct val="0"/>
            </a:spcBef>
            <a:spcAft>
              <a:spcPct val="35000"/>
            </a:spcAft>
            <a:buNone/>
          </a:pPr>
          <a:r>
            <a:rPr lang="en-US" sz="2000" b="1" kern="1200" dirty="0"/>
            <a:t>Average Replacement Cost: </a:t>
          </a:r>
          <a:r>
            <a:rPr lang="en-US" sz="2000" kern="1200" dirty="0"/>
            <a:t>$19.98</a:t>
          </a:r>
        </a:p>
      </dsp:txBody>
      <dsp:txXfrm>
        <a:off x="2392123" y="1017680"/>
        <a:ext cx="2895538" cy="3684115"/>
      </dsp:txXfrm>
    </dsp:sp>
    <dsp:sp modelId="{CDDE3F13-D2D1-4FE1-87A8-7E5E5CD1ED56}">
      <dsp:nvSpPr>
        <dsp:cNvPr id="0" name=""/>
        <dsp:cNvSpPr/>
      </dsp:nvSpPr>
      <dsp:spPr>
        <a:xfrm>
          <a:off x="2155" y="98462"/>
          <a:ext cx="2298046" cy="229804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t>Film</a:t>
          </a:r>
        </a:p>
      </dsp:txBody>
      <dsp:txXfrm>
        <a:off x="338696" y="435003"/>
        <a:ext cx="1624964" cy="1624964"/>
      </dsp:txXfrm>
    </dsp:sp>
    <dsp:sp modelId="{572F2D24-C05F-4C5B-B118-7D73366EFB66}">
      <dsp:nvSpPr>
        <dsp:cNvPr id="0" name=""/>
        <dsp:cNvSpPr/>
      </dsp:nvSpPr>
      <dsp:spPr>
        <a:xfrm>
          <a:off x="7585708" y="1017680"/>
          <a:ext cx="3447069" cy="2299195"/>
        </a:xfrm>
        <a:prstGeom prst="rect">
          <a:avLst/>
        </a:prstGeom>
        <a:solidFill>
          <a:schemeClr val="accent1">
            <a:tint val="40000"/>
            <a:hueOff val="0"/>
            <a:satOff val="0"/>
            <a:lumOff val="0"/>
            <a:alpha val="7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b="1" kern="1200" dirty="0"/>
            <a:t>Number of Customers: </a:t>
          </a:r>
          <a:r>
            <a:rPr lang="en-US" sz="2000" b="0" kern="1200" dirty="0"/>
            <a:t>599</a:t>
          </a:r>
        </a:p>
        <a:p>
          <a:pPr marL="0" lvl="0" indent="0" algn="l" defTabSz="889000">
            <a:lnSpc>
              <a:spcPct val="90000"/>
            </a:lnSpc>
            <a:spcBef>
              <a:spcPct val="0"/>
            </a:spcBef>
            <a:spcAft>
              <a:spcPct val="35000"/>
            </a:spcAft>
            <a:buNone/>
          </a:pPr>
          <a:r>
            <a:rPr lang="en-US" sz="2000" b="1" kern="1200" dirty="0"/>
            <a:t>Number of Stores: </a:t>
          </a:r>
          <a:r>
            <a:rPr lang="en-US" sz="2000" b="0" kern="1200" dirty="0"/>
            <a:t>2</a:t>
          </a:r>
          <a:endParaRPr lang="en-US" sz="2000" b="1" kern="1200" dirty="0"/>
        </a:p>
      </dsp:txBody>
      <dsp:txXfrm>
        <a:off x="8137239" y="1017680"/>
        <a:ext cx="2895538" cy="2299195"/>
      </dsp:txXfrm>
    </dsp:sp>
    <dsp:sp modelId="{039D3FCB-6E30-4758-873D-2267BF39A626}">
      <dsp:nvSpPr>
        <dsp:cNvPr id="0" name=""/>
        <dsp:cNvSpPr/>
      </dsp:nvSpPr>
      <dsp:spPr>
        <a:xfrm>
          <a:off x="5747271" y="98462"/>
          <a:ext cx="2298046" cy="229804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t>Customer</a:t>
          </a:r>
        </a:p>
      </dsp:txBody>
      <dsp:txXfrm>
        <a:off x="6083812" y="435003"/>
        <a:ext cx="1624964" cy="1624964"/>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D27C-E5CB-6BBC-CE3F-4082CEC0C4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6AD00E-17AB-4AE0-3D52-715EAC4DF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A92808-8467-159D-37B1-EC22AF62E2A8}"/>
              </a:ext>
            </a:extLst>
          </p:cNvPr>
          <p:cNvSpPr>
            <a:spLocks noGrp="1"/>
          </p:cNvSpPr>
          <p:nvPr>
            <p:ph type="dt" sz="half" idx="10"/>
          </p:nvPr>
        </p:nvSpPr>
        <p:spPr/>
        <p:txBody>
          <a:bodyPr/>
          <a:lstStyle/>
          <a:p>
            <a:fld id="{1EF0195B-5312-49D1-83E1-8A1B841B4A68}" type="datetimeFigureOut">
              <a:rPr lang="en-US" smtClean="0"/>
              <a:t>10/9/2022</a:t>
            </a:fld>
            <a:endParaRPr lang="en-US"/>
          </a:p>
        </p:txBody>
      </p:sp>
      <p:sp>
        <p:nvSpPr>
          <p:cNvPr id="5" name="Footer Placeholder 4">
            <a:extLst>
              <a:ext uri="{FF2B5EF4-FFF2-40B4-BE49-F238E27FC236}">
                <a16:creationId xmlns:a16="http://schemas.microsoft.com/office/drawing/2014/main" id="{4F1CDE29-DC2C-8392-DF03-D408CA84B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3FB70-E73C-7870-D330-604576F61345}"/>
              </a:ext>
            </a:extLst>
          </p:cNvPr>
          <p:cNvSpPr>
            <a:spLocks noGrp="1"/>
          </p:cNvSpPr>
          <p:nvPr>
            <p:ph type="sldNum" sz="quarter" idx="12"/>
          </p:nvPr>
        </p:nvSpPr>
        <p:spPr/>
        <p:txBody>
          <a:bodyPr/>
          <a:lstStyle/>
          <a:p>
            <a:fld id="{0CEC702F-2B6F-43BF-AF9C-A9EF1333E271}" type="slidenum">
              <a:rPr lang="en-US" smtClean="0"/>
              <a:t>‹#›</a:t>
            </a:fld>
            <a:endParaRPr lang="en-US"/>
          </a:p>
        </p:txBody>
      </p:sp>
    </p:spTree>
    <p:extLst>
      <p:ext uri="{BB962C8B-B14F-4D97-AF65-F5344CB8AC3E}">
        <p14:creationId xmlns:p14="http://schemas.microsoft.com/office/powerpoint/2010/main" val="380193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613B4-941B-618C-92CC-9C695F59EE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844EFC-ADC6-A106-840A-07BDFF8116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A3097-C963-F475-2372-5832128D12CC}"/>
              </a:ext>
            </a:extLst>
          </p:cNvPr>
          <p:cNvSpPr>
            <a:spLocks noGrp="1"/>
          </p:cNvSpPr>
          <p:nvPr>
            <p:ph type="dt" sz="half" idx="10"/>
          </p:nvPr>
        </p:nvSpPr>
        <p:spPr/>
        <p:txBody>
          <a:bodyPr/>
          <a:lstStyle/>
          <a:p>
            <a:fld id="{1EF0195B-5312-49D1-83E1-8A1B841B4A68}" type="datetimeFigureOut">
              <a:rPr lang="en-US" smtClean="0"/>
              <a:t>10/9/2022</a:t>
            </a:fld>
            <a:endParaRPr lang="en-US"/>
          </a:p>
        </p:txBody>
      </p:sp>
      <p:sp>
        <p:nvSpPr>
          <p:cNvPr id="5" name="Footer Placeholder 4">
            <a:extLst>
              <a:ext uri="{FF2B5EF4-FFF2-40B4-BE49-F238E27FC236}">
                <a16:creationId xmlns:a16="http://schemas.microsoft.com/office/drawing/2014/main" id="{C45181DD-46FE-AA5B-D350-67165C060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C68AB-BD38-C604-9CC3-7FE08EB8B53A}"/>
              </a:ext>
            </a:extLst>
          </p:cNvPr>
          <p:cNvSpPr>
            <a:spLocks noGrp="1"/>
          </p:cNvSpPr>
          <p:nvPr>
            <p:ph type="sldNum" sz="quarter" idx="12"/>
          </p:nvPr>
        </p:nvSpPr>
        <p:spPr/>
        <p:txBody>
          <a:bodyPr/>
          <a:lstStyle/>
          <a:p>
            <a:fld id="{0CEC702F-2B6F-43BF-AF9C-A9EF1333E271}" type="slidenum">
              <a:rPr lang="en-US" smtClean="0"/>
              <a:t>‹#›</a:t>
            </a:fld>
            <a:endParaRPr lang="en-US"/>
          </a:p>
        </p:txBody>
      </p:sp>
    </p:spTree>
    <p:extLst>
      <p:ext uri="{BB962C8B-B14F-4D97-AF65-F5344CB8AC3E}">
        <p14:creationId xmlns:p14="http://schemas.microsoft.com/office/powerpoint/2010/main" val="201378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72E01-1E48-CBCD-4198-7BF21DD6EB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7CD504-0E03-1FEF-DC25-CFA3B20D1C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AF6B4-C383-C22D-1070-7BC15836E855}"/>
              </a:ext>
            </a:extLst>
          </p:cNvPr>
          <p:cNvSpPr>
            <a:spLocks noGrp="1"/>
          </p:cNvSpPr>
          <p:nvPr>
            <p:ph type="dt" sz="half" idx="10"/>
          </p:nvPr>
        </p:nvSpPr>
        <p:spPr/>
        <p:txBody>
          <a:bodyPr/>
          <a:lstStyle/>
          <a:p>
            <a:fld id="{1EF0195B-5312-49D1-83E1-8A1B841B4A68}" type="datetimeFigureOut">
              <a:rPr lang="en-US" smtClean="0"/>
              <a:t>10/9/2022</a:t>
            </a:fld>
            <a:endParaRPr lang="en-US"/>
          </a:p>
        </p:txBody>
      </p:sp>
      <p:sp>
        <p:nvSpPr>
          <p:cNvPr id="5" name="Footer Placeholder 4">
            <a:extLst>
              <a:ext uri="{FF2B5EF4-FFF2-40B4-BE49-F238E27FC236}">
                <a16:creationId xmlns:a16="http://schemas.microsoft.com/office/drawing/2014/main" id="{E1A54242-0D91-86E5-B6B2-ED04B6995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2081B-70BC-FABE-EB1C-512DE5B9140E}"/>
              </a:ext>
            </a:extLst>
          </p:cNvPr>
          <p:cNvSpPr>
            <a:spLocks noGrp="1"/>
          </p:cNvSpPr>
          <p:nvPr>
            <p:ph type="sldNum" sz="quarter" idx="12"/>
          </p:nvPr>
        </p:nvSpPr>
        <p:spPr/>
        <p:txBody>
          <a:bodyPr/>
          <a:lstStyle/>
          <a:p>
            <a:fld id="{0CEC702F-2B6F-43BF-AF9C-A9EF1333E271}" type="slidenum">
              <a:rPr lang="en-US" smtClean="0"/>
              <a:t>‹#›</a:t>
            </a:fld>
            <a:endParaRPr lang="en-US"/>
          </a:p>
        </p:txBody>
      </p:sp>
    </p:spTree>
    <p:extLst>
      <p:ext uri="{BB962C8B-B14F-4D97-AF65-F5344CB8AC3E}">
        <p14:creationId xmlns:p14="http://schemas.microsoft.com/office/powerpoint/2010/main" val="246392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0678-D393-96FB-6542-A9EC838879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A45F6-93C3-2F76-110C-8BC003AF5F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C4C7B-A697-746B-FF15-D0D3607DF821}"/>
              </a:ext>
            </a:extLst>
          </p:cNvPr>
          <p:cNvSpPr>
            <a:spLocks noGrp="1"/>
          </p:cNvSpPr>
          <p:nvPr>
            <p:ph type="dt" sz="half" idx="10"/>
          </p:nvPr>
        </p:nvSpPr>
        <p:spPr/>
        <p:txBody>
          <a:bodyPr/>
          <a:lstStyle/>
          <a:p>
            <a:fld id="{1EF0195B-5312-49D1-83E1-8A1B841B4A68}" type="datetimeFigureOut">
              <a:rPr lang="en-US" smtClean="0"/>
              <a:t>10/9/2022</a:t>
            </a:fld>
            <a:endParaRPr lang="en-US"/>
          </a:p>
        </p:txBody>
      </p:sp>
      <p:sp>
        <p:nvSpPr>
          <p:cNvPr id="5" name="Footer Placeholder 4">
            <a:extLst>
              <a:ext uri="{FF2B5EF4-FFF2-40B4-BE49-F238E27FC236}">
                <a16:creationId xmlns:a16="http://schemas.microsoft.com/office/drawing/2014/main" id="{244399F2-9E2E-B491-E03D-E49870444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F717E-74D9-4CCD-FA52-08AF24EFFCB9}"/>
              </a:ext>
            </a:extLst>
          </p:cNvPr>
          <p:cNvSpPr>
            <a:spLocks noGrp="1"/>
          </p:cNvSpPr>
          <p:nvPr>
            <p:ph type="sldNum" sz="quarter" idx="12"/>
          </p:nvPr>
        </p:nvSpPr>
        <p:spPr/>
        <p:txBody>
          <a:bodyPr/>
          <a:lstStyle/>
          <a:p>
            <a:fld id="{0CEC702F-2B6F-43BF-AF9C-A9EF1333E271}" type="slidenum">
              <a:rPr lang="en-US" smtClean="0"/>
              <a:t>‹#›</a:t>
            </a:fld>
            <a:endParaRPr lang="en-US"/>
          </a:p>
        </p:txBody>
      </p:sp>
    </p:spTree>
    <p:extLst>
      <p:ext uri="{BB962C8B-B14F-4D97-AF65-F5344CB8AC3E}">
        <p14:creationId xmlns:p14="http://schemas.microsoft.com/office/powerpoint/2010/main" val="34232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C9CA-3A1D-80B2-4D96-40754DA859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B280AE-A2C7-03D4-3225-FF31265D6E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68D19C-5A55-BC3E-AE26-368E8546C915}"/>
              </a:ext>
            </a:extLst>
          </p:cNvPr>
          <p:cNvSpPr>
            <a:spLocks noGrp="1"/>
          </p:cNvSpPr>
          <p:nvPr>
            <p:ph type="dt" sz="half" idx="10"/>
          </p:nvPr>
        </p:nvSpPr>
        <p:spPr/>
        <p:txBody>
          <a:bodyPr/>
          <a:lstStyle/>
          <a:p>
            <a:fld id="{1EF0195B-5312-49D1-83E1-8A1B841B4A68}" type="datetimeFigureOut">
              <a:rPr lang="en-US" smtClean="0"/>
              <a:t>10/9/2022</a:t>
            </a:fld>
            <a:endParaRPr lang="en-US"/>
          </a:p>
        </p:txBody>
      </p:sp>
      <p:sp>
        <p:nvSpPr>
          <p:cNvPr id="5" name="Footer Placeholder 4">
            <a:extLst>
              <a:ext uri="{FF2B5EF4-FFF2-40B4-BE49-F238E27FC236}">
                <a16:creationId xmlns:a16="http://schemas.microsoft.com/office/drawing/2014/main" id="{FE3FA74F-0258-B080-F2D1-C48A70B85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AD202-64F1-7BFD-917A-980D733B5E3C}"/>
              </a:ext>
            </a:extLst>
          </p:cNvPr>
          <p:cNvSpPr>
            <a:spLocks noGrp="1"/>
          </p:cNvSpPr>
          <p:nvPr>
            <p:ph type="sldNum" sz="quarter" idx="12"/>
          </p:nvPr>
        </p:nvSpPr>
        <p:spPr/>
        <p:txBody>
          <a:bodyPr/>
          <a:lstStyle/>
          <a:p>
            <a:fld id="{0CEC702F-2B6F-43BF-AF9C-A9EF1333E271}" type="slidenum">
              <a:rPr lang="en-US" smtClean="0"/>
              <a:t>‹#›</a:t>
            </a:fld>
            <a:endParaRPr lang="en-US"/>
          </a:p>
        </p:txBody>
      </p:sp>
    </p:spTree>
    <p:extLst>
      <p:ext uri="{BB962C8B-B14F-4D97-AF65-F5344CB8AC3E}">
        <p14:creationId xmlns:p14="http://schemas.microsoft.com/office/powerpoint/2010/main" val="3631579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E1D1-4A4D-1650-AB3D-AC0790354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00472-2E30-DA67-0EE2-40272F413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3CDE1B-0396-BE27-6FD6-EA158AE32D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8810B5-1909-E760-4B71-0F1DD6B0313D}"/>
              </a:ext>
            </a:extLst>
          </p:cNvPr>
          <p:cNvSpPr>
            <a:spLocks noGrp="1"/>
          </p:cNvSpPr>
          <p:nvPr>
            <p:ph type="dt" sz="half" idx="10"/>
          </p:nvPr>
        </p:nvSpPr>
        <p:spPr/>
        <p:txBody>
          <a:bodyPr/>
          <a:lstStyle/>
          <a:p>
            <a:fld id="{1EF0195B-5312-49D1-83E1-8A1B841B4A68}" type="datetimeFigureOut">
              <a:rPr lang="en-US" smtClean="0"/>
              <a:t>10/9/2022</a:t>
            </a:fld>
            <a:endParaRPr lang="en-US"/>
          </a:p>
        </p:txBody>
      </p:sp>
      <p:sp>
        <p:nvSpPr>
          <p:cNvPr id="6" name="Footer Placeholder 5">
            <a:extLst>
              <a:ext uri="{FF2B5EF4-FFF2-40B4-BE49-F238E27FC236}">
                <a16:creationId xmlns:a16="http://schemas.microsoft.com/office/drawing/2014/main" id="{DBDCB34D-7359-A03C-7801-0874E3FB0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83460-786D-C3E7-ACBF-34DD6C3A2144}"/>
              </a:ext>
            </a:extLst>
          </p:cNvPr>
          <p:cNvSpPr>
            <a:spLocks noGrp="1"/>
          </p:cNvSpPr>
          <p:nvPr>
            <p:ph type="sldNum" sz="quarter" idx="12"/>
          </p:nvPr>
        </p:nvSpPr>
        <p:spPr/>
        <p:txBody>
          <a:bodyPr/>
          <a:lstStyle/>
          <a:p>
            <a:fld id="{0CEC702F-2B6F-43BF-AF9C-A9EF1333E271}" type="slidenum">
              <a:rPr lang="en-US" smtClean="0"/>
              <a:t>‹#›</a:t>
            </a:fld>
            <a:endParaRPr lang="en-US"/>
          </a:p>
        </p:txBody>
      </p:sp>
    </p:spTree>
    <p:extLst>
      <p:ext uri="{BB962C8B-B14F-4D97-AF65-F5344CB8AC3E}">
        <p14:creationId xmlns:p14="http://schemas.microsoft.com/office/powerpoint/2010/main" val="346882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318D-17A9-7AC8-B7BE-824D7E210A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EC4C2D-5B7E-D672-7065-26E3F6268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EEC95C-1C8C-4A1D-C8C0-ED9A7CEAEF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205468-4165-8AA3-AAE9-5E6370174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B487A-072A-AD41-B2C2-7207FEF011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ACA48C-43BA-E93B-30FB-4A85BC16F974}"/>
              </a:ext>
            </a:extLst>
          </p:cNvPr>
          <p:cNvSpPr>
            <a:spLocks noGrp="1"/>
          </p:cNvSpPr>
          <p:nvPr>
            <p:ph type="dt" sz="half" idx="10"/>
          </p:nvPr>
        </p:nvSpPr>
        <p:spPr/>
        <p:txBody>
          <a:bodyPr/>
          <a:lstStyle/>
          <a:p>
            <a:fld id="{1EF0195B-5312-49D1-83E1-8A1B841B4A68}" type="datetimeFigureOut">
              <a:rPr lang="en-US" smtClean="0"/>
              <a:t>10/9/2022</a:t>
            </a:fld>
            <a:endParaRPr lang="en-US"/>
          </a:p>
        </p:txBody>
      </p:sp>
      <p:sp>
        <p:nvSpPr>
          <p:cNvPr id="8" name="Footer Placeholder 7">
            <a:extLst>
              <a:ext uri="{FF2B5EF4-FFF2-40B4-BE49-F238E27FC236}">
                <a16:creationId xmlns:a16="http://schemas.microsoft.com/office/drawing/2014/main" id="{F3D22E76-51C9-7E19-0601-37A5573343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E55FB9-2C0B-E6C2-1AF2-90211B7EB4AE}"/>
              </a:ext>
            </a:extLst>
          </p:cNvPr>
          <p:cNvSpPr>
            <a:spLocks noGrp="1"/>
          </p:cNvSpPr>
          <p:nvPr>
            <p:ph type="sldNum" sz="quarter" idx="12"/>
          </p:nvPr>
        </p:nvSpPr>
        <p:spPr/>
        <p:txBody>
          <a:bodyPr/>
          <a:lstStyle/>
          <a:p>
            <a:fld id="{0CEC702F-2B6F-43BF-AF9C-A9EF1333E271}" type="slidenum">
              <a:rPr lang="en-US" smtClean="0"/>
              <a:t>‹#›</a:t>
            </a:fld>
            <a:endParaRPr lang="en-US"/>
          </a:p>
        </p:txBody>
      </p:sp>
    </p:spTree>
    <p:extLst>
      <p:ext uri="{BB962C8B-B14F-4D97-AF65-F5344CB8AC3E}">
        <p14:creationId xmlns:p14="http://schemas.microsoft.com/office/powerpoint/2010/main" val="241251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187E8-B943-5DEF-8636-B610E3B8AF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3CA47B-BF1D-2C85-B9EA-A217350376A8}"/>
              </a:ext>
            </a:extLst>
          </p:cNvPr>
          <p:cNvSpPr>
            <a:spLocks noGrp="1"/>
          </p:cNvSpPr>
          <p:nvPr>
            <p:ph type="dt" sz="half" idx="10"/>
          </p:nvPr>
        </p:nvSpPr>
        <p:spPr/>
        <p:txBody>
          <a:bodyPr/>
          <a:lstStyle/>
          <a:p>
            <a:fld id="{1EF0195B-5312-49D1-83E1-8A1B841B4A68}" type="datetimeFigureOut">
              <a:rPr lang="en-US" smtClean="0"/>
              <a:t>10/9/2022</a:t>
            </a:fld>
            <a:endParaRPr lang="en-US"/>
          </a:p>
        </p:txBody>
      </p:sp>
      <p:sp>
        <p:nvSpPr>
          <p:cNvPr id="4" name="Footer Placeholder 3">
            <a:extLst>
              <a:ext uri="{FF2B5EF4-FFF2-40B4-BE49-F238E27FC236}">
                <a16:creationId xmlns:a16="http://schemas.microsoft.com/office/drawing/2014/main" id="{BA5429E9-B42A-00E4-74E1-26E1CB15C1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1A31F-0BFE-0F4D-3338-754ED145C385}"/>
              </a:ext>
            </a:extLst>
          </p:cNvPr>
          <p:cNvSpPr>
            <a:spLocks noGrp="1"/>
          </p:cNvSpPr>
          <p:nvPr>
            <p:ph type="sldNum" sz="quarter" idx="12"/>
          </p:nvPr>
        </p:nvSpPr>
        <p:spPr/>
        <p:txBody>
          <a:bodyPr/>
          <a:lstStyle/>
          <a:p>
            <a:fld id="{0CEC702F-2B6F-43BF-AF9C-A9EF1333E271}" type="slidenum">
              <a:rPr lang="en-US" smtClean="0"/>
              <a:t>‹#›</a:t>
            </a:fld>
            <a:endParaRPr lang="en-US"/>
          </a:p>
        </p:txBody>
      </p:sp>
    </p:spTree>
    <p:extLst>
      <p:ext uri="{BB962C8B-B14F-4D97-AF65-F5344CB8AC3E}">
        <p14:creationId xmlns:p14="http://schemas.microsoft.com/office/powerpoint/2010/main" val="154745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220A53-885F-C781-6035-79E97F10B60C}"/>
              </a:ext>
            </a:extLst>
          </p:cNvPr>
          <p:cNvSpPr>
            <a:spLocks noGrp="1"/>
          </p:cNvSpPr>
          <p:nvPr>
            <p:ph type="dt" sz="half" idx="10"/>
          </p:nvPr>
        </p:nvSpPr>
        <p:spPr/>
        <p:txBody>
          <a:bodyPr/>
          <a:lstStyle/>
          <a:p>
            <a:fld id="{1EF0195B-5312-49D1-83E1-8A1B841B4A68}" type="datetimeFigureOut">
              <a:rPr lang="en-US" smtClean="0"/>
              <a:t>10/9/2022</a:t>
            </a:fld>
            <a:endParaRPr lang="en-US"/>
          </a:p>
        </p:txBody>
      </p:sp>
      <p:sp>
        <p:nvSpPr>
          <p:cNvPr id="3" name="Footer Placeholder 2">
            <a:extLst>
              <a:ext uri="{FF2B5EF4-FFF2-40B4-BE49-F238E27FC236}">
                <a16:creationId xmlns:a16="http://schemas.microsoft.com/office/drawing/2014/main" id="{5975B3AF-6B4E-5B6A-24EA-085B0C0F37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DB2DDE-A6F1-87CE-9D12-7AA4DFC5EC01}"/>
              </a:ext>
            </a:extLst>
          </p:cNvPr>
          <p:cNvSpPr>
            <a:spLocks noGrp="1"/>
          </p:cNvSpPr>
          <p:nvPr>
            <p:ph type="sldNum" sz="quarter" idx="12"/>
          </p:nvPr>
        </p:nvSpPr>
        <p:spPr/>
        <p:txBody>
          <a:bodyPr/>
          <a:lstStyle/>
          <a:p>
            <a:fld id="{0CEC702F-2B6F-43BF-AF9C-A9EF1333E271}" type="slidenum">
              <a:rPr lang="en-US" smtClean="0"/>
              <a:t>‹#›</a:t>
            </a:fld>
            <a:endParaRPr lang="en-US"/>
          </a:p>
        </p:txBody>
      </p:sp>
    </p:spTree>
    <p:extLst>
      <p:ext uri="{BB962C8B-B14F-4D97-AF65-F5344CB8AC3E}">
        <p14:creationId xmlns:p14="http://schemas.microsoft.com/office/powerpoint/2010/main" val="296415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FFF7-300C-1EAF-1742-8250C247A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3B80AA-C71D-C669-6FFE-7C23EEE01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784D80-E7CF-0A0C-FDDF-3931CF697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C6DE3-0A20-951A-1BF9-0F8F4A011BDC}"/>
              </a:ext>
            </a:extLst>
          </p:cNvPr>
          <p:cNvSpPr>
            <a:spLocks noGrp="1"/>
          </p:cNvSpPr>
          <p:nvPr>
            <p:ph type="dt" sz="half" idx="10"/>
          </p:nvPr>
        </p:nvSpPr>
        <p:spPr/>
        <p:txBody>
          <a:bodyPr/>
          <a:lstStyle/>
          <a:p>
            <a:fld id="{1EF0195B-5312-49D1-83E1-8A1B841B4A68}" type="datetimeFigureOut">
              <a:rPr lang="en-US" smtClean="0"/>
              <a:t>10/9/2022</a:t>
            </a:fld>
            <a:endParaRPr lang="en-US"/>
          </a:p>
        </p:txBody>
      </p:sp>
      <p:sp>
        <p:nvSpPr>
          <p:cNvPr id="6" name="Footer Placeholder 5">
            <a:extLst>
              <a:ext uri="{FF2B5EF4-FFF2-40B4-BE49-F238E27FC236}">
                <a16:creationId xmlns:a16="http://schemas.microsoft.com/office/drawing/2014/main" id="{4699EA8E-CCD2-DD38-9B91-E88800740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E6A12-CAE1-1810-CA52-26CE5EEA5A3A}"/>
              </a:ext>
            </a:extLst>
          </p:cNvPr>
          <p:cNvSpPr>
            <a:spLocks noGrp="1"/>
          </p:cNvSpPr>
          <p:nvPr>
            <p:ph type="sldNum" sz="quarter" idx="12"/>
          </p:nvPr>
        </p:nvSpPr>
        <p:spPr/>
        <p:txBody>
          <a:bodyPr/>
          <a:lstStyle/>
          <a:p>
            <a:fld id="{0CEC702F-2B6F-43BF-AF9C-A9EF1333E271}" type="slidenum">
              <a:rPr lang="en-US" smtClean="0"/>
              <a:t>‹#›</a:t>
            </a:fld>
            <a:endParaRPr lang="en-US"/>
          </a:p>
        </p:txBody>
      </p:sp>
    </p:spTree>
    <p:extLst>
      <p:ext uri="{BB962C8B-B14F-4D97-AF65-F5344CB8AC3E}">
        <p14:creationId xmlns:p14="http://schemas.microsoft.com/office/powerpoint/2010/main" val="296889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3FBB-253E-4B2A-C94D-480B7422E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E00D80-303E-E637-9353-4625D8CAFC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41AE01-0960-D476-854F-3069EB766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860B5-F6C7-3EC5-2A12-3B3CD6BE3ED5}"/>
              </a:ext>
            </a:extLst>
          </p:cNvPr>
          <p:cNvSpPr>
            <a:spLocks noGrp="1"/>
          </p:cNvSpPr>
          <p:nvPr>
            <p:ph type="dt" sz="half" idx="10"/>
          </p:nvPr>
        </p:nvSpPr>
        <p:spPr/>
        <p:txBody>
          <a:bodyPr/>
          <a:lstStyle/>
          <a:p>
            <a:fld id="{1EF0195B-5312-49D1-83E1-8A1B841B4A68}" type="datetimeFigureOut">
              <a:rPr lang="en-US" smtClean="0"/>
              <a:t>10/9/2022</a:t>
            </a:fld>
            <a:endParaRPr lang="en-US"/>
          </a:p>
        </p:txBody>
      </p:sp>
      <p:sp>
        <p:nvSpPr>
          <p:cNvPr id="6" name="Footer Placeholder 5">
            <a:extLst>
              <a:ext uri="{FF2B5EF4-FFF2-40B4-BE49-F238E27FC236}">
                <a16:creationId xmlns:a16="http://schemas.microsoft.com/office/drawing/2014/main" id="{57ACFEC5-050C-4E61-7D68-C3EF25494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6B5CE-55AF-4EDA-DD0A-74362844305A}"/>
              </a:ext>
            </a:extLst>
          </p:cNvPr>
          <p:cNvSpPr>
            <a:spLocks noGrp="1"/>
          </p:cNvSpPr>
          <p:nvPr>
            <p:ph type="sldNum" sz="quarter" idx="12"/>
          </p:nvPr>
        </p:nvSpPr>
        <p:spPr/>
        <p:txBody>
          <a:bodyPr/>
          <a:lstStyle/>
          <a:p>
            <a:fld id="{0CEC702F-2B6F-43BF-AF9C-A9EF1333E271}" type="slidenum">
              <a:rPr lang="en-US" smtClean="0"/>
              <a:t>‹#›</a:t>
            </a:fld>
            <a:endParaRPr lang="en-US"/>
          </a:p>
        </p:txBody>
      </p:sp>
    </p:spTree>
    <p:extLst>
      <p:ext uri="{BB962C8B-B14F-4D97-AF65-F5344CB8AC3E}">
        <p14:creationId xmlns:p14="http://schemas.microsoft.com/office/powerpoint/2010/main" val="2991642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alpha val="0"/>
              </a:schemeClr>
            </a:gs>
            <a:gs pos="87000">
              <a:schemeClr val="accent5">
                <a:lumMod val="45000"/>
                <a:lumOff val="55000"/>
              </a:schemeClr>
            </a:gs>
            <a:gs pos="100000">
              <a:schemeClr val="accent5">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14AC0-C74B-E9F4-66B3-00777C4EE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CF3E8-D609-974E-8E68-75D7B09E9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55AEA-A3FC-8BF9-703C-B82ACEF7A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0195B-5312-49D1-83E1-8A1B841B4A68}" type="datetimeFigureOut">
              <a:rPr lang="en-US" smtClean="0"/>
              <a:t>10/9/2022</a:t>
            </a:fld>
            <a:endParaRPr lang="en-US"/>
          </a:p>
        </p:txBody>
      </p:sp>
      <p:sp>
        <p:nvSpPr>
          <p:cNvPr id="5" name="Footer Placeholder 4">
            <a:extLst>
              <a:ext uri="{FF2B5EF4-FFF2-40B4-BE49-F238E27FC236}">
                <a16:creationId xmlns:a16="http://schemas.microsoft.com/office/drawing/2014/main" id="{DFEEB0DD-5911-BFF5-298F-9898A65C1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76BAEC-AB13-4D3E-A7A8-31C75A14B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C702F-2B6F-43BF-AF9C-A9EF1333E271}" type="slidenum">
              <a:rPr lang="en-US" smtClean="0"/>
              <a:t>‹#›</a:t>
            </a:fld>
            <a:endParaRPr lang="en-US"/>
          </a:p>
        </p:txBody>
      </p:sp>
    </p:spTree>
    <p:extLst>
      <p:ext uri="{BB962C8B-B14F-4D97-AF65-F5344CB8AC3E}">
        <p14:creationId xmlns:p14="http://schemas.microsoft.com/office/powerpoint/2010/main" val="1696971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app/profile/catherine.walerko/viz/RockbusterStealthVisualizations/RockbusterStealthVisuals?publish=yes"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266F59-EF70-DADB-4375-89C81F3F5546}"/>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758462" y="427306"/>
            <a:ext cx="8928198" cy="4848078"/>
          </a:xfrm>
          <a:prstGeom prst="rect">
            <a:avLst/>
          </a:prstGeom>
          <a:blipFill>
            <a:blip r:embed="rId3">
              <a:alphaModFix/>
            </a:blip>
            <a:tile tx="0" ty="0" sx="100000" sy="100000" flip="none" algn="tl"/>
          </a:blipFill>
          <a:effectLst>
            <a:softEdge rad="381000"/>
          </a:effectLst>
        </p:spPr>
      </p:pic>
      <p:sp>
        <p:nvSpPr>
          <p:cNvPr id="6" name="TextBox 5">
            <a:extLst>
              <a:ext uri="{FF2B5EF4-FFF2-40B4-BE49-F238E27FC236}">
                <a16:creationId xmlns:a16="http://schemas.microsoft.com/office/drawing/2014/main" id="{6EB9A342-68C6-653D-5D24-5205441614CE}"/>
              </a:ext>
            </a:extLst>
          </p:cNvPr>
          <p:cNvSpPr txBox="1"/>
          <p:nvPr/>
        </p:nvSpPr>
        <p:spPr>
          <a:xfrm>
            <a:off x="0" y="542389"/>
            <a:ext cx="12192000" cy="1107996"/>
          </a:xfrm>
          <a:prstGeom prst="rect">
            <a:avLst/>
          </a:prstGeom>
          <a:noFill/>
        </p:spPr>
        <p:txBody>
          <a:bodyPr wrap="square" rtlCol="0">
            <a:spAutoFit/>
          </a:bodyPr>
          <a:lstStyle/>
          <a:p>
            <a:pPr algn="ctr"/>
            <a:r>
              <a:rPr lang="en-US" sz="6600" b="1" dirty="0">
                <a:latin typeface="+mj-lt"/>
              </a:rPr>
              <a:t>Rockbuster Stealth</a:t>
            </a:r>
          </a:p>
        </p:txBody>
      </p:sp>
      <p:sp>
        <p:nvSpPr>
          <p:cNvPr id="7" name="TextBox 6">
            <a:extLst>
              <a:ext uri="{FF2B5EF4-FFF2-40B4-BE49-F238E27FC236}">
                <a16:creationId xmlns:a16="http://schemas.microsoft.com/office/drawing/2014/main" id="{B124E162-26BB-68E2-F8EB-2EE636343226}"/>
              </a:ext>
            </a:extLst>
          </p:cNvPr>
          <p:cNvSpPr txBox="1"/>
          <p:nvPr/>
        </p:nvSpPr>
        <p:spPr>
          <a:xfrm>
            <a:off x="4065563" y="5556738"/>
            <a:ext cx="3699803" cy="646331"/>
          </a:xfrm>
          <a:prstGeom prst="rect">
            <a:avLst/>
          </a:prstGeom>
          <a:noFill/>
        </p:spPr>
        <p:txBody>
          <a:bodyPr wrap="square" rtlCol="0">
            <a:spAutoFit/>
          </a:bodyPr>
          <a:lstStyle/>
          <a:p>
            <a:r>
              <a:rPr lang="en-US" sz="3600" i="1" dirty="0">
                <a:latin typeface="+mj-lt"/>
              </a:rPr>
              <a:t>Catherine Walerko</a:t>
            </a:r>
          </a:p>
        </p:txBody>
      </p:sp>
      <p:sp>
        <p:nvSpPr>
          <p:cNvPr id="4" name="TextBox 3">
            <a:extLst>
              <a:ext uri="{FF2B5EF4-FFF2-40B4-BE49-F238E27FC236}">
                <a16:creationId xmlns:a16="http://schemas.microsoft.com/office/drawing/2014/main" id="{15EC723B-5B7C-E20A-5E50-AE314AF8EA8F}"/>
              </a:ext>
            </a:extLst>
          </p:cNvPr>
          <p:cNvSpPr txBox="1"/>
          <p:nvPr/>
        </p:nvSpPr>
        <p:spPr>
          <a:xfrm>
            <a:off x="3953020" y="1577796"/>
            <a:ext cx="4121835" cy="707886"/>
          </a:xfrm>
          <a:prstGeom prst="rect">
            <a:avLst/>
          </a:prstGeom>
          <a:noFill/>
        </p:spPr>
        <p:txBody>
          <a:bodyPr wrap="square" rtlCol="0">
            <a:spAutoFit/>
          </a:bodyPr>
          <a:lstStyle/>
          <a:p>
            <a:r>
              <a:rPr lang="en-US" sz="4000" dirty="0">
                <a:latin typeface="+mj-lt"/>
              </a:rPr>
              <a:t>Database Analysis</a:t>
            </a:r>
          </a:p>
        </p:txBody>
      </p:sp>
    </p:spTree>
    <p:extLst>
      <p:ext uri="{BB962C8B-B14F-4D97-AF65-F5344CB8AC3E}">
        <p14:creationId xmlns:p14="http://schemas.microsoft.com/office/powerpoint/2010/main" val="334990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ABAD-2761-5FB4-4B7F-CABCCAE56C1E}"/>
              </a:ext>
            </a:extLst>
          </p:cNvPr>
          <p:cNvSpPr>
            <a:spLocks noGrp="1"/>
          </p:cNvSpPr>
          <p:nvPr>
            <p:ph type="title"/>
          </p:nvPr>
        </p:nvSpPr>
        <p:spPr/>
        <p:txBody>
          <a:bodyPr/>
          <a:lstStyle/>
          <a:p>
            <a:r>
              <a:rPr lang="en-US" b="1" dirty="0"/>
              <a:t>Questions?</a:t>
            </a:r>
          </a:p>
        </p:txBody>
      </p:sp>
      <p:pic>
        <p:nvPicPr>
          <p:cNvPr id="5" name="Content Placeholder 4" descr="Black and white film board">
            <a:extLst>
              <a:ext uri="{FF2B5EF4-FFF2-40B4-BE49-F238E27FC236}">
                <a16:creationId xmlns:a16="http://schemas.microsoft.com/office/drawing/2014/main" id="{BAA38F62-438C-B484-3D4F-85A6DFD88B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876" y="1480707"/>
            <a:ext cx="5845422" cy="3896586"/>
          </a:xfrm>
          <a:pattFill prst="pct50">
            <a:fgClr>
              <a:schemeClr val="accent1">
                <a:tint val="20000"/>
              </a:schemeClr>
            </a:fgClr>
            <a:bgClr>
              <a:schemeClr val="bg1"/>
            </a:bgClr>
          </a:pattFill>
          <a:effectLst>
            <a:softEdge rad="228600"/>
          </a:effectLst>
        </p:spPr>
      </p:pic>
      <p:sp>
        <p:nvSpPr>
          <p:cNvPr id="7" name="TextBox 6">
            <a:extLst>
              <a:ext uri="{FF2B5EF4-FFF2-40B4-BE49-F238E27FC236}">
                <a16:creationId xmlns:a16="http://schemas.microsoft.com/office/drawing/2014/main" id="{E05AC625-5BB5-66C3-2D3E-56B35130161D}"/>
              </a:ext>
            </a:extLst>
          </p:cNvPr>
          <p:cNvSpPr txBox="1"/>
          <p:nvPr/>
        </p:nvSpPr>
        <p:spPr>
          <a:xfrm>
            <a:off x="838200" y="5477212"/>
            <a:ext cx="10920045" cy="1015663"/>
          </a:xfrm>
          <a:prstGeom prst="rect">
            <a:avLst/>
          </a:prstGeom>
          <a:noFill/>
        </p:spPr>
        <p:txBody>
          <a:bodyPr wrap="square">
            <a:spAutoFit/>
          </a:bodyPr>
          <a:lstStyle/>
          <a:p>
            <a:r>
              <a:rPr lang="en-US" sz="2000" b="1" dirty="0">
                <a:latin typeface="+mj-lt"/>
              </a:rPr>
              <a:t>Tableau Link for visualizations:</a:t>
            </a:r>
            <a:endParaRPr lang="en-US" sz="2000" b="1" dirty="0">
              <a:latin typeface="+mj-lt"/>
              <a:hlinkClick r:id="rId3"/>
            </a:endParaRPr>
          </a:p>
          <a:p>
            <a:r>
              <a:rPr lang="en-US" sz="2000" dirty="0">
                <a:latin typeface="+mj-lt"/>
                <a:hlinkClick r:id="rId3"/>
              </a:rPr>
              <a:t>https://public.tableau.com/app/profile/catherine.walerko/viz/RockbusterStealthVisualizations/RockbusterStealthVisuals?publish=yes</a:t>
            </a:r>
            <a:endParaRPr lang="en-US" sz="2000" dirty="0">
              <a:latin typeface="+mj-lt"/>
            </a:endParaRPr>
          </a:p>
        </p:txBody>
      </p:sp>
    </p:spTree>
    <p:extLst>
      <p:ext uri="{BB962C8B-B14F-4D97-AF65-F5344CB8AC3E}">
        <p14:creationId xmlns:p14="http://schemas.microsoft.com/office/powerpoint/2010/main" val="278442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710C-5F5C-A8CE-2A63-4CF413373905}"/>
              </a:ext>
            </a:extLst>
          </p:cNvPr>
          <p:cNvSpPr>
            <a:spLocks noGrp="1"/>
          </p:cNvSpPr>
          <p:nvPr>
            <p:ph type="title"/>
          </p:nvPr>
        </p:nvSpPr>
        <p:spPr>
          <a:ln>
            <a:noFill/>
          </a:ln>
        </p:spPr>
        <p:txBody>
          <a:bodyPr/>
          <a:lstStyle/>
          <a:p>
            <a:r>
              <a:rPr lang="en-US" b="1" dirty="0"/>
              <a:t>Project Overview</a:t>
            </a:r>
          </a:p>
        </p:txBody>
      </p:sp>
      <p:sp>
        <p:nvSpPr>
          <p:cNvPr id="3" name="Text Placeholder 2">
            <a:extLst>
              <a:ext uri="{FF2B5EF4-FFF2-40B4-BE49-F238E27FC236}">
                <a16:creationId xmlns:a16="http://schemas.microsoft.com/office/drawing/2014/main" id="{0B76E424-7C9B-8E3B-0203-387F54F8E07A}"/>
              </a:ext>
            </a:extLst>
          </p:cNvPr>
          <p:cNvSpPr>
            <a:spLocks noGrp="1"/>
          </p:cNvSpPr>
          <p:nvPr>
            <p:ph type="body" idx="1"/>
          </p:nvPr>
        </p:nvSpPr>
        <p:spPr>
          <a:xfrm>
            <a:off x="839788" y="1681163"/>
            <a:ext cx="5054575" cy="583735"/>
          </a:xfrm>
          <a:ln>
            <a:noFill/>
          </a:ln>
        </p:spPr>
        <p:txBody>
          <a:bodyPr/>
          <a:lstStyle/>
          <a:p>
            <a:r>
              <a:rPr lang="en-US" dirty="0"/>
              <a:t>About</a:t>
            </a:r>
          </a:p>
        </p:txBody>
      </p:sp>
      <p:sp>
        <p:nvSpPr>
          <p:cNvPr id="4" name="Content Placeholder 3">
            <a:extLst>
              <a:ext uri="{FF2B5EF4-FFF2-40B4-BE49-F238E27FC236}">
                <a16:creationId xmlns:a16="http://schemas.microsoft.com/office/drawing/2014/main" id="{4E446ED6-9661-F436-499F-BA260C6CC541}"/>
              </a:ext>
            </a:extLst>
          </p:cNvPr>
          <p:cNvSpPr>
            <a:spLocks noGrp="1"/>
          </p:cNvSpPr>
          <p:nvPr>
            <p:ph sz="half" idx="2"/>
          </p:nvPr>
        </p:nvSpPr>
        <p:spPr>
          <a:ln>
            <a:noFill/>
          </a:ln>
        </p:spPr>
        <p:txBody>
          <a:bodyPr>
            <a:normAutofit fontScale="92500" lnSpcReduction="20000"/>
          </a:bodyPr>
          <a:lstStyle/>
          <a:p>
            <a:pPr marL="0" indent="0">
              <a:buNone/>
            </a:pPr>
            <a:r>
              <a:rPr lang="en-US" dirty="0">
                <a:latin typeface="+mj-lt"/>
              </a:rPr>
              <a:t>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 </a:t>
            </a:r>
          </a:p>
        </p:txBody>
      </p:sp>
      <p:sp>
        <p:nvSpPr>
          <p:cNvPr id="5" name="Text Placeholder 4">
            <a:extLst>
              <a:ext uri="{FF2B5EF4-FFF2-40B4-BE49-F238E27FC236}">
                <a16:creationId xmlns:a16="http://schemas.microsoft.com/office/drawing/2014/main" id="{6305C0EE-CC7F-0FB7-9F52-0C1230532C7E}"/>
              </a:ext>
            </a:extLst>
          </p:cNvPr>
          <p:cNvSpPr>
            <a:spLocks noGrp="1"/>
          </p:cNvSpPr>
          <p:nvPr>
            <p:ph type="body" sz="quarter" idx="3"/>
          </p:nvPr>
        </p:nvSpPr>
        <p:spPr>
          <a:xfrm>
            <a:off x="6172200" y="1681163"/>
            <a:ext cx="5054575" cy="583735"/>
          </a:xfrm>
        </p:spPr>
        <p:txBody>
          <a:bodyPr/>
          <a:lstStyle/>
          <a:p>
            <a:r>
              <a:rPr lang="en-US" dirty="0"/>
              <a:t>Key Questions</a:t>
            </a:r>
          </a:p>
        </p:txBody>
      </p:sp>
      <p:sp>
        <p:nvSpPr>
          <p:cNvPr id="6" name="Content Placeholder 5">
            <a:extLst>
              <a:ext uri="{FF2B5EF4-FFF2-40B4-BE49-F238E27FC236}">
                <a16:creationId xmlns:a16="http://schemas.microsoft.com/office/drawing/2014/main" id="{DA7FB986-59B0-4083-630E-B331726FBCE1}"/>
              </a:ext>
            </a:extLst>
          </p:cNvPr>
          <p:cNvSpPr>
            <a:spLocks noGrp="1"/>
          </p:cNvSpPr>
          <p:nvPr>
            <p:ph sz="quarter" idx="4"/>
          </p:nvPr>
        </p:nvSpPr>
        <p:spPr>
          <a:ln>
            <a:noFill/>
          </a:ln>
        </p:spPr>
        <p:txBody>
          <a:bodyPr>
            <a:normAutofit fontScale="92500" lnSpcReduction="20000"/>
          </a:bodyPr>
          <a:lstStyle/>
          <a:p>
            <a:r>
              <a:rPr lang="en-US" dirty="0">
                <a:latin typeface="+mj-lt"/>
              </a:rPr>
              <a:t>Which movies contributed the most/least to revenue gain?</a:t>
            </a:r>
          </a:p>
          <a:p>
            <a:r>
              <a:rPr lang="en-US" dirty="0">
                <a:latin typeface="+mj-lt"/>
              </a:rPr>
              <a:t>What was the average rental duration for all videos?</a:t>
            </a:r>
          </a:p>
          <a:p>
            <a:r>
              <a:rPr lang="en-US" dirty="0">
                <a:latin typeface="+mj-lt"/>
              </a:rPr>
              <a:t>Which countries are Rockbuster customers based in?</a:t>
            </a:r>
          </a:p>
          <a:p>
            <a:r>
              <a:rPr lang="en-US" dirty="0">
                <a:latin typeface="+mj-lt"/>
              </a:rPr>
              <a:t>Where are customers with a high lifetime value based?</a:t>
            </a:r>
          </a:p>
          <a:p>
            <a:r>
              <a:rPr lang="en-US" dirty="0">
                <a:latin typeface="+mj-lt"/>
              </a:rPr>
              <a:t>Do sales figures vary between geographic regions?</a:t>
            </a:r>
          </a:p>
          <a:p>
            <a:endParaRPr lang="en-US" dirty="0"/>
          </a:p>
        </p:txBody>
      </p:sp>
    </p:spTree>
    <p:extLst>
      <p:ext uri="{BB962C8B-B14F-4D97-AF65-F5344CB8AC3E}">
        <p14:creationId xmlns:p14="http://schemas.microsoft.com/office/powerpoint/2010/main" val="267006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78064-C7D7-6870-43E9-A7114E4A8874}"/>
              </a:ext>
            </a:extLst>
          </p:cNvPr>
          <p:cNvSpPr>
            <a:spLocks noGrp="1"/>
          </p:cNvSpPr>
          <p:nvPr>
            <p:ph type="title"/>
          </p:nvPr>
        </p:nvSpPr>
        <p:spPr/>
        <p:txBody>
          <a:bodyPr/>
          <a:lstStyle/>
          <a:p>
            <a:r>
              <a:rPr lang="en-US" b="1" dirty="0"/>
              <a:t>Rockbuster Overview</a:t>
            </a:r>
          </a:p>
        </p:txBody>
      </p:sp>
      <p:graphicFrame>
        <p:nvGraphicFramePr>
          <p:cNvPr id="4" name="Content Placeholder 3">
            <a:extLst>
              <a:ext uri="{FF2B5EF4-FFF2-40B4-BE49-F238E27FC236}">
                <a16:creationId xmlns:a16="http://schemas.microsoft.com/office/drawing/2014/main" id="{9CA902BA-A4DA-3EB9-C96E-8390F35B3149}"/>
              </a:ext>
            </a:extLst>
          </p:cNvPr>
          <p:cNvGraphicFramePr>
            <a:graphicFrameLocks noGrp="1"/>
          </p:cNvGraphicFramePr>
          <p:nvPr>
            <p:ph idx="1"/>
            <p:extLst>
              <p:ext uri="{D42A27DB-BD31-4B8C-83A1-F6EECF244321}">
                <p14:modId xmlns:p14="http://schemas.microsoft.com/office/powerpoint/2010/main" val="1356237287"/>
              </p:ext>
            </p:extLst>
          </p:nvPr>
        </p:nvGraphicFramePr>
        <p:xfrm>
          <a:off x="838199" y="1825624"/>
          <a:ext cx="11034933" cy="4800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73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A80F0C-D236-628A-7882-8DC088A23245}"/>
              </a:ext>
            </a:extLst>
          </p:cNvPr>
          <p:cNvSpPr>
            <a:spLocks noGrp="1"/>
          </p:cNvSpPr>
          <p:nvPr>
            <p:ph type="title"/>
          </p:nvPr>
        </p:nvSpPr>
        <p:spPr>
          <a:xfrm>
            <a:off x="838200" y="365125"/>
            <a:ext cx="10419162" cy="1325563"/>
          </a:xfrm>
        </p:spPr>
        <p:txBody>
          <a:bodyPr/>
          <a:lstStyle/>
          <a:p>
            <a:r>
              <a:rPr lang="en-US" b="1" dirty="0"/>
              <a:t>Movie Genre by Total Revenue</a:t>
            </a:r>
          </a:p>
        </p:txBody>
      </p:sp>
      <p:sp>
        <p:nvSpPr>
          <p:cNvPr id="8" name="TextBox 7">
            <a:extLst>
              <a:ext uri="{FF2B5EF4-FFF2-40B4-BE49-F238E27FC236}">
                <a16:creationId xmlns:a16="http://schemas.microsoft.com/office/drawing/2014/main" id="{F7FAB6A7-A288-520E-736F-F7F3CE26461E}"/>
              </a:ext>
            </a:extLst>
          </p:cNvPr>
          <p:cNvSpPr txBox="1"/>
          <p:nvPr/>
        </p:nvSpPr>
        <p:spPr>
          <a:xfrm>
            <a:off x="196948" y="2477487"/>
            <a:ext cx="3319975" cy="2677656"/>
          </a:xfrm>
          <a:prstGeom prst="rect">
            <a:avLst/>
          </a:prstGeom>
          <a:noFill/>
          <a:ln>
            <a:noFill/>
          </a:ln>
        </p:spPr>
        <p:txBody>
          <a:bodyPr wrap="square" rtlCol="0">
            <a:spAutoFit/>
          </a:bodyPr>
          <a:lstStyle/>
          <a:p>
            <a:r>
              <a:rPr lang="en-US" sz="2400" b="1" dirty="0">
                <a:latin typeface="+mj-lt"/>
              </a:rPr>
              <a:t>The top five most profitable genres are:</a:t>
            </a:r>
            <a:endParaRPr lang="en-US" sz="2400" dirty="0">
              <a:latin typeface="+mj-lt"/>
            </a:endParaRPr>
          </a:p>
          <a:p>
            <a:pPr marL="342900" indent="-342900">
              <a:buFont typeface="Arial" panose="020B0604020202020204" pitchFamily="34" charset="0"/>
              <a:buChar char="•"/>
            </a:pPr>
            <a:r>
              <a:rPr lang="en-US" sz="2400" dirty="0">
                <a:latin typeface="+mj-lt"/>
              </a:rPr>
              <a:t>Sports</a:t>
            </a:r>
          </a:p>
          <a:p>
            <a:pPr marL="342900" indent="-342900">
              <a:buFont typeface="Arial" panose="020B0604020202020204" pitchFamily="34" charset="0"/>
              <a:buChar char="•"/>
            </a:pPr>
            <a:r>
              <a:rPr lang="en-US" sz="2400" dirty="0">
                <a:latin typeface="+mj-lt"/>
              </a:rPr>
              <a:t>Sci-Fi</a:t>
            </a:r>
          </a:p>
          <a:p>
            <a:pPr marL="342900" indent="-342900">
              <a:buFont typeface="Arial" panose="020B0604020202020204" pitchFamily="34" charset="0"/>
              <a:buChar char="•"/>
            </a:pPr>
            <a:r>
              <a:rPr lang="en-US" sz="2400" dirty="0">
                <a:latin typeface="+mj-lt"/>
              </a:rPr>
              <a:t>Animation</a:t>
            </a:r>
          </a:p>
          <a:p>
            <a:pPr marL="342900" indent="-342900">
              <a:buFont typeface="Arial" panose="020B0604020202020204" pitchFamily="34" charset="0"/>
              <a:buChar char="•"/>
            </a:pPr>
            <a:r>
              <a:rPr lang="en-US" sz="2400" dirty="0">
                <a:latin typeface="+mj-lt"/>
              </a:rPr>
              <a:t>Drama</a:t>
            </a:r>
          </a:p>
          <a:p>
            <a:pPr marL="342900" indent="-342900">
              <a:buFont typeface="Arial" panose="020B0604020202020204" pitchFamily="34" charset="0"/>
              <a:buChar char="•"/>
            </a:pPr>
            <a:r>
              <a:rPr lang="en-US" sz="2400" dirty="0">
                <a:latin typeface="+mj-lt"/>
              </a:rPr>
              <a:t>Comedy</a:t>
            </a:r>
          </a:p>
        </p:txBody>
      </p:sp>
      <p:cxnSp>
        <p:nvCxnSpPr>
          <p:cNvPr id="10" name="Straight Connector 9">
            <a:extLst>
              <a:ext uri="{FF2B5EF4-FFF2-40B4-BE49-F238E27FC236}">
                <a16:creationId xmlns:a16="http://schemas.microsoft.com/office/drawing/2014/main" id="{24182B41-341B-2B4B-A8EE-37C275EA829E}"/>
              </a:ext>
            </a:extLst>
          </p:cNvPr>
          <p:cNvCxnSpPr/>
          <p:nvPr/>
        </p:nvCxnSpPr>
        <p:spPr>
          <a:xfrm>
            <a:off x="3193366" y="1350498"/>
            <a:ext cx="0" cy="5233182"/>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Content Placeholder 12">
            <a:extLst>
              <a:ext uri="{FF2B5EF4-FFF2-40B4-BE49-F238E27FC236}">
                <a16:creationId xmlns:a16="http://schemas.microsoft.com/office/drawing/2014/main" id="{5D68BB69-D06D-9037-A06E-81FD6328BA68}"/>
              </a:ext>
            </a:extLst>
          </p:cNvPr>
          <p:cNvPicPr>
            <a:picLocks noGrp="1" noChangeAspect="1"/>
          </p:cNvPicPr>
          <p:nvPr>
            <p:ph idx="1"/>
          </p:nvPr>
        </p:nvPicPr>
        <p:blipFill>
          <a:blip r:embed="rId2"/>
          <a:stretch>
            <a:fillRect/>
          </a:stretch>
        </p:blipFill>
        <p:spPr>
          <a:xfrm>
            <a:off x="3812177" y="2031142"/>
            <a:ext cx="7793667" cy="3610625"/>
          </a:xfrm>
          <a:prstGeom prst="rect">
            <a:avLst/>
          </a:prstGeom>
          <a:ln>
            <a:gradFill flip="none" rotWithShape="1">
              <a:gsLst>
                <a:gs pos="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path path="shape">
                <a:fillToRect l="50000" t="50000" r="50000" b="50000"/>
              </a:path>
              <a:tileRect/>
            </a:gradFill>
          </a:ln>
        </p:spPr>
      </p:pic>
    </p:spTree>
    <p:extLst>
      <p:ext uri="{BB962C8B-B14F-4D97-AF65-F5344CB8AC3E}">
        <p14:creationId xmlns:p14="http://schemas.microsoft.com/office/powerpoint/2010/main" val="191086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0CF5-7B49-0BC0-0D5B-97DC83DE15A0}"/>
              </a:ext>
            </a:extLst>
          </p:cNvPr>
          <p:cNvSpPr>
            <a:spLocks noGrp="1"/>
          </p:cNvSpPr>
          <p:nvPr>
            <p:ph type="title"/>
          </p:nvPr>
        </p:nvSpPr>
        <p:spPr/>
        <p:txBody>
          <a:bodyPr/>
          <a:lstStyle/>
          <a:p>
            <a:r>
              <a:rPr lang="en-US" b="1" dirty="0"/>
              <a:t>Movies with Highest and Lowest Revenue</a:t>
            </a:r>
          </a:p>
        </p:txBody>
      </p:sp>
      <p:graphicFrame>
        <p:nvGraphicFramePr>
          <p:cNvPr id="5" name="Table 5">
            <a:extLst>
              <a:ext uri="{FF2B5EF4-FFF2-40B4-BE49-F238E27FC236}">
                <a16:creationId xmlns:a16="http://schemas.microsoft.com/office/drawing/2014/main" id="{0E19D634-02E9-E04C-AA02-EA86AF8AA795}"/>
              </a:ext>
            </a:extLst>
          </p:cNvPr>
          <p:cNvGraphicFramePr>
            <a:graphicFrameLocks noGrp="1"/>
          </p:cNvGraphicFramePr>
          <p:nvPr>
            <p:ph sz="half" idx="1"/>
            <p:extLst>
              <p:ext uri="{D42A27DB-BD31-4B8C-83A1-F6EECF244321}">
                <p14:modId xmlns:p14="http://schemas.microsoft.com/office/powerpoint/2010/main" val="4079792857"/>
              </p:ext>
            </p:extLst>
          </p:nvPr>
        </p:nvGraphicFramePr>
        <p:xfrm>
          <a:off x="838198" y="1701580"/>
          <a:ext cx="4774809" cy="3731112"/>
        </p:xfrm>
        <a:graphic>
          <a:graphicData uri="http://schemas.openxmlformats.org/drawingml/2006/table">
            <a:tbl>
              <a:tblPr firstRow="1" bandRow="1">
                <a:tableStyleId>{5C22544A-7EE6-4342-B048-85BDC9FD1C3A}</a:tableStyleId>
              </a:tblPr>
              <a:tblGrid>
                <a:gridCol w="1591603">
                  <a:extLst>
                    <a:ext uri="{9D8B030D-6E8A-4147-A177-3AD203B41FA5}">
                      <a16:colId xmlns:a16="http://schemas.microsoft.com/office/drawing/2014/main" val="3241505760"/>
                    </a:ext>
                  </a:extLst>
                </a:gridCol>
                <a:gridCol w="1591603">
                  <a:extLst>
                    <a:ext uri="{9D8B030D-6E8A-4147-A177-3AD203B41FA5}">
                      <a16:colId xmlns:a16="http://schemas.microsoft.com/office/drawing/2014/main" val="3276057799"/>
                    </a:ext>
                  </a:extLst>
                </a:gridCol>
                <a:gridCol w="1591603">
                  <a:extLst>
                    <a:ext uri="{9D8B030D-6E8A-4147-A177-3AD203B41FA5}">
                      <a16:colId xmlns:a16="http://schemas.microsoft.com/office/drawing/2014/main" val="876515932"/>
                    </a:ext>
                  </a:extLst>
                </a:gridCol>
              </a:tblGrid>
              <a:tr h="376724">
                <a:tc gridSpan="3">
                  <a:txBody>
                    <a:bodyPr/>
                    <a:lstStyle/>
                    <a:p>
                      <a:pPr algn="ctr"/>
                      <a:r>
                        <a:rPr lang="en-US" dirty="0"/>
                        <a:t>Top Five Movies by Revenue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49720968"/>
                  </a:ext>
                </a:extLst>
              </a:tr>
              <a:tr h="376724">
                <a:tc>
                  <a:txBody>
                    <a:bodyPr/>
                    <a:lstStyle/>
                    <a:p>
                      <a:pPr algn="ctr"/>
                      <a:r>
                        <a:rPr lang="en-US" b="1" dirty="0"/>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Genre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Revenue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890096"/>
                  </a:ext>
                </a:extLst>
              </a:tr>
              <a:tr h="650235">
                <a:tc>
                  <a:txBody>
                    <a:bodyPr/>
                    <a:lstStyle/>
                    <a:p>
                      <a:pPr algn="ctr"/>
                      <a:r>
                        <a:rPr lang="en-US" dirty="0"/>
                        <a:t>Telegraph Voyage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Music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$215.75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4656476"/>
                  </a:ext>
                </a:extLst>
              </a:tr>
              <a:tr h="376724">
                <a:tc>
                  <a:txBody>
                    <a:bodyPr/>
                    <a:lstStyle/>
                    <a:p>
                      <a:pPr algn="ctr"/>
                      <a:r>
                        <a:rPr lang="en-US" dirty="0"/>
                        <a:t>Zorro 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Comedy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$199.72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2305422"/>
                  </a:ext>
                </a:extLst>
              </a:tr>
              <a:tr h="650235">
                <a:tc>
                  <a:txBody>
                    <a:bodyPr/>
                    <a:lstStyle/>
                    <a:p>
                      <a:pPr algn="ctr"/>
                      <a:r>
                        <a:rPr lang="en-US" dirty="0"/>
                        <a:t>Wife Turn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Documentary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$198.73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1178194"/>
                  </a:ext>
                </a:extLst>
              </a:tr>
              <a:tr h="650235">
                <a:tc>
                  <a:txBody>
                    <a:bodyPr/>
                    <a:lstStyle/>
                    <a:p>
                      <a:pPr algn="ctr"/>
                      <a:r>
                        <a:rPr lang="en-US" dirty="0"/>
                        <a:t>Innocent Usual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Foreign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$191.74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077792"/>
                  </a:ext>
                </a:extLst>
              </a:tr>
              <a:tr h="650235">
                <a:tc>
                  <a:txBody>
                    <a:bodyPr/>
                    <a:lstStyle/>
                    <a:p>
                      <a:pPr algn="ctr"/>
                      <a:r>
                        <a:rPr lang="en-US" dirty="0"/>
                        <a:t>Hustler Party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Comedy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$190.78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9629645"/>
                  </a:ext>
                </a:extLst>
              </a:tr>
            </a:tbl>
          </a:graphicData>
        </a:graphic>
      </p:graphicFrame>
      <p:graphicFrame>
        <p:nvGraphicFramePr>
          <p:cNvPr id="6" name="Table 6">
            <a:extLst>
              <a:ext uri="{FF2B5EF4-FFF2-40B4-BE49-F238E27FC236}">
                <a16:creationId xmlns:a16="http://schemas.microsoft.com/office/drawing/2014/main" id="{641AD2EF-93BC-563B-16CA-1A4D36F5200A}"/>
              </a:ext>
            </a:extLst>
          </p:cNvPr>
          <p:cNvGraphicFramePr>
            <a:graphicFrameLocks noGrp="1"/>
          </p:cNvGraphicFramePr>
          <p:nvPr>
            <p:ph sz="half" idx="2"/>
            <p:extLst>
              <p:ext uri="{D42A27DB-BD31-4B8C-83A1-F6EECF244321}">
                <p14:modId xmlns:p14="http://schemas.microsoft.com/office/powerpoint/2010/main" val="1370234917"/>
              </p:ext>
            </p:extLst>
          </p:nvPr>
        </p:nvGraphicFramePr>
        <p:xfrm>
          <a:off x="6172197" y="1701580"/>
          <a:ext cx="5181603" cy="3731112"/>
        </p:xfrm>
        <a:graphic>
          <a:graphicData uri="http://schemas.openxmlformats.org/drawingml/2006/table">
            <a:tbl>
              <a:tblPr firstRow="1" bandRow="1">
                <a:tableStyleId>{5C22544A-7EE6-4342-B048-85BDC9FD1C3A}</a:tableStyleId>
              </a:tblPr>
              <a:tblGrid>
                <a:gridCol w="1727201">
                  <a:extLst>
                    <a:ext uri="{9D8B030D-6E8A-4147-A177-3AD203B41FA5}">
                      <a16:colId xmlns:a16="http://schemas.microsoft.com/office/drawing/2014/main" val="1222079142"/>
                    </a:ext>
                  </a:extLst>
                </a:gridCol>
                <a:gridCol w="1727201">
                  <a:extLst>
                    <a:ext uri="{9D8B030D-6E8A-4147-A177-3AD203B41FA5}">
                      <a16:colId xmlns:a16="http://schemas.microsoft.com/office/drawing/2014/main" val="1351745273"/>
                    </a:ext>
                  </a:extLst>
                </a:gridCol>
                <a:gridCol w="1727201">
                  <a:extLst>
                    <a:ext uri="{9D8B030D-6E8A-4147-A177-3AD203B41FA5}">
                      <a16:colId xmlns:a16="http://schemas.microsoft.com/office/drawing/2014/main" val="80694148"/>
                    </a:ext>
                  </a:extLst>
                </a:gridCol>
              </a:tblGrid>
              <a:tr h="368247">
                <a:tc gridSpan="3">
                  <a:txBody>
                    <a:bodyPr/>
                    <a:lstStyle/>
                    <a:p>
                      <a:pPr algn="ctr"/>
                      <a:r>
                        <a:rPr lang="en-US" dirty="0"/>
                        <a:t>Bottom Five Movies by Revenue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928289843"/>
                  </a:ext>
                </a:extLst>
              </a:tr>
              <a:tr h="411205">
                <a:tc>
                  <a:txBody>
                    <a:bodyPr/>
                    <a:lstStyle/>
                    <a:p>
                      <a:pPr algn="ctr"/>
                      <a:r>
                        <a:rPr lang="en-US" b="1" dirty="0"/>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Genre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Revenue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078956"/>
                  </a:ext>
                </a:extLst>
              </a:tr>
              <a:tr h="411205">
                <a:tc>
                  <a:txBody>
                    <a:bodyPr/>
                    <a:lstStyle/>
                    <a:p>
                      <a:pPr algn="ctr"/>
                      <a:r>
                        <a:rPr lang="en-US" dirty="0"/>
                        <a:t>Texas Watch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Horror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0858331"/>
                  </a:ext>
                </a:extLst>
              </a:tr>
              <a:tr h="709750">
                <a:tc>
                  <a:txBody>
                    <a:bodyPr/>
                    <a:lstStyle/>
                    <a:p>
                      <a:pPr algn="ctr"/>
                      <a:r>
                        <a:rPr lang="en-US" dirty="0"/>
                        <a:t>Oklahoma Jumanji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3970876"/>
                  </a:ext>
                </a:extLst>
              </a:tr>
              <a:tr h="709750">
                <a:tc>
                  <a:txBody>
                    <a:bodyPr/>
                    <a:lstStyle/>
                    <a:p>
                      <a:pPr algn="ctr"/>
                      <a:r>
                        <a:rPr lang="en-US" dirty="0"/>
                        <a:t>Duffel Apocalypse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Documentary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918667"/>
                  </a:ext>
                </a:extLst>
              </a:tr>
              <a:tr h="709750">
                <a:tc>
                  <a:txBody>
                    <a:bodyPr/>
                    <a:lstStyle/>
                    <a:p>
                      <a:pPr algn="ctr"/>
                      <a:r>
                        <a:rPr lang="en-US" dirty="0"/>
                        <a:t>Freedom Cleopatra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Comedy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3408341"/>
                  </a:ext>
                </a:extLst>
              </a:tr>
              <a:tr h="411205">
                <a:tc>
                  <a:txBody>
                    <a:bodyPr/>
                    <a:lstStyle/>
                    <a:p>
                      <a:pPr algn="ctr"/>
                      <a:r>
                        <a:rPr lang="en-US" dirty="0"/>
                        <a:t>Rebel Airport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Music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25149"/>
                  </a:ext>
                </a:extLst>
              </a:tr>
            </a:tbl>
          </a:graphicData>
        </a:graphic>
      </p:graphicFrame>
      <p:sp>
        <p:nvSpPr>
          <p:cNvPr id="7" name="TextBox 6">
            <a:extLst>
              <a:ext uri="{FF2B5EF4-FFF2-40B4-BE49-F238E27FC236}">
                <a16:creationId xmlns:a16="http://schemas.microsoft.com/office/drawing/2014/main" id="{8882F2FF-BE4B-D196-1DAC-0248CC88EE1D}"/>
              </a:ext>
            </a:extLst>
          </p:cNvPr>
          <p:cNvSpPr txBox="1"/>
          <p:nvPr/>
        </p:nvSpPr>
        <p:spPr>
          <a:xfrm>
            <a:off x="739724" y="5758035"/>
            <a:ext cx="8938848" cy="369332"/>
          </a:xfrm>
          <a:prstGeom prst="rect">
            <a:avLst/>
          </a:prstGeom>
          <a:noFill/>
        </p:spPr>
        <p:txBody>
          <a:bodyPr wrap="square" rtlCol="0">
            <a:spAutoFit/>
          </a:bodyPr>
          <a:lstStyle/>
          <a:p>
            <a:r>
              <a:rPr lang="en-US" b="1" dirty="0"/>
              <a:t>Note: </a:t>
            </a:r>
            <a:r>
              <a:rPr lang="en-US" dirty="0"/>
              <a:t>Only two of the Top Five movies are also in one of the Top Five movie genres (Comedy).</a:t>
            </a:r>
          </a:p>
        </p:txBody>
      </p:sp>
    </p:spTree>
    <p:extLst>
      <p:ext uri="{BB962C8B-B14F-4D97-AF65-F5344CB8AC3E}">
        <p14:creationId xmlns:p14="http://schemas.microsoft.com/office/powerpoint/2010/main" val="385389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2121-7BFC-5C5F-9E65-3F926CAE5670}"/>
              </a:ext>
            </a:extLst>
          </p:cNvPr>
          <p:cNvSpPr>
            <a:spLocks noGrp="1"/>
          </p:cNvSpPr>
          <p:nvPr>
            <p:ph type="title"/>
          </p:nvPr>
        </p:nvSpPr>
        <p:spPr>
          <a:xfrm>
            <a:off x="839788" y="457200"/>
            <a:ext cx="10904382" cy="1600200"/>
          </a:xfrm>
        </p:spPr>
        <p:txBody>
          <a:bodyPr anchor="ctr">
            <a:normAutofit/>
          </a:bodyPr>
          <a:lstStyle/>
          <a:p>
            <a:r>
              <a:rPr lang="en-US" sz="4400" b="1" dirty="0"/>
              <a:t>Customer Count by Country</a:t>
            </a:r>
          </a:p>
        </p:txBody>
      </p:sp>
      <p:sp>
        <p:nvSpPr>
          <p:cNvPr id="5" name="Text Placeholder 4">
            <a:extLst>
              <a:ext uri="{FF2B5EF4-FFF2-40B4-BE49-F238E27FC236}">
                <a16:creationId xmlns:a16="http://schemas.microsoft.com/office/drawing/2014/main" id="{3D81EDA5-0461-196F-AD91-900B2AF38320}"/>
              </a:ext>
            </a:extLst>
          </p:cNvPr>
          <p:cNvSpPr>
            <a:spLocks noGrp="1"/>
          </p:cNvSpPr>
          <p:nvPr>
            <p:ph type="body" sz="half" idx="2"/>
          </p:nvPr>
        </p:nvSpPr>
        <p:spPr/>
        <p:txBody>
          <a:bodyPr>
            <a:normAutofit/>
          </a:bodyPr>
          <a:lstStyle/>
          <a:p>
            <a:r>
              <a:rPr lang="en-US" sz="2400" b="1" dirty="0">
                <a:latin typeface="+mj-lt"/>
              </a:rPr>
              <a:t>The Top Five Countries with the highest number of customers are:</a:t>
            </a:r>
          </a:p>
          <a:p>
            <a:pPr marL="285750" indent="-285750">
              <a:buFont typeface="Arial" panose="020B0604020202020204" pitchFamily="34" charset="0"/>
              <a:buChar char="•"/>
            </a:pPr>
            <a:r>
              <a:rPr lang="en-US" sz="2400" dirty="0">
                <a:latin typeface="+mj-lt"/>
              </a:rPr>
              <a:t>India: 60</a:t>
            </a:r>
          </a:p>
          <a:p>
            <a:pPr marL="285750" indent="-285750">
              <a:buFont typeface="Arial" panose="020B0604020202020204" pitchFamily="34" charset="0"/>
              <a:buChar char="•"/>
            </a:pPr>
            <a:r>
              <a:rPr lang="en-US" sz="2400" dirty="0">
                <a:latin typeface="+mj-lt"/>
              </a:rPr>
              <a:t>China: 53</a:t>
            </a:r>
          </a:p>
          <a:p>
            <a:pPr marL="285750" indent="-285750">
              <a:buFont typeface="Arial" panose="020B0604020202020204" pitchFamily="34" charset="0"/>
              <a:buChar char="•"/>
            </a:pPr>
            <a:r>
              <a:rPr lang="en-US" sz="2400" dirty="0">
                <a:latin typeface="+mj-lt"/>
              </a:rPr>
              <a:t>United States: 36</a:t>
            </a:r>
          </a:p>
          <a:p>
            <a:pPr marL="285750" indent="-285750">
              <a:buFont typeface="Arial" panose="020B0604020202020204" pitchFamily="34" charset="0"/>
              <a:buChar char="•"/>
            </a:pPr>
            <a:r>
              <a:rPr lang="en-US" sz="2400" dirty="0">
                <a:latin typeface="+mj-lt"/>
              </a:rPr>
              <a:t>Japan: 31</a:t>
            </a:r>
          </a:p>
          <a:p>
            <a:pPr marL="285750" indent="-285750">
              <a:buFont typeface="Arial" panose="020B0604020202020204" pitchFamily="34" charset="0"/>
              <a:buChar char="•"/>
            </a:pPr>
            <a:r>
              <a:rPr lang="en-US" sz="2400" dirty="0">
                <a:latin typeface="+mj-lt"/>
              </a:rPr>
              <a:t>Mexico: 30</a:t>
            </a:r>
          </a:p>
        </p:txBody>
      </p:sp>
      <p:cxnSp>
        <p:nvCxnSpPr>
          <p:cNvPr id="7" name="Straight Connector 6">
            <a:extLst>
              <a:ext uri="{FF2B5EF4-FFF2-40B4-BE49-F238E27FC236}">
                <a16:creationId xmlns:a16="http://schemas.microsoft.com/office/drawing/2014/main" id="{24250DC1-43F4-5A51-4B79-A96AA6A96CFB}"/>
              </a:ext>
            </a:extLst>
          </p:cNvPr>
          <p:cNvCxnSpPr/>
          <p:nvPr/>
        </p:nvCxnSpPr>
        <p:spPr>
          <a:xfrm>
            <a:off x="4631348" y="1589647"/>
            <a:ext cx="0" cy="50080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Content Placeholder 12">
            <a:extLst>
              <a:ext uri="{FF2B5EF4-FFF2-40B4-BE49-F238E27FC236}">
                <a16:creationId xmlns:a16="http://schemas.microsoft.com/office/drawing/2014/main" id="{04B38B77-75B5-155E-0228-A0864C89A73F}"/>
              </a:ext>
            </a:extLst>
          </p:cNvPr>
          <p:cNvPicPr>
            <a:picLocks noGrp="1" noChangeAspect="1"/>
          </p:cNvPicPr>
          <p:nvPr>
            <p:ph idx="1"/>
          </p:nvPr>
        </p:nvPicPr>
        <p:blipFill>
          <a:blip r:embed="rId2"/>
          <a:stretch>
            <a:fillRect/>
          </a:stretch>
        </p:blipFill>
        <p:spPr>
          <a:xfrm>
            <a:off x="4827808" y="2215795"/>
            <a:ext cx="7182606" cy="3495688"/>
          </a:xfrm>
          <a:prstGeom prst="rect">
            <a:avLst/>
          </a:prstGeom>
          <a:ln>
            <a:gradFill flip="none" rotWithShape="1">
              <a:gsLst>
                <a:gs pos="0">
                  <a:schemeClr val="tx1"/>
                </a:gs>
                <a:gs pos="0">
                  <a:schemeClr val="tx1"/>
                </a:gs>
                <a:gs pos="100000">
                  <a:schemeClr val="accent1">
                    <a:lumMod val="45000"/>
                    <a:lumOff val="55000"/>
                  </a:schemeClr>
                </a:gs>
                <a:gs pos="100000">
                  <a:schemeClr val="accent1">
                    <a:lumMod val="30000"/>
                    <a:lumOff val="70000"/>
                  </a:schemeClr>
                </a:gs>
              </a:gsLst>
              <a:path path="shape">
                <a:fillToRect l="50000" t="50000" r="50000" b="50000"/>
              </a:path>
              <a:tileRect/>
            </a:gradFill>
          </a:ln>
          <a:effectLst>
            <a:softEdge rad="0"/>
          </a:effectLst>
        </p:spPr>
      </p:pic>
    </p:spTree>
    <p:extLst>
      <p:ext uri="{BB962C8B-B14F-4D97-AF65-F5344CB8AC3E}">
        <p14:creationId xmlns:p14="http://schemas.microsoft.com/office/powerpoint/2010/main" val="46706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7C70-5381-120A-D38B-B3A641F9776A}"/>
              </a:ext>
            </a:extLst>
          </p:cNvPr>
          <p:cNvSpPr>
            <a:spLocks noGrp="1"/>
          </p:cNvSpPr>
          <p:nvPr>
            <p:ph type="title"/>
          </p:nvPr>
        </p:nvSpPr>
        <p:spPr/>
        <p:txBody>
          <a:bodyPr/>
          <a:lstStyle/>
          <a:p>
            <a:r>
              <a:rPr lang="en-US" b="1" dirty="0"/>
              <a:t>Total Revenue by Country</a:t>
            </a:r>
          </a:p>
        </p:txBody>
      </p:sp>
      <p:pic>
        <p:nvPicPr>
          <p:cNvPr id="9" name="Content Placeholder 8">
            <a:extLst>
              <a:ext uri="{FF2B5EF4-FFF2-40B4-BE49-F238E27FC236}">
                <a16:creationId xmlns:a16="http://schemas.microsoft.com/office/drawing/2014/main" id="{7E21A65E-F55E-C6C4-3D8C-87597F4FD3DF}"/>
              </a:ext>
            </a:extLst>
          </p:cNvPr>
          <p:cNvPicPr>
            <a:picLocks noGrp="1" noChangeAspect="1"/>
          </p:cNvPicPr>
          <p:nvPr>
            <p:ph sz="half" idx="1"/>
          </p:nvPr>
        </p:nvPicPr>
        <p:blipFill>
          <a:blip r:embed="rId2"/>
          <a:stretch>
            <a:fillRect/>
          </a:stretch>
        </p:blipFill>
        <p:spPr>
          <a:xfrm>
            <a:off x="576908" y="2341708"/>
            <a:ext cx="5847286" cy="3074354"/>
          </a:xfrm>
          <a:prstGeom prst="rect">
            <a:avLst/>
          </a:prstGeom>
          <a:ln>
            <a:gradFill flip="none" rotWithShape="1">
              <a:gsLst>
                <a:gs pos="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path path="shape">
                <a:fillToRect l="50000" t="50000" r="50000" b="50000"/>
              </a:path>
              <a:tileRect/>
            </a:gradFill>
          </a:ln>
        </p:spPr>
      </p:pic>
      <p:sp>
        <p:nvSpPr>
          <p:cNvPr id="7" name="Content Placeholder 6">
            <a:extLst>
              <a:ext uri="{FF2B5EF4-FFF2-40B4-BE49-F238E27FC236}">
                <a16:creationId xmlns:a16="http://schemas.microsoft.com/office/drawing/2014/main" id="{307D9211-0B25-3CD0-ACEA-8983EDB5A162}"/>
              </a:ext>
            </a:extLst>
          </p:cNvPr>
          <p:cNvSpPr>
            <a:spLocks noGrp="1"/>
          </p:cNvSpPr>
          <p:nvPr>
            <p:ph sz="half" idx="2"/>
          </p:nvPr>
        </p:nvSpPr>
        <p:spPr>
          <a:xfrm>
            <a:off x="7010400" y="1805856"/>
            <a:ext cx="5181600" cy="4351338"/>
          </a:xfrm>
        </p:spPr>
        <p:txBody>
          <a:bodyPr/>
          <a:lstStyle/>
          <a:p>
            <a:pPr marL="0" indent="0">
              <a:buNone/>
            </a:pPr>
            <a:r>
              <a:rPr lang="en-US" sz="2400" b="1" dirty="0">
                <a:latin typeface="+mj-lt"/>
              </a:rPr>
              <a:t>The Top Five countries with the highest revenue are:</a:t>
            </a:r>
          </a:p>
          <a:p>
            <a:r>
              <a:rPr lang="en-US" sz="2400" dirty="0">
                <a:latin typeface="+mj-lt"/>
              </a:rPr>
              <a:t>India</a:t>
            </a:r>
          </a:p>
          <a:p>
            <a:r>
              <a:rPr lang="en-US" sz="2400" dirty="0">
                <a:latin typeface="+mj-lt"/>
              </a:rPr>
              <a:t>China</a:t>
            </a:r>
          </a:p>
          <a:p>
            <a:r>
              <a:rPr lang="en-US" sz="2400" dirty="0">
                <a:latin typeface="+mj-lt"/>
              </a:rPr>
              <a:t>United States</a:t>
            </a:r>
          </a:p>
          <a:p>
            <a:r>
              <a:rPr lang="en-US" sz="2400" dirty="0">
                <a:latin typeface="+mj-lt"/>
              </a:rPr>
              <a:t>Japan</a:t>
            </a:r>
          </a:p>
          <a:p>
            <a:r>
              <a:rPr lang="en-US" sz="2400" dirty="0">
                <a:latin typeface="+mj-lt"/>
              </a:rPr>
              <a:t>Mexico</a:t>
            </a:r>
          </a:p>
          <a:p>
            <a:pPr marL="0" indent="0">
              <a:buNone/>
            </a:pPr>
            <a:endParaRPr lang="en-US" sz="2400" dirty="0">
              <a:latin typeface="+mj-lt"/>
            </a:endParaRPr>
          </a:p>
          <a:p>
            <a:pPr marL="0" indent="0">
              <a:buNone/>
            </a:pPr>
            <a:r>
              <a:rPr lang="en-US" sz="2400" b="1" dirty="0">
                <a:latin typeface="+mj-lt"/>
              </a:rPr>
              <a:t>Note: </a:t>
            </a:r>
            <a:r>
              <a:rPr lang="en-US" sz="2400" dirty="0">
                <a:latin typeface="+mj-lt"/>
              </a:rPr>
              <a:t>These are the same countries with the highest number of customers.</a:t>
            </a:r>
          </a:p>
        </p:txBody>
      </p:sp>
      <p:cxnSp>
        <p:nvCxnSpPr>
          <p:cNvPr id="11" name="Straight Connector 10">
            <a:extLst>
              <a:ext uri="{FF2B5EF4-FFF2-40B4-BE49-F238E27FC236}">
                <a16:creationId xmlns:a16="http://schemas.microsoft.com/office/drawing/2014/main" id="{045437B7-0C3E-1871-5917-81642F8E42BF}"/>
              </a:ext>
            </a:extLst>
          </p:cNvPr>
          <p:cNvCxnSpPr/>
          <p:nvPr/>
        </p:nvCxnSpPr>
        <p:spPr>
          <a:xfrm>
            <a:off x="6819900" y="1257300"/>
            <a:ext cx="0" cy="523557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66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60B-4AA6-FE14-7564-4E1D01A092CB}"/>
              </a:ext>
            </a:extLst>
          </p:cNvPr>
          <p:cNvSpPr>
            <a:spLocks noGrp="1"/>
          </p:cNvSpPr>
          <p:nvPr>
            <p:ph type="title"/>
          </p:nvPr>
        </p:nvSpPr>
        <p:spPr/>
        <p:txBody>
          <a:bodyPr/>
          <a:lstStyle/>
          <a:p>
            <a:r>
              <a:rPr lang="en-US" b="1" dirty="0"/>
              <a:t>Top Five High Value Lifetime Customers</a:t>
            </a:r>
          </a:p>
        </p:txBody>
      </p:sp>
      <p:graphicFrame>
        <p:nvGraphicFramePr>
          <p:cNvPr id="4" name="Content Placeholder 3">
            <a:extLst>
              <a:ext uri="{FF2B5EF4-FFF2-40B4-BE49-F238E27FC236}">
                <a16:creationId xmlns:a16="http://schemas.microsoft.com/office/drawing/2014/main" id="{3BBF0C86-A1F7-E423-F3AA-C12B596FE55F}"/>
              </a:ext>
            </a:extLst>
          </p:cNvPr>
          <p:cNvGraphicFramePr>
            <a:graphicFrameLocks noGrp="1"/>
          </p:cNvGraphicFramePr>
          <p:nvPr>
            <p:ph idx="1"/>
            <p:extLst>
              <p:ext uri="{D42A27DB-BD31-4B8C-83A1-F6EECF244321}">
                <p14:modId xmlns:p14="http://schemas.microsoft.com/office/powerpoint/2010/main" val="2811713423"/>
              </p:ext>
            </p:extLst>
          </p:nvPr>
        </p:nvGraphicFramePr>
        <p:xfrm>
          <a:off x="838200" y="1679007"/>
          <a:ext cx="10515599" cy="3499985"/>
        </p:xfrm>
        <a:graphic>
          <a:graphicData uri="http://schemas.openxmlformats.org/drawingml/2006/table">
            <a:tbl>
              <a:tblPr/>
              <a:tblGrid>
                <a:gridCol w="1923545">
                  <a:extLst>
                    <a:ext uri="{9D8B030D-6E8A-4147-A177-3AD203B41FA5}">
                      <a16:colId xmlns:a16="http://schemas.microsoft.com/office/drawing/2014/main" val="3371629177"/>
                    </a:ext>
                  </a:extLst>
                </a:gridCol>
                <a:gridCol w="1725136">
                  <a:extLst>
                    <a:ext uri="{9D8B030D-6E8A-4147-A177-3AD203B41FA5}">
                      <a16:colId xmlns:a16="http://schemas.microsoft.com/office/drawing/2014/main" val="1916878042"/>
                    </a:ext>
                  </a:extLst>
                </a:gridCol>
                <a:gridCol w="1684783">
                  <a:extLst>
                    <a:ext uri="{9D8B030D-6E8A-4147-A177-3AD203B41FA5}">
                      <a16:colId xmlns:a16="http://schemas.microsoft.com/office/drawing/2014/main" val="3724758835"/>
                    </a:ext>
                  </a:extLst>
                </a:gridCol>
                <a:gridCol w="1604074">
                  <a:extLst>
                    <a:ext uri="{9D8B030D-6E8A-4147-A177-3AD203B41FA5}">
                      <a16:colId xmlns:a16="http://schemas.microsoft.com/office/drawing/2014/main" val="1653642737"/>
                    </a:ext>
                  </a:extLst>
                </a:gridCol>
                <a:gridCol w="1072839">
                  <a:extLst>
                    <a:ext uri="{9D8B030D-6E8A-4147-A177-3AD203B41FA5}">
                      <a16:colId xmlns:a16="http://schemas.microsoft.com/office/drawing/2014/main" val="2645243314"/>
                    </a:ext>
                  </a:extLst>
                </a:gridCol>
                <a:gridCol w="2505222">
                  <a:extLst>
                    <a:ext uri="{9D8B030D-6E8A-4147-A177-3AD203B41FA5}">
                      <a16:colId xmlns:a16="http://schemas.microsoft.com/office/drawing/2014/main" val="3278850488"/>
                    </a:ext>
                  </a:extLst>
                </a:gridCol>
              </a:tblGrid>
              <a:tr h="551788">
                <a:tc>
                  <a:txBody>
                    <a:bodyPr/>
                    <a:lstStyle/>
                    <a:p>
                      <a:pPr algn="ctr" fontAlgn="ctr"/>
                      <a:r>
                        <a:rPr lang="en-US" sz="2400" b="1" i="0" u="none" strike="noStrike" dirty="0">
                          <a:solidFill>
                            <a:srgbClr val="FFFFFF"/>
                          </a:solidFill>
                          <a:effectLst/>
                          <a:latin typeface="Calibri Light" panose="020F0302020204030204" pitchFamily="34" charset="0"/>
                        </a:rPr>
                        <a:t>Customer 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2400" b="1" i="0" u="none" strike="noStrike">
                          <a:solidFill>
                            <a:srgbClr val="FFFFFF"/>
                          </a:solidFill>
                          <a:effectLst/>
                          <a:latin typeface="Calibri Light" panose="020F0302020204030204" pitchFamily="34" charset="0"/>
                        </a:rPr>
                        <a:t>First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2400" b="1" i="0" u="none" strike="noStrike" dirty="0">
                          <a:solidFill>
                            <a:srgbClr val="FFFFFF"/>
                          </a:solidFill>
                          <a:effectLst/>
                          <a:latin typeface="Calibri Light" panose="020F0302020204030204" pitchFamily="34" charset="0"/>
                        </a:rPr>
                        <a:t>Last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2400" b="1" i="0" u="none" strike="noStrike" dirty="0">
                          <a:solidFill>
                            <a:srgbClr val="FFFFFF"/>
                          </a:solidFill>
                          <a:effectLst/>
                          <a:latin typeface="Calibri Light" panose="020F0302020204030204" pitchFamily="34" charset="0"/>
                        </a:rPr>
                        <a:t>Country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2400" b="1" i="0" u="none" strike="noStrike">
                          <a:solidFill>
                            <a:srgbClr val="FFFFFF"/>
                          </a:solidFill>
                          <a:effectLst/>
                          <a:latin typeface="Calibri Light" panose="020F0302020204030204" pitchFamily="34" charset="0"/>
                        </a:rPr>
                        <a:t>City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2400" b="1" i="0" u="none" strike="noStrike">
                          <a:solidFill>
                            <a:srgbClr val="FFFFFF"/>
                          </a:solidFill>
                          <a:effectLst/>
                          <a:latin typeface="Calibri Light" panose="020F0302020204030204" pitchFamily="34" charset="0"/>
                        </a:rPr>
                        <a:t>Total Amount Paid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830105871"/>
                  </a:ext>
                </a:extLst>
              </a:tr>
              <a:tr h="551788">
                <a:tc>
                  <a:txBody>
                    <a:bodyPr/>
                    <a:lstStyle/>
                    <a:p>
                      <a:pPr algn="ctr" fontAlgn="ctr"/>
                      <a:r>
                        <a:rPr lang="en-US" sz="2400" b="0" i="0" u="none" strike="noStrike">
                          <a:solidFill>
                            <a:srgbClr val="000000"/>
                          </a:solidFill>
                          <a:effectLst/>
                          <a:latin typeface="Calibri Light" panose="020F0302020204030204" pitchFamily="34" charset="0"/>
                        </a:rPr>
                        <a:t>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libri Light" panose="020F0302020204030204" pitchFamily="34" charset="0"/>
                        </a:rPr>
                        <a:t>Sara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Perry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Atlixco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$128.70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8694208"/>
                  </a:ext>
                </a:extLst>
              </a:tr>
              <a:tr h="551788">
                <a:tc>
                  <a:txBody>
                    <a:bodyPr/>
                    <a:lstStyle/>
                    <a:p>
                      <a:pPr algn="ctr" fontAlgn="ctr"/>
                      <a:r>
                        <a:rPr lang="en-US" sz="2400" b="0" i="0" u="none" strike="noStrike">
                          <a:solidFill>
                            <a:srgbClr val="000000"/>
                          </a:solidFill>
                          <a:effectLst/>
                          <a:latin typeface="Calibri Light" panose="020F0302020204030204" pitchFamily="34" charset="0"/>
                        </a:rPr>
                        <a:t>518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Gabriel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libri Light" panose="020F0302020204030204" pitchFamily="34" charset="0"/>
                        </a:rPr>
                        <a:t>Harder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Turkey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Sivas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$108.75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9376927"/>
                  </a:ext>
                </a:extLst>
              </a:tr>
              <a:tr h="551788">
                <a:tc>
                  <a:txBody>
                    <a:bodyPr/>
                    <a:lstStyle/>
                    <a:p>
                      <a:pPr algn="ctr" fontAlgn="ctr"/>
                      <a:r>
                        <a:rPr lang="en-US" sz="2400" b="0" i="0" u="none" strike="noStrike">
                          <a:solidFill>
                            <a:srgbClr val="000000"/>
                          </a:solidFill>
                          <a:effectLst/>
                          <a:latin typeface="Calibri Light" panose="020F0302020204030204" pitchFamily="34" charset="0"/>
                        </a:rPr>
                        <a:t>587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Sergio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Stanfield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libri Light" panose="020F0302020204030204"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Celaya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$102.76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1814629"/>
                  </a:ext>
                </a:extLst>
              </a:tr>
              <a:tr h="551788">
                <a:tc>
                  <a:txBody>
                    <a:bodyPr/>
                    <a:lstStyle/>
                    <a:p>
                      <a:pPr algn="ctr" fontAlgn="ctr"/>
                      <a:r>
                        <a:rPr lang="en-US" sz="2400" b="0" i="0" u="none" strike="noStrike">
                          <a:solidFill>
                            <a:srgbClr val="000000"/>
                          </a:solidFill>
                          <a:effectLst/>
                          <a:latin typeface="Calibri Light" panose="020F0302020204030204" pitchFamily="34" charset="0"/>
                        </a:rPr>
                        <a:t>537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Clinton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Buford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United States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libri Light" panose="020F0302020204030204" pitchFamily="34" charset="0"/>
                        </a:rPr>
                        <a:t>Aurora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$98.76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6300542"/>
                  </a:ext>
                </a:extLst>
              </a:tr>
              <a:tr h="551788">
                <a:tc>
                  <a:txBody>
                    <a:bodyPr/>
                    <a:lstStyle/>
                    <a:p>
                      <a:pPr algn="ctr" fontAlgn="ctr"/>
                      <a:r>
                        <a:rPr lang="en-US" sz="2400" b="0" i="0" u="none" strike="noStrike">
                          <a:solidFill>
                            <a:srgbClr val="000000"/>
                          </a:solidFill>
                          <a:effectLst/>
                          <a:latin typeface="Calibri Light" panose="020F0302020204030204" pitchFamily="34" charset="0"/>
                        </a:rPr>
                        <a:t>367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Adam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Gooch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India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libri Light" panose="020F0302020204030204" pitchFamily="34" charset="0"/>
                        </a:rPr>
                        <a:t>Adoni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libri Light" panose="020F0302020204030204" pitchFamily="34" charset="0"/>
                        </a:rPr>
                        <a:t>$97.80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8385620"/>
                  </a:ext>
                </a:extLst>
              </a:tr>
            </a:tbl>
          </a:graphicData>
        </a:graphic>
      </p:graphicFrame>
      <p:sp>
        <p:nvSpPr>
          <p:cNvPr id="5" name="TextBox 4">
            <a:extLst>
              <a:ext uri="{FF2B5EF4-FFF2-40B4-BE49-F238E27FC236}">
                <a16:creationId xmlns:a16="http://schemas.microsoft.com/office/drawing/2014/main" id="{2214A98D-D266-4BAF-11E9-D352885AC3EB}"/>
              </a:ext>
            </a:extLst>
          </p:cNvPr>
          <p:cNvSpPr txBox="1"/>
          <p:nvPr/>
        </p:nvSpPr>
        <p:spPr>
          <a:xfrm>
            <a:off x="838200" y="5518085"/>
            <a:ext cx="10515599" cy="830997"/>
          </a:xfrm>
          <a:prstGeom prst="rect">
            <a:avLst/>
          </a:prstGeom>
          <a:noFill/>
        </p:spPr>
        <p:txBody>
          <a:bodyPr wrap="square" rtlCol="0">
            <a:spAutoFit/>
          </a:bodyPr>
          <a:lstStyle/>
          <a:p>
            <a:r>
              <a:rPr lang="en-US" sz="2400" b="1" dirty="0">
                <a:latin typeface="+mj-lt"/>
              </a:rPr>
              <a:t>Note:</a:t>
            </a:r>
            <a:r>
              <a:rPr lang="en-US" sz="2400" dirty="0">
                <a:latin typeface="+mj-lt"/>
              </a:rPr>
              <a:t> Turkey is not one of the Top Five countries by revenue but does have the second highest value lifetime customer by total amount paid. </a:t>
            </a:r>
            <a:endParaRPr lang="en-US" sz="2400" b="1" dirty="0">
              <a:latin typeface="+mj-lt"/>
            </a:endParaRPr>
          </a:p>
        </p:txBody>
      </p:sp>
    </p:spTree>
    <p:extLst>
      <p:ext uri="{BB962C8B-B14F-4D97-AF65-F5344CB8AC3E}">
        <p14:creationId xmlns:p14="http://schemas.microsoft.com/office/powerpoint/2010/main" val="301391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3852E-2236-1DE3-6BAC-8ED29AD92309}"/>
              </a:ext>
            </a:extLst>
          </p:cNvPr>
          <p:cNvSpPr>
            <a:spLocks noGrp="1"/>
          </p:cNvSpPr>
          <p:nvPr>
            <p:ph type="title"/>
          </p:nvPr>
        </p:nvSpPr>
        <p:spPr/>
        <p:txBody>
          <a:bodyPr/>
          <a:lstStyle/>
          <a:p>
            <a:r>
              <a:rPr lang="en-US" b="1" dirty="0"/>
              <a:t>Recommendations</a:t>
            </a:r>
          </a:p>
        </p:txBody>
      </p:sp>
      <p:sp>
        <p:nvSpPr>
          <p:cNvPr id="3" name="Content Placeholder 2">
            <a:extLst>
              <a:ext uri="{FF2B5EF4-FFF2-40B4-BE49-F238E27FC236}">
                <a16:creationId xmlns:a16="http://schemas.microsoft.com/office/drawing/2014/main" id="{4721797E-844A-0F74-2A5C-64E0EF1711F5}"/>
              </a:ext>
            </a:extLst>
          </p:cNvPr>
          <p:cNvSpPr>
            <a:spLocks noGrp="1"/>
          </p:cNvSpPr>
          <p:nvPr>
            <p:ph idx="1"/>
          </p:nvPr>
        </p:nvSpPr>
        <p:spPr/>
        <p:txBody>
          <a:bodyPr>
            <a:normAutofit/>
          </a:bodyPr>
          <a:lstStyle/>
          <a:p>
            <a:r>
              <a:rPr lang="en-US" sz="2400" dirty="0">
                <a:latin typeface="+mj-lt"/>
              </a:rPr>
              <a:t>With only two physical stores, closing those locations should be considered. The money saved from operating expenses could go towards expanding the number of films available as well as advertising.</a:t>
            </a:r>
          </a:p>
          <a:p>
            <a:r>
              <a:rPr lang="en-US" sz="2400" dirty="0">
                <a:latin typeface="+mj-lt"/>
              </a:rPr>
              <a:t>New films should focus on the genres of Sports, Sci-Fi, Animation, Drama, and Comedy. </a:t>
            </a:r>
          </a:p>
          <a:p>
            <a:r>
              <a:rPr lang="en-US" sz="2400" dirty="0">
                <a:latin typeface="+mj-lt"/>
              </a:rPr>
              <a:t>It would be most advantageous to initially focus advertising efforts on the countries of India, China, Japan, the US, and Mexico before expanding. </a:t>
            </a:r>
          </a:p>
          <a:p>
            <a:r>
              <a:rPr lang="en-US" sz="2400" dirty="0">
                <a:latin typeface="+mj-lt"/>
              </a:rPr>
              <a:t>Perks should be considered for high value lifetime customers as a reward for loyalty and to encourage retainment of new customers. </a:t>
            </a:r>
          </a:p>
          <a:p>
            <a:endParaRPr lang="en-US" sz="2400" dirty="0">
              <a:latin typeface="+mj-lt"/>
            </a:endParaRPr>
          </a:p>
        </p:txBody>
      </p:sp>
    </p:spTree>
    <p:extLst>
      <p:ext uri="{BB962C8B-B14F-4D97-AF65-F5344CB8AC3E}">
        <p14:creationId xmlns:p14="http://schemas.microsoft.com/office/powerpoint/2010/main" val="2316055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TotalTime>
  <Words>543</Words>
  <Application>Microsoft Office PowerPoint</Application>
  <PresentationFormat>Widescreen</PresentationFormat>
  <Paragraphs>130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Project Overview</vt:lpstr>
      <vt:lpstr>Rockbuster Overview</vt:lpstr>
      <vt:lpstr>Movie Genre by Total Revenue</vt:lpstr>
      <vt:lpstr>Movies with Highest and Lowest Revenue</vt:lpstr>
      <vt:lpstr>Customer Count by Country</vt:lpstr>
      <vt:lpstr>Total Revenue by Country</vt:lpstr>
      <vt:lpstr>Top Five High Value Lifetime Customers</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Keplar</dc:creator>
  <cp:lastModifiedBy>Catherine Keplar</cp:lastModifiedBy>
  <cp:revision>18</cp:revision>
  <dcterms:created xsi:type="dcterms:W3CDTF">2022-10-09T15:05:36Z</dcterms:created>
  <dcterms:modified xsi:type="dcterms:W3CDTF">2022-10-10T17:26:11Z</dcterms:modified>
</cp:coreProperties>
</file>