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3DFF2DC-1D2E-4037-8D03-4636C0BB82DE}">
          <p14:sldIdLst>
            <p14:sldId id="256"/>
            <p14:sldId id="257"/>
            <p14:sldId id="258"/>
            <p14:sldId id="259"/>
            <p14:sldId id="260"/>
            <p14:sldId id="261"/>
            <p14:sldId id="262"/>
            <p14:sldId id="263"/>
            <p14:sldId id="270"/>
            <p14:sldId id="271"/>
            <p14:sldId id="272"/>
            <p14:sldId id="264"/>
            <p14:sldId id="265"/>
            <p14:sldId id="266"/>
            <p14:sldId id="267"/>
            <p14:sldId id="268"/>
            <p14:sldId id="2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773566-9DDB-484B-A3C3-1E24AA669BF6}" v="92" dt="2025-06-23T04:13:41.934"/>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232" y="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8">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hyperlink" Target="https://www.parasoft.com/" TargetMode="External"/><Relationship Id="rId3" Type="http://schemas.openxmlformats.org/officeDocument/2006/relationships/notesSlide" Target="../notesSlides/notesSlide14.xml"/><Relationship Id="rId7" Type="http://schemas.openxmlformats.org/officeDocument/2006/relationships/hyperlink" Target="https://clang.llvm.org/"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cppcheck.sourceforge.io/" TargetMode="External"/><Relationship Id="rId5" Type="http://schemas.openxmlformats.org/officeDocument/2006/relationships/hyperlink" Target="https://www.dynatrace.com/news/blog/what-is-devsecops/" TargetMode="External"/><Relationship Id="rId4" Type="http://schemas.openxmlformats.org/officeDocument/2006/relationships/hyperlink" Target="https://www.perforce.com/blog/kw/devsecops-pipeline-overview" TargetMode="Externa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70000"/>
              </a:lnSpc>
              <a:spcBef>
                <a:spcPts val="0"/>
              </a:spcBef>
              <a:spcAft>
                <a:spcPts val="0"/>
              </a:spcAft>
              <a:buClr>
                <a:schemeClr val="lt1"/>
              </a:buClr>
              <a:buSzPts val="1850"/>
              <a:buNone/>
            </a:pPr>
            <a:r>
              <a:rPr lang="en-US" sz="1850"/>
              <a:t>Security Policy Presentation</a:t>
            </a:r>
            <a:endParaRPr/>
          </a:p>
          <a:p>
            <a:pPr marL="0" lvl="0" indent="0" algn="l" rtl="0">
              <a:lnSpc>
                <a:spcPct val="70000"/>
              </a:lnSpc>
              <a:spcBef>
                <a:spcPts val="1000"/>
              </a:spcBef>
              <a:spcAft>
                <a:spcPts val="0"/>
              </a:spcAft>
              <a:buClr>
                <a:schemeClr val="lt1"/>
              </a:buClr>
              <a:buSzPts val="1850"/>
              <a:buNone/>
            </a:pPr>
            <a:r>
              <a:rPr lang="en-US" sz="1850"/>
              <a:t>Developer: </a:t>
            </a:r>
            <a:r>
              <a:rPr lang="en-US" sz="1850" i="1"/>
              <a:t>Courtney Warner</a:t>
            </a:r>
            <a:endParaRPr/>
          </a:p>
          <a:p>
            <a:pPr marL="0" lvl="0" indent="0" algn="l" rtl="0">
              <a:lnSpc>
                <a:spcPct val="70000"/>
              </a:lnSpc>
              <a:spcBef>
                <a:spcPts val="1000"/>
              </a:spcBef>
              <a:spcAft>
                <a:spcPts val="0"/>
              </a:spcAft>
              <a:buClr>
                <a:schemeClr val="lt1"/>
              </a:buClr>
              <a:buSzPts val="1850"/>
              <a:buNone/>
            </a:pPr>
            <a:endParaRPr sz="1850" i="1"/>
          </a:p>
          <a:p>
            <a:pPr marL="0" lvl="0" indent="0" algn="l" rtl="0">
              <a:lnSpc>
                <a:spcPct val="70000"/>
              </a:lnSpc>
              <a:spcBef>
                <a:spcPts val="1000"/>
              </a:spcBef>
              <a:spcAft>
                <a:spcPts val="0"/>
              </a:spcAft>
              <a:buSzPts val="1850"/>
              <a:buNone/>
            </a:pPr>
            <a:r>
              <a:rPr lang="en-US"/>
              <a:t>CS 405 Secure Coding</a:t>
            </a:r>
          </a:p>
          <a:p>
            <a:pPr marL="0" lvl="0" indent="0" algn="l" rtl="0">
              <a:lnSpc>
                <a:spcPct val="70000"/>
              </a:lnSpc>
              <a:spcBef>
                <a:spcPts val="1000"/>
              </a:spcBef>
              <a:spcAft>
                <a:spcPts val="0"/>
              </a:spcAft>
              <a:buSzPts val="1850"/>
              <a:buNone/>
            </a:pPr>
            <a:r>
              <a:rPr lang="en-US" i="1"/>
              <a:t>Southern New Hampshire University</a:t>
            </a:r>
          </a:p>
          <a:p>
            <a:pPr marL="0" lvl="0" indent="0" algn="l" rtl="0">
              <a:lnSpc>
                <a:spcPct val="70000"/>
              </a:lnSpc>
              <a:spcBef>
                <a:spcPts val="1000"/>
              </a:spcBef>
              <a:spcAft>
                <a:spcPts val="0"/>
              </a:spcAft>
              <a:buSzPts val="1850"/>
              <a:buNone/>
            </a:pPr>
            <a:r>
              <a:rPr lang="en-US" i="1"/>
              <a:t>06/21/2025</a:t>
            </a:r>
            <a:endParaRPr i="1"/>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9091"/>
    </mc:Choice>
    <mc:Fallback xmlns="">
      <p:transition spd="slow" advTm="3909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6147E-9D97-DD25-A2E4-4FC698F6DD3B}"/>
              </a:ext>
            </a:extLst>
          </p:cNvPr>
          <p:cNvSpPr>
            <a:spLocks noGrp="1"/>
          </p:cNvSpPr>
          <p:nvPr>
            <p:ph type="title"/>
          </p:nvPr>
        </p:nvSpPr>
        <p:spPr>
          <a:xfrm>
            <a:off x="1240971" y="764373"/>
            <a:ext cx="10265229" cy="1293028"/>
          </a:xfrm>
        </p:spPr>
        <p:txBody>
          <a:bodyPr>
            <a:normAutofit fontScale="90000"/>
          </a:bodyPr>
          <a:lstStyle/>
          <a:p>
            <a:r>
              <a:rPr kumimoji="0" lang="en-US" sz="4400" b="0" i="0" u="none" strike="noStrike" kern="0" cap="none" spc="0" normalizeH="0" baseline="0" noProof="0">
                <a:ln>
                  <a:noFill/>
                </a:ln>
                <a:solidFill>
                  <a:srgbClr val="FFFFFF"/>
                </a:solidFill>
                <a:effectLst/>
                <a:uLnTx/>
                <a:uFillTx/>
                <a:latin typeface="Century Gothic"/>
                <a:sym typeface="Century Gothic"/>
              </a:rPr>
              <a:t>Unit Testing</a:t>
            </a:r>
            <a:br>
              <a:rPr kumimoji="0" lang="en-US" sz="4000" b="0" i="0" u="none" strike="noStrike" kern="0" cap="none" spc="0" normalizeH="0" baseline="0" noProof="0">
                <a:ln>
                  <a:noFill/>
                </a:ln>
                <a:solidFill>
                  <a:srgbClr val="FFFFFF"/>
                </a:solidFill>
                <a:effectLst/>
                <a:uLnTx/>
                <a:uFillTx/>
                <a:latin typeface="Century Gothic"/>
                <a:sym typeface="Century Gothic"/>
              </a:rPr>
            </a:br>
            <a:r>
              <a:rPr kumimoji="0" lang="en-US" sz="3600" b="0" i="0" u="none" strike="noStrike" kern="0" cap="none" spc="0" normalizeH="0" baseline="0" noProof="0">
                <a:ln>
                  <a:noFill/>
                </a:ln>
                <a:solidFill>
                  <a:srgbClr val="FFFF00"/>
                </a:solidFill>
                <a:effectLst/>
                <a:uLnTx/>
                <a:uFillTx/>
                <a:latin typeface="Century Gothic"/>
                <a:sym typeface="Century Gothic"/>
              </a:rPr>
              <a:t>CollectionTest.ThrowsWhenAccessingOutOfBounds</a:t>
            </a:r>
            <a:endParaRPr lang="en-US" sz="3600">
              <a:solidFill>
                <a:srgbClr val="FFFF00"/>
              </a:solidFill>
            </a:endParaRPr>
          </a:p>
        </p:txBody>
      </p:sp>
      <p:sp>
        <p:nvSpPr>
          <p:cNvPr id="3" name="Text Placeholder 2">
            <a:extLst>
              <a:ext uri="{FF2B5EF4-FFF2-40B4-BE49-F238E27FC236}">
                <a16:creationId xmlns:a16="http://schemas.microsoft.com/office/drawing/2014/main" id="{D8D3F046-BCD2-D7FC-1C28-23B2BA32DE46}"/>
              </a:ext>
            </a:extLst>
          </p:cNvPr>
          <p:cNvSpPr>
            <a:spLocks noGrp="1"/>
          </p:cNvSpPr>
          <p:nvPr>
            <p:ph type="body" idx="1"/>
          </p:nvPr>
        </p:nvSpPr>
        <p:spPr/>
        <p:txBody>
          <a:bodyPr/>
          <a:lstStyle/>
          <a:p>
            <a:r>
              <a:rPr lang="en-US" b="1">
                <a:solidFill>
                  <a:srgbClr val="FFFF00"/>
                </a:solidFill>
              </a:rPr>
              <a:t>Vulnerability Tested:</a:t>
            </a:r>
            <a:r>
              <a:rPr lang="en-US">
                <a:solidFill>
                  <a:srgbClr val="FFFF00"/>
                </a:solidFill>
              </a:rPr>
              <a:t> </a:t>
            </a:r>
            <a:r>
              <a:rPr lang="en-US" b="1">
                <a:solidFill>
                  <a:srgbClr val="FFFF00"/>
                </a:solidFill>
              </a:rPr>
              <a:t>Bounds checking (memory protection)</a:t>
            </a:r>
            <a:br>
              <a:rPr lang="en-US">
                <a:solidFill>
                  <a:srgbClr val="FFFF00"/>
                </a:solidFill>
              </a:rPr>
            </a:br>
            <a:r>
              <a:rPr lang="en-US" b="1"/>
              <a:t>Explanation:</a:t>
            </a:r>
            <a:r>
              <a:rPr lang="en-US"/>
              <a:t> This test confirms that attempting to access an element outside the valid index range throws an appropriate exception.</a:t>
            </a:r>
          </a:p>
          <a:p>
            <a:r>
              <a:rPr lang="en-US" b="1"/>
              <a:t>Why it matters:</a:t>
            </a:r>
            <a:r>
              <a:rPr lang="en-US"/>
              <a:t> This defends against </a:t>
            </a:r>
            <a:r>
              <a:rPr lang="en-US" b="1"/>
              <a:t>buffer overflow</a:t>
            </a:r>
            <a:r>
              <a:rPr lang="en-US"/>
              <a:t> and </a:t>
            </a:r>
            <a:r>
              <a:rPr lang="en-US" b="1"/>
              <a:t>out-of-bounds access</a:t>
            </a:r>
            <a:r>
              <a:rPr lang="en-US"/>
              <a:t>, which are serious vulnerabilities often exploited in cyberattacks.</a:t>
            </a:r>
          </a:p>
          <a:p>
            <a:r>
              <a:rPr lang="en-US" b="1"/>
              <a:t>Security Risk If Not Tested:</a:t>
            </a:r>
            <a:r>
              <a:rPr lang="en-US"/>
              <a:t> Without this test, an attacker could deliberately access invalid memory, possibly leading to crashes, data corruption, or arbitrary code execution.</a:t>
            </a:r>
          </a:p>
          <a:p>
            <a:endParaRPr lang="en-US"/>
          </a:p>
        </p:txBody>
      </p:sp>
      <p:pic>
        <p:nvPicPr>
          <p:cNvPr id="5" name="Picture 4">
            <a:extLst>
              <a:ext uri="{FF2B5EF4-FFF2-40B4-BE49-F238E27FC236}">
                <a16:creationId xmlns:a16="http://schemas.microsoft.com/office/drawing/2014/main" id="{A083C080-370C-5A2A-B009-086754279D41}"/>
              </a:ext>
            </a:extLst>
          </p:cNvPr>
          <p:cNvPicPr>
            <a:picLocks noChangeAspect="1"/>
          </p:cNvPicPr>
          <p:nvPr/>
        </p:nvPicPr>
        <p:blipFill>
          <a:blip r:embed="rId2"/>
          <a:stretch>
            <a:fillRect/>
          </a:stretch>
        </p:blipFill>
        <p:spPr>
          <a:xfrm>
            <a:off x="849085" y="5415253"/>
            <a:ext cx="10305526" cy="678374"/>
          </a:xfrm>
          <a:prstGeom prst="rect">
            <a:avLst/>
          </a:prstGeom>
        </p:spPr>
      </p:pic>
    </p:spTree>
    <p:extLst>
      <p:ext uri="{BB962C8B-B14F-4D97-AF65-F5344CB8AC3E}">
        <p14:creationId xmlns:p14="http://schemas.microsoft.com/office/powerpoint/2010/main" val="112638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63AE3-104D-FCFD-C720-4758F7307E23}"/>
              </a:ext>
            </a:extLst>
          </p:cNvPr>
          <p:cNvSpPr>
            <a:spLocks noGrp="1"/>
          </p:cNvSpPr>
          <p:nvPr>
            <p:ph type="title"/>
          </p:nvPr>
        </p:nvSpPr>
        <p:spPr/>
        <p:txBody>
          <a:bodyPr/>
          <a:lstStyle/>
          <a:p>
            <a:r>
              <a:rPr kumimoji="0" lang="en-US" sz="4000" b="0" i="0" u="none" strike="noStrike" kern="0" cap="none" spc="0" normalizeH="0" baseline="0" noProof="0">
                <a:ln>
                  <a:noFill/>
                </a:ln>
                <a:solidFill>
                  <a:srgbClr val="FFFFFF"/>
                </a:solidFill>
                <a:effectLst/>
                <a:uLnTx/>
                <a:uFillTx/>
                <a:latin typeface="Century Gothic"/>
                <a:sym typeface="Century Gothic"/>
              </a:rPr>
              <a:t>Unit Testing</a:t>
            </a:r>
            <a:br>
              <a:rPr kumimoji="0" lang="en-US" sz="4000" b="0" i="0" u="none" strike="noStrike" kern="0" cap="none" spc="0" normalizeH="0" baseline="0" noProof="0">
                <a:ln>
                  <a:noFill/>
                </a:ln>
                <a:solidFill>
                  <a:srgbClr val="FFFFFF"/>
                </a:solidFill>
                <a:effectLst/>
                <a:uLnTx/>
                <a:uFillTx/>
                <a:latin typeface="Century Gothic"/>
                <a:sym typeface="Century Gothic"/>
              </a:rPr>
            </a:br>
            <a:r>
              <a:rPr kumimoji="0" lang="en-US" sz="3200" b="0" i="0" u="none" strike="noStrike" kern="0" cap="none" spc="0" normalizeH="0" baseline="0" noProof="0">
                <a:ln>
                  <a:noFill/>
                </a:ln>
                <a:solidFill>
                  <a:srgbClr val="FFFF00"/>
                </a:solidFill>
                <a:effectLst/>
                <a:uLnTx/>
                <a:uFillTx/>
                <a:latin typeface="Century Gothic"/>
                <a:sym typeface="Century Gothic"/>
              </a:rPr>
              <a:t>CollectionTest.AlwaysFail</a:t>
            </a:r>
            <a:endParaRPr lang="en-US" sz="3200">
              <a:solidFill>
                <a:srgbClr val="FFFF00"/>
              </a:solidFill>
            </a:endParaRPr>
          </a:p>
        </p:txBody>
      </p:sp>
      <p:sp>
        <p:nvSpPr>
          <p:cNvPr id="3" name="Text Placeholder 2">
            <a:extLst>
              <a:ext uri="{FF2B5EF4-FFF2-40B4-BE49-F238E27FC236}">
                <a16:creationId xmlns:a16="http://schemas.microsoft.com/office/drawing/2014/main" id="{9B3B7774-53B4-74D7-D300-E8CF162CC960}"/>
              </a:ext>
            </a:extLst>
          </p:cNvPr>
          <p:cNvSpPr>
            <a:spLocks noGrp="1"/>
          </p:cNvSpPr>
          <p:nvPr>
            <p:ph type="body" idx="1"/>
          </p:nvPr>
        </p:nvSpPr>
        <p:spPr/>
        <p:txBody>
          <a:bodyPr>
            <a:normAutofit/>
          </a:bodyPr>
          <a:lstStyle/>
          <a:p>
            <a:r>
              <a:rPr lang="en-US" b="1">
                <a:solidFill>
                  <a:srgbClr val="FFFF00"/>
                </a:solidFill>
              </a:rPr>
              <a:t>What it Tests</a:t>
            </a:r>
          </a:p>
          <a:p>
            <a:r>
              <a:rPr lang="en-US"/>
              <a:t>This test is designed to intentionally fail, usually for one of two purposes:</a:t>
            </a:r>
          </a:p>
          <a:p>
            <a:pPr marL="1028700" lvl="1" indent="-457200">
              <a:buFont typeface="+mj-lt"/>
              <a:buAutoNum type="arabicPeriod"/>
            </a:pPr>
            <a:r>
              <a:rPr lang="en-US" sz="2200"/>
              <a:t>Confirm that the test framework reports failures correctly</a:t>
            </a:r>
          </a:p>
          <a:p>
            <a:pPr marL="1028700" lvl="1" indent="-457200">
              <a:buFont typeface="+mj-lt"/>
              <a:buAutoNum type="arabicPeriod"/>
            </a:pPr>
            <a:r>
              <a:rPr lang="en-US" sz="2200"/>
              <a:t>Simulate a code path that would violate an expected condition, such as incorrect logic, failed assertions, or unsafe state.</a:t>
            </a:r>
          </a:p>
        </p:txBody>
      </p:sp>
      <p:pic>
        <p:nvPicPr>
          <p:cNvPr id="4" name="Picture 3">
            <a:extLst>
              <a:ext uri="{FF2B5EF4-FFF2-40B4-BE49-F238E27FC236}">
                <a16:creationId xmlns:a16="http://schemas.microsoft.com/office/drawing/2014/main" id="{DD0F8494-72E1-CBE6-66FA-E209C544B799}"/>
              </a:ext>
            </a:extLst>
          </p:cNvPr>
          <p:cNvPicPr>
            <a:picLocks noChangeAspect="1"/>
          </p:cNvPicPr>
          <p:nvPr/>
        </p:nvPicPr>
        <p:blipFill>
          <a:blip r:embed="rId2"/>
          <a:stretch>
            <a:fillRect/>
          </a:stretch>
        </p:blipFill>
        <p:spPr>
          <a:xfrm>
            <a:off x="152399" y="4501293"/>
            <a:ext cx="11691257" cy="930679"/>
          </a:xfrm>
          <a:prstGeom prst="rect">
            <a:avLst/>
          </a:prstGeom>
        </p:spPr>
      </p:pic>
    </p:spTree>
    <p:extLst>
      <p:ext uri="{BB962C8B-B14F-4D97-AF65-F5344CB8AC3E}">
        <p14:creationId xmlns:p14="http://schemas.microsoft.com/office/powerpoint/2010/main" val="275541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idx="4294967295"/>
          </p:nvPr>
        </p:nvSpPr>
        <p:spPr>
          <a:xfrm>
            <a:off x="3581400" y="763588"/>
            <a:ext cx="8610600" cy="129381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4294967295"/>
          </p:nvPr>
        </p:nvPicPr>
        <p:blipFill rotWithShape="1">
          <a:blip r:embed="rId4">
            <a:alphaModFix/>
          </a:blip>
          <a:srcRect/>
          <a:stretch/>
        </p:blipFill>
        <p:spPr>
          <a:xfrm>
            <a:off x="4366550" y="2090737"/>
            <a:ext cx="7604125" cy="4003675"/>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4" name="Rectangle 3">
            <a:extLst>
              <a:ext uri="{FF2B5EF4-FFF2-40B4-BE49-F238E27FC236}">
                <a16:creationId xmlns:a16="http://schemas.microsoft.com/office/drawing/2014/main" id="{1AACE161-89B9-F74C-8466-56BE111D3606}"/>
              </a:ext>
            </a:extLst>
          </p:cNvPr>
          <p:cNvSpPr/>
          <p:nvPr/>
        </p:nvSpPr>
        <p:spPr>
          <a:xfrm>
            <a:off x="127019" y="1458686"/>
            <a:ext cx="4460856" cy="53122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342900" indent="-342900">
              <a:buFont typeface="Wingdings" panose="05000000000000000000" pitchFamily="2" charset="2"/>
              <a:buChar char="q"/>
            </a:pPr>
            <a:r>
              <a:rPr lang="en-US" sz="2000">
                <a:latin typeface="Century Gothic" panose="020B0502020202020204" pitchFamily="34" charset="0"/>
              </a:rPr>
              <a:t>Automation embeds security into every phase of the DevSecOps lifecycle.</a:t>
            </a:r>
          </a:p>
          <a:p>
            <a:pPr marL="342900" indent="-342900">
              <a:buFont typeface="Wingdings" panose="05000000000000000000" pitchFamily="2" charset="2"/>
              <a:buChar char="q"/>
            </a:pPr>
            <a:r>
              <a:rPr lang="en-US" sz="2000">
                <a:solidFill>
                  <a:srgbClr val="FFFF00"/>
                </a:solidFill>
                <a:latin typeface="Century Gothic" panose="020B0502020202020204" pitchFamily="34" charset="0"/>
              </a:rPr>
              <a:t>In pre-production</a:t>
            </a:r>
            <a:r>
              <a:rPr lang="en-US" sz="2000">
                <a:latin typeface="Century Gothic" panose="020B0502020202020204" pitchFamily="34" charset="0"/>
              </a:rPr>
              <a:t>, it supports secure architecture, vulnerability scanning, and verifying trusted builds. </a:t>
            </a:r>
          </a:p>
          <a:p>
            <a:pPr marL="342900" indent="-342900">
              <a:buFont typeface="Wingdings" panose="05000000000000000000" pitchFamily="2" charset="2"/>
              <a:buChar char="q"/>
            </a:pPr>
            <a:r>
              <a:rPr lang="en-US" sz="2000">
                <a:solidFill>
                  <a:srgbClr val="FFFF00"/>
                </a:solidFill>
                <a:latin typeface="Century Gothic" panose="020B0502020202020204" pitchFamily="34" charset="0"/>
              </a:rPr>
              <a:t>In production, </a:t>
            </a:r>
            <a:r>
              <a:rPr lang="en-US" sz="2000">
                <a:latin typeface="Century Gothic" panose="020B0502020202020204" pitchFamily="34" charset="0"/>
              </a:rPr>
              <a:t>it enables continuous monitoring, automated threat response, and scheduled penetration testing, helping teams stay secure without slowing development.</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685800" y="764373"/>
            <a:ext cx="10820400" cy="129302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4000"/>
              <a:buFont typeface="Century Gothic"/>
              <a:buNone/>
            </a:pPr>
            <a:r>
              <a:rPr lang="en-US"/>
              <a:t>TOOLS FOR AUTOMATION</a:t>
            </a:r>
            <a:br>
              <a:rPr lang="en-US"/>
            </a:br>
            <a:r>
              <a:rPr lang="en-US" sz="2700" b="1">
                <a:solidFill>
                  <a:srgbClr val="FFFF00"/>
                </a:solidFill>
              </a:rPr>
              <a:t>“DevSecOps is an approach to culture, automation, and platform design that integrates security as a shared responsibility throughout the entire IT lifecycle.”</a:t>
            </a:r>
            <a:br>
              <a:rPr lang="en-US" sz="2700" b="1">
                <a:solidFill>
                  <a:srgbClr val="FFFF00"/>
                </a:solidFill>
              </a:rPr>
            </a:br>
            <a:r>
              <a:rPr lang="en-US" sz="2700"/>
              <a:t>-IBM Cloud Education</a:t>
            </a:r>
            <a:br>
              <a:rPr lang="en-US"/>
            </a:br>
            <a:endParaRPr/>
          </a:p>
        </p:txBody>
      </p:sp>
      <p:sp>
        <p:nvSpPr>
          <p:cNvPr id="210" name="Google Shape;210;p10"/>
          <p:cNvSpPr txBox="1">
            <a:spLocks noGrp="1"/>
          </p:cNvSpPr>
          <p:nvPr>
            <p:ph type="body" idx="1"/>
          </p:nvPr>
        </p:nvSpPr>
        <p:spPr>
          <a:xfrm>
            <a:off x="685800" y="2194561"/>
            <a:ext cx="10820400" cy="2921726"/>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lt1"/>
              </a:buClr>
              <a:buSzPts val="2000"/>
              <a:buNone/>
            </a:pPr>
            <a:endParaRPr lang="en-US"/>
          </a:p>
          <a:p>
            <a:pPr marL="685800" lvl="1" indent="-228600" algn="l" rtl="0">
              <a:lnSpc>
                <a:spcPct val="90000"/>
              </a:lnSpc>
              <a:spcBef>
                <a:spcPts val="0"/>
              </a:spcBef>
              <a:spcAft>
                <a:spcPts val="0"/>
              </a:spcAft>
              <a:buClr>
                <a:schemeClr val="lt1"/>
              </a:buClr>
              <a:buSzPts val="2000"/>
              <a:buChar char="•"/>
            </a:pPr>
            <a:r>
              <a:rPr lang="en-US"/>
              <a:t>Parasoft C/C++test - For: Design, Verifying and Testing, Transitioning and Health Checks, Maintaining and Stabilizing</a:t>
            </a:r>
          </a:p>
          <a:p>
            <a:pPr marL="1143000" lvl="2" indent="-228600">
              <a:spcBef>
                <a:spcPts val="0"/>
              </a:spcBef>
              <a:buSzPts val="2000"/>
            </a:pPr>
            <a:r>
              <a:rPr lang="en-US"/>
              <a:t>Purpose: Automated unit and compliance testing with static/dynamic analysis.</a:t>
            </a:r>
          </a:p>
          <a:p>
            <a:pPr marL="457200" lvl="1" indent="0" algn="l" rtl="0">
              <a:lnSpc>
                <a:spcPct val="90000"/>
              </a:lnSpc>
              <a:spcBef>
                <a:spcPts val="0"/>
              </a:spcBef>
              <a:spcAft>
                <a:spcPts val="0"/>
              </a:spcAft>
              <a:buClr>
                <a:schemeClr val="lt1"/>
              </a:buClr>
              <a:buSzPts val="2000"/>
              <a:buNone/>
            </a:pPr>
            <a:endParaRPr lang="en-US"/>
          </a:p>
          <a:p>
            <a:pPr marL="685800" lvl="1" indent="-228600" algn="l" rtl="0">
              <a:lnSpc>
                <a:spcPct val="90000"/>
              </a:lnSpc>
              <a:spcBef>
                <a:spcPts val="0"/>
              </a:spcBef>
              <a:spcAft>
                <a:spcPts val="0"/>
              </a:spcAft>
              <a:buClr>
                <a:schemeClr val="lt1"/>
              </a:buClr>
              <a:buSzPts val="2000"/>
              <a:buChar char="•"/>
            </a:pPr>
            <a:r>
              <a:rPr lang="en-US"/>
              <a:t>Cppcheck - For: Building, Verifying, and Testing</a:t>
            </a:r>
          </a:p>
          <a:p>
            <a:pPr marL="1143000" lvl="2" indent="-228600">
              <a:spcBef>
                <a:spcPts val="0"/>
              </a:spcBef>
              <a:buSzPts val="2000"/>
            </a:pPr>
            <a:r>
              <a:rPr lang="en-US"/>
              <a:t>Purpose: Detects bugs and coding issues early with static code analysis.</a:t>
            </a:r>
          </a:p>
          <a:p>
            <a:pPr marL="457200" lvl="1" indent="0" algn="l" rtl="0">
              <a:lnSpc>
                <a:spcPct val="90000"/>
              </a:lnSpc>
              <a:spcBef>
                <a:spcPts val="0"/>
              </a:spcBef>
              <a:spcAft>
                <a:spcPts val="0"/>
              </a:spcAft>
              <a:buClr>
                <a:schemeClr val="lt1"/>
              </a:buClr>
              <a:buSzPts val="2000"/>
              <a:buNone/>
            </a:pPr>
            <a:endParaRPr lang="en-US"/>
          </a:p>
          <a:p>
            <a:pPr marL="685800" lvl="1" indent="-228600" algn="l" rtl="0">
              <a:lnSpc>
                <a:spcPct val="90000"/>
              </a:lnSpc>
              <a:spcBef>
                <a:spcPts val="0"/>
              </a:spcBef>
              <a:spcAft>
                <a:spcPts val="0"/>
              </a:spcAft>
              <a:buClr>
                <a:schemeClr val="lt1"/>
              </a:buClr>
              <a:buSzPts val="2000"/>
              <a:buChar char="•"/>
            </a:pPr>
            <a:r>
              <a:rPr lang="en-US"/>
              <a:t>Clang Static Analyzer - For: Building, Designing</a:t>
            </a:r>
          </a:p>
          <a:p>
            <a:pPr marL="1143000" lvl="2" indent="-228600">
              <a:spcBef>
                <a:spcPts val="0"/>
              </a:spcBef>
              <a:buSzPts val="2000"/>
            </a:pPr>
            <a:r>
              <a:rPr lang="en-US"/>
              <a:t>Purpose: Compiler-based tool that flags undefined behavior and memory errors.</a:t>
            </a:r>
          </a:p>
          <a:p>
            <a:pPr marL="457200" lvl="1" indent="0" algn="l" rtl="0">
              <a:lnSpc>
                <a:spcPct val="90000"/>
              </a:lnSpc>
              <a:spcBef>
                <a:spcPts val="0"/>
              </a:spcBef>
              <a:spcAft>
                <a:spcPts val="0"/>
              </a:spcAft>
              <a:buClr>
                <a:schemeClr val="lt1"/>
              </a:buClr>
              <a:buSzPts val="2000"/>
              <a:buNone/>
            </a:pPr>
            <a:endParaRPr lang="en-US"/>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r>
              <a:rPr lang="en-US" b="1">
                <a:solidFill>
                  <a:srgbClr val="FFFF00"/>
                </a:solidFill>
              </a:rPr>
              <a:t>Risks of waiting:</a:t>
            </a:r>
            <a:endParaRPr lang="en-US">
              <a:solidFill>
                <a:srgbClr val="FFFF00"/>
              </a:solidFill>
            </a:endParaRPr>
          </a:p>
          <a:p>
            <a:pPr lvl="1"/>
            <a:r>
              <a:rPr lang="en-US"/>
              <a:t>Data breaches and loss</a:t>
            </a:r>
          </a:p>
          <a:p>
            <a:pPr lvl="1"/>
            <a:r>
              <a:rPr lang="en-US"/>
              <a:t>Damage to customer trust and brand reputation</a:t>
            </a:r>
          </a:p>
          <a:p>
            <a:pPr lvl="1"/>
            <a:r>
              <a:rPr lang="en-US"/>
              <a:t>Increased financial and legal liability</a:t>
            </a:r>
          </a:p>
          <a:p>
            <a:pPr lvl="1"/>
            <a:r>
              <a:rPr lang="en-US"/>
              <a:t>Difficulty recovering from multiple or persistent threats</a:t>
            </a:r>
          </a:p>
          <a:p>
            <a:r>
              <a:rPr lang="en-US" b="1">
                <a:solidFill>
                  <a:srgbClr val="FFFF00"/>
                </a:solidFill>
              </a:rPr>
              <a:t>Benefits of early action:</a:t>
            </a:r>
            <a:endParaRPr lang="en-US">
              <a:solidFill>
                <a:srgbClr val="FFFF00"/>
              </a:solidFill>
            </a:endParaRPr>
          </a:p>
          <a:p>
            <a:pPr lvl="1"/>
            <a:r>
              <a:rPr lang="en-US"/>
              <a:t>Reduce vulnerability exposure</a:t>
            </a:r>
          </a:p>
          <a:p>
            <a:pPr lvl="1"/>
            <a:r>
              <a:rPr lang="en-US"/>
              <a:t>Strengthen infrastructure and defenses</a:t>
            </a:r>
          </a:p>
          <a:p>
            <a:pPr lvl="1"/>
            <a:r>
              <a:rPr lang="en-US"/>
              <a:t>Save on future remediation costs</a:t>
            </a:r>
          </a:p>
          <a:p>
            <a:pPr lvl="1"/>
            <a:r>
              <a:rPr lang="en-US"/>
              <a:t>Streamline security and testing through automation</a:t>
            </a:r>
          </a:p>
          <a:p>
            <a:r>
              <a:rPr lang="en-US" b="1">
                <a:solidFill>
                  <a:srgbClr val="FFFF00"/>
                </a:solidFill>
              </a:rPr>
              <a:t>What steps should be taken:</a:t>
            </a:r>
          </a:p>
          <a:p>
            <a:pPr lvl="1"/>
            <a:r>
              <a:rPr lang="en-US">
                <a:solidFill>
                  <a:schemeClr val="bg1"/>
                </a:solidFill>
              </a:rPr>
              <a:t>While early investment in security may incur initial costs and planning, it is far less expensive than the fallout from data breaches. Proactive security reduces long-term risk, improves resilience, and builds customer trust.</a:t>
            </a:r>
          </a:p>
          <a:p>
            <a:endParaRPr lang="en-US"/>
          </a:p>
          <a:p>
            <a:pPr marL="228600" lvl="0" indent="-228600" algn="l" rtl="0">
              <a:lnSpc>
                <a:spcPct val="90000"/>
              </a:lnSpc>
              <a:spcBef>
                <a:spcPts val="0"/>
              </a:spcBef>
              <a:spcAft>
                <a:spcPts val="0"/>
              </a:spcAft>
              <a:buClr>
                <a:schemeClr val="lt1"/>
              </a:buClr>
              <a:buSzPts val="2000"/>
              <a:buChar char="•"/>
            </a:pP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Text Placeholder 4">
            <a:extLst>
              <a:ext uri="{FF2B5EF4-FFF2-40B4-BE49-F238E27FC236}">
                <a16:creationId xmlns:a16="http://schemas.microsoft.com/office/drawing/2014/main" id="{972C3650-AE33-DA5F-DCA0-287C8C9AF31D}"/>
              </a:ext>
            </a:extLst>
          </p:cNvPr>
          <p:cNvSpPr>
            <a:spLocks noGrp="1" noChangeArrowheads="1"/>
          </p:cNvSpPr>
          <p:nvPr>
            <p:ph type="body" idx="1"/>
          </p:nvPr>
        </p:nvSpPr>
        <p:spPr bwMode="auto">
          <a:xfrm>
            <a:off x="1251858" y="1962651"/>
            <a:ext cx="92202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1"/>
                </a:solidFill>
                <a:effectLst/>
                <a:latin typeface="Century Gothic" panose="020B0502020202020204" pitchFamily="34" charset="0"/>
              </a:rPr>
              <a:t>Regularly review and update the policy to close emerging gaps.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a:ln>
                <a:noFill/>
              </a:ln>
              <a:solidFill>
                <a:schemeClr val="bg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1"/>
                </a:solidFill>
                <a:effectLst/>
                <a:latin typeface="Century Gothic" panose="020B0502020202020204" pitchFamily="34" charset="0"/>
              </a:rPr>
              <a:t>Schedule annual assessments by an external security firm.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a:ln>
                <a:noFill/>
              </a:ln>
              <a:solidFill>
                <a:schemeClr val="bg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1"/>
                </a:solidFill>
                <a:effectLst/>
                <a:latin typeface="Century Gothic" panose="020B0502020202020204" pitchFamily="34" charset="0"/>
              </a:rPr>
              <a:t>Apply security measures early in development to reduce risks.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a:ln>
                <a:noFill/>
              </a:ln>
              <a:solidFill>
                <a:schemeClr val="bg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1"/>
                </a:solidFill>
                <a:effectLst/>
                <a:latin typeface="Century Gothic" panose="020B0502020202020204" pitchFamily="34" charset="0"/>
              </a:rPr>
              <a:t>Define concrete actions for the “Respond” phase of post-production.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a:ln>
                <a:noFill/>
              </a:ln>
              <a:solidFill>
                <a:schemeClr val="bg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1"/>
                </a:solidFill>
                <a:effectLst/>
                <a:latin typeface="Century Gothic" panose="020B0502020202020204" pitchFamily="34" charset="0"/>
              </a:rPr>
              <a:t>Specify which tools and repositories should be used in the build phase.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a:ln>
                <a:noFill/>
              </a:ln>
              <a:solidFill>
                <a:schemeClr val="bg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bg1"/>
                </a:solidFill>
                <a:effectLst/>
                <a:latin typeface="Century Gothic" panose="020B0502020202020204" pitchFamily="34" charset="0"/>
              </a:rPr>
              <a:t>Clarify how policy enforcement will be handled beyond automation.</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39700" indent="0">
              <a:buSzPts val="2200"/>
              <a:buNone/>
            </a:pPr>
            <a:r>
              <a:rPr lang="en-US"/>
              <a:t>By integrating security throughout the development lifecycle, this policy reinforces a proactive DevSecOps strategy. Secure coding standards, static analysis tools, and automated enforcement measures help detect vulnerabilities early, reduce risk, and ensure compliance. Through continuous testing, monitoring, and incident response readiness, our team can maintain a strong security posture and deliver resilient software with confidence.</a:t>
            </a: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a:spcBef>
                <a:spcPts val="0"/>
              </a:spcBef>
              <a:buSzPts val="2200"/>
            </a:pPr>
            <a:r>
              <a:rPr lang="en-US"/>
              <a:t>Foster, S. (2021, January 22). DevSecOps pipeline overview: DevSecOps simplified. Perforce Software. Retrieved from </a:t>
            </a:r>
            <a:r>
              <a:rPr lang="en-US">
                <a:hlinkClick r:id="rId4"/>
              </a:rPr>
              <a:t>https://www.perforce.com/blog/kw/devsecops-pipeline-overview</a:t>
            </a:r>
            <a:endParaRPr lang="en-US"/>
          </a:p>
          <a:p>
            <a:pPr marL="342900">
              <a:spcBef>
                <a:spcPts val="0"/>
              </a:spcBef>
              <a:buSzPts val="2200"/>
            </a:pPr>
            <a:endParaRPr lang="en-US"/>
          </a:p>
          <a:p>
            <a:pPr marL="342900">
              <a:spcBef>
                <a:spcPts val="0"/>
              </a:spcBef>
              <a:buSzPts val="2200"/>
            </a:pPr>
            <a:r>
              <a:rPr lang="en-US"/>
              <a:t>Marsal, J. (2023, January 19). What is DevSecOps? Dynatrace. </a:t>
            </a:r>
            <a:r>
              <a:rPr lang="en-US">
                <a:hlinkClick r:id="rId5"/>
              </a:rPr>
              <a:t>https://www.dynatrace.com/news/blog/what-is-devsecops/</a:t>
            </a:r>
            <a:r>
              <a:rPr lang="en-US"/>
              <a:t> (Updated April 8, 2025)</a:t>
            </a:r>
          </a:p>
          <a:p>
            <a:pPr marL="0" indent="0">
              <a:spcBef>
                <a:spcPts val="0"/>
              </a:spcBef>
              <a:buSzPts val="2200"/>
              <a:buNone/>
            </a:pPr>
            <a:endParaRPr lang="en-US"/>
          </a:p>
          <a:p>
            <a:pPr marL="342900">
              <a:spcBef>
                <a:spcPts val="0"/>
              </a:spcBef>
              <a:buSzPts val="2200"/>
            </a:pPr>
            <a:r>
              <a:rPr lang="en-US"/>
              <a:t>Tools References:</a:t>
            </a:r>
          </a:p>
          <a:p>
            <a:pPr marL="342900">
              <a:spcBef>
                <a:spcPts val="0"/>
              </a:spcBef>
              <a:buSzPts val="2200"/>
            </a:pPr>
            <a:r>
              <a:rPr lang="en-US"/>
              <a:t>CPPCheck: static code analysis  </a:t>
            </a:r>
            <a:r>
              <a:rPr lang="en-US">
                <a:hlinkClick r:id="rId6"/>
              </a:rPr>
              <a:t>https://cppcheck.sourceforge.io/</a:t>
            </a:r>
            <a:endParaRPr lang="en-US"/>
          </a:p>
          <a:p>
            <a:pPr marL="342900">
              <a:spcBef>
                <a:spcPts val="0"/>
              </a:spcBef>
              <a:buSzPts val="2200"/>
            </a:pPr>
            <a:r>
              <a:rPr lang="en-US"/>
              <a:t>Clang: front-end compiler  </a:t>
            </a:r>
            <a:r>
              <a:rPr lang="en-US">
                <a:hlinkClick r:id="rId7"/>
              </a:rPr>
              <a:t>https://clang.llvm.org/</a:t>
            </a:r>
            <a:endParaRPr lang="en-US"/>
          </a:p>
          <a:p>
            <a:pPr marL="342900">
              <a:spcBef>
                <a:spcPts val="0"/>
              </a:spcBef>
              <a:buSzPts val="2200"/>
            </a:pPr>
            <a:r>
              <a:rPr lang="en-US"/>
              <a:t>Parasoft: automated testing suite  </a:t>
            </a:r>
            <a:r>
              <a:rPr lang="en-US">
                <a:hlinkClick r:id="rId8"/>
              </a:rPr>
              <a:t>https://www.parasoft.com/</a:t>
            </a:r>
            <a:endParaRPr lang="en-US"/>
          </a:p>
          <a:p>
            <a:pPr marL="0" lvl="0" indent="0" algn="l" rtl="0">
              <a:lnSpc>
                <a:spcPct val="90000"/>
              </a:lnSpc>
              <a:spcBef>
                <a:spcPts val="0"/>
              </a:spcBef>
              <a:spcAft>
                <a:spcPts val="0"/>
              </a:spcAft>
              <a:buClr>
                <a:schemeClr val="lt1"/>
              </a:buClr>
              <a:buSzPts val="2200"/>
              <a:buNone/>
            </a:pPr>
            <a:endParaRPr lang="en-US"/>
          </a:p>
          <a:p>
            <a:pPr marL="0" lvl="0" indent="0" algn="l" rtl="0">
              <a:lnSpc>
                <a:spcPct val="90000"/>
              </a:lnSpc>
              <a:spcBef>
                <a:spcPts val="0"/>
              </a:spcBef>
              <a:spcAft>
                <a:spcPts val="0"/>
              </a:spcAft>
              <a:buClr>
                <a:schemeClr val="lt1"/>
              </a:buClr>
              <a:buSzPts val="2200"/>
              <a:buNone/>
            </a:pPr>
            <a:endParaRPr lang="en-US"/>
          </a:p>
        </p:txBody>
      </p:sp>
      <p:pic>
        <p:nvPicPr>
          <p:cNvPr id="239" name="Google Shape;239;p14"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183418" y="2194558"/>
            <a:ext cx="5334000" cy="402412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Clr>
                <a:schemeClr val="lt1"/>
              </a:buClr>
              <a:buSzPts val="2200"/>
              <a:buNone/>
            </a:pPr>
            <a:r>
              <a:rPr lang="en-US"/>
              <a:t>The Green Pace Security Policy ensures all software development follows secure, standardized practices. It defines coding standards, encryption, and access controls for all staff involved in creating or supporting applications. Aligned with the defense-in-depth model, the policy layers protections across systems, from governance to endpoint security, helping safeguard critical assets even if one layer is compromised.</a:t>
            </a:r>
            <a:endParaRPr/>
          </a:p>
        </p:txBody>
      </p:sp>
      <p:sp>
        <p:nvSpPr>
          <p:cNvPr id="2" name="Text Placeholder 1">
            <a:extLst>
              <a:ext uri="{FF2B5EF4-FFF2-40B4-BE49-F238E27FC236}">
                <a16:creationId xmlns:a16="http://schemas.microsoft.com/office/drawing/2014/main" id="{1EE301C9-C10B-94CE-E117-0C8597A2BF5E}"/>
              </a:ext>
            </a:extLst>
          </p:cNvPr>
          <p:cNvSpPr>
            <a:spLocks noGrp="1"/>
          </p:cNvSpPr>
          <p:nvPr>
            <p:ph type="body" idx="2"/>
          </p:nvPr>
        </p:nvSpPr>
        <p:spPr/>
        <p:txBody>
          <a:bodyPr/>
          <a:lstStyle/>
          <a:p>
            <a:endParaRPr lang="en-US"/>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517419" y="2057401"/>
            <a:ext cx="6548410" cy="4532349"/>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Autofit/>
          </a:bodyPr>
          <a:lstStyle/>
          <a:p>
            <a:pPr marL="139700" indent="0">
              <a:buSzPts val="2200"/>
              <a:buNone/>
            </a:pPr>
            <a:r>
              <a:rPr lang="en-US" sz="1800"/>
              <a:t>High-priority and likely threats pose the greatest risk to system integrity and must be addressed first. Low-priority and unlikely threats still require mitigation but pose less immediate danger. This matrix helps prioritize secure coding efforts to align with our defense-in-depth strategy.</a:t>
            </a:r>
            <a:endParaRPr sz="1800"/>
          </a:p>
        </p:txBody>
      </p:sp>
      <p:graphicFrame>
        <p:nvGraphicFramePr>
          <p:cNvPr id="161" name="Google Shape;161;p4" descr="Alt text required"/>
          <p:cNvGraphicFramePr/>
          <p:nvPr>
            <p:extLst>
              <p:ext uri="{D42A27DB-BD31-4B8C-83A1-F6EECF244321}">
                <p14:modId xmlns:p14="http://schemas.microsoft.com/office/powerpoint/2010/main" val="2445185227"/>
              </p:ext>
            </p:extLst>
          </p:nvPr>
        </p:nvGraphicFramePr>
        <p:xfrm>
          <a:off x="3171900" y="2561050"/>
          <a:ext cx="7835225" cy="387241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Likely</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800" b="1" u="none" strike="noStrike" cap="none">
                          <a:solidFill>
                            <a:schemeClr val="tx1"/>
                          </a:solidFill>
                        </a:rPr>
                        <a:t>STD-003-CPP: String storage</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800" b="1" u="none" strike="noStrike" cap="none">
                          <a:solidFill>
                            <a:schemeClr val="tx1"/>
                          </a:solidFill>
                        </a:rPr>
                        <a:t>STD-004-CPP: SQL injection</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800" b="1" u="none" strike="noStrike" cap="none">
                          <a:solidFill>
                            <a:schemeClr val="tx1"/>
                          </a:solidFill>
                        </a:rPr>
                        <a:t>STD-005-CPP: Memory leak</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800" b="1" u="none" strike="noStrike" cap="none">
                          <a:solidFill>
                            <a:schemeClr val="tx1"/>
                          </a:solidFill>
                        </a:rPr>
                        <a:t>STD-008-CPP: Use after free</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800" b="1" u="none" strike="noStrike" cap="none">
                          <a:solidFill>
                            <a:schemeClr val="tx1"/>
                          </a:solidFill>
                        </a:rPr>
                        <a:t>STD-009-CPP: Null pointer</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Priority</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800" b="1" u="none" strike="noStrike" cap="none"/>
                        <a:t>STD-007-CPP: Exceptions</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sz="1800" b="1" u="none" strike="noStrike" cap="none"/>
                        <a:t>STD-010-CPP: Mismatched new/delete</a:t>
                      </a:r>
                      <a:endParaRPr sz="1800" b="1"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Low priority</a:t>
                      </a:r>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kumimoji="0" lang="fr-FR" sz="1800" b="1" i="0" u="none" strike="noStrike" kern="0" cap="none" spc="0" normalizeH="0" baseline="0" noProof="0">
                          <a:ln>
                            <a:noFill/>
                          </a:ln>
                          <a:solidFill>
                            <a:srgbClr val="000000"/>
                          </a:solidFill>
                          <a:effectLst/>
                          <a:uLnTx/>
                          <a:uFillTx/>
                          <a:latin typeface="Arial"/>
                          <a:cs typeface="Arial"/>
                          <a:sym typeface="Arial"/>
                        </a:rPr>
                        <a:t>STD-001-CPP: Multiple declarations</a:t>
                      </a:r>
                    </a:p>
                    <a:p>
                      <a:pPr marL="285750" marR="0" lvl="0" indent="-285750" algn="l" defTabSz="914400" rtl="0" eaLnBrk="1" fontAlgn="auto" latinLnBrk="0" hangingPunct="1">
                        <a:lnSpc>
                          <a:spcPct val="100000"/>
                        </a:lnSpc>
                        <a:spcBef>
                          <a:spcPts val="0"/>
                        </a:spcBef>
                        <a:spcAft>
                          <a:spcPts val="0"/>
                        </a:spcAft>
                        <a:buClr>
                          <a:srgbClr val="000000"/>
                        </a:buClr>
                        <a:buSzPts val="3600"/>
                        <a:buFont typeface="Arial" panose="020B0604020202020204" pitchFamily="34" charset="0"/>
                        <a:buChar char="•"/>
                        <a:tabLst/>
                        <a:defRPr/>
                      </a:pPr>
                      <a:r>
                        <a:rPr kumimoji="0" lang="fr-FR" sz="1800" b="1" i="0" u="none" strike="noStrike" kern="0" cap="none" spc="0" normalizeH="0" baseline="0" noProof="0">
                          <a:ln>
                            <a:noFill/>
                          </a:ln>
                          <a:solidFill>
                            <a:srgbClr val="000000"/>
                          </a:solidFill>
                          <a:effectLst/>
                          <a:uLnTx/>
                          <a:uFillTx/>
                          <a:latin typeface="Arial"/>
                          <a:cs typeface="Arial"/>
                          <a:sym typeface="Arial"/>
                        </a:rPr>
                        <a:t>STD-006-CPP: Assertions</a:t>
                      </a:r>
                    </a:p>
                    <a:p>
                      <a:pPr marL="0" marR="0" lvl="0" indent="0" algn="ctr" rtl="0">
                        <a:lnSpc>
                          <a:spcPct val="100000"/>
                        </a:lnSpc>
                        <a:spcBef>
                          <a:spcPts val="0"/>
                        </a:spcBef>
                        <a:spcAft>
                          <a:spcPts val="0"/>
                        </a:spcAft>
                        <a:buClr>
                          <a:srgbClr val="000000"/>
                        </a:buClr>
                        <a:buSzPts val="3600"/>
                        <a:buFont typeface="Arial"/>
                        <a:buNone/>
                      </a:pP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Unlikely</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fr-FR" sz="1800" b="1" u="none" strike="noStrike" cap="none"/>
                        <a:t>STD-001-CPP: Multiple declarations</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fr-FR" sz="1800" b="1" u="none" strike="noStrike" cap="none"/>
                        <a:t>STD-006-CPP: Assertions</a:t>
                      </a:r>
                      <a:endParaRPr sz="1800" b="1"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idx="4294967295"/>
          </p:nvPr>
        </p:nvSpPr>
        <p:spPr>
          <a:xfrm>
            <a:off x="3581400" y="763588"/>
            <a:ext cx="8610600" cy="129381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US"/>
              <a:t>10 PRINCIPLES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10" name="Picture 9">
            <a:extLst>
              <a:ext uri="{FF2B5EF4-FFF2-40B4-BE49-F238E27FC236}">
                <a16:creationId xmlns:a16="http://schemas.microsoft.com/office/drawing/2014/main" id="{9665CB20-7198-CE92-3ED0-B81DEA9CB2EB}"/>
              </a:ext>
            </a:extLst>
          </p:cNvPr>
          <p:cNvPicPr>
            <a:picLocks noChangeAspect="1"/>
          </p:cNvPicPr>
          <p:nvPr/>
        </p:nvPicPr>
        <p:blipFill>
          <a:blip r:embed="rId5"/>
          <a:stretch>
            <a:fillRect/>
          </a:stretch>
        </p:blipFill>
        <p:spPr>
          <a:xfrm>
            <a:off x="221325" y="482178"/>
            <a:ext cx="5153308" cy="6277851"/>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idx="4294967295"/>
          </p:nvPr>
        </p:nvSpPr>
        <p:spPr>
          <a:xfrm>
            <a:off x="3581400" y="321628"/>
            <a:ext cx="8610600" cy="129381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6" name="Picture 5">
            <a:extLst>
              <a:ext uri="{FF2B5EF4-FFF2-40B4-BE49-F238E27FC236}">
                <a16:creationId xmlns:a16="http://schemas.microsoft.com/office/drawing/2014/main" id="{1EB28087-41B5-B8A2-88E5-67793177117E}"/>
              </a:ext>
            </a:extLst>
          </p:cNvPr>
          <p:cNvPicPr>
            <a:picLocks noChangeAspect="1"/>
          </p:cNvPicPr>
          <p:nvPr/>
        </p:nvPicPr>
        <p:blipFill>
          <a:blip r:embed="rId4"/>
          <a:stretch>
            <a:fillRect/>
          </a:stretch>
        </p:blipFill>
        <p:spPr>
          <a:xfrm>
            <a:off x="11132140" y="5384128"/>
            <a:ext cx="890093" cy="1152244"/>
          </a:xfrm>
          <a:prstGeom prst="rect">
            <a:avLst/>
          </a:prstGeom>
        </p:spPr>
      </p:pic>
      <p:pic>
        <p:nvPicPr>
          <p:cNvPr id="10" name="Picture 9">
            <a:extLst>
              <a:ext uri="{FF2B5EF4-FFF2-40B4-BE49-F238E27FC236}">
                <a16:creationId xmlns:a16="http://schemas.microsoft.com/office/drawing/2014/main" id="{ECFAC21C-8FC1-C0F7-99AC-D559983C71A4}"/>
              </a:ext>
            </a:extLst>
          </p:cNvPr>
          <p:cNvPicPr>
            <a:picLocks noChangeAspect="1"/>
          </p:cNvPicPr>
          <p:nvPr/>
        </p:nvPicPr>
        <p:blipFill>
          <a:blip r:embed="rId5"/>
          <a:stretch>
            <a:fillRect/>
          </a:stretch>
        </p:blipFill>
        <p:spPr>
          <a:xfrm>
            <a:off x="169767" y="1442846"/>
            <a:ext cx="9126633" cy="4836623"/>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idx="4294967295"/>
          </p:nvPr>
        </p:nvSpPr>
        <p:spPr>
          <a:xfrm>
            <a:off x="3581400" y="763588"/>
            <a:ext cx="8610600" cy="129381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16D57208-3EFE-83C0-BD7C-7F4710F1E25B}"/>
              </a:ext>
            </a:extLst>
          </p:cNvPr>
          <p:cNvPicPr>
            <a:picLocks noChangeAspect="1"/>
          </p:cNvPicPr>
          <p:nvPr/>
        </p:nvPicPr>
        <p:blipFill>
          <a:blip r:embed="rId5"/>
          <a:stretch>
            <a:fillRect/>
          </a:stretch>
        </p:blipFill>
        <p:spPr>
          <a:xfrm>
            <a:off x="174160" y="2272440"/>
            <a:ext cx="10909913" cy="4408274"/>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idx="4294967295"/>
          </p:nvPr>
        </p:nvSpPr>
        <p:spPr>
          <a:xfrm>
            <a:off x="3581400" y="763588"/>
            <a:ext cx="8610600" cy="129381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pic>
        <p:nvPicPr>
          <p:cNvPr id="6" name="Picture 5">
            <a:extLst>
              <a:ext uri="{FF2B5EF4-FFF2-40B4-BE49-F238E27FC236}">
                <a16:creationId xmlns:a16="http://schemas.microsoft.com/office/drawing/2014/main" id="{8CB68B62-3DEF-7506-8ED6-E40FEEAB1646}"/>
              </a:ext>
            </a:extLst>
          </p:cNvPr>
          <p:cNvPicPr>
            <a:picLocks noChangeAspect="1"/>
          </p:cNvPicPr>
          <p:nvPr/>
        </p:nvPicPr>
        <p:blipFill>
          <a:blip r:embed="rId4"/>
          <a:stretch>
            <a:fillRect/>
          </a:stretch>
        </p:blipFill>
        <p:spPr>
          <a:xfrm>
            <a:off x="168897" y="2557972"/>
            <a:ext cx="11236465" cy="4202058"/>
          </a:xfrm>
          <a:prstGeom prst="rect">
            <a:avLst/>
          </a:prstGeom>
        </p:spPr>
      </p:pic>
      <p:pic>
        <p:nvPicPr>
          <p:cNvPr id="7" name="Picture 6">
            <a:extLst>
              <a:ext uri="{FF2B5EF4-FFF2-40B4-BE49-F238E27FC236}">
                <a16:creationId xmlns:a16="http://schemas.microsoft.com/office/drawing/2014/main" id="{149BB179-69F7-E1CA-8926-BEC52AD461B6}"/>
              </a:ext>
            </a:extLst>
          </p:cNvPr>
          <p:cNvPicPr>
            <a:picLocks noChangeAspect="1"/>
          </p:cNvPicPr>
          <p:nvPr/>
        </p:nvPicPr>
        <p:blipFill>
          <a:blip r:embed="rId5"/>
          <a:stretch>
            <a:fillRect/>
          </a:stretch>
        </p:blipFill>
        <p:spPr>
          <a:xfrm>
            <a:off x="11301907" y="5760185"/>
            <a:ext cx="890093" cy="1152244"/>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453745"/>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br>
              <a:rPr lang="en-US"/>
            </a:br>
            <a:r>
              <a:rPr lang="en-US" sz="3200">
                <a:solidFill>
                  <a:srgbClr val="FFFF00"/>
                </a:solidFill>
              </a:rPr>
              <a:t>CollectionTest.CanAddToEmptyVector</a:t>
            </a:r>
            <a:endParaRPr sz="3200">
              <a:solidFill>
                <a:srgbClr val="FFFF00"/>
              </a:solidFill>
            </a:endParaRPr>
          </a:p>
        </p:txBody>
      </p:sp>
      <p:sp>
        <p:nvSpPr>
          <p:cNvPr id="196" name="Google Shape;196;g9504e29505_0_0"/>
          <p:cNvSpPr txBox="1">
            <a:spLocks noGrp="1"/>
          </p:cNvSpPr>
          <p:nvPr>
            <p:ph type="body" idx="1"/>
          </p:nvPr>
        </p:nvSpPr>
        <p:spPr>
          <a:xfrm>
            <a:off x="706974" y="1746745"/>
            <a:ext cx="10820400" cy="4024200"/>
          </a:xfrm>
          <a:prstGeom prst="rect">
            <a:avLst/>
          </a:prstGeom>
          <a:noFill/>
          <a:ln>
            <a:noFill/>
          </a:ln>
        </p:spPr>
        <p:txBody>
          <a:bodyPr spcFirstLastPara="1" wrap="square" lIns="91425" tIns="45700" rIns="91425" bIns="45700" anchor="t" anchorCtr="0">
            <a:noAutofit/>
          </a:bodyPr>
          <a:lstStyle/>
          <a:p>
            <a:pPr marL="342900"/>
            <a:r>
              <a:rPr lang="en-US" b="1">
                <a:solidFill>
                  <a:srgbClr val="FFFF00"/>
                </a:solidFill>
              </a:rPr>
              <a:t>Vulnerability Tested: Data validation and safe memory access</a:t>
            </a:r>
          </a:p>
          <a:p>
            <a:pPr marL="342900"/>
            <a:r>
              <a:rPr lang="en-US" b="1"/>
              <a:t>Explanation:</a:t>
            </a:r>
            <a:r>
              <a:rPr lang="en-US"/>
              <a:t> This test ensures that your vector correctly allows data insertion when it starts empty. It confirms that your code properly handles initialization and can safely add values without crashing.</a:t>
            </a:r>
          </a:p>
          <a:p>
            <a:pPr marL="342900"/>
            <a:r>
              <a:rPr lang="en-US" b="1"/>
              <a:t>Why it matters: </a:t>
            </a:r>
            <a:r>
              <a:rPr lang="en-US"/>
              <a:t>Adding to an empty collection is a common scenario where improper memory handling (like null dereferencing or capacity issues) could lead to crashes or undefined behavior.</a:t>
            </a:r>
          </a:p>
          <a:p>
            <a:pPr marL="342900"/>
            <a:r>
              <a:rPr lang="en-US" b="1"/>
              <a:t>Security Risk If Not Tested: </a:t>
            </a:r>
            <a:r>
              <a:rPr lang="en-US"/>
              <a:t>A failure here could mean memory corruption or denial-of-service (DoS) from crashes when a collection operation is improperly handled.</a:t>
            </a:r>
          </a:p>
          <a:p>
            <a:pPr marL="342900"/>
            <a:endParaRPr lang="en-US"/>
          </a:p>
          <a:p>
            <a:pPr marL="342900"/>
            <a:endParaRPr lang="en-US"/>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30737276-6D00-5EA3-6910-634302077DA8}"/>
              </a:ext>
            </a:extLst>
          </p:cNvPr>
          <p:cNvPicPr>
            <a:picLocks noChangeAspect="1"/>
          </p:cNvPicPr>
          <p:nvPr/>
        </p:nvPicPr>
        <p:blipFill>
          <a:blip r:embed="rId5"/>
          <a:stretch>
            <a:fillRect/>
          </a:stretch>
        </p:blipFill>
        <p:spPr>
          <a:xfrm>
            <a:off x="1095583" y="5428553"/>
            <a:ext cx="8243737" cy="684783"/>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A4F6-CFA1-FF36-F2CB-D27391FA84E1}"/>
              </a:ext>
            </a:extLst>
          </p:cNvPr>
          <p:cNvSpPr>
            <a:spLocks noGrp="1"/>
          </p:cNvSpPr>
          <p:nvPr>
            <p:ph type="title"/>
          </p:nvPr>
        </p:nvSpPr>
        <p:spPr>
          <a:xfrm>
            <a:off x="2525486" y="764373"/>
            <a:ext cx="8980714" cy="1293028"/>
          </a:xfrm>
        </p:spPr>
        <p:txBody>
          <a:bodyPr>
            <a:normAutofit fontScale="90000"/>
          </a:bodyPr>
          <a:lstStyle/>
          <a:p>
            <a:r>
              <a:rPr kumimoji="0" lang="en-US" sz="4400" b="0" i="0" u="none" strike="noStrike" kern="0" cap="none" spc="0" normalizeH="0" baseline="0" noProof="0">
                <a:ln>
                  <a:noFill/>
                </a:ln>
                <a:solidFill>
                  <a:srgbClr val="FFFFFF"/>
                </a:solidFill>
                <a:effectLst/>
                <a:uLnTx/>
                <a:uFillTx/>
                <a:latin typeface="Century Gothic"/>
                <a:sym typeface="Century Gothic"/>
              </a:rPr>
              <a:t>Unit Testing</a:t>
            </a:r>
            <a:br>
              <a:rPr kumimoji="0" lang="en-US" sz="4000" b="0" i="0" u="none" strike="noStrike" kern="0" cap="none" spc="0" normalizeH="0" baseline="0" noProof="0">
                <a:ln>
                  <a:noFill/>
                </a:ln>
                <a:solidFill>
                  <a:srgbClr val="FFFFFF"/>
                </a:solidFill>
                <a:effectLst/>
                <a:uLnTx/>
                <a:uFillTx/>
                <a:latin typeface="Century Gothic"/>
                <a:sym typeface="Century Gothic"/>
              </a:rPr>
            </a:br>
            <a:r>
              <a:rPr kumimoji="0" lang="en-US" sz="3600" b="0" i="0" u="none" strike="noStrike" kern="0" cap="none" spc="0" normalizeH="0" baseline="0" noProof="0">
                <a:ln>
                  <a:noFill/>
                </a:ln>
                <a:solidFill>
                  <a:srgbClr val="FFFF00"/>
                </a:solidFill>
                <a:effectLst/>
                <a:uLnTx/>
                <a:uFillTx/>
                <a:latin typeface="Century Gothic"/>
                <a:sym typeface="Century Gothic"/>
              </a:rPr>
              <a:t>CollectionTest.ResizeToZeroClearsCollection</a:t>
            </a:r>
            <a:endParaRPr lang="en-US" sz="3600">
              <a:solidFill>
                <a:srgbClr val="FFFF00"/>
              </a:solidFill>
            </a:endParaRPr>
          </a:p>
        </p:txBody>
      </p:sp>
      <p:sp>
        <p:nvSpPr>
          <p:cNvPr id="3" name="Text Placeholder 2">
            <a:extLst>
              <a:ext uri="{FF2B5EF4-FFF2-40B4-BE49-F238E27FC236}">
                <a16:creationId xmlns:a16="http://schemas.microsoft.com/office/drawing/2014/main" id="{8BF8F764-9707-B7F0-085A-C8159C2DE1D9}"/>
              </a:ext>
            </a:extLst>
          </p:cNvPr>
          <p:cNvSpPr>
            <a:spLocks noGrp="1"/>
          </p:cNvSpPr>
          <p:nvPr>
            <p:ph type="body" idx="1"/>
          </p:nvPr>
        </p:nvSpPr>
        <p:spPr/>
        <p:txBody>
          <a:bodyPr/>
          <a:lstStyle/>
          <a:p>
            <a:r>
              <a:rPr lang="en-US" b="1">
                <a:solidFill>
                  <a:srgbClr val="FFFF00"/>
                </a:solidFill>
              </a:rPr>
              <a:t>Vulnerability Tested:</a:t>
            </a:r>
            <a:r>
              <a:rPr lang="en-US">
                <a:solidFill>
                  <a:srgbClr val="FFFF00"/>
                </a:solidFill>
              </a:rPr>
              <a:t> </a:t>
            </a:r>
            <a:r>
              <a:rPr lang="en-US" b="1">
                <a:solidFill>
                  <a:srgbClr val="FFFF00"/>
                </a:solidFill>
              </a:rPr>
              <a:t>Memory management and cleanup</a:t>
            </a:r>
            <a:br>
              <a:rPr lang="en-US"/>
            </a:br>
            <a:r>
              <a:rPr lang="en-US" b="1"/>
              <a:t>Explanation:</a:t>
            </a:r>
            <a:r>
              <a:rPr lang="en-US"/>
              <a:t> This test checks whether resizing a collection to zero effectively clears the memory it holds.</a:t>
            </a:r>
          </a:p>
          <a:p>
            <a:r>
              <a:rPr lang="en-US" b="1"/>
              <a:t>Why it matters:</a:t>
            </a:r>
            <a:r>
              <a:rPr lang="en-US"/>
              <a:t> This confirms proper cleanup of dynamic memory and ensures no data leakage.</a:t>
            </a:r>
          </a:p>
          <a:p>
            <a:r>
              <a:rPr lang="en-US" b="1"/>
              <a:t>Security Risk If Not Tested:</a:t>
            </a:r>
            <a:r>
              <a:rPr lang="en-US"/>
              <a:t> Failure to properly clear memory could lead to stale or sensitive data lingering in memory, posing a </a:t>
            </a:r>
            <a:r>
              <a:rPr lang="en-US" b="1"/>
              <a:t>data leakage</a:t>
            </a:r>
            <a:r>
              <a:rPr lang="en-US"/>
              <a:t> vulnerability.</a:t>
            </a:r>
          </a:p>
          <a:p>
            <a:endParaRPr lang="en-US"/>
          </a:p>
        </p:txBody>
      </p:sp>
      <p:pic>
        <p:nvPicPr>
          <p:cNvPr id="5" name="Picture 4">
            <a:extLst>
              <a:ext uri="{FF2B5EF4-FFF2-40B4-BE49-F238E27FC236}">
                <a16:creationId xmlns:a16="http://schemas.microsoft.com/office/drawing/2014/main" id="{FF833C9A-3300-4C45-3475-6537E4018157}"/>
              </a:ext>
            </a:extLst>
          </p:cNvPr>
          <p:cNvPicPr>
            <a:picLocks noChangeAspect="1"/>
          </p:cNvPicPr>
          <p:nvPr/>
        </p:nvPicPr>
        <p:blipFill>
          <a:blip r:embed="rId2"/>
          <a:stretch>
            <a:fillRect/>
          </a:stretch>
        </p:blipFill>
        <p:spPr>
          <a:xfrm>
            <a:off x="1204764" y="5220348"/>
            <a:ext cx="9101072" cy="636166"/>
          </a:xfrm>
          <a:prstGeom prst="rect">
            <a:avLst/>
          </a:prstGeom>
        </p:spPr>
      </p:pic>
    </p:spTree>
    <p:extLst>
      <p:ext uri="{BB962C8B-B14F-4D97-AF65-F5344CB8AC3E}">
        <p14:creationId xmlns:p14="http://schemas.microsoft.com/office/powerpoint/2010/main" val="8441279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1036</Words>
  <Application>Microsoft Office PowerPoint</Application>
  <PresentationFormat>Widescreen</PresentationFormat>
  <Paragraphs>98</Paragraphs>
  <Slides>17</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vt:lpstr>
      <vt:lpstr>Vapor Trail</vt:lpstr>
      <vt:lpstr>Green Pace</vt:lpstr>
      <vt:lpstr>OVERVIEW: DEFENSE IN DEPTH</vt:lpstr>
      <vt:lpstr>THREATS MATRIX</vt:lpstr>
      <vt:lpstr>10 PRINCIPLES</vt:lpstr>
      <vt:lpstr>CODING STANDARDS</vt:lpstr>
      <vt:lpstr>ENCRYPTION POLICIES</vt:lpstr>
      <vt:lpstr>TRIPLE-A POLICIES</vt:lpstr>
      <vt:lpstr>Unit Testing CollectionTest.CanAddToEmptyVector</vt:lpstr>
      <vt:lpstr>Unit Testing CollectionTest.ResizeToZeroClearsCollection</vt:lpstr>
      <vt:lpstr>Unit Testing CollectionTest.ThrowsWhenAccessingOutOfBounds</vt:lpstr>
      <vt:lpstr>Unit Testing CollectionTest.AlwaysFail</vt:lpstr>
      <vt:lpstr>AUTOMATION SUMMARY</vt:lpstr>
      <vt:lpstr>TOOLS FOR AUTOMATION “DevSecOps is an approach to culture, automation, and platform design that integrates security as a shared responsibility throughout the entire IT lifecycle.” -IBM Cloud Education </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Courtney Warner</cp:lastModifiedBy>
  <cp:revision>2</cp:revision>
  <dcterms:created xsi:type="dcterms:W3CDTF">2020-08-19T17:59:24Z</dcterms:created>
  <dcterms:modified xsi:type="dcterms:W3CDTF">2025-06-29T18:30:18Z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