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sldIdLst>
    <p:sldId id="256" r:id="rId6"/>
    <p:sldId id="288" r:id="rId7"/>
    <p:sldId id="257" r:id="rId8"/>
    <p:sldId id="286" r:id="rId9"/>
    <p:sldId id="287" r:id="rId10"/>
    <p:sldId id="285" r:id="rId11"/>
    <p:sldId id="292" r:id="rId12"/>
    <p:sldId id="289" r:id="rId13"/>
    <p:sldId id="283" r:id="rId14"/>
    <p:sldId id="267" r:id="rId15"/>
    <p:sldId id="284" r:id="rId16"/>
    <p:sldId id="273" r:id="rId17"/>
    <p:sldId id="266" r:id="rId18"/>
    <p:sldId id="290" r:id="rId19"/>
    <p:sldId id="293" r:id="rId20"/>
    <p:sldId id="269" r:id="rId21"/>
    <p:sldId id="275" r:id="rId22"/>
    <p:sldId id="294" r:id="rId23"/>
    <p:sldId id="276" r:id="rId24"/>
    <p:sldId id="270" r:id="rId25"/>
    <p:sldId id="280" r:id="rId26"/>
    <p:sldId id="295" r:id="rId27"/>
    <p:sldId id="271" r:id="rId28"/>
    <p:sldId id="296" r:id="rId29"/>
    <p:sldId id="297" r:id="rId30"/>
  </p:sldIdLst>
  <p:sldSz cx="9144000" cy="5143500" type="screen16x9"/>
  <p:notesSz cx="9296400" cy="7010400"/>
  <p:defaultTextStyle>
    <a:defPPr>
      <a:defRPr lang="en-US"/>
    </a:defPPr>
    <a:lvl1pPr marL="0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67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34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01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668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35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02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169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336" algn="l" defTabSz="81633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aig Nakagawa" initials="C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997" autoAdjust="0"/>
  </p:normalViewPr>
  <p:slideViewPr>
    <p:cSldViewPr>
      <p:cViewPr varScale="1">
        <p:scale>
          <a:sx n="70" d="100"/>
          <a:sy n="70" d="100"/>
        </p:scale>
        <p:origin x="66" y="294"/>
      </p:cViewPr>
      <p:guideLst>
        <p:guide orient="horz" pos="1620"/>
        <p:guide pos="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016" y="6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8521CA78-A499-4633-B898-F9043592D78E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3D412D8C-1E5D-4678-BC7F-48977E07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1633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408167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6334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24501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32668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40835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49002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57169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65336" algn="l" defTabSz="81633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here to talk</a:t>
            </a:r>
            <a:r>
              <a:rPr lang="en-US" baseline="0" dirty="0" smtClean="0"/>
              <a:t> about testing an Epi model with python. Not going to do too much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2D8C-1E5D-4678-BC7F-48977E07D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tell people what we tested, how we tested it, and what results we got. There are other things that test can do- stress and performance, security</a:t>
            </a:r>
            <a:r>
              <a:rPr lang="en-US" baseline="0" dirty="0" smtClean="0"/>
              <a:t> testing, etc. But the real question you ought to be asking…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2D8C-1E5D-4678-BC7F-48977E07D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0471" y="3766947"/>
            <a:ext cx="8516586" cy="1066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Client or presentation name</a:t>
            </a:r>
          </a:p>
          <a:p>
            <a:pPr lvl="0"/>
            <a:r>
              <a:rPr lang="en-US" dirty="0" smtClean="0"/>
              <a:t>Date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248400" y="4706287"/>
            <a:ext cx="2743200" cy="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3FC66EDC-0D59-4593-A0A5-F9EF004793B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" y="1946910"/>
            <a:ext cx="8156448" cy="7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6248400" y="4829633"/>
            <a:ext cx="2743200" cy="31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86" y="4848683"/>
            <a:ext cx="2438400" cy="1607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459186" y="4857751"/>
            <a:ext cx="1465614" cy="159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7548950"/>
              </p:ext>
            </p:extLst>
          </p:nvPr>
        </p:nvGraphicFramePr>
        <p:xfrm>
          <a:off x="180511" y="971550"/>
          <a:ext cx="8353888" cy="335279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1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 userDrawn="1">
            <p:extLst/>
          </p:nvPr>
        </p:nvGraphicFramePr>
        <p:xfrm>
          <a:off x="180511" y="971550"/>
          <a:ext cx="8353888" cy="335279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8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80511" y="4816288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10" y="4879715"/>
            <a:ext cx="380598" cy="2235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5E7F5BFD-39EB-44C1-950F-7ADF7831458B}" type="slidenum">
              <a:rPr lang="en-US" smtClean="0"/>
              <a:pPr/>
              <a:t>‹#›</a:t>
            </a:fld>
            <a:r>
              <a:rPr lang="en-US" dirty="0" smtClean="0"/>
              <a:t>   </a:t>
            </a:r>
            <a:r>
              <a:rPr lang="en-US" sz="1100" dirty="0" smtClean="0"/>
              <a:t>|  </a:t>
            </a:r>
            <a:endParaRPr lang="en-US" sz="1100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60708" y="490888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Copyright © 2016 Intellectual Ventures</a:t>
            </a:r>
            <a:r>
              <a:rPr lang="en-US" baseline="0" dirty="0" smtClean="0">
                <a:solidFill>
                  <a:schemeClr val="accent4"/>
                </a:solidFill>
              </a:rPr>
              <a:t> Management</a:t>
            </a:r>
            <a:r>
              <a:rPr lang="en-US" dirty="0" smtClean="0">
                <a:solidFill>
                  <a:schemeClr val="accent4"/>
                </a:solidFill>
              </a:rPr>
              <a:t>, LLC (IVM). All rights reserved.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9" name="Picture 3" descr="3FC66EDC-0D59-4593-A0A5-F9EF004793B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26" y="4868062"/>
            <a:ext cx="2515637" cy="2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52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67" indent="0">
              <a:buNone/>
              <a:defRPr sz="2500"/>
            </a:lvl2pPr>
            <a:lvl3pPr marL="816334" indent="0">
              <a:buNone/>
              <a:defRPr sz="2100"/>
            </a:lvl3pPr>
            <a:lvl4pPr marL="1224501" indent="0">
              <a:buNone/>
              <a:defRPr sz="1800"/>
            </a:lvl4pPr>
            <a:lvl5pPr marL="1632668" indent="0">
              <a:buNone/>
              <a:defRPr sz="1800"/>
            </a:lvl5pPr>
            <a:lvl6pPr marL="2040835" indent="0">
              <a:buNone/>
              <a:defRPr sz="1800"/>
            </a:lvl6pPr>
            <a:lvl7pPr marL="2449002" indent="0">
              <a:buNone/>
              <a:defRPr sz="1800"/>
            </a:lvl7pPr>
            <a:lvl8pPr marL="2857169" indent="0">
              <a:buNone/>
              <a:defRPr sz="1800"/>
            </a:lvl8pPr>
            <a:lvl9pPr marL="3265336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8167" indent="0">
              <a:buNone/>
              <a:defRPr sz="1100"/>
            </a:lvl2pPr>
            <a:lvl3pPr marL="816334" indent="0">
              <a:buNone/>
              <a:defRPr sz="900"/>
            </a:lvl3pPr>
            <a:lvl4pPr marL="1224501" indent="0">
              <a:buNone/>
              <a:defRPr sz="800"/>
            </a:lvl4pPr>
            <a:lvl5pPr marL="1632668" indent="0">
              <a:buNone/>
              <a:defRPr sz="800"/>
            </a:lvl5pPr>
            <a:lvl6pPr marL="2040835" indent="0">
              <a:buNone/>
              <a:defRPr sz="800"/>
            </a:lvl6pPr>
            <a:lvl7pPr marL="2449002" indent="0">
              <a:buNone/>
              <a:defRPr sz="800"/>
            </a:lvl7pPr>
            <a:lvl8pPr marL="2857169" indent="0">
              <a:buNone/>
              <a:defRPr sz="800"/>
            </a:lvl8pPr>
            <a:lvl9pPr marL="326533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80511" y="4710410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   </a:t>
            </a:r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2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67" indent="0">
              <a:buNone/>
              <a:defRPr sz="2500"/>
            </a:lvl2pPr>
            <a:lvl3pPr marL="816334" indent="0">
              <a:buNone/>
              <a:defRPr sz="2100"/>
            </a:lvl3pPr>
            <a:lvl4pPr marL="1224501" indent="0">
              <a:buNone/>
              <a:defRPr sz="1800"/>
            </a:lvl4pPr>
            <a:lvl5pPr marL="1632668" indent="0">
              <a:buNone/>
              <a:defRPr sz="1800"/>
            </a:lvl5pPr>
            <a:lvl6pPr marL="2040835" indent="0">
              <a:buNone/>
              <a:defRPr sz="1800"/>
            </a:lvl6pPr>
            <a:lvl7pPr marL="2449002" indent="0">
              <a:buNone/>
              <a:defRPr sz="1800"/>
            </a:lvl7pPr>
            <a:lvl8pPr marL="2857169" indent="0">
              <a:buNone/>
              <a:defRPr sz="1800"/>
            </a:lvl8pPr>
            <a:lvl9pPr marL="3265336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200"/>
            </a:lvl1pPr>
            <a:lvl2pPr marL="408167" indent="0">
              <a:buNone/>
              <a:defRPr sz="1100"/>
            </a:lvl2pPr>
            <a:lvl3pPr marL="816334" indent="0">
              <a:buNone/>
              <a:defRPr sz="900"/>
            </a:lvl3pPr>
            <a:lvl4pPr marL="1224501" indent="0">
              <a:buNone/>
              <a:defRPr sz="800"/>
            </a:lvl4pPr>
            <a:lvl5pPr marL="1632668" indent="0">
              <a:buNone/>
              <a:defRPr sz="800"/>
            </a:lvl5pPr>
            <a:lvl6pPr marL="2040835" indent="0">
              <a:buNone/>
              <a:defRPr sz="800"/>
            </a:lvl6pPr>
            <a:lvl7pPr marL="2449002" indent="0">
              <a:buNone/>
              <a:defRPr sz="800"/>
            </a:lvl7pPr>
            <a:lvl8pPr marL="2857169" indent="0">
              <a:buNone/>
              <a:defRPr sz="800"/>
            </a:lvl8pPr>
            <a:lvl9pPr marL="326533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80511" y="4710410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   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80511" y="4816288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10" y="4879715"/>
            <a:ext cx="380598" cy="2235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5E7F5BFD-39EB-44C1-950F-7ADF7831458B}" type="slidenum">
              <a:rPr lang="en-US" smtClean="0"/>
              <a:pPr/>
              <a:t>‹#›</a:t>
            </a:fld>
            <a:r>
              <a:rPr lang="en-US" dirty="0" smtClean="0"/>
              <a:t>   </a:t>
            </a:r>
            <a:r>
              <a:rPr lang="en-US" sz="1100" dirty="0" smtClean="0"/>
              <a:t>|  </a:t>
            </a:r>
            <a:endParaRPr lang="en-US" sz="1100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60708" y="490888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Copyright © 2016 Intellectual Ventures</a:t>
            </a:r>
            <a:r>
              <a:rPr lang="en-US" baseline="0" dirty="0" smtClean="0">
                <a:solidFill>
                  <a:schemeClr val="accent4"/>
                </a:solidFill>
              </a:rPr>
              <a:t> Management</a:t>
            </a:r>
            <a:r>
              <a:rPr lang="en-US" dirty="0" smtClean="0">
                <a:solidFill>
                  <a:schemeClr val="accent4"/>
                </a:solidFill>
              </a:rPr>
              <a:t>, LLC (IVM). All rights reserved.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Picture 3" descr="3FC66EDC-0D59-4593-A0A5-F9EF004793B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26" y="4868062"/>
            <a:ext cx="2515637" cy="2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3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6176" y="1597820"/>
            <a:ext cx="8253023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Plain Title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6176" y="1597820"/>
            <a:ext cx="8253023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Plain Title Page </a:t>
            </a:r>
            <a:endParaRPr lang="en-US" dirty="0"/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80511" y="4816288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10" y="4879715"/>
            <a:ext cx="380598" cy="2235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5E7F5BFD-39EB-44C1-950F-7ADF7831458B}" type="slidenum">
              <a:rPr lang="en-US" smtClean="0"/>
              <a:pPr/>
              <a:t>‹#›</a:t>
            </a:fld>
            <a:r>
              <a:rPr lang="en-US" dirty="0" smtClean="0"/>
              <a:t>   </a:t>
            </a:r>
            <a:r>
              <a:rPr lang="en-US" sz="1100" dirty="0" smtClean="0"/>
              <a:t>|  </a:t>
            </a:r>
            <a:endParaRPr lang="en-US" sz="1100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60708" y="490888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Copyright © 2016 Intellectual Ventures</a:t>
            </a:r>
            <a:r>
              <a:rPr lang="en-US" baseline="0" dirty="0" smtClean="0">
                <a:solidFill>
                  <a:schemeClr val="accent4"/>
                </a:solidFill>
              </a:rPr>
              <a:t> Management</a:t>
            </a:r>
            <a:r>
              <a:rPr lang="en-US" dirty="0" smtClean="0">
                <a:solidFill>
                  <a:schemeClr val="accent4"/>
                </a:solidFill>
              </a:rPr>
              <a:t>, LLC (IVM). All rights reserved.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" name="Picture 3" descr="3FC66EDC-0D59-4593-A0A5-F9EF004793B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26" y="4868062"/>
            <a:ext cx="2515637" cy="2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81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110" y="133350"/>
            <a:ext cx="873529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0511" y="895350"/>
            <a:ext cx="8735290" cy="3699272"/>
          </a:xfrm>
        </p:spPr>
        <p:txBody>
          <a:bodyPr/>
          <a:lstStyle>
            <a:lvl1pPr>
              <a:buClr>
                <a:schemeClr val="accent2"/>
              </a:buClr>
              <a:defRPr sz="2000" baseline="0"/>
            </a:lvl1pPr>
            <a:lvl2pPr>
              <a:buClr>
                <a:schemeClr val="accent4"/>
              </a:buClr>
              <a:defRPr sz="2000"/>
            </a:lvl2pPr>
            <a:lvl3pPr>
              <a:defRPr sz="2000"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 smtClean="0"/>
              <a:t>Bullets (Slide Content)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5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110" y="133350"/>
            <a:ext cx="873529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0511" y="895350"/>
            <a:ext cx="8735290" cy="3699272"/>
          </a:xfrm>
        </p:spPr>
        <p:txBody>
          <a:bodyPr/>
          <a:lstStyle>
            <a:lvl1pPr>
              <a:buClr>
                <a:schemeClr val="accent2"/>
              </a:buClr>
              <a:defRPr sz="2000" baseline="0"/>
            </a:lvl1pPr>
            <a:lvl2pPr>
              <a:buClr>
                <a:schemeClr val="accent4"/>
              </a:buClr>
              <a:defRPr sz="2000"/>
            </a:lvl2pPr>
            <a:lvl3pPr>
              <a:defRPr sz="2000"/>
            </a:lvl3pPr>
            <a:lvl4pPr>
              <a:buClr>
                <a:schemeClr val="accent5"/>
              </a:buClr>
              <a:defRPr/>
            </a:lvl4pPr>
          </a:lstStyle>
          <a:p>
            <a:pPr lvl="0"/>
            <a:r>
              <a:rPr lang="en-US" dirty="0" smtClean="0"/>
              <a:t>Bullets (Slide Content)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80511" y="4816288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10" y="4879715"/>
            <a:ext cx="380598" cy="2235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5E7F5BFD-39EB-44C1-950F-7ADF7831458B}" type="slidenum">
              <a:rPr lang="en-US" smtClean="0"/>
              <a:pPr/>
              <a:t>‹#›</a:t>
            </a:fld>
            <a:r>
              <a:rPr lang="en-US" dirty="0" smtClean="0"/>
              <a:t>   </a:t>
            </a:r>
            <a:r>
              <a:rPr lang="en-US" sz="1100" dirty="0" smtClean="0"/>
              <a:t>|  </a:t>
            </a:r>
            <a:endParaRPr lang="en-US" sz="1100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560708" y="490888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Copyright © 2016 Intellectual Ventures</a:t>
            </a:r>
            <a:r>
              <a:rPr lang="en-US" baseline="0" dirty="0" smtClean="0">
                <a:solidFill>
                  <a:schemeClr val="accent4"/>
                </a:solidFill>
              </a:rPr>
              <a:t> Management</a:t>
            </a:r>
            <a:r>
              <a:rPr lang="en-US" dirty="0" smtClean="0">
                <a:solidFill>
                  <a:schemeClr val="accent4"/>
                </a:solidFill>
              </a:rPr>
              <a:t>, LLC (IVM). All rights reserved.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2" name="Picture 3" descr="3FC66EDC-0D59-4593-A0A5-F9EF004793B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26" y="4868062"/>
            <a:ext cx="2515637" cy="2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03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95350"/>
            <a:ext cx="4245032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7" indent="0">
              <a:buNone/>
              <a:defRPr sz="1800" b="1"/>
            </a:lvl2pPr>
            <a:lvl3pPr marL="816334" indent="0">
              <a:buNone/>
              <a:defRPr sz="1600" b="1"/>
            </a:lvl3pPr>
            <a:lvl4pPr marL="1224501" indent="0">
              <a:buNone/>
              <a:defRPr sz="1400" b="1"/>
            </a:lvl4pPr>
            <a:lvl5pPr marL="1632668" indent="0">
              <a:buNone/>
              <a:defRPr sz="1400" b="1"/>
            </a:lvl5pPr>
            <a:lvl6pPr marL="2040835" indent="0">
              <a:buNone/>
              <a:defRPr sz="1400" b="1"/>
            </a:lvl6pPr>
            <a:lvl7pPr marL="2449002" indent="0">
              <a:buNone/>
              <a:defRPr sz="1400" b="1"/>
            </a:lvl7pPr>
            <a:lvl8pPr marL="2857169" indent="0">
              <a:buNone/>
              <a:defRPr sz="1400" b="1"/>
            </a:lvl8pPr>
            <a:lvl9pPr marL="326533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568" y="1428750"/>
            <a:ext cx="4245032" cy="3165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6306" y="895350"/>
            <a:ext cx="4324406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7" indent="0">
              <a:buNone/>
              <a:defRPr sz="1800" b="1"/>
            </a:lvl2pPr>
            <a:lvl3pPr marL="816334" indent="0">
              <a:buNone/>
              <a:defRPr sz="1600" b="1"/>
            </a:lvl3pPr>
            <a:lvl4pPr marL="1224501" indent="0">
              <a:buNone/>
              <a:defRPr sz="1400" b="1"/>
            </a:lvl4pPr>
            <a:lvl5pPr marL="1632668" indent="0">
              <a:buNone/>
              <a:defRPr sz="1400" b="1"/>
            </a:lvl5pPr>
            <a:lvl6pPr marL="2040835" indent="0">
              <a:buNone/>
              <a:defRPr sz="1400" b="1"/>
            </a:lvl6pPr>
            <a:lvl7pPr marL="2449002" indent="0">
              <a:buNone/>
              <a:defRPr sz="1400" b="1"/>
            </a:lvl7pPr>
            <a:lvl8pPr marL="2857169" indent="0">
              <a:buNone/>
              <a:defRPr sz="1400" b="1"/>
            </a:lvl8pPr>
            <a:lvl9pPr marL="326533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794" y="1428750"/>
            <a:ext cx="4324406" cy="3165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95350"/>
            <a:ext cx="4245032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7" indent="0">
              <a:buNone/>
              <a:defRPr sz="1800" b="1"/>
            </a:lvl2pPr>
            <a:lvl3pPr marL="816334" indent="0">
              <a:buNone/>
              <a:defRPr sz="1600" b="1"/>
            </a:lvl3pPr>
            <a:lvl4pPr marL="1224501" indent="0">
              <a:buNone/>
              <a:defRPr sz="1400" b="1"/>
            </a:lvl4pPr>
            <a:lvl5pPr marL="1632668" indent="0">
              <a:buNone/>
              <a:defRPr sz="1400" b="1"/>
            </a:lvl5pPr>
            <a:lvl6pPr marL="2040835" indent="0">
              <a:buNone/>
              <a:defRPr sz="1400" b="1"/>
            </a:lvl6pPr>
            <a:lvl7pPr marL="2449002" indent="0">
              <a:buNone/>
              <a:defRPr sz="1400" b="1"/>
            </a:lvl7pPr>
            <a:lvl8pPr marL="2857169" indent="0">
              <a:buNone/>
              <a:defRPr sz="1400" b="1"/>
            </a:lvl8pPr>
            <a:lvl9pPr marL="326533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568" y="1428750"/>
            <a:ext cx="4245032" cy="3165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6306" y="895350"/>
            <a:ext cx="4324406" cy="47982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67" indent="0">
              <a:buNone/>
              <a:defRPr sz="1800" b="1"/>
            </a:lvl2pPr>
            <a:lvl3pPr marL="816334" indent="0">
              <a:buNone/>
              <a:defRPr sz="1600" b="1"/>
            </a:lvl3pPr>
            <a:lvl4pPr marL="1224501" indent="0">
              <a:buNone/>
              <a:defRPr sz="1400" b="1"/>
            </a:lvl4pPr>
            <a:lvl5pPr marL="1632668" indent="0">
              <a:buNone/>
              <a:defRPr sz="1400" b="1"/>
            </a:lvl5pPr>
            <a:lvl6pPr marL="2040835" indent="0">
              <a:buNone/>
              <a:defRPr sz="1400" b="1"/>
            </a:lvl6pPr>
            <a:lvl7pPr marL="2449002" indent="0">
              <a:buNone/>
              <a:defRPr sz="1400" b="1"/>
            </a:lvl7pPr>
            <a:lvl8pPr marL="2857169" indent="0">
              <a:buNone/>
              <a:defRPr sz="1400" b="1"/>
            </a:lvl8pPr>
            <a:lvl9pPr marL="326533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794" y="1428750"/>
            <a:ext cx="4324406" cy="3165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80511" y="4816288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0110" y="4879715"/>
            <a:ext cx="380598" cy="2235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5E7F5BFD-39EB-44C1-950F-7ADF7831458B}" type="slidenum">
              <a:rPr lang="en-US" smtClean="0"/>
              <a:pPr/>
              <a:t>‹#›</a:t>
            </a:fld>
            <a:r>
              <a:rPr lang="en-US" dirty="0" smtClean="0"/>
              <a:t>   </a:t>
            </a:r>
            <a:r>
              <a:rPr lang="en-US" sz="1100" dirty="0" smtClean="0"/>
              <a:t>|  </a:t>
            </a:r>
            <a:endParaRPr lang="en-US" sz="1100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0708" y="490888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Copyright © 2016 Intellectual Ventures</a:t>
            </a:r>
            <a:r>
              <a:rPr lang="en-US" baseline="0" dirty="0" smtClean="0">
                <a:solidFill>
                  <a:schemeClr val="accent4"/>
                </a:solidFill>
              </a:rPr>
              <a:t> Management</a:t>
            </a:r>
            <a:r>
              <a:rPr lang="en-US" dirty="0" smtClean="0">
                <a:solidFill>
                  <a:schemeClr val="accent4"/>
                </a:solidFill>
              </a:rPr>
              <a:t>, LLC (IVM). All rights reserved.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1" name="Picture 3" descr="3FC66EDC-0D59-4593-A0A5-F9EF004793B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26" y="4868062"/>
            <a:ext cx="2515637" cy="2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88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568" y="819150"/>
            <a:ext cx="4245032" cy="3775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794" y="819150"/>
            <a:ext cx="4324406" cy="3775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9" y="133350"/>
            <a:ext cx="8229600" cy="609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568" y="819150"/>
            <a:ext cx="4245032" cy="3775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4794" y="819150"/>
            <a:ext cx="4324406" cy="3775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80511" y="4816288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0110" y="4879715"/>
            <a:ext cx="380598" cy="2235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5E7F5BFD-39EB-44C1-950F-7ADF7831458B}" type="slidenum">
              <a:rPr lang="en-US" smtClean="0"/>
              <a:pPr/>
              <a:t>‹#›</a:t>
            </a:fld>
            <a:r>
              <a:rPr lang="en-US" dirty="0" smtClean="0"/>
              <a:t>   </a:t>
            </a:r>
            <a:r>
              <a:rPr lang="en-US" sz="1100" dirty="0" smtClean="0"/>
              <a:t>|  </a:t>
            </a:r>
            <a:endParaRPr lang="en-US" sz="1100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60708" y="490888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Copyright © 2016 Intellectual Ventures</a:t>
            </a:r>
            <a:r>
              <a:rPr lang="en-US" baseline="0" dirty="0" smtClean="0">
                <a:solidFill>
                  <a:schemeClr val="accent4"/>
                </a:solidFill>
              </a:rPr>
              <a:t> Management</a:t>
            </a:r>
            <a:r>
              <a:rPr lang="en-US" dirty="0" smtClean="0">
                <a:solidFill>
                  <a:schemeClr val="accent4"/>
                </a:solidFill>
              </a:rPr>
              <a:t>, LLC (IVM). All rights reserved.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Picture 3" descr="3FC66EDC-0D59-4593-A0A5-F9EF004793B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26" y="4868062"/>
            <a:ext cx="2515637" cy="2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48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80511" y="4710410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4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80511" y="4710410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80511" y="4816288"/>
            <a:ext cx="380598" cy="3759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7F5BFD-39EB-44C1-950F-7ADF7831458B}" type="slidenum">
              <a:rPr lang="en-US" smtClean="0">
                <a:solidFill>
                  <a:schemeClr val="accent4"/>
                </a:solidFill>
              </a:rPr>
              <a:pPr/>
              <a:t>‹#›</a:t>
            </a:fld>
            <a:r>
              <a:rPr lang="en-US" dirty="0" smtClean="0">
                <a:solidFill>
                  <a:schemeClr val="accent4"/>
                </a:solidFill>
              </a:rPr>
              <a:t>   </a:t>
            </a:r>
            <a:r>
              <a:rPr lang="en-US" sz="1100" dirty="0" smtClean="0">
                <a:solidFill>
                  <a:schemeClr val="accent4"/>
                </a:solidFill>
              </a:rPr>
              <a:t>|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523377" y="481310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10" y="4879715"/>
            <a:ext cx="380598" cy="223540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lvl1pPr algn="l">
              <a:defRPr sz="900">
                <a:solidFill>
                  <a:schemeClr val="accent4"/>
                </a:solidFill>
              </a:defRPr>
            </a:lvl1pPr>
          </a:lstStyle>
          <a:p>
            <a:fld id="{5E7F5BFD-39EB-44C1-950F-7ADF7831458B}" type="slidenum">
              <a:rPr lang="en-US" smtClean="0"/>
              <a:pPr/>
              <a:t>‹#›</a:t>
            </a:fld>
            <a:r>
              <a:rPr lang="en-US" dirty="0" smtClean="0"/>
              <a:t>   </a:t>
            </a:r>
            <a:r>
              <a:rPr lang="en-US" sz="1100" dirty="0" smtClean="0"/>
              <a:t>|  </a:t>
            </a:r>
            <a:endParaRPr lang="en-US" sz="1100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60708" y="4908881"/>
            <a:ext cx="2895615" cy="273248"/>
          </a:xfrm>
          <a:prstGeom prst="rect">
            <a:avLst/>
          </a:prstGeom>
        </p:spPr>
        <p:txBody>
          <a:bodyPr vert="horz" lIns="51426" tIns="25713" rIns="51426" bIns="25713" rtlCol="0" anchor="ctr"/>
          <a:lstStyle>
            <a:defPPr>
              <a:defRPr lang="en-US"/>
            </a:defPPr>
            <a:lvl1pPr marL="0" algn="l" defTabSz="816334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8167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6334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501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2668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0835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9002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169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5336" algn="l" defTabSz="816334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4"/>
                </a:solidFill>
              </a:rPr>
              <a:t>Copyright © 2016 Intellectual Ventures</a:t>
            </a:r>
            <a:r>
              <a:rPr lang="en-US" baseline="0" dirty="0" smtClean="0">
                <a:solidFill>
                  <a:schemeClr val="accent4"/>
                </a:solidFill>
              </a:rPr>
              <a:t> Management</a:t>
            </a:r>
            <a:r>
              <a:rPr lang="en-US" dirty="0" smtClean="0">
                <a:solidFill>
                  <a:schemeClr val="accent4"/>
                </a:solidFill>
              </a:rPr>
              <a:t>, LLC (IVM). All rights reserved.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" name="Picture 3" descr="3FC66EDC-0D59-4593-A0A5-F9EF004793B0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726" y="4868062"/>
            <a:ext cx="2515637" cy="2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82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10" y="133350"/>
            <a:ext cx="8700340" cy="609600"/>
          </a:xfrm>
          <a:prstGeom prst="rect">
            <a:avLst/>
          </a:prstGeom>
        </p:spPr>
        <p:txBody>
          <a:bodyPr vert="horz" lIns="81633" tIns="40817" rIns="81633" bIns="40817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10" y="895350"/>
            <a:ext cx="8700340" cy="3699273"/>
          </a:xfrm>
          <a:prstGeom prst="rect">
            <a:avLst/>
          </a:prstGeom>
        </p:spPr>
        <p:txBody>
          <a:bodyPr vert="horz" lIns="81633" tIns="40817" rIns="81633" bIns="40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5" r:id="rId3"/>
    <p:sldLayoutId id="2147483653" r:id="rId4"/>
    <p:sldLayoutId id="2147483666" r:id="rId5"/>
    <p:sldLayoutId id="2147483663" r:id="rId6"/>
    <p:sldLayoutId id="2147483667" r:id="rId7"/>
    <p:sldLayoutId id="2147483655" r:id="rId8"/>
    <p:sldLayoutId id="2147483668" r:id="rId9"/>
    <p:sldLayoutId id="2147483664" r:id="rId10"/>
    <p:sldLayoutId id="2147483669" r:id="rId11"/>
    <p:sldLayoutId id="2147483657" r:id="rId12"/>
    <p:sldLayoutId id="2147483670" r:id="rId13"/>
    <p:sldLayoutId id="2147483649" r:id="rId14"/>
    <p:sldLayoutId id="2147483671" r:id="rId15"/>
  </p:sldLayoutIdLst>
  <p:timing>
    <p:tnLst>
      <p:par>
        <p:cTn id="1" dur="indefinite" restart="never" nodeType="tmRoot"/>
      </p:par>
    </p:tnLst>
  </p:timing>
  <p:txStyles>
    <p:titleStyle>
      <a:lvl1pPr algn="l" defTabSz="816334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306125" indent="-306125" algn="l" defTabSz="816334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72" indent="-255105" algn="l" defTabSz="816334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17" indent="-204084" algn="l" defTabSz="816334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84" indent="-204084" algn="l" defTabSz="816334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52" indent="-204084" algn="l" defTabSz="81633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19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085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253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20" indent="-204084" algn="l" defTabSz="81633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4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1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8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5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02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9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6" algn="l" defTabSz="816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dailywtf.com/" TargetMode="External"/><Relationship Id="rId3" Type="http://schemas.openxmlformats.org/officeDocument/2006/relationships/hyperlink" Target="https://github.com/InstituteforDiseaseModeling" TargetMode="External"/><Relationship Id="rId7" Type="http://schemas.openxmlformats.org/officeDocument/2006/relationships/hyperlink" Target="http://devopsreactions.tumblr.com/" TargetMode="External"/><Relationship Id="rId2" Type="http://schemas.openxmlformats.org/officeDocument/2006/relationships/hyperlink" Target="https://github.com/CWiswell-IDM/PyLadiesSam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model-thinking" TargetMode="External"/><Relationship Id="rId5" Type="http://schemas.openxmlformats.org/officeDocument/2006/relationships/hyperlink" Target="https://www.coursera.org/learn/epidemics" TargetMode="External"/><Relationship Id="rId4" Type="http://schemas.openxmlformats.org/officeDocument/2006/relationships/hyperlink" Target="http://idmod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Python Fever! Testing a disease model with </a:t>
            </a:r>
            <a:r>
              <a:rPr lang="en-US" dirty="0" smtClean="0"/>
              <a:t>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33"/>
    </mc:Choice>
    <mc:Fallback>
      <p:transition spd="slow" advTm="1363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r>
              <a:rPr lang="en-US" dirty="0" smtClean="0"/>
              <a:t>: IDM’s regression harness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regression_test.py</a:t>
            </a:r>
          </a:p>
          <a:p>
            <a:pPr lvl="1"/>
            <a:r>
              <a:rPr lang="en-US" dirty="0" smtClean="0"/>
              <a:t>Research and Dev tool</a:t>
            </a:r>
          </a:p>
          <a:p>
            <a:pPr lvl="1"/>
            <a:r>
              <a:rPr lang="en-US" dirty="0" smtClean="0"/>
              <a:t>Single python file</a:t>
            </a:r>
          </a:p>
          <a:p>
            <a:r>
              <a:rPr lang="en-US" dirty="0" smtClean="0"/>
              <a:t>Positives</a:t>
            </a:r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Charting</a:t>
            </a:r>
          </a:p>
          <a:p>
            <a:pPr lvl="1"/>
            <a:r>
              <a:rPr lang="en-US" dirty="0" smtClean="0"/>
              <a:t>Overlay functionality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Cluster abuse</a:t>
            </a:r>
          </a:p>
          <a:p>
            <a:pPr lvl="1"/>
            <a:r>
              <a:rPr lang="en-US" dirty="0" smtClean="0"/>
              <a:t>Unmanageable code</a:t>
            </a:r>
          </a:p>
          <a:p>
            <a:pPr lvl="1"/>
            <a:r>
              <a:rPr lang="en-US" dirty="0" smtClean="0"/>
              <a:t>Failure investigation hard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95"/>
    </mc:Choice>
    <mc:Fallback xmlns="">
      <p:transition spd="slow" advTm="178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</a:t>
            </a:r>
            <a:r>
              <a:rPr lang="en-US" dirty="0" smtClean="0"/>
              <a:t>How RT.py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Console app</a:t>
            </a:r>
          </a:p>
          <a:p>
            <a:r>
              <a:rPr lang="en-US" dirty="0" smtClean="0"/>
              <a:t>JSON suites</a:t>
            </a:r>
          </a:p>
          <a:p>
            <a:pPr lvl="1"/>
            <a:r>
              <a:rPr lang="en-US" dirty="0" smtClean="0"/>
              <a:t>Specified with </a:t>
            </a:r>
            <a:r>
              <a:rPr lang="en-US" dirty="0" err="1" smtClean="0"/>
              <a:t>sys.argv</a:t>
            </a:r>
            <a:endParaRPr lang="en-US" dirty="0" smtClean="0"/>
          </a:p>
          <a:p>
            <a:pPr lvl="1"/>
            <a:r>
              <a:rPr lang="en-US" dirty="0" smtClean="0"/>
              <a:t>Lists folder paths</a:t>
            </a:r>
          </a:p>
          <a:p>
            <a:r>
              <a:rPr lang="en-US" dirty="0" smtClean="0"/>
              <a:t>Regression tests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err="1" smtClean="0"/>
              <a:t>_overrides.json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ampaign.json</a:t>
            </a:r>
            <a:r>
              <a:rPr lang="en-US" dirty="0" smtClean="0"/>
              <a:t> (usually)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utput folder with </a:t>
            </a:r>
            <a:r>
              <a:rPr lang="en-US" dirty="0" err="1" smtClean="0"/>
              <a:t>InsetChart.json</a:t>
            </a:r>
            <a:endParaRPr lang="en-US" dirty="0" smtClean="0"/>
          </a:p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Match all channels</a:t>
            </a:r>
          </a:p>
          <a:p>
            <a:pPr lvl="1"/>
            <a:r>
              <a:rPr lang="en-US" dirty="0" smtClean="0"/>
              <a:t>Local plotting of failures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717804"/>
            <a:ext cx="4752975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235" y="413147"/>
            <a:ext cx="4191000" cy="418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559" y="2246638"/>
            <a:ext cx="5724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3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95"/>
    </mc:Choice>
    <mc:Fallback xmlns="">
      <p:transition spd="slow" advTm="178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r>
              <a:rPr lang="en-US" dirty="0" smtClean="0"/>
              <a:t>: </a:t>
            </a:r>
            <a:r>
              <a:rPr lang="en-US" dirty="0" smtClean="0"/>
              <a:t>Problems, and fixing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Unmanageable code</a:t>
            </a:r>
          </a:p>
          <a:p>
            <a:pPr lvl="1"/>
            <a:r>
              <a:rPr lang="en-US" dirty="0" smtClean="0"/>
              <a:t>1400 lines</a:t>
            </a:r>
          </a:p>
          <a:p>
            <a:pPr lvl="1"/>
            <a:r>
              <a:rPr lang="en-US" dirty="0" smtClean="0"/>
              <a:t>12 classes</a:t>
            </a:r>
          </a:p>
          <a:p>
            <a:pPr lvl="1"/>
            <a:r>
              <a:rPr lang="en-US" dirty="0" smtClean="0"/>
              <a:t>17 global variables</a:t>
            </a:r>
          </a:p>
          <a:p>
            <a:r>
              <a:rPr lang="en-US" dirty="0" smtClean="0"/>
              <a:t>Cluster abuse</a:t>
            </a:r>
          </a:p>
          <a:p>
            <a:pPr lvl="1"/>
            <a:r>
              <a:rPr lang="en-US" dirty="0" smtClean="0"/>
              <a:t>Load tests in a queue</a:t>
            </a:r>
          </a:p>
          <a:p>
            <a:pPr lvl="1"/>
            <a:r>
              <a:rPr lang="en-US" dirty="0" smtClean="0"/>
              <a:t>Multithreading</a:t>
            </a:r>
          </a:p>
          <a:p>
            <a:r>
              <a:rPr lang="en-US" dirty="0" smtClean="0"/>
              <a:t>Failure </a:t>
            </a:r>
            <a:r>
              <a:rPr lang="en-US" dirty="0" smtClean="0"/>
              <a:t>investigation</a:t>
            </a:r>
          </a:p>
          <a:p>
            <a:pPr lvl="1"/>
            <a:r>
              <a:rPr lang="en-US" dirty="0" smtClean="0"/>
              <a:t>HPC Job </a:t>
            </a:r>
            <a:r>
              <a:rPr lang="en-US" dirty="0" smtClean="0"/>
              <a:t>/ folder naming</a:t>
            </a:r>
            <a:endParaRPr lang="en-US" dirty="0" smtClean="0"/>
          </a:p>
          <a:p>
            <a:pPr lvl="1"/>
            <a:r>
              <a:rPr lang="en-US" dirty="0" smtClean="0"/>
              <a:t>Copy outputs locally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086"/>
    </mc:Choice>
    <mc:Fallback xmlns="">
      <p:transition spd="slow" advTm="383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Source &amp;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control</a:t>
            </a:r>
            <a:endParaRPr lang="en-US" dirty="0" smtClean="0"/>
          </a:p>
          <a:p>
            <a:pPr lvl="1"/>
            <a:r>
              <a:rPr lang="en-US" dirty="0" smtClean="0"/>
              <a:t>SVN,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VSOnline</a:t>
            </a:r>
            <a:endParaRPr lang="en-US" dirty="0" smtClean="0"/>
          </a:p>
          <a:p>
            <a:pPr lvl="1"/>
            <a:r>
              <a:rPr lang="en-US" dirty="0" smtClean="0"/>
              <a:t>Not just on your laptop</a:t>
            </a:r>
          </a:p>
          <a:p>
            <a:r>
              <a:rPr lang="en-US" dirty="0" smtClean="0"/>
              <a:t>Build harness</a:t>
            </a:r>
            <a:endParaRPr lang="en-US" dirty="0" smtClean="0"/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Bamboo, Jenkins</a:t>
            </a:r>
            <a:endParaRPr lang="en-US" dirty="0" smtClean="0"/>
          </a:p>
          <a:p>
            <a:pPr lvl="1"/>
            <a:r>
              <a:rPr lang="en-US" dirty="0" smtClean="0"/>
              <a:t>Multiple environments?</a:t>
            </a:r>
          </a:p>
          <a:p>
            <a:pPr lvl="1"/>
            <a:r>
              <a:rPr lang="en-US" dirty="0" smtClean="0"/>
              <a:t>Permissions?</a:t>
            </a:r>
            <a:endParaRPr lang="en-US" dirty="0" smtClean="0"/>
          </a:p>
          <a:p>
            <a:r>
              <a:rPr lang="en-US" dirty="0" err="1" smtClean="0"/>
              <a:t>ConfigParser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Leave all </a:t>
            </a:r>
            <a:r>
              <a:rPr lang="en-US" dirty="0" err="1" smtClean="0"/>
              <a:t>configs</a:t>
            </a:r>
            <a:r>
              <a:rPr lang="en-US" dirty="0" smtClean="0"/>
              <a:t> on disk</a:t>
            </a:r>
          </a:p>
          <a:p>
            <a:pPr lvl="1"/>
            <a:r>
              <a:rPr lang="en-US" dirty="0" smtClean="0"/>
              <a:t>Pick the one you want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895349"/>
            <a:ext cx="3124200" cy="371318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76800" y="742950"/>
            <a:ext cx="3276600" cy="129540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29200" y="1123950"/>
            <a:ext cx="2209800" cy="22860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7" idx="1"/>
          </p:cNvCxnSpPr>
          <p:nvPr/>
        </p:nvCxnSpPr>
        <p:spPr>
          <a:xfrm rot="10800000" flipV="1">
            <a:off x="5029200" y="1238250"/>
            <a:ext cx="12700" cy="2781300"/>
          </a:xfrm>
          <a:prstGeom prst="bentConnector4">
            <a:avLst>
              <a:gd name="adj1" fmla="val 5256000"/>
              <a:gd name="adj2" fmla="val 100055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567"/>
    </mc:Choice>
    <mc:Fallback xmlns="">
      <p:transition spd="slow" advTm="251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Execute regression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End-to-end scenario tests</a:t>
            </a:r>
          </a:p>
          <a:p>
            <a:pPr lvl="1"/>
            <a:r>
              <a:rPr lang="en-US" dirty="0" smtClean="0"/>
              <a:t>Feed Inputs, check outputs</a:t>
            </a:r>
          </a:p>
          <a:p>
            <a:pPr lvl="1"/>
            <a:r>
              <a:rPr lang="en-US" dirty="0" smtClean="0"/>
              <a:t>Run from command line</a:t>
            </a:r>
          </a:p>
          <a:p>
            <a:r>
              <a:rPr lang="en-US" dirty="0" smtClean="0"/>
              <a:t>Why command line?</a:t>
            </a:r>
          </a:p>
          <a:p>
            <a:pPr lvl="1"/>
            <a:r>
              <a:rPr lang="en-US" dirty="0" smtClean="0"/>
              <a:t>Easily automatable</a:t>
            </a:r>
          </a:p>
          <a:p>
            <a:pPr lvl="1"/>
            <a:r>
              <a:rPr lang="en-US" dirty="0" smtClean="0"/>
              <a:t>Build harnesses love this</a:t>
            </a:r>
          </a:p>
          <a:p>
            <a:r>
              <a:rPr lang="en-US" dirty="0" err="1" smtClean="0"/>
              <a:t>Argparse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Built in help functionality</a:t>
            </a:r>
          </a:p>
          <a:p>
            <a:pPr lvl="1"/>
            <a:r>
              <a:rPr lang="en-US" dirty="0" smtClean="0"/>
              <a:t>Far more readable than </a:t>
            </a:r>
            <a:r>
              <a:rPr lang="en-US" dirty="0" err="1" smtClean="0"/>
              <a:t>sys.argv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9" y="950852"/>
            <a:ext cx="9046081" cy="912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9" y="1849636"/>
            <a:ext cx="6133148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Getting started to Integrating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know now</a:t>
            </a:r>
          </a:p>
          <a:p>
            <a:pPr lvl="1"/>
            <a:r>
              <a:rPr lang="en-US" dirty="0" smtClean="0"/>
              <a:t>The model runs</a:t>
            </a:r>
          </a:p>
          <a:p>
            <a:r>
              <a:rPr lang="en-US" dirty="0" smtClean="0"/>
              <a:t>Integration / Dogfooding</a:t>
            </a:r>
          </a:p>
          <a:p>
            <a:pPr lvl="1"/>
            <a:r>
              <a:rPr lang="en-US" dirty="0" smtClean="0"/>
              <a:t>Using our own scheduler</a:t>
            </a:r>
          </a:p>
          <a:p>
            <a:pPr lvl="1"/>
            <a:r>
              <a:rPr lang="en-US" dirty="0" smtClean="0"/>
              <a:t>Using our own data</a:t>
            </a:r>
          </a:p>
          <a:p>
            <a:r>
              <a:rPr lang="en-US" dirty="0" smtClean="0"/>
              <a:t>The special case of climate validation (</a:t>
            </a:r>
            <a:r>
              <a:rPr lang="en-US" smtClean="0"/>
              <a:t>if time)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at IDM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IDM’s software suite</a:t>
            </a:r>
          </a:p>
          <a:p>
            <a:pPr lvl="1"/>
            <a:r>
              <a:rPr lang="en-US" dirty="0" smtClean="0"/>
              <a:t>COMPS is our HPC scheduler</a:t>
            </a:r>
          </a:p>
          <a:p>
            <a:pPr lvl="1"/>
            <a:r>
              <a:rPr lang="en-US" dirty="0" smtClean="0"/>
              <a:t>LD Service is where we generate data</a:t>
            </a:r>
          </a:p>
          <a:p>
            <a:pPr lvl="1"/>
            <a:r>
              <a:rPr lang="en-US" dirty="0" smtClean="0"/>
              <a:t>Bamboo is our build service for the model</a:t>
            </a:r>
          </a:p>
          <a:p>
            <a:r>
              <a:rPr lang="en-US" dirty="0" smtClean="0"/>
              <a:t>A word on independent component testing</a:t>
            </a:r>
          </a:p>
          <a:p>
            <a:r>
              <a:rPr lang="en-US" dirty="0" smtClean="0"/>
              <a:t>Integrating in stages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895350"/>
            <a:ext cx="2667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Dogfooding: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EMOD -&gt; COMPS</a:t>
            </a:r>
          </a:p>
          <a:p>
            <a:pPr lvl="1"/>
            <a:r>
              <a:rPr lang="en-US" dirty="0" smtClean="0"/>
              <a:t>Nightly regression run</a:t>
            </a:r>
          </a:p>
          <a:p>
            <a:pPr lvl="1"/>
            <a:r>
              <a:rPr lang="en-US" dirty="0" smtClean="0"/>
              <a:t>Scheduled through </a:t>
            </a:r>
            <a:r>
              <a:rPr lang="en-US" dirty="0" smtClean="0"/>
              <a:t>Bamboo</a:t>
            </a:r>
          </a:p>
          <a:p>
            <a:pPr lvl="1"/>
            <a:r>
              <a:rPr lang="en-US" dirty="0" smtClean="0"/>
              <a:t>Required dev and test work</a:t>
            </a:r>
          </a:p>
          <a:p>
            <a:r>
              <a:rPr lang="en-US" dirty="0" smtClean="0"/>
              <a:t>Features we gained</a:t>
            </a:r>
          </a:p>
          <a:p>
            <a:pPr lvl="1"/>
            <a:r>
              <a:rPr lang="en-US" dirty="0" smtClean="0"/>
              <a:t>Test results in a relational database</a:t>
            </a:r>
          </a:p>
          <a:p>
            <a:pPr lvl="1"/>
            <a:r>
              <a:rPr lang="en-US" dirty="0" smtClean="0"/>
              <a:t>Web interface for free</a:t>
            </a:r>
          </a:p>
          <a:p>
            <a:pPr lvl="1"/>
            <a:r>
              <a:rPr lang="en-US" dirty="0" smtClean="0"/>
              <a:t>Output visualization</a:t>
            </a:r>
          </a:p>
          <a:p>
            <a:pPr lvl="1"/>
            <a:r>
              <a:rPr lang="en-US" dirty="0" smtClean="0"/>
              <a:t>Access to output folders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34200" y="1657350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05400" y="1657350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EMOD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6248400" y="2330402"/>
            <a:ext cx="685800" cy="12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5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Dogfooding: </a:t>
            </a:r>
            <a:r>
              <a:rPr lang="en-US" dirty="0"/>
              <a:t>I</a:t>
            </a:r>
            <a:r>
              <a:rPr lang="en-US" dirty="0" smtClean="0"/>
              <a:t>ntegration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review</a:t>
            </a:r>
          </a:p>
          <a:p>
            <a:pPr lvl="1"/>
            <a:r>
              <a:rPr lang="en-US" dirty="0" smtClean="0"/>
              <a:t>COMPS is our HPC scheduler</a:t>
            </a:r>
          </a:p>
          <a:p>
            <a:pPr lvl="1"/>
            <a:r>
              <a:rPr lang="en-US" dirty="0" smtClean="0"/>
              <a:t>LD Service is where we generate data</a:t>
            </a:r>
          </a:p>
          <a:p>
            <a:pPr lvl="1"/>
            <a:r>
              <a:rPr lang="en-US" dirty="0" smtClean="0"/>
              <a:t>Bamboo is our build service for the model</a:t>
            </a:r>
          </a:p>
          <a:p>
            <a:r>
              <a:rPr lang="en-US" dirty="0" smtClean="0"/>
              <a:t>Development process</a:t>
            </a:r>
          </a:p>
          <a:p>
            <a:pPr lvl="1"/>
            <a:r>
              <a:rPr lang="en-US" dirty="0" smtClean="0"/>
              <a:t>Identified integration holes</a:t>
            </a:r>
          </a:p>
          <a:p>
            <a:pPr lvl="2"/>
            <a:r>
              <a:rPr lang="en-US" dirty="0" smtClean="0"/>
              <a:t>Input file delivery</a:t>
            </a:r>
          </a:p>
          <a:p>
            <a:pPr lvl="2"/>
            <a:r>
              <a:rPr lang="en-US" dirty="0" smtClean="0"/>
              <a:t>Migration files</a:t>
            </a:r>
          </a:p>
          <a:p>
            <a:pPr lvl="1"/>
            <a:r>
              <a:rPr lang="en-US" dirty="0" smtClean="0"/>
              <a:t>Better tooling for LD</a:t>
            </a:r>
          </a:p>
          <a:p>
            <a:pPr lvl="1"/>
            <a:r>
              <a:rPr lang="en-US" dirty="0" smtClean="0"/>
              <a:t>TestRail integration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57199" y="3223022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Data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39000" y="3223022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0200" y="3223022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EMOD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6" idx="1"/>
          </p:cNvCxnSpPr>
          <p:nvPr/>
        </p:nvCxnSpPr>
        <p:spPr>
          <a:xfrm>
            <a:off x="4800199" y="3908822"/>
            <a:ext cx="6100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6553200" y="3896074"/>
            <a:ext cx="685800" cy="12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Dogfooding: Parameter </a:t>
            </a:r>
            <a:r>
              <a:rPr lang="en-US" dirty="0" smtClean="0"/>
              <a:t>sweeps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COMPS Builder Worker</a:t>
            </a:r>
          </a:p>
          <a:p>
            <a:pPr lvl="1"/>
            <a:r>
              <a:rPr lang="en-US" dirty="0" smtClean="0"/>
              <a:t>JSON </a:t>
            </a:r>
            <a:r>
              <a:rPr lang="en-US" dirty="0" smtClean="0"/>
              <a:t>driven, server side python</a:t>
            </a:r>
            <a:endParaRPr lang="en-US" dirty="0" smtClean="0"/>
          </a:p>
          <a:p>
            <a:pPr lvl="1"/>
            <a:r>
              <a:rPr lang="en-US" dirty="0" smtClean="0"/>
              <a:t>Tables of parameters converted to lists of simulations</a:t>
            </a:r>
          </a:p>
          <a:p>
            <a:r>
              <a:rPr lang="en-US" dirty="0" smtClean="0"/>
              <a:t>Parameter testing</a:t>
            </a:r>
          </a:p>
          <a:p>
            <a:pPr lvl="1"/>
            <a:r>
              <a:rPr lang="en-US" dirty="0" smtClean="0"/>
              <a:t>Tables of parameters to sweep</a:t>
            </a:r>
          </a:p>
          <a:p>
            <a:pPr lvl="1"/>
            <a:r>
              <a:rPr lang="en-US" dirty="0" smtClean="0"/>
              <a:t>Compare results</a:t>
            </a:r>
          </a:p>
          <a:p>
            <a:pPr lvl="1"/>
            <a:r>
              <a:rPr lang="en-US" dirty="0" smtClean="0"/>
              <a:t>Check for failure cases</a:t>
            </a:r>
          </a:p>
          <a:p>
            <a:r>
              <a:rPr lang="en-US" dirty="0" smtClean="0"/>
              <a:t>Sweep </a:t>
            </a:r>
            <a:r>
              <a:rPr lang="en-US" dirty="0" smtClean="0"/>
              <a:t>builder through Python Interop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00800" y="2873582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Builder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48516" y="2880122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EMOD</a:t>
            </a:r>
            <a:endParaRPr lang="en-US" dirty="0"/>
          </a:p>
        </p:txBody>
      </p:sp>
      <p:cxnSp>
        <p:nvCxnSpPr>
          <p:cNvPr id="6" name="Straight Arrow Connector 5"/>
          <p:cNvCxnSpPr>
            <a:stCxn id="7" idx="3"/>
            <a:endCxn id="4" idx="1"/>
          </p:cNvCxnSpPr>
          <p:nvPr/>
        </p:nvCxnSpPr>
        <p:spPr>
          <a:xfrm>
            <a:off x="6146778" y="3559382"/>
            <a:ext cx="254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03778" y="2873582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Client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7543800" y="3559382"/>
            <a:ext cx="204716" cy="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95952" y="2880122"/>
            <a:ext cx="1143000" cy="1371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side python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  <a:endCxn id="7" idx="1"/>
          </p:cNvCxnSpPr>
          <p:nvPr/>
        </p:nvCxnSpPr>
        <p:spPr>
          <a:xfrm flipV="1">
            <a:off x="4738952" y="3559382"/>
            <a:ext cx="264826" cy="6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748516" y="1201936"/>
            <a:ext cx="1143000" cy="1371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Multi-sim Charting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0"/>
            <a:endCxn id="20" idx="2"/>
          </p:cNvCxnSpPr>
          <p:nvPr/>
        </p:nvCxnSpPr>
        <p:spPr>
          <a:xfrm flipV="1">
            <a:off x="8320016" y="2573536"/>
            <a:ext cx="0" cy="306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6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5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talk (repeatedly) about</a:t>
            </a:r>
          </a:p>
          <a:p>
            <a:pPr lvl="1"/>
            <a:r>
              <a:rPr lang="en-US" dirty="0" smtClean="0"/>
              <a:t>What IDM testing has done</a:t>
            </a:r>
          </a:p>
          <a:p>
            <a:pPr lvl="1"/>
            <a:r>
              <a:rPr lang="en-US" dirty="0" smtClean="0"/>
              <a:t>What you can do</a:t>
            </a:r>
          </a:p>
          <a:p>
            <a:pPr lvl="1"/>
            <a:r>
              <a:rPr lang="en-US" dirty="0" smtClean="0"/>
              <a:t>Useful python libraries</a:t>
            </a:r>
          </a:p>
          <a:p>
            <a:r>
              <a:rPr lang="en-US" dirty="0" smtClean="0"/>
              <a:t>Not going to talk about</a:t>
            </a:r>
          </a:p>
          <a:p>
            <a:pPr lvl="1"/>
            <a:r>
              <a:rPr lang="en-US" dirty="0" smtClean="0"/>
              <a:t>Science of epidemiology</a:t>
            </a:r>
          </a:p>
          <a:p>
            <a:pPr lvl="1"/>
            <a:r>
              <a:rPr lang="en-US" dirty="0" smtClean="0"/>
              <a:t>Statistics and visualization</a:t>
            </a:r>
          </a:p>
          <a:p>
            <a:r>
              <a:rPr lang="en-US" dirty="0" smtClean="0"/>
              <a:t>For you if</a:t>
            </a:r>
          </a:p>
          <a:p>
            <a:pPr lvl="1"/>
            <a:r>
              <a:rPr lang="en-US" dirty="0" smtClean="0"/>
              <a:t>You have scientific SW to test</a:t>
            </a:r>
          </a:p>
          <a:p>
            <a:pPr lvl="1"/>
            <a:r>
              <a:rPr lang="en-US" dirty="0" smtClean="0"/>
              <a:t> You find software test 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2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938"/>
    </mc:Choice>
    <mc:Fallback>
      <p:transition spd="slow" advTm="16993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Automated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this now!</a:t>
            </a:r>
          </a:p>
          <a:p>
            <a:r>
              <a:rPr lang="en-US" dirty="0" smtClean="0"/>
              <a:t>How do researchers run the model?</a:t>
            </a:r>
          </a:p>
          <a:p>
            <a:pPr lvl="1"/>
            <a:r>
              <a:rPr lang="en-US" dirty="0" smtClean="0"/>
              <a:t>Calibrate, calibrate, calibrate</a:t>
            </a:r>
          </a:p>
          <a:p>
            <a:pPr lvl="1"/>
            <a:r>
              <a:rPr lang="en-US" dirty="0" smtClean="0"/>
              <a:t>Mathematical / statistical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R, </a:t>
            </a:r>
            <a:r>
              <a:rPr lang="en-US" dirty="0" err="1" smtClean="0"/>
              <a:t>Matlab</a:t>
            </a:r>
            <a:r>
              <a:rPr lang="en-US" dirty="0" smtClean="0"/>
              <a:t>… and Python</a:t>
            </a:r>
            <a:endParaRPr lang="en-US" dirty="0" smtClean="0"/>
          </a:p>
          <a:p>
            <a:r>
              <a:rPr lang="en-US" dirty="0" smtClean="0"/>
              <a:t>What we can use here</a:t>
            </a:r>
          </a:p>
          <a:p>
            <a:pPr lvl="1"/>
            <a:r>
              <a:rPr lang="en-US" dirty="0" smtClean="0"/>
              <a:t>Simple statistical validation</a:t>
            </a:r>
          </a:p>
          <a:p>
            <a:pPr lvl="1"/>
            <a:r>
              <a:rPr lang="en-US" dirty="0" smtClean="0"/>
              <a:t>Simple tuning validation</a:t>
            </a:r>
          </a:p>
          <a:p>
            <a:pPr lvl="1"/>
            <a:r>
              <a:rPr lang="en-US" dirty="0" smtClean="0"/>
              <a:t>Better failure analysis for Regression tests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One Does Not Simply Meme | ONE DOES NOT SIMPLY &quot;RUN THE MODEL&quot; | image tagged in memes,one does not simply | made w/ Imgflip meme m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13638"/>
            <a:ext cx="54102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start</a:t>
            </a:r>
          </a:p>
          <a:p>
            <a:pPr lvl="1"/>
            <a:r>
              <a:rPr lang="en-US" dirty="0" smtClean="0"/>
              <a:t>Source control</a:t>
            </a:r>
          </a:p>
          <a:p>
            <a:pPr lvl="1"/>
            <a:r>
              <a:rPr lang="en-US" dirty="0" smtClean="0"/>
              <a:t>Regression tests</a:t>
            </a:r>
          </a:p>
          <a:p>
            <a:r>
              <a:rPr lang="en-US" dirty="0" smtClean="0"/>
              <a:t>Dogfood when you can</a:t>
            </a:r>
          </a:p>
          <a:p>
            <a:pPr lvl="1"/>
            <a:r>
              <a:rPr lang="en-US" dirty="0" smtClean="0"/>
              <a:t>Regression harness</a:t>
            </a:r>
          </a:p>
          <a:p>
            <a:r>
              <a:rPr lang="en-US" dirty="0" smtClean="0"/>
              <a:t>Things you’ll need to add</a:t>
            </a:r>
          </a:p>
          <a:p>
            <a:pPr lvl="1"/>
            <a:r>
              <a:rPr lang="en-US" dirty="0" smtClean="0"/>
              <a:t>Automated scheduling</a:t>
            </a:r>
          </a:p>
          <a:p>
            <a:pPr lvl="1"/>
            <a:r>
              <a:rPr lang="en-US" dirty="0" smtClean="0"/>
              <a:t>Failure tracking (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xmlrunner</a:t>
            </a:r>
            <a:r>
              <a:rPr lang="en-US" dirty="0" smtClean="0"/>
              <a:t> in python)</a:t>
            </a:r>
          </a:p>
          <a:p>
            <a:pPr lvl="1"/>
            <a:r>
              <a:rPr lang="en-US" dirty="0" smtClean="0"/>
              <a:t>Speedy failure investigation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available here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github.com/CWiswell-IDM/PyLadiesSamples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github.com/InstituteforDiseaseModeling</a:t>
            </a:r>
            <a:endParaRPr lang="en-US" dirty="0" smtClean="0"/>
          </a:p>
          <a:p>
            <a:r>
              <a:rPr lang="en-US" dirty="0" smtClean="0"/>
              <a:t>Information on modeling and IDM</a:t>
            </a:r>
          </a:p>
          <a:p>
            <a:pPr lvl="1"/>
            <a:r>
              <a:rPr lang="en-US" dirty="0" smtClean="0">
                <a:hlinkClick r:id="rId4"/>
              </a:rPr>
              <a:t>http://idmod.org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Epidemics: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www.coursera.org/learn/epidemics</a:t>
            </a:r>
            <a:endParaRPr lang="en-US" dirty="0" smtClean="0"/>
          </a:p>
          <a:p>
            <a:pPr lvl="1"/>
            <a:r>
              <a:rPr lang="en-US" dirty="0"/>
              <a:t>Model Thinking: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www.coursera.org/learn/model-thinking</a:t>
            </a:r>
            <a:endParaRPr lang="en-US" dirty="0" smtClean="0"/>
          </a:p>
          <a:p>
            <a:r>
              <a:rPr lang="en-US" dirty="0" smtClean="0"/>
              <a:t>Useful content</a:t>
            </a:r>
          </a:p>
          <a:p>
            <a:pPr lvl="1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devopsreactions.tumblr.com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www.thedailywtf.com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Afterward: How did we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team mission</a:t>
            </a:r>
          </a:p>
          <a:p>
            <a:pPr lvl="1"/>
            <a:r>
              <a:rPr lang="en-US" dirty="0" smtClean="0"/>
              <a:t>Researchers more focused on Science</a:t>
            </a:r>
          </a:p>
          <a:p>
            <a:pPr lvl="1"/>
            <a:r>
              <a:rPr lang="en-US" dirty="0" smtClean="0"/>
              <a:t>Broadening our reach</a:t>
            </a:r>
          </a:p>
          <a:p>
            <a:pPr lvl="1"/>
            <a:r>
              <a:rPr lang="en-US" dirty="0" smtClean="0"/>
              <a:t>Understanding our customer</a:t>
            </a:r>
          </a:p>
          <a:p>
            <a:r>
              <a:rPr lang="en-US" dirty="0" smtClean="0"/>
              <a:t>Push requirements into development</a:t>
            </a:r>
          </a:p>
          <a:p>
            <a:pPr lvl="1"/>
            <a:r>
              <a:rPr lang="en-US" dirty="0" smtClean="0"/>
              <a:t>Standardize spatial output</a:t>
            </a:r>
          </a:p>
          <a:p>
            <a:pPr lvl="1"/>
            <a:r>
              <a:rPr lang="en-US" dirty="0" smtClean="0"/>
              <a:t>Force toolsets to be aware</a:t>
            </a:r>
          </a:p>
          <a:p>
            <a:pPr lvl="1"/>
            <a:r>
              <a:rPr lang="en-US" dirty="0" smtClean="0"/>
              <a:t>Define new model requirements</a:t>
            </a:r>
          </a:p>
          <a:p>
            <a:r>
              <a:rPr lang="en-US" dirty="0" smtClean="0"/>
              <a:t>Cross-train test team</a:t>
            </a:r>
          </a:p>
          <a:p>
            <a:pPr lvl="1"/>
            <a:r>
              <a:rPr lang="en-US" dirty="0" smtClean="0"/>
              <a:t>Modelers do it 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+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is a data format (like XML)</a:t>
            </a:r>
          </a:p>
          <a:p>
            <a:r>
              <a:rPr lang="en-US" dirty="0" smtClean="0"/>
              <a:t>Python allows creation of “whatever”</a:t>
            </a:r>
          </a:p>
          <a:p>
            <a:pPr lvl="1"/>
            <a:r>
              <a:rPr lang="en-US" dirty="0" err="1" smtClean="0"/>
              <a:t>My_obj</a:t>
            </a:r>
            <a:r>
              <a:rPr lang="en-US" dirty="0" smtClean="0"/>
              <a:t> = {}</a:t>
            </a:r>
          </a:p>
          <a:p>
            <a:pPr lvl="1"/>
            <a:r>
              <a:rPr lang="en-US" dirty="0" err="1" smtClean="0"/>
              <a:t>My_obj</a:t>
            </a:r>
            <a:r>
              <a:rPr lang="en-US" dirty="0" smtClean="0"/>
              <a:t>[“sport”] = “basketball”</a:t>
            </a:r>
          </a:p>
          <a:p>
            <a:pPr lvl="1"/>
            <a:r>
              <a:rPr lang="en-US" dirty="0" err="1" smtClean="0"/>
              <a:t>My_obj</a:t>
            </a:r>
            <a:r>
              <a:rPr lang="en-US" dirty="0" smtClean="0"/>
              <a:t>[“games”] = [“</a:t>
            </a:r>
            <a:r>
              <a:rPr lang="en-US" dirty="0" err="1" smtClean="0"/>
              <a:t>Catan</a:t>
            </a:r>
            <a:r>
              <a:rPr lang="en-US" dirty="0" smtClean="0"/>
              <a:t>”,”Rhino Hero”]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Dump to file</a:t>
            </a:r>
          </a:p>
          <a:p>
            <a:pPr lvl="1"/>
            <a:r>
              <a:rPr lang="en-US" dirty="0" smtClean="0"/>
              <a:t>Load from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57350"/>
            <a:ext cx="6126866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28950"/>
            <a:ext cx="61417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Climate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Malaria model very climate dependent</a:t>
            </a:r>
          </a:p>
          <a:p>
            <a:r>
              <a:rPr lang="en-US" dirty="0" smtClean="0"/>
              <a:t>LD Service generates climate data</a:t>
            </a:r>
          </a:p>
          <a:p>
            <a:r>
              <a:rPr lang="en-US" dirty="0" smtClean="0"/>
              <a:t>Flaws in data very dangerous</a:t>
            </a:r>
          </a:p>
          <a:p>
            <a:pPr lvl="1"/>
            <a:r>
              <a:rPr lang="en-US" dirty="0" smtClean="0"/>
              <a:t>Subtle</a:t>
            </a:r>
          </a:p>
          <a:p>
            <a:pPr lvl="1"/>
            <a:r>
              <a:rPr lang="en-US" dirty="0" smtClean="0"/>
              <a:t>Can really disrupt model</a:t>
            </a:r>
          </a:p>
          <a:p>
            <a:r>
              <a:rPr lang="en-US" dirty="0" smtClean="0"/>
              <a:t>“Focus more on science, less on software”</a:t>
            </a:r>
          </a:p>
          <a:p>
            <a:pPr lvl="1"/>
            <a:r>
              <a:rPr lang="en-US" dirty="0" smtClean="0"/>
              <a:t>Needed validation to show data quality</a:t>
            </a:r>
          </a:p>
          <a:p>
            <a:pPr lvl="1"/>
            <a:r>
              <a:rPr lang="en-US" dirty="0" smtClean="0"/>
              <a:t>Ended up being a way to test it</a:t>
            </a:r>
          </a:p>
        </p:txBody>
      </p:sp>
    </p:spTree>
    <p:extLst>
      <p:ext uri="{BB962C8B-B14F-4D97-AF65-F5344CB8AC3E}">
        <p14:creationId xmlns:p14="http://schemas.microsoft.com/office/powerpoint/2010/main" val="41853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science is hard!</a:t>
            </a:r>
            <a:endParaRPr lang="en-US" dirty="0"/>
          </a:p>
          <a:p>
            <a:pPr lvl="1"/>
            <a:r>
              <a:rPr lang="en-US" dirty="0"/>
              <a:t>Software </a:t>
            </a:r>
            <a:r>
              <a:rPr lang="en-US" dirty="0" smtClean="0"/>
              <a:t>testing</a:t>
            </a:r>
            <a:endParaRPr lang="en-US" dirty="0" smtClean="0"/>
          </a:p>
          <a:p>
            <a:pPr lvl="1"/>
            <a:r>
              <a:rPr lang="en-US" dirty="0" smtClean="0"/>
              <a:t>IDM and EMOD</a:t>
            </a:r>
          </a:p>
          <a:p>
            <a:r>
              <a:rPr lang="en-US" dirty="0" smtClean="0"/>
              <a:t>How we got to now</a:t>
            </a:r>
          </a:p>
          <a:p>
            <a:pPr lvl="1"/>
            <a:r>
              <a:rPr lang="en-US" dirty="0" smtClean="0"/>
              <a:t>Where to start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Knowing your customer</a:t>
            </a:r>
          </a:p>
          <a:p>
            <a:r>
              <a:rPr lang="en-US" dirty="0" smtClean="0"/>
              <a:t>Where we are going</a:t>
            </a:r>
          </a:p>
          <a:p>
            <a:pPr lvl="1"/>
            <a:r>
              <a:rPr lang="en-US" dirty="0" smtClean="0"/>
              <a:t>Even more python</a:t>
            </a:r>
          </a:p>
          <a:p>
            <a:pPr lvl="1"/>
            <a:r>
              <a:rPr lang="en-US" dirty="0" smtClean="0"/>
              <a:t>Entering data science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9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70"/>
    </mc:Choice>
    <mc:Fallback>
      <p:transition spd="slow" advTm="1257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3350"/>
            <a:ext cx="8736013" cy="609600"/>
          </a:xfrm>
        </p:spPr>
        <p:txBody>
          <a:bodyPr/>
          <a:lstStyle/>
          <a:p>
            <a:r>
              <a:rPr lang="en-US" dirty="0" smtClean="0"/>
              <a:t>What is the job of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5350"/>
            <a:ext cx="8734425" cy="3698875"/>
          </a:xfrm>
        </p:spPr>
        <p:txBody>
          <a:bodyPr/>
          <a:lstStyle/>
          <a:p>
            <a:r>
              <a:rPr lang="en-US" dirty="0" smtClean="0"/>
              <a:t>Find all of the bugs!</a:t>
            </a:r>
          </a:p>
          <a:p>
            <a:pPr lvl="1"/>
            <a:r>
              <a:rPr lang="en-US" dirty="0" smtClean="0"/>
              <a:t>Prove a negative</a:t>
            </a:r>
          </a:p>
          <a:p>
            <a:r>
              <a:rPr lang="en-US" dirty="0" smtClean="0"/>
              <a:t>Represent the customer</a:t>
            </a:r>
          </a:p>
          <a:p>
            <a:pPr lvl="1"/>
            <a:r>
              <a:rPr lang="en-US" dirty="0" smtClean="0"/>
              <a:t>Necessary, not sufficient</a:t>
            </a:r>
          </a:p>
          <a:p>
            <a:r>
              <a:rPr lang="en-US" dirty="0" smtClean="0"/>
              <a:t>“Do all of the crazy things!”</a:t>
            </a:r>
          </a:p>
          <a:p>
            <a:pPr lvl="1"/>
            <a:r>
              <a:rPr lang="en-US" dirty="0" smtClean="0"/>
              <a:t>Aren’t particularly helpful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95350"/>
            <a:ext cx="3733800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742950"/>
            <a:ext cx="4379759" cy="2495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52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7"/>
    </mc:Choice>
    <mc:Fallback>
      <p:transition spd="slow" advTm="3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3350"/>
            <a:ext cx="8736013" cy="609600"/>
          </a:xfrm>
        </p:spPr>
        <p:txBody>
          <a:bodyPr/>
          <a:lstStyle/>
          <a:p>
            <a:r>
              <a:rPr lang="en-US" dirty="0" smtClean="0"/>
              <a:t>Functional testing </a:t>
            </a:r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5350"/>
            <a:ext cx="8734425" cy="3698875"/>
          </a:xfrm>
        </p:spPr>
        <p:txBody>
          <a:bodyPr/>
          <a:lstStyle/>
          <a:p>
            <a:r>
              <a:rPr lang="en-US" dirty="0" smtClean="0"/>
              <a:t>Report on software quality</a:t>
            </a:r>
            <a:endParaRPr lang="en-US" dirty="0" smtClean="0"/>
          </a:p>
          <a:p>
            <a:r>
              <a:rPr lang="en-US" dirty="0" smtClean="0"/>
              <a:t>Under specified conditions</a:t>
            </a:r>
          </a:p>
          <a:p>
            <a:r>
              <a:rPr lang="en-US" dirty="0" smtClean="0"/>
              <a:t>In context of expected customers</a:t>
            </a:r>
            <a:endParaRPr lang="en-US" dirty="0"/>
          </a:p>
        </p:txBody>
      </p:sp>
      <p:pic>
        <p:nvPicPr>
          <p:cNvPr id="1026" name="Picture 2" descr="https://s-media-cache-ak0.pinimg.com/236x/eb/57/e3/eb57e358d020deb24b55a8143aeafa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95350"/>
            <a:ext cx="22479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3790950"/>
            <a:ext cx="431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Yep, still makes donuts.</a:t>
            </a:r>
            <a:endParaRPr lang="en-US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9"/>
    </mc:Choice>
    <mc:Fallback xmlns="">
      <p:transition spd="slow" advTm="658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3350"/>
            <a:ext cx="8991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Institute for Disease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57800" y="742950"/>
            <a:ext cx="3886200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Gates-funded through Global Good Fund at Intellectual Ventures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Not for profit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Team of about fifty people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Malaria, Polio, and HIV/TB Centers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Applied Math and Epi Sections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2/3 </a:t>
            </a:r>
            <a:r>
              <a:rPr lang="en-US" sz="2400" dirty="0"/>
              <a:t>researchers, 1/3 </a:t>
            </a:r>
            <a:r>
              <a:rPr lang="en-US" sz="2400" dirty="0" smtClean="0"/>
              <a:t>software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Create professionally built and tested, re-usable </a:t>
            </a:r>
            <a:r>
              <a:rPr lang="en-US" sz="2400" dirty="0" smtClean="0"/>
              <a:t>tools</a:t>
            </a:r>
            <a:endParaRPr lang="en-US" dirty="0"/>
          </a:p>
        </p:txBody>
      </p:sp>
      <p:pic>
        <p:nvPicPr>
          <p:cNvPr id="1026" name="Picture 2" descr="http://idmod.org/sites/default/files/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0"/>
            <a:ext cx="4525617" cy="33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</a:p>
          <a:p>
            <a:r>
              <a:rPr lang="en-US" dirty="0" smtClean="0"/>
              <a:t>Regression tests</a:t>
            </a:r>
          </a:p>
          <a:p>
            <a:r>
              <a:rPr lang="en-US" dirty="0" smtClean="0"/>
              <a:t>From build validation to test harness</a:t>
            </a:r>
          </a:p>
        </p:txBody>
      </p:sp>
    </p:spTree>
    <p:extLst>
      <p:ext uri="{BB962C8B-B14F-4D97-AF65-F5344CB8AC3E}">
        <p14:creationId xmlns:p14="http://schemas.microsoft.com/office/powerpoint/2010/main" val="23539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EMOD is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Command line executable</a:t>
            </a:r>
          </a:p>
          <a:p>
            <a:pPr lvl="1"/>
            <a:r>
              <a:rPr lang="en-US" dirty="0" smtClean="0"/>
              <a:t>Compiled C++ code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are mostly </a:t>
            </a:r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Available on GitHub right now</a:t>
            </a:r>
          </a:p>
          <a:p>
            <a:r>
              <a:rPr lang="en-US" dirty="0" smtClean="0"/>
              <a:t>Epidemiological model</a:t>
            </a:r>
          </a:p>
          <a:p>
            <a:pPr lvl="1"/>
            <a:r>
              <a:rPr lang="en-US" dirty="0" smtClean="0"/>
              <a:t>Agent-based</a:t>
            </a:r>
          </a:p>
          <a:p>
            <a:pPr lvl="1"/>
            <a:r>
              <a:rPr lang="en-US" dirty="0" smtClean="0"/>
              <a:t>Stochastic</a:t>
            </a:r>
          </a:p>
          <a:p>
            <a:r>
              <a:rPr lang="en-US" dirty="0" smtClean="0"/>
              <a:t>This makes testing challenging</a:t>
            </a:r>
          </a:p>
        </p:txBody>
      </p:sp>
    </p:spTree>
    <p:extLst>
      <p:ext uri="{BB962C8B-B14F-4D97-AF65-F5344CB8AC3E}">
        <p14:creationId xmlns:p14="http://schemas.microsoft.com/office/powerpoint/2010/main" val="14491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EMOD Does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266950"/>
            <a:ext cx="17526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config_starter.json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203835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Eradication.exe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24601" y="2026605"/>
            <a:ext cx="21336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output/</a:t>
            </a:r>
          </a:p>
          <a:p>
            <a:pPr algn="ctr"/>
            <a:r>
              <a:rPr lang="en-US" sz="2000" dirty="0" smtClean="0"/>
              <a:t>reports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2743200" y="24955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5486400" y="2483805"/>
            <a:ext cx="838201" cy="11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96199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-C </a:t>
            </a:r>
            <a:r>
              <a:rPr lang="en-US" sz="2000" b="1" dirty="0" err="1" smtClean="0">
                <a:solidFill>
                  <a:schemeClr val="accent1"/>
                </a:solidFill>
              </a:rPr>
              <a:t>config_starter.json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3867150"/>
            <a:ext cx="2895600" cy="362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sample_campaign.json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19200" y="3401436"/>
            <a:ext cx="2895600" cy="301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sample_demographics.json</a:t>
            </a:r>
            <a:endParaRPr lang="en-US" dirty="0"/>
          </a:p>
        </p:txBody>
      </p:sp>
      <p:cxnSp>
        <p:nvCxnSpPr>
          <p:cNvPr id="18" name="Elbow Connector 17"/>
          <p:cNvCxnSpPr>
            <a:stCxn id="4" idx="1"/>
            <a:endCxn id="12" idx="1"/>
          </p:cNvCxnSpPr>
          <p:nvPr/>
        </p:nvCxnSpPr>
        <p:spPr>
          <a:xfrm rot="10800000" flipH="1" flipV="1">
            <a:off x="990600" y="2495549"/>
            <a:ext cx="228600" cy="1056639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1"/>
            <a:endCxn id="11" idx="1"/>
          </p:cNvCxnSpPr>
          <p:nvPr/>
        </p:nvCxnSpPr>
        <p:spPr>
          <a:xfrm rot="10800000" flipH="1" flipV="1">
            <a:off x="990600" y="2495550"/>
            <a:ext cx="228600" cy="1552762"/>
          </a:xfrm>
          <a:prstGeom prst="bentConnector3">
            <a:avLst>
              <a:gd name="adj1" fmla="val -1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5" idx="2"/>
          </p:cNvCxnSpPr>
          <p:nvPr/>
        </p:nvCxnSpPr>
        <p:spPr>
          <a:xfrm flipV="1">
            <a:off x="4114800" y="2952750"/>
            <a:ext cx="190500" cy="5994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3"/>
            <a:endCxn id="5" idx="2"/>
          </p:cNvCxnSpPr>
          <p:nvPr/>
        </p:nvCxnSpPr>
        <p:spPr>
          <a:xfrm flipV="1">
            <a:off x="4114800" y="2952750"/>
            <a:ext cx="190500" cy="1095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3600" y="3543300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console time:1 pop:1000 infected: 10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console </a:t>
            </a:r>
            <a:r>
              <a:rPr lang="en-US" sz="1200" b="1" dirty="0" smtClean="0">
                <a:solidFill>
                  <a:schemeClr val="accent1"/>
                </a:solidFill>
              </a:rPr>
              <a:t>time:2 pop:1000 </a:t>
            </a:r>
            <a:r>
              <a:rPr lang="en-US" sz="1200" b="1" dirty="0">
                <a:solidFill>
                  <a:schemeClr val="accent1"/>
                </a:solidFill>
              </a:rPr>
              <a:t>infected: </a:t>
            </a:r>
            <a:r>
              <a:rPr lang="en-US" sz="1200" b="1" dirty="0" smtClean="0">
                <a:solidFill>
                  <a:schemeClr val="accent1"/>
                </a:solidFill>
              </a:rPr>
              <a:t>15</a:t>
            </a: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console </a:t>
            </a:r>
            <a:r>
              <a:rPr lang="en-US" sz="1200" b="1" dirty="0" smtClean="0">
                <a:solidFill>
                  <a:schemeClr val="accent1"/>
                </a:solidFill>
              </a:rPr>
              <a:t>time:3 pop:1000 </a:t>
            </a:r>
            <a:r>
              <a:rPr lang="en-US" sz="1200" b="1" dirty="0">
                <a:solidFill>
                  <a:schemeClr val="accent1"/>
                </a:solidFill>
              </a:rPr>
              <a:t>infected: </a:t>
            </a:r>
            <a:r>
              <a:rPr lang="en-US" sz="1200" b="1" dirty="0" smtClean="0">
                <a:solidFill>
                  <a:schemeClr val="accent1"/>
                </a:solidFill>
              </a:rPr>
              <a:t>20</a:t>
            </a: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console </a:t>
            </a:r>
            <a:r>
              <a:rPr lang="en-US" sz="1200" b="1" dirty="0" smtClean="0">
                <a:solidFill>
                  <a:schemeClr val="accent1"/>
                </a:solidFill>
              </a:rPr>
              <a:t>time:4 pop:1000 </a:t>
            </a:r>
            <a:r>
              <a:rPr lang="en-US" sz="1200" b="1" dirty="0">
                <a:solidFill>
                  <a:schemeClr val="accent1"/>
                </a:solidFill>
              </a:rPr>
              <a:t>infected: </a:t>
            </a:r>
            <a:r>
              <a:rPr lang="en-US" sz="1200" b="1" dirty="0" smtClean="0">
                <a:solidFill>
                  <a:schemeClr val="accent1"/>
                </a:solidFill>
              </a:rPr>
              <a:t>30</a:t>
            </a:r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console </a:t>
            </a:r>
            <a:r>
              <a:rPr lang="en-US" sz="1200" b="1" dirty="0" smtClean="0">
                <a:solidFill>
                  <a:schemeClr val="accent1"/>
                </a:solidFill>
              </a:rPr>
              <a:t>time:5 pop:1000 </a:t>
            </a:r>
            <a:r>
              <a:rPr lang="en-US" sz="1200" b="1" dirty="0">
                <a:solidFill>
                  <a:schemeClr val="accent1"/>
                </a:solidFill>
              </a:rPr>
              <a:t>infected: </a:t>
            </a:r>
            <a:r>
              <a:rPr lang="en-US" sz="1200" b="1" dirty="0" smtClean="0">
                <a:solidFill>
                  <a:schemeClr val="accent1"/>
                </a:solidFill>
              </a:rPr>
              <a:t>45…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3" name="Elbow Connector 32"/>
          <p:cNvCxnSpPr>
            <a:stCxn id="5" idx="3"/>
          </p:cNvCxnSpPr>
          <p:nvPr/>
        </p:nvCxnSpPr>
        <p:spPr>
          <a:xfrm>
            <a:off x="5486400" y="2495550"/>
            <a:ext cx="457200" cy="1398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5" idx="0"/>
          </p:cNvCxnSpPr>
          <p:nvPr/>
        </p:nvCxnSpPr>
        <p:spPr>
          <a:xfrm>
            <a:off x="4305300" y="1362105"/>
            <a:ext cx="0" cy="676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 animBg="1"/>
      <p:bldP spid="12" grpId="0" animBg="1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7.7|21.3|21.1|19.1|24.8|18.1"/>
</p:tagLst>
</file>

<file path=ppt/theme/theme1.xml><?xml version="1.0" encoding="utf-8"?>
<a:theme xmlns:a="http://schemas.openxmlformats.org/drawingml/2006/main" name="IDM PPT w copyright">
  <a:themeElements>
    <a:clrScheme name="IDM 1_27">
      <a:dk1>
        <a:sysClr val="windowText" lastClr="000000"/>
      </a:dk1>
      <a:lt1>
        <a:sysClr val="window" lastClr="FFFFFF"/>
      </a:lt1>
      <a:dk2>
        <a:srgbClr val="006692"/>
      </a:dk2>
      <a:lt2>
        <a:srgbClr val="EEECE1"/>
      </a:lt2>
      <a:accent1>
        <a:srgbClr val="000000"/>
      </a:accent1>
      <a:accent2>
        <a:srgbClr val="006692"/>
      </a:accent2>
      <a:accent3>
        <a:srgbClr val="5D87A1"/>
      </a:accent3>
      <a:accent4>
        <a:srgbClr val="6A737B"/>
      </a:accent4>
      <a:accent5>
        <a:srgbClr val="006692"/>
      </a:accent5>
      <a:accent6>
        <a:srgbClr val="F89828"/>
      </a:accent6>
      <a:hlink>
        <a:srgbClr val="006692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b="1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6 IDM Gates Template" id="{9CCB7ACC-85E8-47AC-B241-B23B8091D46F}" vid="{4EA1B896-7751-4F18-BC42-05F9580E1F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09413B3AA24428E09D11532DD1C98" ma:contentTypeVersion="2" ma:contentTypeDescription="Create a new document." ma:contentTypeScope="" ma:versionID="38dc86ec0f8f4b8a53a6663cb0701668">
  <xsd:schema xmlns:xsd="http://www.w3.org/2001/XMLSchema" xmlns:xs="http://www.w3.org/2001/XMLSchema" xmlns:p="http://schemas.microsoft.com/office/2006/metadata/properties" xmlns:ns2="6d2bc46a-f014-48ed-be59-9d6cf5da36fb" targetNamespace="http://schemas.microsoft.com/office/2006/metadata/properties" ma:root="true" ma:fieldsID="784f64505122c3929b4187d7c7535551" ns2:_="">
    <xsd:import namespace="6d2bc46a-f014-48ed-be59-9d6cf5da36f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2bc46a-f014-48ed-be59-9d6cf5da36f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d2bc46a-f014-48ed-be59-9d6cf5da36fb">6FCQ3RPYFS27-1966771009-38</_dlc_DocId>
    <_dlc_DocIdUrl xmlns="6d2bc46a-f014-48ed-be59-9d6cf5da36fb">
      <Url>https://idmod.sharepoint.com/cue/_layouts/15/DocIdRedir.aspx?ID=6FCQ3RPYFS27-1966771009-38</Url>
      <Description>6FCQ3RPYFS27-1966771009-38</Description>
    </_dlc_DocIdUrl>
  </documentManagement>
</p:properties>
</file>

<file path=customXml/itemProps1.xml><?xml version="1.0" encoding="utf-8"?>
<ds:datastoreItem xmlns:ds="http://schemas.openxmlformats.org/officeDocument/2006/customXml" ds:itemID="{C04BD9E3-648C-4F48-B7CC-0581F46D9A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BF6C8D-7C84-46CC-A65D-6FD41A516C8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04675AB-08F9-468B-8C57-2DA650FE1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2bc46a-f014-48ed-be59-9d6cf5da36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4BE5527-ED92-4C46-AD59-6FE00DA800DA}">
  <ds:schemaRefs>
    <ds:schemaRef ds:uri="http://schemas.microsoft.com/office/infopath/2007/PartnerControls"/>
    <ds:schemaRef ds:uri="6d2bc46a-f014-48ed-be59-9d6cf5da36f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986</Words>
  <Application>Microsoft Office PowerPoint</Application>
  <PresentationFormat>On-screen Show (16:9)</PresentationFormat>
  <Paragraphs>254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IDM PPT w copyright</vt:lpstr>
      <vt:lpstr>PowerPoint Presentation</vt:lpstr>
      <vt:lpstr>Context</vt:lpstr>
      <vt:lpstr>Overview</vt:lpstr>
      <vt:lpstr>What is the job of test?</vt:lpstr>
      <vt:lpstr>Functional testing in a nutshell</vt:lpstr>
      <vt:lpstr>Institute for Disease Modeling</vt:lpstr>
      <vt:lpstr>Getting Started</vt:lpstr>
      <vt:lpstr>EMOD is our model</vt:lpstr>
      <vt:lpstr>What EMOD Does</vt:lpstr>
      <vt:lpstr>Getting Started: IDM’s regression harness</vt:lpstr>
      <vt:lpstr>Getting Started: How RT.py worked</vt:lpstr>
      <vt:lpstr>Getting Started: Problems, and fixing them</vt:lpstr>
      <vt:lpstr>Getting Started: Source &amp; Builds</vt:lpstr>
      <vt:lpstr>Getting Started: Execute regression tests</vt:lpstr>
      <vt:lpstr>From Getting started to Integrating</vt:lpstr>
      <vt:lpstr>Integration at IDM</vt:lpstr>
      <vt:lpstr>Dogfooding: Regression</vt:lpstr>
      <vt:lpstr>Dogfooding: Integration scenarios</vt:lpstr>
      <vt:lpstr>Dogfooding: Parameter sweeps</vt:lpstr>
      <vt:lpstr>Future work: Automated validation</vt:lpstr>
      <vt:lpstr>Practical takeaways</vt:lpstr>
      <vt:lpstr>Thank you!</vt:lpstr>
      <vt:lpstr>Afterward: How did we do this?</vt:lpstr>
      <vt:lpstr>Python + JSON</vt:lpstr>
      <vt:lpstr>What about Climate validation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Bates</dc:creator>
  <cp:lastModifiedBy>Christian Wiswell</cp:lastModifiedBy>
  <cp:revision>60</cp:revision>
  <cp:lastPrinted>2013-01-29T16:01:26Z</cp:lastPrinted>
  <dcterms:created xsi:type="dcterms:W3CDTF">2016-01-13T23:58:46Z</dcterms:created>
  <dcterms:modified xsi:type="dcterms:W3CDTF">2016-06-21T15:49:18Z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0x010100D3809413B3AA24428E09D11532DD1C98</vt:lpwstr>
  </property>
  <property fmtid="{D5CDD505-2E9C-101B-9397-08002B2CF9AE}" pid="3" name="_dlc_DocIdItemGuid">
    <vt:lpwstr>08253b0a-1ec8-48b1-85d1-7dac19c0cbe1</vt:lpwstr>
  </property>
  <property fmtid="{D5CDD505-2E9C-101B-9397-08002B2CF9AE}" pid="4" name="Order">
    <vt:r8>8300</vt:r8>
  </property>
  <property fmtid="{D5CDD505-2E9C-101B-9397-08002B2CF9AE}" pid="5" name="_CopySource">
    <vt:lpwstr>https://idmod.sharepoint.com/reports/Shared Documents/Report Templates/2016 IDM Gates Template.potx</vt:lpwstr>
  </property>
  <property fmtid="{D5CDD505-2E9C-101B-9397-08002B2CF9AE}" pid="6" name="xd_ProgID">
    <vt:lpwstr/>
  </property>
  <property fmtid="{D5CDD505-2E9C-101B-9397-08002B2CF9AE}" pid="7" name="TemplateUrl">
    <vt:lpwstr/>
  </property>
</Properties>
</file>