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67" r:id="rId14"/>
    <p:sldId id="280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C0B32-6D6D-4341-877D-488C870C578D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847F6-87AE-413C-9FC9-704735F68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7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F117-8026-49BA-B8AA-FBB04F0C60B5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A8-5D2A-426C-98B7-47AAC6A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F117-8026-49BA-B8AA-FBB04F0C60B5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A8-5D2A-426C-98B7-47AAC6A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1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F117-8026-49BA-B8AA-FBB04F0C60B5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A8-5D2A-426C-98B7-47AAC6A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4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F117-8026-49BA-B8AA-FBB04F0C60B5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A8-5D2A-426C-98B7-47AAC6A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F117-8026-49BA-B8AA-FBB04F0C60B5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A8-5D2A-426C-98B7-47AAC6A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7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F117-8026-49BA-B8AA-FBB04F0C60B5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A8-5D2A-426C-98B7-47AAC6A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8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F117-8026-49BA-B8AA-FBB04F0C60B5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A8-5D2A-426C-98B7-47AAC6A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F117-8026-49BA-B8AA-FBB04F0C60B5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A8-5D2A-426C-98B7-47AAC6A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6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F117-8026-49BA-B8AA-FBB04F0C60B5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A8-5D2A-426C-98B7-47AAC6A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6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F117-8026-49BA-B8AA-FBB04F0C60B5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A8-5D2A-426C-98B7-47AAC6A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3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F117-8026-49BA-B8AA-FBB04F0C60B5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32A8-5D2A-426C-98B7-47AAC6A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69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DF117-8026-49BA-B8AA-FBB04F0C60B5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32A8-5D2A-426C-98B7-47AAC6A70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1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80585" y="2163620"/>
            <a:ext cx="109058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H5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的目标：能够创建更简单的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web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程序，书写更简洁的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html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代码</a:t>
            </a:r>
            <a:endParaRPr lang="en-US" altLang="zh-CN" sz="20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H5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中有一些属性标签可以替代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JS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代码的功能，而且提供更加语义化的标签</a:t>
            </a:r>
            <a:endParaRPr lang="en-US" altLang="zh-CN" sz="20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IE8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已经开始支持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HTML5</a:t>
            </a: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H5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具有兼容性（同时支持老版本浏览器）、实用性（没有复杂的封装）的特征，是非革命性的发展</a:t>
            </a:r>
            <a:endParaRPr lang="en-US" altLang="zh-CN" sz="20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H5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要解决的三个问题：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1. Web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浏览器之间的兼容性很低；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2. Web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页面的结构不明确；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3. Web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应用程序的功能受到了限制</a:t>
            </a:r>
            <a:endParaRPr lang="en-US" altLang="zh-CN" sz="2000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805" y="535258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第一章 </a:t>
            </a:r>
            <a:r>
              <a:rPr lang="en-US" altLang="zh-CN" sz="2000" b="1" smtClean="0"/>
              <a:t>Web</a:t>
            </a:r>
            <a:r>
              <a:rPr lang="zh-CN" altLang="en-US" sz="2000" b="1" smtClean="0"/>
              <a:t>时代的变迁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29374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2956" y="37914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u="sng" smtClean="0"/>
              <a:t>文件</a:t>
            </a:r>
            <a:r>
              <a:rPr lang="en-US" altLang="zh-CN" i="1" u="sng" smtClean="0"/>
              <a:t>API</a:t>
            </a:r>
            <a:endParaRPr lang="zh-CN" altLang="en-US" i="1" u="sng"/>
          </a:p>
        </p:txBody>
      </p:sp>
      <p:sp>
        <p:nvSpPr>
          <p:cNvPr id="3" name="矩形 2"/>
          <p:cNvSpPr/>
          <p:nvPr/>
        </p:nvSpPr>
        <p:spPr>
          <a:xfrm>
            <a:off x="1301537" y="1246683"/>
            <a:ext cx="93813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-- &lt;input type="file" /&gt;元素可以添加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multiple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属性，一次上传多个文件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docuement.getElementById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(“file”).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files获取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filelist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对象，然后用</a:t>
            </a:r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[]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方式获取单个文件对象。</a:t>
            </a:r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file对象有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name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lastModifiedDate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属性</a:t>
            </a:r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文件Blob对象有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size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和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type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(文件类型)属性</a:t>
            </a:r>
          </a:p>
          <a:p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图片的type属性以"image/"开头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，可以使用js检查上传的是否为图片文件</a:t>
            </a:r>
          </a:p>
          <a:p>
            <a:r>
              <a:rPr lang="zh-CN" altLang="en-US" b="1">
                <a:latin typeface="Courier New" panose="02070309020205020404" pitchFamily="49" charset="0"/>
                <a:ea typeface="华文楷体" panose="02010600040101010101" pitchFamily="2" charset="-122"/>
              </a:rPr>
              <a:t>accept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属性：传入一个正则字符串，表明可以输入的文件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type</a:t>
            </a:r>
            <a:endParaRPr lang="en-US" altLang="zh-CN" smtClean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-- FileReader接口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读取方法：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readAs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BinaryString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(file)</a:t>
            </a:r>
          </a:p>
          <a:p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readAsText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(file,[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encoding</a:t>
            </a:r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=“UTF-8”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])</a:t>
            </a:r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readAs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DataURL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(file) 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将图片等文件以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一种特殊方式读入页面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abort() 中断读取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事件：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onabort, onerror, onloadstart, 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onprogress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, onload, onloadend(读取完成触发，不论成功与否)</a:t>
            </a:r>
          </a:p>
        </p:txBody>
      </p:sp>
    </p:spTree>
    <p:extLst>
      <p:ext uri="{BB962C8B-B14F-4D97-AF65-F5344CB8AC3E}">
        <p14:creationId xmlns:p14="http://schemas.microsoft.com/office/powerpoint/2010/main" val="401893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1287"/>
            <a:ext cx="63561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&lt;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p&gt;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label&gt;请选择一个文件:&lt;/label&gt;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input type="file" id="file" /&gt;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span id="type"&gt;&lt;/span&gt;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input type="button" value="读取图像" onclick="readAsDataURL()" /&gt;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input type="button" value="读取二进制文件" onclick="readAsBinaryString()" /&gt;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input type="button" value="读取文本文件" onclick="readAsText()" /&gt;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&lt;/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p&gt;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&lt;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div id="result"&gt;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!-- 这里用以显示读取结果 --&gt;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&lt;/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div&gt;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&lt;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script&gt;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var 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result = document.getElementById("result");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var 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thisfile = document.getElementById("file");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zh-CN" altLang="en-US" sz="12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var </a:t>
            </a:r>
            <a:r>
              <a:rPr lang="zh-CN" altLang="en-US" sz="12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file = thisfile.files[0]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var 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type = document.getElementById("type");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zh-CN" altLang="en-US" sz="12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type</a:t>
            </a:r>
            <a:r>
              <a:rPr lang="zh-CN" altLang="en-US" sz="12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.innerHTML = file.type;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if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(typeof FileReader == undefined){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</a:t>
            </a:r>
            <a:r>
              <a:rPr lang="zh-CN" altLang="en-US" sz="12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result</a:t>
            </a:r>
            <a:r>
              <a:rPr lang="zh-CN" altLang="en-US" sz="12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.innerHTML = "你的浏览器不支持FileReader"</a:t>
            </a:r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;</a:t>
            </a: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}</a:t>
            </a:r>
            <a:endParaRPr lang="zh-CN" altLang="en-US" sz="12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en-US" altLang="zh-CN" sz="1200" smtClean="0">
                <a:latin typeface="Courier New" panose="02070309020205020404" pitchFamily="49" charset="0"/>
                <a:ea typeface="华文楷体" panose="02010600040101010101" pitchFamily="2" charset="-122"/>
              </a:rPr>
              <a:t>…</a:t>
            </a:r>
            <a:endParaRPr lang="zh-CN" altLang="en-US" sz="1200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85210" y="75847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function readAsDataURL(){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if(!/image\/\w+/.test(file.type)){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  alert("请确保文件为图像类型");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  return false;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}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</a:t>
            </a:r>
            <a:r>
              <a:rPr lang="zh-CN" altLang="en-US" sz="12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var reader = new FileReader();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</a:t>
            </a:r>
            <a:r>
              <a:rPr lang="zh-CN" altLang="en-US" sz="12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reader.readAsDataURL(file);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reader.onload = function(e){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  </a:t>
            </a:r>
            <a:r>
              <a:rPr lang="zh-CN" altLang="en-US" sz="12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result.innerHTML = '&lt;img src="'+ </a:t>
            </a:r>
            <a:r>
              <a:rPr lang="zh-CN" altLang="en-US" sz="1200" b="1" u="sng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this.result</a:t>
            </a:r>
            <a:r>
              <a:rPr lang="zh-CN" altLang="en-US" sz="12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 +'" alt="" /&gt;';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}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}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function readAsText(){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var reader = new FileReader();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reader.readAsText(file);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reader.onload = function(e){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  result.innerHTML = this.result;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}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}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function readAsBinaryString(){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var reader = new FileReader();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reader.readAsBinaryString(file);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reader.onload = function(e){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  result.innerHTML = this.result;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  }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}</a:t>
            </a:r>
          </a:p>
          <a:p>
            <a:r>
              <a:rPr lang="zh-CN" altLang="en-US" sz="1200">
                <a:latin typeface="Courier New" panose="02070309020205020404" pitchFamily="49" charset="0"/>
                <a:ea typeface="华文楷体" panose="02010600040101010101" pitchFamily="2" charset="-122"/>
              </a:rPr>
              <a:t>  &lt;/script&gt;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5688" y="4408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一个读取程序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1376" y="36799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DataURL</a:t>
            </a:r>
            <a:r>
              <a:rPr lang="zh-CN" altLang="en-US" smtClean="0"/>
              <a:t>技术</a:t>
            </a:r>
            <a:endParaRPr lang="en-US" altLang="zh-CN" smtClean="0"/>
          </a:p>
        </p:txBody>
      </p:sp>
      <p:sp>
        <p:nvSpPr>
          <p:cNvPr id="3" name="矩形 2"/>
          <p:cNvSpPr/>
          <p:nvPr/>
        </p:nvSpPr>
        <p:spPr>
          <a:xfrm>
            <a:off x="315951" y="887402"/>
            <a:ext cx="557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&lt;img src="images/myimg.gif "&gt;  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　　这种方式中，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img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标记的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src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属性指定了一个远程服务器上的资源。当网页加载到浏览器中 时，浏览器会针对每个外部资源都向服务器发送一次拉取资源请求，占用网络资源。大多数的浏览器都有一个并发请求数不能超过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4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个的限制。这意味着，如果一个 网页里嵌入了过多的外部资源，这些请求会导致整个页面的加载延迟。而使用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Data URL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技术，图片数据以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base64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字符串格式嵌入到了页面中，与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HTML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成为一体，它的形式如下：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endParaRPr lang="zh-CN" altLang="en-US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63" y="3219450"/>
            <a:ext cx="5133975" cy="3638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43598" y="519202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Data URL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能用在很多场合，跟传统的外部资源引用方式相比，它有如下独到的用处：</a:t>
            </a:r>
          </a:p>
          <a:p>
            <a:endParaRPr lang="zh-CN" altLang="en-US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当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访问外部资源很麻烦或受限时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(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这个比较鸡肋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当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图片是在服务器端用程序</a:t>
            </a:r>
            <a:r>
              <a:rPr lang="zh-CN" altLang="en-US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动态生成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，</a:t>
            </a:r>
            <a:r>
              <a:rPr lang="zh-CN" altLang="en-US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每个访问用户显示的都不同时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（场景较少）</a:t>
            </a:r>
          </a:p>
          <a:p>
            <a:r>
              <a:rPr lang="en-US" altLang="zh-CN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当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图片的</a:t>
            </a:r>
            <a:r>
              <a:rPr lang="zh-CN" altLang="en-US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体积太小，占用一个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HTTP</a:t>
            </a:r>
            <a:r>
              <a:rPr lang="zh-CN" altLang="en-US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会话不是很值得时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（雪碧图可以出场了）</a:t>
            </a:r>
          </a:p>
          <a:p>
            <a:endParaRPr lang="zh-CN" altLang="en-US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Data 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URL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也有一些不适用的</a:t>
            </a:r>
            <a:r>
              <a:rPr lang="zh-CN" altLang="en-US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场合：</a:t>
            </a:r>
            <a:endParaRPr lang="en-US" altLang="zh-CN" sz="1600" smtClean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endParaRPr lang="zh-CN" altLang="en-US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-- Base64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编码的数据体积通常是原数据的体积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4/3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，也就是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Data URL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形式的图片会比二进制格式的图片</a:t>
            </a:r>
            <a:r>
              <a:rPr lang="zh-CN" altLang="en-US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体积大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1/3</a:t>
            </a:r>
          </a:p>
          <a:p>
            <a:r>
              <a:rPr lang="en-US" altLang="zh-CN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en-US" altLang="zh-CN" sz="16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Data 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URL</a:t>
            </a:r>
            <a:r>
              <a:rPr lang="zh-CN" altLang="en-US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形式的图片不会被浏览器缓存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，这意味着每次访问这样页面时都被下载一次。</a:t>
            </a:r>
            <a:r>
              <a:rPr lang="zh-CN" altLang="en-US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这是一个使用效率方面的问题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——</a:t>
            </a:r>
            <a:r>
              <a:rPr lang="zh-CN" altLang="en-US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尤其当这个图片被整个网站大量使用的时候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。</a:t>
            </a:r>
          </a:p>
          <a:p>
            <a:endParaRPr lang="en-US" altLang="zh-CN" sz="1600" smtClean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在</a:t>
            </a:r>
            <a:r>
              <a:rPr lang="en-US" altLang="zh-CN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css</a:t>
            </a:r>
            <a:r>
              <a:rPr lang="zh-CN" altLang="en-US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中的应用如下：</a:t>
            </a:r>
            <a:endParaRPr lang="en-US" altLang="zh-CN" sz="1600" smtClean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background-image: url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("data:image/gif;base64,R0lGODlhAwADAIAAAP///8zMzCH5BAAAAAAALAAAAAADAAMAAAIEBHIJBQA7");</a:t>
            </a:r>
            <a:endParaRPr lang="zh-CN" altLang="en-US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35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2956" y="37914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u="sng"/>
              <a:t>拖放</a:t>
            </a:r>
            <a:r>
              <a:rPr lang="en-US" altLang="zh-CN" i="1" u="sng" smtClean="0"/>
              <a:t>API</a:t>
            </a:r>
            <a:endParaRPr lang="zh-CN" altLang="en-US" i="1" u="sng"/>
          </a:p>
        </p:txBody>
      </p:sp>
      <p:sp>
        <p:nvSpPr>
          <p:cNvPr id="4" name="矩形 3"/>
          <p:cNvSpPr/>
          <p:nvPr/>
        </p:nvSpPr>
        <p:spPr>
          <a:xfrm>
            <a:off x="1594623" y="1056452"/>
            <a:ext cx="91663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拖拽的原生API</a:t>
            </a:r>
          </a:p>
          <a:p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被拖动的源对象：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ondragstart, ondrag, ondragend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被进入上方的目标：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ondragenter, ondragover, ondragleave(离开某对象), ondrop(释放，松手)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事件数据传递：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e.dataTransfer{} 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//数据传递对象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保存：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e.dataTransfer.setData(k, v)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; 读取：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e.dataTransfer.getData(k)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;</a:t>
            </a:r>
            <a:endParaRPr lang="en-US" altLang="zh-CN" smtClean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K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表示数据类型，有</a:t>
            </a:r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”</a:t>
            </a:r>
            <a:r>
              <a:rPr lang="en-US" altLang="zh-CN" b="1" smtClean="0">
                <a:solidFill>
                  <a:srgbClr val="FFC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text/plain</a:t>
            </a:r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”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等取值。</a:t>
            </a:r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4622" y="3553665"/>
            <a:ext cx="94227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注意点：目标对象的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ondragover &amp; ondrop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事件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需要</a:t>
            </a:r>
            <a:r>
              <a:rPr lang="en-US" altLang="zh-CN" b="1" smtClean="0">
                <a:latin typeface="Courier New" panose="02070309020205020404" pitchFamily="49" charset="0"/>
                <a:ea typeface="华文楷体" panose="02010600040101010101" pitchFamily="2" charset="-122"/>
              </a:rPr>
              <a:t>event.prevertDefault()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阻止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默认行为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(ondragover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：一般的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dom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元素不允许其他元素放置；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ondrop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：一般放置后会立即以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url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形式打开链接文件</a:t>
            </a:r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)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在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火狐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中，拖动图片到页面中会打开图片作为新的页面，使用</a:t>
            </a:r>
            <a:r>
              <a:rPr lang="en-US" altLang="zh-CN" b="1" smtClean="0">
                <a:latin typeface="Courier New" panose="02070309020205020404" pitchFamily="49" charset="0"/>
                <a:ea typeface="华文楷体" panose="02010600040101010101" pitchFamily="2" charset="-122"/>
              </a:rPr>
              <a:t>body.ondrop = function(e){</a:t>
            </a:r>
          </a:p>
          <a:p>
            <a:r>
              <a:rPr lang="en-US" altLang="zh-CN" b="1" smtClean="0">
                <a:latin typeface="Courier New" panose="02070309020205020404" pitchFamily="49" charset="0"/>
                <a:ea typeface="华文楷体" panose="02010600040101010101" pitchFamily="2" charset="-122"/>
              </a:rPr>
              <a:t>  e.stopPropagation();</a:t>
            </a:r>
          </a:p>
          <a:p>
            <a:r>
              <a:rPr lang="en-US" altLang="zh-CN" b="1">
                <a:latin typeface="Courier New" panose="020703090202050204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b="1" smtClean="0">
                <a:latin typeface="Courier New" panose="02070309020205020404" pitchFamily="49" charset="0"/>
                <a:ea typeface="华文楷体" panose="02010600040101010101" pitchFamily="2" charset="-122"/>
              </a:rPr>
              <a:t> e.preventDefault();</a:t>
            </a:r>
            <a:endParaRPr lang="en-US" altLang="zh-CN" b="1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b="1" smtClean="0">
                <a:latin typeface="Courier New" panose="02070309020205020404" pitchFamily="49" charset="0"/>
                <a:ea typeface="华文楷体" panose="02010600040101010101" pitchFamily="2" charset="-122"/>
              </a:rPr>
              <a:t>}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可以阻止。</a:t>
            </a:r>
            <a:endParaRPr lang="en-US" altLang="zh-CN" smtClean="0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64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0487" y="200722"/>
            <a:ext cx="599564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&lt;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h1&gt;拖放API的扩展知识&lt;/h1&gt;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&lt;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h3&gt;请拖动您的照片到下方方框区域&lt;/h3&gt;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&lt;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div id="container"&gt;&lt;/div&gt;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&lt;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script</a:t>
            </a:r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&gt;</a:t>
            </a:r>
            <a:endParaRPr lang="zh-CN" altLang="en-US" sz="14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var body = document.getElementsByTagName("body")[0];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zh-CN" altLang="en-US" sz="14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body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.ondrop = function(e){</a:t>
            </a:r>
          </a:p>
          <a:p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    e.stopPropagation();</a:t>
            </a:r>
          </a:p>
          <a:p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      e.preventDefault(); </a:t>
            </a:r>
            <a:endParaRPr lang="en-US" altLang="zh-CN" sz="1400">
              <a:solidFill>
                <a:srgbClr val="FF0000"/>
              </a:solidFill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  }</a:t>
            </a:r>
            <a:endParaRPr lang="zh-CN" altLang="en-US" sz="1400">
              <a:solidFill>
                <a:srgbClr val="FF0000"/>
              </a:solidFill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container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.ondragover = function(e){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e.preventDefault();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}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container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.ondrop = function(e){</a:t>
            </a:r>
            <a:endParaRPr lang="en-US" altLang="zh-CN" sz="14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e.preventDefault();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console.log('客户端拖动着一张图片释放了...')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var f0 = 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e.dataTransfer.files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[0];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console.log(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e.dataTransfer.items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)</a:t>
            </a:r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;</a:t>
            </a:r>
            <a:endParaRPr lang="en-US" altLang="zh-CN" sz="1400" smtClean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console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.log(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e.dataTransfer</a:t>
            </a:r>
            <a:r>
              <a:rPr lang="zh-CN" altLang="en-US" sz="14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.</a:t>
            </a:r>
            <a:r>
              <a:rPr lang="en-US" altLang="zh-CN" sz="14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types</a:t>
            </a:r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);</a:t>
            </a:r>
            <a:endParaRPr lang="zh-CN" altLang="en-US" sz="14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console.log(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e.dataTransfer.files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);</a:t>
            </a:r>
          </a:p>
          <a:p>
            <a:endParaRPr lang="en-US" altLang="zh-CN" sz="14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400">
                <a:latin typeface="Courier New" panose="02070309020205020404" pitchFamily="49" charset="0"/>
                <a:ea typeface="华文楷体" panose="02010600040101010101" pitchFamily="2" charset="-122"/>
              </a:rPr>
              <a:t>    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var fr = new FileReader();</a:t>
            </a:r>
          </a:p>
          <a:p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    fr.readAsDataURL(f0); </a:t>
            </a:r>
            <a:endParaRPr lang="en-US" altLang="zh-CN" sz="1400">
              <a:solidFill>
                <a:srgbClr val="FF0000"/>
              </a:solidFill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    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fr.onload = function(){</a:t>
            </a:r>
          </a:p>
          <a:p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        console.log('读取文件完成');</a:t>
            </a:r>
          </a:p>
          <a:p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        var img = new Image();</a:t>
            </a:r>
          </a:p>
          <a:p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        img.src = fr.result; //URL数据</a:t>
            </a:r>
          </a:p>
          <a:p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        container.appendChild(img)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</a:t>
            </a:r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}</a:t>
            </a:r>
            <a:endParaRPr lang="zh-CN" altLang="en-US" sz="14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}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&lt;/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script</a:t>
            </a:r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&gt;</a:t>
            </a:r>
            <a:endParaRPr lang="zh-CN" altLang="en-US" sz="1400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5972" y="1831501"/>
            <a:ext cx="60917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Courier New" panose="02070309020205020404" pitchFamily="49" charset="0"/>
                <a:ea typeface="华文楷体" panose="02010600040101010101" pitchFamily="2" charset="-122"/>
              </a:rPr>
              <a:t>DataTransferItemList[</a:t>
            </a:r>
          </a:p>
          <a:p>
            <a:r>
              <a:rPr lang="en-US" altLang="zh-CN" sz="1400" b="1" smtClean="0">
                <a:latin typeface="Courier New" panose="02070309020205020404" pitchFamily="49" charset="0"/>
                <a:ea typeface="华文楷体" panose="02010600040101010101" pitchFamily="2" charset="-122"/>
              </a:rPr>
              <a:t>  DataTransferItem </a:t>
            </a:r>
            <a:r>
              <a:rPr lang="en-US" altLang="zh-CN" sz="1400" b="1">
                <a:latin typeface="Courier New" panose="02070309020205020404" pitchFamily="49" charset="0"/>
                <a:ea typeface="华文楷体" panose="02010600040101010101" pitchFamily="2" charset="-122"/>
              </a:rPr>
              <a:t>{ kind: "file", type: "image/jpeg" }</a:t>
            </a:r>
          </a:p>
          <a:p>
            <a:r>
              <a:rPr lang="en-US" altLang="zh-CN" sz="1400" b="1" smtClean="0">
                <a:latin typeface="Courier New" panose="02070309020205020404" pitchFamily="49" charset="0"/>
                <a:ea typeface="华文楷体" panose="02010600040101010101" pitchFamily="2" charset="-122"/>
              </a:rPr>
              <a:t>  DataTransferItem </a:t>
            </a:r>
            <a:r>
              <a:rPr lang="en-US" altLang="zh-CN" sz="1400" b="1">
                <a:latin typeface="Courier New" panose="02070309020205020404" pitchFamily="49" charset="0"/>
                <a:ea typeface="华文楷体" panose="02010600040101010101" pitchFamily="2" charset="-122"/>
              </a:rPr>
              <a:t>{ kind: "file", type: "image/jpeg" }</a:t>
            </a:r>
          </a:p>
          <a:p>
            <a:r>
              <a:rPr lang="en-US" altLang="zh-CN" sz="1400" b="1" smtClean="0">
                <a:latin typeface="Courier New" panose="02070309020205020404" pitchFamily="49" charset="0"/>
                <a:ea typeface="华文楷体" panose="02010600040101010101" pitchFamily="2" charset="-122"/>
              </a:rPr>
              <a:t>  DataTransferItem </a:t>
            </a:r>
            <a:r>
              <a:rPr lang="en-US" altLang="zh-CN" sz="1400" b="1">
                <a:latin typeface="Courier New" panose="02070309020205020404" pitchFamily="49" charset="0"/>
                <a:ea typeface="华文楷体" panose="02010600040101010101" pitchFamily="2" charset="-122"/>
              </a:rPr>
              <a:t>{ kind: “file”, type: “text/plain" }</a:t>
            </a:r>
          </a:p>
          <a:p>
            <a:r>
              <a:rPr lang="en-US" altLang="zh-CN" sz="1400" b="1">
                <a:latin typeface="Courier New" panose="02070309020205020404" pitchFamily="49" charset="0"/>
                <a:ea typeface="华文楷体" panose="02010600040101010101" pitchFamily="2" charset="-122"/>
              </a:rPr>
              <a:t>]</a:t>
            </a:r>
          </a:p>
        </p:txBody>
      </p:sp>
      <p:cxnSp>
        <p:nvCxnSpPr>
          <p:cNvPr id="6" name="直接连接符 5"/>
          <p:cNvCxnSpPr>
            <a:endCxn id="3" idx="1"/>
          </p:cNvCxnSpPr>
          <p:nvPr/>
        </p:nvCxnSpPr>
        <p:spPr>
          <a:xfrm flipV="1">
            <a:off x="4555274" y="2416277"/>
            <a:ext cx="1120698" cy="13041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555274" y="4280503"/>
            <a:ext cx="1120698" cy="9361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555274" y="3783704"/>
            <a:ext cx="1265663" cy="1505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75972" y="4631831"/>
            <a:ext cx="6091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ea typeface="华文楷体" panose="02010600040101010101" pitchFamily="2" charset="-122"/>
              </a:rPr>
              <a:t>FileList[</a:t>
            </a:r>
            <a:endParaRPr lang="en-US" altLang="zh-CN" sz="1400" b="1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400" b="1" smtClean="0">
                <a:latin typeface="Courier New" panose="02070309020205020404" pitchFamily="49" charset="0"/>
                <a:ea typeface="华文楷体" panose="02010600040101010101" pitchFamily="2" charset="-122"/>
              </a:rPr>
              <a:t>  File </a:t>
            </a:r>
            <a:r>
              <a:rPr lang="en-US" altLang="zh-CN" sz="1400" b="1">
                <a:latin typeface="Courier New" panose="02070309020205020404" pitchFamily="49" charset="0"/>
                <a:ea typeface="华文楷体" panose="02010600040101010101" pitchFamily="2" charset="-122"/>
              </a:rPr>
              <a:t>{lastModified: 1522049500367, name: "Data </a:t>
            </a:r>
            <a:r>
              <a:rPr lang="en-US" altLang="zh-CN" sz="1400" b="1" smtClean="0">
                <a:latin typeface="Courier New" panose="02070309020205020404" pitchFamily="49" charset="0"/>
                <a:ea typeface="华文楷体" panose="02010600040101010101" pitchFamily="2" charset="-122"/>
              </a:rPr>
              <a:t>Picker.JPG”, </a:t>
            </a:r>
            <a:r>
              <a:rPr lang="en-US" altLang="zh-CN" sz="1400" b="1">
                <a:latin typeface="Courier New" panose="02070309020205020404" pitchFamily="49" charset="0"/>
                <a:ea typeface="华文楷体" panose="02010600040101010101" pitchFamily="2" charset="-122"/>
              </a:rPr>
              <a:t>size: </a:t>
            </a:r>
            <a:r>
              <a:rPr lang="en-US" altLang="zh-CN" sz="1400" b="1" smtClean="0">
                <a:latin typeface="Courier New" panose="02070309020205020404" pitchFamily="49" charset="0"/>
                <a:ea typeface="华文楷体" panose="02010600040101010101" pitchFamily="2" charset="-122"/>
              </a:rPr>
              <a:t>32559, </a:t>
            </a:r>
            <a:r>
              <a:rPr lang="en-US" altLang="zh-CN" sz="1400" b="1">
                <a:latin typeface="Courier New" panose="02070309020205020404" pitchFamily="49" charset="0"/>
                <a:ea typeface="华文楷体" panose="02010600040101010101" pitchFamily="2" charset="-122"/>
              </a:rPr>
              <a:t>type: "image/jpeg“, webkitRelativePath: ""}</a:t>
            </a:r>
          </a:p>
          <a:p>
            <a:r>
              <a:rPr lang="en-US" altLang="zh-CN" sz="1400" b="1">
                <a:latin typeface="Courier New" panose="020703090202050204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sz="1400" b="1" smtClean="0">
                <a:latin typeface="Courier New" panose="02070309020205020404" pitchFamily="49" charset="0"/>
                <a:ea typeface="华文楷体" panose="02010600040101010101" pitchFamily="2" charset="-122"/>
              </a:rPr>
              <a:t> …</a:t>
            </a:r>
          </a:p>
          <a:p>
            <a:r>
              <a:rPr lang="en-US" altLang="zh-CN" sz="1400" b="1" smtClean="0">
                <a:latin typeface="Courier New" panose="02070309020205020404" pitchFamily="49" charset="0"/>
                <a:ea typeface="华文楷体" panose="02010600040101010101" pitchFamily="2" charset="-122"/>
              </a:rPr>
              <a:t>]</a:t>
            </a:r>
            <a:endParaRPr lang="en-US" altLang="zh-CN" sz="1400" b="1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20937" y="3629815"/>
            <a:ext cx="472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ea typeface="华文楷体" panose="02010600040101010101" pitchFamily="2" charset="-122"/>
              </a:rPr>
              <a:t>Array</a:t>
            </a:r>
            <a:r>
              <a:rPr lang="en-US" altLang="zh-CN" sz="1400" b="1">
                <a:latin typeface="Courier New" panose="02070309020205020404" pitchFamily="49" charset="0"/>
                <a:ea typeface="华文楷体" panose="02010600040101010101" pitchFamily="2" charset="-122"/>
              </a:rPr>
              <a:t>["application/x-moz-file", "Files"]</a:t>
            </a:r>
          </a:p>
        </p:txBody>
      </p:sp>
      <p:sp>
        <p:nvSpPr>
          <p:cNvPr id="19" name="矩形 18"/>
          <p:cNvSpPr/>
          <p:nvPr/>
        </p:nvSpPr>
        <p:spPr>
          <a:xfrm>
            <a:off x="8374567" y="404388"/>
            <a:ext cx="2341756" cy="61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拖</a:t>
            </a:r>
            <a:r>
              <a:rPr lang="zh-CN" altLang="en-US" smtClean="0"/>
              <a:t>拽一张图片并使之显示在页面中的程序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4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805" y="535258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第七章 本地存储</a:t>
            </a:r>
            <a:endParaRPr lang="zh-CN" altLang="en-US" sz="2000" b="1"/>
          </a:p>
        </p:txBody>
      </p:sp>
      <p:sp>
        <p:nvSpPr>
          <p:cNvPr id="3" name="矩形 2"/>
          <p:cNvSpPr/>
          <p:nvPr/>
        </p:nvSpPr>
        <p:spPr>
          <a:xfrm>
            <a:off x="1219199" y="935368"/>
            <a:ext cx="97806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W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eb Storage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是什么？可以再客户端本地保存数据的功能。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H4中的Cookie有如下限制：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1. cookie大小被限制在4kb之内；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2. cookie是随着http发送的，因此浪费了一部分带宽；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3. cookie的操纵是很困难的。</a:t>
            </a:r>
          </a:p>
          <a:p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sessonStorage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和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localStorage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sessonStorage可以存储浏览网页时保存的数据，关闭页面后消失，localStorage则可以存储在本地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保存：sessonStorage.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setItem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(key, value);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读取: v = sessonStorage.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getItem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(key);</a:t>
            </a:r>
          </a:p>
          <a:p>
            <a:r>
              <a:rPr lang="zh-CN" altLang="en-US">
                <a:solidFill>
                  <a:srgbClr val="00B05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它们都是Storage对象，此对象会绑定一个length属性表示其尺寸，显式设置length属性不起作用不报错。</a:t>
            </a:r>
          </a:p>
          <a:p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**本地数据库SQLite, IndexDB**不支持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创建一个访问数据库的对象：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var db = openDatabase('mydb', '1.0', 'Test DB', 2*1024*1024);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传入数据库名，版本号，数据库描述，大小，若不存在则创建数据库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访问时需要调用transaction方法，用于事务处理，避免被同时访问</a:t>
            </a:r>
          </a:p>
        </p:txBody>
      </p:sp>
    </p:spTree>
    <p:extLst>
      <p:ext uri="{BB962C8B-B14F-4D97-AF65-F5344CB8AC3E}">
        <p14:creationId xmlns:p14="http://schemas.microsoft.com/office/powerpoint/2010/main" val="274012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805" y="535258"/>
            <a:ext cx="4075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第十章 应用</a:t>
            </a:r>
            <a:r>
              <a:rPr lang="en-US" altLang="zh-CN" sz="2000" b="1" smtClean="0"/>
              <a:t>WebWorkers</a:t>
            </a:r>
            <a:r>
              <a:rPr lang="zh-CN" altLang="en-US" sz="2000" b="1" smtClean="0"/>
              <a:t>处理线程</a:t>
            </a:r>
            <a:endParaRPr lang="zh-CN" altLang="en-US" sz="2000" b="1"/>
          </a:p>
        </p:txBody>
      </p:sp>
      <p:sp>
        <p:nvSpPr>
          <p:cNvPr id="3" name="矩形 2"/>
          <p:cNvSpPr/>
          <p:nvPr/>
        </p:nvSpPr>
        <p:spPr>
          <a:xfrm>
            <a:off x="323385" y="1145908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&lt;script&gt;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function calc(){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var meter = document.getElementById('meter');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var n = parseInt(document.getElementById('text_n').value);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</a:t>
            </a:r>
            <a:r>
              <a:rPr lang="zh-CN" altLang="en-US" sz="1400">
                <a:solidFill>
                  <a:srgbClr val="00B05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meter.setAttribute("max", n);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var worker = new Worker("calc.js")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worker.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onmessage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= function(e){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  var result = JSON.parse(e.data);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  if (!result.finish){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    &lt;!-- console.log("正在运行，已经计算到了"+result.now); --&gt;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    meter.setAttribute("value", result.now);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  }else{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    meter.setAttribute("value", n);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    alert("计算结果为：" + result.sum);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  }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}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worker.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postMessage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(n);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}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&lt;/script&gt;</a:t>
            </a:r>
          </a:p>
        </p:txBody>
      </p:sp>
      <p:sp>
        <p:nvSpPr>
          <p:cNvPr id="4" name="矩形 3"/>
          <p:cNvSpPr/>
          <p:nvPr/>
        </p:nvSpPr>
        <p:spPr>
          <a:xfrm>
            <a:off x="5992111" y="910037"/>
            <a:ext cx="6096000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&lt;h3&gt;计算1到n的值&lt;/h3&gt;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n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的值为：&lt;input type="text" id="text_n" /&gt;&lt;br /&gt;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&lt;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button onclick="calc()"&gt;计算&lt;/button&gt;</a:t>
            </a:r>
          </a:p>
          <a:p>
            <a:r>
              <a:rPr lang="zh-CN" altLang="en-US" sz="1400" smtClean="0">
                <a:solidFill>
                  <a:srgbClr val="00B05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&lt;</a:t>
            </a:r>
            <a:r>
              <a:rPr lang="zh-CN" altLang="en-US" sz="1400">
                <a:solidFill>
                  <a:srgbClr val="00B05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meter id="meter" min=0 max=90&gt;&lt;/meter&gt;</a:t>
            </a:r>
          </a:p>
        </p:txBody>
      </p:sp>
      <p:sp>
        <p:nvSpPr>
          <p:cNvPr id="5" name="矩形 4"/>
          <p:cNvSpPr/>
          <p:nvPr/>
        </p:nvSpPr>
        <p:spPr>
          <a:xfrm>
            <a:off x="5992111" y="2243554"/>
            <a:ext cx="6096000" cy="397031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var 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onmessage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= function(e){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var 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n = e.data;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var 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sum = 0;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for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(var i=1; i&lt;=n; i++){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sum 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+= i;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if 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(i%1000 == 0){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  var 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result = {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    finish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: false,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    now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: i,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  }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  </a:t>
            </a:r>
            <a:r>
              <a:rPr lang="zh-CN" altLang="en-US" sz="1400" b="1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postMessage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(JSON.stringify(result));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}</a:t>
            </a:r>
            <a:endParaRPr lang="zh-CN" altLang="en-US" sz="14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}</a:t>
            </a:r>
            <a:endParaRPr lang="zh-CN" altLang="en-US" sz="14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zh-CN" altLang="en-US" sz="1400" b="1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postMessage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(JSON.stringify({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finish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: true,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sum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: sum,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}))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1207446" y="1489556"/>
            <a:ext cx="752354" cy="26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DOM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831269" y="5909469"/>
            <a:ext cx="752354" cy="2633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calc.js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4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805" y="535258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第十三章 </a:t>
            </a:r>
            <a:r>
              <a:rPr lang="zh-CN" altLang="en-US" sz="2000" b="1"/>
              <a:t>选择器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816152"/>
              </p:ext>
            </p:extLst>
          </p:nvPr>
        </p:nvGraphicFramePr>
        <p:xfrm>
          <a:off x="254642" y="1350252"/>
          <a:ext cx="1174830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525">
                  <a:extLst>
                    <a:ext uri="{9D8B030D-6E8A-4147-A177-3AD203B41FA5}">
                      <a16:colId xmlns:a16="http://schemas.microsoft.com/office/drawing/2014/main" val="2573585774"/>
                    </a:ext>
                  </a:extLst>
                </a:gridCol>
                <a:gridCol w="3391382">
                  <a:extLst>
                    <a:ext uri="{9D8B030D-6E8A-4147-A177-3AD203B41FA5}">
                      <a16:colId xmlns:a16="http://schemas.microsoft.com/office/drawing/2014/main" val="2222756684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3255883848"/>
                    </a:ext>
                  </a:extLst>
                </a:gridCol>
                <a:gridCol w="4213184">
                  <a:extLst>
                    <a:ext uri="{9D8B030D-6E8A-4147-A177-3AD203B41FA5}">
                      <a16:colId xmlns:a16="http://schemas.microsoft.com/office/drawing/2014/main" val="3432729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属性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说明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属性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说明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8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[attr=val]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:empty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空内容元素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[attr*=val]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attr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包含</a:t>
                      </a:r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val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:target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廉洁的目标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1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[attr^=val]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attr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以</a:t>
                      </a:r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val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开头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:first-child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作为第一个子元素的</a:t>
                      </a:r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xxx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元素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1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[attr$=val]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attr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以</a:t>
                      </a:r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val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结尾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:last-child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作为倒数一个子元素的</a:t>
                      </a:r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xxx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元素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4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:first-line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第一行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:nth-child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作为第</a:t>
                      </a:r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n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个子元素的</a:t>
                      </a:r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xxx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1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:first-letter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第一个字符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:nth-last-child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作为倒数第</a:t>
                      </a:r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n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个子元素的</a:t>
                      </a:r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xxx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:before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在前方新建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:nth-of-type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作为第</a:t>
                      </a:r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n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个</a:t>
                      </a:r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type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型子元素的</a:t>
                      </a:r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xxx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4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:after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在后方新建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:nth-last-of-type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作为倒数第</a:t>
                      </a:r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n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个</a:t>
                      </a:r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type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型子元素的</a:t>
                      </a:r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xxx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7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:root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根元素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:only-child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唯一子元素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6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:not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非某元素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:only-of-type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唯一</a:t>
                      </a:r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type</a:t>
                      </a:r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类型子元素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2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48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6591"/>
              </p:ext>
            </p:extLst>
          </p:nvPr>
        </p:nvGraphicFramePr>
        <p:xfrm>
          <a:off x="532432" y="875691"/>
          <a:ext cx="525490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445">
                  <a:extLst>
                    <a:ext uri="{9D8B030D-6E8A-4147-A177-3AD203B41FA5}">
                      <a16:colId xmlns:a16="http://schemas.microsoft.com/office/drawing/2014/main" val="2573585774"/>
                    </a:ext>
                  </a:extLst>
                </a:gridCol>
                <a:gridCol w="3171462">
                  <a:extLst>
                    <a:ext uri="{9D8B030D-6E8A-4147-A177-3AD203B41FA5}">
                      <a16:colId xmlns:a16="http://schemas.microsoft.com/office/drawing/2014/main" val="2222756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属性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说明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8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:hover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悬停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4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:active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鼠标按下但没松开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1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:focus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获得焦点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1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:enabled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可用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4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:disabled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不可用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41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:read-only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只读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:read-write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只写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4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:checked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47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:default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页面加载的默认状态下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36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:indeterminate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32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::selection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元素被选中时的样式（类似黑字）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96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~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通用兄弟，选择之后的所有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61589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319776" y="1979272"/>
            <a:ext cx="4942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-- nth-of-type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等可以用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nth-of-type(even, odd, 2n+1, 3n+2…)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等形式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-- nth-child 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和 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nth-of-type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有大区别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-- UI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选择器等对浏览器支持差别大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74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805" y="535258"/>
            <a:ext cx="461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第十四章 使用选择器在页面中插入内容</a:t>
            </a:r>
            <a:endParaRPr lang="zh-CN" altLang="en-US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1562582" y="1122744"/>
            <a:ext cx="94884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-- :before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，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:after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元素，将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content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属性设为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none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normal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，则不向前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/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后添加元素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IE8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也可以支持文本的插入，但是不支持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图片</a:t>
            </a:r>
            <a:endParaRPr lang="en-US" altLang="zh-CN" smtClean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项目编号相关：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pPr lvl="1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h1:before{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content: ‘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第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’counter(mycounter)’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章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’;</a:t>
            </a:r>
            <a:endParaRPr lang="en-US" altLang="zh-CN">
              <a:solidFill>
                <a:srgbClr val="FF0000"/>
              </a:solidFill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pPr lvl="1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}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h1{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counter-increment: mycounter;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en-US" altLang="zh-CN">
                <a:solidFill>
                  <a:srgbClr val="00B05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counter-reset: subcounter</a:t>
            </a:r>
            <a:r>
              <a:rPr lang="en-US" altLang="zh-CN" smtClean="0">
                <a:solidFill>
                  <a:srgbClr val="00B05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; //</a:t>
            </a:r>
            <a:r>
              <a:rPr lang="zh-CN" altLang="en-US">
                <a:solidFill>
                  <a:srgbClr val="00B05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让</a:t>
            </a:r>
            <a:r>
              <a:rPr lang="zh-CN" altLang="en-US" smtClean="0">
                <a:solidFill>
                  <a:srgbClr val="00B05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下级标题重新标号</a:t>
            </a:r>
            <a:endParaRPr lang="en-US" altLang="zh-CN">
              <a:solidFill>
                <a:srgbClr val="00B050"/>
              </a:solidFill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pPr lvl="1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}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h2:before{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counter: counter(mycounter)’.’counter(subcounter)  ;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}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h2{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counter-increment: subcounter;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en-US" altLang="zh-CN">
                <a:solidFill>
                  <a:srgbClr val="00B05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counter-reset: subsubcounter;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}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490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805" y="535258"/>
            <a:ext cx="2714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第二章 </a:t>
            </a:r>
            <a:r>
              <a:rPr lang="en-US" altLang="zh-CN" sz="2000" b="1" smtClean="0"/>
              <a:t>H5</a:t>
            </a:r>
            <a:r>
              <a:rPr lang="zh-CN" altLang="en-US" sz="2000" b="1" smtClean="0"/>
              <a:t>和</a:t>
            </a:r>
            <a:r>
              <a:rPr lang="en-US" altLang="zh-CN" sz="2000" b="1" smtClean="0"/>
              <a:t>H4</a:t>
            </a:r>
            <a:r>
              <a:rPr lang="zh-CN" altLang="en-US" sz="2000" b="1" smtClean="0"/>
              <a:t>的区别</a:t>
            </a:r>
            <a:endParaRPr lang="zh-CN" altLang="en-US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780585" y="2030864"/>
            <a:ext cx="7035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smtClean="0">
                <a:latin typeface="Courier New" panose="02070309020205020404" pitchFamily="49" charset="0"/>
                <a:ea typeface="华文楷体" panose="02010600040101010101" pitchFamily="2" charset="-122"/>
              </a:rPr>
              <a:t>语法规则的不同</a:t>
            </a:r>
            <a:endParaRPr lang="en-US" altLang="zh-CN" b="1" u="sng" smtClean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pPr marL="342900" indent="-342900">
              <a:buAutoNum type="alphaUcPeriod"/>
            </a:pPr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DOCTYPE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声明，变为了</a:t>
            </a:r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&lt;!DOCTYPE html&gt;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，没有</a:t>
            </a:r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H4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中的各种模式之分</a:t>
            </a:r>
            <a:endParaRPr lang="en-US" altLang="zh-CN" smtClean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pPr marL="342900" indent="-342900">
              <a:buAutoNum type="alphaUcPeriod"/>
            </a:pP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指定字符编码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H4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使用了</a:t>
            </a:r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&lt;meta http-equiv=“Content-type” content=“text/html; charset=UTF-8” /&gt;</a:t>
            </a: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H5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使用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&lt;meta charset=“UTF-8”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/&gt;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即可，注意不能混合使用这两种方式指定字符编码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C. 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可以省略全部标记的元素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: html, head, body, colgroup, tbody</a:t>
            </a: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D. 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右边图→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_→</a:t>
            </a: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E. 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省略引号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366" y="2972261"/>
            <a:ext cx="40862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48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805" y="535258"/>
            <a:ext cx="3589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第十五章 文字和字体相关样式</a:t>
            </a:r>
            <a:endParaRPr lang="zh-CN" altLang="en-US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409207" y="1273215"/>
            <a:ext cx="114242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-- text-shadow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属性：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length length radius color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(x-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偏移 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y-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偏移 模糊半径 颜色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-- word-break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属性：取值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normal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和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break-all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，是否在行内打断单词</a:t>
            </a:r>
            <a:endParaRPr lang="en-US" altLang="zh-CN" sz="20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-- word-wrap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属性：取值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normal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和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break-word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，遇到长单词或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url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是否</a:t>
            </a:r>
            <a:r>
              <a:rPr lang="zh-CN" altLang="en-US" sz="2000" smtClean="0">
                <a:latin typeface="Courier New" panose="02070309020205020404" pitchFamily="49" charset="0"/>
                <a:ea typeface="华文楷体" panose="02010600040101010101" pitchFamily="2" charset="-122"/>
              </a:rPr>
              <a:t>换行</a:t>
            </a:r>
            <a:endParaRPr lang="en-US" altLang="zh-CN" sz="2000" smtClean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endParaRPr lang="en-US" altLang="zh-CN" sz="20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-- @font-face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属性：</a:t>
            </a:r>
            <a:endParaRPr lang="en-US" altLang="zh-CN" sz="20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@font-face{</a:t>
            </a: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  font-family: WebFont;</a:t>
            </a: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  src: url(…), format(“opentype”);</a:t>
            </a: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  font-weight: normal;</a:t>
            </a: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src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中需要规定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format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，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Opentype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字体的扩展名为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.otf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，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Truetype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的为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.ttf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；在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IE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下，只能使用微软自带的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Embedded Opentype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字体，扩展名为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.eot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，同时不需要使用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format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属性。</a:t>
            </a:r>
            <a:endParaRPr lang="en-US" altLang="zh-CN" sz="20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一般在规定正常、斜体、粗体、粗斜体的时候要分别使用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@font-face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指定</a:t>
            </a:r>
            <a:endParaRPr lang="en-US" altLang="zh-CN" sz="20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src: local(“Arial”); // 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指定本地的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Arial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字体</a:t>
            </a:r>
            <a:endParaRPr lang="en-US" altLang="zh-CN" sz="2000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670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805" y="535258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第十六章 盒相关样式</a:t>
            </a:r>
            <a:endParaRPr lang="zh-CN" altLang="en-US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501805" y="1574157"/>
            <a:ext cx="114705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-- display: inline-block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已得到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IE8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及以上所有浏览器的支持</a:t>
            </a:r>
            <a:endParaRPr lang="en-US" altLang="zh-CN" sz="20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-- overflow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属性：</a:t>
            </a:r>
            <a:endParaRPr lang="en-US" altLang="zh-CN" sz="20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overflow: hidden/visible/auto;</a:t>
            </a: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overflow-x: hidden/visible/auto;</a:t>
            </a: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overflow-y: hidden/visible/auto;</a:t>
            </a: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text-overflow: ellipsis;(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超出文本长度显示省略号，只有当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overflow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为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hidden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才会实现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white-space: 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如何处理空白 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nowrap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不换行</a:t>
            </a:r>
            <a:endParaRPr lang="en-US" altLang="zh-CN" sz="20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-- box-shadow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属性：阴影</a:t>
            </a:r>
            <a:endParaRPr lang="en-US" altLang="zh-CN" sz="20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-- box-sizing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属性：</a:t>
            </a:r>
            <a:endParaRPr lang="en-US" altLang="zh-CN" sz="20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取值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border-box/content-box; 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表明选用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IE6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盒子模型或者</a:t>
            </a:r>
            <a:r>
              <a:rPr lang="en-US" altLang="zh-CN" sz="2000">
                <a:latin typeface="Courier New" panose="02070309020205020404" pitchFamily="49" charset="0"/>
                <a:ea typeface="华文楷体" panose="02010600040101010101" pitchFamily="2" charset="-122"/>
              </a:rPr>
              <a:t>W3C</a:t>
            </a:r>
            <a:r>
              <a:rPr lang="zh-CN" altLang="en-US" sz="2000">
                <a:latin typeface="Courier New" panose="02070309020205020404" pitchFamily="49" charset="0"/>
                <a:ea typeface="华文楷体" panose="02010600040101010101" pitchFamily="2" charset="-122"/>
              </a:rPr>
              <a:t>盒子模型</a:t>
            </a:r>
            <a:r>
              <a:rPr lang="zh-CN" altLang="en-US" sz="2000" smtClean="0">
                <a:latin typeface="Courier New" panose="02070309020205020404" pitchFamily="49" charset="0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2000" smtClean="0">
                <a:latin typeface="Courier New" panose="02070309020205020404" pitchFamily="49" charset="0"/>
                <a:ea typeface="华文楷体" panose="02010600040101010101" pitchFamily="2" charset="-122"/>
              </a:rPr>
              <a:t>某些布局会用到</a:t>
            </a:r>
            <a:endParaRPr lang="en-US" altLang="zh-CN" sz="2000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5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805" y="535258"/>
            <a:ext cx="3845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第十七章 与背景和边框相关样式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64604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55282" y="6090630"/>
            <a:ext cx="1092820" cy="384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1805" y="535258"/>
            <a:ext cx="340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第十八章 </a:t>
            </a:r>
            <a:r>
              <a:rPr lang="en-US" altLang="zh-CN" sz="2000" b="1" smtClean="0"/>
              <a:t>CSS3</a:t>
            </a:r>
            <a:r>
              <a:rPr lang="zh-CN" altLang="en-US" sz="2000" b="1" smtClean="0"/>
              <a:t>中的变形处理</a:t>
            </a:r>
            <a:endParaRPr lang="zh-CN" altLang="en-US" sz="2000" b="1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84211"/>
              </p:ext>
            </p:extLst>
          </p:nvPr>
        </p:nvGraphicFramePr>
        <p:xfrm>
          <a:off x="1658645" y="1105571"/>
          <a:ext cx="9130371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54">
                  <a:extLst>
                    <a:ext uri="{9D8B030D-6E8A-4147-A177-3AD203B41FA5}">
                      <a16:colId xmlns:a16="http://schemas.microsoft.com/office/drawing/2014/main" val="3104928732"/>
                    </a:ext>
                  </a:extLst>
                </a:gridCol>
                <a:gridCol w="7928517">
                  <a:extLst>
                    <a:ext uri="{9D8B030D-6E8A-4147-A177-3AD203B41FA5}">
                      <a16:colId xmlns:a16="http://schemas.microsoft.com/office/drawing/2014/main" val="192567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方法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说明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1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旋转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transform: rotate(45</a:t>
                      </a:r>
                      <a:r>
                        <a:rPr lang="en-US" altLang="zh-CN" sz="1800" b="1" kern="120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deg</a:t>
                      </a: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); </a:t>
                      </a:r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顺时针旋转</a:t>
                      </a: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45</a:t>
                      </a:r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度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9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缩放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transform: scale(0.5, [3]); </a:t>
                      </a:r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一个参数则两方向同时放大</a:t>
                      </a: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0.5</a:t>
                      </a:r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倍，两个参数则分别指定两个方向的放大倍数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7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倾斜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transform: skew(30deg, 30deg); </a:t>
                      </a:r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使用一个参数则在</a:t>
                      </a: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y</a:t>
                      </a:r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方向不做改动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2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偏移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transform: translate(50px, 50px); </a:t>
                      </a:r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使用一个参数则在</a:t>
                      </a: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y</a:t>
                      </a:r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方向不做改动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47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改变锚点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transform-origin: a b; a</a:t>
                      </a:r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可以是</a:t>
                      </a: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left, center, right</a:t>
                      </a:r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之一，</a:t>
                      </a: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b</a:t>
                      </a:r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可以是</a:t>
                      </a: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top, center, bottom</a:t>
                      </a:r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之一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2559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658645" y="4189572"/>
            <a:ext cx="774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注意：当发生旋转之后再使用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transform: translate()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会发生变化：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 </a:t>
            </a:r>
            <a:endParaRPr lang="zh-CN" altLang="en-US">
              <a:solidFill>
                <a:srgbClr val="FF0000"/>
              </a:solidFill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1741" y="5173730"/>
            <a:ext cx="1092820" cy="384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308151" y="5365801"/>
            <a:ext cx="1293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601692" y="5365801"/>
            <a:ext cx="6603" cy="916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 rot="941403">
            <a:off x="7587376" y="6197315"/>
            <a:ext cx="1092820" cy="384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941403">
            <a:off x="6639523" y="4986128"/>
            <a:ext cx="1092820" cy="384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941403">
            <a:off x="7117156" y="5348639"/>
            <a:ext cx="1293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941403" flipH="1">
            <a:off x="8250167" y="5507358"/>
            <a:ext cx="6603" cy="916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5435604" y="5331875"/>
            <a:ext cx="501805" cy="72482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09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805" y="535258"/>
            <a:ext cx="340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第十九章 </a:t>
            </a:r>
            <a:r>
              <a:rPr lang="en-US" altLang="zh-CN" sz="2000" b="1" smtClean="0"/>
              <a:t>CSS3</a:t>
            </a:r>
            <a:r>
              <a:rPr lang="zh-CN" altLang="en-US" sz="2000" b="1" smtClean="0"/>
              <a:t>中的动画功能</a:t>
            </a:r>
            <a:endParaRPr lang="zh-CN" altLang="en-US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501805" y="1203333"/>
            <a:ext cx="823815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Transition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： 元素从某一状态平滑移动到另一种状态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必需属性： 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{background-color, 2s, linear}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属性名，时间，时间函数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多条属性一起： 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transition: background-color 2s linear, font 3s ease-in, …;</a:t>
            </a:r>
          </a:p>
          <a:p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Animation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： 插入关键帧，然后在关键帧之间应用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transition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使用前先插入关键帧：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@keyframes mycolor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  0%{</a:t>
            </a: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	background-color: red;</a:t>
            </a: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	transform: 20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deg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;</a:t>
            </a: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  }</a:t>
            </a: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  20%{</a:t>
            </a:r>
          </a:p>
          <a:p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  }</a:t>
            </a: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  …</a:t>
            </a:r>
          </a:p>
          <a:p>
            <a:r>
              <a:rPr lang="en-US" altLang="zh-CN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}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然后调用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{mycolor, 5s, </a:t>
            </a:r>
            <a:r>
              <a:rPr lang="en-US" altLang="zh-CN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linear, infinite}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关键帧，时间，时间</a:t>
            </a:r>
            <a:r>
              <a:rPr lang="zh-CN" altLang="en-US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函数，循环次数</a:t>
            </a:r>
            <a:endParaRPr lang="en-US" altLang="zh-CN" sz="1600" smtClean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{animation-name: mycolor;</a:t>
            </a:r>
          </a:p>
          <a:p>
            <a:r>
              <a:rPr lang="en-US" altLang="zh-CN" sz="16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animation-duration: 5s;</a:t>
            </a:r>
          </a:p>
          <a:p>
            <a:r>
              <a:rPr lang="en-US" altLang="zh-CN" sz="16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animation-timing-function: linear;</a:t>
            </a:r>
          </a:p>
          <a:p>
            <a:r>
              <a:rPr lang="en-US" altLang="zh-CN" sz="16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animation-iteration-function: mycolor;}</a:t>
            </a:r>
            <a:endParaRPr lang="en-US" altLang="zh-CN" sz="1600">
              <a:solidFill>
                <a:srgbClr val="FF0000"/>
              </a:solidFill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04477"/>
              </p:ext>
            </p:extLst>
          </p:nvPr>
        </p:nvGraphicFramePr>
        <p:xfrm>
          <a:off x="5953674" y="2803109"/>
          <a:ext cx="55725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84">
                  <a:extLst>
                    <a:ext uri="{9D8B030D-6E8A-4147-A177-3AD203B41FA5}">
                      <a16:colId xmlns:a16="http://schemas.microsoft.com/office/drawing/2014/main" val="529819683"/>
                    </a:ext>
                  </a:extLst>
                </a:gridCol>
                <a:gridCol w="2786284">
                  <a:extLst>
                    <a:ext uri="{9D8B030D-6E8A-4147-A177-3AD203B41FA5}">
                      <a16:colId xmlns:a16="http://schemas.microsoft.com/office/drawing/2014/main" val="400302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方法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速度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6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linear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匀速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7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ease-in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逐渐变快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2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ease-out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逐渐变慢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5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ease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慢</a:t>
                      </a:r>
                      <a:r>
                        <a:rPr lang="en-US" altLang="zh-CN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-</a:t>
                      </a:r>
                      <a:r>
                        <a:rPr lang="zh-CN" altLang="en-US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快</a:t>
                      </a:r>
                      <a:r>
                        <a:rPr lang="en-US" altLang="zh-CN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-</a:t>
                      </a:r>
                      <a:r>
                        <a:rPr lang="zh-CN" altLang="en-US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慢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6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ease-in-out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慢</a:t>
                      </a:r>
                      <a:r>
                        <a:rPr lang="en-US" altLang="zh-CN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-</a:t>
                      </a:r>
                      <a:r>
                        <a:rPr lang="zh-CN" altLang="en-US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快</a:t>
                      </a:r>
                      <a:r>
                        <a:rPr lang="en-US" altLang="zh-CN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-</a:t>
                      </a:r>
                      <a:r>
                        <a:rPr lang="zh-CN" altLang="en-US" sz="2000" kern="12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楷体" panose="02010600040101010101" pitchFamily="2" charset="-122"/>
                          <a:cs typeface="+mn-cs"/>
                        </a:rPr>
                        <a:t>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69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805" y="535258"/>
            <a:ext cx="2820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第二十章 布局相关样式</a:t>
            </a:r>
            <a:endParaRPr lang="zh-CN" altLang="en-US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752355" y="1365812"/>
            <a:ext cx="111579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 b="1">
                <a:latin typeface="Courier New" panose="02070309020205020404" pitchFamily="49" charset="0"/>
                <a:ea typeface="华文楷体" panose="02010600040101010101" pitchFamily="2" charset="-122"/>
              </a:rPr>
              <a:t>多栏布局</a:t>
            </a:r>
            <a:endParaRPr lang="en-US" altLang="zh-CN" b="1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用于解决同等宽度的分栏布局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通过指定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column-count: 3; 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来分为三栏，需要设定容器的总宽度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width: 40em;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等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指定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column-width: 20em;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等也可，但最好给多栏布局整体套一个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container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，指定其宽度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column-gap 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指定每一栏的间隔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column-rule 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指定间隔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线</a:t>
            </a:r>
            <a:endParaRPr lang="en-US" altLang="zh-CN" smtClean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b="1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 b="1">
                <a:latin typeface="Courier New" panose="02070309020205020404" pitchFamily="49" charset="0"/>
                <a:ea typeface="华文楷体" panose="02010600040101010101" pitchFamily="2" charset="-122"/>
              </a:rPr>
              <a:t>盒</a:t>
            </a:r>
            <a:r>
              <a:rPr lang="zh-CN" altLang="en-US" b="1" smtClean="0">
                <a:latin typeface="Courier New" panose="02070309020205020404" pitchFamily="49" charset="0"/>
                <a:ea typeface="华文楷体" panose="02010600040101010101" pitchFamily="2" charset="-122"/>
              </a:rPr>
              <a:t>布局</a:t>
            </a:r>
            <a:endParaRPr lang="en-US" altLang="zh-CN" b="1" smtClean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display: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-webkit-box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; /* Chrome 4+, Safari 3.1, iOS Safari 3.2+ </a:t>
            </a:r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*/</a:t>
            </a:r>
          </a:p>
          <a:p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display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: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-moz-box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; /* Firefox 17- */ </a:t>
            </a:r>
            <a:endParaRPr lang="en-US" altLang="zh-CN" smtClean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display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: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-webkit-flex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; /* Chrome 21+, Safari 6.1+, iOS Safari 7+, Opera 15/16 </a:t>
            </a:r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*/</a:t>
            </a:r>
          </a:p>
          <a:p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display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: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-moz-flex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; /* Firefox 18+ */    display: -ms-flexbox; /* IE 10 */    display: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flex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; /* Chrome 29+, Firefox 22+, IE 11+, Opera 12.1/17/18, Android 4.4+ </a:t>
            </a:r>
            <a:r>
              <a:rPr lang="en-US" altLang="zh-CN" smtClean="0">
                <a:latin typeface="Courier New" panose="02070309020205020404" pitchFamily="49" charset="0"/>
                <a:ea typeface="华文楷体" panose="02010600040101010101" pitchFamily="2" charset="-122"/>
              </a:rPr>
              <a:t>*/</a:t>
            </a:r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61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805" y="535258"/>
            <a:ext cx="4682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第二十二章 </a:t>
            </a:r>
            <a:r>
              <a:rPr lang="en-US" altLang="zh-CN" sz="2000" b="1" smtClean="0"/>
              <a:t>CSS3</a:t>
            </a:r>
            <a:r>
              <a:rPr lang="zh-CN" altLang="en-US" sz="2000" b="1" smtClean="0"/>
              <a:t>的其他重要样式和属性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89266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5952" y="771864"/>
            <a:ext cx="57614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>
                <a:latin typeface="Courier New" panose="02070309020205020404" pitchFamily="49" charset="0"/>
                <a:ea typeface="华文楷体" panose="02010600040101010101" pitchFamily="2" charset="-122"/>
              </a:rPr>
              <a:t>1. 新增的结构元素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section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 表示页面中的一个内容区块，比如章节、页眉、页脚或页面中的其他部分。它可以与h1, h2, h3, h4, h5, h6等元素结合使用，标示文档结构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article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 标示页面中的一块玉上下文不相关的独立内容，譬如博客中的一篇文章或报纸中的一篇文章。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aside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 元素表示article元素的内容之外的，与article元素内容相关的辅助信息。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header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 元素表示页面中的一个内容区块或整个页面的标题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-- hgroup 元素用于对整个页面或页面中第一个内容区块的标题进行组合。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footer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 元素用于表示整个页面或页面中第一个内容区块的脚注。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nav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 元素表示页面的导航链接部分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-- figure 元素表示一段独立的流内容，一般表示文档主体流内容中的一个独立单元。使用figurecaption元素为figure元素组添加标题。</a:t>
            </a:r>
          </a:p>
        </p:txBody>
      </p:sp>
      <p:sp>
        <p:nvSpPr>
          <p:cNvPr id="4" name="矩形 3"/>
          <p:cNvSpPr/>
          <p:nvPr/>
        </p:nvSpPr>
        <p:spPr>
          <a:xfrm>
            <a:off x="6263268" y="356365"/>
            <a:ext cx="518903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>
                <a:latin typeface="Courier New" panose="02070309020205020404" pitchFamily="49" charset="0"/>
                <a:ea typeface="华文楷体" panose="02010600040101010101" pitchFamily="2" charset="-122"/>
              </a:rPr>
              <a:t>2. 新增的其他元素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video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audio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embed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(插入多种多媒体:Midi, Wav, MP3等),source(为媒介元素定义资源), 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canvas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-- mark 突出需要高亮显示的内容 progress(&lt;meter&gt;&lt;/meter&gt;)比较耗时的函数进程 detail+summary 用户可以得到的细节信息，例如点击标题出现的细节提示。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-- ruby+rb+rp 中文注音相关 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-- datalist, datagrid 表示可选数据列表，grid用树形列表显示 menu 菜单 command 命令按钮，如按钮，单选框，复选框等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-- time 时间 wbr 软换行，父级元素装不下时才换行 kegen 生成密匙 output脚本输出</a:t>
            </a:r>
          </a:p>
          <a:p>
            <a:r>
              <a:rPr lang="zh-CN" altLang="en-US" b="1" u="sng">
                <a:latin typeface="Courier New" panose="02070309020205020404" pitchFamily="49" charset="0"/>
                <a:ea typeface="华文楷体" panose="02010600040101010101" pitchFamily="2" charset="-122"/>
              </a:rPr>
              <a:t>3. 新增的input元素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-- email, url, number, range(必须输入指定范围内的数值), Data Picker(输入时间和日期) </a:t>
            </a:r>
          </a:p>
          <a:p>
            <a:r>
              <a:rPr lang="zh-CN" altLang="en-US" b="1" u="sng">
                <a:latin typeface="Courier New" panose="02070309020205020404" pitchFamily="49" charset="0"/>
                <a:ea typeface="华文楷体" panose="02010600040101010101" pitchFamily="2" charset="-122"/>
              </a:rPr>
              <a:t>4. 废除的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frame, frameset, noframes均已废除，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iframe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仍可使用。</a:t>
            </a:r>
          </a:p>
        </p:txBody>
      </p:sp>
    </p:spTree>
    <p:extLst>
      <p:ext uri="{BB962C8B-B14F-4D97-AF65-F5344CB8AC3E}">
        <p14:creationId xmlns:p14="http://schemas.microsoft.com/office/powerpoint/2010/main" val="386542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673" y="442014"/>
            <a:ext cx="55272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u="sng">
                <a:latin typeface="Courier New" panose="02070309020205020404" pitchFamily="49" charset="0"/>
                <a:ea typeface="华文楷体" panose="02010600040101010101" pitchFamily="2" charset="-122"/>
              </a:rPr>
              <a:t>1. 表单新增属性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autofocus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 使input type=text, select, textarea, button的元素获得</a:t>
            </a:r>
            <a:r>
              <a:rPr lang="zh-CN" altLang="en-US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焦点，一个页面上应该只能有一个元素具有该属性</a:t>
            </a:r>
            <a:endParaRPr lang="zh-CN" altLang="en-US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placeholder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 使text, textarea元素提示输入</a:t>
            </a:r>
            <a:r>
              <a:rPr lang="zh-CN" altLang="en-US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信息，是在文本框处于未输入且未获取光标焦点时，模糊显示的文字</a:t>
            </a:r>
            <a:endParaRPr lang="zh-CN" altLang="en-US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required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 使text, textarea在提交时进行检查，输入内一定要有某些属性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-- autocomplete, min, max, multiple, pattern, step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formaction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, </a:t>
            </a:r>
            <a:r>
              <a:rPr lang="zh-CN" altLang="en-US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formmethod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, formtarget, formenctype, formnovalidate改变form的相应属性。</a:t>
            </a:r>
          </a:p>
          <a:p>
            <a:r>
              <a:rPr lang="zh-CN" altLang="en-US" sz="1600" b="1" u="sng">
                <a:latin typeface="Courier New" panose="02070309020205020404" pitchFamily="49" charset="0"/>
                <a:ea typeface="华文楷体" panose="02010600040101010101" pitchFamily="2" charset="-122"/>
              </a:rPr>
              <a:t>2. 其他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-- reversed 使ol列表倒序显示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-- type, label 定义menu的显示形式和标签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async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 使script代码异步执行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-- the others</a:t>
            </a:r>
          </a:p>
          <a:p>
            <a:r>
              <a:rPr lang="zh-CN" altLang="en-US" sz="1600" b="1" u="sng">
                <a:latin typeface="Courier New" panose="02070309020205020404" pitchFamily="49" charset="0"/>
                <a:ea typeface="华文楷体" panose="02010600040101010101" pitchFamily="2" charset="-122"/>
              </a:rPr>
              <a:t>3. 删除的属性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可以用css样式描述的删除了很多</a:t>
            </a:r>
          </a:p>
        </p:txBody>
      </p:sp>
      <p:sp>
        <p:nvSpPr>
          <p:cNvPr id="3" name="矩形 2"/>
          <p:cNvSpPr/>
          <p:nvPr/>
        </p:nvSpPr>
        <p:spPr>
          <a:xfrm>
            <a:off x="6043961" y="3910055"/>
            <a:ext cx="51741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u="sng">
                <a:latin typeface="Courier New" panose="02070309020205020404" pitchFamily="49" charset="0"/>
                <a:ea typeface="华文楷体" panose="02010600040101010101" pitchFamily="2" charset="-122"/>
              </a:rPr>
              <a:t>HTML5全局属性</a:t>
            </a:r>
          </a:p>
          <a:p>
            <a:r>
              <a:rPr lang="zh-CN" altLang="en-US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1. </a:t>
            </a:r>
            <a:r>
              <a:rPr lang="zh-CN" altLang="en-US" sz="16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contentEditable</a:t>
            </a:r>
            <a:r>
              <a:rPr lang="zh-CN" altLang="en-US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 true/false, 表明元素是否可以编辑，只对能获得焦点的元素生效</a:t>
            </a:r>
          </a:p>
          <a:p>
            <a:r>
              <a:rPr lang="zh-CN" altLang="en-US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2. designMode on/off, 设为on时页面中所有具有contentEditable的元素全部可编辑</a:t>
            </a:r>
          </a:p>
          <a:p>
            <a:r>
              <a:rPr lang="zh-CN" altLang="en-US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3. </a:t>
            </a:r>
            <a:r>
              <a:rPr lang="zh-CN" altLang="en-US" sz="16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hidden</a:t>
            </a:r>
            <a:r>
              <a:rPr lang="zh-CN" altLang="en-US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 true/false 显示/隐藏</a:t>
            </a:r>
          </a:p>
          <a:p>
            <a:r>
              <a:rPr lang="zh-CN" altLang="en-US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4. spellcheck true/false</a:t>
            </a:r>
          </a:p>
          <a:p>
            <a:r>
              <a:rPr lang="zh-CN" altLang="en-US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5. </a:t>
            </a:r>
            <a:r>
              <a:rPr lang="zh-CN" altLang="en-US" sz="16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tabindex</a:t>
            </a:r>
            <a:r>
              <a:rPr lang="zh-CN" altLang="en-US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 一般页面只有&lt;a&gt;和&lt;form&gt;会获得焦点，但定义tabindex的元素也能获得焦点，设为-1不获得</a:t>
            </a:r>
            <a:endParaRPr lang="zh-CN" altLang="en-US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43961" y="493735"/>
            <a:ext cx="5754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list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属性，指定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list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为一个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datalist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元素的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id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值，实现可选，但也能自由输入值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&lt;input type="text" name="greeting" list="greetings" /&gt;</a:t>
            </a: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&lt;datalist id="greetings" style="display: none;"&gt;</a:t>
            </a:r>
          </a:p>
          <a:p>
            <a:r>
              <a:rPr lang="en-US" altLang="zh-CN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&lt;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option value="Good Morning"&gt;Good Morning&lt;/option&gt;</a:t>
            </a:r>
          </a:p>
          <a:p>
            <a:r>
              <a:rPr lang="en-US" altLang="zh-CN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&lt;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option value="Hello"&gt;Hello&lt;/option&gt;</a:t>
            </a:r>
          </a:p>
          <a:p>
            <a:r>
              <a:rPr lang="en-US" altLang="zh-CN" sz="16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&lt;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option value="Good Night"&gt;Good Night&lt;/option&gt;</a:t>
            </a: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&lt;/datalist&gt;</a:t>
            </a: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datalist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也是新增元素</a:t>
            </a:r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32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805" y="535258"/>
            <a:ext cx="2629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第三章 </a:t>
            </a:r>
            <a:r>
              <a:rPr lang="en-US" altLang="zh-CN" sz="2000" b="1" smtClean="0"/>
              <a:t>HTML5</a:t>
            </a:r>
            <a:r>
              <a:rPr lang="zh-CN" altLang="en-US" sz="2000" b="1" smtClean="0"/>
              <a:t>的结构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598744" y="1670293"/>
            <a:ext cx="404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新增的主体结构元素：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article, section, nav, aside</a:t>
            </a:r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8744" y="3703463"/>
            <a:ext cx="445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新增的非主体结构元素：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header, footer, hgroup, address</a:t>
            </a:r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57016" y="130188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nav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导航元素，不要用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menu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代替，后者作为一种交互元素，是使用在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Web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应用程序中的。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aside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表示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附加信息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或者侧边栏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article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和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section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可以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嵌套使用，强调内容独立性用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article, 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强调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内容分段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性，部分性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用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section</a:t>
            </a:r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3665" y="34391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header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不只是用于布局头部，可以作为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article,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section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等元素的抬头使用，一般至少包含一个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h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标签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，当包含的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h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标签不止一个时，用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hgroup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标签包裹它们。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address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包含的不仅仅是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email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地址等信息，应包含作者的各种信息。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1805" y="5642455"/>
            <a:ext cx="10687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&lt;time&gt;&lt;/time&gt;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元素，传入属性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datetime=“2018-03-26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T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20:00”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即可设定时间，传入属性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pubdate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可以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规定此时间为页面的发布时间</a:t>
            </a:r>
          </a:p>
        </p:txBody>
      </p:sp>
    </p:spTree>
    <p:extLst>
      <p:ext uri="{BB962C8B-B14F-4D97-AF65-F5344CB8AC3E}">
        <p14:creationId xmlns:p14="http://schemas.microsoft.com/office/powerpoint/2010/main" val="211712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988" y="703364"/>
            <a:ext cx="964208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>
                <a:latin typeface="Courier New" panose="02070309020205020404" pitchFamily="49" charset="0"/>
                <a:ea typeface="华文楷体" panose="02010600040101010101" pitchFamily="2" charset="-122"/>
              </a:rPr>
              <a:t>article</a:t>
            </a:r>
            <a:r>
              <a:rPr lang="zh-CN" altLang="en-US" u="sng">
                <a:latin typeface="Courier New" panose="02070309020205020404" pitchFamily="49" charset="0"/>
                <a:ea typeface="华文楷体" panose="02010600040101010101" pitchFamily="2" charset="-122"/>
              </a:rPr>
              <a:t>与</a:t>
            </a:r>
            <a:r>
              <a:rPr lang="en-US" altLang="zh-CN" u="sng">
                <a:latin typeface="Courier New" panose="02070309020205020404" pitchFamily="49" charset="0"/>
                <a:ea typeface="华文楷体" panose="02010600040101010101" pitchFamily="2" charset="-122"/>
              </a:rPr>
              <a:t>section</a:t>
            </a:r>
            <a:r>
              <a:rPr lang="zh-CN" altLang="en-US" u="sng">
                <a:latin typeface="Courier New" panose="02070309020205020404" pitchFamily="49" charset="0"/>
                <a:ea typeface="华文楷体" panose="02010600040101010101" pitchFamily="2" charset="-122"/>
              </a:rPr>
              <a:t>的异同</a:t>
            </a: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section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和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article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可以互相嵌套，也就是说他们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没有上下级关系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，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section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可以包含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article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，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article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也可以包含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section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。</a:t>
            </a:r>
          </a:p>
          <a:p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感觉上使用都差不多，都可以有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h1,h2,h3,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都有一个主体，那应该怎么来区分它们的不同？其实很简单，只要从字面上理解它们就可以足够了：</a:t>
            </a: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、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article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是文章，文章就是一段完整的独立的内容。</a:t>
            </a: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2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、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section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就是块，某种意义上可以理解为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div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，但是比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div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的意思更加明确一点。</a:t>
            </a:r>
          </a:p>
          <a:p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u="sng">
                <a:latin typeface="Courier New" panose="02070309020205020404" pitchFamily="49" charset="0"/>
                <a:ea typeface="华文楷体" panose="02010600040101010101" pitchFamily="2" charset="-122"/>
              </a:rPr>
              <a:t>section</a:t>
            </a:r>
            <a:r>
              <a:rPr lang="zh-CN" altLang="en-US" u="sng">
                <a:latin typeface="Courier New" panose="02070309020205020404" pitchFamily="49" charset="0"/>
                <a:ea typeface="华文楷体" panose="02010600040101010101" pitchFamily="2" charset="-122"/>
              </a:rPr>
              <a:t>和</a:t>
            </a:r>
            <a:r>
              <a:rPr lang="en-US" altLang="zh-CN" u="sng">
                <a:latin typeface="Courier New" panose="02070309020205020404" pitchFamily="49" charset="0"/>
                <a:ea typeface="华文楷体" panose="02010600040101010101" pitchFamily="2" charset="-122"/>
              </a:rPr>
              <a:t>div</a:t>
            </a:r>
            <a:r>
              <a:rPr lang="zh-CN" altLang="en-US" u="sng">
                <a:latin typeface="Courier New" panose="02070309020205020404" pitchFamily="49" charset="0"/>
                <a:ea typeface="华文楷体" panose="02010600040101010101" pitchFamily="2" charset="-122"/>
              </a:rPr>
              <a:t>的异同</a:t>
            </a: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、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section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和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div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都可以对内容进行分块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但是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section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是进行有意义的分块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无意义的分块应该由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div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来做，例如用作设置样式的页面容器</a:t>
            </a:r>
            <a:r>
              <a:rPr lang="zh-CN" altLang="en-US" smtClean="0">
                <a:latin typeface="Courier New" panose="02070309020205020404" pitchFamily="49" charset="0"/>
                <a:ea typeface="华文楷体" panose="02010600040101010101" pitchFamily="2" charset="-122"/>
              </a:rPr>
              <a:t>。</a:t>
            </a:r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2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、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section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内部必须有标题，标题也代表了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section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的意义所在。</a:t>
            </a:r>
          </a:p>
          <a:p>
            <a:endParaRPr lang="zh-CN" altLang="en-US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u="sng">
                <a:latin typeface="Courier New" panose="02070309020205020404" pitchFamily="49" charset="0"/>
                <a:ea typeface="华文楷体" panose="02010600040101010101" pitchFamily="2" charset="-122"/>
              </a:rPr>
              <a:t>使用</a:t>
            </a:r>
            <a:r>
              <a:rPr lang="en-US" altLang="zh-CN" u="sng">
                <a:latin typeface="Courier New" panose="02070309020205020404" pitchFamily="49" charset="0"/>
                <a:ea typeface="华文楷体" panose="02010600040101010101" pitchFamily="2" charset="-122"/>
              </a:rPr>
              <a:t>&lt;section&gt;</a:t>
            </a:r>
            <a:r>
              <a:rPr lang="zh-CN" altLang="en-US" u="sng">
                <a:latin typeface="Courier New" panose="02070309020205020404" pitchFamily="49" charset="0"/>
                <a:ea typeface="华文楷体" panose="02010600040101010101" pitchFamily="2" charset="-122"/>
              </a:rPr>
              <a:t>标签需要注意的地方</a:t>
            </a: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、不要将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&lt;section&gt;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作为用来设置样式或行为的“钩子”容器，那是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&lt;div&gt;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的工作。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(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这句话的意思不是不可以给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section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加样式，而是如果要为一段内容加样式时不要强行使用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section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，用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div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就好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)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。</a:t>
            </a: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2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、如果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&lt;article&gt;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、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&lt;aside&gt;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&lt;nav&gt;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更符合状况，不要使用</a:t>
            </a:r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&lt;section&gt;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。</a:t>
            </a:r>
          </a:p>
          <a:p>
            <a:r>
              <a:rPr lang="en-US" altLang="zh-CN">
                <a:latin typeface="Courier New" panose="02070309020205020404" pitchFamily="49" charset="0"/>
                <a:ea typeface="华文楷体" panose="02010600040101010101" pitchFamily="2" charset="-122"/>
              </a:rPr>
              <a:t>3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不要为没有标题的内容区块使用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&lt;section&gt;</a:t>
            </a:r>
            <a:r>
              <a:rPr lang="zh-CN" altLang="en-US">
                <a:latin typeface="Courier New" panose="02070309020205020404" pitchFamily="49" charset="0"/>
                <a:ea typeface="华文楷体" panose="02010600040101010101" pitchFamily="2" charset="-122"/>
              </a:rPr>
              <a:t>。</a:t>
            </a:r>
            <a:endParaRPr lang="en-US" altLang="zh-CN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87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805" y="53525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第四章 表单与文件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8825676" y="9353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Firefox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8759152" y="376689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Chrome</a:t>
            </a:r>
            <a:endParaRPr lang="zh-CN" altLang="en-US" b="1"/>
          </a:p>
        </p:txBody>
      </p:sp>
      <p:sp>
        <p:nvSpPr>
          <p:cNvPr id="8" name="矩形 7"/>
          <p:cNvSpPr/>
          <p:nvPr/>
        </p:nvSpPr>
        <p:spPr>
          <a:xfrm>
            <a:off x="405161" y="1647921"/>
            <a:ext cx="731148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&lt;form name="form1" </a:t>
            </a:r>
            <a:r>
              <a:rPr lang="zh-CN" altLang="en-US" sz="14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oninput="output.value=range1.value;"</a:t>
            </a:r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&lt;label for=username&gt;Name&lt;/label&gt;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&lt;input name=username id=username type=text </a:t>
            </a:r>
            <a:r>
              <a:rPr lang="zh-CN" altLang="en-US" sz="14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required</a:t>
            </a:r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/&gt;&lt;br /&gt;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&lt;label for=age&gt;Age&lt;/label&gt;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&lt;input name=age id=age type=number min=0 max=100 /&gt;&lt;br /&gt;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&lt;label for=birthday&gt;Birthday&lt;/label&gt;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&lt;input name=birthday id=birthday type=date /&gt;&lt;br /&gt;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&lt;label for=email&gt;Email&lt;/label&gt;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&lt;input name=email id=email type=email </a:t>
            </a:r>
            <a:r>
              <a:rPr lang="zh-CN" altLang="en-US" sz="14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required</a:t>
            </a:r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/&gt;&lt;br /&gt;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&lt;label for=url&gt;Main page&lt;/label&gt;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&lt;input name=url id=url type=url /&gt;&lt;br /&gt;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&lt;label for=memo&gt;Memo&lt;/label&gt;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&lt;textarea name=memo id=memo </a:t>
            </a:r>
            <a:r>
              <a:rPr lang="zh-CN" altLang="en-US" sz="14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required</a:t>
            </a:r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&gt;&lt;/textarea&gt;&lt;br /&gt;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&lt;input type=submit /&gt;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&lt;input name="range1" id="range1" type=range min=0 max=100 value=30 step=5 /&gt;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</a:t>
            </a:r>
            <a:r>
              <a:rPr lang="zh-CN" altLang="en-US" sz="14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&lt;output </a:t>
            </a:r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name="output" id="output" for="range1"&gt;30</a:t>
            </a:r>
            <a:r>
              <a:rPr lang="zh-CN" altLang="en-US" sz="1400" smtClean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&lt;/output&gt;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&lt;/form&gt;</a:t>
            </a:r>
            <a:endParaRPr lang="en-US" altLang="zh-CN" sz="1400" smtClean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&lt;!-- </a:t>
            </a:r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output元素只能从属于某个表单，注意output元素是有关闭标签的</a:t>
            </a:r>
            <a:r>
              <a:rPr lang="en-US" altLang="zh-CN" sz="1400">
                <a:latin typeface="Courier New" panose="020703090202050204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--&gt;</a:t>
            </a:r>
            <a:endParaRPr lang="zh-CN" altLang="en-US" sz="1400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49" y="1535757"/>
            <a:ext cx="3724275" cy="2219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36" y="4148040"/>
            <a:ext cx="2971800" cy="21240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01805" y="115972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u="sng" smtClean="0"/>
              <a:t>新增了不少表单元素</a:t>
            </a:r>
            <a:endParaRPr lang="zh-CN" altLang="en-US" i="1" u="sng"/>
          </a:p>
        </p:txBody>
      </p:sp>
    </p:spTree>
    <p:extLst>
      <p:ext uri="{BB962C8B-B14F-4D97-AF65-F5344CB8AC3E}">
        <p14:creationId xmlns:p14="http://schemas.microsoft.com/office/powerpoint/2010/main" val="100471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89289" y="866003"/>
            <a:ext cx="53377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u="sng">
                <a:latin typeface="Courier New" panose="02070309020205020404" pitchFamily="49" charset="0"/>
                <a:ea typeface="华文楷体" panose="02010600040101010101" pitchFamily="2" charset="-122"/>
              </a:rPr>
              <a:t>表单验证功能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required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此字段必须不能为空，提交则提示用户此信息必须填写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pattern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要求输入内容符合一定的格式，值为一个正则表达式的字符串形式，如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&lt;input type=text required pattern="[0-9][A-Z]{3}" /&gt;提示用户输入一个数字和三个大写字母的组合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min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&amp; 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max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属性，规定最大和最小值，结合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step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属性控制调幅</a:t>
            </a:r>
          </a:p>
          <a:p>
            <a:endParaRPr lang="zh-CN" altLang="en-US" sz="14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 u="sng">
                <a:latin typeface="Courier New" panose="02070309020205020404" pitchFamily="49" charset="0"/>
                <a:ea typeface="华文楷体" panose="02010600040101010101" pitchFamily="2" charset="-122"/>
              </a:rPr>
              <a:t>显式验证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-- form, input, select, textarea等元素都有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checkValidity方法(此方法并未得以应用)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，在js中调用该方法，可以显式验证字段</a:t>
            </a:r>
          </a:p>
          <a:p>
            <a:endParaRPr lang="zh-CN" altLang="en-US" sz="14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 u="sng">
                <a:latin typeface="Courier New" panose="02070309020205020404" pitchFamily="49" charset="0"/>
                <a:ea typeface="华文楷体" panose="02010600040101010101" pitchFamily="2" charset="-122"/>
              </a:rPr>
              <a:t>取消验证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若一个表单很长很大，希望分步保存，可以临时取消验证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-- form有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novalidate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属性，可以关闭整个表单的验证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-- input, submit等元素有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formnovalidate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属性，可使单个元素验证失效</a:t>
            </a:r>
          </a:p>
          <a:p>
            <a:endParaRPr lang="zh-CN" altLang="en-US" sz="14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 u="sng">
                <a:latin typeface="Courier New" panose="02070309020205020404" pitchFamily="49" charset="0"/>
                <a:ea typeface="华文楷体" panose="02010600040101010101" pitchFamily="2" charset="-122"/>
              </a:rPr>
              <a:t>自定义错误信息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input元素有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setCustomValidity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方法自定义错误信息(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此方法并未得以应用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193289" y="758282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&lt;head&gt;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&lt;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meta charset="utf-8" /&gt;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&lt;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title&gt;简单表单实例&lt;/title&gt;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&lt;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script type="text/javascript&gt;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var 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pass1 = document.getElementById("pass1");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var 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pass2 = document.getElementById("pass2");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if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(pass2.value !== pass1.value){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  pass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2.setCustomValidity("两次密码不一致，请重新键入");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}</a:t>
            </a:r>
            <a:endParaRPr lang="zh-CN" altLang="en-US" sz="14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var 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email = document.getElementById("email");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if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(!email.cheakValidity()){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  alert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("请输入邮箱地址");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}</a:t>
            </a:r>
            <a:endParaRPr lang="zh-CN" altLang="en-US" sz="14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&lt;/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script&gt;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&lt;/head&gt;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&lt;body&gt;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&lt;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form name="form1" onsubmit="check()"&gt;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label for="pass1"&gt;Password:&lt;/label&gt;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input type="password" id="pass1" /&gt;&lt;br /&gt;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label for="pass2"&gt;Password again:&lt;/label&gt;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input type="password" id="pass2" /&gt;&lt;br /&gt;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label for="email"&gt;Email&lt;/label&gt;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  &lt;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input type="email" id="email" name="email" /&gt;</a:t>
            </a:r>
          </a:p>
          <a:p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  &lt;/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form&gt;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&lt;/body&gt;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2956" y="2564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u="sng" smtClean="0"/>
              <a:t>表单验证</a:t>
            </a:r>
            <a:endParaRPr lang="zh-CN" altLang="en-US" i="1" u="sng"/>
          </a:p>
        </p:txBody>
      </p:sp>
    </p:spTree>
    <p:extLst>
      <p:ext uri="{BB962C8B-B14F-4D97-AF65-F5344CB8AC3E}">
        <p14:creationId xmlns:p14="http://schemas.microsoft.com/office/powerpoint/2010/main" val="31564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2956" y="3791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u="sng"/>
              <a:t>增强</a:t>
            </a:r>
            <a:r>
              <a:rPr lang="zh-CN" altLang="en-US" i="1" u="sng" smtClean="0"/>
              <a:t>的页面元素</a:t>
            </a:r>
            <a:endParaRPr lang="zh-CN" altLang="en-US" i="1" u="sng"/>
          </a:p>
        </p:txBody>
      </p:sp>
      <p:sp>
        <p:nvSpPr>
          <p:cNvPr id="5" name="矩形 4"/>
          <p:cNvSpPr/>
          <p:nvPr/>
        </p:nvSpPr>
        <p:spPr>
          <a:xfrm>
            <a:off x="940418" y="897630"/>
            <a:ext cx="1056763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-- figure和figcaption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表示一种元素组合，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figure元素表示网页上一块独立内容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，将其从网页上移除也没有影响，一般内容是图片、音视频插件、统计图或代码示例等。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1个figure元素只允许放置一个figcaption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-- details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局部伸缩，与summary配合使用，</a:t>
            </a:r>
            <a:r>
              <a:rPr lang="zh-CN" altLang="en-US" sz="1400" b="1">
                <a:latin typeface="Courier New" panose="02070309020205020404" pitchFamily="49" charset="0"/>
                <a:ea typeface="华文楷体" panose="02010600040101010101" pitchFamily="2" charset="-122"/>
              </a:rPr>
              <a:t>只有Chrome支持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-- mark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用于表示高亮显示的文本、引用原文时标注重点内容</a:t>
            </a:r>
          </a:p>
          <a:p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mark: 最主要目的是吸引读者注意，或者内容作为参考</a:t>
            </a:r>
          </a:p>
          <a:p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strong, em: strong是强调一段文字的重要性，如警告信息，错误信息等；em是为突出文章重点而使用的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。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-- progress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表示进度</a:t>
            </a:r>
          </a:p>
          <a:p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有value和max属性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，value需要大于0，且小于等于max。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语义化标签，配合js使用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。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&lt;progress&gt;&lt;span&gt;0&lt;/span&gt;%&lt;/progress&gt; 表示百分比的语义化标签。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-- meter</a:t>
            </a:r>
          </a:p>
          <a:p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&lt;p&gt;磁盘使用量：&lt;meter value=40 min=0 max=160&gt;40/160&lt;/meter&gt;GB&lt;/p&gt;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&lt;p&gt;&lt;meter value=91 min=0 max=100 low=40 high=90 optimum=100&gt;A+&lt;/meter&gt;&lt;/p&gt;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&lt;meter&gt;80%&lt;/meter&gt;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&lt;meter&gt;3/4&lt;/meter&gt;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-- ol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增加start和reversed属性</a:t>
            </a:r>
          </a:p>
          <a:p>
            <a:r>
              <a:rPr lang="en-US" altLang="zh-CN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zh-CN" altLang="en-US" sz="1400" smtClean="0">
                <a:latin typeface="Courier New" panose="02070309020205020404" pitchFamily="49" charset="0"/>
                <a:ea typeface="华文楷体" panose="02010600040101010101" pitchFamily="2" charset="-122"/>
              </a:rPr>
              <a:t>dl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, dt, dd, dfn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用于表示术语定义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-- cite</a:t>
            </a:r>
          </a:p>
          <a:p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表示作品的标题，不用于其他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-- small</a:t>
            </a:r>
          </a:p>
          <a:p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表示免责声明，法律规定，注意事项等，不用于其他</a:t>
            </a:r>
          </a:p>
        </p:txBody>
      </p:sp>
    </p:spTree>
    <p:extLst>
      <p:ext uri="{BB962C8B-B14F-4D97-AF65-F5344CB8AC3E}">
        <p14:creationId xmlns:p14="http://schemas.microsoft.com/office/powerpoint/2010/main" val="275871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</TotalTime>
  <Words>5159</Words>
  <Application>Microsoft Office PowerPoint</Application>
  <PresentationFormat>宽屏</PresentationFormat>
  <Paragraphs>557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华文楷体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106</cp:revision>
  <dcterms:created xsi:type="dcterms:W3CDTF">2018-03-26T06:38:08Z</dcterms:created>
  <dcterms:modified xsi:type="dcterms:W3CDTF">2018-03-31T02:54:47Z</dcterms:modified>
</cp:coreProperties>
</file>