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AD2F-FC61-4E5A-A545-258AB5397D6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EB2B-397E-4C7E-84AF-B8CAC195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6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EB2B-397E-4C7E-84AF-B8CAC19580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8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EB2B-397E-4C7E-84AF-B8CAC19580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3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8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8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B08F-E530-484C-89F9-FA670ED11A9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A67A-0589-4E73-99D6-C4687755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3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7184"/>
              </p:ext>
            </p:extLst>
          </p:nvPr>
        </p:nvGraphicFramePr>
        <p:xfrm>
          <a:off x="269262" y="656285"/>
          <a:ext cx="11502191" cy="6068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62">
                  <a:extLst>
                    <a:ext uri="{9D8B030D-6E8A-4147-A177-3AD203B41FA5}">
                      <a16:colId xmlns:a16="http://schemas.microsoft.com/office/drawing/2014/main" val="3253628535"/>
                    </a:ext>
                  </a:extLst>
                </a:gridCol>
                <a:gridCol w="1173110">
                  <a:extLst>
                    <a:ext uri="{9D8B030D-6E8A-4147-A177-3AD203B41FA5}">
                      <a16:colId xmlns:a16="http://schemas.microsoft.com/office/drawing/2014/main" val="3728209197"/>
                    </a:ext>
                  </a:extLst>
                </a:gridCol>
                <a:gridCol w="1271973">
                  <a:extLst>
                    <a:ext uri="{9D8B030D-6E8A-4147-A177-3AD203B41FA5}">
                      <a16:colId xmlns:a16="http://schemas.microsoft.com/office/drawing/2014/main" val="305314949"/>
                    </a:ext>
                  </a:extLst>
                </a:gridCol>
                <a:gridCol w="1321371">
                  <a:extLst>
                    <a:ext uri="{9D8B030D-6E8A-4147-A177-3AD203B41FA5}">
                      <a16:colId xmlns:a16="http://schemas.microsoft.com/office/drawing/2014/main" val="1115849549"/>
                    </a:ext>
                  </a:extLst>
                </a:gridCol>
                <a:gridCol w="1325544">
                  <a:extLst>
                    <a:ext uri="{9D8B030D-6E8A-4147-A177-3AD203B41FA5}">
                      <a16:colId xmlns:a16="http://schemas.microsoft.com/office/drawing/2014/main" val="1522046780"/>
                    </a:ext>
                  </a:extLst>
                </a:gridCol>
                <a:gridCol w="1628853">
                  <a:extLst>
                    <a:ext uri="{9D8B030D-6E8A-4147-A177-3AD203B41FA5}">
                      <a16:colId xmlns:a16="http://schemas.microsoft.com/office/drawing/2014/main" val="1760166634"/>
                    </a:ext>
                  </a:extLst>
                </a:gridCol>
                <a:gridCol w="2993878">
                  <a:extLst>
                    <a:ext uri="{9D8B030D-6E8A-4147-A177-3AD203B41FA5}">
                      <a16:colId xmlns:a16="http://schemas.microsoft.com/office/drawing/2014/main" val="143919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nodeType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nodeName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nodeValue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parentNode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ownerDocument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ELEMENT_NODE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&lt;tag&gt;name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父节点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HTML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元素，拥有多种属性和方法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3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ATTRIBUTE_NODE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特征名称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特征值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Attr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对象拥有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name, value, specified(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表示是指定的还是默认的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)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0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TEXT_NODE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#text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包含的文本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Element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内容文本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4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CDATA_SECTION_NODE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#cdata-section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cdata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 || Element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只针对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XML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文档，表示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CDATA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区域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1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COMMENT_NODE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8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#comment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注释的内容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 || Element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注释，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IE8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中视为标签名为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!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的节点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01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9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#document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文档，原型是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HTMLDocument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DOCUMENT_TYPE_NODE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doctype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IE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和</a:t>
                      </a:r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Chrome</a:t>
                      </a:r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不支持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35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DOCUMENT_FRAGMENT_NODE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#document-fragment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null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作为仓库使用，保存节点，本身永远不会作为文档树的一部分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653494"/>
                  </a:ext>
                </a:extLst>
              </a:tr>
              <a:tr h="521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ENTITY_REFERENCE_NODE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8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ENTITY_NODE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0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PROCESSING_INSTRUCTION_NODE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37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NOTATION_NODE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Courier New" panose="02070309020205020404" pitchFamily="49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Courier New" panose="02070309020205020404" pitchFamily="49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0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1779" y="51270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NODE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49815"/>
              </p:ext>
            </p:extLst>
          </p:nvPr>
        </p:nvGraphicFramePr>
        <p:xfrm>
          <a:off x="1314368" y="1228953"/>
          <a:ext cx="964685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733">
                  <a:extLst>
                    <a:ext uri="{9D8B030D-6E8A-4147-A177-3AD203B41FA5}">
                      <a16:colId xmlns:a16="http://schemas.microsoft.com/office/drawing/2014/main" val="1642145892"/>
                    </a:ext>
                  </a:extLst>
                </a:gridCol>
                <a:gridCol w="5521123">
                  <a:extLst>
                    <a:ext uri="{9D8B030D-6E8A-4147-A177-3AD203B41FA5}">
                      <a16:colId xmlns:a16="http://schemas.microsoft.com/office/drawing/2014/main" val="224722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40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previousSibling/nextSibling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前一个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后一个兄弟节点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4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childNodes</a:t>
                      </a:r>
                      <a:endParaRPr lang="zh-CN" altLang="en-US" sz="1600" kern="1200" baseline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NodeList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对象，包含子节点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firstChild/lastChild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第一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最后一个子节点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6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appendChild(anode)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如果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已经存在，则相当于将其从原来的位置移动到新位置，返回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anode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8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insertBefore(insert_node, ref_node)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将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insert_node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插入到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ref_node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之前，如果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ref_node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为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null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，则执行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appendChild(insert_node)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1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replaceChild(anode, bnode)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用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替换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bnode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，返回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bnode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removeChild(anode)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dom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中移除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anode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节点，返回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anode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cloneNode(BULL)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传入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则进行深复制，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false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浅复制。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存在一个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bug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，会复制事件处理程序。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60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normalize()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合并文本节点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71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4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7" y="512708"/>
            <a:ext cx="197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DOCUMENT_NODE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417" y="942277"/>
            <a:ext cx="1119527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其子节点可能是一个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DocumentType(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最多一个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), Element (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最多一个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), ProcessingInstruction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Comment.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document.documentElement == &lt;html&gt;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document.body == &lt;body&gt;(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所有浏览器都支持这两个属性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document.doctype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的支持差异：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&lt;=Ie8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文档类型声明被解释为一个注释节点，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document.doctype == null;</a:t>
            </a:r>
          </a:p>
          <a:p>
            <a:pPr marL="342900" indent="-342900">
              <a:buAutoNum type="arabicPeriod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&gt;=Ie9 || Firefox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文档类型声明被解释为一个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节点，作为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的第一个子节点。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document.doctype == DocumentType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节点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Safari || Chrome || Opera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解析文档类型声明为一个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节点，不作为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的子节点。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document.doctype == DocumentType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节点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document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domain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referrer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属性，分别代表完整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，只包含页面的域名和来源页面，只有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domain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可以设置。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document.forms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所有表单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document.images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所有图片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document.links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所有带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href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&lt;a&gt;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元素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它们都是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HTMLCollection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对象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文档操作：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write(), writeln(),  open(),    close()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写入操作会有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HTMLParser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参与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写入      写入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+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换行   打开新文档   关闭文档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window.onload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事件中使用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document.write()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document.open()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会清空页面内容。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52504"/>
              </p:ext>
            </p:extLst>
          </p:nvPr>
        </p:nvGraphicFramePr>
        <p:xfrm>
          <a:off x="4922269" y="3819988"/>
          <a:ext cx="6704421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493">
                  <a:extLst>
                    <a:ext uri="{9D8B030D-6E8A-4147-A177-3AD203B41FA5}">
                      <a16:colId xmlns:a16="http://schemas.microsoft.com/office/drawing/2014/main" val="566628577"/>
                    </a:ext>
                  </a:extLst>
                </a:gridCol>
                <a:gridCol w="3836928">
                  <a:extLst>
                    <a:ext uri="{9D8B030D-6E8A-4147-A177-3AD203B41FA5}">
                      <a16:colId xmlns:a16="http://schemas.microsoft.com/office/drawing/2014/main" val="201624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查找方法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0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getElementById()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返回一个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匹配的元素，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&lt;IE8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会匹配表单中的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name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59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getElementsByTagName()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HTMLCollection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对象，拥有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namedItem()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getElementsByName()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NodeList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1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346" y="51270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ELEMENT_NODE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70556"/>
              </p:ext>
            </p:extLst>
          </p:nvPr>
        </p:nvGraphicFramePr>
        <p:xfrm>
          <a:off x="1049437" y="1124781"/>
          <a:ext cx="10351625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856">
                  <a:extLst>
                    <a:ext uri="{9D8B030D-6E8A-4147-A177-3AD203B41FA5}">
                      <a16:colId xmlns:a16="http://schemas.microsoft.com/office/drawing/2014/main" val="1642145892"/>
                    </a:ext>
                  </a:extLst>
                </a:gridCol>
                <a:gridCol w="7203769">
                  <a:extLst>
                    <a:ext uri="{9D8B030D-6E8A-4147-A177-3AD203B41FA5}">
                      <a16:colId xmlns:a16="http://schemas.microsoft.com/office/drawing/2014/main" val="224722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40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tagName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同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tagName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，表示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HTML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元素标签的类型，但是一般用全大写形式表示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4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id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endParaRPr lang="zh-CN" altLang="en-US" sz="1600" kern="1200" baseline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唯一表示符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title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关于元素的附加信息，会通过提示显示出来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6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dir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ltr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或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rtl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，文字方向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8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className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不用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class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是因为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class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是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ECMAScript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保留字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1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getAttribute()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可以获取自定义属性，根据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H5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标准，自定义属性应加上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data-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前缀。某些情况与属性访问方式不同结果不同。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setAttribute()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不能用于设定一个自定义属性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会失效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removeAttribute()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彻底删除元素的特征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60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attributes</a:t>
                      </a:r>
                      <a:endParaRPr lang="zh-CN" altLang="en-US" sz="1600" kern="1200" baseline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一个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NamedNodeMap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对象，是</a:t>
                      </a:r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Attr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节点的集合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71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createElement()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正确用法是只输入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’div’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等元素名，而不是输入完整的元素标签。但是对于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IE7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及更早版本，后者可以解决一些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bug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，其他浏览器均不支持这种形式。</a:t>
                      </a:r>
                      <a:endParaRPr lang="en-US" altLang="zh-CN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76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getElementsByTagName()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对于元素使用这个方法，则从这个元素开始进行查找</a:t>
                      </a:r>
                      <a:endParaRPr lang="en-US" altLang="zh-CN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2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8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7133" y="512708"/>
            <a:ext cx="142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	TEXT_NODE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6586"/>
              </p:ext>
            </p:extLst>
          </p:nvPr>
        </p:nvGraphicFramePr>
        <p:xfrm>
          <a:off x="707133" y="1194230"/>
          <a:ext cx="103516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216">
                  <a:extLst>
                    <a:ext uri="{9D8B030D-6E8A-4147-A177-3AD203B41FA5}">
                      <a16:colId xmlns:a16="http://schemas.microsoft.com/office/drawing/2014/main" val="1642145892"/>
                    </a:ext>
                  </a:extLst>
                </a:gridCol>
                <a:gridCol w="6030409">
                  <a:extLst>
                    <a:ext uri="{9D8B030D-6E8A-4147-A177-3AD203B41FA5}">
                      <a16:colId xmlns:a16="http://schemas.microsoft.com/office/drawing/2014/main" val="224722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40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appendData(text)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将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text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添加到节点末尾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4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deleteData(offset, count)</a:t>
                      </a:r>
                      <a:endParaRPr lang="zh-CN" altLang="en-US" sz="1600" kern="1200" baseline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offset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开始删除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count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3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insertData(offset, text)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offset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处插入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text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6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replaceData(offset, count, text)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offset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开始删除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count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个字符，然后插入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text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8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splitText(offset)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从</a:t>
                      </a:r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offset</a:t>
                      </a:r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处开始将文本节点分为两个文本节点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1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substringData(offset, count)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提取字符串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document.createTextNode()</a:t>
                      </a:r>
                      <a:endParaRPr lang="zh-CN" altLang="en-US" sz="1600" kern="1200" baseline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创建文本节点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401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07133" y="4658333"/>
            <a:ext cx="824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父元素的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normalize()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方法可以将多个文本节点连成一个。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&lt;div&gt;&lt;/div&gt;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这种没有内容的元素没有文本节点。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&lt;div&gt;start&lt;em&gt; go&lt;/em&gt;&lt;/div&gt;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中，文本节点的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nodeValue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为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start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chemeClr val="dk1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document.createTextNode()</a:t>
            </a:r>
            <a:r>
              <a:rPr lang="zh-CN" altLang="en-US">
                <a:solidFill>
                  <a:schemeClr val="dk1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没有使用</a:t>
            </a:r>
            <a:r>
              <a:rPr lang="en-US" altLang="zh-CN">
                <a:solidFill>
                  <a:schemeClr val="dk1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HTMLParser</a:t>
            </a:r>
            <a:r>
              <a:rPr lang="zh-CN" altLang="en-US">
                <a:solidFill>
                  <a:schemeClr val="dk1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，只产生对应的文本。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2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1443" y="1346085"/>
            <a:ext cx="100224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动态脚本和样式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&lt;script&gt;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var script = document.createElement(“script”);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script.type = “text/javascript”;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script.src = “”;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document.body.appendChild(script);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&lt;/script&gt;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可以动态添加一个脚本，但是无法得知脚本是否被加载完毕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也可以使用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script.appendChild(document.createTextNode(“(function(){alert(“function”)})()”)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的形式加入脚本代码，但是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中会引发错误，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将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script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标签视为特殊标签，需要使用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script.text = …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才行。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同样，在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中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style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标签的内容需要使用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style.styleSheet.cssText = …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才行。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操作表格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NodeList</a:t>
            </a:r>
          </a:p>
        </p:txBody>
      </p:sp>
      <p:sp>
        <p:nvSpPr>
          <p:cNvPr id="3" name="矩形 2"/>
          <p:cNvSpPr/>
          <p:nvPr/>
        </p:nvSpPr>
        <p:spPr>
          <a:xfrm>
            <a:off x="811443" y="665108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	DOM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操作技术</a:t>
            </a:r>
          </a:p>
        </p:txBody>
      </p:sp>
    </p:spTree>
    <p:extLst>
      <p:ext uri="{BB962C8B-B14F-4D97-AF65-F5344CB8AC3E}">
        <p14:creationId xmlns:p14="http://schemas.microsoft.com/office/powerpoint/2010/main" val="225302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宽屏</PresentationFormat>
  <Paragraphs>176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华文楷体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超 徐</cp:lastModifiedBy>
  <cp:revision>39</cp:revision>
  <dcterms:created xsi:type="dcterms:W3CDTF">2018-04-02T07:58:47Z</dcterms:created>
  <dcterms:modified xsi:type="dcterms:W3CDTF">2018-10-08T14:52:49Z</dcterms:modified>
</cp:coreProperties>
</file>