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73" r:id="rId4"/>
    <p:sldId id="259" r:id="rId5"/>
    <p:sldId id="260" r:id="rId6"/>
    <p:sldId id="261" r:id="rId7"/>
    <p:sldId id="272" r:id="rId8"/>
    <p:sldId id="271" r:id="rId9"/>
    <p:sldId id="262" r:id="rId10"/>
    <p:sldId id="257" r:id="rId11"/>
    <p:sldId id="263" r:id="rId12"/>
    <p:sldId id="264" r:id="rId13"/>
    <p:sldId id="266" r:id="rId14"/>
    <p:sldId id="267" r:id="rId15"/>
    <p:sldId id="265" r:id="rId16"/>
    <p:sldId id="268" r:id="rId17"/>
    <p:sldId id="269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70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8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7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6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0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6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6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F9BE-EB9A-42AA-A308-47DDC013218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AB4A-FDA7-4604-9D19-D35BFCEC1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5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00226"/>
            <a:ext cx="5943241" cy="3352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727482"/>
            <a:ext cx="6072188" cy="34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9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2571" y="47456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BFC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12019" y="8640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BFC </a:t>
            </a:r>
            <a:r>
              <a:rPr lang="zh-CN" altLang="en-US"/>
              <a:t>即 </a:t>
            </a:r>
            <a:r>
              <a:rPr lang="en-US" altLang="zh-CN"/>
              <a:t>Block Formatting Contexts (</a:t>
            </a:r>
            <a:r>
              <a:rPr lang="zh-CN" altLang="en-US"/>
              <a:t>块级格式化上下文</a:t>
            </a:r>
            <a:r>
              <a:rPr lang="en-US" altLang="zh-CN"/>
              <a:t>)</a:t>
            </a:r>
            <a:r>
              <a:rPr lang="zh-CN" altLang="en-US"/>
              <a:t>，它属于上述定位方案的普通流。</a:t>
            </a:r>
          </a:p>
        </p:txBody>
      </p:sp>
      <p:sp>
        <p:nvSpPr>
          <p:cNvPr id="5" name="矩形 4"/>
          <p:cNvSpPr/>
          <p:nvPr/>
        </p:nvSpPr>
        <p:spPr>
          <a:xfrm>
            <a:off x="2612019" y="19228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1. body </a:t>
            </a:r>
            <a:r>
              <a:rPr lang="zh-CN" altLang="en-US"/>
              <a:t>根元素</a:t>
            </a:r>
          </a:p>
          <a:p>
            <a:r>
              <a:rPr lang="en-US" altLang="zh-CN"/>
              <a:t>2. </a:t>
            </a:r>
            <a:r>
              <a:rPr lang="zh-CN" altLang="en-US"/>
              <a:t>浮动元素：</a:t>
            </a:r>
            <a:r>
              <a:rPr lang="en-US" altLang="zh-CN"/>
              <a:t>float </a:t>
            </a:r>
            <a:r>
              <a:rPr lang="zh-CN" altLang="en-US"/>
              <a:t>除 </a:t>
            </a:r>
            <a:r>
              <a:rPr lang="en-US" altLang="zh-CN"/>
              <a:t>none </a:t>
            </a:r>
            <a:r>
              <a:rPr lang="zh-CN" altLang="en-US"/>
              <a:t>以外的值</a:t>
            </a:r>
          </a:p>
          <a:p>
            <a:r>
              <a:rPr lang="en-US" altLang="zh-CN"/>
              <a:t>3. </a:t>
            </a:r>
            <a:r>
              <a:rPr lang="zh-CN" altLang="en-US"/>
              <a:t>绝对定位元素：</a:t>
            </a:r>
            <a:r>
              <a:rPr lang="en-US" altLang="zh-CN"/>
              <a:t>position (absolute</a:t>
            </a:r>
            <a:r>
              <a:rPr lang="zh-CN" altLang="en-US"/>
              <a:t>、</a:t>
            </a:r>
            <a:r>
              <a:rPr lang="en-US" altLang="zh-CN"/>
              <a:t>fixed)</a:t>
            </a:r>
          </a:p>
          <a:p>
            <a:r>
              <a:rPr lang="en-US" altLang="zh-CN"/>
              <a:t>4. display </a:t>
            </a:r>
            <a:r>
              <a:rPr lang="zh-CN" altLang="en-US"/>
              <a:t>为 </a:t>
            </a:r>
            <a:r>
              <a:rPr lang="en-US" altLang="zh-CN"/>
              <a:t>inline-block</a:t>
            </a:r>
            <a:r>
              <a:rPr lang="zh-CN" altLang="en-US"/>
              <a:t>、</a:t>
            </a:r>
            <a:r>
              <a:rPr lang="en-US" altLang="zh-CN"/>
              <a:t>table-cells</a:t>
            </a:r>
            <a:r>
              <a:rPr lang="zh-CN" altLang="en-US"/>
              <a:t>、</a:t>
            </a:r>
            <a:r>
              <a:rPr lang="en-US" altLang="zh-CN"/>
              <a:t>flex</a:t>
            </a:r>
          </a:p>
          <a:p>
            <a:r>
              <a:rPr lang="en-US" altLang="zh-CN"/>
              <a:t>5. overflow </a:t>
            </a:r>
            <a:r>
              <a:rPr lang="zh-CN" altLang="en-US"/>
              <a:t>除了 </a:t>
            </a:r>
            <a:r>
              <a:rPr lang="en-US" altLang="zh-CN"/>
              <a:t>visible </a:t>
            </a:r>
            <a:r>
              <a:rPr lang="zh-CN" altLang="en-US"/>
              <a:t>以外的值 </a:t>
            </a:r>
            <a:r>
              <a:rPr lang="en-US" altLang="zh-CN"/>
              <a:t>(hidden</a:t>
            </a:r>
            <a:r>
              <a:rPr lang="zh-CN" altLang="en-US"/>
              <a:t>、</a:t>
            </a:r>
            <a:r>
              <a:rPr lang="en-US" altLang="zh-CN"/>
              <a:t>auto</a:t>
            </a:r>
            <a:r>
              <a:rPr lang="zh-CN" altLang="en-US"/>
              <a:t>、</a:t>
            </a:r>
            <a:r>
              <a:rPr lang="en-US" altLang="zh-CN"/>
              <a:t>scroll)</a:t>
            </a:r>
          </a:p>
        </p:txBody>
      </p:sp>
      <p:sp>
        <p:nvSpPr>
          <p:cNvPr id="6" name="矩形 5"/>
          <p:cNvSpPr/>
          <p:nvPr/>
        </p:nvSpPr>
        <p:spPr>
          <a:xfrm>
            <a:off x="2612019" y="3955820"/>
            <a:ext cx="85614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同一个 </a:t>
            </a:r>
            <a:r>
              <a:rPr lang="en-US" altLang="zh-CN"/>
              <a:t>BFC </a:t>
            </a:r>
            <a:r>
              <a:rPr lang="zh-CN" altLang="en-US"/>
              <a:t>下外边距会发生折叠，</a:t>
            </a:r>
            <a:r>
              <a:rPr lang="zh-CN" altLang="en-US">
                <a:solidFill>
                  <a:srgbClr val="FF0000"/>
                </a:solidFill>
              </a:rPr>
              <a:t>如果想要避免外边距的重叠，可以将其放在不同的 </a:t>
            </a:r>
            <a:r>
              <a:rPr lang="en-US" altLang="zh-CN">
                <a:solidFill>
                  <a:srgbClr val="FF0000"/>
                </a:solidFill>
              </a:rPr>
              <a:t>BFC </a:t>
            </a:r>
            <a:r>
              <a:rPr lang="zh-CN" altLang="en-US">
                <a:solidFill>
                  <a:srgbClr val="FF0000"/>
                </a:solidFill>
              </a:rPr>
              <a:t>容器中。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2. BFC </a:t>
            </a:r>
            <a:r>
              <a:rPr lang="zh-CN" altLang="en-US"/>
              <a:t>可以包含浮动的元素（清除浮动）</a:t>
            </a:r>
            <a:endParaRPr lang="en-US" altLang="zh-CN"/>
          </a:p>
          <a:p>
            <a:r>
              <a:rPr lang="en-US" altLang="zh-CN"/>
              <a:t>3. BFC </a:t>
            </a:r>
            <a:r>
              <a:rPr lang="zh-CN" altLang="en-US"/>
              <a:t>可以阻止元素被浮动元素覆盖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具有 </a:t>
            </a:r>
            <a:r>
              <a:rPr lang="en-US" altLang="zh-CN"/>
              <a:t>BFC </a:t>
            </a:r>
            <a:r>
              <a:rPr lang="zh-CN" altLang="en-US"/>
              <a:t>特性的元素可以看作是隔离了的独立容器，容器里面的元素不会在布局上影响到外面的元素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34856" y="864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定义：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34855" y="1944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创建：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34854" y="3945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性质：</a:t>
            </a:r>
          </a:p>
        </p:txBody>
      </p:sp>
    </p:spTree>
    <p:extLst>
      <p:ext uri="{BB962C8B-B14F-4D97-AF65-F5344CB8AC3E}">
        <p14:creationId xmlns:p14="http://schemas.microsoft.com/office/powerpoint/2010/main" val="307216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630" y="261592"/>
            <a:ext cx="118773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DOM事件类 基本概念：DOM事件的级别、DOM事件模型（捕获、冒泡）、DOM事件流、描述DOM事件捕获的具体流程</a:t>
            </a:r>
          </a:p>
          <a:p>
            <a:r>
              <a:rPr lang="zh-CN" altLang="en-US" sz="1200" dirty="0"/>
              <a:t>  Event对象的常见应用、自定义事件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A DOM事件级别</a:t>
            </a:r>
          </a:p>
          <a:p>
            <a:r>
              <a:rPr lang="zh-CN" altLang="en-US" sz="1200" dirty="0"/>
              <a:t>  DOM0 element.onclick = function(){}</a:t>
            </a:r>
          </a:p>
          <a:p>
            <a:r>
              <a:rPr lang="zh-CN" altLang="en-US" sz="1200" dirty="0"/>
              <a:t>  DOM2 element.addEventListener('click', function(){}, false)</a:t>
            </a:r>
          </a:p>
          <a:p>
            <a:r>
              <a:rPr lang="zh-CN" altLang="en-US" sz="1200" dirty="0"/>
              <a:t>  DOM3 element.addEventListener('keyup', function(){}, false)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B DOM事件模型</a:t>
            </a:r>
          </a:p>
          <a:p>
            <a:r>
              <a:rPr lang="zh-CN" altLang="en-US" sz="1200" dirty="0"/>
              <a:t>  捕获从外向里，冒泡从内向外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C DOM事件流（</a:t>
            </a:r>
            <a:r>
              <a:rPr lang="zh-CN" altLang="en-US" sz="1200" dirty="0">
                <a:solidFill>
                  <a:srgbClr val="FF0000"/>
                </a:solidFill>
              </a:rPr>
              <a:t>描述的是从页面中接收事件的顺序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  捕获阶段、目标阶段、冒泡阶段（</a:t>
            </a:r>
            <a:r>
              <a:rPr lang="zh-CN" altLang="en-US" sz="1200" dirty="0">
                <a:solidFill>
                  <a:srgbClr val="FF0000"/>
                </a:solidFill>
              </a:rPr>
              <a:t>捕获阶段从</a:t>
            </a:r>
            <a:r>
              <a:rPr lang="en-US" altLang="zh-CN" sz="1200" dirty="0">
                <a:solidFill>
                  <a:srgbClr val="FF0000"/>
                </a:solidFill>
              </a:rPr>
              <a:t>window</a:t>
            </a:r>
            <a:r>
              <a:rPr lang="zh-CN" altLang="en-US" sz="1200" dirty="0">
                <a:solidFill>
                  <a:srgbClr val="FF0000"/>
                </a:solidFill>
              </a:rPr>
              <a:t>到目标元素之前的元素就停止了，然后是处于目标阶段，事件处理函数执行属于冒泡阶段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D 描述DOM事件捕获的具体流程</a:t>
            </a:r>
          </a:p>
          <a:p>
            <a:r>
              <a:rPr lang="zh-CN" altLang="en-US" sz="1200" dirty="0"/>
              <a:t>  window-document-html(document.documentElement)-body-...-destination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E Event对象的常见应用</a:t>
            </a:r>
          </a:p>
          <a:p>
            <a:r>
              <a:rPr lang="zh-CN" altLang="en-US" sz="1200" dirty="0"/>
              <a:t>  event.preventDefault()//组织默认行为</a:t>
            </a:r>
          </a:p>
          <a:p>
            <a:r>
              <a:rPr lang="zh-CN" altLang="en-US" sz="1200" dirty="0"/>
              <a:t>  event.stopPropagation()//阻止冒泡,子父激发相关</a:t>
            </a:r>
          </a:p>
          <a:p>
            <a:r>
              <a:rPr lang="zh-CN" altLang="en-US" sz="1200" dirty="0"/>
              <a:t>  event.stopImmediatePropagation()//事件响应优先级</a:t>
            </a:r>
          </a:p>
          <a:p>
            <a:r>
              <a:rPr lang="zh-CN" altLang="en-US" sz="1200" dirty="0"/>
              <a:t>  event.currentTarget//父级元素（事件代理，事件委托，把子元素的事件都委托到父元素上，减少绑定次数）</a:t>
            </a:r>
          </a:p>
          <a:p>
            <a:r>
              <a:rPr lang="zh-CN" altLang="en-US" sz="1200" dirty="0"/>
              <a:t>  event.target//点击的元素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F 自定义事件</a:t>
            </a:r>
          </a:p>
          <a:p>
            <a:r>
              <a:rPr lang="zh-CN" altLang="en-US" sz="1200" dirty="0"/>
              <a:t>  var eve = new Event('custom');</a:t>
            </a:r>
          </a:p>
          <a:p>
            <a:r>
              <a:rPr lang="zh-CN" altLang="en-US" sz="1200" dirty="0"/>
              <a:t>  eve.addEventListener('custom',function(){</a:t>
            </a:r>
          </a:p>
          <a:p>
            <a:r>
              <a:rPr lang="zh-CN" altLang="en-US" sz="1200" dirty="0"/>
              <a:t>    console.log('custom');</a:t>
            </a:r>
          </a:p>
          <a:p>
            <a:r>
              <a:rPr lang="zh-CN" altLang="en-US" sz="1200" dirty="0"/>
              <a:t>  });</a:t>
            </a:r>
          </a:p>
          <a:p>
            <a:r>
              <a:rPr lang="zh-CN" altLang="en-US" sz="1200" dirty="0"/>
              <a:t>  eve.dispatchEvent(eve);//触发事件</a:t>
            </a:r>
          </a:p>
          <a:p>
            <a:r>
              <a:rPr lang="zh-CN" altLang="en-US" sz="1200" dirty="0"/>
              <a:t>  </a:t>
            </a:r>
          </a:p>
          <a:p>
            <a:r>
              <a:rPr lang="zh-CN" altLang="en-US" sz="1200" dirty="0"/>
              <a:t>  Event和CustomEvent都可以自定义事件，但或者可以加参数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5224" y="759685"/>
            <a:ext cx="422423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/>
              <a:t>需要准备的点：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找到红宝书与事件相关的内容补一下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自定义事件，自己尝试一下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详细总结</a:t>
            </a:r>
            <a:r>
              <a:rPr lang="en-US" altLang="zh-CN"/>
              <a:t>event</a:t>
            </a:r>
            <a:r>
              <a:rPr lang="zh-CN" altLang="en-US"/>
              <a:t>对象的属性和方法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300880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27284"/>
              </p:ext>
            </p:extLst>
          </p:nvPr>
        </p:nvGraphicFramePr>
        <p:xfrm>
          <a:off x="979948" y="847485"/>
          <a:ext cx="1003218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768">
                  <a:extLst>
                    <a:ext uri="{9D8B030D-6E8A-4147-A177-3AD203B41FA5}">
                      <a16:colId xmlns:a16="http://schemas.microsoft.com/office/drawing/2014/main" val="2164507184"/>
                    </a:ext>
                  </a:extLst>
                </a:gridCol>
                <a:gridCol w="2753032">
                  <a:extLst>
                    <a:ext uri="{9D8B030D-6E8A-4147-A177-3AD203B41FA5}">
                      <a16:colId xmlns:a16="http://schemas.microsoft.com/office/drawing/2014/main" val="3369751243"/>
                    </a:ext>
                  </a:extLst>
                </a:gridCol>
                <a:gridCol w="5663380">
                  <a:extLst>
                    <a:ext uri="{9D8B030D-6E8A-4147-A177-3AD203B41FA5}">
                      <a16:colId xmlns:a16="http://schemas.microsoft.com/office/drawing/2014/main" val="328680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事件处理程序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13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HTML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onclick=func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可以在</a:t>
                      </a:r>
                      <a:r>
                        <a:rPr lang="en-US" altLang="zh-CN"/>
                        <a:t>func</a:t>
                      </a:r>
                      <a:r>
                        <a:rPr lang="zh-CN" altLang="en-US"/>
                        <a:t>中使用</a:t>
                      </a:r>
                      <a:r>
                        <a:rPr lang="en-US" altLang="zh-CN"/>
                        <a:t>this</a:t>
                      </a:r>
                      <a:r>
                        <a:rPr lang="zh-CN" altLang="en-US"/>
                        <a:t>表示绑定元素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9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DOM0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btn.onclick=func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IE8:</a:t>
                      </a:r>
                      <a:r>
                        <a:rPr lang="zh-CN" altLang="en-US" sz="1400" baseline="0"/>
                        <a:t> </a:t>
                      </a:r>
                      <a:r>
                        <a:rPr lang="en-US" altLang="zh-CN" sz="1400" baseline="0"/>
                        <a:t>attachEvent &amp; detachEvent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  <a:r>
                        <a:rPr lang="zh-CN" altLang="en-US"/>
                        <a:t>引用当前元素，不支持多事件绑定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DOM2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btn.addEventListener(type,</a:t>
                      </a:r>
                      <a:r>
                        <a:rPr lang="en-US" altLang="zh-CN" sz="1100" baseline="0"/>
                        <a:t> </a:t>
                      </a:r>
                      <a:r>
                        <a:rPr lang="en-US" altLang="zh-CN" sz="1100"/>
                        <a:t>func, 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btn.removeEventListener(type,</a:t>
                      </a:r>
                      <a:r>
                        <a:rPr lang="en-US" altLang="zh-CN" sz="1100" baseline="0"/>
                        <a:t> </a:t>
                      </a:r>
                      <a:r>
                        <a:rPr lang="en-US" altLang="zh-CN" sz="1100"/>
                        <a:t>func, false)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IE9+</a:t>
                      </a:r>
                      <a:r>
                        <a:rPr lang="zh-CN" altLang="en-US" sz="1100"/>
                        <a:t>支持</a:t>
                      </a:r>
                      <a:r>
                        <a:rPr lang="en-US" altLang="zh-CN" sz="1100"/>
                        <a:t>DOM2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r>
                        <a:rPr lang="zh-CN" altLang="en-US"/>
                        <a:t>不需要加</a:t>
                      </a:r>
                      <a:r>
                        <a:rPr lang="en-US" altLang="zh-CN"/>
                        <a:t>on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func</a:t>
                      </a:r>
                      <a:r>
                        <a:rPr lang="zh-CN" altLang="en-US"/>
                        <a:t>如果为匿名函数则无法移除，</a:t>
                      </a:r>
                      <a:r>
                        <a:rPr lang="en-US" altLang="zh-CN"/>
                        <a:t>false</a:t>
                      </a:r>
                      <a:r>
                        <a:rPr lang="zh-CN" altLang="en-US"/>
                        <a:t>表示在事件冒泡阶段捕获，支持多事件绑定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0653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57660"/>
              </p:ext>
            </p:extLst>
          </p:nvPr>
        </p:nvGraphicFramePr>
        <p:xfrm>
          <a:off x="979948" y="3453033"/>
          <a:ext cx="100321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654">
                  <a:extLst>
                    <a:ext uri="{9D8B030D-6E8A-4147-A177-3AD203B41FA5}">
                      <a16:colId xmlns:a16="http://schemas.microsoft.com/office/drawing/2014/main" val="1574255419"/>
                    </a:ext>
                  </a:extLst>
                </a:gridCol>
                <a:gridCol w="7238526">
                  <a:extLst>
                    <a:ext uri="{9D8B030D-6E8A-4147-A177-3AD203B41FA5}">
                      <a16:colId xmlns:a16="http://schemas.microsoft.com/office/drawing/2014/main" val="359026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event</a:t>
                      </a:r>
                      <a:r>
                        <a:rPr lang="zh-CN" altLang="en-US"/>
                        <a:t>的常见属性方法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2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target</a:t>
                      </a:r>
                      <a:r>
                        <a:rPr lang="en-US" altLang="zh-CN" sz="1600" baseline="0"/>
                        <a:t> &amp; currentTarget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触发元素 </a:t>
                      </a:r>
                      <a:r>
                        <a:rPr lang="en-US" altLang="zh-CN" sz="1600"/>
                        <a:t>&amp; </a:t>
                      </a:r>
                      <a:r>
                        <a:rPr lang="zh-CN" altLang="en-US" sz="1600"/>
                        <a:t>事件处理函数在哪个元素中，</a:t>
                      </a:r>
                      <a:r>
                        <a:rPr lang="en-US" altLang="zh-CN" sz="1600"/>
                        <a:t>this === currentTarget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8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cancelable &amp; preventDefault()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取消默认行为，例如对</a:t>
                      </a:r>
                      <a:r>
                        <a:rPr lang="en-US" altLang="zh-CN" sz="1600"/>
                        <a:t>&lt;a&gt;</a:t>
                      </a:r>
                      <a:r>
                        <a:rPr lang="zh-CN" altLang="en-US" sz="1600"/>
                        <a:t>标签使用，取消自动外链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8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stopPropagation()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取消事件的进一步冒泡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4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stopImmediatePropagation()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取消事件进一步冒泡，且取消多事件绑定元素的后续事件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2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type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事件类型，没有</a:t>
                      </a:r>
                      <a:r>
                        <a:rPr lang="en-US" altLang="zh-CN" sz="1600"/>
                        <a:t>on</a:t>
                      </a:r>
                      <a:r>
                        <a:rPr lang="zh-CN" altLang="en-US" sz="1600"/>
                        <a:t>前缀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4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eventPhase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表示事件处于何种阶段，</a:t>
                      </a:r>
                      <a:r>
                        <a:rPr lang="en-US" altLang="zh-CN" sz="1600"/>
                        <a:t>1-</a:t>
                      </a:r>
                      <a:r>
                        <a:rPr lang="zh-CN" altLang="en-US" sz="1600"/>
                        <a:t>捕获</a:t>
                      </a:r>
                      <a:r>
                        <a:rPr lang="zh-CN" altLang="en-US" sz="1600" baseline="0"/>
                        <a:t> </a:t>
                      </a:r>
                      <a:r>
                        <a:rPr lang="en-US" altLang="zh-CN" sz="1600" baseline="0"/>
                        <a:t>2-</a:t>
                      </a:r>
                      <a:r>
                        <a:rPr lang="zh-CN" altLang="en-US" sz="1600" baseline="0"/>
                        <a:t>处于 </a:t>
                      </a:r>
                      <a:r>
                        <a:rPr lang="en-US" altLang="zh-CN" sz="1600" baseline="0"/>
                        <a:t>3-</a:t>
                      </a:r>
                      <a:r>
                        <a:rPr lang="zh-CN" altLang="en-US" sz="1600" baseline="0"/>
                        <a:t>冒泡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3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607" y="737419"/>
            <a:ext cx="10274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事件处理的内存与性能优化：</a:t>
            </a:r>
            <a:endParaRPr lang="en-US" altLang="zh-CN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/>
          </a:p>
          <a:p>
            <a:r>
              <a:rPr lang="zh-CN" altLang="en-US"/>
              <a:t>一方面是减少事件委托函数的数量</a:t>
            </a:r>
            <a:r>
              <a:rPr lang="en-US" altLang="zh-CN"/>
              <a:t>,</a:t>
            </a:r>
            <a:r>
              <a:rPr lang="zh-CN" altLang="en-US"/>
              <a:t>另一方面是减少</a:t>
            </a:r>
            <a:r>
              <a:rPr lang="en-US" altLang="zh-CN"/>
              <a:t>DOM</a:t>
            </a:r>
            <a:r>
              <a:rPr lang="zh-CN" altLang="en-US"/>
              <a:t>的访问次数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常见的解决方案：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</a:t>
            </a:r>
            <a:r>
              <a:rPr lang="zh-CN" altLang="en-US"/>
              <a:t>可以考虑用</a:t>
            </a:r>
            <a:r>
              <a:rPr lang="en-US" altLang="zh-CN"/>
              <a:t>document</a:t>
            </a:r>
            <a:r>
              <a:rPr lang="zh-CN" altLang="en-US"/>
              <a:t>对象添加事件处理程序，其优势是：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Document</a:t>
            </a:r>
            <a:r>
              <a:rPr lang="zh-CN" altLang="en-US"/>
              <a:t>对象很快就能访问，只要可点击的元素出现在页面上，就可以立即具备适当功能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设置事件处理程序所需的时间更少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占用的内存空间更少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en-US" altLang="zh-CN"/>
              <a:t>B </a:t>
            </a:r>
            <a:r>
              <a:rPr lang="zh-CN" altLang="en-US"/>
              <a:t>移除事件处理程序：</a:t>
            </a:r>
            <a:endParaRPr lang="en-US" altLang="zh-CN"/>
          </a:p>
          <a:p>
            <a:r>
              <a:rPr lang="zh-CN" altLang="en-US"/>
              <a:t>当通过</a:t>
            </a:r>
            <a:r>
              <a:rPr lang="en-US" altLang="zh-CN"/>
              <a:t>removeChild</a:t>
            </a:r>
            <a:r>
              <a:rPr lang="zh-CN" altLang="en-US"/>
              <a:t>、</a:t>
            </a:r>
            <a:r>
              <a:rPr lang="en-US" altLang="zh-CN"/>
              <a:t>replaceChild</a:t>
            </a:r>
            <a:r>
              <a:rPr lang="zh-CN" altLang="en-US"/>
              <a:t>、改变</a:t>
            </a:r>
            <a:r>
              <a:rPr lang="en-US" altLang="zh-CN"/>
              <a:t>innerHTML</a:t>
            </a:r>
            <a:r>
              <a:rPr lang="zh-CN" altLang="en-US"/>
              <a:t>等会产生相应的问题，需要先将待移除元素的绑定事件设置为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空事件处理程序（</a:t>
            </a:r>
            <a:r>
              <a:rPr lang="en-US" altLang="zh-CN"/>
              <a:t>IE8</a:t>
            </a:r>
            <a:r>
              <a:rPr lang="zh-CN" altLang="en-US"/>
              <a:t>），在刷新或切换页面时会增加内存。添加</a:t>
            </a:r>
            <a:r>
              <a:rPr lang="en-US" altLang="zh-CN"/>
              <a:t>onunload</a:t>
            </a:r>
            <a:r>
              <a:rPr lang="zh-CN" altLang="en-US"/>
              <a:t>事件，移除所有</a:t>
            </a:r>
            <a:r>
              <a:rPr lang="en-US" altLang="zh-CN"/>
              <a:t>onload</a:t>
            </a:r>
            <a:r>
              <a:rPr lang="zh-CN" altLang="en-US"/>
              <a:t>事件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77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0941" y="433320"/>
            <a:ext cx="105696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4. 类型转换</a:t>
            </a:r>
          </a:p>
          <a:p>
            <a:endParaRPr lang="zh-CN" altLang="en-US" sz="1400"/>
          </a:p>
          <a:p>
            <a:r>
              <a:rPr lang="zh-CN" altLang="en-US" sz="1400"/>
              <a:t>  Boolean，Null，Undefined，Number，String，Symbol（ES6），Object</a:t>
            </a:r>
          </a:p>
          <a:p>
            <a:r>
              <a:rPr lang="zh-CN" altLang="en-US" sz="1400"/>
              <a:t>  </a:t>
            </a:r>
          </a:p>
          <a:p>
            <a:r>
              <a:rPr lang="zh-CN" altLang="en-US" sz="1400"/>
              <a:t>  A 显式类型转换 Number，String，Boolean</a:t>
            </a:r>
          </a:p>
          <a:p>
            <a:r>
              <a:rPr lang="zh-CN" altLang="en-US" sz="1400"/>
              <a:t>  Number函数的输入：为字符串，如果不能解析为字符，转换为NaN，空转换为0；undefined：NaN；null： 0</a:t>
            </a:r>
          </a:p>
          <a:p>
            <a:r>
              <a:rPr lang="zh-CN" altLang="en-US" sz="1400"/>
              <a:t>  输入Obj的话，先调用obj.valueOf(), 再调用obj.toString()//"[object Object]"</a:t>
            </a:r>
          </a:p>
          <a:p>
            <a:r>
              <a:rPr lang="zh-CN" altLang="en-US" sz="1400"/>
              <a:t>  String的转换，比较简单，Boolean，undefined和null都转换为“XXX”</a:t>
            </a:r>
          </a:p>
          <a:p>
            <a:r>
              <a:rPr lang="zh-CN" altLang="en-US" sz="1400"/>
              <a:t>  输入obj的话，先调用obj.toString(), 再调用obj.valueOf()</a:t>
            </a:r>
          </a:p>
          <a:p>
            <a:r>
              <a:rPr lang="zh-CN" altLang="en-US" sz="1400"/>
              <a:t>  Boolean转换，undefined，null，-0，+0（0），NaN，''（空）,这几个转化为false，其他为true</a:t>
            </a:r>
          </a:p>
          <a:p>
            <a:r>
              <a:rPr lang="zh-CN" altLang="en-US" sz="1400"/>
              <a:t>  </a:t>
            </a:r>
          </a:p>
          <a:p>
            <a:r>
              <a:rPr lang="zh-CN" altLang="en-US" sz="1400"/>
              <a:t>  B 隐式类型转换</a:t>
            </a:r>
          </a:p>
          <a:p>
            <a:r>
              <a:rPr lang="zh-CN" altLang="en-US" sz="1400"/>
              <a:t>  四则运算</a:t>
            </a:r>
          </a:p>
          <a:p>
            <a:r>
              <a:rPr lang="zh-CN" altLang="en-US" sz="1400"/>
              <a:t>  判断语句</a:t>
            </a:r>
          </a:p>
          <a:p>
            <a:r>
              <a:rPr lang="zh-CN" altLang="en-US" sz="1400"/>
              <a:t>  Native调用（某些函数直接调用obj的toString函数等）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34721" y="2833977"/>
            <a:ext cx="422423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/>
              <a:t>需要准备的点：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找到红宝书与事件相关的内容补一下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看看视频相关的东西，总结一下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0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6" y="1218337"/>
            <a:ext cx="6653317" cy="374747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94322" y="1799412"/>
            <a:ext cx="5466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创建对象有几种方法</a:t>
            </a:r>
          </a:p>
          <a:p>
            <a:r>
              <a:rPr lang="zh-CN" altLang="en-US"/>
              <a:t>  1. 字面值 || var o1 = {name: 'object1'}; var o2 = new Object({name: 'object2'})</a:t>
            </a:r>
          </a:p>
          <a:p>
            <a:r>
              <a:rPr lang="zh-CN" altLang="en-US"/>
              <a:t>  2. 构造函数 || var M = function(){this.name = "myobj"}; var o3 = new M();</a:t>
            </a:r>
          </a:p>
          <a:p>
            <a:r>
              <a:rPr lang="zh-CN" altLang="en-US"/>
              <a:t>  3. Object.create || var o4 = Object.create({name: 'an object'});</a:t>
            </a:r>
          </a:p>
          <a:p>
            <a:r>
              <a:rPr lang="zh-CN" altLang="en-US"/>
              <a:t>  (o4的__proto__属性指向了{name: 'an object'})</a:t>
            </a:r>
          </a:p>
        </p:txBody>
      </p:sp>
    </p:spTree>
    <p:extLst>
      <p:ext uri="{BB962C8B-B14F-4D97-AF65-F5344CB8AC3E}">
        <p14:creationId xmlns:p14="http://schemas.microsoft.com/office/powerpoint/2010/main" val="365155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43566"/>
              </p:ext>
            </p:extLst>
          </p:nvPr>
        </p:nvGraphicFramePr>
        <p:xfrm>
          <a:off x="1209367" y="1445616"/>
          <a:ext cx="372970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852">
                  <a:extLst>
                    <a:ext uri="{9D8B030D-6E8A-4147-A177-3AD203B41FA5}">
                      <a16:colId xmlns:a16="http://schemas.microsoft.com/office/drawing/2014/main" val="661613849"/>
                    </a:ext>
                  </a:extLst>
                </a:gridCol>
                <a:gridCol w="1864852">
                  <a:extLst>
                    <a:ext uri="{9D8B030D-6E8A-4147-A177-3AD203B41FA5}">
                      <a16:colId xmlns:a16="http://schemas.microsoft.com/office/drawing/2014/main" val="1584111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2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prototype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152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14400" y="6784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原型链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73808"/>
              </p:ext>
            </p:extLst>
          </p:nvPr>
        </p:nvGraphicFramePr>
        <p:xfrm>
          <a:off x="6061586" y="1445616"/>
          <a:ext cx="372970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852">
                  <a:extLst>
                    <a:ext uri="{9D8B030D-6E8A-4147-A177-3AD203B41FA5}">
                      <a16:colId xmlns:a16="http://schemas.microsoft.com/office/drawing/2014/main" val="661613849"/>
                    </a:ext>
                  </a:extLst>
                </a:gridCol>
                <a:gridCol w="1864852">
                  <a:extLst>
                    <a:ext uri="{9D8B030D-6E8A-4147-A177-3AD203B41FA5}">
                      <a16:colId xmlns:a16="http://schemas.microsoft.com/office/drawing/2014/main" val="1584111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Person.prototype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2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constructor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&lt;function&gt;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6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needFood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true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984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016"/>
              </p:ext>
            </p:extLst>
          </p:nvPr>
        </p:nvGraphicFramePr>
        <p:xfrm>
          <a:off x="1209367" y="3181010"/>
          <a:ext cx="372970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852">
                  <a:extLst>
                    <a:ext uri="{9D8B030D-6E8A-4147-A177-3AD203B41FA5}">
                      <a16:colId xmlns:a16="http://schemas.microsoft.com/office/drawing/2014/main" val="661613849"/>
                    </a:ext>
                  </a:extLst>
                </a:gridCol>
                <a:gridCol w="1864852">
                  <a:extLst>
                    <a:ext uri="{9D8B030D-6E8A-4147-A177-3AD203B41FA5}">
                      <a16:colId xmlns:a16="http://schemas.microsoft.com/office/drawing/2014/main" val="1584111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john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2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__proto__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“john”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6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98405"/>
                  </a:ext>
                </a:extLst>
              </a:tr>
            </a:tbl>
          </a:graphicData>
        </a:graphic>
      </p:graphicFrame>
      <p:cxnSp>
        <p:nvCxnSpPr>
          <p:cNvPr id="8" name="肘形连接符 7"/>
          <p:cNvCxnSpPr/>
          <p:nvPr/>
        </p:nvCxnSpPr>
        <p:spPr>
          <a:xfrm flipV="1">
            <a:off x="4473677" y="1641987"/>
            <a:ext cx="2438400" cy="2104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73677" y="2025445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0800000">
            <a:off x="4149213" y="1543665"/>
            <a:ext cx="4807974" cy="412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14400" y="5057944"/>
            <a:ext cx="109236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其实，</a:t>
            </a:r>
            <a:r>
              <a:rPr lang="en-US" altLang="zh-CN"/>
              <a:t>Person</a:t>
            </a:r>
            <a:r>
              <a:rPr lang="zh-CN" altLang="en-US"/>
              <a:t>和</a:t>
            </a:r>
            <a:r>
              <a:rPr lang="en-US" altLang="zh-CN"/>
              <a:t>john</a:t>
            </a:r>
            <a:r>
              <a:rPr lang="zh-CN" altLang="en-US"/>
              <a:t>没有直接的联系，</a:t>
            </a:r>
            <a:r>
              <a:rPr lang="en-US" altLang="zh-CN"/>
              <a:t>john</a:t>
            </a:r>
            <a:r>
              <a:rPr lang="zh-CN" altLang="en-US"/>
              <a:t>与</a:t>
            </a:r>
            <a:r>
              <a:rPr lang="en-US" altLang="zh-CN"/>
              <a:t>Person.prototype</a:t>
            </a:r>
            <a:r>
              <a:rPr lang="zh-CN" altLang="en-US"/>
              <a:t>保持关联</a:t>
            </a:r>
            <a:endParaRPr lang="en-US" altLang="zh-CN"/>
          </a:p>
          <a:p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new Person()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的操作过程：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创建一个指向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Person.prototype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的对象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; 2.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调用构造函数，对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this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的属性进行绑定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; 3.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如果构造函数无返回值，则返回创建的对象，否则返回函数返回值。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a instanceof B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的原理：检测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a.__proto__ === B.prototype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是否成立，也可以检出继承的类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a.__proto__.constructor === B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检出直接构造函数。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1" t="59056" r="31860"/>
          <a:stretch/>
        </p:blipFill>
        <p:spPr>
          <a:xfrm>
            <a:off x="8563897" y="3314654"/>
            <a:ext cx="2841523" cy="18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2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14088"/>
              </p:ext>
            </p:extLst>
          </p:nvPr>
        </p:nvGraphicFramePr>
        <p:xfrm>
          <a:off x="1038942" y="1535742"/>
          <a:ext cx="9953523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841">
                  <a:extLst>
                    <a:ext uri="{9D8B030D-6E8A-4147-A177-3AD203B41FA5}">
                      <a16:colId xmlns:a16="http://schemas.microsoft.com/office/drawing/2014/main" val="4097457559"/>
                    </a:ext>
                  </a:extLst>
                </a:gridCol>
                <a:gridCol w="3317841">
                  <a:extLst>
                    <a:ext uri="{9D8B030D-6E8A-4147-A177-3AD203B41FA5}">
                      <a16:colId xmlns:a16="http://schemas.microsoft.com/office/drawing/2014/main" val="1721635142"/>
                    </a:ext>
                  </a:extLst>
                </a:gridCol>
                <a:gridCol w="3317841">
                  <a:extLst>
                    <a:ext uri="{9D8B030D-6E8A-4147-A177-3AD203B41FA5}">
                      <a16:colId xmlns:a16="http://schemas.microsoft.com/office/drawing/2014/main" val="278900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工厂模式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构造函数模式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构造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原型模式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9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Factory(){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var o={};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o.name="jack";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o.say=function(){...};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o;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  <a:endParaRPr lang="zh-CN" alt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Constructor(){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this.name="jack";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this.say=function(){...};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var jack = new Constructor();</a:t>
                      </a:r>
                      <a:endParaRPr lang="zh-CN" alt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Person(){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this.name = "jack";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this.job = "student";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Person.prototype = {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constructor: Person,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say: function(){...}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n-US" altLang="zh-CN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var jack = new Person();</a:t>
                      </a:r>
                      <a:endParaRPr lang="zh-CN" alt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6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/>
                        <a:t>简便易用，但是没有解决对象识别的问题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主要问题是，每个方法都要在实例上重新创建一遍。</a:t>
                      </a:r>
                    </a:p>
                    <a:p>
                      <a:r>
                        <a:rPr lang="zh-CN" altLang="en-US" sz="1600"/>
                        <a:t>可以将方法移动到全局环境中，但这样就毫无封装性可言了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结合了构造模式和原型链，较好的实现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4503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14400" y="6784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实现面向对象</a:t>
            </a:r>
          </a:p>
        </p:txBody>
      </p:sp>
    </p:spTree>
    <p:extLst>
      <p:ext uri="{BB962C8B-B14F-4D97-AF65-F5344CB8AC3E}">
        <p14:creationId xmlns:p14="http://schemas.microsoft.com/office/powerpoint/2010/main" val="294070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678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实现继承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43406"/>
              </p:ext>
            </p:extLst>
          </p:nvPr>
        </p:nvGraphicFramePr>
        <p:xfrm>
          <a:off x="1291417" y="1327355"/>
          <a:ext cx="9619000" cy="433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750">
                  <a:extLst>
                    <a:ext uri="{9D8B030D-6E8A-4147-A177-3AD203B41FA5}">
                      <a16:colId xmlns:a16="http://schemas.microsoft.com/office/drawing/2014/main" val="536338727"/>
                    </a:ext>
                  </a:extLst>
                </a:gridCol>
                <a:gridCol w="2404750">
                  <a:extLst>
                    <a:ext uri="{9D8B030D-6E8A-4147-A177-3AD203B41FA5}">
                      <a16:colId xmlns:a16="http://schemas.microsoft.com/office/drawing/2014/main" val="3760355697"/>
                    </a:ext>
                  </a:extLst>
                </a:gridCol>
                <a:gridCol w="2404750">
                  <a:extLst>
                    <a:ext uri="{9D8B030D-6E8A-4147-A177-3AD203B41FA5}">
                      <a16:colId xmlns:a16="http://schemas.microsoft.com/office/drawing/2014/main" val="3232007727"/>
                    </a:ext>
                  </a:extLst>
                </a:gridCol>
                <a:gridCol w="2404750">
                  <a:extLst>
                    <a:ext uri="{9D8B030D-6E8A-4147-A177-3AD203B41FA5}">
                      <a16:colId xmlns:a16="http://schemas.microsoft.com/office/drawing/2014/main" val="3706202356"/>
                    </a:ext>
                  </a:extLst>
                </a:gridCol>
              </a:tblGrid>
              <a:tr h="655083">
                <a:tc>
                  <a:txBody>
                    <a:bodyPr/>
                    <a:lstStyle/>
                    <a:p>
                      <a:r>
                        <a:rPr lang="zh-CN" altLang="en-US"/>
                        <a:t>原型链继承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构造函数继承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原型链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构造函数继承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寄生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构造函数继承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49101"/>
                  </a:ext>
                </a:extLst>
              </a:tr>
              <a:tr h="14037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SubType.prototype = new SuperType();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在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SubType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函数中加入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SuperType.call(this, para1, para2, ...)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将原型链的继承方式变为：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SubType.prototype = Object.create(SuperType.prototype);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90996"/>
                  </a:ext>
                </a:extLst>
              </a:tr>
              <a:tr h="2277194">
                <a:tc>
                  <a:txBody>
                    <a:bodyPr/>
                    <a:lstStyle/>
                    <a:p>
                      <a:r>
                        <a:rPr lang="zh-CN" altLang="en-US" sz="1400"/>
                        <a:t>问题：</a:t>
                      </a:r>
                    </a:p>
                    <a:p>
                      <a:r>
                        <a:rPr lang="zh-CN" altLang="en-US" sz="1400"/>
                        <a:t>  </a:t>
                      </a:r>
                      <a:r>
                        <a:rPr lang="en-US" altLang="zh-CN" sz="1400"/>
                        <a:t>1. </a:t>
                      </a:r>
                      <a:r>
                        <a:rPr lang="zh-CN" altLang="en-US" sz="1400"/>
                        <a:t>如果</a:t>
                      </a:r>
                      <a:r>
                        <a:rPr lang="en-US" altLang="zh-CN" sz="1400"/>
                        <a:t>SuperType</a:t>
                      </a:r>
                      <a:r>
                        <a:rPr lang="zh-CN" altLang="en-US" sz="1400"/>
                        <a:t>的构造函数中有</a:t>
                      </a:r>
                      <a:r>
                        <a:rPr lang="en-US" altLang="zh-CN" sz="1400"/>
                        <a:t>this.xxx = </a:t>
                      </a:r>
                      <a:r>
                        <a:rPr lang="zh-CN" altLang="en-US" sz="1400"/>
                        <a:t>引用类型，则</a:t>
                      </a:r>
                      <a:r>
                        <a:rPr lang="en-US" altLang="zh-CN" sz="1400"/>
                        <a:t>SubType</a:t>
                      </a:r>
                      <a:r>
                        <a:rPr lang="zh-CN" altLang="en-US" sz="1400"/>
                        <a:t>一个实例可以改变所有实例的这个属性，有封装性问题</a:t>
                      </a:r>
                    </a:p>
                    <a:p>
                      <a:r>
                        <a:rPr lang="zh-CN" altLang="en-US" sz="1400"/>
                        <a:t>  </a:t>
                      </a:r>
                      <a:r>
                        <a:rPr lang="en-US" altLang="zh-CN" sz="1400"/>
                        <a:t>2. </a:t>
                      </a:r>
                      <a:r>
                        <a:rPr lang="zh-CN" altLang="en-US" sz="1400"/>
                        <a:t>无法向父类传递参数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解决了上述的问题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，但是出现了新的问题</a:t>
                      </a:r>
                    </a:p>
                    <a:p>
                      <a:r>
                        <a:rPr lang="zh-CN" altLang="en-US" sz="1400"/>
                        <a:t>  </a:t>
                      </a:r>
                      <a:r>
                        <a:rPr lang="en-US" altLang="zh-CN" sz="1400"/>
                        <a:t>3. </a:t>
                      </a:r>
                      <a:r>
                        <a:rPr lang="zh-CN" altLang="en-US" sz="1400"/>
                        <a:t>方法无法复用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有效地实现了继承，但是出现新的问题</a:t>
                      </a:r>
                    </a:p>
                    <a:p>
                      <a:r>
                        <a:rPr lang="zh-CN" altLang="en-US" sz="1400"/>
                        <a:t>  </a:t>
                      </a:r>
                      <a:r>
                        <a:rPr lang="en-US" altLang="zh-CN" sz="1400"/>
                        <a:t>4. </a:t>
                      </a:r>
                      <a:r>
                        <a:rPr lang="zh-CN" altLang="en-US" sz="1400"/>
                        <a:t>主要矛盾在于，父类的构造函数被执行了两遍</a:t>
                      </a:r>
                    </a:p>
                    <a:p>
                      <a:r>
                        <a:rPr lang="zh-CN" altLang="en-US" sz="1400"/>
                        <a:t>  </a:t>
                      </a:r>
                      <a:r>
                        <a:rPr lang="en-US" altLang="zh-CN" sz="1400"/>
                        <a:t>SubType.prototype = new SuperType();</a:t>
                      </a:r>
                      <a:r>
                        <a:rPr lang="zh-CN" altLang="en-US" sz="1400"/>
                        <a:t>会在</a:t>
                      </a:r>
                      <a:r>
                        <a:rPr lang="en-US" altLang="zh-CN" sz="1400"/>
                        <a:t>SubType.prototype</a:t>
                      </a:r>
                      <a:r>
                        <a:rPr lang="zh-CN" altLang="en-US" sz="1400"/>
                        <a:t>中保留父类通过</a:t>
                      </a:r>
                      <a:r>
                        <a:rPr lang="en-US" altLang="zh-CN" sz="1400"/>
                        <a:t>this</a:t>
                      </a:r>
                      <a:r>
                        <a:rPr lang="zh-CN" altLang="en-US" sz="1400"/>
                        <a:t>构造的属性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5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6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194914"/>
            <a:ext cx="5810250" cy="3253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12" y="194914"/>
            <a:ext cx="5625136" cy="31861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3582364"/>
            <a:ext cx="5276850" cy="29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0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953" y="117693"/>
            <a:ext cx="104811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HTTP协议的主要特点</a:t>
            </a:r>
          </a:p>
          <a:p>
            <a:r>
              <a:rPr lang="zh-CN" altLang="en-US" sz="1200"/>
              <a:t>  -简单快速，灵活，无连接，无状态</a:t>
            </a:r>
          </a:p>
          <a:p>
            <a:r>
              <a:rPr lang="zh-CN" altLang="en-US" sz="1200"/>
              <a:t>  -简单快速：每个资源的url是固定的，统一资源符；</a:t>
            </a:r>
          </a:p>
          <a:p>
            <a:r>
              <a:rPr lang="zh-CN" altLang="en-US" sz="1200"/>
              <a:t>  -灵活：通过一个HTTP协议能完成不同数据类型的传递</a:t>
            </a:r>
          </a:p>
          <a:p>
            <a:r>
              <a:rPr lang="zh-CN" altLang="en-US" sz="1200"/>
              <a:t>  -无连接: 连接一次会断掉，不会保持连接</a:t>
            </a:r>
          </a:p>
          <a:p>
            <a:r>
              <a:rPr lang="zh-CN" altLang="en-US" sz="1200"/>
              <a:t>  -无状态：客户端和服务端是两种身份，下次连接时客户端无法区分服务端的身份</a:t>
            </a:r>
          </a:p>
          <a:p>
            <a:r>
              <a:rPr lang="zh-CN" altLang="en-US" sz="1200"/>
              <a:t>  </a:t>
            </a:r>
          </a:p>
          <a:p>
            <a:r>
              <a:rPr lang="zh-CN" altLang="en-US" sz="1200"/>
              <a:t>  HTTP报文的组成部分</a:t>
            </a:r>
          </a:p>
          <a:p>
            <a:r>
              <a:rPr lang="zh-CN" altLang="en-US" sz="1200"/>
              <a:t>  请求报文：请求行+请求头+空行+请求体</a:t>
            </a:r>
          </a:p>
          <a:p>
            <a:r>
              <a:rPr lang="zh-CN" altLang="en-US" sz="1200"/>
              <a:t>  响应报文：状态行+响应头+空行+响应体</a:t>
            </a:r>
          </a:p>
          <a:p>
            <a:r>
              <a:rPr lang="zh-CN" altLang="en-US" sz="1200"/>
              <a:t>  </a:t>
            </a:r>
          </a:p>
          <a:p>
            <a:r>
              <a:rPr lang="zh-CN" altLang="en-US" sz="1200"/>
              <a:t>  HTTP方法</a:t>
            </a:r>
          </a:p>
          <a:p>
            <a:r>
              <a:rPr lang="zh-CN" altLang="en-US" sz="1200"/>
              <a:t>  GET获取资源 POST传输资源 PUT更新资源 DELETE删除资源 HEAD获得报文首部</a:t>
            </a:r>
          </a:p>
          <a:p>
            <a:r>
              <a:rPr lang="zh-CN" altLang="en-US" sz="1200"/>
              <a:t>  </a:t>
            </a:r>
          </a:p>
          <a:p>
            <a:r>
              <a:rPr lang="zh-CN" altLang="en-US" sz="1200"/>
              <a:t>  **POST和GET的区别**（说出3-4个点即可）说出1,3,5,6,9点即可</a:t>
            </a:r>
          </a:p>
          <a:p>
            <a:r>
              <a:rPr lang="zh-CN" altLang="en-US" sz="1200"/>
              <a:t>  </a:t>
            </a:r>
          </a:p>
          <a:p>
            <a:r>
              <a:rPr lang="zh-CN" altLang="en-US" sz="1200"/>
              <a:t>  HTTP状态码</a:t>
            </a:r>
          </a:p>
          <a:p>
            <a:r>
              <a:rPr lang="zh-CN" altLang="en-US" sz="1200"/>
              <a:t>  1xx：指示信息-已接受，继续处理</a:t>
            </a:r>
          </a:p>
          <a:p>
            <a:r>
              <a:rPr lang="zh-CN" altLang="en-US" sz="1200"/>
              <a:t>  2xx：成功-请求已被正常接收</a:t>
            </a:r>
          </a:p>
          <a:p>
            <a:r>
              <a:rPr lang="zh-CN" altLang="en-US" sz="1200"/>
              <a:t>  3xx：重定向-要完成请求必须进行更进一步的操作</a:t>
            </a:r>
          </a:p>
          <a:p>
            <a:r>
              <a:rPr lang="zh-CN" altLang="en-US" sz="1200"/>
              <a:t>  4xx：客户端错误-请求有语法错误或请求无法实现</a:t>
            </a:r>
          </a:p>
          <a:p>
            <a:r>
              <a:rPr lang="zh-CN" altLang="en-US" sz="1200"/>
              <a:t>  5xx：服务器错误-服务区未能实现合法的请求</a:t>
            </a:r>
          </a:p>
          <a:p>
            <a:r>
              <a:rPr lang="zh-CN" altLang="en-US" sz="1200"/>
              <a:t>  </a:t>
            </a:r>
          </a:p>
          <a:p>
            <a:r>
              <a:rPr lang="zh-CN" altLang="en-US" sz="1200"/>
              <a:t>  200 OK 客户端请求成功</a:t>
            </a:r>
          </a:p>
          <a:p>
            <a:r>
              <a:rPr lang="zh-CN" altLang="en-US" sz="1200"/>
              <a:t>  206 Partial Content 客户发送了一个带有Range头的GET请求，服务器完成了它</a:t>
            </a:r>
          </a:p>
          <a:p>
            <a:r>
              <a:rPr lang="zh-CN" altLang="en-US" sz="1200"/>
              <a:t>  用audio和video访问，文件大的时候会返回206</a:t>
            </a:r>
          </a:p>
          <a:p>
            <a:r>
              <a:rPr lang="zh-CN" altLang="en-US" sz="1200"/>
              <a:t>  301 </a:t>
            </a:r>
          </a:p>
          <a:p>
            <a:r>
              <a:rPr lang="zh-CN" altLang="en-US" sz="1200"/>
              <a:t>  </a:t>
            </a:r>
          </a:p>
          <a:p>
            <a:r>
              <a:rPr lang="zh-CN" altLang="en-US" sz="1200"/>
              <a:t>  什么是持久连接？</a:t>
            </a:r>
          </a:p>
          <a:p>
            <a:r>
              <a:rPr lang="zh-CN" altLang="en-US" sz="1200"/>
              <a:t>  当使用Keep-Alive模式时，Keep-Alive功能使客户端到服务器端的连接持续有效，当出现对服务器的后续请求时，Keep-Alive功能避免了建立和重新建立连接(HTTP1.1才有)</a:t>
            </a:r>
          </a:p>
          <a:p>
            <a:r>
              <a:rPr lang="zh-CN" altLang="en-US" sz="1200"/>
              <a:t>  </a:t>
            </a:r>
          </a:p>
          <a:p>
            <a:r>
              <a:rPr lang="zh-CN" altLang="en-US" sz="1200"/>
              <a:t>  什么是管线化？（简单工作原理：把请求打包回来）</a:t>
            </a:r>
          </a:p>
          <a:p>
            <a:r>
              <a:rPr lang="zh-CN" altLang="en-US" sz="1200"/>
              <a:t>  回答1,2,3,4即可</a:t>
            </a:r>
          </a:p>
          <a:p>
            <a:r>
              <a:rPr lang="zh-CN" altLang="en-US" sz="1200"/>
              <a:t>  </a:t>
            </a:r>
          </a:p>
          <a:p>
            <a:r>
              <a:rPr lang="zh-CN" altLang="en-US" sz="1200"/>
              <a:t>  当使用Keep-Alive模式时发生的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2" t="26021" r="10987" b="1164"/>
          <a:stretch/>
        </p:blipFill>
        <p:spPr>
          <a:xfrm>
            <a:off x="5987845" y="1111045"/>
            <a:ext cx="5348749" cy="2910349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213987" y="1858297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13987" y="2403987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13987" y="2964426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13987" y="3298723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13987" y="4021394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4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8" t="41476" r="9129" b="11109"/>
          <a:stretch/>
        </p:blipFill>
        <p:spPr>
          <a:xfrm>
            <a:off x="78658" y="614131"/>
            <a:ext cx="5565058" cy="18877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5" y="2501925"/>
            <a:ext cx="7229475" cy="4067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2" t="42773" r="4021" b="11801"/>
          <a:stretch/>
        </p:blipFill>
        <p:spPr>
          <a:xfrm>
            <a:off x="5643716" y="757084"/>
            <a:ext cx="5928852" cy="183863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903628" y="4346854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03628" y="4636221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903628" y="4925589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03628" y="5214955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4338" y="2060854"/>
            <a:ext cx="535055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24338" y="939977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4338" y="1200532"/>
            <a:ext cx="356911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46988" y="622040"/>
            <a:ext cx="178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接收视频等切块的文件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4338" y="2326325"/>
            <a:ext cx="212557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2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00" y="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通信类</a:t>
            </a:r>
          </a:p>
        </p:txBody>
      </p:sp>
      <p:sp>
        <p:nvSpPr>
          <p:cNvPr id="3" name="矩形 2"/>
          <p:cNvSpPr/>
          <p:nvPr/>
        </p:nvSpPr>
        <p:spPr>
          <a:xfrm>
            <a:off x="377495" y="394224"/>
            <a:ext cx="740965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--  </a:t>
            </a:r>
            <a:r>
              <a:rPr lang="zh-CN" altLang="en-US" sz="1400" dirty="0"/>
              <a:t>什么是同源策略及限制</a:t>
            </a:r>
          </a:p>
          <a:p>
            <a:r>
              <a:rPr lang="zh-CN" altLang="en-US" sz="1400" dirty="0"/>
              <a:t>  </a:t>
            </a:r>
            <a:r>
              <a:rPr lang="zh-CN" altLang="en-US" sz="1400" dirty="0">
                <a:solidFill>
                  <a:srgbClr val="FF0000"/>
                </a:solidFill>
              </a:rPr>
              <a:t>Ajax只能同源通信，不能跨域，</a:t>
            </a:r>
          </a:p>
          <a:p>
            <a:r>
              <a:rPr lang="zh-CN" altLang="en-US" sz="1400" dirty="0"/>
              <a:t>  </a:t>
            </a: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--</a:t>
            </a:r>
            <a:r>
              <a:rPr lang="zh-CN" altLang="en-US" sz="1400" dirty="0"/>
              <a:t> 前后端如何通信</a:t>
            </a:r>
          </a:p>
          <a:p>
            <a:r>
              <a:rPr lang="zh-CN" altLang="en-US" sz="1400" dirty="0"/>
              <a:t>  </a:t>
            </a:r>
            <a:r>
              <a:rPr lang="zh-CN" altLang="en-US" sz="1400" dirty="0">
                <a:solidFill>
                  <a:srgbClr val="FF0000"/>
                </a:solidFill>
              </a:rPr>
              <a:t>Ajax, WebSocket(不受同源策略限制), CORS</a:t>
            </a:r>
          </a:p>
          <a:p>
            <a:r>
              <a:rPr lang="zh-CN" altLang="en-US" sz="1400" dirty="0"/>
              <a:t>  </a:t>
            </a: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--</a:t>
            </a:r>
            <a:r>
              <a:rPr lang="zh-CN" altLang="en-US" sz="1400" dirty="0"/>
              <a:t> 如何创建Ajax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XMLHttpRequest对象的工作流程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兼容性处理（主要是IE6，使用objectiveX控件）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事件的触发条件</a:t>
            </a:r>
            <a:r>
              <a:rPr lang="en-US" altLang="zh-CN" sz="1400" dirty="0">
                <a:solidFill>
                  <a:srgbClr val="FF0000"/>
                </a:solidFill>
              </a:rPr>
              <a:t>(XHR</a:t>
            </a:r>
            <a:r>
              <a:rPr lang="zh-CN" altLang="en-US" sz="1400" dirty="0">
                <a:solidFill>
                  <a:srgbClr val="FF0000"/>
                </a:solidFill>
              </a:rPr>
              <a:t>各个步骤的先后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事件的触发顺序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/>
          </a:p>
          <a:p>
            <a:r>
              <a:rPr lang="en-US" altLang="zh-CN" sz="1400" dirty="0"/>
              <a:t>--</a:t>
            </a:r>
            <a:r>
              <a:rPr lang="zh-CN" altLang="en-US" sz="1400" dirty="0"/>
              <a:t>  跨域通信的几种方式</a:t>
            </a:r>
          </a:p>
          <a:p>
            <a:r>
              <a:rPr lang="zh-CN" altLang="en-US" sz="1400" dirty="0"/>
              <a:t>  JSONP,(利用script标签的异步加载)</a:t>
            </a:r>
          </a:p>
          <a:p>
            <a:r>
              <a:rPr lang="zh-CN" altLang="en-US" sz="1400" dirty="0"/>
              <a:t>  实现方式？</a:t>
            </a:r>
          </a:p>
          <a:p>
            <a:r>
              <a:rPr lang="zh-CN" altLang="en-US" sz="1400" dirty="0"/>
              <a:t>  </a:t>
            </a:r>
            <a:endParaRPr lang="en-US" altLang="zh-CN" sz="1400" dirty="0"/>
          </a:p>
          <a:p>
            <a:r>
              <a:rPr lang="zh-CN" altLang="en-US" sz="1400" dirty="0"/>
              <a:t>  Hash,(url#后的东西，hash变动页面不会刷新, search=?后的东西，变动会刷新页面)</a:t>
            </a:r>
          </a:p>
          <a:p>
            <a:r>
              <a:rPr lang="zh-CN" altLang="en-US" sz="1400" dirty="0"/>
              <a:t>  实现方式？</a:t>
            </a:r>
          </a:p>
          <a:p>
            <a:r>
              <a:rPr lang="zh-CN" altLang="en-US" sz="1400" dirty="0"/>
              <a:t>  </a:t>
            </a:r>
          </a:p>
          <a:p>
            <a:r>
              <a:rPr lang="zh-CN" altLang="en-US" sz="1400" dirty="0"/>
              <a:t>  postMessage,(H5中的东西)</a:t>
            </a:r>
          </a:p>
          <a:p>
            <a:r>
              <a:rPr lang="zh-CN" altLang="en-US" sz="1400" dirty="0"/>
              <a:t>  实现方式？</a:t>
            </a:r>
          </a:p>
          <a:p>
            <a:r>
              <a:rPr lang="zh-CN" altLang="en-US" sz="1400" dirty="0"/>
              <a:t>  </a:t>
            </a:r>
          </a:p>
          <a:p>
            <a:r>
              <a:rPr lang="zh-CN" altLang="en-US" sz="1400" dirty="0"/>
              <a:t>  WebSocket,()</a:t>
            </a:r>
          </a:p>
          <a:p>
            <a:r>
              <a:rPr lang="zh-CN" altLang="en-US" sz="1400" dirty="0"/>
              <a:t>  新对象onopen, onmessage, onclose了解概念</a:t>
            </a:r>
          </a:p>
          <a:p>
            <a:r>
              <a:rPr lang="zh-CN" altLang="en-US" sz="1400" dirty="0"/>
              <a:t>  </a:t>
            </a:r>
          </a:p>
          <a:p>
            <a:r>
              <a:rPr lang="zh-CN" altLang="en-US" sz="1400" dirty="0"/>
              <a:t>  CORS(支持跨域的ajax)</a:t>
            </a:r>
          </a:p>
          <a:p>
            <a:r>
              <a:rPr lang="zh-CN" altLang="en-US" sz="1400" dirty="0"/>
              <a:t>  fetch("/some/url", {method: 'get',}).</a:t>
            </a:r>
          </a:p>
          <a:p>
            <a:r>
              <a:rPr lang="zh-CN" altLang="en-US" sz="1400" dirty="0"/>
              <a:t>  then(function(response){ }).</a:t>
            </a:r>
          </a:p>
          <a:p>
            <a:r>
              <a:rPr lang="zh-CN" altLang="en-US" sz="1400" dirty="0"/>
              <a:t>  catch(function(err){ });</a:t>
            </a:r>
          </a:p>
        </p:txBody>
      </p:sp>
      <p:sp>
        <p:nvSpPr>
          <p:cNvPr id="4" name="矩形 3"/>
          <p:cNvSpPr/>
          <p:nvPr/>
        </p:nvSpPr>
        <p:spPr>
          <a:xfrm>
            <a:off x="7388942" y="477175"/>
            <a:ext cx="3205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HTTP</a:t>
            </a:r>
            <a:r>
              <a:rPr lang="zh-CN" altLang="en-US" sz="1400">
                <a:solidFill>
                  <a:srgbClr val="FF0000"/>
                </a:solidFill>
              </a:rPr>
              <a:t>通信七个步骤：</a:t>
            </a:r>
          </a:p>
          <a:p>
            <a:r>
              <a:rPr lang="zh-CN" altLang="en-US" sz="1400"/>
              <a:t>1. 建立TCP连接</a:t>
            </a:r>
          </a:p>
          <a:p>
            <a:r>
              <a:rPr lang="zh-CN" altLang="en-US" sz="1400"/>
              <a:t>2. Web浏览器向Web服务器发送请求命令；</a:t>
            </a:r>
          </a:p>
          <a:p>
            <a:r>
              <a:rPr lang="zh-CN" altLang="en-US" sz="1400"/>
              <a:t>3. Web浏览器发送请求头信息；</a:t>
            </a:r>
          </a:p>
          <a:p>
            <a:r>
              <a:rPr lang="zh-CN" altLang="en-US" sz="1400"/>
              <a:t>4. Web服务器应答；</a:t>
            </a:r>
          </a:p>
          <a:p>
            <a:r>
              <a:rPr lang="zh-CN" altLang="en-US" sz="1400"/>
              <a:t>5. Web服务器发送应答头信息；</a:t>
            </a:r>
          </a:p>
          <a:p>
            <a:r>
              <a:rPr lang="zh-CN" altLang="en-US" sz="1400"/>
              <a:t>6. Web服务器向浏览器发送数据；</a:t>
            </a:r>
          </a:p>
          <a:p>
            <a:r>
              <a:rPr lang="zh-CN" altLang="en-US" sz="1400"/>
              <a:t>7. Web服务器关闭TCP连接。</a:t>
            </a:r>
          </a:p>
        </p:txBody>
      </p:sp>
      <p:sp>
        <p:nvSpPr>
          <p:cNvPr id="5" name="矩形 4"/>
          <p:cNvSpPr/>
          <p:nvPr/>
        </p:nvSpPr>
        <p:spPr>
          <a:xfrm>
            <a:off x="7388942" y="3174911"/>
            <a:ext cx="35887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HTTP请求组成：</a:t>
            </a:r>
          </a:p>
          <a:p>
            <a:r>
              <a:rPr lang="zh-CN" altLang="en-US" sz="1400" dirty="0"/>
              <a:t>1. 动作 GET POST PUT DELETE HEAD</a:t>
            </a:r>
          </a:p>
          <a:p>
            <a:r>
              <a:rPr lang="zh-CN" altLang="en-US" sz="1400" dirty="0"/>
              <a:t>GET幂等 == 执行1次和执行1W次是一样的</a:t>
            </a:r>
          </a:p>
          <a:p>
            <a:r>
              <a:rPr lang="zh-CN" altLang="en-US" sz="1400" dirty="0"/>
              <a:t>2. URL（1和2在一行）</a:t>
            </a:r>
          </a:p>
          <a:p>
            <a:r>
              <a:rPr lang="zh-CN" altLang="en-US" sz="1400" dirty="0"/>
              <a:t>3. 请求头</a:t>
            </a:r>
          </a:p>
          <a:p>
            <a:r>
              <a:rPr lang="zh-CN" altLang="en-US" sz="1400" dirty="0"/>
              <a:t>空行（表示请求头结束）</a:t>
            </a:r>
          </a:p>
          <a:p>
            <a:r>
              <a:rPr lang="zh-CN" altLang="en-US" sz="1400" dirty="0"/>
              <a:t>4. 请求体</a:t>
            </a:r>
          </a:p>
          <a:p>
            <a:endParaRPr lang="zh-CN" altLang="en-US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HTTP响应的组成：</a:t>
            </a:r>
          </a:p>
          <a:p>
            <a:r>
              <a:rPr lang="zh-CN" altLang="en-US" sz="1400" dirty="0"/>
              <a:t>1. 数字和文字组成的状态码</a:t>
            </a:r>
          </a:p>
          <a:p>
            <a:r>
              <a:rPr lang="zh-CN" altLang="en-US" sz="1400" dirty="0"/>
              <a:t>2. 响应头，有一些服务器信息，日期，请求类型等</a:t>
            </a:r>
          </a:p>
          <a:p>
            <a:r>
              <a:rPr lang="zh-CN" altLang="en-US" sz="1400" dirty="0"/>
              <a:t>空行</a:t>
            </a:r>
          </a:p>
          <a:p>
            <a:r>
              <a:rPr lang="zh-CN" altLang="en-US" sz="1400" dirty="0"/>
              <a:t>3. 响应体</a:t>
            </a:r>
          </a:p>
        </p:txBody>
      </p:sp>
    </p:spTree>
    <p:extLst>
      <p:ext uri="{BB962C8B-B14F-4D97-AF65-F5344CB8AC3E}">
        <p14:creationId xmlns:p14="http://schemas.microsoft.com/office/powerpoint/2010/main" val="310965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2612" y="159712"/>
            <a:ext cx="810178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XMLHttpRequest方法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1. 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创建 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var request =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XMLHttpRequest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    ? new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XMLHttpRequest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    : new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ActiveXObject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('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Microsoft.XMLHTTP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');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2. 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新建请求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request.open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(method, url, async)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method不区分大小写，url请求地址，可使用相对地址，async同步false/异步true，默认true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3. 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改变请求头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一般在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POST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阶段修改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  <a:endParaRPr lang="zh-CN" altLang="en-US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request.setRequestHeader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("Content-type", "...") 改变请求头信息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4. 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发送请求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request.send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(string)</a:t>
            </a:r>
          </a:p>
          <a:p>
            <a:endParaRPr lang="zh-CN" altLang="en-US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5. 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获得响应：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request.onreadystatechange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 function(){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if(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request.readyState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=== 4 &amp;&amp;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request.status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=== 200){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};</a:t>
            </a:r>
            <a:endParaRPr lang="zh-CN" altLang="en-US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responseText 获得字符串形式的相应数据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responseXML 获得XML形式的相应数据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status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&amp; statusText 以数字和文本形式返回HTTP状态码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getAllResponseHeader 获取所有的响应报头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getResponseHeader 查询响应中的某个字段的值</a:t>
            </a:r>
          </a:p>
          <a:p>
            <a:endParaRPr lang="zh-CN" altLang="en-US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readyState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属性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0：请求为初始化，open未调用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1：服务器连接已建立，open已经调用了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2：请求已接收，也就是接收到了头信息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3：请求处理中，也就是接收到响应主体了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4：请求已完成，且响应已就绪，也就是响应完成了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1464" y="39998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Ajax</a:t>
            </a:r>
            <a:r>
              <a:rPr lang="zh-CN" altLang="en-US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113672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464" y="1852557"/>
            <a:ext cx="5466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document.getElementById("search").onclick = function(){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var request = new XMLHttpRequest();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request.open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("GET", "service.php?number="+document.getElementById("bt").value);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request.send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();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request.onreadystatechange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 function(){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if(request.</a:t>
            </a:r>
            <a:r>
              <a:rPr lang="zh-CN" altLang="en-US" sz="1400" dirty="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readyState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=== 4){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if(request.</a:t>
            </a:r>
            <a:r>
              <a:rPr lang="zh-CN" altLang="en-US" sz="1400" dirty="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status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=== 200){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  document.getElementById("dd").innerHTML = request.responseText;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}else{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  alert("error: "+request.status);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}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5899541" y="185255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$(document).ready(function(){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$('search').click(function(){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 dirty="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$.ajax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400" dirty="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type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: "GET", 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400" dirty="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url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: "service.php?number=" + $("#bt").val(),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400" dirty="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dataType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: "json",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400" dirty="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success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: function(data){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  if(data.success){...},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  else{...}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},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  <a:r>
              <a:rPr lang="zh-CN" altLang="en-US" sz="1400" dirty="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error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: function(jqXHR){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  alert("error: "+jqXHR.status);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  }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  })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});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});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290" y="68511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GET</a:t>
            </a:r>
            <a:r>
              <a:rPr lang="zh-CN" altLang="en-US"/>
              <a:t>请求的示例</a:t>
            </a:r>
          </a:p>
        </p:txBody>
      </p:sp>
    </p:spTree>
    <p:extLst>
      <p:ext uri="{BB962C8B-B14F-4D97-AF65-F5344CB8AC3E}">
        <p14:creationId xmlns:p14="http://schemas.microsoft.com/office/powerpoint/2010/main" val="309443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1464" y="39998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POST</a:t>
            </a:r>
            <a:r>
              <a:rPr lang="zh-CN" altLang="en-US"/>
              <a:t>请求的示例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422787" y="94869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document.getElementById("save").onclick = function(){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var request = new XMLHttpRequest();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request.open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("POST", "service.php");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var data = ...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 u="sng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request.setRequestHeader("Content-type", "application/x-www-form-urlencoded")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request.send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(data);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  <a:r>
              <a:rPr lang="zh-CN" altLang="en-US" sz="140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request.onreadystatechange 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= function(){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if(request.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readyState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=== 4){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if(request.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status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=== 200){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var data = JSON.parse(request.responseText);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if(data.success){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  document.getElementById("searchResult").innerHTML = data.msg;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}else{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  document.getElementById("searchResult").innerHTML = "Error:" + data.msg;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}else{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  alert("error: "+request.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status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764592" y="948690"/>
            <a:ext cx="44933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$(document).ready(function(){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$("#save").click(function(){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$.ajax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({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type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"POST",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url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"service.php",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dataType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"json",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data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name: "xiaoming",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age: 16,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go: true,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},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success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function(data){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if(data.success){...}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else(...)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},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</a:t>
            </a:r>
            <a:r>
              <a:rPr lang="zh-CN" altLang="en-US" sz="1400">
                <a:solidFill>
                  <a:srgbClr val="00B0F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error</a:t>
            </a:r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: function(jqXHR){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  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  }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})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})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98721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6666" y="30923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跨域：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一个域名地址的组成：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http://www.abc.com:8080/script/jquery.js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协议  子域名 主域名   端口    请求资源地址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子域名，主域名，端口有一个不一样则为跨域请求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javascript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出于安全考虑禁止调用其他页面的对象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6666" y="1762189"/>
            <a:ext cx="100118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Jsonp</a:t>
            </a:r>
            <a:r>
              <a:rPr lang="en-US" altLang="zh-CN" dirty="0"/>
              <a:t>: 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只能用于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get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请求，比较常用的方法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主要思路是利用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&lt;script&gt;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可跨域的特征，动态生成一个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&lt;script&gt;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标签，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src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指向访问的域名，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src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中传入参数和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callback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函数名。后台处理完后，直接发送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(PHP: echo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callbackFunc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.‘(’.data.‘)’)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即可执行主函数中的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callback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函数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-- Hash: 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可用于跨域访问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iframe</a:t>
            </a:r>
          </a:p>
          <a:p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主窗体中拿到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iframe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的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dom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对象，然后将其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src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设置为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src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+”#”+data.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iframe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窗体中设置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window.onhashchange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 function(){var d =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window.location.hash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}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即可拿到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data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值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postMessage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: A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窗口跨域向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B</a:t>
            </a:r>
            <a:r>
              <a:rPr lang="zh-CN" altLang="en-US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发送信息</a:t>
            </a:r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window.postMessage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(‘data’, “http://B.com”);</a:t>
            </a:r>
          </a:p>
          <a:p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window.addEventListener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(‘message’, function(event){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console(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event.origin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);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console(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event.source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);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 console(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event.data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);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});</a:t>
            </a:r>
          </a:p>
          <a:p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WebSocket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var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ws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 new WebSocket();</a:t>
            </a:r>
          </a:p>
          <a:p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ws.onopen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 function(){}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ws.onmessage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 function(){} </a:t>
            </a:r>
            <a:r>
              <a:rPr lang="en-US" altLang="zh-CN" sz="1400" dirty="0" err="1">
                <a:latin typeface="Courier New" panose="02070309020205020404" pitchFamily="49" charset="0"/>
                <a:ea typeface="华文楷体" panose="02010600040101010101" pitchFamily="2" charset="-122"/>
              </a:rPr>
              <a:t>ws.onclose</a:t>
            </a:r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 = function(){}</a:t>
            </a:r>
          </a:p>
          <a:p>
            <a:endParaRPr lang="en-US" altLang="zh-CN" sz="1400" dirty="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华文楷体" panose="02010600040101010101" pitchFamily="2" charset="-122"/>
              </a:rPr>
              <a:t>--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CORS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交流性的手段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 t="26779" r="6681" b="698"/>
          <a:stretch/>
        </p:blipFill>
        <p:spPr>
          <a:xfrm>
            <a:off x="6283831" y="3510116"/>
            <a:ext cx="4354672" cy="22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56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763" y="113601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安全类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CSRF和XSS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CSRF 基本概念和缩写、攻击原理和防御措施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跨站请求伪造，Cross-site request forgery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防御措施： Token验证，Referer验证，隐藏令牌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XSS(Cross-site scripting)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跨站脚本攻击 原理：向页面注入js脚本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防御措施： 使这些脚本不可执行</a:t>
            </a: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</a:p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算法类</a:t>
            </a:r>
            <a:endParaRPr lang="zh-CN" altLang="en-US" sz="14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4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-- 排序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快速排序，选择排序，希尔排序，冒泡排序 就可以了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-- 堆栈、队列、链表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JS用数组就能实现堆栈和队列，链表较麻烦一些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-- 递归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没啥问题吧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-- 波兰式和逆波兰式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计算器程序的那一些东西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A 可以向面试官请求提示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B 先写出伪代码，然后梳理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	C 反正就不能什么都不说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8" t="24004" r="9133" b="638"/>
          <a:stretch/>
        </p:blipFill>
        <p:spPr>
          <a:xfrm>
            <a:off x="6754763" y="441215"/>
            <a:ext cx="4424517" cy="23597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0" t="23144" r="14419" b="794"/>
          <a:stretch/>
        </p:blipFill>
        <p:spPr>
          <a:xfrm>
            <a:off x="6567948" y="3293807"/>
            <a:ext cx="4984956" cy="30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6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3631" y="501914"/>
            <a:ext cx="11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a typeface="华文楷体" panose="02010600040101010101" pitchFamily="2" charset="-122"/>
              </a:rPr>
              <a:t>W3C</a:t>
            </a:r>
            <a:r>
              <a:rPr lang="zh-CN" altLang="en-US">
                <a:latin typeface="+mn-ea"/>
              </a:rPr>
              <a:t>标准</a:t>
            </a:r>
            <a:endParaRPr lang="en-US" altLang="zh-CN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3631" y="1164849"/>
            <a:ext cx="10888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概念：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W3C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其实就是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World Wide Web Consortium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，全球万维网联盟的简称。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W3C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的主要职责就是确定未来万维网的发展方向，并且制定相关的推荐 （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recommendation,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由于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W3C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是一个民间组织，没有约束性，因此只提供建议）。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HTML4.01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规范建议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(HTML4.01 Specification Recommendation)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就是由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W3C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所制定的。它还负责制定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MathML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等其他网络语言规范。</a:t>
            </a:r>
          </a:p>
        </p:txBody>
      </p:sp>
      <p:sp>
        <p:nvSpPr>
          <p:cNvPr id="5" name="矩形 4"/>
          <p:cNvSpPr/>
          <p:nvPr/>
        </p:nvSpPr>
        <p:spPr>
          <a:xfrm>
            <a:off x="581742" y="424747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6.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设计一个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namespace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直接在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DOCTYPE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声明后面添加如下代码：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&lt;html XMLns="http://www.w3.org/1999/xhtml" &gt;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一个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namespace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是收集元素类型和属性名字的一个详细的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DTD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namespace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声明允许你通过一个在线地址指向来识别你的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namespace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。只要照样输入代码就可以。</a:t>
            </a:r>
          </a:p>
        </p:txBody>
      </p:sp>
      <p:sp>
        <p:nvSpPr>
          <p:cNvPr id="6" name="矩形 5"/>
          <p:cNvSpPr/>
          <p:nvPr/>
        </p:nvSpPr>
        <p:spPr>
          <a:xfrm>
            <a:off x="6587066" y="4124364"/>
            <a:ext cx="5147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7.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声明编码语言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为了被浏览器正确解释和通过标识校验，所有的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XHTML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文档都必须声明它们所使用的编码语言。代码如下：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&lt;meta http-equiv="Content-Type" content="text/html; charset=GB2312" /&gt;</a:t>
            </a:r>
          </a:p>
          <a:p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这里声明的编码语言是简体中文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GB2312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，你如果需要制作繁体内容，可以定义为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BIG5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96937" y="2521496"/>
            <a:ext cx="79015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1.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为页面添加正确的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DOCTYPE</a:t>
            </a: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2.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标签必须关闭，空标签也要关闭，在标签尾部使用一个正斜杠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"/"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来关闭它们自己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3.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用小写字母书写所有标签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4.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为图片添加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alt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属性，否则不能通过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w3c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校验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5. 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为所有属性值加引号，否则不能通过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XHTML1.0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校验</a:t>
            </a:r>
          </a:p>
        </p:txBody>
      </p:sp>
    </p:spTree>
    <p:extLst>
      <p:ext uri="{BB962C8B-B14F-4D97-AF65-F5344CB8AC3E}">
        <p14:creationId xmlns:p14="http://schemas.microsoft.com/office/powerpoint/2010/main" val="26216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804" y="367991"/>
            <a:ext cx="110508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u="sng">
                <a:latin typeface="Courier New" panose="02070309020205020404" pitchFamily="49" charset="0"/>
                <a:ea typeface="华文楷体" panose="02010600040101010101" pitchFamily="2" charset="-122"/>
              </a:rPr>
              <a:t>浏览器的内核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是分为两个部分的，一是渲染引擎，另一个是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JS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引擎。现在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JS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引擎比较独立，内核更加倾向于说渲染引擎。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Trident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内核：代表作品是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IE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，因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IE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捆绑在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Windows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中，所以占有极高的份额，又称为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IE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内核或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MSHTML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，此内核只能用于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Windows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平台，且不是开源的。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Gecko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内核：代表作品是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Firefox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，即火狐浏览器。因火狐是最多的用户，故常被称为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firefox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内核它是开源的，最大优势是跨平台，在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Microsoft Windows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、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Linux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、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MacOs X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等主。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Webkit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内核：代表作品是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Safari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、曾经的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Chrome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，是开源的项目。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Blink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内核：由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Google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Opera Software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开发的浏览器排版引擎，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2013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年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4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月发布。现在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Chrome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内核是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Blink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。谷歌还开发了自己的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JS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引擎，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V8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，使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JS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运行速度极大地提高了。</a:t>
            </a:r>
            <a:endParaRPr lang="en-US" altLang="zh-CN" sz="1600">
              <a:latin typeface="Courier New" panose="02070309020205020404" pitchFamily="49" charset="0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804" y="2571536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u="sng">
                <a:latin typeface="Courier New" panose="02070309020205020404" pitchFamily="49" charset="0"/>
                <a:ea typeface="华文楷体" panose="02010600040101010101" pitchFamily="2" charset="-122"/>
              </a:rPr>
              <a:t>浏览器基础结构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主要包括如下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7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部分：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1.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用户界面（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User Interface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: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用户所看到及与之交互的功能组件，如地址栏，返回，前进按钮等；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2.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浏览器引擎（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Browser engine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: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负责控制和管理下一级的渲染引擎；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3.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渲染引擎（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Rendering engine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: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负责解析用户请求的内容（如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HTML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，渲染引擎会解析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HTML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，以及相关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CSS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，然后返回解析后的内容）；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4.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网络（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Networking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: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负责处理网络相关的事务，如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HTTP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请求等；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5.UI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后端（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UI backend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: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负责绘制提示框等浏览器组件，其底层使用的是操作系统的用户接口；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6.JavaScript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解释器（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JavaScript interpreter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: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负责解析和执行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JavaScript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代码；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7.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数据存储（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Data storage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）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: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负责持久存储诸如</a:t>
            </a:r>
            <a:r>
              <a:rPr lang="en-US" altLang="zh-CN" sz="1600">
                <a:latin typeface="Courier New" panose="02070309020205020404" pitchFamily="49" charset="0"/>
                <a:ea typeface="华文楷体" panose="02010600040101010101" pitchFamily="2" charset="-122"/>
              </a:rPr>
              <a:t>cookie</a:t>
            </a:r>
            <a:r>
              <a:rPr lang="zh-CN" altLang="en-US" sz="1600">
                <a:latin typeface="Courier New" panose="02070309020205020404" pitchFamily="49" charset="0"/>
                <a:ea typeface="华文楷体" panose="02010600040101010101" pitchFamily="2" charset="-122"/>
              </a:rPr>
              <a:t>和缓存等应用数据。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5" t="5927" r="19633" b="2074"/>
          <a:stretch/>
        </p:blipFill>
        <p:spPr>
          <a:xfrm>
            <a:off x="6955349" y="2894921"/>
            <a:ext cx="4597314" cy="35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9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1571" y="297569"/>
            <a:ext cx="471475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/>
              <a:t>需要准备的点：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HTML</a:t>
            </a:r>
            <a:r>
              <a:rPr lang="zh-CN" altLang="en-US"/>
              <a:t>标签总结，</a:t>
            </a:r>
            <a:r>
              <a:rPr lang="en-US" altLang="zh-CN"/>
              <a:t>inline</a:t>
            </a:r>
            <a:r>
              <a:rPr lang="zh-CN" altLang="en-US"/>
              <a:t>元素，</a:t>
            </a:r>
            <a:r>
              <a:rPr lang="en-US" altLang="zh-CN"/>
              <a:t>block</a:t>
            </a:r>
            <a:r>
              <a:rPr lang="zh-CN" altLang="en-US"/>
              <a:t>元素等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CSS</a:t>
            </a:r>
            <a:r>
              <a:rPr lang="zh-CN" altLang="en-US"/>
              <a:t>常见问题总结</a:t>
            </a:r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31248"/>
              </p:ext>
            </p:extLst>
          </p:nvPr>
        </p:nvGraphicFramePr>
        <p:xfrm>
          <a:off x="1498293" y="1506649"/>
          <a:ext cx="10074582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605">
                  <a:extLst>
                    <a:ext uri="{9D8B030D-6E8A-4147-A177-3AD203B41FA5}">
                      <a16:colId xmlns:a16="http://schemas.microsoft.com/office/drawing/2014/main" val="923088538"/>
                    </a:ext>
                  </a:extLst>
                </a:gridCol>
                <a:gridCol w="7277977">
                  <a:extLst>
                    <a:ext uri="{9D8B030D-6E8A-4147-A177-3AD203B41FA5}">
                      <a16:colId xmlns:a16="http://schemas.microsoft.com/office/drawing/2014/main" val="239468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0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基本文档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html,</a:t>
                      </a:r>
                      <a:r>
                        <a:rPr lang="en-US" altLang="zh-CN" sz="2000" baseline="0"/>
                        <a:t> head, body, title, meta, style, script, link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4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块元素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(block element) 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div,</a:t>
                      </a:r>
                      <a:r>
                        <a:rPr lang="en-US" altLang="zh-CN" sz="2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section, nav, header, article, aside, footer, details, summary, dialog, dir, menu, menuitem, command</a:t>
                      </a:r>
                    </a:p>
                    <a:p>
                      <a:pPr fontAlgn="base"/>
                      <a:r>
                        <a:rPr lang="en-US" altLang="zh-CN" sz="2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h1-h6</a:t>
                      </a:r>
                    </a:p>
                    <a:p>
                      <a:pPr fontAlgn="base"/>
                      <a:r>
                        <a:rPr lang="en-US" altLang="zh-CN" sz="2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 ul, ol, li, dl, dt, dd</a:t>
                      </a:r>
                    </a:p>
                    <a:p>
                      <a:pPr fontAlgn="base"/>
                      <a:r>
                        <a:rPr lang="en-US" altLang="zh-CN" sz="2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form, fieldset, legend, select, option, datalist</a:t>
                      </a:r>
                    </a:p>
                    <a:p>
                      <a:pPr fontAlgn="base"/>
                      <a:r>
                        <a:rPr lang="en-US" altLang="zh-CN" sz="2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table, caption, thead, tbody, tfoot, tr, td, col, colgroup</a:t>
                      </a:r>
                    </a:p>
                    <a:p>
                      <a:pPr fontAlgn="base"/>
                      <a:r>
                        <a:rPr lang="en-US" altLang="zh-CN" sz="2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iframe, figure, figcaption, map, area, canvas,video, audio, track, br, blockquoto, address</a:t>
                      </a:r>
                      <a:endParaRPr lang="zh-CN" altLang="en-US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4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行元素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(inline element)  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span, a, img</a:t>
                      </a:r>
                    </a:p>
                    <a:p>
                      <a:pPr fontAlgn="base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input,</a:t>
                      </a:r>
                      <a:r>
                        <a:rPr lang="en-US" altLang="zh-CN" sz="2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button, select, textarea, ruby, progress</a:t>
                      </a:r>
                      <a:endParaRPr lang="en-US" altLang="zh-CN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abbr, em, strong, mark,</a:t>
                      </a:r>
                      <a:r>
                        <a:rPr lang="en-US" altLang="zh-CN" sz="20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b, I, big, small, sup, sub, del, strike, s, ins, u, time, cite, q, var, code, 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4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63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6387" y="281911"/>
            <a:ext cx="98536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float、absolute、flex、tablecell、grid布局(高度已知的三列布局)</a:t>
            </a:r>
          </a:p>
          <a:p>
            <a:r>
              <a:rPr lang="zh-CN" altLang="en-US"/>
              <a:t>  五种解决方案(建议)最好都要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*延伸：A.五种方案的优缺点？ B. 高度未知怎么办？ C. 兼容性和最优选方案？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A</a:t>
            </a:r>
          </a:p>
          <a:p>
            <a:r>
              <a:rPr lang="zh-CN" altLang="en-US"/>
              <a:t>  浮动：清除浮动（脱离文档流），局限性，但兼容性好</a:t>
            </a:r>
          </a:p>
          <a:p>
            <a:r>
              <a:rPr lang="zh-CN" altLang="en-US"/>
              <a:t>  绝对：快捷，不易出问题，但脱离文档流，其子元素也将脱离文档流，实用性较差</a:t>
            </a:r>
          </a:p>
          <a:p>
            <a:r>
              <a:rPr lang="zh-CN" altLang="en-US"/>
              <a:t>  flex：较完美（一般移动设备均使用）</a:t>
            </a:r>
          </a:p>
          <a:p>
            <a:r>
              <a:rPr lang="zh-CN" altLang="en-US"/>
              <a:t>  tablecell：兼容性好，单元格长度一直会同步增减</a:t>
            </a:r>
          </a:p>
          <a:p>
            <a:r>
              <a:rPr lang="zh-CN" altLang="en-US"/>
              <a:t>  grid：新技术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B</a:t>
            </a:r>
          </a:p>
          <a:p>
            <a:r>
              <a:rPr lang="zh-CN" altLang="en-US"/>
              <a:t>  flex和tablecell可以通用，要说出为什么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*C</a:t>
            </a:r>
          </a:p>
          <a:p>
            <a:r>
              <a:rPr lang="zh-CN" altLang="en-US"/>
              <a:t>  兼容性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*再延伸：</a:t>
            </a:r>
          </a:p>
          <a:p>
            <a:r>
              <a:rPr lang="zh-CN" altLang="en-US"/>
              <a:t>  上下高度固定，中间自适应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两栏：*左固定，右自适应；*上固定，下自适应。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80526" y="3375065"/>
            <a:ext cx="5242141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/>
              <a:t>需要准备的点：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几种实现方式自己写一遍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五种方法总结优缺点，做一个表格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五种方法的兼容性怎么样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/>
              <a:t>总结</a:t>
            </a:r>
            <a:r>
              <a:rPr lang="en-US" altLang="zh-CN"/>
              <a:t>flex</a:t>
            </a:r>
            <a:r>
              <a:rPr lang="zh-CN" altLang="en-US"/>
              <a:t>和</a:t>
            </a:r>
            <a:r>
              <a:rPr lang="en-US" altLang="zh-CN"/>
              <a:t>grid</a:t>
            </a:r>
            <a:r>
              <a:rPr lang="zh-CN" altLang="en-US"/>
              <a:t>布局相关的东西</a:t>
            </a:r>
            <a:r>
              <a:rPr lang="en-US" altLang="zh-CN"/>
              <a:t>(</a:t>
            </a:r>
            <a:r>
              <a:rPr lang="zh-CN" altLang="en-US"/>
              <a:t>较多</a:t>
            </a:r>
            <a:r>
              <a:rPr lang="en-US" altLang="zh-CN"/>
              <a:t>)</a:t>
            </a:r>
          </a:p>
          <a:p>
            <a:pPr marL="342900" indent="-342900">
              <a:buAutoNum type="arabicPeriod"/>
            </a:pPr>
            <a:r>
              <a:rPr lang="zh-CN" altLang="en-US"/>
              <a:t>*延伸（两栏布局，三栏上中下作为扩展讨论）</a:t>
            </a:r>
          </a:p>
        </p:txBody>
      </p:sp>
    </p:spTree>
    <p:extLst>
      <p:ext uri="{BB962C8B-B14F-4D97-AF65-F5344CB8AC3E}">
        <p14:creationId xmlns:p14="http://schemas.microsoft.com/office/powerpoint/2010/main" val="21379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89450"/>
              </p:ext>
            </p:extLst>
          </p:nvPr>
        </p:nvGraphicFramePr>
        <p:xfrm>
          <a:off x="897677" y="520859"/>
          <a:ext cx="10295040" cy="557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760">
                  <a:extLst>
                    <a:ext uri="{9D8B030D-6E8A-4147-A177-3AD203B41FA5}">
                      <a16:colId xmlns:a16="http://schemas.microsoft.com/office/drawing/2014/main" val="4204470249"/>
                    </a:ext>
                  </a:extLst>
                </a:gridCol>
                <a:gridCol w="2573760">
                  <a:extLst>
                    <a:ext uri="{9D8B030D-6E8A-4147-A177-3AD203B41FA5}">
                      <a16:colId xmlns:a16="http://schemas.microsoft.com/office/drawing/2014/main" val="2420603594"/>
                    </a:ext>
                  </a:extLst>
                </a:gridCol>
                <a:gridCol w="2573760">
                  <a:extLst>
                    <a:ext uri="{9D8B030D-6E8A-4147-A177-3AD203B41FA5}">
                      <a16:colId xmlns:a16="http://schemas.microsoft.com/office/drawing/2014/main" val="4166514604"/>
                    </a:ext>
                  </a:extLst>
                </a:gridCol>
                <a:gridCol w="2573760">
                  <a:extLst>
                    <a:ext uri="{9D8B030D-6E8A-4147-A177-3AD203B41FA5}">
                      <a16:colId xmlns:a16="http://schemas.microsoft.com/office/drawing/2014/main" val="2983179743"/>
                    </a:ext>
                  </a:extLst>
                </a:gridCol>
              </a:tblGrid>
              <a:tr h="394761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布局类型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延伸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39138"/>
                  </a:ext>
                </a:extLst>
              </a:tr>
              <a:tr h="11253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浮动布局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比较简单，兼容性也比较好。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浮动元素是脱离文档流，要做清除浮动，这个处理不好的话，会带来很多问题，比如高度塌陷等。 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+mn-ea"/>
                          <a:ea typeface="+mn-ea"/>
                        </a:rPr>
                        <a:t>清理浮动的方案及优缺点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5429"/>
                  </a:ext>
                </a:extLst>
              </a:tr>
              <a:tr h="12500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绝对定位布局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很快捷，设置很方便，而且也不容易出问题，你可以很快的就能想出这种布局方式。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脱离文档流的，意味着下面的所有子元素也会脱离文档流，这就导致了这种方法的有效性和可使用性是比较差的。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5000"/>
                  </a:ext>
                </a:extLst>
              </a:tr>
              <a:tr h="1336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flex</a:t>
                      </a:r>
                      <a:r>
                        <a:rPr lang="zh-CN" altLang="en-US" sz="2400" b="0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css3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里新出的一个，它就是为了解决上述两种方式的不足出现的，是比较完美的一个。目前移动端的布局也都是用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flexbox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。 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不能兼容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IE8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及以下浏览器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+mn-ea"/>
                          <a:ea typeface="+mn-ea"/>
                        </a:rPr>
                        <a:t>具体兼容性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44368"/>
                  </a:ext>
                </a:extLst>
              </a:tr>
              <a:tr h="9143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table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兼容性很好，在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flex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布局不兼容的时候，可以尝试表格布局。 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当其中一个单元格高度超出的时候，两侧的单元格也是会跟着一起变高</a:t>
                      </a:r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+mn-ea"/>
                          <a:ea typeface="+mn-ea"/>
                        </a:rPr>
                        <a:t>*搜索表格布局的缺点（了解即可）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215662"/>
                  </a:ext>
                </a:extLst>
              </a:tr>
              <a:tr h="493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grid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+mn-ea"/>
                          <a:ea typeface="+mn-ea"/>
                        </a:rPr>
                        <a:t>未来的趋势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+mn-ea"/>
                          <a:ea typeface="+mn-ea"/>
                        </a:rPr>
                        <a:t>兼容性问题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+mn-ea"/>
                          <a:ea typeface="+mn-ea"/>
                        </a:rPr>
                        <a:t>具体看一看怎么用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8572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97677" y="6438947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华文楷体" panose="02010600040101010101" pitchFamily="2" charset="-122"/>
                <a:ea typeface="华文楷体" panose="02010600040101010101" pitchFamily="2" charset="-122"/>
              </a:rPr>
              <a:t>https://www.cnblogs.com/chengzp/p/layout.html</a:t>
            </a:r>
          </a:p>
        </p:txBody>
      </p:sp>
    </p:spTree>
    <p:extLst>
      <p:ext uri="{BB962C8B-B14F-4D97-AF65-F5344CB8AC3E}">
        <p14:creationId xmlns:p14="http://schemas.microsoft.com/office/powerpoint/2010/main" val="120680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9205" y="393539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清理浮动的方案整理（</a:t>
            </a:r>
            <a:r>
              <a:rPr lang="en-US" altLang="zh-CN"/>
              <a:t>1,2,4</a:t>
            </a:r>
            <a:r>
              <a:rPr lang="zh-CN" altLang="en-US"/>
              <a:t>涉及的都是</a:t>
            </a:r>
            <a:r>
              <a:rPr lang="en-US" altLang="zh-CN"/>
              <a:t>BFC</a:t>
            </a:r>
            <a:r>
              <a:rPr lang="zh-CN" altLang="en-US"/>
              <a:t>知识）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16236"/>
              </p:ext>
            </p:extLst>
          </p:nvPr>
        </p:nvGraphicFramePr>
        <p:xfrm>
          <a:off x="729205" y="762871"/>
          <a:ext cx="1067700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450">
                  <a:extLst>
                    <a:ext uri="{9D8B030D-6E8A-4147-A177-3AD203B41FA5}">
                      <a16:colId xmlns:a16="http://schemas.microsoft.com/office/drawing/2014/main" val="3688373767"/>
                    </a:ext>
                  </a:extLst>
                </a:gridCol>
                <a:gridCol w="3836102">
                  <a:extLst>
                    <a:ext uri="{9D8B030D-6E8A-4147-A177-3AD203B41FA5}">
                      <a16:colId xmlns:a16="http://schemas.microsoft.com/office/drawing/2014/main" val="2174889653"/>
                    </a:ext>
                  </a:extLst>
                </a:gridCol>
                <a:gridCol w="3420450">
                  <a:extLst>
                    <a:ext uri="{9D8B030D-6E8A-4147-A177-3AD203B41FA5}">
                      <a16:colId xmlns:a16="http://schemas.microsoft.com/office/drawing/2014/main" val="3082473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优缺点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9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为父元素添加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overflow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不为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visible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的值</a:t>
                      </a:r>
                    </a:p>
                    <a:p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overflow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hidden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声明的真正用途是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防止包含元素被超大内容撑大。应用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overflow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hidden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之后，包含元素依然保持其特定的宽度，而超大的子内容则会被容器剪切掉；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它能可靠地迫使父元素包含其浮动的子元素。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同时浮动父元素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缺点：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margin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左右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居中失效。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添加非浮动的清除元素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不符合工作中结构、样式、行为三者分离的要求。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&lt;div&gt;&lt;br&gt;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等元素或者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:after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伪元素实现</a:t>
                      </a:r>
                      <a:endParaRPr lang="en-US" altLang="zh-CN" sz="1600" b="0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.clearfix</a:t>
                      </a:r>
                      <a:r>
                        <a:rPr lang="en-US" altLang="zh-CN" sz="1600" b="0" kern="12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:after{</a:t>
                      </a:r>
                    </a:p>
                    <a:p>
                      <a:r>
                        <a:rPr lang="en-US" altLang="zh-CN" sz="1600" b="0" kern="12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content: ‘.’;</a:t>
                      </a:r>
                    </a:p>
                    <a:p>
                      <a:r>
                        <a:rPr lang="en-US" altLang="zh-CN" sz="1600" b="0" kern="12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display: block;</a:t>
                      </a:r>
                    </a:p>
                    <a:p>
                      <a:r>
                        <a:rPr lang="en-US" altLang="zh-CN" sz="1600" b="0" kern="12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height: 0;</a:t>
                      </a:r>
                    </a:p>
                    <a:p>
                      <a:r>
                        <a:rPr lang="en-US" altLang="zh-CN" sz="1600" b="0" kern="12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visiblility: hidden;</a:t>
                      </a:r>
                    </a:p>
                    <a:p>
                      <a:r>
                        <a:rPr lang="en-US" altLang="zh-CN" sz="1600" b="0" kern="12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clear: both;</a:t>
                      </a:r>
                    </a:p>
                    <a:p>
                      <a:r>
                        <a:rPr lang="en-US" altLang="zh-CN" sz="1600" b="0" kern="12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3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为父容器添加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display:</a:t>
                      </a:r>
                    </a:p>
                    <a:p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inline-block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缺点：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margin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左右</a:t>
                      </a:r>
                      <a:r>
                        <a:rPr lang="en-US" altLang="zh-CN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</a:t>
                      </a:r>
                      <a:r>
                        <a:rPr lang="zh-CN" altLang="en-US" sz="16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居中失效。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6296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4413" y="6471956"/>
            <a:ext cx="3164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latin typeface="华文楷体" panose="02010600040101010101" pitchFamily="2" charset="-122"/>
                <a:ea typeface="华文楷体" panose="02010600040101010101" pitchFamily="2" charset="-122"/>
              </a:rPr>
              <a:t>https://www.cnblogs.com/xiayi/p/5361655.html</a:t>
            </a:r>
          </a:p>
        </p:txBody>
      </p:sp>
    </p:spTree>
    <p:extLst>
      <p:ext uri="{BB962C8B-B14F-4D97-AF65-F5344CB8AC3E}">
        <p14:creationId xmlns:p14="http://schemas.microsoft.com/office/powerpoint/2010/main" val="334951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86" y="19677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Flex</a:t>
            </a:r>
            <a:r>
              <a:rPr lang="zh-CN" altLang="en-US"/>
              <a:t>属性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88126"/>
              </p:ext>
            </p:extLst>
          </p:nvPr>
        </p:nvGraphicFramePr>
        <p:xfrm>
          <a:off x="1023208" y="694481"/>
          <a:ext cx="10072276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286">
                  <a:extLst>
                    <a:ext uri="{9D8B030D-6E8A-4147-A177-3AD203B41FA5}">
                      <a16:colId xmlns:a16="http://schemas.microsoft.com/office/drawing/2014/main" val="3473261940"/>
                    </a:ext>
                  </a:extLst>
                </a:gridCol>
                <a:gridCol w="3563852">
                  <a:extLst>
                    <a:ext uri="{9D8B030D-6E8A-4147-A177-3AD203B41FA5}">
                      <a16:colId xmlns:a16="http://schemas.microsoft.com/office/drawing/2014/main" val="3463881095"/>
                    </a:ext>
                  </a:extLst>
                </a:gridCol>
                <a:gridCol w="1482711">
                  <a:extLst>
                    <a:ext uri="{9D8B030D-6E8A-4147-A177-3AD203B41FA5}">
                      <a16:colId xmlns:a16="http://schemas.microsoft.com/office/drawing/2014/main" val="35933391"/>
                    </a:ext>
                  </a:extLst>
                </a:gridCol>
                <a:gridCol w="3553427">
                  <a:extLst>
                    <a:ext uri="{9D8B030D-6E8A-4147-A177-3AD203B41FA5}">
                      <a16:colId xmlns:a16="http://schemas.microsoft.com/office/drawing/2014/main" val="233555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容器属性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项目属性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7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flex-direction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Arial" panose="020B0604020202020204" pitchFamily="34" charset="0"/>
                        </a:rPr>
                        <a:t>项目排列方式</a:t>
                      </a:r>
                      <a:r>
                        <a:rPr lang="en-US" altLang="zh-CN">
                          <a:latin typeface="Arial" panose="020B0604020202020204" pitchFamily="34" charset="0"/>
                        </a:rPr>
                        <a:t>(row | row-reverse | column | column-reverse)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order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数值越小，排列越靠前，默认为</a:t>
                      </a: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4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flex-wrap</a:t>
                      </a:r>
                      <a:endParaRPr lang="zh-CN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是否换行</a:t>
                      </a:r>
                      <a:r>
                        <a:rPr lang="en-US" altLang="zh-CN"/>
                        <a:t>(</a:t>
                      </a:r>
                      <a:r>
                        <a:rPr lang="en-US" altLang="zh-CN">
                          <a:latin typeface="Arial" panose="020B0604020202020204" pitchFamily="34" charset="0"/>
                        </a:rPr>
                        <a:t>nowrap | wrap | wrap-reverse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flex-grow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默认为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，按照权重分配剩余空间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2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flex-flow</a:t>
                      </a:r>
                      <a:endParaRPr lang="zh-CN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Arial" panose="020B0604020202020204" pitchFamily="34" charset="0"/>
                        </a:rPr>
                        <a:t>&lt;flex-direction&gt; || &lt;flex-wrap&gt;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flex-shrink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justify-content</a:t>
                      </a:r>
                      <a:endParaRPr lang="zh-CN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项目的水平排列方式</a:t>
                      </a:r>
                      <a:r>
                        <a:rPr lang="en-US" altLang="zh-CN">
                          <a:latin typeface="Arial" panose="020B0604020202020204" pitchFamily="34" charset="0"/>
                        </a:rPr>
                        <a:t>(flex-start | flex-end | center | space-between | space-around)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flex-basis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定义了在分配多余空间之前，项目占据的主轴空间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8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align-items</a:t>
                      </a:r>
                      <a:endParaRPr lang="zh-CN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项目的竖直排列方式</a:t>
                      </a:r>
                      <a:r>
                        <a:rPr lang="en-US" altLang="zh-CN"/>
                        <a:t>(</a:t>
                      </a:r>
                      <a:r>
                        <a:rPr lang="en-US" altLang="zh-CN">
                          <a:latin typeface="Arial" panose="020B0604020202020204" pitchFamily="34" charset="0"/>
                        </a:rPr>
                        <a:t>flex-start | flex-end | center | baseline | stretch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flex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&lt;'flex-grow'&gt; &lt;'flex-shrink'&gt;? || &lt;'flex-basis'&gt;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9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align-content</a:t>
                      </a:r>
                      <a:endParaRPr lang="zh-CN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Arial" panose="020B0604020202020204" pitchFamily="34" charset="0"/>
                        </a:rPr>
                        <a:t>定义了多根轴线的对齐方式</a:t>
                      </a:r>
                      <a:r>
                        <a:rPr lang="en-US" altLang="zh-CN"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CN" altLang="en-US">
                          <a:latin typeface="Arial" panose="020B0604020202020204" pitchFamily="34" charset="0"/>
                        </a:rPr>
                        <a:t>与</a:t>
                      </a:r>
                      <a:r>
                        <a:rPr lang="en-US" altLang="zh-CN">
                          <a:latin typeface="Arial" panose="020B0604020202020204" pitchFamily="34" charset="0"/>
                        </a:rPr>
                        <a:t>justify-content</a:t>
                      </a:r>
                      <a:r>
                        <a:rPr lang="zh-CN" altLang="en-US">
                          <a:latin typeface="Arial" panose="020B0604020202020204" pitchFamily="34" charset="0"/>
                        </a:rPr>
                        <a:t>属性值相同</a:t>
                      </a:r>
                      <a:r>
                        <a:rPr lang="en-US" altLang="zh-CN">
                          <a:latin typeface="Arial" panose="020B0604020202020204" pitchFamily="34" charset="0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align-self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属性允许单个项目有与其他项目不一样的对齐方式，可覆盖</a:t>
                      </a:r>
                      <a:r>
                        <a:rPr lang="en-US" altLang="zh-CN"/>
                        <a:t>align-items</a:t>
                      </a:r>
                      <a:r>
                        <a:rPr lang="zh-CN" altLang="en-US"/>
                        <a:t>属性。默认值为</a:t>
                      </a:r>
                      <a:r>
                        <a:rPr lang="en-US" altLang="zh-CN"/>
                        <a:t>auto</a:t>
                      </a:r>
                      <a:r>
                        <a:rPr lang="zh-CN" altLang="en-US"/>
                        <a:t>，表示继承父元素的</a:t>
                      </a:r>
                      <a:r>
                        <a:rPr lang="en-US" altLang="zh-CN"/>
                        <a:t>align-items</a:t>
                      </a:r>
                      <a:r>
                        <a:rPr lang="zh-CN" altLang="en-US"/>
                        <a:t>属性，如果没有父元素，则等同于</a:t>
                      </a:r>
                      <a:r>
                        <a:rPr lang="en-US" altLang="zh-CN"/>
                        <a:t>stretch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3883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8" y="5293657"/>
            <a:ext cx="4648387" cy="12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2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94" y="136487"/>
            <a:ext cx="5139161" cy="1310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68" y="1447102"/>
            <a:ext cx="4282634" cy="51297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46" y="1435527"/>
            <a:ext cx="4074288" cy="51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4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3943" y="657729"/>
            <a:ext cx="105584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 css盒模型（深度逐渐递增）</a:t>
            </a:r>
          </a:p>
          <a:p>
            <a:endParaRPr lang="zh-CN" altLang="en-US"/>
          </a:p>
          <a:p>
            <a:r>
              <a:rPr lang="zh-CN" altLang="en-US"/>
              <a:t>  A 标准模型+IE模型</a:t>
            </a:r>
          </a:p>
          <a:p>
            <a:r>
              <a:rPr lang="zh-CN" altLang="en-US"/>
              <a:t>  B 标准模型和IE模型区别</a:t>
            </a:r>
          </a:p>
          <a:p>
            <a:r>
              <a:rPr lang="zh-CN" altLang="en-US"/>
              <a:t>  C css如何设置这两种模型</a:t>
            </a:r>
          </a:p>
          <a:p>
            <a:r>
              <a:rPr lang="zh-CN" altLang="en-US"/>
              <a:t>  (css3)box-sizing (IE6盒模型border-box &amp; W3C盒模型content-box)</a:t>
            </a:r>
          </a:p>
          <a:p>
            <a:r>
              <a:rPr lang="zh-CN" altLang="en-US"/>
              <a:t>  D js如何设置获取盒模型对应的宽和高</a:t>
            </a:r>
          </a:p>
          <a:p>
            <a:r>
              <a:rPr lang="zh-CN" altLang="en-US"/>
              <a:t>  &lt;dom&gt;.style.width/height(只能获取内联样式的width和height)</a:t>
            </a:r>
          </a:p>
          <a:p>
            <a:r>
              <a:rPr lang="zh-CN" altLang="en-US"/>
              <a:t>  &lt;dom&gt;.currentStyle.width/height(只有IE支持)</a:t>
            </a:r>
          </a:p>
          <a:p>
            <a:r>
              <a:rPr lang="zh-CN" altLang="en-US"/>
              <a:t>  window.getComputedStyle(&lt;dom&gt;).width/height(兼容性可以)</a:t>
            </a:r>
          </a:p>
          <a:p>
            <a:r>
              <a:rPr lang="zh-CN" altLang="en-US"/>
              <a:t>  dom.getBoundingClientRect().width/height(拿到绝对位置)</a:t>
            </a:r>
          </a:p>
          <a:p>
            <a:r>
              <a:rPr lang="zh-CN" altLang="en-US"/>
              <a:t>  E 实例（根据盒模型解释外边距叠加）</a:t>
            </a:r>
          </a:p>
          <a:p>
            <a:r>
              <a:rPr lang="zh-CN" altLang="en-US"/>
              <a:t>  原理是触发了BFC</a:t>
            </a:r>
          </a:p>
          <a:p>
            <a:r>
              <a:rPr lang="zh-CN" altLang="en-US"/>
              <a:t>  F BFC（边距重叠解决方案）or IFC（内联元素格式化上下文）</a:t>
            </a:r>
          </a:p>
          <a:p>
            <a:r>
              <a:rPr lang="zh-CN" altLang="en-US"/>
              <a:t>  BFC的基本概念</a:t>
            </a:r>
          </a:p>
          <a:p>
            <a:r>
              <a:rPr lang="zh-CN" altLang="en-US"/>
              <a:t>  BFC的原理： I. 在BFC元素的垂直外边距发生重叠 II. BFC III. BFC是独立容器，不会影响外面，也不会被外面影响。 IV. BFC容器包含其中的float元素</a:t>
            </a:r>
          </a:p>
          <a:p>
            <a:r>
              <a:rPr lang="zh-CN" altLang="en-US"/>
              <a:t>  BFC的创建： overflow不为visible display: table ...</a:t>
            </a:r>
          </a:p>
          <a:p>
            <a:r>
              <a:rPr lang="zh-CN" altLang="en-US"/>
              <a:t>  使用场景：***（找到相关的资料，仔细研究一下）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4660" y="1564217"/>
            <a:ext cx="337947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需要准备的点：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两种模型的不同，理解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背会宽高的获取途径，看看红宝书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把</a:t>
            </a:r>
            <a:r>
              <a:rPr lang="en-US" altLang="zh-CN"/>
              <a:t>BFC</a:t>
            </a:r>
            <a:r>
              <a:rPr lang="zh-CN" altLang="en-US"/>
              <a:t>那一个讲的很详细的博客拿出来反复看</a:t>
            </a:r>
          </a:p>
        </p:txBody>
      </p:sp>
    </p:spTree>
    <p:extLst>
      <p:ext uri="{BB962C8B-B14F-4D97-AF65-F5344CB8AC3E}">
        <p14:creationId xmlns:p14="http://schemas.microsoft.com/office/powerpoint/2010/main" val="341872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5300</Words>
  <Application>Microsoft Office PowerPoint</Application>
  <PresentationFormat>宽屏</PresentationFormat>
  <Paragraphs>594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华文楷体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超 徐</cp:lastModifiedBy>
  <cp:revision>75</cp:revision>
  <dcterms:created xsi:type="dcterms:W3CDTF">2018-03-18T11:52:14Z</dcterms:created>
  <dcterms:modified xsi:type="dcterms:W3CDTF">2018-10-08T14:54:43Z</dcterms:modified>
</cp:coreProperties>
</file>