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tags/tag79.xml" ContentType="application/vnd.openxmlformats-officedocument.presentationml.tags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79" r:id="rId6"/>
    <p:sldId id="278" r:id="rId7"/>
    <p:sldId id="264" r:id="rId8"/>
    <p:sldId id="265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66" r:id="rId18"/>
    <p:sldId id="274" r:id="rId19"/>
    <p:sldId id="275" r:id="rId20"/>
    <p:sldId id="277" r:id="rId21"/>
    <p:sldId id="273" r:id="rId22"/>
    <p:sldId id="269" r:id="rId23"/>
    <p:sldId id="272" r:id="rId24"/>
    <p:sldId id="26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23:43.65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1,'4461'0,"-4473"0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6:14.8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8,'460'-5,"-295"2,416 23,-546-18,255 34,-257-31,24 5,-24-3,65 3,190-11,69 2,-161 12,34 0,-85-12,136 6,-250-4,8-1,48 10,144 19,-182-26,32 2,-74-7,-2 0,0 0,0 0,1 0,-1 1,0-1,0 1,0 1,0-1,0 1,5 2,-17-8,-5-2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6:16.8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0,'284'7,"-204"0,119 24,-162-23,0-2,1-1,66 0,18-5,37-2,-87-4,42-1,623 7,-530 14,-6 0,-124-14,228 8,-89-2,-214-6,0 1,0-1,-1 0,1 1,0-1,-1 1,1 0,0-1,1 2,-2-1,-1-1,1 0,-1 1,1-1,-1 0,0 1,1-1,-1 0,0 1,1-1,-1 1,0-1,1 1,-1-1,0 1,0-1,0 1,0-1,1 1,-1-1,0 1,0-1,0 1,0-1,0 1,0-1,0 1,0-1,0 1,-1-1,1 1,0-1,0 2,-1-2,0 0,1 1,-1-1,1 1,-1-1,0 0,1 0,-1 1,0-1,1 0,-1 0,0 0,1 0,-1 0,0 1,1-1,-1-1,0 1,0 0,1 0,-1 0,0 0,1 0,-1-1,0 1,1 0,-1-1,1 1,-2-1,-1 0,-17-7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46:3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453 1 24575,'0'12'0,"-1"0"0,0 0 0,-1 0 0,0 0 0,-1-1 0,-7 19 0,8-26 0,0 0 0,-1 0 0,1 0 0,-1 0 0,0-1 0,0 1 0,-8 6 0,8-8 0,0 0 0,1 1 0,-1-1 0,1 1 0,-1 0 0,1 0 0,0 0 0,0 0 0,0 0 0,1 1 0,-1-1 0,1 0 0,-2 7 0,-4 28 0,3 1 0,0 68 0,5-100 0,0 1 0,0 0 0,1-1 0,0 1 0,1-1 0,5 13 0,7 20 0,-11-15 0,-1-1 0,-1 1 0,-1 0 0,-3 38 0,1-6 0,1 431 0,-1-475 0,0 0 0,-1-1 0,-7 25 0,5-22 0,0 0 0,-1 21 0,2 12 0,-3 41 0,-8 71 0,0-22 0,11-113 0,1-9 0,0 0 0,-1-1 0,-1 1 0,-10 26 0,9-30 0,-1-1 0,0 0 0,-13 19 0,8-14 0,-14 27 0,17-29 0,0 0 0,-1 0 0,-10 12 0,9-14 0,-8 9 0,-26 37 0,42-55 0,-1 0 0,1 1 0,-1-1 0,0 0 0,0-1 0,0 1 0,0 0 0,0-1 0,-1 0 0,1 1 0,-1-1 0,1-1 0,-1 1 0,-6 2 0,1-2 0,0 0 0,0-1 0,0 0 0,0 0 0,-13-1 0,38 0 0,34 2 0,-45-2 0,1 1 0,-1 0 0,0 0 0,0 1 0,0-1 0,0 1 0,9 5 0,-4-1 0,7 4 0,28 22 0,-40-27 0,0-1 0,0 1 0,-1 0 0,0 0 0,0 0 0,0 1 0,-1 0 0,0-1 0,4 10 0,-3-5 0,0 0 0,-1 0 0,-1 0 0,1 0 0,-2 1 0,1-1 0,-1 12 0,0-12 0,0 0 0,0 0 0,1-1 0,6 16 0,-5-14 0,0-1 0,0 1 0,1 18 0,-3 203 0,-3-110 0,2 375 0,8-383 0,-1-2 0,3 91 0,-5-164 0,1 0 0,1 0 0,22 60 0,26 78 0,-48-151 0,-4-20 0,-1-1 0,1 0 0,0 1 0,0-1 0,1 0 0,4 5 0,4 7 0,-5-8 0,0 0 0,1 0 0,0 0 0,0-1 0,1 0 0,0-1 0,17 12 0,12 12 0,-30-23 0,0-1 0,1 0 0,14 9 0,2-3 0,-15-8 0,-1 0 0,1 0 0,-1 1 0,-1 0 0,1 0 0,14 15 0,-21-18-86,1-1-42,-1 1 0,0-1 0,0 1 0,-1-1 0,1 1 1,0 0-1,-1-1 0,0 1 0,2 4 0,1 10-6698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04.3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44,'7'0,"11"-1,0 1,0 1,0 1,0 0,33 10,-39-9,-1 0,1-1,0 0,0 0,0-2,0 1,0-1,-1-1,1 0,0-1,14-4,-2 2,-1 1,0 2,1 0,26 3,4-1,378-1,-339-7,-8 1,234 6,-310-1,1 0,-1 0,1-1,-1-1,9-3,-8 3,0 0,1 1,20-3,-9 4,-5 1,0-2,25-3,-18 1,0 1,1 2,36 2,-16 0,-32-1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09.7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0,'2'0,"3"0,6 0,2 0,2 0,1 0,-1 0,1 0,-2 0,3 0,0 0,-1 0,0 0,-3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11.4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41,'2'-2,"4"-1,2 0,5 1,2 0,2 1,-1 0,-3-1,-1-1,0 0,0-2,2 0,2 1,-1 2,1 0,-3 3,-4 4,-3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12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1,'2'0,"4"0,2 0,3 0,1 0,4 0,1 0,0 2,-3 3,-2 6,-2 3,-4-2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14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28,'7'0,"1"-1,0 0,11-4,3-1,3 1,-11 2,1 0,25-1,84 5,-119-1,0 0,1 1,-1 0,0 0,6 2,-17-7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16.6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54,'14'-1,"-1"-1,1 0,-1-1,0 0,0-1,17-8,-15 6,1 0,-1 1,31-5,-41 10,1 1,-1-1,0 1,0 0,1 0,-1 0,0 1,0 0,0 0,0 0,6 5,-5-4,1 0,-1 0,1 0,-1-1,1 0,10 1,-5-2,0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18.31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29,'158'0,"-150"-1,0 0,-1 0,1-1,0 0,12-5,-11 3,0 1,0 1,13-2,-8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23:51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24575,'11'11'0,"0"0"0,0-1 0,1 0 0,0-1 0,0 0 0,17 7 0,-25-13 0,1 0 0,-1 0 0,0 0 0,0 1 0,-1 0 0,1-1 0,5 8 0,-6-6 0,1-1 0,-1 0 0,1 0 0,0 0 0,0-1 0,8 6 0,-3-4 0,2 0 0,0 1 0,-1 0 0,0 0 0,-1 1 0,1 1 0,-1 0 0,-1 0 0,11 11 0,-2 1 0,-15-18 0,0 0 0,0 0 0,0 0 0,0 0 0,0 0 0,-1 0 0,1 0 0,-1 0 0,1 1 0,-1-1 0,0 0 0,0 1 0,0-1 0,0 1 0,-1 0 0,1-1 0,-1 1 0,1-1 0,-1 1 0,0 0 0,0-1 0,-1 6 0,-4 18 0,-2-1 0,-1 0 0,-18 41 0,24-62 0,0-1 0,0 0 0,0 1 0,0-1 0,-1 0 0,1 0 0,-1-1 0,0 1 0,0 0 0,-5 3 0,-3 1 0,-22 10 0,-6 4 0,22-10 0,0 0 0,-24 20 0,37-28-13,-1-1 0,1 1-1,0-1 1,-1 0 0,0 0 0,1 0-1,-1-1 1,0 1 0,0-1 0,0 0-1,0-1 1,-5 1 0,-9 2-1180,4-1-5633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19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1,'87'-1,"97"3,-167-2,0 1,0 1,0 1,21 6,-38-9,1 0,-1 0,0 0,0 0,1 0,-1 0,0 0,0 0,1 0,-1 0,0 0,0 0,0 1,1-1,-1 0,0 0,0 0,0 0,1 0,-1 1,0-1,0 0,0 0,0 1,1-1,-1 0,0 0,0 0,0 1,0-1,0 0,0 0,0 1,0-1,0 0,0 0,0 1,-3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21.4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16,'20'0,"0"-1,28-6,-31 4,0 1,0 1,0 0,0 1,18 2,-29 1,0-1,0 1,0 0,-1 0,0 1,0 0,0 0,8 8,-9-9,-3-2,-1-1,0 0,0 0,1 0,-1 0,0 1,0-1,1 0,-1 0,0 1,0-1,0 0,0 0,1 1,-1-1,0 0,0 0,0 1,0-1,0 0,0 1,0-1,0 0,0 0,0 1,0-1,0 0,0 1,0-1,0 0,0 1,0-1,-3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7:23.3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41,'6'0,"0"0,0 0,0-1,0 0,0 0,0 0,0-1,-1 0,1 0,0 0,7-5,-6 3,-1 1,1 0,0 1,-1 0,1 0,0 0,0 1,0 0,1 0,-1 1,11 0,-6 2,1-1,-1 2,0 0,0 0,22 11,22 15,-48-25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51:50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24575,'85'3'0,"28"1"0,245-41 0,-5-30 0,-250 44 0,50-10 0,-168 24-1365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51:52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24575,'0'0'0,"1"0"0,-1 0 0,1 0 0,0 0 0,-1-1 0,1 1 0,-1 0 0,1 0 0,-1 0 0,1-1 0,-1 1 0,1 0 0,-1-1 0,0 1 0,1 0 0,-1-1 0,1 1 0,-1-1 0,0 1 0,1 0 0,-1-2 0,1 2 0,-1-1 0,0 1 0,1-1 0,-1 1 0,1-1 0,-1 1 0,0 0 0,1-1 0,-1 1 0,1-1 0,-1 1 0,1 0 0,-1 0 0,1-1 0,0 1 0,-1 0 0,1 0 0,-1-1 0,1 1 0,0 0 0,-1 0 0,1 0 0,-1 0 0,1 0 0,0 0 0,0 0 0,25 5 0,0 2 0,0 0 0,34 16 0,-30-12 0,299 121 0,-320-128 0,-5-1 0,0-1 0,1 0 0,-1 0 0,0-1 0,1 1 0,-1-1 0,1 0 0,0 0 0,8 0 0,-13 0 0,-1-1 0,1 1 0,0-1 0,-1 1 0,1-1 0,0 1 0,-1-1 0,1 1 0,0-1 0,0 1 0,0 0 0,0-1 0,0 1 0,0-1 0,0 1 0,0 0 0,0-1 0,0 2 0,0 22 0,0-3 0,-2-16 0,1 1 0,-1-1 0,0 0 0,0 0 0,-1 0 0,0 0 0,0 0 0,0 0 0,-7 7 0,-12 20 0,10-8 0,9-16 0,0-1 0,-1 1 0,1-1 0,-2 0 0,1-1 0,-1 1 0,-10 10 0,14-16 0,0-1 0,0 1 0,0-1 0,-1 1 0,1-1 0,0 1 0,0-1 0,0 0 0,0 1 0,-1-1 0,1 0 0,0 0 0,0 0 0,-2 0 0,2 0 0,-1 0 0,0 0 0,1 0 0,-1 0 0,1 1 0,-1-1 0,1 1 0,-1-1 0,-1 2 0,-1 0 0,1 0 0,0 1 0,0-1 0,0 1 0,0 0 0,-3 5 0,-3 2 0,-5-1 0,12-9 0,1 1 0,-1 0 0,0 0 0,0 0 0,1 0 0,-1 0 0,1 1 0,-3 1 0,-57 68 0,60-70 0,0 0 0,-1 0 0,1-1 0,0 1 0,-1 0 0,1-1 0,-1 1 0,1-1 0,0 0 0,-1 0 0,1 1 0,-1-1 0,1 0 0,-1 0 0,1 0 0,-1 0 0,1-1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28:40.6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32:0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24575,'-7'433'0,"0"26"0,18-55 0,-7-291 0,3 50 0,1-99 0,-3-22 0,1 44 0,1 20 0,0 4 0,-7 793 0,-2-875 0,0-1 0,-8 31 0,-3 36 0,12 95 0,1-4 0,-6-105 0,-2 70 0,8-105-1365,1-29-5461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4:32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0 104 24575,'2'0'0,"-1"1"0,1 0 0,0 0 0,-1 0 0,1 0 0,-1 0 0,1 0 0,-1 0 0,0 0 0,3 3 0,1 1 0,65 60 0,79 92 0,-108-115 0,-26-28 0,0 1 0,-2 0 0,17 23 0,-13-14 0,32 35 0,0 0 0,-45-54 0,-1 0 0,1 0 0,-1-1 0,1 0 0,6 6 0,-9-9 0,0-1 0,-1 1 0,1-1 0,-1 1 0,1-1 0,0 1 0,0-1 0,-1 0 0,1 1 0,0-1 0,0 0 0,0 0 0,-1 1 0,1-1 0,0 0 0,0 0 0,0 0 0,-1 0 0,1 0 0,0 0 0,0 0 0,0 0 0,0-1 0,-1 1 0,1 0 0,0 0 0,0-1 0,0 1 0,-1 0 0,1-1 0,0 1 0,-1-1 0,1 1 0,0-1 0,-1 1 0,1-1 0,-1 0 0,2 0 0,4-9 0,1-1 0,-1 0 0,-1 0 0,0 0 0,6-20 0,-2 8 0,-8 20 0,4-12 0,14-24 0,-16 33 0,1 1 0,-1 0 0,1 0 0,0 0 0,1 1 0,-1-1 0,9-5 0,167-105 0,-94 62 0,-71 45 0,-1-2 0,-1 0 0,0 0 0,0-2 0,15-16 0,-26 24 0,0 0 0,-1 1 0,1-1 0,-1 0 0,0 0 0,0 0 0,0 0 0,0 0 0,-1 0 0,1-5 0,-1 3 0,1 0 0,0 0 0,3-12 0,1 9 0,-5 8 0,1 0 0,0 0 0,-1 0 0,1 0 0,-1 0 0,1-1 0,-1 1 0,1 0 0,-1 0 0,0 0 0,0 0 0,1 0 0,-1-1 0,0 1 0,0 0 0,0 0 0,0 0 0,0-1 0,-1 1 0,1 0 0,0 0 0,-1 0 0,1 0 0,0-1 0,-1 1 0,1 0 0,-1 0 0,0 0 0,1 0 0,-1 0 0,-1-1 0,-40-33-1365,18 16-5461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5:04.1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2,'288'-1,"318"3,-186 21,-295-9,165 42,-165-29,1-5,151 7,-151-24,-45-2,0 3,91 18,-112-11,0-4,1-2,64-1,-114-6,333-12,450-46,-120 35,334 6,-875 17,428-32,-54-3,-35 14,101 0,-459 21,320 2,-20 41,-220-16,653 46,-357-75,-241-4,-130 4,168 1,-2 17,-105 10,-67-9,-1 0,152 16,-111-20,69 2,406-46,0-41,-191 41,4 29,-302 3,1292-1,-1231 14,-14 0,211-25,-132-3,119 10,-221 5,-21 0,159-3,-167-10,4-1,-6 6,85-1,69-6,-14 1,38 7,139-1,129 7,-559 0,0 0,33-7,-27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5:25.60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56,'137'9,"-47"-2,337 1,1-19,-18-1,-370 12,792-1,-745 6,1 3,-1 4,-1 3,107 35,-153-38,1-2,-1-1,1-2,72 2,21-10,-46-1,145 16,-112 5,143 16,-2-32,82 6,-215 10,32 3,103-11,-120-6,158-16,146 14,-180 5,49-16,-5 1,-156 8,167-2,-85-12,39 0,632 12,-448 2,-44-20,-252 9,273-27,-66 4,33-2,-226 17,420-38,-456 43,227-16,-130 17,515-12,-676 24,332 5,-3 30,-227-11,86 15,-179-28,99 1,90-12,-117-3,963 3,-897 13,-138-2,45 4,344-11,-262-6,-127 9,-29 0,-11-2,47 13,24 2,-42-11,121 16,-191-24,0 0,-1 1,1 0,7 4,-12-5,-1-1,-1 0,0 0,0 0,0 1,1-1,-1 0,0 0,0 0,1 0,-1 1,0-1,0 0,1 0,-1 0,0 0,0 0,1 0,-1 0,0 0,0 0,1 0,-1 0,0 0,1 0,-1 0,0 0,0 0,1 0,-1 0,0 0,0 0,1-1,-1 1,0 0,0 0,1 0,-1 0,0-1,0 1,0 0,1 0,-1 0,0-1,0 1,0 0,0-1,2-6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6:08.8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1 106,'44'-1,"-14"0,36 4,-50-1,24 8,-25-6,-1-1,20 3,121-4,-29-2,-99 1,0 2,45 11,34 5,-54-15,74-4,-49-2,-58 2,14 1,0-2,58-9,9-4,0 0,42-2,-30 5,24-9,208-4,-301 22,64-11,-30 3,32-4,-51 2,-41 8,33-5,-49 9,1 1,-1-1,1 0,-1 0,1 1,-1-1,0 1,1-1,-1 1,1 0,-1 0,0-1,0 1,1 0,-1 0,0 0,0 0,0 0,0 1,0-1,0 0,-1 0,2 2,-1-1,0 0,0-1,-1 1,1-1,0 1,-1 0,1-1,-1 1,0 0,1 0,-1 0,0-1,0 1,0 0,-1 0,1-1,0 1,0 0,-2 2,2-4,0 0,0 1,-1-1,1 0,0 1,0-1,-1 1,1-1,0 0,-1 0,1 1,-1-1,1 0,0 0,-1 1,1-1,-1 0,1 0,-1 0,1 0,-1 0,1 0,0 0,-1 0,1 0,-2 0,-13-5,-12-12,-3-6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6T14:46:12.6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1,'81'-1,"87"3,-145 1,26 6,18 3,204 4,-121-9,-19 0,-49-7,-9-1,123 15,-37 7,261 0,-341-22,19 0,115 12,157 31,-255-30,72 6,-176-18,348 13,80-13,-415 1,27 4,20 2,-58-7,-2 0,1 0,-1 1,0 0,15 4,-24-5,1 1,-1 0,0-1,0 1,0 0,0 0,0 1,0-1,0 0,0 1,0-1,-1 1,1-1,0 1,-1 0,0-1,1 1,-1 0,0 0,0 0,0 0,0 1,0-1,0 0,-1 0,1 0,0 4,-1-6,0 1,0-1,0 1,0-1,0 1,1-1,-1 1,0-1,0 1,0-1,0 1,0 0,0-1,-1 1,1-1,0 1,0-1,0 1,0-1,-1 1,1-1,0 0,0 1,-1-1,1 1,0-1,-1 0,1 1,-1-1,1 1,0-1,-1 0,1 0,-1 1,1-1,-1 0,1 0,-1 0,1 1,-1-1,1 0,-1 0,1 0,-1 0,1 0,-1 0,1 0,-1 0,1 0,-1 0,1 0,-2-1,-2 0,0-1,0 1,0-1,-7-4,11 6,-26-16</inkml:trace>
</inkml:ink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.xml"/><Relationship Id="rId4" Type="http://schemas.openxmlformats.org/officeDocument/2006/relationships/tags" Target="../tags/tag9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6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1.xml"/><Relationship Id="rId4" Type="http://schemas.openxmlformats.org/officeDocument/2006/relationships/tags" Target="../tags/tag60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4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8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2022/11/20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2022/11/20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8.png"/><Relationship Id="rId7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7.png"/><Relationship Id="rId4" Type="http://schemas.openxmlformats.org/officeDocument/2006/relationships/customXml" Target="../ink/ink1.xml"/><Relationship Id="rId9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customXml" Target="../ink/ink13.xml"/><Relationship Id="rId18" Type="http://schemas.openxmlformats.org/officeDocument/2006/relationships/image" Target="../media/image240.png"/><Relationship Id="rId26" Type="http://schemas.openxmlformats.org/officeDocument/2006/relationships/image" Target="../media/image280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210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image" Target="../media/image35.png"/><Relationship Id="rId16" Type="http://schemas.openxmlformats.org/officeDocument/2006/relationships/image" Target="../media/image230.png"/><Relationship Id="rId20" Type="http://schemas.openxmlformats.org/officeDocument/2006/relationships/image" Target="../media/image250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customXml" Target="../ink/ink12.xml"/><Relationship Id="rId24" Type="http://schemas.openxmlformats.org/officeDocument/2006/relationships/image" Target="../media/image270.png"/><Relationship Id="rId32" Type="http://schemas.openxmlformats.org/officeDocument/2006/relationships/image" Target="../media/image310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90.png"/><Relationship Id="rId10" Type="http://schemas.openxmlformats.org/officeDocument/2006/relationships/image" Target="../media/image200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" Type="http://schemas.openxmlformats.org/officeDocument/2006/relationships/image" Target="../media/image170.png"/><Relationship Id="rId9" Type="http://schemas.openxmlformats.org/officeDocument/2006/relationships/customXml" Target="../ink/ink11.xml"/><Relationship Id="rId14" Type="http://schemas.openxmlformats.org/officeDocument/2006/relationships/image" Target="../media/image220.png"/><Relationship Id="rId22" Type="http://schemas.openxmlformats.org/officeDocument/2006/relationships/image" Target="../media/image260.png"/><Relationship Id="rId27" Type="http://schemas.openxmlformats.org/officeDocument/2006/relationships/customXml" Target="../ink/ink20.xml"/><Relationship Id="rId30" Type="http://schemas.openxmlformats.org/officeDocument/2006/relationships/image" Target="../media/image3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Relationship Id="rId6" Type="http://schemas.openxmlformats.org/officeDocument/2006/relationships/customXml" Target="../ink/ink24.xml"/><Relationship Id="rId5" Type="http://schemas.openxmlformats.org/officeDocument/2006/relationships/image" Target="../media/image330.png"/><Relationship Id="rId4" Type="http://schemas.openxmlformats.org/officeDocument/2006/relationships/customXml" Target="../ink/ink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Stock Market Trend Forecasting  Based on Multiple Textual Features: </a:t>
            </a:r>
            <a:br>
              <a:rPr lang="en-US" altLang="zh-CN" sz="3600" dirty="0"/>
            </a:br>
            <a:r>
              <a:rPr lang="en-US" altLang="zh-CN" sz="3600" dirty="0"/>
              <a:t>A Deep Learning  Method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姓名</a:t>
            </a:r>
            <a:r>
              <a:rPr lang="en-US" altLang="zh-CN" dirty="0"/>
              <a:t>  </a:t>
            </a:r>
            <a:r>
              <a:rPr lang="zh-CN" altLang="en-US" dirty="0"/>
              <a:t>王曦</a:t>
            </a:r>
            <a:r>
              <a:rPr lang="en-US" altLang="zh-CN" dirty="0"/>
              <a:t>     </a:t>
            </a:r>
            <a:r>
              <a:rPr lang="zh-CN" altLang="en-US" dirty="0"/>
              <a:t>学号</a:t>
            </a:r>
            <a:r>
              <a:rPr lang="en-US" altLang="zh-CN" dirty="0"/>
              <a:t> 2021192010     </a:t>
            </a:r>
            <a:r>
              <a:rPr lang="zh-CN" altLang="en-US" dirty="0"/>
              <a:t>学院  数学与统计学院</a:t>
            </a:r>
          </a:p>
          <a:p>
            <a:r>
              <a:rPr lang="zh-CN" altLang="en-US" dirty="0"/>
              <a:t>同组其他成员：王曦 孙沐阳 陈婷</a:t>
            </a:r>
          </a:p>
          <a:p>
            <a:r>
              <a:rPr lang="zh-CN" altLang="en-US" dirty="0"/>
              <a:t>组长：王曦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Problem Formulation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three-class classification: up(1), hold(0), down(-1)</a:t>
            </a:r>
          </a:p>
          <a:p>
            <a:r>
              <a:rPr lang="en-US" altLang="zh-CN" sz="2400" dirty="0"/>
              <a:t>stock prices sequences:</a:t>
            </a:r>
          </a:p>
          <a:p>
            <a:r>
              <a:rPr lang="en-US" altLang="zh-CN" sz="2400" dirty="0"/>
              <a:t>multiple textual features: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BEF3A18-4AEA-2125-6673-BAC36899F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94" y="2209789"/>
            <a:ext cx="3130711" cy="400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DB6CDC-B0D8-30FC-F7EB-B334CB61C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5444" y="2795785"/>
            <a:ext cx="3162463" cy="3810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710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Problem Formulation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the stock price trend of the next day: </a:t>
            </a:r>
          </a:p>
          <a:p>
            <a:endParaRPr lang="en-US" altLang="zh-CN" sz="2400" dirty="0"/>
          </a:p>
          <a:p>
            <a:r>
              <a:rPr lang="en-US" altLang="zh-CN" sz="2400" dirty="0"/>
              <a:t>Equation: 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mapping function from input to output: </a:t>
            </a:r>
          </a:p>
          <a:p>
            <a:r>
              <a:rPr lang="en-US" altLang="zh-CN" sz="2400" dirty="0"/>
              <a:t>the size of the sliding window:  </a:t>
            </a:r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F1FE457-8B5F-A316-5677-142C31B0B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435" y="2816574"/>
            <a:ext cx="5696243" cy="9144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C3EEA27-6261-5E76-EDA1-E894B4EC6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732" y="4615577"/>
            <a:ext cx="349268" cy="32386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E57E7D5-6199-0554-62E9-FAF3B6306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350" y="4003549"/>
            <a:ext cx="539778" cy="40642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8EC09DF-9CEC-D3CB-9701-C0F05D4717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5450" y="1562907"/>
            <a:ext cx="730288" cy="3937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5893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Problem Formulation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multiple textual features       consist of topic features </a:t>
            </a:r>
          </a:p>
          <a:p>
            <a:r>
              <a:rPr lang="en-US" altLang="zh-CN" sz="2400" dirty="0"/>
              <a:t>sentiment features:</a:t>
            </a:r>
          </a:p>
          <a:p>
            <a:r>
              <a:rPr lang="en-US" altLang="zh-CN" sz="2400" dirty="0"/>
              <a:t>semantic features: </a:t>
            </a:r>
          </a:p>
          <a:p>
            <a:r>
              <a:rPr lang="en-US" altLang="zh-CN" sz="2400" dirty="0"/>
              <a:t>equation: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r>
              <a:rPr lang="en-US" altLang="zh-CN" sz="2400" dirty="0"/>
              <a:t>the operation to combine different textual features: </a:t>
            </a:r>
          </a:p>
          <a:p>
            <a:endParaRPr lang="en-US" altLang="zh-CN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A7D3D7D-FB28-ACAC-14E2-3F98773BD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271" y="1584803"/>
            <a:ext cx="552478" cy="37466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B188105-52F5-13BE-0E64-A335F193F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8110" y="1508599"/>
            <a:ext cx="565179" cy="45087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58AD556-4EB6-1BE7-CC52-BBFE43976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389" y="2171688"/>
            <a:ext cx="546128" cy="43817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F6E9B63-7ADF-B8FD-C682-CE02789662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7614" y="2776736"/>
            <a:ext cx="654084" cy="438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7D0E431-40ED-EDFD-EDD8-EC13FF587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603" y="3381784"/>
            <a:ext cx="3759393" cy="43817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FA4F18D-F056-4186-BDBC-0545377DDF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23294" y="3983878"/>
            <a:ext cx="304816" cy="2984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9704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Proposed Method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C2D98A-AE95-C97F-A7A5-FD015F1AA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75" y="1490400"/>
            <a:ext cx="8480250" cy="50910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75470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Stage1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Step1: use coherence score to evaluate the LDA model</a:t>
            </a:r>
          </a:p>
          <a:p>
            <a:pPr lvl="1"/>
            <a:r>
              <a:rPr lang="en-US" altLang="zh-CN" sz="2200" dirty="0"/>
              <a:t>determine the optimal number of topics</a:t>
            </a:r>
          </a:p>
          <a:p>
            <a:r>
              <a:rPr lang="en-US" altLang="zh-CN" sz="2400" dirty="0"/>
              <a:t>Step2: represent each document as an n-dimensional vector</a:t>
            </a:r>
          </a:p>
          <a:p>
            <a:endParaRPr lang="en-US" altLang="zh-CN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EA4DB8-7C7C-882F-3A3B-E2F4DBC9C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33" y="1568428"/>
            <a:ext cx="7474334" cy="8445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19457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Stage2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Step1: use NLTK Valence Awareness Dictionary for Sentiment</a:t>
            </a:r>
          </a:p>
          <a:p>
            <a:pPr lvl="1"/>
            <a:r>
              <a:rPr lang="en-US" altLang="zh-CN" sz="2200" dirty="0"/>
              <a:t>Reasoning(VADER) to obtain compound score</a:t>
            </a:r>
          </a:p>
          <a:p>
            <a:r>
              <a:rPr lang="en-US" altLang="zh-CN" sz="2400" dirty="0"/>
              <a:t>Step2: use pre-trained embeddings from a subset of the Google </a:t>
            </a:r>
          </a:p>
          <a:p>
            <a:pPr lvl="1"/>
            <a:r>
              <a:rPr lang="en-US" altLang="zh-CN" sz="2200" dirty="0"/>
              <a:t>News, generate two 300-dimensional vectors</a:t>
            </a:r>
          </a:p>
          <a:p>
            <a:r>
              <a:rPr lang="en-US" altLang="zh-CN" sz="2400" dirty="0"/>
              <a:t>Step3: decide the optimal size of sliding window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8CD15E-C3AD-6911-B8A2-725FFA2CD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884" y="1490400"/>
            <a:ext cx="7436232" cy="12256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2402EC1-BB48-AA88-6FAD-B44D164E6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0732" y="4977527"/>
            <a:ext cx="349268" cy="32386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249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Proposed Method</a:t>
            </a:r>
            <a:br>
              <a:rPr lang="en-US" altLang="zh-CN" sz="2800" dirty="0"/>
            </a:br>
            <a:r>
              <a:rPr lang="en-US" altLang="zh-CN" sz="2800" dirty="0"/>
              <a:t>—— Stage3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Step1: compare the performance of different DL models</a:t>
            </a:r>
            <a:endParaRPr lang="en-US" altLang="zh-CN" sz="2200" dirty="0"/>
          </a:p>
          <a:p>
            <a:r>
              <a:rPr lang="en-US" altLang="zh-CN" sz="2400" dirty="0"/>
              <a:t>Step2: adopt the most suitable model for proposed method</a:t>
            </a:r>
          </a:p>
          <a:p>
            <a:endParaRPr lang="en-US" altLang="zh-CN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6F6240-776D-54B2-BA83-217CFD51B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409" y="1547550"/>
            <a:ext cx="7417181" cy="6413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1948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 and Discussion —— Menu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94A07779-37EE-DEB5-6086-A4EE820F6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777366"/>
            <a:ext cx="10969200" cy="4759200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Details</a:t>
            </a:r>
          </a:p>
          <a:p>
            <a:pPr lvl="1"/>
            <a:r>
              <a:rPr lang="en-US" altLang="zh-CN" sz="2000" dirty="0"/>
              <a:t>Data sets</a:t>
            </a:r>
          </a:p>
          <a:p>
            <a:pPr lvl="1"/>
            <a:r>
              <a:rPr lang="en-US" altLang="zh-CN" sz="2000" dirty="0"/>
              <a:t>Data preprocessing</a:t>
            </a:r>
          </a:p>
          <a:p>
            <a:pPr lvl="1"/>
            <a:r>
              <a:rPr lang="en-US" altLang="zh-CN" sz="2000" dirty="0"/>
              <a:t>Experimental setup</a:t>
            </a:r>
          </a:p>
          <a:p>
            <a:endParaRPr lang="en-US" altLang="zh-CN" sz="2400" dirty="0"/>
          </a:p>
          <a:p>
            <a:r>
              <a:rPr lang="en-US" altLang="zh-CN" sz="2400" dirty="0"/>
              <a:t>Experimental Results</a:t>
            </a:r>
          </a:p>
          <a:p>
            <a:pPr lvl="1"/>
            <a:r>
              <a:rPr lang="en-US" altLang="zh-CN" sz="2000" dirty="0"/>
              <a:t>Decide on the Optimal Sliding Window Size K</a:t>
            </a:r>
          </a:p>
          <a:p>
            <a:pPr lvl="1"/>
            <a:r>
              <a:rPr lang="en-US" altLang="zh-CN" sz="2000" dirty="0"/>
              <a:t>Results for Baseline Models</a:t>
            </a:r>
          </a:p>
          <a:p>
            <a:pPr lvl="1"/>
            <a:r>
              <a:rPr lang="en-US" altLang="zh-CN" sz="2000" dirty="0"/>
              <a:t>Results for the Proposed Method</a:t>
            </a:r>
          </a:p>
        </p:txBody>
      </p:sp>
      <p:sp>
        <p:nvSpPr>
          <p:cNvPr id="13" name="内容占位符 9">
            <a:extLst>
              <a:ext uri="{FF2B5EF4-FFF2-40B4-BE49-F238E27FC236}">
                <a16:creationId xmlns:a16="http://schemas.microsoft.com/office/drawing/2014/main" id="{F0CCBA48-48E4-7963-973B-360572E1EBEC}"/>
              </a:ext>
            </a:extLst>
          </p:cNvPr>
          <p:cNvSpPr txBox="1">
            <a:spLocks/>
          </p:cNvSpPr>
          <p:nvPr/>
        </p:nvSpPr>
        <p:spPr>
          <a:xfrm>
            <a:off x="6049225" y="1851944"/>
            <a:ext cx="4294763" cy="190293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Evaluation metrics</a:t>
            </a:r>
          </a:p>
          <a:p>
            <a:pPr lvl="1"/>
            <a:r>
              <a:rPr lang="en-US" altLang="zh-CN" sz="2000" dirty="0"/>
              <a:t>Accuracy rate</a:t>
            </a:r>
          </a:p>
          <a:p>
            <a:pPr lvl="1"/>
            <a:r>
              <a:rPr lang="en-US" altLang="zh-CN" sz="2000" dirty="0"/>
              <a:t>F1-score</a:t>
            </a:r>
          </a:p>
          <a:p>
            <a:pPr marL="457200" lvl="1" indent="0">
              <a:buNone/>
            </a:pPr>
            <a:endParaRPr lang="en-US" altLang="zh-CN" sz="2000" dirty="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3B90C-2AAD-C232-E311-0750F95F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Details —— Dataset &amp;&amp; Data Processing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1FF7A-64CE-8F8C-301F-6518F17FD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814" y="1513073"/>
            <a:ext cx="5668696" cy="3224298"/>
          </a:xfrm>
        </p:spPr>
        <p:txBody>
          <a:bodyPr/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sz="2400" dirty="0"/>
              <a:t>news data </a:t>
            </a:r>
          </a:p>
          <a:p>
            <a:pPr lvl="1"/>
            <a:r>
              <a:rPr lang="en-US" altLang="zh-CN" sz="2000" dirty="0"/>
              <a:t>Over 109,000</a:t>
            </a:r>
          </a:p>
          <a:p>
            <a:pPr lvl="1"/>
            <a:r>
              <a:rPr lang="en-US" altLang="zh-CN" sz="2000" dirty="0"/>
              <a:t>Oct 2006 to Nov 2013</a:t>
            </a:r>
          </a:p>
          <a:p>
            <a:pPr lvl="1"/>
            <a:r>
              <a:rPr lang="en-US" altLang="zh-CN" sz="2000" dirty="0"/>
              <a:t>daily folders</a:t>
            </a:r>
            <a:endParaRPr lang="en-US" altLang="zh-CN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EEDC6E5-CD2B-C9E6-C27A-28E158D576AB}"/>
              </a:ext>
            </a:extLst>
          </p:cNvPr>
          <p:cNvSpPr txBox="1">
            <a:spLocks/>
          </p:cNvSpPr>
          <p:nvPr/>
        </p:nvSpPr>
        <p:spPr>
          <a:xfrm>
            <a:off x="6512182" y="1854719"/>
            <a:ext cx="4979004" cy="2801567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financial data</a:t>
            </a:r>
          </a:p>
          <a:p>
            <a:pPr lvl="1"/>
            <a:r>
              <a:rPr lang="en-US" altLang="zh-CN" sz="2000" dirty="0"/>
              <a:t>Oct 2006 to Nov 2013</a:t>
            </a:r>
          </a:p>
          <a:p>
            <a:pPr lvl="1"/>
            <a:r>
              <a:rPr lang="en-US" altLang="zh-CN" sz="2000" dirty="0"/>
              <a:t>Open, High, Low, Close </a:t>
            </a:r>
          </a:p>
          <a:p>
            <a:pPr lvl="1"/>
            <a:r>
              <a:rPr lang="en-US" altLang="zh-CN" sz="2000" dirty="0"/>
              <a:t>1,782 trading days.</a:t>
            </a:r>
            <a:endParaRPr lang="zh-CN" altLang="en-US" sz="20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85F15D0-12E6-0A57-E72E-E57CF024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" y="4220937"/>
            <a:ext cx="626549" cy="67239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D39485-C115-7CFE-6222-048C6FE2A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681" y="4328352"/>
            <a:ext cx="1173414" cy="56497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4A497EB-4392-C10C-9644-88EDD3956AC3}"/>
                  </a:ext>
                </a:extLst>
              </p14:cNvPr>
              <p14:cNvContentPartPr/>
              <p14:nvPr/>
            </p14:nvContentPartPr>
            <p14:xfrm>
              <a:off x="1750963" y="4658446"/>
              <a:ext cx="160632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4A497EB-4392-C10C-9644-88EDD3956A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1963" y="4649806"/>
                <a:ext cx="16239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F3469CA8-5B09-0C0F-6BD6-938C677DDB1D}"/>
                  </a:ext>
                </a:extLst>
              </p14:cNvPr>
              <p14:cNvContentPartPr/>
              <p14:nvPr/>
            </p14:nvContentPartPr>
            <p14:xfrm>
              <a:off x="3232003" y="4547206"/>
              <a:ext cx="121680" cy="2181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F3469CA8-5B09-0C0F-6BD6-938C677DDB1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3003" y="4538566"/>
                <a:ext cx="139320" cy="2358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9A1E2DE2-8FF9-5CC5-4B97-B5C023D4F0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7629" y="4170311"/>
            <a:ext cx="5668696" cy="88105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1F96C3B-E2AB-64B3-91CC-6DE5903A5E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30961" y="5549900"/>
            <a:ext cx="1529006" cy="7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4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3B90C-2AAD-C232-E311-0750F95F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Details —— Experimental Setup</a:t>
            </a:r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306F89D-0124-AA94-FE45-505FD2978BC8}"/>
              </a:ext>
            </a:extLst>
          </p:cNvPr>
          <p:cNvSpPr txBox="1">
            <a:spLocks/>
          </p:cNvSpPr>
          <p:nvPr/>
        </p:nvSpPr>
        <p:spPr>
          <a:xfrm>
            <a:off x="575675" y="1907117"/>
            <a:ext cx="3800980" cy="2486591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70% training set </a:t>
            </a:r>
          </a:p>
          <a:p>
            <a:r>
              <a:rPr lang="en-US" altLang="zh-CN" sz="2400" dirty="0"/>
              <a:t>30% testing set</a:t>
            </a:r>
            <a:endParaRPr lang="zh-CN" altLang="en-US" sz="2400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408D2CA-47B1-560F-FBF0-840BFE62E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0961" y="1490275"/>
            <a:ext cx="8431459" cy="50904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C0060625-35FB-9BCB-2338-04316BF55E15}"/>
                  </a:ext>
                </a:extLst>
              </p14:cNvPr>
              <p14:cNvContentPartPr/>
              <p14:nvPr/>
            </p14:nvContentPartPr>
            <p14:xfrm>
              <a:off x="1896403" y="2796526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C0060625-35FB-9BCB-2338-04316BF55E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7763" y="278752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9EDE7A7B-C9D6-125B-1765-22FF54D78589}"/>
              </a:ext>
            </a:extLst>
          </p:cNvPr>
          <p:cNvSpPr txBox="1"/>
          <p:nvPr/>
        </p:nvSpPr>
        <p:spPr>
          <a:xfrm>
            <a:off x="4858966" y="381324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LDA</a:t>
            </a:r>
            <a:r>
              <a:rPr lang="zh-CN" altLang="en-US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6</a:t>
            </a:r>
            <a:endParaRPr lang="zh-CN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DA07F0-AD0B-48BB-F10B-BABF74FFC3EA}"/>
              </a:ext>
            </a:extLst>
          </p:cNvPr>
          <p:cNvSpPr txBox="1"/>
          <p:nvPr/>
        </p:nvSpPr>
        <p:spPr>
          <a:xfrm>
            <a:off x="5190133" y="1381442"/>
            <a:ext cx="3278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SentimentIntensityAnalyzer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6515FF7-1047-578F-C490-F28135043265}"/>
              </a:ext>
            </a:extLst>
          </p:cNvPr>
          <p:cNvSpPr txBox="1"/>
          <p:nvPr/>
        </p:nvSpPr>
        <p:spPr>
          <a:xfrm>
            <a:off x="5504660" y="3095274"/>
            <a:ext cx="2649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t, b: aver-polarity score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DA4C11F-5325-8794-87FD-AE42704D5435}"/>
              </a:ext>
            </a:extLst>
          </p:cNvPr>
          <p:cNvGrpSpPr/>
          <p:nvPr/>
        </p:nvGrpSpPr>
        <p:grpSpPr>
          <a:xfrm>
            <a:off x="5705203" y="1726606"/>
            <a:ext cx="373320" cy="1363680"/>
            <a:chOff x="5705203" y="1726606"/>
            <a:chExt cx="373320" cy="13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E376209B-0B22-8AAD-B14C-A6D01058A349}"/>
                    </a:ext>
                  </a:extLst>
                </p14:cNvPr>
                <p14:cNvContentPartPr/>
                <p14:nvPr/>
              </p14:nvContentPartPr>
              <p14:xfrm>
                <a:off x="5870443" y="1726606"/>
                <a:ext cx="20160" cy="135216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E376209B-0B22-8AAD-B14C-A6D01058A3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1443" y="1717606"/>
                  <a:ext cx="37800" cy="13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1C5DDE24-8A5E-0412-D6BF-5C1BC35BD212}"/>
                    </a:ext>
                  </a:extLst>
                </p14:cNvPr>
                <p14:cNvContentPartPr/>
                <p14:nvPr/>
              </p14:nvContentPartPr>
              <p14:xfrm>
                <a:off x="5705203" y="2856646"/>
                <a:ext cx="373320" cy="23364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1C5DDE24-8A5E-0412-D6BF-5C1BC35BD21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96203" y="2848006"/>
                  <a:ext cx="390960" cy="2512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31A7D6EE-9371-3C87-BAFD-A4B3EC9DE6DA}"/>
              </a:ext>
            </a:extLst>
          </p:cNvPr>
          <p:cNvSpPr txBox="1"/>
          <p:nvPr/>
        </p:nvSpPr>
        <p:spPr>
          <a:xfrm>
            <a:off x="7928043" y="3792548"/>
            <a:ext cx="169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word2vec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2356D99-248E-D23A-88B5-72A0F593809A}"/>
              </a:ext>
            </a:extLst>
          </p:cNvPr>
          <p:cNvSpPr txBox="1"/>
          <p:nvPr/>
        </p:nvSpPr>
        <p:spPr>
          <a:xfrm>
            <a:off x="8406563" y="3150413"/>
            <a:ext cx="1459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300-&gt;600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09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Significance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To explore what?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+mn-lt"/>
              </a:rPr>
              <a:t>Influence</a:t>
            </a: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Stock news information      Stock market development trend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400" dirty="0">
              <a:latin typeface="+mn-lt"/>
            </a:endParaRP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What can be achieved?</a:t>
            </a: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Get Useful Information</a:t>
            </a: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Improved ability to predict stock market trends</a:t>
            </a:r>
          </a:p>
        </p:txBody>
      </p:sp>
      <p:pic>
        <p:nvPicPr>
          <p:cNvPr id="5" name="图形 4" descr="合上的书 纯色填充">
            <a:extLst>
              <a:ext uri="{FF2B5EF4-FFF2-40B4-BE49-F238E27FC236}">
                <a16:creationId xmlns:a16="http://schemas.microsoft.com/office/drawing/2014/main" id="{C97A4541-8927-9274-6FF8-4A9B96632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86646" y="504000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A9C1D-D809-2A27-A2EE-6F68920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metrics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3ECE75-FC1A-868A-7AD4-2DB1F70EE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400" y="2059469"/>
            <a:ext cx="10969200" cy="3407477"/>
          </a:xfrm>
        </p:spPr>
        <p:txBody>
          <a:bodyPr/>
          <a:lstStyle/>
          <a:p>
            <a:r>
              <a:rPr lang="en-US" altLang="zh-CN" sz="3200" dirty="0"/>
              <a:t> Accuracy rate</a:t>
            </a:r>
            <a:r>
              <a:rPr lang="zh-CN" altLang="en-US" sz="3200" dirty="0"/>
              <a:t>：</a:t>
            </a:r>
            <a:r>
              <a:rPr lang="en-US" altLang="zh-CN" sz="2800" dirty="0"/>
              <a:t>correct predictions -&gt; total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3200" dirty="0"/>
              <a:t> F1-score</a:t>
            </a:r>
            <a:r>
              <a:rPr lang="zh-CN" altLang="en-US" sz="3200" dirty="0"/>
              <a:t>：</a:t>
            </a:r>
            <a:endParaRPr lang="en-US" altLang="zh-CN" sz="3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9B6A97-A5AD-E21C-ED7B-A03F5C40F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506" y="3639089"/>
            <a:ext cx="5020376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11954-0EF9-B0F4-EEFC-BCAA45E5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544053"/>
            <a:ext cx="10969200" cy="705600"/>
          </a:xfrm>
        </p:spPr>
        <p:txBody>
          <a:bodyPr>
            <a:normAutofit fontScale="90000"/>
          </a:bodyPr>
          <a:lstStyle/>
          <a:p>
            <a:r>
              <a:rPr lang="en-US" altLang="zh-CN" sz="3600" dirty="0"/>
              <a:t>Decide on the Optimal Sliding Window Size K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C50342-B536-FC74-578B-A273B906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1269F88-8435-DD0E-6AF1-FE9B2F944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63" y="2293359"/>
            <a:ext cx="10278573" cy="41969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628D9418-3771-611F-B4A8-E6129D5D5259}"/>
                  </a:ext>
                </a:extLst>
              </p14:cNvPr>
              <p14:cNvContentPartPr/>
              <p14:nvPr/>
            </p14:nvContentPartPr>
            <p14:xfrm>
              <a:off x="3331363" y="4843486"/>
              <a:ext cx="7542360" cy="10764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628D9418-3771-611F-B4A8-E6129D5D52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7723" y="4735846"/>
                <a:ext cx="7650000" cy="32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0958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11954-0EF9-B0F4-EEFC-BCAA45E5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Experimental </a:t>
            </a:r>
            <a:r>
              <a:rPr lang="en-US" altLang="zh-CN" sz="3600" dirty="0"/>
              <a:t>Results for Baseline Models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C50342-B536-FC74-578B-A273B9063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22E266-D7E0-DE7E-1B20-D998D52A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96" y="2473182"/>
            <a:ext cx="8308355" cy="34509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A180A55-9578-3F9F-3C61-9BED4F42F107}"/>
                  </a:ext>
                </a:extLst>
              </p14:cNvPr>
              <p14:cNvContentPartPr/>
              <p14:nvPr/>
            </p14:nvContentPartPr>
            <p14:xfrm>
              <a:off x="2271163" y="5432086"/>
              <a:ext cx="6652080" cy="11808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A180A55-9578-3F9F-3C61-9BED4F42F1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163" y="5324086"/>
                <a:ext cx="6759720" cy="33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994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11954-0EF9-B0F4-EEFC-BCAA45E52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00" y="213177"/>
            <a:ext cx="10969200" cy="705600"/>
          </a:xfrm>
        </p:spPr>
        <p:txBody>
          <a:bodyPr/>
          <a:lstStyle/>
          <a:p>
            <a:r>
              <a:rPr lang="en-US" altLang="zh-CN" sz="3600" dirty="0"/>
              <a:t>Results for the Proposed Method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7056A3-841C-6FD0-F362-6AD19040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235" y="954396"/>
            <a:ext cx="8304242" cy="5859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8FF9BE67-7CCD-8E89-A2A7-EBEEF026B503}"/>
                  </a:ext>
                </a:extLst>
              </p14:cNvPr>
              <p14:cNvContentPartPr/>
              <p14:nvPr/>
            </p14:nvContentPartPr>
            <p14:xfrm>
              <a:off x="3890443" y="2632006"/>
              <a:ext cx="948960" cy="63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8FF9BE67-7CCD-8E89-A2A7-EBEEF026B5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6803" y="2524006"/>
                <a:ext cx="10566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2861BA83-BB26-9ED8-B17F-C9DC7B8460FF}"/>
                  </a:ext>
                </a:extLst>
              </p14:cNvPr>
              <p14:cNvContentPartPr/>
              <p14:nvPr/>
            </p14:nvContentPartPr>
            <p14:xfrm>
              <a:off x="3881083" y="3506086"/>
              <a:ext cx="1445400" cy="104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2861BA83-BB26-9ED8-B17F-C9DC7B8460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7083" y="3398086"/>
                <a:ext cx="1553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2FE6A94-E96D-4961-F50F-776692EB6A8A}"/>
                  </a:ext>
                </a:extLst>
              </p14:cNvPr>
              <p14:cNvContentPartPr/>
              <p14:nvPr/>
            </p14:nvContentPartPr>
            <p14:xfrm>
              <a:off x="3978643" y="4223566"/>
              <a:ext cx="1380960" cy="7020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2FE6A94-E96D-4961-F50F-776692EB6A8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24643" y="4115566"/>
                <a:ext cx="14886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EDBC8511-3717-0685-EA79-AF7434F6A4A1}"/>
                  </a:ext>
                </a:extLst>
              </p14:cNvPr>
              <p14:cNvContentPartPr/>
              <p14:nvPr/>
            </p14:nvContentPartPr>
            <p14:xfrm>
              <a:off x="3978643" y="4474486"/>
              <a:ext cx="1085760" cy="4428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EDBC8511-3717-0685-EA79-AF7434F6A4A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24643" y="4366486"/>
                <a:ext cx="1193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E20D5CD-4807-3C3B-FE05-95E4A7CEB3FA}"/>
                  </a:ext>
                </a:extLst>
              </p14:cNvPr>
              <p14:cNvContentPartPr/>
              <p14:nvPr/>
            </p14:nvContentPartPr>
            <p14:xfrm>
              <a:off x="3469963" y="2689246"/>
              <a:ext cx="268560" cy="164988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E20D5CD-4807-3C3B-FE05-95E4A7CEB3F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60963" y="2680606"/>
                <a:ext cx="286200" cy="16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BE1CF7A0-B0E5-E20D-590C-1EE898602474}"/>
                  </a:ext>
                </a:extLst>
              </p14:cNvPr>
              <p14:cNvContentPartPr/>
              <p14:nvPr/>
            </p14:nvContentPartPr>
            <p14:xfrm>
              <a:off x="10097203" y="6073606"/>
              <a:ext cx="665640" cy="2628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BE1CF7A0-B0E5-E20D-590C-1EE89860247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43203" y="5965966"/>
                <a:ext cx="7732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55E6AFFC-28E5-5A78-0783-97663A3EF50D}"/>
                  </a:ext>
                </a:extLst>
              </p14:cNvPr>
              <p14:cNvContentPartPr/>
              <p14:nvPr/>
            </p14:nvContentPartPr>
            <p14:xfrm>
              <a:off x="5782963" y="5787766"/>
              <a:ext cx="67320" cy="360"/>
            </p14:xfrm>
          </p:contentPart>
        </mc:Choice>
        <mc:Fallback xmlns=""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55E6AFFC-28E5-5A78-0783-97663A3EF50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9323" y="5679766"/>
                <a:ext cx="174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0304BB3D-EBD7-0EAF-2C64-675B4C9509D9}"/>
                  </a:ext>
                </a:extLst>
              </p14:cNvPr>
              <p14:cNvContentPartPr/>
              <p14:nvPr/>
            </p14:nvContentPartPr>
            <p14:xfrm>
              <a:off x="5772883" y="6303286"/>
              <a:ext cx="77760" cy="147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0304BB3D-EBD7-0EAF-2C64-675B4C9509D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19243" y="6195646"/>
                <a:ext cx="1854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4347FA94-C026-1041-5085-109F860DC7B6}"/>
                  </a:ext>
                </a:extLst>
              </p14:cNvPr>
              <p14:cNvContentPartPr/>
              <p14:nvPr/>
            </p14:nvContentPartPr>
            <p14:xfrm>
              <a:off x="5792683" y="4926646"/>
              <a:ext cx="47520" cy="165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4347FA94-C026-1041-5085-109F860DC7B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38683" y="4819006"/>
                <a:ext cx="15516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29970F7-84A7-9C2A-CAA4-C540B2C9F393}"/>
                  </a:ext>
                </a:extLst>
              </p14:cNvPr>
              <p14:cNvContentPartPr/>
              <p14:nvPr/>
            </p14:nvContentPartPr>
            <p14:xfrm>
              <a:off x="5753443" y="5432446"/>
              <a:ext cx="115200" cy="10440"/>
            </p14:xfrm>
          </p:contentPart>
        </mc:Choice>
        <mc:Fallback xmlns=""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29970F7-84A7-9C2A-CAA4-C540B2C9F39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99803" y="5324446"/>
                <a:ext cx="2228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4E864958-D21F-7B2A-19C4-5FC48D2E6F23}"/>
                  </a:ext>
                </a:extLst>
              </p14:cNvPr>
              <p14:cNvContentPartPr/>
              <p14:nvPr/>
            </p14:nvContentPartPr>
            <p14:xfrm>
              <a:off x="5709883" y="4085686"/>
              <a:ext cx="126000" cy="19440"/>
            </p14:xfrm>
          </p:contentPart>
        </mc:Choice>
        <mc:Fallback xmlns=""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4E864958-D21F-7B2A-19C4-5FC48D2E6F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655883" y="3977686"/>
                <a:ext cx="2336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B01ACAF-D7AC-1CF9-F79D-5203E4DF0C36}"/>
                  </a:ext>
                </a:extLst>
              </p14:cNvPr>
              <p14:cNvContentPartPr/>
              <p14:nvPr/>
            </p14:nvContentPartPr>
            <p14:xfrm>
              <a:off x="5763523" y="4605526"/>
              <a:ext cx="100800" cy="10440"/>
            </p14:xfrm>
          </p:contentPart>
        </mc:Choice>
        <mc:Fallback xmlns=""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B01ACAF-D7AC-1CF9-F79D-5203E4DF0C3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709523" y="4497526"/>
                <a:ext cx="20844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36CC7559-2E0B-3FF5-E7EE-FEBA957E2B12}"/>
                  </a:ext>
                </a:extLst>
              </p14:cNvPr>
              <p14:cNvContentPartPr/>
              <p14:nvPr/>
            </p14:nvContentPartPr>
            <p14:xfrm>
              <a:off x="5739403" y="2450926"/>
              <a:ext cx="138240" cy="936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36CC7559-2E0B-3FF5-E7EE-FEBA957E2B1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685403" y="2342926"/>
                <a:ext cx="2458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22AA1AB0-57AF-93EF-D599-3ABDBF81CDE2}"/>
                  </a:ext>
                </a:extLst>
              </p14:cNvPr>
              <p14:cNvContentPartPr/>
              <p14:nvPr/>
            </p14:nvContentPartPr>
            <p14:xfrm>
              <a:off x="5719603" y="3310966"/>
              <a:ext cx="99000" cy="2016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22AA1AB0-57AF-93EF-D599-3ABDBF81CDE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65963" y="3203326"/>
                <a:ext cx="2066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C9FD9B96-317E-6B76-3DB3-9FBF614A072A}"/>
                  </a:ext>
                </a:extLst>
              </p14:cNvPr>
              <p14:cNvContentPartPr/>
              <p14:nvPr/>
            </p14:nvContentPartPr>
            <p14:xfrm>
              <a:off x="5753443" y="3793726"/>
              <a:ext cx="119520" cy="21600"/>
            </p14:xfrm>
          </p:contentPart>
        </mc:Choice>
        <mc:Fallback xmlns=""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C9FD9B96-317E-6B76-3DB3-9FBF614A072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699803" y="3686086"/>
                <a:ext cx="22716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6C50342-B536-FC74-578B-A273B9063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90" y="5780139"/>
            <a:ext cx="3826953" cy="764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Suitable combinations</a:t>
            </a:r>
          </a:p>
          <a:p>
            <a:endParaRPr lang="zh-CN" altLang="en-US" sz="2400" dirty="0"/>
          </a:p>
        </p:txBody>
      </p:sp>
      <p:sp>
        <p:nvSpPr>
          <p:cNvPr id="23" name="内容占位符 6">
            <a:extLst>
              <a:ext uri="{FF2B5EF4-FFF2-40B4-BE49-F238E27FC236}">
                <a16:creationId xmlns:a16="http://schemas.microsoft.com/office/drawing/2014/main" id="{08CBFFBE-5F69-4381-C9A3-BF169E2E9C69}"/>
              </a:ext>
            </a:extLst>
          </p:cNvPr>
          <p:cNvSpPr txBox="1">
            <a:spLocks/>
          </p:cNvSpPr>
          <p:nvPr/>
        </p:nvSpPr>
        <p:spPr>
          <a:xfrm>
            <a:off x="2622026" y="3176249"/>
            <a:ext cx="1079349" cy="764073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dirty="0"/>
              <a:t>cmp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3245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Conclusions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38782B-809C-B0B2-2547-0E9BA272C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400" y="1490400"/>
            <a:ext cx="10969200" cy="5187638"/>
          </a:xfrm>
        </p:spPr>
        <p:txBody>
          <a:bodyPr>
            <a:normAutofit/>
          </a:bodyPr>
          <a:lstStyle/>
          <a:p>
            <a:r>
              <a:rPr lang="en-US" altLang="zh-CN" dirty="0"/>
              <a:t>stock market trend prediction</a:t>
            </a:r>
          </a:p>
          <a:p>
            <a:pPr lvl="1"/>
            <a:r>
              <a:rPr lang="en-US" altLang="zh-CN" dirty="0"/>
              <a:t>financial data features</a:t>
            </a:r>
          </a:p>
          <a:p>
            <a:pPr lvl="1"/>
            <a:r>
              <a:rPr lang="en-US" altLang="zh-CN" dirty="0"/>
              <a:t>textual data features</a:t>
            </a:r>
          </a:p>
          <a:p>
            <a:endParaRPr lang="en-US" altLang="zh-CN" dirty="0"/>
          </a:p>
          <a:p>
            <a:r>
              <a:rPr lang="en-US" altLang="zh-CN" dirty="0"/>
              <a:t>A suitable dataset</a:t>
            </a:r>
          </a:p>
          <a:p>
            <a:pPr lvl="1"/>
            <a:r>
              <a:rPr lang="en-US" altLang="zh-CN" dirty="0"/>
              <a:t>Best baseline model: with three multiple textual, </a:t>
            </a:r>
          </a:p>
          <a:p>
            <a:pPr lvl="1"/>
            <a:r>
              <a:rPr lang="en-US" altLang="zh-CN" dirty="0"/>
              <a:t>The highest F1-score: 0.94</a:t>
            </a:r>
          </a:p>
          <a:p>
            <a:endParaRPr lang="en-US" altLang="zh-CN" dirty="0"/>
          </a:p>
          <a:p>
            <a:r>
              <a:rPr lang="en-US" altLang="zh-CN" dirty="0"/>
              <a:t>Limitation</a:t>
            </a:r>
          </a:p>
          <a:p>
            <a:pPr lvl="1"/>
            <a:r>
              <a:rPr lang="en-US" altLang="zh-CN" dirty="0"/>
              <a:t>a single news source</a:t>
            </a:r>
          </a:p>
          <a:p>
            <a:pPr lvl="1"/>
            <a:r>
              <a:rPr lang="en-US" altLang="zh-CN" dirty="0"/>
              <a:t>Lack of new techniques and multi-modal pattern recognition</a:t>
            </a:r>
          </a:p>
          <a:p>
            <a:pPr lvl="1"/>
            <a:r>
              <a:rPr lang="en-US" altLang="zh-CN" dirty="0"/>
              <a:t>further research on explore whether </a:t>
            </a:r>
            <a:r>
              <a:rPr lang="en-US" altLang="zh-CN" dirty="0" err="1"/>
              <a:t>rumours</a:t>
            </a:r>
            <a:r>
              <a:rPr lang="en-US" altLang="zh-CN" dirty="0"/>
              <a:t> may help to improve the prediction performance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A5788E3-DBF1-3AFF-43C7-8DB2592AF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434" y="2208757"/>
            <a:ext cx="6231685" cy="67515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8246FA28-A9D0-5145-5DB0-6418C3D294DE}"/>
              </a:ext>
            </a:extLst>
          </p:cNvPr>
          <p:cNvGrpSpPr/>
          <p:nvPr/>
        </p:nvGrpSpPr>
        <p:grpSpPr>
          <a:xfrm>
            <a:off x="3698923" y="2458846"/>
            <a:ext cx="444240" cy="210240"/>
            <a:chOff x="3698923" y="2458846"/>
            <a:chExt cx="4442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1EE2A5CD-1AAD-1A11-1C42-F780278DE100}"/>
                    </a:ext>
                  </a:extLst>
                </p14:cNvPr>
                <p14:cNvContentPartPr/>
                <p14:nvPr/>
              </p14:nvContentPartPr>
              <p14:xfrm>
                <a:off x="3698923" y="2502766"/>
                <a:ext cx="419760" cy="6120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1EE2A5CD-1AAD-1A11-1C42-F780278DE1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0283" y="2494126"/>
                  <a:ext cx="4374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墨迹 8">
                  <a:extLst>
                    <a:ext uri="{FF2B5EF4-FFF2-40B4-BE49-F238E27FC236}">
                      <a16:creationId xmlns:a16="http://schemas.microsoft.com/office/drawing/2014/main" id="{9CEDD453-8104-B6FD-55BF-DA8B631ADD16}"/>
                    </a:ext>
                  </a:extLst>
                </p14:cNvPr>
                <p14:cNvContentPartPr/>
                <p14:nvPr/>
              </p14:nvContentPartPr>
              <p14:xfrm>
                <a:off x="3932563" y="2458846"/>
                <a:ext cx="210600" cy="210240"/>
              </p14:xfrm>
            </p:contentPart>
          </mc:Choice>
          <mc:Fallback xmlns="">
            <p:pic>
              <p:nvPicPr>
                <p:cNvPr id="9" name="墨迹 8">
                  <a:extLst>
                    <a:ext uri="{FF2B5EF4-FFF2-40B4-BE49-F238E27FC236}">
                      <a16:creationId xmlns:a16="http://schemas.microsoft.com/office/drawing/2014/main" id="{9CEDD453-8104-B6FD-55BF-DA8B631ADD1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3923" y="2449846"/>
                  <a:ext cx="228240" cy="227880"/>
                </a:xfrm>
                <a:prstGeom prst="rect">
                  <a:avLst/>
                </a:prstGeom>
              </p:spPr>
            </p:pic>
          </mc:Fallback>
        </mc:AlternateContent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800" b="0" i="0" dirty="0">
                <a:solidFill>
                  <a:srgbClr val="2A2B2E"/>
                </a:solidFill>
                <a:effectLst/>
                <a:latin typeface="+mn-lt"/>
              </a:rPr>
              <a:t>Questions to be discussed</a:t>
            </a:r>
            <a:r>
              <a:rPr lang="zh-CN" altLang="en-US" sz="2800" dirty="0">
                <a:latin typeface="+mn-lt"/>
              </a:rPr>
              <a:t>：</a:t>
            </a:r>
            <a:endParaRPr lang="en-US" altLang="zh-CN" sz="2800" dirty="0"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The</a:t>
            </a:r>
            <a:r>
              <a:rPr lang="en-US" altLang="zh-CN" sz="2800" b="1" i="0" dirty="0">
                <a:solidFill>
                  <a:srgbClr val="2A2B2E"/>
                </a:solidFill>
                <a:effectLst/>
                <a:latin typeface="+mn-lt"/>
              </a:rPr>
              <a:t> influence 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of stock news information on the development trend of stock market</a:t>
            </a:r>
          </a:p>
          <a:p>
            <a:pPr marL="0" indent="0" algn="l">
              <a:buNone/>
            </a:pPr>
            <a:endParaRPr lang="en-US" altLang="zh-CN" sz="2000" b="0" i="0" dirty="0">
              <a:solidFill>
                <a:srgbClr val="2A2B2E"/>
              </a:solidFill>
              <a:effectLst/>
              <a:latin typeface="+mn-lt"/>
            </a:endParaRPr>
          </a:p>
          <a:p>
            <a:pPr marL="0" indent="0" algn="l">
              <a:buNone/>
            </a:pPr>
            <a:r>
              <a:rPr lang="en-US" altLang="zh-CN" sz="2800" b="0" i="0" dirty="0">
                <a:solidFill>
                  <a:srgbClr val="2A2B2E"/>
                </a:solidFill>
                <a:effectLst/>
                <a:latin typeface="+mn-lt"/>
              </a:rPr>
              <a:t>Characteristics targeted at</a:t>
            </a:r>
            <a:r>
              <a:rPr lang="zh-CN" altLang="en-US" sz="2800" b="0" i="0" dirty="0">
                <a:solidFill>
                  <a:srgbClr val="2A2B2E"/>
                </a:solidFill>
                <a:effectLst/>
                <a:latin typeface="+mn-lt"/>
              </a:rPr>
              <a:t>：</a:t>
            </a:r>
            <a:endParaRPr lang="en-US" altLang="zh-CN" sz="2800" b="0" i="0" dirty="0">
              <a:solidFill>
                <a:srgbClr val="2A2B2E"/>
              </a:solidFill>
              <a:effectLst/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theme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emotional characteristics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Semantic features (extracted from text) 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/>
              </a:solidFill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2400" i="0" dirty="0"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zh-CN" altLang="en-US" dirty="0">
              <a:latin typeface="+mn-lt"/>
            </a:endParaRPr>
          </a:p>
        </p:txBody>
      </p:sp>
      <p:pic>
        <p:nvPicPr>
          <p:cNvPr id="5" name="图形 4" descr="场记板 纯色填充">
            <a:extLst>
              <a:ext uri="{FF2B5EF4-FFF2-40B4-BE49-F238E27FC236}">
                <a16:creationId xmlns:a16="http://schemas.microsoft.com/office/drawing/2014/main" id="{61E964D2-FC97-4A03-82E2-0F8F9FF05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3191" y="504000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Introductions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5698882" cy="4759200"/>
          </a:xfrm>
        </p:spPr>
        <p:txBody>
          <a:bodyPr>
            <a:normAutofit/>
          </a:bodyPr>
          <a:lstStyle/>
          <a:p>
            <a:pPr marL="0" indent="0"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None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What industries are growing?</a:t>
            </a: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Big data</a:t>
            </a: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artificial intelligence technology</a:t>
            </a:r>
          </a:p>
          <a:p>
            <a:pPr algn="l">
              <a:lnSpc>
                <a:spcPct val="20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machine learning methods</a:t>
            </a:r>
          </a:p>
          <a:p>
            <a:pPr algn="l"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9DCEAE-69E4-DE0A-255C-515BC3AA7454}"/>
              </a:ext>
            </a:extLst>
          </p:cNvPr>
          <p:cNvSpPr txBox="1"/>
          <p:nvPr/>
        </p:nvSpPr>
        <p:spPr>
          <a:xfrm>
            <a:off x="6307282" y="445553"/>
            <a:ext cx="5478137" cy="6397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50000"/>
              </a:lnSpc>
            </a:pPr>
            <a:r>
              <a:rPr lang="en-US" altLang="zh-CN" sz="2400" b="1" i="0" u="none" strike="noStrike" dirty="0">
                <a:effectLst/>
              </a:rPr>
              <a:t>For example:</a:t>
            </a:r>
            <a:endParaRPr lang="en-US" altLang="zh-CN" sz="2400" b="0" i="0" dirty="0">
              <a:effectLst/>
            </a:endParaRPr>
          </a:p>
          <a:p>
            <a:pPr marL="342900" indent="-342900">
              <a:lnSpc>
                <a:spcPct val="2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/>
              <a:t>Support Vector Machine </a:t>
            </a:r>
            <a:r>
              <a:rPr lang="zh-CN" altLang="en-US" sz="2400" dirty="0"/>
              <a:t>（</a:t>
            </a:r>
            <a:r>
              <a:rPr lang="en-US" altLang="zh-CN" sz="2400" dirty="0"/>
              <a:t>SVM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2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i="0" u="none" strike="noStrike" dirty="0">
                <a:effectLst/>
              </a:rPr>
              <a:t>Artificial Neural Network </a:t>
            </a:r>
            <a:r>
              <a:rPr lang="zh-CN" altLang="en-US" sz="2400" dirty="0"/>
              <a:t>（</a:t>
            </a:r>
            <a:r>
              <a:rPr lang="en-US" altLang="zh-CN" sz="2400" dirty="0"/>
              <a:t>ANN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>
              <a:lnSpc>
                <a:spcPct val="250000"/>
              </a:lnSpc>
            </a:pPr>
            <a:r>
              <a:rPr lang="en-US" altLang="zh-CN" sz="2400" b="1" i="0" dirty="0">
                <a:effectLst/>
              </a:rPr>
              <a:t>Represents model importance:</a:t>
            </a:r>
          </a:p>
          <a:p>
            <a:pPr marL="342900" indent="-342900">
              <a:lnSpc>
                <a:spcPct val="2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effectLst/>
              </a:rPr>
              <a:t>Long short term memory</a:t>
            </a:r>
            <a:r>
              <a:rPr lang="zh-CN" altLang="en-US" sz="2400" dirty="0"/>
              <a:t>（</a:t>
            </a:r>
            <a:r>
              <a:rPr lang="en-US" altLang="zh-CN" sz="2400" dirty="0"/>
              <a:t>LSTM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342900" indent="-342900">
              <a:lnSpc>
                <a:spcPct val="2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b="0" i="0" dirty="0">
                <a:effectLst/>
              </a:rPr>
              <a:t>Deconvolution neural network</a:t>
            </a:r>
            <a:r>
              <a:rPr lang="zh-CN" altLang="en-US" sz="2400" dirty="0"/>
              <a:t>（</a:t>
            </a:r>
            <a:r>
              <a:rPr lang="en-US" altLang="zh-CN" sz="2400" dirty="0"/>
              <a:t>CNN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  <p:pic>
        <p:nvPicPr>
          <p:cNvPr id="6" name="图形 5" descr="清单 纯色填充">
            <a:extLst>
              <a:ext uri="{FF2B5EF4-FFF2-40B4-BE49-F238E27FC236}">
                <a16:creationId xmlns:a16="http://schemas.microsoft.com/office/drawing/2014/main" id="{FDCDA12F-8D21-AC67-13FD-733051D79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98373" y="487800"/>
            <a:ext cx="914400" cy="9144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69E47-6C9B-E740-9E8C-44E2AE03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8FFA14-518C-5721-2558-1347E9C86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n finance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Information that reflects investor behavior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→</a:t>
            </a: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 Enhance the stock forecasting model</a:t>
            </a:r>
            <a:endParaRPr lang="en-US" altLang="zh-CN" sz="2400" dirty="0">
              <a:solidFill>
                <a:schemeClr val="tx1"/>
              </a:solidFill>
              <a:latin typeface="+mn-lt"/>
            </a:endParaRP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NLP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technology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→</a:t>
            </a: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Stock market trend forecast</a:t>
            </a:r>
          </a:p>
          <a:p>
            <a:pPr marL="0" indent="0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 i="0" u="none" strike="noStrike" dirty="0">
                <a:solidFill>
                  <a:schemeClr val="tx1"/>
                </a:solidFill>
                <a:effectLst/>
                <a:latin typeface="+mn-lt"/>
              </a:rPr>
              <a:t>News media</a:t>
            </a:r>
          </a:p>
          <a:p>
            <a:pPr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kern="0" spc="-15" dirty="0"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Bloomberg</a:t>
            </a:r>
            <a:endParaRPr lang="en-US" altLang="zh-CN" sz="2400" kern="0" spc="-15" dirty="0">
              <a:solidFill>
                <a:schemeClr val="tx1"/>
              </a:solidFill>
              <a:latin typeface="+mn-lt"/>
            </a:endParaRPr>
          </a:p>
          <a:p>
            <a:pPr marL="0" indent="0" algn="l">
              <a:buClr>
                <a:schemeClr val="bg2">
                  <a:lumMod val="50000"/>
                </a:schemeClr>
              </a:buClr>
              <a:buNone/>
            </a:pP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Two important input characteristics</a:t>
            </a: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Characteristics of financial Data</a:t>
            </a:r>
          </a:p>
          <a:p>
            <a:pPr algn="l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l"/>
            </a:pPr>
            <a:r>
              <a:rPr lang="en-US" altLang="zh-CN" sz="2400" i="0" dirty="0">
                <a:solidFill>
                  <a:schemeClr val="tx1"/>
                </a:solidFill>
                <a:effectLst/>
                <a:latin typeface="+mn-lt"/>
              </a:rPr>
              <a:t>Text data characteristics</a:t>
            </a:r>
          </a:p>
        </p:txBody>
      </p:sp>
      <p:pic>
        <p:nvPicPr>
          <p:cNvPr id="5" name="图形 4" descr="书籍 纯色填充">
            <a:extLst>
              <a:ext uri="{FF2B5EF4-FFF2-40B4-BE49-F238E27FC236}">
                <a16:creationId xmlns:a16="http://schemas.microsoft.com/office/drawing/2014/main" id="{68C07DD9-DC5D-9F13-8BA5-A2A68E29E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68536" y="6084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38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5A36E-4E94-EED7-92C4-05037374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160DE-E761-9CC1-4A8D-4A99D701C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altLang="zh-CN" sz="2800" b="0" i="0" dirty="0">
                <a:solidFill>
                  <a:srgbClr val="2A2B2E"/>
                </a:solidFill>
                <a:effectLst/>
                <a:latin typeface="+mn-lt"/>
              </a:rPr>
              <a:t>A news text embedding construction method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Vector of embedding</a:t>
            </a:r>
            <a:r>
              <a:rPr lang="zh-CN" altLang="en-US" sz="2400" dirty="0">
                <a:latin typeface="+mn-lt"/>
              </a:rPr>
              <a:t>→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 Reflect the </a:t>
            </a:r>
            <a:r>
              <a:rPr lang="en-US" altLang="zh-CN" sz="2400" b="1" i="0" dirty="0">
                <a:solidFill>
                  <a:srgbClr val="2A2B2E"/>
                </a:solidFill>
                <a:effectLst/>
                <a:latin typeface="+mn-lt"/>
              </a:rPr>
              <a:t>emotional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, </a:t>
            </a:r>
            <a:r>
              <a:rPr lang="en-US" altLang="zh-CN" sz="2400" b="1" i="0" dirty="0">
                <a:solidFill>
                  <a:srgbClr val="2A2B2E"/>
                </a:solidFill>
                <a:effectLst/>
                <a:latin typeface="+mn-lt"/>
              </a:rPr>
              <a:t>semantic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 and </a:t>
            </a:r>
            <a:r>
              <a:rPr lang="en-US" altLang="zh-CN" sz="2400" b="1" i="0" dirty="0">
                <a:solidFill>
                  <a:srgbClr val="2A2B2E"/>
                </a:solidFill>
                <a:effectLst/>
                <a:latin typeface="+mn-lt"/>
              </a:rPr>
              <a:t>subject information of the text</a:t>
            </a:r>
            <a:endParaRPr lang="en-US" altLang="zh-CN" sz="2400" b="1" dirty="0">
              <a:latin typeface="+mn-lt"/>
            </a:endParaRP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Deep learning approach</a:t>
            </a:r>
            <a:r>
              <a:rPr lang="zh-CN" altLang="en-US" sz="2400" dirty="0">
                <a:latin typeface="+mn-lt"/>
              </a:rPr>
              <a:t>→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Short-term stock market trend forecast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Empirical experiment</a:t>
            </a:r>
            <a:r>
              <a:rPr lang="zh-CN" altLang="en-US" sz="2400" dirty="0">
                <a:latin typeface="+mn-lt"/>
              </a:rPr>
              <a:t>→</a:t>
            </a:r>
            <a:r>
              <a:rPr lang="en-US" altLang="zh-CN" sz="2400" b="0" i="0" dirty="0">
                <a:solidFill>
                  <a:srgbClr val="2A2B2E"/>
                </a:solidFill>
                <a:effectLst/>
                <a:latin typeface="+mn-lt"/>
              </a:rPr>
              <a:t> Models can effectively predict market trends</a:t>
            </a:r>
          </a:p>
        </p:txBody>
      </p:sp>
      <p:pic>
        <p:nvPicPr>
          <p:cNvPr id="7" name="图形 6" descr="条形图 纯色填充">
            <a:extLst>
              <a:ext uri="{FF2B5EF4-FFF2-40B4-BE49-F238E27FC236}">
                <a16:creationId xmlns:a16="http://schemas.microsoft.com/office/drawing/2014/main" id="{83305B1C-38F8-CFB8-1633-1E05904B53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6809" y="576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78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 —— Menu</a:t>
            </a:r>
          </a:p>
        </p:txBody>
      </p:sp>
      <p:sp>
        <p:nvSpPr>
          <p:cNvPr id="6" name="内容占位符 9">
            <a:extLst>
              <a:ext uri="{FF2B5EF4-FFF2-40B4-BE49-F238E27FC236}">
                <a16:creationId xmlns:a16="http://schemas.microsoft.com/office/drawing/2014/main" id="{03407648-8EF7-BFBF-1C3C-FD732E070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490663"/>
            <a:ext cx="10969625" cy="4759325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Related Work</a:t>
            </a:r>
          </a:p>
          <a:p>
            <a:pPr lvl="1"/>
            <a:r>
              <a:rPr lang="en-US" altLang="zh-CN" sz="2000" dirty="0"/>
              <a:t>Stock Forecasting Based on Deep Learning</a:t>
            </a:r>
          </a:p>
          <a:p>
            <a:pPr lvl="1"/>
            <a:r>
              <a:rPr lang="en-US" altLang="zh-CN" sz="2000" dirty="0"/>
              <a:t>Stock Forecasting with Social Media Sentiment Analysis</a:t>
            </a:r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Proposed Method</a:t>
            </a:r>
          </a:p>
          <a:p>
            <a:pPr lvl="1"/>
            <a:r>
              <a:rPr lang="en-US" altLang="zh-CN" sz="2000" dirty="0"/>
              <a:t>Problem Formulation</a:t>
            </a:r>
          </a:p>
          <a:p>
            <a:pPr lvl="1"/>
            <a:r>
              <a:rPr lang="en-US" altLang="zh-CN" sz="2000" dirty="0"/>
              <a:t>Proposed Method</a:t>
            </a: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Related Work </a:t>
            </a:r>
            <a:br>
              <a:rPr lang="en-US" altLang="zh-CN" sz="2800" dirty="0"/>
            </a:br>
            <a:r>
              <a:rPr lang="en-US" altLang="zh-CN" sz="2800" dirty="0"/>
              <a:t>—— Stock Forecasting Based on Deep Learning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LSTM &amp; CNN </a:t>
            </a:r>
          </a:p>
          <a:p>
            <a:pPr marL="0" indent="0">
              <a:buNone/>
            </a:pPr>
            <a:r>
              <a:rPr lang="en-US" altLang="zh-CN" sz="2400" dirty="0"/>
              <a:t>  -&gt; the most typical models which have been commonly used</a:t>
            </a:r>
          </a:p>
          <a:p>
            <a:r>
              <a:rPr lang="en-US" altLang="zh-CN" sz="2400" dirty="0"/>
              <a:t>Example:</a:t>
            </a:r>
          </a:p>
          <a:p>
            <a:pPr lvl="1"/>
            <a:r>
              <a:rPr lang="en-US" altLang="zh-CN" sz="2200" dirty="0"/>
              <a:t>A) a hybrid model combined LSTM and Genetic Algorithm by Chuang</a:t>
            </a:r>
          </a:p>
          <a:p>
            <a:pPr lvl="1"/>
            <a:r>
              <a:rPr lang="en-US" altLang="zh-CN" sz="2200" dirty="0"/>
              <a:t>B) CEEMD-PCA-LSTM by Zhang’s team</a:t>
            </a:r>
          </a:p>
          <a:p>
            <a:pPr lvl="1"/>
            <a:r>
              <a:rPr lang="en-US" altLang="zh-CN" sz="2200" dirty="0"/>
              <a:t>C) </a:t>
            </a:r>
            <a:r>
              <a:rPr lang="en-US" altLang="zh-CN" sz="2200" dirty="0" err="1"/>
              <a:t>Hierachical</a:t>
            </a:r>
            <a:r>
              <a:rPr lang="en-US" altLang="zh-CN" sz="2200" dirty="0"/>
              <a:t> Attention Networks (HAN) by Zheng</a:t>
            </a:r>
          </a:p>
          <a:p>
            <a:pPr lvl="1"/>
            <a:r>
              <a:rPr lang="en-US" altLang="zh-CN" sz="2200" dirty="0"/>
              <a:t>etc.</a:t>
            </a:r>
          </a:p>
          <a:p>
            <a:pPr lvl="2"/>
            <a:endParaRPr lang="en-US" altLang="zh-CN" sz="2200" dirty="0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Related Work </a:t>
            </a:r>
            <a:br>
              <a:rPr lang="en-US" altLang="zh-CN" sz="2800" dirty="0"/>
            </a:br>
            <a:r>
              <a:rPr lang="en-US" altLang="zh-CN" sz="2800" dirty="0"/>
              <a:t>—— </a:t>
            </a:r>
            <a:r>
              <a:rPr lang="en-US" altLang="zh-CN" sz="2000" dirty="0"/>
              <a:t>Stock Forecasting with Social Media Sentiment Analysis</a:t>
            </a:r>
            <a:endParaRPr lang="en-US" altLang="zh-CN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enhance stock movement prediction by public sentiment</a:t>
            </a:r>
          </a:p>
          <a:p>
            <a:pPr lvl="1"/>
            <a:r>
              <a:rPr lang="en-US" altLang="zh-CN" sz="2200" dirty="0" err="1"/>
              <a:t>eg.</a:t>
            </a:r>
            <a:r>
              <a:rPr lang="en-US" altLang="zh-CN" sz="2200" dirty="0"/>
              <a:t> </a:t>
            </a:r>
            <a:r>
              <a:rPr lang="en-US" altLang="zh-CN" sz="2200" dirty="0" err="1"/>
              <a:t>news,articles</a:t>
            </a:r>
            <a:r>
              <a:rPr lang="en-US" altLang="zh-CN" sz="2200" dirty="0"/>
              <a:t>, tweets, blog posts, other texts.</a:t>
            </a:r>
          </a:p>
          <a:p>
            <a:r>
              <a:rPr lang="en-US" altLang="zh-CN" sz="2400" dirty="0"/>
              <a:t>Step1: text -&gt; understandable form for machines</a:t>
            </a:r>
          </a:p>
          <a:p>
            <a:r>
              <a:rPr lang="en-US" altLang="zh-CN" sz="2400" dirty="0"/>
              <a:t>Step2: utilize statistical models or machine learning models</a:t>
            </a:r>
          </a:p>
          <a:p>
            <a:pPr lvl="1"/>
            <a:r>
              <a:rPr lang="en-US" altLang="zh-CN" sz="2200" dirty="0"/>
              <a:t>to make prediction</a:t>
            </a:r>
          </a:p>
          <a:p>
            <a:endParaRPr lang="en-US" altLang="zh-CN" sz="2400" dirty="0"/>
          </a:p>
          <a:p>
            <a:r>
              <a:rPr lang="en-US" altLang="zh-CN" sz="2400" dirty="0"/>
              <a:t>Innovation: utilize multiple news textual features for prediction</a:t>
            </a:r>
          </a:p>
          <a:p>
            <a:endParaRPr lang="en-US" altLang="zh-CN" sz="2400" dirty="0"/>
          </a:p>
          <a:p>
            <a:endParaRPr lang="en-US" altLang="zh-C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84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748</Words>
  <Application>Microsoft Office PowerPoint</Application>
  <PresentationFormat>宽屏</PresentationFormat>
  <Paragraphs>162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7" baseType="lpstr">
      <vt:lpstr>Arial</vt:lpstr>
      <vt:lpstr>Wingdings</vt:lpstr>
      <vt:lpstr>Office 主题​​</vt:lpstr>
      <vt:lpstr>Stock Market Trend Forecasting  Based on Multiple Textual Features:  A Deep Learning  Method</vt:lpstr>
      <vt:lpstr>Significance</vt:lpstr>
      <vt:lpstr>Problems</vt:lpstr>
      <vt:lpstr>Introductions</vt:lpstr>
      <vt:lpstr>Introductions</vt:lpstr>
      <vt:lpstr>Introductions</vt:lpstr>
      <vt:lpstr>Solution —— Menu</vt:lpstr>
      <vt:lpstr>Related Work  —— Stock Forecasting Based on Deep Learning</vt:lpstr>
      <vt:lpstr>Related Work  —— Stock Forecasting with Social Media Sentiment Analysis</vt:lpstr>
      <vt:lpstr>Proposed Method —— Problem Formulation</vt:lpstr>
      <vt:lpstr>Proposed Method —— Problem Formulation</vt:lpstr>
      <vt:lpstr>Proposed Method —— Problem Formulation</vt:lpstr>
      <vt:lpstr>Proposed Method —— Proposed Method</vt:lpstr>
      <vt:lpstr>Proposed Method —— Stage1</vt:lpstr>
      <vt:lpstr>Proposed Method —— Stage2</vt:lpstr>
      <vt:lpstr>Proposed Method —— Stage3</vt:lpstr>
      <vt:lpstr>Experiments and Discussion —— Menu</vt:lpstr>
      <vt:lpstr>Details —— Dataset &amp;&amp; Data Processing</vt:lpstr>
      <vt:lpstr>Details —— Experimental Setup</vt:lpstr>
      <vt:lpstr>Evaluation metrics</vt:lpstr>
      <vt:lpstr>Decide on the Optimal Sliding Window Size K</vt:lpstr>
      <vt:lpstr>Experimental Results for Baseline Models</vt:lpstr>
      <vt:lpstr>Results for the Proposed Method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CSSE</dc:creator>
  <cp:lastModifiedBy>王 曦</cp:lastModifiedBy>
  <cp:revision>285</cp:revision>
  <dcterms:created xsi:type="dcterms:W3CDTF">2019-06-19T02:08:00Z</dcterms:created>
  <dcterms:modified xsi:type="dcterms:W3CDTF">2022-11-20T15:31:18Z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2052-10.8.0.6370</vt:lpwstr>
  </property>
  <property fmtid="{D5CDD505-2E9C-101B-9397-08002B2CF9AE}" pid="3" name="ICV">
    <vt:lpwstr>A983D2EF1E98400B92AF06C7172937CA</vt:lpwstr>
  </property>
</Properties>
</file>