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Lst>
  <p:notesMasterIdLst>
    <p:notesMasterId r:id="rId65"/>
  </p:notesMasterIdLst>
  <p:handoutMasterIdLst>
    <p:handoutMasterId r:id="rId66"/>
  </p:handoutMasterIdLst>
  <p:sldIdLst>
    <p:sldId id="267" r:id="rId2"/>
    <p:sldId id="336" r:id="rId3"/>
    <p:sldId id="268" r:id="rId4"/>
    <p:sldId id="287" r:id="rId5"/>
    <p:sldId id="325" r:id="rId6"/>
    <p:sldId id="284" r:id="rId7"/>
    <p:sldId id="326" r:id="rId8"/>
    <p:sldId id="288" r:id="rId9"/>
    <p:sldId id="270" r:id="rId10"/>
    <p:sldId id="329" r:id="rId11"/>
    <p:sldId id="330" r:id="rId12"/>
    <p:sldId id="335" r:id="rId13"/>
    <p:sldId id="327" r:id="rId14"/>
    <p:sldId id="334" r:id="rId15"/>
    <p:sldId id="271" r:id="rId16"/>
    <p:sldId id="273" r:id="rId17"/>
    <p:sldId id="333" r:id="rId18"/>
    <p:sldId id="272" r:id="rId19"/>
    <p:sldId id="291" r:id="rId20"/>
    <p:sldId id="290" r:id="rId21"/>
    <p:sldId id="274" r:id="rId22"/>
    <p:sldId id="292" r:id="rId23"/>
    <p:sldId id="275" r:id="rId24"/>
    <p:sldId id="293" r:id="rId25"/>
    <p:sldId id="294" r:id="rId26"/>
    <p:sldId id="295" r:id="rId27"/>
    <p:sldId id="332" r:id="rId28"/>
    <p:sldId id="296" r:id="rId29"/>
    <p:sldId id="328" r:id="rId30"/>
    <p:sldId id="276" r:id="rId31"/>
    <p:sldId id="315" r:id="rId32"/>
    <p:sldId id="316" r:id="rId33"/>
    <p:sldId id="331" r:id="rId34"/>
    <p:sldId id="301" r:id="rId35"/>
    <p:sldId id="302" r:id="rId36"/>
    <p:sldId id="303" r:id="rId37"/>
    <p:sldId id="304" r:id="rId38"/>
    <p:sldId id="305" r:id="rId39"/>
    <p:sldId id="306" r:id="rId40"/>
    <p:sldId id="307" r:id="rId41"/>
    <p:sldId id="308" r:id="rId42"/>
    <p:sldId id="309" r:id="rId43"/>
    <p:sldId id="340" r:id="rId44"/>
    <p:sldId id="310" r:id="rId45"/>
    <p:sldId id="311" r:id="rId46"/>
    <p:sldId id="341" r:id="rId47"/>
    <p:sldId id="312" r:id="rId48"/>
    <p:sldId id="342" r:id="rId49"/>
    <p:sldId id="337" r:id="rId50"/>
    <p:sldId id="298" r:id="rId51"/>
    <p:sldId id="313" r:id="rId52"/>
    <p:sldId id="299" r:id="rId53"/>
    <p:sldId id="314" r:id="rId54"/>
    <p:sldId id="338" r:id="rId55"/>
    <p:sldId id="317" r:id="rId56"/>
    <p:sldId id="318" r:id="rId57"/>
    <p:sldId id="319" r:id="rId58"/>
    <p:sldId id="320" r:id="rId59"/>
    <p:sldId id="339" r:id="rId60"/>
    <p:sldId id="280" r:id="rId61"/>
    <p:sldId id="324" r:id="rId62"/>
    <p:sldId id="322" r:id="rId63"/>
    <p:sldId id="283" r:id="rId64"/>
  </p:sldIdLst>
  <p:sldSz cx="9144000" cy="6858000" type="screen4x3"/>
  <p:notesSz cx="7104063"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66FF66"/>
    <a:srgbClr val="A5B50B"/>
    <a:srgbClr val="FF0000"/>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1885" autoAdjust="0"/>
  </p:normalViewPr>
  <p:slideViewPr>
    <p:cSldViewPr>
      <p:cViewPr>
        <p:scale>
          <a:sx n="75" d="100"/>
          <a:sy n="75" d="100"/>
        </p:scale>
        <p:origin x="534" y="-372"/>
      </p:cViewPr>
      <p:guideLst>
        <p:guide orient="horz" pos="2160"/>
        <p:guide pos="2880"/>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100" d="100"/>
        <a:sy n="100" d="100"/>
      </p:scale>
      <p:origin x="0" y="0"/>
    </p:cViewPr>
  </p:sorterViewPr>
  <p:notesViewPr>
    <p:cSldViewPr>
      <p:cViewPr varScale="1">
        <p:scale>
          <a:sx n="80" d="100"/>
          <a:sy n="80" d="100"/>
        </p:scale>
        <p:origin x="3918" y="6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 Id="rId4"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8DCE8BF-863B-47DF-9B5B-4501A0721252}"/>
              </a:ext>
            </a:extLst>
          </p:cNvPr>
          <p:cNvSpPr>
            <a:spLocks noGrp="1" noChangeArrowheads="1"/>
          </p:cNvSpPr>
          <p:nvPr>
            <p:ph type="hdr" sz="quarter"/>
          </p:nvPr>
        </p:nvSpPr>
        <p:spPr bwMode="auto">
          <a:xfrm>
            <a:off x="1" y="0"/>
            <a:ext cx="5439991" cy="511334"/>
          </a:xfrm>
          <a:prstGeom prst="rect">
            <a:avLst/>
          </a:prstGeom>
          <a:noFill/>
          <a:ln w="9525">
            <a:noFill/>
            <a:miter lim="800000"/>
            <a:headEnd/>
            <a:tailEnd/>
          </a:ln>
          <a:effectLst/>
        </p:spPr>
        <p:txBody>
          <a:bodyPr vert="horz" wrap="square" lIns="96665" tIns="48333" rIns="96665" bIns="48333" numCol="1" anchor="t" anchorCtr="0" compatLnSpc="1">
            <a:prstTxWarp prst="textNoShape">
              <a:avLst/>
            </a:prstTxWarp>
          </a:bodyPr>
          <a:lstStyle>
            <a:lvl1pPr defTabSz="966820">
              <a:defRPr sz="1300">
                <a:latin typeface="Times New Roman" pitchFamily="18" charset="0"/>
              </a:defRPr>
            </a:lvl1pPr>
          </a:lstStyle>
          <a:p>
            <a:pPr>
              <a:defRPr/>
            </a:pPr>
            <a:r>
              <a:rPr lang="en-US"/>
              <a:t>Morgan Kaufmann Publishers</a:t>
            </a:r>
          </a:p>
        </p:txBody>
      </p:sp>
      <p:sp>
        <p:nvSpPr>
          <p:cNvPr id="6147" name="Rectangle 3">
            <a:extLst>
              <a:ext uri="{FF2B5EF4-FFF2-40B4-BE49-F238E27FC236}">
                <a16:creationId xmlns:a16="http://schemas.microsoft.com/office/drawing/2014/main" id="{4E43F6F7-9A15-4D1D-BD58-E18FF408B83A}"/>
              </a:ext>
            </a:extLst>
          </p:cNvPr>
          <p:cNvSpPr>
            <a:spLocks noGrp="1" noChangeArrowheads="1"/>
          </p:cNvSpPr>
          <p:nvPr>
            <p:ph type="dt" sz="quarter" idx="1"/>
          </p:nvPr>
        </p:nvSpPr>
        <p:spPr bwMode="auto">
          <a:xfrm>
            <a:off x="5578137" y="0"/>
            <a:ext cx="1525928" cy="511334"/>
          </a:xfrm>
          <a:prstGeom prst="rect">
            <a:avLst/>
          </a:prstGeom>
          <a:noFill/>
          <a:ln w="9525">
            <a:noFill/>
            <a:miter lim="800000"/>
            <a:headEnd/>
            <a:tailEnd/>
          </a:ln>
          <a:effectLst/>
        </p:spPr>
        <p:txBody>
          <a:bodyPr vert="horz" wrap="square" lIns="96665" tIns="48333" rIns="96665" bIns="48333" numCol="1" anchor="t" anchorCtr="0" compatLnSpc="1">
            <a:prstTxWarp prst="textNoShape">
              <a:avLst/>
            </a:prstTxWarp>
          </a:bodyPr>
          <a:lstStyle>
            <a:lvl1pPr algn="r" defTabSz="966820">
              <a:defRPr sz="1300">
                <a:latin typeface="Times New Roman" pitchFamily="18" charset="0"/>
              </a:defRPr>
            </a:lvl1pPr>
          </a:lstStyle>
          <a:p>
            <a:pPr>
              <a:defRPr/>
            </a:pPr>
            <a:fld id="{E7092B7C-4223-4ED8-A64A-9F504DB4B8AC}" type="datetime4">
              <a:rPr lang="en-US" altLang="zh-CN"/>
              <a:pPr>
                <a:defRPr/>
              </a:pPr>
              <a:t>September 15, 2020</a:t>
            </a:fld>
            <a:endParaRPr lang="en-US" altLang="zh-CN"/>
          </a:p>
        </p:txBody>
      </p:sp>
      <p:sp>
        <p:nvSpPr>
          <p:cNvPr id="6148" name="Rectangle 4">
            <a:extLst>
              <a:ext uri="{FF2B5EF4-FFF2-40B4-BE49-F238E27FC236}">
                <a16:creationId xmlns:a16="http://schemas.microsoft.com/office/drawing/2014/main" id="{65202CE8-89F5-44A9-9141-EBEC1F9A0D82}"/>
              </a:ext>
            </a:extLst>
          </p:cNvPr>
          <p:cNvSpPr>
            <a:spLocks noGrp="1" noChangeArrowheads="1"/>
          </p:cNvSpPr>
          <p:nvPr>
            <p:ph type="ftr" sz="quarter" idx="2"/>
          </p:nvPr>
        </p:nvSpPr>
        <p:spPr bwMode="auto">
          <a:xfrm>
            <a:off x="1" y="9723279"/>
            <a:ext cx="5439991" cy="511334"/>
          </a:xfrm>
          <a:prstGeom prst="rect">
            <a:avLst/>
          </a:prstGeom>
          <a:noFill/>
          <a:ln w="9525">
            <a:noFill/>
            <a:miter lim="800000"/>
            <a:headEnd/>
            <a:tailEnd/>
          </a:ln>
          <a:effectLst/>
        </p:spPr>
        <p:txBody>
          <a:bodyPr vert="horz" wrap="square" lIns="96665" tIns="48333" rIns="96665" bIns="48333" numCol="1" anchor="b" anchorCtr="0" compatLnSpc="1">
            <a:prstTxWarp prst="textNoShape">
              <a:avLst/>
            </a:prstTxWarp>
          </a:bodyPr>
          <a:lstStyle>
            <a:lvl1pPr defTabSz="966820">
              <a:defRPr sz="1300">
                <a:latin typeface="Times New Roman" pitchFamily="18" charset="0"/>
              </a:defRPr>
            </a:lvl1pPr>
          </a:lstStyle>
          <a:p>
            <a:pPr>
              <a:defRPr/>
            </a:pPr>
            <a:r>
              <a:rPr lang="en-US"/>
              <a:t>Chapter 1 — Computer Abstractions and Technology</a:t>
            </a:r>
          </a:p>
        </p:txBody>
      </p:sp>
      <p:sp>
        <p:nvSpPr>
          <p:cNvPr id="6149" name="Rectangle 5">
            <a:extLst>
              <a:ext uri="{FF2B5EF4-FFF2-40B4-BE49-F238E27FC236}">
                <a16:creationId xmlns:a16="http://schemas.microsoft.com/office/drawing/2014/main" id="{29F2A50E-AE77-4621-918A-210946BA7D2E}"/>
              </a:ext>
            </a:extLst>
          </p:cNvPr>
          <p:cNvSpPr>
            <a:spLocks noGrp="1" noChangeArrowheads="1"/>
          </p:cNvSpPr>
          <p:nvPr>
            <p:ph type="sldNum" sz="quarter" idx="3"/>
          </p:nvPr>
        </p:nvSpPr>
        <p:spPr bwMode="auto">
          <a:xfrm>
            <a:off x="5578137" y="9723279"/>
            <a:ext cx="1525928" cy="511334"/>
          </a:xfrm>
          <a:prstGeom prst="rect">
            <a:avLst/>
          </a:prstGeom>
          <a:noFill/>
          <a:ln w="9525">
            <a:noFill/>
            <a:miter lim="800000"/>
            <a:headEnd/>
            <a:tailEnd/>
          </a:ln>
          <a:effectLst/>
        </p:spPr>
        <p:txBody>
          <a:bodyPr vert="horz" wrap="square" lIns="96665" tIns="48333" rIns="96665" bIns="48333" numCol="1" anchor="b" anchorCtr="0" compatLnSpc="1">
            <a:prstTxWarp prst="textNoShape">
              <a:avLst/>
            </a:prstTxWarp>
          </a:bodyPr>
          <a:lstStyle>
            <a:lvl1pPr algn="r" defTabSz="966820">
              <a:defRPr sz="1300">
                <a:latin typeface="Times New Roman" panose="02020603050405020304" pitchFamily="18" charset="0"/>
              </a:defRPr>
            </a:lvl1pPr>
          </a:lstStyle>
          <a:p>
            <a:pPr>
              <a:defRPr/>
            </a:pPr>
            <a:fld id="{65A4041E-8B81-4707-8CA6-7C937F9DA05A}" type="slidenum">
              <a:rPr lang="en-US" altLang="zh-CN"/>
              <a:pPr>
                <a:defRPr/>
              </a:pPr>
              <a:t>‹#›</a:t>
            </a:fld>
            <a:endParaRPr lang="en-US" altLang="zh-CN"/>
          </a:p>
        </p:txBody>
      </p:sp>
    </p:spTree>
    <p:extLst>
      <p:ext uri="{BB962C8B-B14F-4D97-AF65-F5344CB8AC3E}">
        <p14:creationId xmlns:p14="http://schemas.microsoft.com/office/powerpoint/2010/main" val="9396018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C638C79-F739-40C9-85DB-430189BE18DF}"/>
              </a:ext>
            </a:extLst>
          </p:cNvPr>
          <p:cNvSpPr>
            <a:spLocks noGrp="1" noChangeArrowheads="1"/>
          </p:cNvSpPr>
          <p:nvPr>
            <p:ph type="hdr" sz="quarter"/>
          </p:nvPr>
        </p:nvSpPr>
        <p:spPr bwMode="auto">
          <a:xfrm>
            <a:off x="1" y="0"/>
            <a:ext cx="3078851" cy="511334"/>
          </a:xfrm>
          <a:prstGeom prst="rect">
            <a:avLst/>
          </a:prstGeom>
          <a:noFill/>
          <a:ln w="9525">
            <a:noFill/>
            <a:miter lim="800000"/>
            <a:headEnd/>
            <a:tailEnd/>
          </a:ln>
          <a:effectLst/>
        </p:spPr>
        <p:txBody>
          <a:bodyPr vert="horz" wrap="square" lIns="96665" tIns="48333" rIns="96665" bIns="48333" numCol="1" anchor="t" anchorCtr="0" compatLnSpc="1">
            <a:prstTxWarp prst="textNoShape">
              <a:avLst/>
            </a:prstTxWarp>
          </a:bodyPr>
          <a:lstStyle>
            <a:lvl1pPr defTabSz="966820">
              <a:defRPr sz="1300">
                <a:latin typeface="Times New Roman" pitchFamily="18" charset="0"/>
              </a:defRPr>
            </a:lvl1pPr>
          </a:lstStyle>
          <a:p>
            <a:pPr>
              <a:defRPr/>
            </a:pPr>
            <a:r>
              <a:rPr lang="en-US"/>
              <a:t>Morgan Kaufmann Publishers</a:t>
            </a:r>
          </a:p>
        </p:txBody>
      </p:sp>
      <p:sp>
        <p:nvSpPr>
          <p:cNvPr id="8195" name="Rectangle 3">
            <a:extLst>
              <a:ext uri="{FF2B5EF4-FFF2-40B4-BE49-F238E27FC236}">
                <a16:creationId xmlns:a16="http://schemas.microsoft.com/office/drawing/2014/main" id="{E0C9E65C-A86E-465B-96F0-339D9588EE2E}"/>
              </a:ext>
            </a:extLst>
          </p:cNvPr>
          <p:cNvSpPr>
            <a:spLocks noGrp="1" noChangeArrowheads="1"/>
          </p:cNvSpPr>
          <p:nvPr>
            <p:ph type="dt" idx="1"/>
          </p:nvPr>
        </p:nvSpPr>
        <p:spPr bwMode="auto">
          <a:xfrm>
            <a:off x="4025213" y="0"/>
            <a:ext cx="3078850" cy="511334"/>
          </a:xfrm>
          <a:prstGeom prst="rect">
            <a:avLst/>
          </a:prstGeom>
          <a:noFill/>
          <a:ln w="9525">
            <a:noFill/>
            <a:miter lim="800000"/>
            <a:headEnd/>
            <a:tailEnd/>
          </a:ln>
          <a:effectLst/>
        </p:spPr>
        <p:txBody>
          <a:bodyPr vert="horz" wrap="square" lIns="96665" tIns="48333" rIns="96665" bIns="48333" numCol="1" anchor="t" anchorCtr="0" compatLnSpc="1">
            <a:prstTxWarp prst="textNoShape">
              <a:avLst/>
            </a:prstTxWarp>
          </a:bodyPr>
          <a:lstStyle>
            <a:lvl1pPr algn="r" defTabSz="966820">
              <a:defRPr sz="1300">
                <a:latin typeface="Times New Roman" pitchFamily="18" charset="0"/>
              </a:defRPr>
            </a:lvl1pPr>
          </a:lstStyle>
          <a:p>
            <a:pPr>
              <a:defRPr/>
            </a:pPr>
            <a:fld id="{8C46F1BF-72AC-4905-B437-300E58A0A052}" type="datetime4">
              <a:rPr lang="en-US" altLang="zh-CN"/>
              <a:pPr>
                <a:defRPr/>
              </a:pPr>
              <a:t>September 15, 2020</a:t>
            </a:fld>
            <a:endParaRPr lang="en-US" altLang="zh-CN"/>
          </a:p>
        </p:txBody>
      </p:sp>
      <p:sp>
        <p:nvSpPr>
          <p:cNvPr id="3076" name="Rectangle 4">
            <a:extLst>
              <a:ext uri="{FF2B5EF4-FFF2-40B4-BE49-F238E27FC236}">
                <a16:creationId xmlns:a16="http://schemas.microsoft.com/office/drawing/2014/main" id="{9BA43A60-3E44-4F53-AFDF-D2775ECD0588}"/>
              </a:ext>
            </a:extLst>
          </p:cNvPr>
          <p:cNvSpPr>
            <a:spLocks noGrp="1" noRot="1" noChangeAspect="1" noChangeArrowheads="1" noTextEdit="1"/>
          </p:cNvSpPr>
          <p:nvPr>
            <p:ph type="sldImg" idx="2"/>
          </p:nvPr>
        </p:nvSpPr>
        <p:spPr bwMode="auto">
          <a:xfrm>
            <a:off x="995363" y="771525"/>
            <a:ext cx="5113337"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79829391-8217-4F61-AE03-7091E8032A24}"/>
              </a:ext>
            </a:extLst>
          </p:cNvPr>
          <p:cNvSpPr>
            <a:spLocks noGrp="1" noChangeArrowheads="1"/>
          </p:cNvSpPr>
          <p:nvPr>
            <p:ph type="body" sz="quarter" idx="3"/>
          </p:nvPr>
        </p:nvSpPr>
        <p:spPr bwMode="auto">
          <a:xfrm>
            <a:off x="946361" y="4862435"/>
            <a:ext cx="5211341" cy="4603590"/>
          </a:xfrm>
          <a:prstGeom prst="rect">
            <a:avLst/>
          </a:prstGeom>
          <a:noFill/>
          <a:ln w="9525">
            <a:noFill/>
            <a:miter lim="800000"/>
            <a:headEnd/>
            <a:tailEnd/>
          </a:ln>
          <a:effectLst/>
        </p:spPr>
        <p:txBody>
          <a:bodyPr vert="horz" wrap="square" lIns="96665" tIns="48333" rIns="96665" bIns="4833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4A0037D8-55EE-47AA-B87C-7CCB1B46DB65}"/>
              </a:ext>
            </a:extLst>
          </p:cNvPr>
          <p:cNvSpPr>
            <a:spLocks noGrp="1" noChangeArrowheads="1"/>
          </p:cNvSpPr>
          <p:nvPr>
            <p:ph type="ftr" sz="quarter" idx="4"/>
          </p:nvPr>
        </p:nvSpPr>
        <p:spPr bwMode="auto">
          <a:xfrm>
            <a:off x="1" y="9723279"/>
            <a:ext cx="3078851" cy="511334"/>
          </a:xfrm>
          <a:prstGeom prst="rect">
            <a:avLst/>
          </a:prstGeom>
          <a:noFill/>
          <a:ln w="9525">
            <a:noFill/>
            <a:miter lim="800000"/>
            <a:headEnd/>
            <a:tailEnd/>
          </a:ln>
          <a:effectLst/>
        </p:spPr>
        <p:txBody>
          <a:bodyPr vert="horz" wrap="square" lIns="96665" tIns="48333" rIns="96665" bIns="48333" numCol="1" anchor="b" anchorCtr="0" compatLnSpc="1">
            <a:prstTxWarp prst="textNoShape">
              <a:avLst/>
            </a:prstTxWarp>
          </a:bodyPr>
          <a:lstStyle>
            <a:lvl1pPr defTabSz="966820">
              <a:defRPr sz="1300">
                <a:latin typeface="Times New Roman" pitchFamily="18" charset="0"/>
              </a:defRPr>
            </a:lvl1pPr>
          </a:lstStyle>
          <a:p>
            <a:pPr>
              <a:defRPr/>
            </a:pPr>
            <a:r>
              <a:rPr lang="en-US"/>
              <a:t>Chapter 1 — Computer Abstractions and Technology</a:t>
            </a:r>
          </a:p>
        </p:txBody>
      </p:sp>
      <p:sp>
        <p:nvSpPr>
          <p:cNvPr id="8199" name="Rectangle 7">
            <a:extLst>
              <a:ext uri="{FF2B5EF4-FFF2-40B4-BE49-F238E27FC236}">
                <a16:creationId xmlns:a16="http://schemas.microsoft.com/office/drawing/2014/main" id="{D7C1649B-AA5D-4BDD-8D69-145FA52C1A48}"/>
              </a:ext>
            </a:extLst>
          </p:cNvPr>
          <p:cNvSpPr>
            <a:spLocks noGrp="1" noChangeArrowheads="1"/>
          </p:cNvSpPr>
          <p:nvPr>
            <p:ph type="sldNum" sz="quarter" idx="5"/>
          </p:nvPr>
        </p:nvSpPr>
        <p:spPr bwMode="auto">
          <a:xfrm>
            <a:off x="4025213" y="9723279"/>
            <a:ext cx="3078850" cy="511334"/>
          </a:xfrm>
          <a:prstGeom prst="rect">
            <a:avLst/>
          </a:prstGeom>
          <a:noFill/>
          <a:ln w="9525">
            <a:noFill/>
            <a:miter lim="800000"/>
            <a:headEnd/>
            <a:tailEnd/>
          </a:ln>
          <a:effectLst/>
        </p:spPr>
        <p:txBody>
          <a:bodyPr vert="horz" wrap="square" lIns="96665" tIns="48333" rIns="96665" bIns="48333" numCol="1" anchor="b" anchorCtr="0" compatLnSpc="1">
            <a:prstTxWarp prst="textNoShape">
              <a:avLst/>
            </a:prstTxWarp>
          </a:bodyPr>
          <a:lstStyle>
            <a:lvl1pPr algn="r" defTabSz="966820">
              <a:defRPr sz="1300">
                <a:latin typeface="Times New Roman" panose="02020603050405020304" pitchFamily="18" charset="0"/>
              </a:defRPr>
            </a:lvl1pPr>
          </a:lstStyle>
          <a:p>
            <a:pPr>
              <a:defRPr/>
            </a:pPr>
            <a:fld id="{D06850A2-BACB-44D1-A070-9AA075F37243}" type="slidenum">
              <a:rPr lang="en-US" altLang="zh-CN"/>
              <a:pPr>
                <a:defRPr/>
              </a:pPr>
              <a:t>‹#›</a:t>
            </a:fld>
            <a:endParaRPr lang="en-US" altLang="zh-CN"/>
          </a:p>
        </p:txBody>
      </p:sp>
    </p:spTree>
    <p:extLst>
      <p:ext uri="{BB962C8B-B14F-4D97-AF65-F5344CB8AC3E}">
        <p14:creationId xmlns:p14="http://schemas.microsoft.com/office/powerpoint/2010/main" val="3359598995"/>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DF401CD-650B-4349-B26C-98614783565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6147" name="Rectangle 3">
            <a:extLst>
              <a:ext uri="{FF2B5EF4-FFF2-40B4-BE49-F238E27FC236}">
                <a16:creationId xmlns:a16="http://schemas.microsoft.com/office/drawing/2014/main" id="{2AA852A9-3198-4366-BAC1-41D3AC4169D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3F7B1D1C-69CA-4F46-856E-30A01EB680B3}"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6148" name="Rectangle 6">
            <a:extLst>
              <a:ext uri="{FF2B5EF4-FFF2-40B4-BE49-F238E27FC236}">
                <a16:creationId xmlns:a16="http://schemas.microsoft.com/office/drawing/2014/main" id="{D97F7509-6ACE-4FAA-A8CE-B4ABB4D6ADE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6149" name="Rectangle 7">
            <a:extLst>
              <a:ext uri="{FF2B5EF4-FFF2-40B4-BE49-F238E27FC236}">
                <a16:creationId xmlns:a16="http://schemas.microsoft.com/office/drawing/2014/main" id="{F44C24C2-2CD3-4CE3-93EC-315D0D4037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35792800-8A75-47DA-A750-B21A00124503}" type="slidenum">
              <a:rPr lang="en-US" altLang="zh-CN" smtClean="0">
                <a:latin typeface="Times New Roman" panose="02020603050405020304" pitchFamily="18" charset="0"/>
              </a:rPr>
              <a:pPr/>
              <a:t>1</a:t>
            </a:fld>
            <a:endParaRPr lang="en-US" altLang="zh-CN">
              <a:latin typeface="Times New Roman" panose="02020603050405020304" pitchFamily="18" charset="0"/>
            </a:endParaRPr>
          </a:p>
        </p:txBody>
      </p:sp>
      <p:sp>
        <p:nvSpPr>
          <p:cNvPr id="6150" name="Rectangle 2">
            <a:extLst>
              <a:ext uri="{FF2B5EF4-FFF2-40B4-BE49-F238E27FC236}">
                <a16:creationId xmlns:a16="http://schemas.microsoft.com/office/drawing/2014/main" id="{886D89FF-6E2E-4545-84E7-31643DBDBDE6}"/>
              </a:ext>
            </a:extLst>
          </p:cNvPr>
          <p:cNvSpPr>
            <a:spLocks noGrp="1" noRot="1" noChangeAspect="1" noChangeArrowheads="1" noTextEdit="1"/>
          </p:cNvSpPr>
          <p:nvPr>
            <p:ph type="sldImg"/>
          </p:nvPr>
        </p:nvSpPr>
        <p:spPr>
          <a:ln/>
        </p:spPr>
      </p:sp>
      <p:sp>
        <p:nvSpPr>
          <p:cNvPr id="6151" name="Rectangle 3">
            <a:extLst>
              <a:ext uri="{FF2B5EF4-FFF2-40B4-BE49-F238E27FC236}">
                <a16:creationId xmlns:a16="http://schemas.microsoft.com/office/drawing/2014/main" id="{20F6859A-DB93-4AED-9DF2-3ECC93C7A8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1 CS1/2/3</a:t>
            </a:r>
            <a:r>
              <a:rPr lang="zh-CN" altLang="en-US" dirty="0"/>
              <a:t>的简单关系，</a:t>
            </a:r>
            <a:r>
              <a:rPr lang="en-US" altLang="zh-CN" dirty="0"/>
              <a:t>CS2</a:t>
            </a:r>
            <a:r>
              <a:rPr lang="zh-CN" altLang="en-US" dirty="0"/>
              <a:t>解决高级语言</a:t>
            </a:r>
            <a:r>
              <a:rPr lang="en-US" altLang="zh-CN" dirty="0"/>
              <a:t>-&gt;</a:t>
            </a:r>
            <a:r>
              <a:rPr lang="zh-CN" altLang="en-US" dirty="0"/>
              <a:t>汇编，</a:t>
            </a:r>
            <a:r>
              <a:rPr lang="en-US" altLang="zh-CN" dirty="0"/>
              <a:t>CS3</a:t>
            </a:r>
            <a:r>
              <a:rPr lang="zh-CN" altLang="en-US" dirty="0"/>
              <a:t>包括：</a:t>
            </a:r>
            <a:r>
              <a:rPr lang="en-US" altLang="zh-CN" dirty="0"/>
              <a:t>1</a:t>
            </a:r>
            <a:r>
              <a:rPr lang="zh-CN" altLang="en-US" dirty="0"/>
              <a:t>）汇编</a:t>
            </a:r>
            <a:r>
              <a:rPr lang="en-US" altLang="zh-CN" dirty="0"/>
              <a:t>-&gt;</a:t>
            </a:r>
            <a:r>
              <a:rPr lang="zh-CN" altLang="en-US" dirty="0"/>
              <a:t>机器码、</a:t>
            </a:r>
            <a:r>
              <a:rPr lang="en-US" altLang="zh-CN" dirty="0"/>
              <a:t>2</a:t>
            </a:r>
            <a:r>
              <a:rPr lang="zh-CN" altLang="en-US" dirty="0"/>
              <a:t>）机器码在硬件上的执行</a:t>
            </a:r>
            <a:endParaRPr lang="en-US" altLang="zh-CN" dirty="0"/>
          </a:p>
          <a:p>
            <a:endParaRPr lang="en-US" altLang="zh-CN" dirty="0"/>
          </a:p>
          <a:p>
            <a:r>
              <a:rPr lang="en-US" altLang="zh-CN" dirty="0"/>
              <a:t>2 </a:t>
            </a:r>
            <a:r>
              <a:rPr lang="zh-CN" altLang="en-US" dirty="0"/>
              <a:t>为何要换</a:t>
            </a:r>
            <a:r>
              <a:rPr lang="en-US" altLang="zh-CN" dirty="0"/>
              <a:t>MIPS</a:t>
            </a:r>
            <a:r>
              <a:rPr lang="zh-CN" altLang="en-US" dirty="0"/>
              <a:t>架构，而不是以</a:t>
            </a:r>
            <a:r>
              <a:rPr lang="en-US" altLang="zh-CN" dirty="0"/>
              <a:t>x86</a:t>
            </a:r>
            <a:r>
              <a:rPr lang="zh-CN" altLang="en-US" dirty="0"/>
              <a:t>来讲授？因为</a:t>
            </a:r>
            <a:r>
              <a:rPr lang="en-US" altLang="zh-CN" dirty="0"/>
              <a:t>MIPS/ARM/RISC-V</a:t>
            </a:r>
            <a:r>
              <a:rPr lang="zh-CN" altLang="en-US" dirty="0"/>
              <a:t>才是</a:t>
            </a:r>
            <a:r>
              <a:rPr lang="en-US" altLang="zh-CN" dirty="0"/>
              <a:t>…,</a:t>
            </a:r>
            <a:r>
              <a:rPr lang="zh-CN" altLang="en-US" dirty="0"/>
              <a:t> 而</a:t>
            </a:r>
            <a:r>
              <a:rPr lang="en-US" altLang="zh-CN" dirty="0"/>
              <a:t>x86</a:t>
            </a:r>
            <a:r>
              <a:rPr lang="zh-CN" altLang="en-US" dirty="0"/>
              <a:t>是以</a:t>
            </a:r>
            <a:r>
              <a:rPr lang="en-US" altLang="zh-CN" dirty="0"/>
              <a:t>CISC</a:t>
            </a:r>
            <a:r>
              <a:rPr lang="zh-CN" altLang="en-US" dirty="0"/>
              <a:t>指令集内部转换到</a:t>
            </a:r>
            <a:r>
              <a:rPr lang="en-US" altLang="zh-CN" dirty="0"/>
              <a:t>RISC</a:t>
            </a:r>
            <a:r>
              <a:rPr lang="zh-CN" altLang="en-US" dirty="0"/>
              <a:t>核心的</a:t>
            </a:r>
            <a:endParaRPr lang="en-US" altLang="zh-CN" dirty="0"/>
          </a:p>
          <a:p>
            <a:endParaRPr lang="en-US" altLang="zh-CN" dirty="0"/>
          </a:p>
          <a:p>
            <a:r>
              <a:rPr lang="en-US" altLang="zh-CN" dirty="0"/>
              <a:t>3 </a:t>
            </a:r>
            <a:r>
              <a:rPr lang="zh-CN" altLang="en-US" dirty="0"/>
              <a:t>封</a:t>
            </a:r>
            <a:r>
              <a:rPr lang="en-US" altLang="zh-CN" dirty="0"/>
              <a:t>2    1</a:t>
            </a:r>
            <a:r>
              <a:rPr lang="zh-CN" altLang="en-US" dirty="0"/>
              <a:t>）先看看汇编指令，跟</a:t>
            </a:r>
            <a:r>
              <a:rPr lang="en-US" altLang="zh-CN" dirty="0"/>
              <a:t>CS2</a:t>
            </a:r>
            <a:r>
              <a:rPr lang="zh-CN" altLang="en-US" dirty="0"/>
              <a:t>联系对比起来（操作相似、三操作数）、</a:t>
            </a:r>
            <a:r>
              <a:rPr lang="en-US" altLang="zh-CN" dirty="0"/>
              <a:t>2</a:t>
            </a:r>
            <a:r>
              <a:rPr lang="zh-CN" altLang="en-US" dirty="0"/>
              <a:t>）要关心格式、</a:t>
            </a:r>
            <a:r>
              <a:rPr lang="en-US" altLang="zh-CN" dirty="0"/>
              <a:t>3</a:t>
            </a:r>
            <a:r>
              <a:rPr lang="zh-CN" altLang="en-US" dirty="0"/>
              <a:t>）寄存器组织（数量更多）</a:t>
            </a:r>
            <a:endParaRPr lang="en-US" altLang="zh-CN" dirty="0"/>
          </a:p>
          <a:p>
            <a:endParaRPr lang="en-US" altLang="zh-CN" dirty="0"/>
          </a:p>
          <a:p>
            <a:r>
              <a:rPr lang="en-US" altLang="zh-CN" dirty="0"/>
              <a:t>4 </a:t>
            </a:r>
            <a:r>
              <a:rPr lang="zh-CN" altLang="en-US" dirty="0"/>
              <a:t>封</a:t>
            </a:r>
            <a:r>
              <a:rPr lang="en-US" altLang="zh-CN" dirty="0"/>
              <a:t>3  1</a:t>
            </a:r>
            <a:r>
              <a:rPr lang="zh-CN" altLang="en-US" dirty="0"/>
              <a:t>）浮点数格式、</a:t>
            </a:r>
            <a:r>
              <a:rPr lang="en-US" altLang="zh-CN" dirty="0"/>
              <a:t>2</a:t>
            </a:r>
            <a:r>
              <a:rPr lang="zh-CN" altLang="en-US" dirty="0"/>
              <a:t>）进程影像（内存布局）、</a:t>
            </a:r>
            <a:r>
              <a:rPr lang="en-US" altLang="zh-CN" dirty="0"/>
              <a:t>3</a:t>
            </a:r>
            <a:r>
              <a:rPr lang="zh-CN" altLang="en-US" dirty="0"/>
              <a:t>）堆栈栈帧、</a:t>
            </a:r>
            <a:r>
              <a:rPr lang="en-US" altLang="zh-CN" dirty="0"/>
              <a:t>4</a:t>
            </a:r>
            <a:r>
              <a:rPr lang="zh-CN" altLang="en-US" dirty="0"/>
              <a:t>）异常的原因和状态寄存器（联系</a:t>
            </a:r>
            <a:r>
              <a:rPr lang="en-US" altLang="zh-CN" dirty="0"/>
              <a:t>OS</a:t>
            </a:r>
            <a:r>
              <a:rPr lang="zh-CN" altLang="en-US" dirty="0"/>
              <a:t>、进程</a:t>
            </a:r>
            <a:endParaRPr lang="en-US" altLang="zh-CN" dirty="0"/>
          </a:p>
          <a:p>
            <a:r>
              <a:rPr lang="zh-CN" altLang="en-US" dirty="0"/>
              <a:t>）</a:t>
            </a:r>
            <a:endParaRPr lang="en-US" altLang="zh-CN" dirty="0"/>
          </a:p>
          <a:p>
            <a:endParaRPr lang="en-US" altLang="zh-CN" dirty="0"/>
          </a:p>
          <a:p>
            <a:r>
              <a:rPr lang="en-US" altLang="zh-CN" dirty="0"/>
              <a:t>5 </a:t>
            </a:r>
            <a:r>
              <a:rPr lang="zh-CN" altLang="en-US" dirty="0"/>
              <a:t>目录，主要将</a:t>
            </a:r>
            <a:r>
              <a:rPr lang="en-US" altLang="zh-CN" dirty="0"/>
              <a:t>1/2/3/4/5</a:t>
            </a:r>
            <a:r>
              <a:rPr lang="zh-CN" altLang="en-US" dirty="0"/>
              <a:t>，各自</a:t>
            </a:r>
            <a:endParaRPr lang="en-AU" altLang="zh-CN" dirty="0"/>
          </a:p>
        </p:txBody>
      </p:sp>
    </p:spTree>
    <p:extLst>
      <p:ext uri="{BB962C8B-B14F-4D97-AF65-F5344CB8AC3E}">
        <p14:creationId xmlns:p14="http://schemas.microsoft.com/office/powerpoint/2010/main" val="2608668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358A533F-A250-4EA9-89E4-16038EDCC47D}"/>
              </a:ext>
            </a:extLst>
          </p:cNvPr>
          <p:cNvSpPr>
            <a:spLocks noGrp="1" noRot="1" noChangeAspect="1" noChangeArrowheads="1" noTextEdit="1"/>
          </p:cNvSpPr>
          <p:nvPr>
            <p:ph type="sldImg"/>
          </p:nvPr>
        </p:nvSpPr>
        <p:spPr>
          <a:xfrm>
            <a:off x="1143000" y="685800"/>
            <a:ext cx="4576763" cy="3433763"/>
          </a:xfrm>
          <a:ln/>
        </p:spPr>
      </p:sp>
      <p:sp>
        <p:nvSpPr>
          <p:cNvPr id="24579" name="Notes Placeholder 2">
            <a:extLst>
              <a:ext uri="{FF2B5EF4-FFF2-40B4-BE49-F238E27FC236}">
                <a16:creationId xmlns:a16="http://schemas.microsoft.com/office/drawing/2014/main" id="{96DABC1C-3F66-4B7B-8178-4F5063D9A3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72" tIns="48337" rIns="96672" bIns="48337"/>
          <a:lstStyle/>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1503124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6AFEFA48-B6CC-4BB7-A9F2-C1933076D032}"/>
              </a:ext>
            </a:extLst>
          </p:cNvPr>
          <p:cNvSpPr>
            <a:spLocks noGrp="1" noRot="1" noChangeAspect="1" noChangeArrowheads="1" noTextEdit="1"/>
          </p:cNvSpPr>
          <p:nvPr>
            <p:ph type="sldImg"/>
          </p:nvPr>
        </p:nvSpPr>
        <p:spPr>
          <a:xfrm>
            <a:off x="1143000" y="685800"/>
            <a:ext cx="4576763" cy="3433763"/>
          </a:xfrm>
          <a:ln/>
        </p:spPr>
      </p:sp>
      <p:sp>
        <p:nvSpPr>
          <p:cNvPr id="26627" name="Notes Placeholder 2">
            <a:extLst>
              <a:ext uri="{FF2B5EF4-FFF2-40B4-BE49-F238E27FC236}">
                <a16:creationId xmlns:a16="http://schemas.microsoft.com/office/drawing/2014/main" id="{F4A446F8-5533-41CB-A38A-E721ED2C3B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72" tIns="48337" rIns="96672" bIns="48337"/>
          <a:lstStyle/>
          <a:p>
            <a:pPr eaLnBrk="1" hangingPunct="1"/>
            <a:r>
              <a:rPr lang="en-US" altLang="zh-CN" dirty="0">
                <a:latin typeface="Arial" panose="020B0604020202020204" pitchFamily="34" charset="0"/>
              </a:rPr>
              <a:t>4x</a:t>
            </a:r>
            <a:r>
              <a:rPr lang="zh-CN" altLang="en-US" dirty="0">
                <a:latin typeface="Arial" panose="020B0604020202020204" pitchFamily="34" charset="0"/>
              </a:rPr>
              <a:t>的向量加速，见第三章的</a:t>
            </a:r>
            <a:r>
              <a:rPr lang="en-US" altLang="zh-CN" dirty="0">
                <a:latin typeface="Arial" panose="020B0604020202020204" pitchFamily="34" charset="0"/>
              </a:rPr>
              <a:t>x86</a:t>
            </a:r>
            <a:r>
              <a:rPr lang="zh-CN" altLang="en-US" dirty="0">
                <a:latin typeface="Arial" panose="020B0604020202020204" pitchFamily="34" charset="0"/>
              </a:rPr>
              <a:t>的</a:t>
            </a:r>
            <a:r>
              <a:rPr lang="en-US" altLang="zh-CN" dirty="0">
                <a:latin typeface="Arial" panose="020B0604020202020204" pitchFamily="34" charset="0"/>
              </a:rPr>
              <a:t>SIMD</a:t>
            </a:r>
            <a:r>
              <a:rPr lang="zh-CN" altLang="en-US" dirty="0">
                <a:latin typeface="Arial" panose="020B0604020202020204" pitchFamily="34" charset="0"/>
              </a:rPr>
              <a:t>指令</a:t>
            </a:r>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r>
              <a:rPr lang="zh-CN" altLang="en-US" dirty="0">
                <a:latin typeface="Arial" panose="020B0604020202020204" pitchFamily="34" charset="0"/>
              </a:rPr>
              <a:t>矩阵分块（</a:t>
            </a:r>
            <a:r>
              <a:rPr lang="en-US" altLang="zh-CN" dirty="0">
                <a:latin typeface="Arial" panose="020B0604020202020204" pitchFamily="34" charset="0"/>
              </a:rPr>
              <a:t>cache</a:t>
            </a:r>
            <a:r>
              <a:rPr lang="zh-CN" altLang="en-US" dirty="0">
                <a:latin typeface="Arial" panose="020B0604020202020204" pitchFamily="34" charset="0"/>
              </a:rPr>
              <a:t>），循环展开（流水停顿）</a:t>
            </a:r>
            <a:endParaRPr lang="en-US" altLang="zh-CN" dirty="0">
              <a:latin typeface="Arial" panose="020B0604020202020204" pitchFamily="34" charset="0"/>
            </a:endParaRPr>
          </a:p>
          <a:p>
            <a:pPr eaLnBrk="1" hangingPunct="1"/>
            <a:r>
              <a:rPr lang="en-US" altLang="zh-CN" dirty="0">
                <a:latin typeface="Arial" panose="020B0604020202020204" pitchFamily="34" charset="0"/>
              </a:rPr>
              <a:t>[++</a:t>
            </a:r>
            <a:r>
              <a:rPr lang="zh-CN" altLang="en-US" dirty="0">
                <a:latin typeface="Arial" panose="020B0604020202020204" pitchFamily="34" charset="0"/>
              </a:rPr>
              <a:t>观点</a:t>
            </a:r>
            <a:r>
              <a:rPr lang="en-US" altLang="zh-CN" dirty="0">
                <a:latin typeface="Arial" panose="020B0604020202020204" pitchFamily="34" charset="0"/>
              </a:rPr>
              <a:t>]</a:t>
            </a:r>
            <a:r>
              <a:rPr lang="zh-CN" altLang="en-US" dirty="0">
                <a:latin typeface="Arial" panose="020B0604020202020204" pitchFamily="34" charset="0"/>
              </a:rPr>
              <a:t>：上完课后如果还看不懂就</a:t>
            </a:r>
            <a:r>
              <a:rPr lang="en-US" altLang="zh-CN" dirty="0">
                <a:latin typeface="Arial" panose="020B0604020202020204" pitchFamily="34" charset="0"/>
              </a:rPr>
              <a:t>…</a:t>
            </a:r>
          </a:p>
        </p:txBody>
      </p:sp>
    </p:spTree>
    <p:extLst>
      <p:ext uri="{BB962C8B-B14F-4D97-AF65-F5344CB8AC3E}">
        <p14:creationId xmlns:p14="http://schemas.microsoft.com/office/powerpoint/2010/main" val="279759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6CFB2447-A707-4D73-9D00-E6982BCB4679}"/>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75374B8A-0C21-4D75-B3D9-C68E2D560D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6" name="页眉占位符 3">
            <a:extLst>
              <a:ext uri="{FF2B5EF4-FFF2-40B4-BE49-F238E27FC236}">
                <a16:creationId xmlns:a16="http://schemas.microsoft.com/office/drawing/2014/main" id="{1F6745C2-E83E-40B9-8B33-B30C02B577D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28677" name="日期占位符 4">
            <a:extLst>
              <a:ext uri="{FF2B5EF4-FFF2-40B4-BE49-F238E27FC236}">
                <a16:creationId xmlns:a16="http://schemas.microsoft.com/office/drawing/2014/main" id="{88E1C3CD-789D-4B4D-B741-7AF6A8292C1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722344A5-122D-4869-AD36-09D0D5E32638}"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28678" name="页脚占位符 5">
            <a:extLst>
              <a:ext uri="{FF2B5EF4-FFF2-40B4-BE49-F238E27FC236}">
                <a16:creationId xmlns:a16="http://schemas.microsoft.com/office/drawing/2014/main" id="{750AA626-3619-4411-9F94-A0A02B55900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28679" name="灯片编号占位符 6">
            <a:extLst>
              <a:ext uri="{FF2B5EF4-FFF2-40B4-BE49-F238E27FC236}">
                <a16:creationId xmlns:a16="http://schemas.microsoft.com/office/drawing/2014/main" id="{162BB1D3-8ABC-492A-A621-BBCB69D870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D543C964-2A10-478A-88C4-D4AD1E8EA842}" type="slidenum">
              <a:rPr lang="en-US" altLang="zh-CN" smtClean="0">
                <a:latin typeface="Times New Roman" panose="02020603050405020304" pitchFamily="18" charset="0"/>
              </a:rPr>
              <a:pPr/>
              <a:t>12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62741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AD780C95-BDB2-4F45-82BE-AA0B8DE5C130}"/>
              </a:ext>
            </a:extLst>
          </p:cNvPr>
          <p:cNvSpPr>
            <a:spLocks noGrp="1" noRot="1" noChangeAspect="1" noChangeArrowheads="1" noTextEdit="1"/>
          </p:cNvSpPr>
          <p:nvPr>
            <p:ph type="sldImg"/>
          </p:nvPr>
        </p:nvSpPr>
        <p:spPr>
          <a:ln/>
        </p:spPr>
      </p:sp>
      <p:sp>
        <p:nvSpPr>
          <p:cNvPr id="30723" name="备注占位符 2">
            <a:extLst>
              <a:ext uri="{FF2B5EF4-FFF2-40B4-BE49-F238E27FC236}">
                <a16:creationId xmlns:a16="http://schemas.microsoft.com/office/drawing/2014/main" id="{12B4746A-304B-4207-B1E1-C2ECAE3BAD2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47867">
              <a:defRPr/>
            </a:pPr>
            <a:r>
              <a:rPr lang="en-US" altLang="zh-CN" dirty="0"/>
              <a:t>[++</a:t>
            </a:r>
            <a:r>
              <a:rPr lang="zh-CN" altLang="en-US" dirty="0"/>
              <a:t>观点</a:t>
            </a:r>
            <a:r>
              <a:rPr lang="en-US" altLang="zh-CN" dirty="0"/>
              <a:t>]</a:t>
            </a:r>
            <a:r>
              <a:rPr lang="zh-CN" altLang="en-US" dirty="0"/>
              <a:t>：课程学习过程中，不断会遇到这些理念</a:t>
            </a:r>
            <a:endParaRPr lang="en-US" altLang="zh-CN" dirty="0"/>
          </a:p>
          <a:p>
            <a:pPr defTabSz="947867">
              <a:defRPr/>
            </a:pPr>
            <a:endParaRPr lang="en-US" altLang="zh-CN" dirty="0"/>
          </a:p>
          <a:p>
            <a:pPr defTabSz="947867">
              <a:defRPr/>
            </a:pPr>
            <a:r>
              <a:rPr lang="en-US" altLang="zh-CN" dirty="0"/>
              <a:t>Moore</a:t>
            </a:r>
            <a:r>
              <a:rPr lang="zh-CN" altLang="en-US" dirty="0"/>
              <a:t>定律</a:t>
            </a:r>
            <a:r>
              <a:rPr lang="en-US" altLang="zh-CN" dirty="0"/>
              <a:t>18~24</a:t>
            </a:r>
            <a:r>
              <a:rPr lang="zh-CN" altLang="en-US" dirty="0"/>
              <a:t>个月集成度</a:t>
            </a:r>
            <a:r>
              <a:rPr lang="en-US" altLang="zh-CN" dirty="0"/>
              <a:t>x2</a:t>
            </a:r>
            <a:r>
              <a:rPr lang="zh-CN" altLang="en-US" dirty="0"/>
              <a:t>（前面提到过）</a:t>
            </a:r>
            <a:endParaRPr lang="en-US" altLang="zh-CN" dirty="0"/>
          </a:p>
          <a:p>
            <a:endParaRPr lang="en-US" altLang="zh-CN" dirty="0"/>
          </a:p>
          <a:p>
            <a:r>
              <a:rPr lang="zh-CN" altLang="en-US" dirty="0"/>
              <a:t>抽象并未立足于性能，而在于可行性和正确性。建筑不会将水管、电线、和阶梯组合在一起（但是潜艇可能就会）</a:t>
            </a:r>
            <a:endParaRPr lang="en-US" altLang="zh-CN" dirty="0"/>
          </a:p>
          <a:p>
            <a:endParaRPr lang="en-US" altLang="zh-CN" dirty="0"/>
          </a:p>
          <a:p>
            <a:r>
              <a:rPr lang="zh-CN" altLang="en-US" dirty="0"/>
              <a:t>大概率事件</a:t>
            </a:r>
            <a:r>
              <a:rPr lang="en-US" altLang="zh-CN" dirty="0"/>
              <a:t>——</a:t>
            </a:r>
            <a:r>
              <a:rPr lang="zh-CN" altLang="en-US" dirty="0"/>
              <a:t>需要分析或观察（性能剖析工具）</a:t>
            </a:r>
            <a:endParaRPr lang="en-US" altLang="zh-CN" dirty="0"/>
          </a:p>
          <a:p>
            <a:endParaRPr lang="en-US" altLang="zh-CN" dirty="0"/>
          </a:p>
          <a:p>
            <a:r>
              <a:rPr lang="zh-CN" altLang="en-US" dirty="0"/>
              <a:t>流水的认识不要再简单停留在生产线流水的简单认识</a:t>
            </a:r>
          </a:p>
        </p:txBody>
      </p:sp>
      <p:sp>
        <p:nvSpPr>
          <p:cNvPr id="30724" name="页眉占位符 3">
            <a:extLst>
              <a:ext uri="{FF2B5EF4-FFF2-40B4-BE49-F238E27FC236}">
                <a16:creationId xmlns:a16="http://schemas.microsoft.com/office/drawing/2014/main" id="{4398CF4E-A82F-4254-B824-CE5C425EE0BA}"/>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41522" indent="-284224" defTabSz="963820">
              <a:defRPr>
                <a:solidFill>
                  <a:schemeClr val="tx1"/>
                </a:solidFill>
                <a:latin typeface="Arial" panose="020B0604020202020204" pitchFamily="34" charset="0"/>
              </a:defRPr>
            </a:lvl2pPr>
            <a:lvl3pPr marL="1141658" indent="-227062" defTabSz="963820">
              <a:defRPr>
                <a:solidFill>
                  <a:schemeClr val="tx1"/>
                </a:solidFill>
                <a:latin typeface="Arial" panose="020B0604020202020204" pitchFamily="34" charset="0"/>
              </a:defRPr>
            </a:lvl3pPr>
            <a:lvl4pPr marL="1598958" indent="-227062" defTabSz="963820">
              <a:defRPr>
                <a:solidFill>
                  <a:schemeClr val="tx1"/>
                </a:solidFill>
                <a:latin typeface="Arial" panose="020B0604020202020204" pitchFamily="34" charset="0"/>
              </a:defRPr>
            </a:lvl4pPr>
            <a:lvl5pPr marL="2056256" indent="-227062" defTabSz="963820">
              <a:defRPr>
                <a:solidFill>
                  <a:schemeClr val="tx1"/>
                </a:solidFill>
                <a:latin typeface="Arial" panose="020B0604020202020204" pitchFamily="34" charset="0"/>
              </a:defRPr>
            </a:lvl5pPr>
            <a:lvl6pPr marL="2513554" indent="-227062" defTabSz="963820" eaLnBrk="0" fontAlgn="base" hangingPunct="0">
              <a:spcBef>
                <a:spcPct val="0"/>
              </a:spcBef>
              <a:spcAft>
                <a:spcPct val="0"/>
              </a:spcAft>
              <a:defRPr>
                <a:solidFill>
                  <a:schemeClr val="tx1"/>
                </a:solidFill>
                <a:latin typeface="Arial" panose="020B0604020202020204" pitchFamily="34" charset="0"/>
              </a:defRPr>
            </a:lvl6pPr>
            <a:lvl7pPr marL="2970853" indent="-227062" defTabSz="963820" eaLnBrk="0" fontAlgn="base" hangingPunct="0">
              <a:spcBef>
                <a:spcPct val="0"/>
              </a:spcBef>
              <a:spcAft>
                <a:spcPct val="0"/>
              </a:spcAft>
              <a:defRPr>
                <a:solidFill>
                  <a:schemeClr val="tx1"/>
                </a:solidFill>
                <a:latin typeface="Arial" panose="020B0604020202020204" pitchFamily="34" charset="0"/>
              </a:defRPr>
            </a:lvl7pPr>
            <a:lvl8pPr marL="3428151" indent="-227062" defTabSz="963820" eaLnBrk="0" fontAlgn="base" hangingPunct="0">
              <a:spcBef>
                <a:spcPct val="0"/>
              </a:spcBef>
              <a:spcAft>
                <a:spcPct val="0"/>
              </a:spcAft>
              <a:defRPr>
                <a:solidFill>
                  <a:schemeClr val="tx1"/>
                </a:solidFill>
                <a:latin typeface="Arial" panose="020B0604020202020204" pitchFamily="34" charset="0"/>
              </a:defRPr>
            </a:lvl8pPr>
            <a:lvl9pPr marL="3885449" indent="-227062"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30725" name="日期占位符 4">
            <a:extLst>
              <a:ext uri="{FF2B5EF4-FFF2-40B4-BE49-F238E27FC236}">
                <a16:creationId xmlns:a16="http://schemas.microsoft.com/office/drawing/2014/main" id="{7465E543-978C-4F25-B2AE-9794638102BE}"/>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41522" indent="-284224" defTabSz="963820">
              <a:defRPr>
                <a:solidFill>
                  <a:schemeClr val="tx1"/>
                </a:solidFill>
                <a:latin typeface="Arial" panose="020B0604020202020204" pitchFamily="34" charset="0"/>
              </a:defRPr>
            </a:lvl2pPr>
            <a:lvl3pPr marL="1141658" indent="-227062" defTabSz="963820">
              <a:defRPr>
                <a:solidFill>
                  <a:schemeClr val="tx1"/>
                </a:solidFill>
                <a:latin typeface="Arial" panose="020B0604020202020204" pitchFamily="34" charset="0"/>
              </a:defRPr>
            </a:lvl3pPr>
            <a:lvl4pPr marL="1598958" indent="-227062" defTabSz="963820">
              <a:defRPr>
                <a:solidFill>
                  <a:schemeClr val="tx1"/>
                </a:solidFill>
                <a:latin typeface="Arial" panose="020B0604020202020204" pitchFamily="34" charset="0"/>
              </a:defRPr>
            </a:lvl4pPr>
            <a:lvl5pPr marL="2056256" indent="-227062" defTabSz="963820">
              <a:defRPr>
                <a:solidFill>
                  <a:schemeClr val="tx1"/>
                </a:solidFill>
                <a:latin typeface="Arial" panose="020B0604020202020204" pitchFamily="34" charset="0"/>
              </a:defRPr>
            </a:lvl5pPr>
            <a:lvl6pPr marL="2513554" indent="-227062" defTabSz="963820" eaLnBrk="0" fontAlgn="base" hangingPunct="0">
              <a:spcBef>
                <a:spcPct val="0"/>
              </a:spcBef>
              <a:spcAft>
                <a:spcPct val="0"/>
              </a:spcAft>
              <a:defRPr>
                <a:solidFill>
                  <a:schemeClr val="tx1"/>
                </a:solidFill>
                <a:latin typeface="Arial" panose="020B0604020202020204" pitchFamily="34" charset="0"/>
              </a:defRPr>
            </a:lvl6pPr>
            <a:lvl7pPr marL="2970853" indent="-227062" defTabSz="963820" eaLnBrk="0" fontAlgn="base" hangingPunct="0">
              <a:spcBef>
                <a:spcPct val="0"/>
              </a:spcBef>
              <a:spcAft>
                <a:spcPct val="0"/>
              </a:spcAft>
              <a:defRPr>
                <a:solidFill>
                  <a:schemeClr val="tx1"/>
                </a:solidFill>
                <a:latin typeface="Arial" panose="020B0604020202020204" pitchFamily="34" charset="0"/>
              </a:defRPr>
            </a:lvl7pPr>
            <a:lvl8pPr marL="3428151" indent="-227062" defTabSz="963820" eaLnBrk="0" fontAlgn="base" hangingPunct="0">
              <a:spcBef>
                <a:spcPct val="0"/>
              </a:spcBef>
              <a:spcAft>
                <a:spcPct val="0"/>
              </a:spcAft>
              <a:defRPr>
                <a:solidFill>
                  <a:schemeClr val="tx1"/>
                </a:solidFill>
                <a:latin typeface="Arial" panose="020B0604020202020204" pitchFamily="34" charset="0"/>
              </a:defRPr>
            </a:lvl8pPr>
            <a:lvl9pPr marL="3885449" indent="-227062" defTabSz="963820" eaLnBrk="0" fontAlgn="base" hangingPunct="0">
              <a:spcBef>
                <a:spcPct val="0"/>
              </a:spcBef>
              <a:spcAft>
                <a:spcPct val="0"/>
              </a:spcAft>
              <a:defRPr>
                <a:solidFill>
                  <a:schemeClr val="tx1"/>
                </a:solidFill>
                <a:latin typeface="Arial" panose="020B0604020202020204" pitchFamily="34" charset="0"/>
              </a:defRPr>
            </a:lvl9pPr>
          </a:lstStyle>
          <a:p>
            <a:fld id="{3E8482C7-F7AA-4991-85E2-B213CE2DCACF}"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30726" name="页脚占位符 5">
            <a:extLst>
              <a:ext uri="{FF2B5EF4-FFF2-40B4-BE49-F238E27FC236}">
                <a16:creationId xmlns:a16="http://schemas.microsoft.com/office/drawing/2014/main" id="{7F968233-19AC-49B4-9FCD-A542E6785928}"/>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41522" indent="-284224" defTabSz="963820">
              <a:defRPr>
                <a:solidFill>
                  <a:schemeClr val="tx1"/>
                </a:solidFill>
                <a:latin typeface="Arial" panose="020B0604020202020204" pitchFamily="34" charset="0"/>
              </a:defRPr>
            </a:lvl2pPr>
            <a:lvl3pPr marL="1141658" indent="-227062" defTabSz="963820">
              <a:defRPr>
                <a:solidFill>
                  <a:schemeClr val="tx1"/>
                </a:solidFill>
                <a:latin typeface="Arial" panose="020B0604020202020204" pitchFamily="34" charset="0"/>
              </a:defRPr>
            </a:lvl3pPr>
            <a:lvl4pPr marL="1598958" indent="-227062" defTabSz="963820">
              <a:defRPr>
                <a:solidFill>
                  <a:schemeClr val="tx1"/>
                </a:solidFill>
                <a:latin typeface="Arial" panose="020B0604020202020204" pitchFamily="34" charset="0"/>
              </a:defRPr>
            </a:lvl4pPr>
            <a:lvl5pPr marL="2056256" indent="-227062" defTabSz="963820">
              <a:defRPr>
                <a:solidFill>
                  <a:schemeClr val="tx1"/>
                </a:solidFill>
                <a:latin typeface="Arial" panose="020B0604020202020204" pitchFamily="34" charset="0"/>
              </a:defRPr>
            </a:lvl5pPr>
            <a:lvl6pPr marL="2513554" indent="-227062" defTabSz="963820" eaLnBrk="0" fontAlgn="base" hangingPunct="0">
              <a:spcBef>
                <a:spcPct val="0"/>
              </a:spcBef>
              <a:spcAft>
                <a:spcPct val="0"/>
              </a:spcAft>
              <a:defRPr>
                <a:solidFill>
                  <a:schemeClr val="tx1"/>
                </a:solidFill>
                <a:latin typeface="Arial" panose="020B0604020202020204" pitchFamily="34" charset="0"/>
              </a:defRPr>
            </a:lvl6pPr>
            <a:lvl7pPr marL="2970853" indent="-227062" defTabSz="963820" eaLnBrk="0" fontAlgn="base" hangingPunct="0">
              <a:spcBef>
                <a:spcPct val="0"/>
              </a:spcBef>
              <a:spcAft>
                <a:spcPct val="0"/>
              </a:spcAft>
              <a:defRPr>
                <a:solidFill>
                  <a:schemeClr val="tx1"/>
                </a:solidFill>
                <a:latin typeface="Arial" panose="020B0604020202020204" pitchFamily="34" charset="0"/>
              </a:defRPr>
            </a:lvl7pPr>
            <a:lvl8pPr marL="3428151" indent="-227062" defTabSz="963820" eaLnBrk="0" fontAlgn="base" hangingPunct="0">
              <a:spcBef>
                <a:spcPct val="0"/>
              </a:spcBef>
              <a:spcAft>
                <a:spcPct val="0"/>
              </a:spcAft>
              <a:defRPr>
                <a:solidFill>
                  <a:schemeClr val="tx1"/>
                </a:solidFill>
                <a:latin typeface="Arial" panose="020B0604020202020204" pitchFamily="34" charset="0"/>
              </a:defRPr>
            </a:lvl8pPr>
            <a:lvl9pPr marL="3885449" indent="-227062"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30727" name="灯片编号占位符 6">
            <a:extLst>
              <a:ext uri="{FF2B5EF4-FFF2-40B4-BE49-F238E27FC236}">
                <a16:creationId xmlns:a16="http://schemas.microsoft.com/office/drawing/2014/main" id="{1ABA7D33-869D-4F8A-AA00-4E4B257579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41522" indent="-284224" defTabSz="963820">
              <a:defRPr>
                <a:solidFill>
                  <a:schemeClr val="tx1"/>
                </a:solidFill>
                <a:latin typeface="Arial" panose="020B0604020202020204" pitchFamily="34" charset="0"/>
              </a:defRPr>
            </a:lvl2pPr>
            <a:lvl3pPr marL="1141658" indent="-227062" defTabSz="963820">
              <a:defRPr>
                <a:solidFill>
                  <a:schemeClr val="tx1"/>
                </a:solidFill>
                <a:latin typeface="Arial" panose="020B0604020202020204" pitchFamily="34" charset="0"/>
              </a:defRPr>
            </a:lvl3pPr>
            <a:lvl4pPr marL="1598958" indent="-227062" defTabSz="963820">
              <a:defRPr>
                <a:solidFill>
                  <a:schemeClr val="tx1"/>
                </a:solidFill>
                <a:latin typeface="Arial" panose="020B0604020202020204" pitchFamily="34" charset="0"/>
              </a:defRPr>
            </a:lvl4pPr>
            <a:lvl5pPr marL="2056256" indent="-227062" defTabSz="963820">
              <a:defRPr>
                <a:solidFill>
                  <a:schemeClr val="tx1"/>
                </a:solidFill>
                <a:latin typeface="Arial" panose="020B0604020202020204" pitchFamily="34" charset="0"/>
              </a:defRPr>
            </a:lvl5pPr>
            <a:lvl6pPr marL="2513554" indent="-227062" defTabSz="963820" eaLnBrk="0" fontAlgn="base" hangingPunct="0">
              <a:spcBef>
                <a:spcPct val="0"/>
              </a:spcBef>
              <a:spcAft>
                <a:spcPct val="0"/>
              </a:spcAft>
              <a:defRPr>
                <a:solidFill>
                  <a:schemeClr val="tx1"/>
                </a:solidFill>
                <a:latin typeface="Arial" panose="020B0604020202020204" pitchFamily="34" charset="0"/>
              </a:defRPr>
            </a:lvl6pPr>
            <a:lvl7pPr marL="2970853" indent="-227062" defTabSz="963820" eaLnBrk="0" fontAlgn="base" hangingPunct="0">
              <a:spcBef>
                <a:spcPct val="0"/>
              </a:spcBef>
              <a:spcAft>
                <a:spcPct val="0"/>
              </a:spcAft>
              <a:defRPr>
                <a:solidFill>
                  <a:schemeClr val="tx1"/>
                </a:solidFill>
                <a:latin typeface="Arial" panose="020B0604020202020204" pitchFamily="34" charset="0"/>
              </a:defRPr>
            </a:lvl7pPr>
            <a:lvl8pPr marL="3428151" indent="-227062" defTabSz="963820" eaLnBrk="0" fontAlgn="base" hangingPunct="0">
              <a:spcBef>
                <a:spcPct val="0"/>
              </a:spcBef>
              <a:spcAft>
                <a:spcPct val="0"/>
              </a:spcAft>
              <a:defRPr>
                <a:solidFill>
                  <a:schemeClr val="tx1"/>
                </a:solidFill>
                <a:latin typeface="Arial" panose="020B0604020202020204" pitchFamily="34" charset="0"/>
              </a:defRPr>
            </a:lvl8pPr>
            <a:lvl9pPr marL="3885449" indent="-227062" defTabSz="963820" eaLnBrk="0" fontAlgn="base" hangingPunct="0">
              <a:spcBef>
                <a:spcPct val="0"/>
              </a:spcBef>
              <a:spcAft>
                <a:spcPct val="0"/>
              </a:spcAft>
              <a:defRPr>
                <a:solidFill>
                  <a:schemeClr val="tx1"/>
                </a:solidFill>
                <a:latin typeface="Arial" panose="020B0604020202020204" pitchFamily="34" charset="0"/>
              </a:defRPr>
            </a:lvl9pPr>
          </a:lstStyle>
          <a:p>
            <a:fld id="{F7EC7662-28D7-459F-B87A-C65064AD8536}" type="slidenum">
              <a:rPr lang="en-US" altLang="zh-CN" smtClean="0">
                <a:latin typeface="Times New Roman" panose="02020603050405020304" pitchFamily="18" charset="0"/>
              </a:rPr>
              <a:pPr/>
              <a:t>13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211461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57F564E3-10CC-4669-B2C5-CABBB337C20B}"/>
              </a:ext>
            </a:extLst>
          </p:cNvPr>
          <p:cNvSpPr>
            <a:spLocks noGrp="1" noRot="1" noChangeAspect="1" noChangeArrowheads="1" noTextEdit="1"/>
          </p:cNvSpPr>
          <p:nvPr>
            <p:ph type="sldImg"/>
          </p:nvPr>
        </p:nvSpPr>
        <p:spPr>
          <a:ln/>
        </p:spPr>
      </p:sp>
      <p:sp>
        <p:nvSpPr>
          <p:cNvPr id="32771" name="备注占位符 2">
            <a:extLst>
              <a:ext uri="{FF2B5EF4-FFF2-40B4-BE49-F238E27FC236}">
                <a16:creationId xmlns:a16="http://schemas.microsoft.com/office/drawing/2014/main" id="{D9448E7D-F489-4C07-AB7E-45792B1F44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硬件上跑的是程序，需要回顾一下</a:t>
            </a:r>
          </a:p>
        </p:txBody>
      </p:sp>
      <p:sp>
        <p:nvSpPr>
          <p:cNvPr id="32772" name="页眉占位符 3">
            <a:extLst>
              <a:ext uri="{FF2B5EF4-FFF2-40B4-BE49-F238E27FC236}">
                <a16:creationId xmlns:a16="http://schemas.microsoft.com/office/drawing/2014/main" id="{5AADFE05-2DAA-426B-B619-7435B550A1D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32773" name="日期占位符 4">
            <a:extLst>
              <a:ext uri="{FF2B5EF4-FFF2-40B4-BE49-F238E27FC236}">
                <a16:creationId xmlns:a16="http://schemas.microsoft.com/office/drawing/2014/main" id="{8AD07B81-0393-4B79-953B-E579177C156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8D07943C-01BD-4267-855A-371166EF1817}"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32774" name="页脚占位符 5">
            <a:extLst>
              <a:ext uri="{FF2B5EF4-FFF2-40B4-BE49-F238E27FC236}">
                <a16:creationId xmlns:a16="http://schemas.microsoft.com/office/drawing/2014/main" id="{293EF5C4-2F63-44D0-9813-B87719B6EB7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32775" name="灯片编号占位符 6">
            <a:extLst>
              <a:ext uri="{FF2B5EF4-FFF2-40B4-BE49-F238E27FC236}">
                <a16:creationId xmlns:a16="http://schemas.microsoft.com/office/drawing/2014/main" id="{204DAE74-4CCD-4959-95BD-1C588555B2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6201AB6D-EFEC-4CC2-8652-47E2209041B8}" type="slidenum">
              <a:rPr lang="en-US" altLang="zh-CN" smtClean="0">
                <a:latin typeface="Times New Roman" panose="02020603050405020304" pitchFamily="18" charset="0"/>
              </a:rPr>
              <a:pPr/>
              <a:t>14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378270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480DE74-2C11-4281-9986-820B0C935BB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34819" name="Rectangle 3">
            <a:extLst>
              <a:ext uri="{FF2B5EF4-FFF2-40B4-BE49-F238E27FC236}">
                <a16:creationId xmlns:a16="http://schemas.microsoft.com/office/drawing/2014/main" id="{BB966FBC-3195-41C9-A17A-575645010B8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CCAAB9C2-A489-4E47-ACCF-AE191B0D139D}"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34820" name="Rectangle 6">
            <a:extLst>
              <a:ext uri="{FF2B5EF4-FFF2-40B4-BE49-F238E27FC236}">
                <a16:creationId xmlns:a16="http://schemas.microsoft.com/office/drawing/2014/main" id="{12EB1EB9-22ED-407C-B6DD-C0A56561F7D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34821" name="Rectangle 7">
            <a:extLst>
              <a:ext uri="{FF2B5EF4-FFF2-40B4-BE49-F238E27FC236}">
                <a16:creationId xmlns:a16="http://schemas.microsoft.com/office/drawing/2014/main" id="{01B6A173-5295-4839-9B0A-F21519E55C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439717E9-402D-4F72-BD30-620B4CE5BCB8}" type="slidenum">
              <a:rPr lang="en-US" altLang="zh-CN" smtClean="0">
                <a:latin typeface="Times New Roman" panose="02020603050405020304" pitchFamily="18" charset="0"/>
              </a:rPr>
              <a:pPr/>
              <a:t>15</a:t>
            </a:fld>
            <a:endParaRPr lang="en-US" altLang="zh-CN">
              <a:latin typeface="Times New Roman" panose="02020603050405020304" pitchFamily="18" charset="0"/>
            </a:endParaRPr>
          </a:p>
        </p:txBody>
      </p:sp>
      <p:sp>
        <p:nvSpPr>
          <p:cNvPr id="34822" name="Rectangle 2">
            <a:extLst>
              <a:ext uri="{FF2B5EF4-FFF2-40B4-BE49-F238E27FC236}">
                <a16:creationId xmlns:a16="http://schemas.microsoft.com/office/drawing/2014/main" id="{10148121-9A7D-46F4-B0C9-07C796F88A19}"/>
              </a:ext>
            </a:extLst>
          </p:cNvPr>
          <p:cNvSpPr>
            <a:spLocks noGrp="1" noRot="1" noChangeAspect="1" noChangeArrowheads="1" noTextEdit="1"/>
          </p:cNvSpPr>
          <p:nvPr>
            <p:ph type="sldImg"/>
          </p:nvPr>
        </p:nvSpPr>
        <p:spPr>
          <a:ln/>
        </p:spPr>
      </p:sp>
      <p:sp>
        <p:nvSpPr>
          <p:cNvPr id="34823" name="Rectangle 3">
            <a:extLst>
              <a:ext uri="{FF2B5EF4-FFF2-40B4-BE49-F238E27FC236}">
                <a16:creationId xmlns:a16="http://schemas.microsoft.com/office/drawing/2014/main" id="{8D4266D2-F24E-4DCE-A405-B14313FCF8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性能涵盖的领域不仅在组成与结构上，其他一并纳入视图，回顾衔接计算机系统</a:t>
            </a:r>
            <a:r>
              <a:rPr lang="en-US" altLang="zh-CN" dirty="0"/>
              <a:t>2</a:t>
            </a:r>
            <a:r>
              <a:rPr lang="zh-CN" altLang="en-US" dirty="0"/>
              <a:t>和其他课程</a:t>
            </a:r>
            <a:endParaRPr lang="en-US" altLang="zh-CN" dirty="0"/>
          </a:p>
          <a:p>
            <a:endParaRPr lang="en-US" altLang="zh-CN" dirty="0"/>
          </a:p>
          <a:p>
            <a:r>
              <a:rPr lang="zh-CN" altLang="en-US" dirty="0"/>
              <a:t>应用软件中的计算任务分两部分：</a:t>
            </a:r>
            <a:r>
              <a:rPr lang="en-US" altLang="zh-CN" dirty="0"/>
              <a:t>1</a:t>
            </a:r>
            <a:r>
              <a:rPr lang="zh-CN" altLang="en-US" dirty="0"/>
              <a:t>）自己的代码直接产生的计算；</a:t>
            </a:r>
            <a:r>
              <a:rPr lang="en-US" altLang="zh-CN" dirty="0"/>
              <a:t>2</a:t>
            </a:r>
            <a:r>
              <a:rPr lang="zh-CN" altLang="en-US" dirty="0"/>
              <a:t>）通过系统软件的操作系统产生的计算</a:t>
            </a:r>
            <a:endParaRPr lang="en-US" altLang="zh-CN" dirty="0"/>
          </a:p>
          <a:p>
            <a:r>
              <a:rPr lang="zh-CN" altLang="en-US" dirty="0"/>
              <a:t>因此图需要修改一下（</a:t>
            </a:r>
            <a:r>
              <a:rPr lang="en-US" altLang="zh-CN" dirty="0" err="1"/>
              <a:t>SystemSoftware</a:t>
            </a:r>
            <a:r>
              <a:rPr lang="zh-CN" altLang="en-US" dirty="0"/>
              <a:t>不能是完整的圈） </a:t>
            </a:r>
            <a:endParaRPr lang="en-AU" altLang="zh-CN" dirty="0"/>
          </a:p>
        </p:txBody>
      </p:sp>
    </p:spTree>
    <p:extLst>
      <p:ext uri="{BB962C8B-B14F-4D97-AF65-F5344CB8AC3E}">
        <p14:creationId xmlns:p14="http://schemas.microsoft.com/office/powerpoint/2010/main" val="712389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E2F1504-E25C-4F51-8E62-6F7C3A74980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36867" name="Rectangle 3">
            <a:extLst>
              <a:ext uri="{FF2B5EF4-FFF2-40B4-BE49-F238E27FC236}">
                <a16:creationId xmlns:a16="http://schemas.microsoft.com/office/drawing/2014/main" id="{7ED4006A-DFA1-41E4-9CBA-122CAB69AD1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67AF9E86-2805-4617-93B2-9FF79B436C44}"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36868" name="Rectangle 6">
            <a:extLst>
              <a:ext uri="{FF2B5EF4-FFF2-40B4-BE49-F238E27FC236}">
                <a16:creationId xmlns:a16="http://schemas.microsoft.com/office/drawing/2014/main" id="{B55F0ED0-930C-48BD-9350-F1EA8AEF7C0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36869" name="Rectangle 7">
            <a:extLst>
              <a:ext uri="{FF2B5EF4-FFF2-40B4-BE49-F238E27FC236}">
                <a16:creationId xmlns:a16="http://schemas.microsoft.com/office/drawing/2014/main" id="{C551F921-48E7-4376-98A4-D1612D0CAE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481251E2-E4BC-41CC-BD88-35A9A49ADC6F}" type="slidenum">
              <a:rPr lang="en-US" altLang="zh-CN" smtClean="0">
                <a:latin typeface="Times New Roman" panose="02020603050405020304" pitchFamily="18" charset="0"/>
              </a:rPr>
              <a:pPr/>
              <a:t>16</a:t>
            </a:fld>
            <a:endParaRPr lang="en-US" altLang="zh-CN">
              <a:latin typeface="Times New Roman" panose="02020603050405020304" pitchFamily="18" charset="0"/>
            </a:endParaRPr>
          </a:p>
        </p:txBody>
      </p:sp>
      <p:sp>
        <p:nvSpPr>
          <p:cNvPr id="36870" name="Rectangle 2">
            <a:extLst>
              <a:ext uri="{FF2B5EF4-FFF2-40B4-BE49-F238E27FC236}">
                <a16:creationId xmlns:a16="http://schemas.microsoft.com/office/drawing/2014/main" id="{0D5DC405-FBA5-465C-8D2F-D5910D399F20}"/>
              </a:ext>
            </a:extLst>
          </p:cNvPr>
          <p:cNvSpPr>
            <a:spLocks noGrp="1" noRot="1" noChangeAspect="1" noChangeArrowheads="1" noTextEdit="1"/>
          </p:cNvSpPr>
          <p:nvPr>
            <p:ph type="sldImg"/>
          </p:nvPr>
        </p:nvSpPr>
        <p:spPr>
          <a:ln/>
        </p:spPr>
      </p:sp>
      <p:sp>
        <p:nvSpPr>
          <p:cNvPr id="36871" name="Rectangle 3">
            <a:extLst>
              <a:ext uri="{FF2B5EF4-FFF2-40B4-BE49-F238E27FC236}">
                <a16:creationId xmlns:a16="http://schemas.microsoft.com/office/drawing/2014/main" id="{5717966F-CB16-4461-9E98-BF884CDD9C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结合系统</a:t>
            </a:r>
            <a:r>
              <a:rPr lang="en-US" altLang="zh-CN" dirty="0"/>
              <a:t>2</a:t>
            </a:r>
            <a:r>
              <a:rPr lang="zh-CN" altLang="en-US" dirty="0"/>
              <a:t>的内容</a:t>
            </a:r>
            <a:endParaRPr lang="en-US" altLang="zh-CN" dirty="0"/>
          </a:p>
          <a:p>
            <a:endParaRPr lang="en-US" altLang="zh-CN" dirty="0"/>
          </a:p>
          <a:p>
            <a:r>
              <a:rPr lang="zh-CN" altLang="en-US" dirty="0"/>
              <a:t>高级语言</a:t>
            </a:r>
            <a:r>
              <a:rPr lang="en-US" altLang="zh-CN" dirty="0"/>
              <a:t>-〉</a:t>
            </a:r>
            <a:r>
              <a:rPr lang="zh-CN" altLang="en-US" dirty="0"/>
              <a:t>汇编语言    </a:t>
            </a:r>
            <a:r>
              <a:rPr lang="en-US" altLang="zh-CN" dirty="0"/>
              <a:t>1</a:t>
            </a:r>
            <a:r>
              <a:rPr lang="zh-CN" altLang="en-US" dirty="0"/>
              <a:t>）数据；</a:t>
            </a:r>
            <a:r>
              <a:rPr lang="en-US" altLang="zh-CN" dirty="0"/>
              <a:t>2</a:t>
            </a:r>
            <a:r>
              <a:rPr lang="zh-CN" altLang="en-US" dirty="0"/>
              <a:t>）计算处理；</a:t>
            </a:r>
            <a:r>
              <a:rPr lang="en-US" altLang="zh-CN" dirty="0"/>
              <a:t>3</a:t>
            </a:r>
            <a:r>
              <a:rPr lang="zh-CN" altLang="en-US" dirty="0"/>
              <a:t>）控制（含函数调用、异常处理）</a:t>
            </a:r>
            <a:endParaRPr lang="en-US" altLang="zh-CN" dirty="0"/>
          </a:p>
          <a:p>
            <a:endParaRPr lang="en-US" altLang="zh-CN" dirty="0"/>
          </a:p>
          <a:p>
            <a:r>
              <a:rPr lang="zh-CN" altLang="en-US" dirty="0"/>
              <a:t>对右图提问：函数调用、参数传递、局部变量、数组访问，赋值语句</a:t>
            </a:r>
            <a:endParaRPr lang="en-US" altLang="zh-CN" dirty="0"/>
          </a:p>
          <a:p>
            <a:r>
              <a:rPr lang="en-US" altLang="zh-CN" dirty="0"/>
              <a:t>         </a:t>
            </a:r>
            <a:r>
              <a:rPr lang="zh-CN" altLang="en-US" dirty="0"/>
              <a:t>提问：为何没有堆栈操作来去函数的参数？？</a:t>
            </a:r>
            <a:endParaRPr lang="en-US" altLang="zh-CN" dirty="0"/>
          </a:p>
          <a:p>
            <a:endParaRPr lang="en-US" altLang="zh-CN" dirty="0"/>
          </a:p>
          <a:p>
            <a:r>
              <a:rPr lang="zh-CN" altLang="en-US" dirty="0"/>
              <a:t>右下角的二进制码是系统</a:t>
            </a:r>
            <a:r>
              <a:rPr lang="en-US" altLang="zh-CN" dirty="0"/>
              <a:t>2</a:t>
            </a:r>
            <a:r>
              <a:rPr lang="zh-CN" altLang="en-US" dirty="0"/>
              <a:t>不讨论的。</a:t>
            </a:r>
            <a:endParaRPr lang="en-US" altLang="zh-CN" dirty="0"/>
          </a:p>
          <a:p>
            <a:endParaRPr lang="en-AU" altLang="zh-CN" dirty="0"/>
          </a:p>
        </p:txBody>
      </p:sp>
    </p:spTree>
    <p:extLst>
      <p:ext uri="{BB962C8B-B14F-4D97-AF65-F5344CB8AC3E}">
        <p14:creationId xmlns:p14="http://schemas.microsoft.com/office/powerpoint/2010/main" val="2758135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30D3F14-52D9-4F72-A3BB-78EE546E1811}"/>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984441AE-BFB1-4257-B073-68666FECC8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6" name="页眉占位符 3">
            <a:extLst>
              <a:ext uri="{FF2B5EF4-FFF2-40B4-BE49-F238E27FC236}">
                <a16:creationId xmlns:a16="http://schemas.microsoft.com/office/drawing/2014/main" id="{02C7FCE9-3985-4AE8-8F15-25453718E4E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38917" name="日期占位符 4">
            <a:extLst>
              <a:ext uri="{FF2B5EF4-FFF2-40B4-BE49-F238E27FC236}">
                <a16:creationId xmlns:a16="http://schemas.microsoft.com/office/drawing/2014/main" id="{F8A72B54-CB2D-4C7F-80B4-926F97D7FC6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61DD6F85-E399-4CD1-8EF2-B634B55CB8C4}"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38918" name="页脚占位符 5">
            <a:extLst>
              <a:ext uri="{FF2B5EF4-FFF2-40B4-BE49-F238E27FC236}">
                <a16:creationId xmlns:a16="http://schemas.microsoft.com/office/drawing/2014/main" id="{D025327E-73ED-483A-9592-BD0C3B5EDE3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38919" name="灯片编号占位符 6">
            <a:extLst>
              <a:ext uri="{FF2B5EF4-FFF2-40B4-BE49-F238E27FC236}">
                <a16:creationId xmlns:a16="http://schemas.microsoft.com/office/drawing/2014/main" id="{14C4670E-43C2-4143-AC9D-9C6D065CA6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609E8A95-B38C-4B10-A4AC-146DA10CD444}" type="slidenum">
              <a:rPr lang="en-US" altLang="zh-CN" smtClean="0">
                <a:latin typeface="Times New Roman" panose="02020603050405020304" pitchFamily="18" charset="0"/>
              </a:rPr>
              <a:pPr/>
              <a:t>17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627810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B50D336-1699-4C45-882E-E428F4656D0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40963" name="Rectangle 3">
            <a:extLst>
              <a:ext uri="{FF2B5EF4-FFF2-40B4-BE49-F238E27FC236}">
                <a16:creationId xmlns:a16="http://schemas.microsoft.com/office/drawing/2014/main" id="{F9F33AAC-8EB4-474A-BEF0-E2FD32EBF35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3B618BA4-687F-4F19-A7FA-F6E57A4A99A4}"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40964" name="Rectangle 6">
            <a:extLst>
              <a:ext uri="{FF2B5EF4-FFF2-40B4-BE49-F238E27FC236}">
                <a16:creationId xmlns:a16="http://schemas.microsoft.com/office/drawing/2014/main" id="{8995284E-1B50-48CA-80C6-AA1B760914A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40965" name="Rectangle 7">
            <a:extLst>
              <a:ext uri="{FF2B5EF4-FFF2-40B4-BE49-F238E27FC236}">
                <a16:creationId xmlns:a16="http://schemas.microsoft.com/office/drawing/2014/main" id="{B447EE79-4012-4602-9098-FE2E8A8EBD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9E2A489B-0CE8-439B-8B94-D9F6E961896F}" type="slidenum">
              <a:rPr lang="en-US" altLang="zh-CN" smtClean="0">
                <a:latin typeface="Times New Roman" panose="02020603050405020304" pitchFamily="18" charset="0"/>
              </a:rPr>
              <a:pPr/>
              <a:t>18</a:t>
            </a:fld>
            <a:endParaRPr lang="en-US" altLang="zh-CN">
              <a:latin typeface="Times New Roman" panose="02020603050405020304" pitchFamily="18" charset="0"/>
            </a:endParaRPr>
          </a:p>
        </p:txBody>
      </p:sp>
      <p:sp>
        <p:nvSpPr>
          <p:cNvPr id="40966" name="Rectangle 2">
            <a:extLst>
              <a:ext uri="{FF2B5EF4-FFF2-40B4-BE49-F238E27FC236}">
                <a16:creationId xmlns:a16="http://schemas.microsoft.com/office/drawing/2014/main" id="{7430EC40-3F89-459B-808E-72C446D0E667}"/>
              </a:ext>
            </a:extLst>
          </p:cNvPr>
          <p:cNvSpPr>
            <a:spLocks noGrp="1" noRot="1" noChangeAspect="1" noChangeArrowheads="1" noTextEdit="1"/>
          </p:cNvSpPr>
          <p:nvPr>
            <p:ph type="sldImg"/>
          </p:nvPr>
        </p:nvSpPr>
        <p:spPr>
          <a:ln/>
        </p:spPr>
      </p:sp>
      <p:sp>
        <p:nvSpPr>
          <p:cNvPr id="40967" name="Rectangle 3">
            <a:extLst>
              <a:ext uri="{FF2B5EF4-FFF2-40B4-BE49-F238E27FC236}">
                <a16:creationId xmlns:a16="http://schemas.microsoft.com/office/drawing/2014/main" id="{6B0A663B-1799-476B-B516-D57EB82CF9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计算机硬件的共性结构</a:t>
            </a:r>
            <a:endParaRPr lang="en-US" altLang="zh-CN" dirty="0"/>
          </a:p>
          <a:p>
            <a:endParaRPr lang="en-US" altLang="zh-CN" dirty="0"/>
          </a:p>
          <a:p>
            <a:r>
              <a:rPr lang="zh-CN" altLang="en-US" dirty="0"/>
              <a:t>不在强调“运算器</a:t>
            </a:r>
            <a:r>
              <a:rPr lang="en-US" altLang="zh-CN" dirty="0"/>
              <a:t>+</a:t>
            </a:r>
            <a:r>
              <a:rPr lang="zh-CN" altLang="en-US" dirty="0"/>
              <a:t>控制器”的说法，控制器是分散在数据通路中的、运算器是数据通路中的一个部件</a:t>
            </a:r>
            <a:endParaRPr lang="en-US" altLang="zh-CN" dirty="0"/>
          </a:p>
          <a:p>
            <a:endParaRPr lang="en-US" altLang="zh-CN" dirty="0"/>
          </a:p>
          <a:p>
            <a:r>
              <a:rPr lang="zh-CN" altLang="en-US" dirty="0"/>
              <a:t>数据输入</a:t>
            </a:r>
            <a:r>
              <a:rPr lang="en-US" altLang="zh-CN" dirty="0"/>
              <a:t>/</a:t>
            </a:r>
            <a:r>
              <a:rPr lang="zh-CN" altLang="en-US" dirty="0"/>
              <a:t>输出</a:t>
            </a:r>
            <a:r>
              <a:rPr lang="en-US" altLang="zh-CN" dirty="0"/>
              <a:t>/</a:t>
            </a:r>
            <a:r>
              <a:rPr lang="zh-CN" altLang="en-US" dirty="0"/>
              <a:t>处理</a:t>
            </a:r>
            <a:r>
              <a:rPr lang="en-US" altLang="zh-CN" dirty="0"/>
              <a:t>/</a:t>
            </a:r>
            <a:r>
              <a:rPr lang="zh-CN" altLang="en-US" dirty="0"/>
              <a:t>存储 四个基本功能</a:t>
            </a:r>
            <a:endParaRPr lang="en-US" altLang="zh-CN" dirty="0"/>
          </a:p>
          <a:p>
            <a:r>
              <a:rPr lang="zh-CN" altLang="en-US" dirty="0"/>
              <a:t>输入</a:t>
            </a:r>
            <a:r>
              <a:rPr lang="en-US" altLang="zh-CN" dirty="0"/>
              <a:t>/</a:t>
            </a:r>
            <a:r>
              <a:rPr lang="zh-CN" altLang="en-US" dirty="0"/>
              <a:t>输出</a:t>
            </a:r>
            <a:r>
              <a:rPr lang="en-US" altLang="zh-CN" dirty="0"/>
              <a:t>/</a:t>
            </a:r>
            <a:r>
              <a:rPr lang="zh-CN" altLang="en-US" dirty="0"/>
              <a:t>存储</a:t>
            </a:r>
            <a:r>
              <a:rPr lang="en-US" altLang="zh-CN" dirty="0"/>
              <a:t>/</a:t>
            </a:r>
            <a:r>
              <a:rPr lang="zh-CN" altLang="en-US" dirty="0"/>
              <a:t>数据通路</a:t>
            </a:r>
            <a:r>
              <a:rPr lang="en-US" altLang="zh-CN" dirty="0"/>
              <a:t>/</a:t>
            </a:r>
            <a:r>
              <a:rPr lang="zh-CN" altLang="en-US" dirty="0"/>
              <a:t>控制器（</a:t>
            </a:r>
            <a:r>
              <a:rPr lang="en-US" altLang="zh-CN" dirty="0"/>
              <a:t>5</a:t>
            </a:r>
            <a:r>
              <a:rPr lang="zh-CN" altLang="en-US" dirty="0"/>
              <a:t>个功能，其中数据通路是和以前不同的术语）控制器</a:t>
            </a:r>
            <a:r>
              <a:rPr lang="en-US" altLang="zh-CN" dirty="0"/>
              <a:t>+</a:t>
            </a:r>
            <a:r>
              <a:rPr lang="zh-CN" altLang="en-US" dirty="0"/>
              <a:t>数据通路</a:t>
            </a:r>
            <a:r>
              <a:rPr lang="en-US" altLang="zh-CN" dirty="0"/>
              <a:t>=</a:t>
            </a:r>
            <a:r>
              <a:rPr lang="zh-CN" altLang="en-US" dirty="0"/>
              <a:t>处理器</a:t>
            </a:r>
            <a:endParaRPr lang="en-US" altLang="zh-CN" dirty="0"/>
          </a:p>
          <a:p>
            <a:endParaRPr lang="en-US" altLang="zh-CN" dirty="0"/>
          </a:p>
          <a:p>
            <a:r>
              <a:rPr lang="zh-CN" altLang="en-US" dirty="0"/>
              <a:t>注意左侧性能评估工具</a:t>
            </a:r>
            <a:endParaRPr lang="en-AU" altLang="zh-CN" dirty="0"/>
          </a:p>
        </p:txBody>
      </p:sp>
    </p:spTree>
    <p:extLst>
      <p:ext uri="{BB962C8B-B14F-4D97-AF65-F5344CB8AC3E}">
        <p14:creationId xmlns:p14="http://schemas.microsoft.com/office/powerpoint/2010/main" val="505577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34FDE91-CC07-45D7-8A12-A6086C84D99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43011" name="Rectangle 3">
            <a:extLst>
              <a:ext uri="{FF2B5EF4-FFF2-40B4-BE49-F238E27FC236}">
                <a16:creationId xmlns:a16="http://schemas.microsoft.com/office/drawing/2014/main" id="{417D6B08-2C7C-413B-8AFD-CD3B4D1508A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18081952-D3F1-4AF3-9047-EC4354F1DCC1}"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43012" name="Rectangle 6">
            <a:extLst>
              <a:ext uri="{FF2B5EF4-FFF2-40B4-BE49-F238E27FC236}">
                <a16:creationId xmlns:a16="http://schemas.microsoft.com/office/drawing/2014/main" id="{AC6E2AFB-F200-42CA-892E-3E2851BD8B8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43013" name="Rectangle 7">
            <a:extLst>
              <a:ext uri="{FF2B5EF4-FFF2-40B4-BE49-F238E27FC236}">
                <a16:creationId xmlns:a16="http://schemas.microsoft.com/office/drawing/2014/main" id="{8D3456BE-EDDA-46F9-AEDF-4BC8A12CDF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E8A8D5BD-C033-48B2-BF68-A589B4E299E8}" type="slidenum">
              <a:rPr lang="en-US" altLang="zh-CN" smtClean="0">
                <a:latin typeface="Times New Roman" panose="02020603050405020304" pitchFamily="18" charset="0"/>
              </a:rPr>
              <a:pPr/>
              <a:t>19</a:t>
            </a:fld>
            <a:endParaRPr lang="en-US" altLang="zh-CN">
              <a:latin typeface="Times New Roman" panose="02020603050405020304" pitchFamily="18" charset="0"/>
            </a:endParaRPr>
          </a:p>
        </p:txBody>
      </p:sp>
      <p:sp>
        <p:nvSpPr>
          <p:cNvPr id="43014" name="Rectangle 2">
            <a:extLst>
              <a:ext uri="{FF2B5EF4-FFF2-40B4-BE49-F238E27FC236}">
                <a16:creationId xmlns:a16="http://schemas.microsoft.com/office/drawing/2014/main" id="{12D2A283-9F70-4646-9FDF-EB6B0DBBD92E}"/>
              </a:ext>
            </a:extLst>
          </p:cNvPr>
          <p:cNvSpPr>
            <a:spLocks noGrp="1" noRot="1" noChangeAspect="1" noChangeArrowheads="1" noTextEdit="1"/>
          </p:cNvSpPr>
          <p:nvPr>
            <p:ph type="sldImg"/>
          </p:nvPr>
        </p:nvSpPr>
        <p:spPr>
          <a:ln/>
        </p:spPr>
      </p:sp>
      <p:sp>
        <p:nvSpPr>
          <p:cNvPr id="43015" name="Rectangle 3">
            <a:extLst>
              <a:ext uri="{FF2B5EF4-FFF2-40B4-BE49-F238E27FC236}">
                <a16:creationId xmlns:a16="http://schemas.microsoft.com/office/drawing/2014/main" id="{A4B56C21-E7F3-4C33-B4D8-21A96992CD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具体到</a:t>
            </a:r>
            <a:r>
              <a:rPr lang="en-US" altLang="zh-CN" dirty="0"/>
              <a:t>PC</a:t>
            </a:r>
            <a:r>
              <a:rPr lang="zh-CN" altLang="en-US" dirty="0"/>
              <a:t>和手机，首先是显示器    </a:t>
            </a:r>
            <a:r>
              <a:rPr lang="en-US" altLang="zh-CN" dirty="0"/>
              <a:t>raster</a:t>
            </a:r>
            <a:r>
              <a:rPr lang="zh-CN" altLang="en-US" dirty="0"/>
              <a:t>光栅</a:t>
            </a:r>
            <a:endParaRPr lang="en-US" altLang="zh-CN" dirty="0"/>
          </a:p>
          <a:p>
            <a:endParaRPr lang="en-AU" altLang="zh-CN" dirty="0"/>
          </a:p>
        </p:txBody>
      </p:sp>
    </p:spTree>
    <p:extLst>
      <p:ext uri="{BB962C8B-B14F-4D97-AF65-F5344CB8AC3E}">
        <p14:creationId xmlns:p14="http://schemas.microsoft.com/office/powerpoint/2010/main" val="1996061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342A9AD2-0BA8-4DA6-972C-575965A4AF01}"/>
              </a:ext>
            </a:extLst>
          </p:cNvPr>
          <p:cNvSpPr>
            <a:spLocks noGrp="1" noRot="1" noChangeAspect="1" noChangeArrowheads="1" noTextEdit="1"/>
          </p:cNvSpPr>
          <p:nvPr>
            <p:ph type="sldImg"/>
          </p:nvPr>
        </p:nvSpPr>
        <p:spPr>
          <a:ln/>
        </p:spPr>
      </p:sp>
      <p:sp>
        <p:nvSpPr>
          <p:cNvPr id="8195" name="备注占位符 2">
            <a:extLst>
              <a:ext uri="{FF2B5EF4-FFF2-40B4-BE49-F238E27FC236}">
                <a16:creationId xmlns:a16="http://schemas.microsoft.com/office/drawing/2014/main" id="{AC422A37-ECC1-4E69-9A57-9B31B8667A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6" name="页眉占位符 3">
            <a:extLst>
              <a:ext uri="{FF2B5EF4-FFF2-40B4-BE49-F238E27FC236}">
                <a16:creationId xmlns:a16="http://schemas.microsoft.com/office/drawing/2014/main" id="{997CC1CC-7DB6-4F93-9E85-AD1C2C1B87B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8197" name="日期占位符 4">
            <a:extLst>
              <a:ext uri="{FF2B5EF4-FFF2-40B4-BE49-F238E27FC236}">
                <a16:creationId xmlns:a16="http://schemas.microsoft.com/office/drawing/2014/main" id="{E73A64D6-7AFC-4893-A24B-0F518E78AED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5F03467B-4E98-4C94-850D-E6FD0762BA4D}"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8198" name="页脚占位符 5">
            <a:extLst>
              <a:ext uri="{FF2B5EF4-FFF2-40B4-BE49-F238E27FC236}">
                <a16:creationId xmlns:a16="http://schemas.microsoft.com/office/drawing/2014/main" id="{D4590339-1370-4537-A405-39B9623D43F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8199" name="灯片编号占位符 6">
            <a:extLst>
              <a:ext uri="{FF2B5EF4-FFF2-40B4-BE49-F238E27FC236}">
                <a16:creationId xmlns:a16="http://schemas.microsoft.com/office/drawing/2014/main" id="{9F352097-9B3B-400E-8B7D-D71DE70106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12A93B51-8CE8-45EA-B7A5-71C3FDB8684A}" type="slidenum">
              <a:rPr lang="en-US" altLang="zh-CN" smtClean="0">
                <a:latin typeface="Times New Roman" panose="02020603050405020304" pitchFamily="18" charset="0"/>
              </a:rPr>
              <a:pPr/>
              <a:t>2</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86148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1125792-01ED-4329-9730-84731BC5908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45059" name="Rectangle 3">
            <a:extLst>
              <a:ext uri="{FF2B5EF4-FFF2-40B4-BE49-F238E27FC236}">
                <a16:creationId xmlns:a16="http://schemas.microsoft.com/office/drawing/2014/main" id="{EDB70736-C711-4F58-950D-9C100203009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C6165000-DF8F-441F-8249-019EF9654C1B}"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45060" name="Rectangle 6">
            <a:extLst>
              <a:ext uri="{FF2B5EF4-FFF2-40B4-BE49-F238E27FC236}">
                <a16:creationId xmlns:a16="http://schemas.microsoft.com/office/drawing/2014/main" id="{0F3957F4-274F-4506-8AC1-E3785C004EA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45061" name="Rectangle 7">
            <a:extLst>
              <a:ext uri="{FF2B5EF4-FFF2-40B4-BE49-F238E27FC236}">
                <a16:creationId xmlns:a16="http://schemas.microsoft.com/office/drawing/2014/main" id="{BCD118F5-32F4-45A2-BBBB-6A13D9D0E4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8E9A1D74-4F4F-4C56-AE74-1EFD53B63C64}" type="slidenum">
              <a:rPr lang="en-US" altLang="zh-CN" smtClean="0">
                <a:latin typeface="Times New Roman" panose="02020603050405020304" pitchFamily="18" charset="0"/>
              </a:rPr>
              <a:pPr/>
              <a:t>20</a:t>
            </a:fld>
            <a:endParaRPr lang="en-US" altLang="zh-CN">
              <a:latin typeface="Times New Roman" panose="02020603050405020304" pitchFamily="18" charset="0"/>
            </a:endParaRPr>
          </a:p>
        </p:txBody>
      </p:sp>
      <p:sp>
        <p:nvSpPr>
          <p:cNvPr id="45062" name="Rectangle 2">
            <a:extLst>
              <a:ext uri="{FF2B5EF4-FFF2-40B4-BE49-F238E27FC236}">
                <a16:creationId xmlns:a16="http://schemas.microsoft.com/office/drawing/2014/main" id="{494D6658-5CE0-47CD-8F73-4BCF62E770A5}"/>
              </a:ext>
            </a:extLst>
          </p:cNvPr>
          <p:cNvSpPr>
            <a:spLocks noGrp="1" noRot="1" noChangeAspect="1" noChangeArrowheads="1" noTextEdit="1"/>
          </p:cNvSpPr>
          <p:nvPr>
            <p:ph type="sldImg"/>
          </p:nvPr>
        </p:nvSpPr>
        <p:spPr>
          <a:ln/>
        </p:spPr>
      </p:sp>
      <p:sp>
        <p:nvSpPr>
          <p:cNvPr id="45063" name="Rectangle 3">
            <a:extLst>
              <a:ext uri="{FF2B5EF4-FFF2-40B4-BE49-F238E27FC236}">
                <a16:creationId xmlns:a16="http://schemas.microsoft.com/office/drawing/2014/main" id="{732404D0-8944-4083-8F0C-7AAAF0531F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p>
        </p:txBody>
      </p:sp>
    </p:spTree>
    <p:extLst>
      <p:ext uri="{BB962C8B-B14F-4D97-AF65-F5344CB8AC3E}">
        <p14:creationId xmlns:p14="http://schemas.microsoft.com/office/powerpoint/2010/main" val="225799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61B9B68-85BF-4449-95C6-6365AEB669B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47107" name="Rectangle 3">
            <a:extLst>
              <a:ext uri="{FF2B5EF4-FFF2-40B4-BE49-F238E27FC236}">
                <a16:creationId xmlns:a16="http://schemas.microsoft.com/office/drawing/2014/main" id="{F2D5BDAE-2A3B-45F1-8124-0501881382A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49E27E0C-2CB8-466B-B7E8-6F316C00BDFE}"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47108" name="Rectangle 6">
            <a:extLst>
              <a:ext uri="{FF2B5EF4-FFF2-40B4-BE49-F238E27FC236}">
                <a16:creationId xmlns:a16="http://schemas.microsoft.com/office/drawing/2014/main" id="{FFC8A43E-5238-4057-B0E0-CB30CD1F79B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47109" name="Rectangle 7">
            <a:extLst>
              <a:ext uri="{FF2B5EF4-FFF2-40B4-BE49-F238E27FC236}">
                <a16:creationId xmlns:a16="http://schemas.microsoft.com/office/drawing/2014/main" id="{2F2A8E2A-1090-4AD0-8D55-DB6949FF01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1B92B51C-6F67-4DAA-945D-98FE3025AE47}" type="slidenum">
              <a:rPr lang="en-US" altLang="zh-CN" smtClean="0">
                <a:latin typeface="Times New Roman" panose="02020603050405020304" pitchFamily="18" charset="0"/>
              </a:rPr>
              <a:pPr/>
              <a:t>21</a:t>
            </a:fld>
            <a:endParaRPr lang="en-US" altLang="zh-CN">
              <a:latin typeface="Times New Roman" panose="02020603050405020304" pitchFamily="18" charset="0"/>
            </a:endParaRPr>
          </a:p>
        </p:txBody>
      </p:sp>
      <p:sp>
        <p:nvSpPr>
          <p:cNvPr id="47110" name="Rectangle 2">
            <a:extLst>
              <a:ext uri="{FF2B5EF4-FFF2-40B4-BE49-F238E27FC236}">
                <a16:creationId xmlns:a16="http://schemas.microsoft.com/office/drawing/2014/main" id="{F351174D-3934-4950-A34D-EAA68571DD1F}"/>
              </a:ext>
            </a:extLst>
          </p:cNvPr>
          <p:cNvSpPr>
            <a:spLocks noGrp="1" noRot="1" noChangeAspect="1" noChangeArrowheads="1" noTextEdit="1"/>
          </p:cNvSpPr>
          <p:nvPr>
            <p:ph type="sldImg"/>
          </p:nvPr>
        </p:nvSpPr>
        <p:spPr>
          <a:ln/>
        </p:spPr>
      </p:sp>
      <p:sp>
        <p:nvSpPr>
          <p:cNvPr id="47111" name="Rectangle 3">
            <a:extLst>
              <a:ext uri="{FF2B5EF4-FFF2-40B4-BE49-F238E27FC236}">
                <a16:creationId xmlns:a16="http://schemas.microsoft.com/office/drawing/2014/main" id="{99C32F69-1216-4F6F-96EA-80D96920A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主板含处理器，内存，必要的外设控制器</a:t>
            </a:r>
            <a:endParaRPr lang="en-US" altLang="zh-CN" dirty="0"/>
          </a:p>
          <a:p>
            <a:endParaRPr lang="en-US" altLang="zh-CN" dirty="0"/>
          </a:p>
          <a:p>
            <a:r>
              <a:rPr lang="en-US" altLang="zh-CN" dirty="0"/>
              <a:t>A5</a:t>
            </a:r>
            <a:r>
              <a:rPr lang="zh-CN" altLang="en-US" dirty="0"/>
              <a:t>是双核</a:t>
            </a:r>
            <a:r>
              <a:rPr lang="en-US" altLang="zh-CN" dirty="0"/>
              <a:t>arm</a:t>
            </a:r>
          </a:p>
          <a:p>
            <a:r>
              <a:rPr lang="zh-CN" altLang="en-US" dirty="0"/>
              <a:t>左边东芝闪存芯片，它们之间是预留空间用于安装其他存储</a:t>
            </a:r>
            <a:endParaRPr lang="en-US" altLang="zh-CN" dirty="0"/>
          </a:p>
          <a:p>
            <a:r>
              <a:rPr lang="zh-CN" altLang="en-US" dirty="0"/>
              <a:t>右边是电源和</a:t>
            </a:r>
            <a:r>
              <a:rPr lang="en-US" altLang="zh-CN" dirty="0"/>
              <a:t>IO</a:t>
            </a:r>
            <a:endParaRPr lang="en-AU" altLang="zh-CN" dirty="0"/>
          </a:p>
        </p:txBody>
      </p:sp>
    </p:spTree>
    <p:extLst>
      <p:ext uri="{BB962C8B-B14F-4D97-AF65-F5344CB8AC3E}">
        <p14:creationId xmlns:p14="http://schemas.microsoft.com/office/powerpoint/2010/main" val="3482353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2A8AD40-C953-4DDE-891D-E3FBCE0531B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49155" name="Rectangle 3">
            <a:extLst>
              <a:ext uri="{FF2B5EF4-FFF2-40B4-BE49-F238E27FC236}">
                <a16:creationId xmlns:a16="http://schemas.microsoft.com/office/drawing/2014/main" id="{DA2FC6EF-97F5-4D29-987D-99729CAFB3D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F1CC8B24-316F-4F40-BF4A-51D026D98075}"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49156" name="Rectangle 6">
            <a:extLst>
              <a:ext uri="{FF2B5EF4-FFF2-40B4-BE49-F238E27FC236}">
                <a16:creationId xmlns:a16="http://schemas.microsoft.com/office/drawing/2014/main" id="{B784BAB6-BDC4-42ED-9601-B27FEC14097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49157" name="Rectangle 7">
            <a:extLst>
              <a:ext uri="{FF2B5EF4-FFF2-40B4-BE49-F238E27FC236}">
                <a16:creationId xmlns:a16="http://schemas.microsoft.com/office/drawing/2014/main" id="{68513EE7-BF03-4E02-92D0-1B170A3D34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51BAEC81-216E-4FD9-BEC4-61509BCD0317}" type="slidenum">
              <a:rPr lang="en-US" altLang="zh-CN" smtClean="0">
                <a:latin typeface="Times New Roman" panose="02020603050405020304" pitchFamily="18" charset="0"/>
              </a:rPr>
              <a:pPr/>
              <a:t>22</a:t>
            </a:fld>
            <a:endParaRPr lang="en-US" altLang="zh-CN">
              <a:latin typeface="Times New Roman" panose="02020603050405020304" pitchFamily="18" charset="0"/>
            </a:endParaRPr>
          </a:p>
        </p:txBody>
      </p:sp>
      <p:sp>
        <p:nvSpPr>
          <p:cNvPr id="49158" name="Rectangle 2">
            <a:extLst>
              <a:ext uri="{FF2B5EF4-FFF2-40B4-BE49-F238E27FC236}">
                <a16:creationId xmlns:a16="http://schemas.microsoft.com/office/drawing/2014/main" id="{A68144CA-9DDC-4ED3-AEB1-E5053BD17914}"/>
              </a:ext>
            </a:extLst>
          </p:cNvPr>
          <p:cNvSpPr>
            <a:spLocks noGrp="1" noRot="1" noChangeAspect="1" noChangeArrowheads="1" noTextEdit="1"/>
          </p:cNvSpPr>
          <p:nvPr>
            <p:ph type="sldImg"/>
          </p:nvPr>
        </p:nvSpPr>
        <p:spPr>
          <a:ln/>
        </p:spPr>
      </p:sp>
      <p:sp>
        <p:nvSpPr>
          <p:cNvPr id="49159" name="Rectangle 3">
            <a:extLst>
              <a:ext uri="{FF2B5EF4-FFF2-40B4-BE49-F238E27FC236}">
                <a16:creationId xmlns:a16="http://schemas.microsoft.com/office/drawing/2014/main" id="{16B69D6E-BED7-43E0-8173-4F57D20D9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观点</a:t>
            </a:r>
            <a:r>
              <a:rPr lang="en-US" altLang="zh-CN" dirty="0"/>
              <a:t>]</a:t>
            </a:r>
            <a:r>
              <a:rPr lang="zh-CN" altLang="en-US" dirty="0"/>
              <a:t>：</a:t>
            </a:r>
            <a:r>
              <a:rPr lang="en-US" altLang="zh-CN" dirty="0"/>
              <a:t>CPU</a:t>
            </a:r>
            <a:r>
              <a:rPr lang="zh-CN" altLang="en-US" dirty="0"/>
              <a:t>内部才是本课程重点</a:t>
            </a:r>
            <a:endParaRPr lang="en-US" altLang="zh-CN" dirty="0"/>
          </a:p>
          <a:p>
            <a:endParaRPr lang="en-US" altLang="zh-CN" dirty="0"/>
          </a:p>
          <a:p>
            <a:r>
              <a:rPr lang="zh-CN" altLang="en-US" dirty="0"/>
              <a:t>常见说法“运算器</a:t>
            </a:r>
            <a:r>
              <a:rPr lang="en-US" altLang="zh-CN" dirty="0"/>
              <a:t>+</a:t>
            </a:r>
            <a:r>
              <a:rPr lang="zh-CN" altLang="en-US" dirty="0"/>
              <a:t>控制器”不科学，应该是“数据通路</a:t>
            </a:r>
            <a:r>
              <a:rPr lang="en-US" altLang="zh-CN" dirty="0"/>
              <a:t>+</a:t>
            </a:r>
            <a:r>
              <a:rPr lang="zh-CN" altLang="en-US" dirty="0"/>
              <a:t>控制器”</a:t>
            </a:r>
            <a:endParaRPr lang="en-AU" altLang="zh-CN" dirty="0"/>
          </a:p>
        </p:txBody>
      </p:sp>
    </p:spTree>
    <p:extLst>
      <p:ext uri="{BB962C8B-B14F-4D97-AF65-F5344CB8AC3E}">
        <p14:creationId xmlns:p14="http://schemas.microsoft.com/office/powerpoint/2010/main" val="4162497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40B466A-079E-4266-8C0C-2E020EB9605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51203" name="Rectangle 3">
            <a:extLst>
              <a:ext uri="{FF2B5EF4-FFF2-40B4-BE49-F238E27FC236}">
                <a16:creationId xmlns:a16="http://schemas.microsoft.com/office/drawing/2014/main" id="{5E8BF258-3DC7-4425-85AF-ADB7AAB97B5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6C2EE16E-B7DF-47C8-A023-CD11659EA032}"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51204" name="Rectangle 6">
            <a:extLst>
              <a:ext uri="{FF2B5EF4-FFF2-40B4-BE49-F238E27FC236}">
                <a16:creationId xmlns:a16="http://schemas.microsoft.com/office/drawing/2014/main" id="{CB29007C-9CB8-43D5-AEB0-D76C3658433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51205" name="Rectangle 7">
            <a:extLst>
              <a:ext uri="{FF2B5EF4-FFF2-40B4-BE49-F238E27FC236}">
                <a16:creationId xmlns:a16="http://schemas.microsoft.com/office/drawing/2014/main" id="{B498DD8F-C44B-4870-9674-5715432662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4EFF298B-F900-4857-9D9E-B3990FB4E8E3}" type="slidenum">
              <a:rPr lang="en-US" altLang="zh-CN" smtClean="0">
                <a:latin typeface="Times New Roman" panose="02020603050405020304" pitchFamily="18" charset="0"/>
              </a:rPr>
              <a:pPr/>
              <a:t>23</a:t>
            </a:fld>
            <a:endParaRPr lang="en-US" altLang="zh-CN">
              <a:latin typeface="Times New Roman" panose="02020603050405020304" pitchFamily="18" charset="0"/>
            </a:endParaRPr>
          </a:p>
        </p:txBody>
      </p:sp>
      <p:sp>
        <p:nvSpPr>
          <p:cNvPr id="51206" name="Rectangle 2">
            <a:extLst>
              <a:ext uri="{FF2B5EF4-FFF2-40B4-BE49-F238E27FC236}">
                <a16:creationId xmlns:a16="http://schemas.microsoft.com/office/drawing/2014/main" id="{E6F38ABF-6E3D-4C28-AB20-CDA9C40194CC}"/>
              </a:ext>
            </a:extLst>
          </p:cNvPr>
          <p:cNvSpPr>
            <a:spLocks noGrp="1" noRot="1" noChangeAspect="1" noChangeArrowheads="1" noTextEdit="1"/>
          </p:cNvSpPr>
          <p:nvPr>
            <p:ph type="sldImg"/>
          </p:nvPr>
        </p:nvSpPr>
        <p:spPr>
          <a:ln/>
        </p:spPr>
      </p:sp>
      <p:sp>
        <p:nvSpPr>
          <p:cNvPr id="51207" name="Rectangle 3">
            <a:extLst>
              <a:ext uri="{FF2B5EF4-FFF2-40B4-BE49-F238E27FC236}">
                <a16:creationId xmlns:a16="http://schemas.microsoft.com/office/drawing/2014/main" id="{403F5F6C-186D-437F-BEAA-892D39737B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CN" dirty="0" err="1"/>
              <a:t>Iphone</a:t>
            </a:r>
            <a:r>
              <a:rPr lang="en-AU" altLang="zh-CN" dirty="0"/>
              <a:t> 5 </a:t>
            </a:r>
            <a:r>
              <a:rPr lang="zh-CN" altLang="en-US" dirty="0"/>
              <a:t>用</a:t>
            </a:r>
            <a:r>
              <a:rPr lang="en-US" altLang="zh-CN" dirty="0"/>
              <a:t>arm cortex A15</a:t>
            </a:r>
            <a:r>
              <a:rPr lang="zh-CN" altLang="en-US" dirty="0"/>
              <a:t>双核</a:t>
            </a:r>
            <a:endParaRPr lang="en-US" altLang="zh-CN" dirty="0"/>
          </a:p>
          <a:p>
            <a:r>
              <a:rPr lang="zh-CN" altLang="en-US" dirty="0"/>
              <a:t>左上角的</a:t>
            </a:r>
            <a:r>
              <a:rPr lang="en-US" altLang="zh-CN" dirty="0"/>
              <a:t> </a:t>
            </a:r>
            <a:r>
              <a:rPr lang="en-US" altLang="zh-CN" dirty="0" err="1"/>
              <a:t>PowerVR</a:t>
            </a:r>
            <a:r>
              <a:rPr lang="zh-CN" altLang="en-US" dirty="0"/>
              <a:t>是</a:t>
            </a:r>
            <a:r>
              <a:rPr lang="en-US" altLang="zh-CN" dirty="0"/>
              <a:t>GPU</a:t>
            </a:r>
            <a:r>
              <a:rPr lang="zh-CN" altLang="en-US" dirty="0"/>
              <a:t>，有四个数据通路</a:t>
            </a:r>
            <a:endParaRPr lang="en-US" altLang="zh-CN" dirty="0"/>
          </a:p>
          <a:p>
            <a:endParaRPr lang="en-AU" altLang="zh-CN" dirty="0"/>
          </a:p>
        </p:txBody>
      </p:sp>
    </p:spTree>
    <p:extLst>
      <p:ext uri="{BB962C8B-B14F-4D97-AF65-F5344CB8AC3E}">
        <p14:creationId xmlns:p14="http://schemas.microsoft.com/office/powerpoint/2010/main" val="3443579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3F658E1-F081-47B4-B86A-E1079C60C86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53251" name="Rectangle 3">
            <a:extLst>
              <a:ext uri="{FF2B5EF4-FFF2-40B4-BE49-F238E27FC236}">
                <a16:creationId xmlns:a16="http://schemas.microsoft.com/office/drawing/2014/main" id="{CE9B090C-A17E-480A-A32E-F00528C270B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9CDA770E-F533-43D9-A0E2-951D60C9C4AF}"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53252" name="Rectangle 6">
            <a:extLst>
              <a:ext uri="{FF2B5EF4-FFF2-40B4-BE49-F238E27FC236}">
                <a16:creationId xmlns:a16="http://schemas.microsoft.com/office/drawing/2014/main" id="{17F0EF20-74EC-43DB-8D15-0F41C2EADA4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53253" name="Rectangle 7">
            <a:extLst>
              <a:ext uri="{FF2B5EF4-FFF2-40B4-BE49-F238E27FC236}">
                <a16:creationId xmlns:a16="http://schemas.microsoft.com/office/drawing/2014/main" id="{6BE59D5F-3D99-43AF-91D9-6928C86C8B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C97529A5-1515-4462-BF7F-D2AF2210D554}" type="slidenum">
              <a:rPr lang="en-US" altLang="zh-CN" smtClean="0">
                <a:latin typeface="Times New Roman" panose="02020603050405020304" pitchFamily="18" charset="0"/>
              </a:rPr>
              <a:pPr/>
              <a:t>24</a:t>
            </a:fld>
            <a:endParaRPr lang="en-US" altLang="zh-CN">
              <a:latin typeface="Times New Roman" panose="02020603050405020304" pitchFamily="18" charset="0"/>
            </a:endParaRPr>
          </a:p>
        </p:txBody>
      </p:sp>
      <p:sp>
        <p:nvSpPr>
          <p:cNvPr id="53254" name="Rectangle 2">
            <a:extLst>
              <a:ext uri="{FF2B5EF4-FFF2-40B4-BE49-F238E27FC236}">
                <a16:creationId xmlns:a16="http://schemas.microsoft.com/office/drawing/2014/main" id="{3CE108C0-4F08-4CD2-852F-CA195F2B9FE2}"/>
              </a:ext>
            </a:extLst>
          </p:cNvPr>
          <p:cNvSpPr>
            <a:spLocks noGrp="1" noRot="1" noChangeAspect="1" noChangeArrowheads="1" noTextEdit="1"/>
          </p:cNvSpPr>
          <p:nvPr>
            <p:ph type="sldImg"/>
          </p:nvPr>
        </p:nvSpPr>
        <p:spPr>
          <a:ln/>
        </p:spPr>
      </p:sp>
      <p:sp>
        <p:nvSpPr>
          <p:cNvPr id="53255" name="Rectangle 3">
            <a:extLst>
              <a:ext uri="{FF2B5EF4-FFF2-40B4-BE49-F238E27FC236}">
                <a16:creationId xmlns:a16="http://schemas.microsoft.com/office/drawing/2014/main" id="{ABE919DE-2F4C-442E-B357-56E1A0F3C0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学习处理器时，有一个概念很重要，“抽象”</a:t>
            </a:r>
            <a:r>
              <a:rPr lang="en-US" altLang="zh-CN" dirty="0"/>
              <a:t>——ISA/ABI</a:t>
            </a:r>
          </a:p>
          <a:p>
            <a:endParaRPr lang="en-US" altLang="zh-CN" dirty="0"/>
          </a:p>
          <a:p>
            <a:endParaRPr lang="en-US" altLang="zh-CN" dirty="0"/>
          </a:p>
          <a:p>
            <a:r>
              <a:rPr lang="zh-CN" altLang="en-US" dirty="0"/>
              <a:t>同样是</a:t>
            </a:r>
            <a:r>
              <a:rPr lang="en-US" altLang="zh-CN" dirty="0"/>
              <a:t>PC/x86</a:t>
            </a:r>
            <a:r>
              <a:rPr lang="zh-CN" altLang="en-US" dirty="0"/>
              <a:t>架构，但是</a:t>
            </a:r>
            <a:r>
              <a:rPr lang="en-US" altLang="zh-CN" dirty="0"/>
              <a:t>win</a:t>
            </a:r>
            <a:r>
              <a:rPr lang="zh-CN" altLang="en-US" dirty="0"/>
              <a:t>的</a:t>
            </a:r>
            <a:r>
              <a:rPr lang="en-US" altLang="zh-CN" dirty="0"/>
              <a:t>app</a:t>
            </a:r>
            <a:r>
              <a:rPr lang="zh-CN" altLang="en-US" dirty="0"/>
              <a:t>就不能在</a:t>
            </a:r>
            <a:r>
              <a:rPr lang="en-US" altLang="zh-CN" dirty="0"/>
              <a:t>Linux</a:t>
            </a:r>
            <a:r>
              <a:rPr lang="zh-CN" altLang="en-US" dirty="0"/>
              <a:t>下直接运行</a:t>
            </a:r>
            <a:endParaRPr lang="en-AU" altLang="zh-CN" dirty="0"/>
          </a:p>
        </p:txBody>
      </p:sp>
    </p:spTree>
    <p:extLst>
      <p:ext uri="{BB962C8B-B14F-4D97-AF65-F5344CB8AC3E}">
        <p14:creationId xmlns:p14="http://schemas.microsoft.com/office/powerpoint/2010/main" val="2646889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B9AB2F4-FC6A-4CE5-805A-4468C57DE7D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55299" name="Rectangle 3">
            <a:extLst>
              <a:ext uri="{FF2B5EF4-FFF2-40B4-BE49-F238E27FC236}">
                <a16:creationId xmlns:a16="http://schemas.microsoft.com/office/drawing/2014/main" id="{99FD2BF6-8B84-462B-889C-61CA835D519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B4F43919-591B-41DE-99D2-EF8856D1DA17}"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55300" name="Rectangle 6">
            <a:extLst>
              <a:ext uri="{FF2B5EF4-FFF2-40B4-BE49-F238E27FC236}">
                <a16:creationId xmlns:a16="http://schemas.microsoft.com/office/drawing/2014/main" id="{31768E3A-56C2-4F69-A601-C60B505F38A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55301" name="Rectangle 7">
            <a:extLst>
              <a:ext uri="{FF2B5EF4-FFF2-40B4-BE49-F238E27FC236}">
                <a16:creationId xmlns:a16="http://schemas.microsoft.com/office/drawing/2014/main" id="{B4E4B0E6-1AEC-4500-8EC4-5AC4D1EED3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4B0E504B-9E7D-498F-B5B7-839776586B99}" type="slidenum">
              <a:rPr lang="en-US" altLang="zh-CN" smtClean="0">
                <a:latin typeface="Times New Roman" panose="02020603050405020304" pitchFamily="18" charset="0"/>
              </a:rPr>
              <a:pPr/>
              <a:t>25</a:t>
            </a:fld>
            <a:endParaRPr lang="en-US" altLang="zh-CN">
              <a:latin typeface="Times New Roman" panose="02020603050405020304" pitchFamily="18" charset="0"/>
            </a:endParaRPr>
          </a:p>
        </p:txBody>
      </p:sp>
      <p:sp>
        <p:nvSpPr>
          <p:cNvPr id="55302" name="Rectangle 2">
            <a:extLst>
              <a:ext uri="{FF2B5EF4-FFF2-40B4-BE49-F238E27FC236}">
                <a16:creationId xmlns:a16="http://schemas.microsoft.com/office/drawing/2014/main" id="{A88D887F-9CC3-4261-8CE1-B1FE61062016}"/>
              </a:ext>
            </a:extLst>
          </p:cNvPr>
          <p:cNvSpPr>
            <a:spLocks noGrp="1" noRot="1" noChangeAspect="1" noChangeArrowheads="1" noTextEdit="1"/>
          </p:cNvSpPr>
          <p:nvPr>
            <p:ph type="sldImg"/>
          </p:nvPr>
        </p:nvSpPr>
        <p:spPr>
          <a:ln/>
        </p:spPr>
      </p:sp>
      <p:sp>
        <p:nvSpPr>
          <p:cNvPr id="55303" name="Rectangle 3">
            <a:extLst>
              <a:ext uri="{FF2B5EF4-FFF2-40B4-BE49-F238E27FC236}">
                <a16:creationId xmlns:a16="http://schemas.microsoft.com/office/drawing/2014/main" id="{0C98DD30-86BB-4DB7-8F5D-A32E5DA426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只是讨论数据的易失性</a:t>
            </a:r>
            <a:r>
              <a:rPr lang="en-US" altLang="zh-CN" dirty="0"/>
              <a:t>/</a:t>
            </a:r>
            <a:r>
              <a:rPr lang="zh-CN" altLang="en-US" dirty="0"/>
              <a:t>持久性问题</a:t>
            </a:r>
            <a:endParaRPr lang="en-AU" altLang="zh-CN" dirty="0"/>
          </a:p>
        </p:txBody>
      </p:sp>
    </p:spTree>
    <p:extLst>
      <p:ext uri="{BB962C8B-B14F-4D97-AF65-F5344CB8AC3E}">
        <p14:creationId xmlns:p14="http://schemas.microsoft.com/office/powerpoint/2010/main" val="1083794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EE4D443-0757-46B8-B873-D6CF6F52F00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57347" name="Rectangle 3">
            <a:extLst>
              <a:ext uri="{FF2B5EF4-FFF2-40B4-BE49-F238E27FC236}">
                <a16:creationId xmlns:a16="http://schemas.microsoft.com/office/drawing/2014/main" id="{C562FCD4-CAC8-414E-A456-8C8B73FDEC0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0C879FDA-20DD-472B-8B8D-14A4D42BAE4D}"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57348" name="Rectangle 6">
            <a:extLst>
              <a:ext uri="{FF2B5EF4-FFF2-40B4-BE49-F238E27FC236}">
                <a16:creationId xmlns:a16="http://schemas.microsoft.com/office/drawing/2014/main" id="{4D1D9019-8560-4776-9622-BA5E8415FDC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57349" name="Rectangle 7">
            <a:extLst>
              <a:ext uri="{FF2B5EF4-FFF2-40B4-BE49-F238E27FC236}">
                <a16:creationId xmlns:a16="http://schemas.microsoft.com/office/drawing/2014/main" id="{826CB5E9-A79E-4F8A-A393-70644450C4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5EC8041F-83EC-43EC-B6B9-A6ADA7851E82}" type="slidenum">
              <a:rPr lang="en-US" altLang="zh-CN" smtClean="0">
                <a:latin typeface="Times New Roman" panose="02020603050405020304" pitchFamily="18" charset="0"/>
              </a:rPr>
              <a:pPr/>
              <a:t>26</a:t>
            </a:fld>
            <a:endParaRPr lang="en-US" altLang="zh-CN">
              <a:latin typeface="Times New Roman" panose="02020603050405020304" pitchFamily="18" charset="0"/>
            </a:endParaRPr>
          </a:p>
        </p:txBody>
      </p:sp>
      <p:sp>
        <p:nvSpPr>
          <p:cNvPr id="57350" name="Rectangle 2">
            <a:extLst>
              <a:ext uri="{FF2B5EF4-FFF2-40B4-BE49-F238E27FC236}">
                <a16:creationId xmlns:a16="http://schemas.microsoft.com/office/drawing/2014/main" id="{B12A1E3B-8698-477F-9335-C0066458B886}"/>
              </a:ext>
            </a:extLst>
          </p:cNvPr>
          <p:cNvSpPr>
            <a:spLocks noGrp="1" noRot="1" noChangeAspect="1" noChangeArrowheads="1" noTextEdit="1"/>
          </p:cNvSpPr>
          <p:nvPr>
            <p:ph type="sldImg"/>
          </p:nvPr>
        </p:nvSpPr>
        <p:spPr>
          <a:ln/>
        </p:spPr>
      </p:sp>
      <p:sp>
        <p:nvSpPr>
          <p:cNvPr id="57351" name="Rectangle 3">
            <a:extLst>
              <a:ext uri="{FF2B5EF4-FFF2-40B4-BE49-F238E27FC236}">
                <a16:creationId xmlns:a16="http://schemas.microsoft.com/office/drawing/2014/main" id="{64647A36-ED9D-41AE-BA95-6800A84637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p>
        </p:txBody>
      </p:sp>
    </p:spTree>
    <p:extLst>
      <p:ext uri="{BB962C8B-B14F-4D97-AF65-F5344CB8AC3E}">
        <p14:creationId xmlns:p14="http://schemas.microsoft.com/office/powerpoint/2010/main" val="639079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800BD8D4-E649-4F95-8D01-E6CF8C7D53F5}"/>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81DC5FEA-6076-420A-97F6-F0498BE826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t>
            </a:r>
            <a:r>
              <a:rPr lang="zh-CN" altLang="en-US" dirty="0"/>
              <a:t>观点</a:t>
            </a:r>
            <a:r>
              <a:rPr lang="en-US" altLang="zh-CN" dirty="0"/>
              <a:t>]</a:t>
            </a:r>
            <a:r>
              <a:rPr lang="zh-CN" altLang="en-US" dirty="0"/>
              <a:t>：与课程知识无直接关系，但与</a:t>
            </a:r>
            <a:r>
              <a:rPr lang="en-US" altLang="zh-CN" dirty="0"/>
              <a:t>CPU</a:t>
            </a:r>
            <a:r>
              <a:rPr lang="zh-CN" altLang="en-US" dirty="0"/>
              <a:t>制造相关</a:t>
            </a:r>
          </a:p>
        </p:txBody>
      </p:sp>
      <p:sp>
        <p:nvSpPr>
          <p:cNvPr id="59396" name="页眉占位符 3">
            <a:extLst>
              <a:ext uri="{FF2B5EF4-FFF2-40B4-BE49-F238E27FC236}">
                <a16:creationId xmlns:a16="http://schemas.microsoft.com/office/drawing/2014/main" id="{3D4F6CE6-C0CE-48DA-98A2-9353183AC2D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59397" name="日期占位符 4">
            <a:extLst>
              <a:ext uri="{FF2B5EF4-FFF2-40B4-BE49-F238E27FC236}">
                <a16:creationId xmlns:a16="http://schemas.microsoft.com/office/drawing/2014/main" id="{731A0612-70AF-401B-8581-4B50094DFF0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FE3600AD-9E6A-4E64-88F2-FF0ADA9461A4}"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59398" name="页脚占位符 5">
            <a:extLst>
              <a:ext uri="{FF2B5EF4-FFF2-40B4-BE49-F238E27FC236}">
                <a16:creationId xmlns:a16="http://schemas.microsoft.com/office/drawing/2014/main" id="{4CCFCAC7-23C3-417F-9BE6-CBC37A0FFD3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59399" name="灯片编号占位符 6">
            <a:extLst>
              <a:ext uri="{FF2B5EF4-FFF2-40B4-BE49-F238E27FC236}">
                <a16:creationId xmlns:a16="http://schemas.microsoft.com/office/drawing/2014/main" id="{0A80E9CB-4CD9-4EBE-A7FA-2623A97285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D5FF1F85-739A-4298-AB83-01A1046018AD}" type="slidenum">
              <a:rPr lang="en-US" altLang="zh-CN" smtClean="0">
                <a:latin typeface="Times New Roman" panose="02020603050405020304" pitchFamily="18" charset="0"/>
              </a:rPr>
              <a:pPr/>
              <a:t>27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206061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5E2C0BE-EF50-47A7-9B46-FE2055AB329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61443" name="Rectangle 3">
            <a:extLst>
              <a:ext uri="{FF2B5EF4-FFF2-40B4-BE49-F238E27FC236}">
                <a16:creationId xmlns:a16="http://schemas.microsoft.com/office/drawing/2014/main" id="{938DED10-AFCD-4570-A1B3-01A89BCDC7C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304CF3AC-C346-4FEE-BB02-244504B5A513}"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61444" name="Rectangle 6">
            <a:extLst>
              <a:ext uri="{FF2B5EF4-FFF2-40B4-BE49-F238E27FC236}">
                <a16:creationId xmlns:a16="http://schemas.microsoft.com/office/drawing/2014/main" id="{0F3F31D6-08E3-46F1-8850-74E178AB744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61445" name="Rectangle 7">
            <a:extLst>
              <a:ext uri="{FF2B5EF4-FFF2-40B4-BE49-F238E27FC236}">
                <a16:creationId xmlns:a16="http://schemas.microsoft.com/office/drawing/2014/main" id="{082A2E83-D046-4760-B0CD-1DEA642D57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C3B75A87-DCBB-4A90-9AE0-54FBBF854772}" type="slidenum">
              <a:rPr lang="en-US" altLang="zh-CN" smtClean="0">
                <a:latin typeface="Times New Roman" panose="02020603050405020304" pitchFamily="18" charset="0"/>
              </a:rPr>
              <a:pPr/>
              <a:t>28</a:t>
            </a:fld>
            <a:endParaRPr lang="en-US" altLang="zh-CN">
              <a:latin typeface="Times New Roman" panose="02020603050405020304" pitchFamily="18" charset="0"/>
            </a:endParaRPr>
          </a:p>
        </p:txBody>
      </p:sp>
      <p:sp>
        <p:nvSpPr>
          <p:cNvPr id="61446" name="Rectangle 2">
            <a:extLst>
              <a:ext uri="{FF2B5EF4-FFF2-40B4-BE49-F238E27FC236}">
                <a16:creationId xmlns:a16="http://schemas.microsoft.com/office/drawing/2014/main" id="{BB172895-B9E0-4256-A3E7-B65BF5FAD8EA}"/>
              </a:ext>
            </a:extLst>
          </p:cNvPr>
          <p:cNvSpPr>
            <a:spLocks noGrp="1" noRot="1" noChangeAspect="1" noChangeArrowheads="1" noTextEdit="1"/>
          </p:cNvSpPr>
          <p:nvPr>
            <p:ph type="sldImg"/>
          </p:nvPr>
        </p:nvSpPr>
        <p:spPr>
          <a:ln/>
        </p:spPr>
      </p:sp>
      <p:sp>
        <p:nvSpPr>
          <p:cNvPr id="61447" name="Rectangle 3">
            <a:extLst>
              <a:ext uri="{FF2B5EF4-FFF2-40B4-BE49-F238E27FC236}">
                <a16:creationId xmlns:a16="http://schemas.microsoft.com/office/drawing/2014/main" id="{8D1A3D18-74EF-4556-AF27-CFF914DEBA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成本与价格方面，与芯片面积有关，即和芯片集成度有关。</a:t>
            </a:r>
            <a:endParaRPr lang="en-US" altLang="zh-CN" dirty="0"/>
          </a:p>
          <a:p>
            <a:endParaRPr lang="en-US" altLang="zh-CN" dirty="0"/>
          </a:p>
          <a:p>
            <a:r>
              <a:rPr lang="zh-CN" altLang="en-US" dirty="0"/>
              <a:t>为何成本与面积和集成度有关？</a:t>
            </a:r>
            <a:endParaRPr lang="en-US" altLang="zh-CN" dirty="0"/>
          </a:p>
          <a:p>
            <a:r>
              <a:rPr lang="zh-CN" altLang="en-US" dirty="0"/>
              <a:t>从电子技术趋势讲起</a:t>
            </a:r>
            <a:endParaRPr lang="en-AU" altLang="zh-CN" dirty="0"/>
          </a:p>
        </p:txBody>
      </p:sp>
    </p:spTree>
    <p:extLst>
      <p:ext uri="{BB962C8B-B14F-4D97-AF65-F5344CB8AC3E}">
        <p14:creationId xmlns:p14="http://schemas.microsoft.com/office/powerpoint/2010/main" val="2744169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2B84CD87-F996-48FE-9294-0929D3D7978A}"/>
              </a:ext>
            </a:extLst>
          </p:cNvPr>
          <p:cNvSpPr>
            <a:spLocks noGrp="1" noRot="1" noChangeAspect="1" noChangeArrowheads="1" noTextEdit="1"/>
          </p:cNvSpPr>
          <p:nvPr>
            <p:ph type="sldImg"/>
          </p:nvPr>
        </p:nvSpPr>
        <p:spPr>
          <a:ln/>
        </p:spPr>
      </p:sp>
      <p:sp>
        <p:nvSpPr>
          <p:cNvPr id="63491" name="备注占位符 2">
            <a:extLst>
              <a:ext uri="{FF2B5EF4-FFF2-40B4-BE49-F238E27FC236}">
                <a16:creationId xmlns:a16="http://schemas.microsoft.com/office/drawing/2014/main" id="{305F659E-FB73-47EE-99D0-E600577976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晶体管（三极管）</a:t>
            </a:r>
            <a:endParaRPr lang="en-US" altLang="zh-CN" dirty="0"/>
          </a:p>
          <a:p>
            <a:r>
              <a:rPr lang="zh-CN" altLang="en-US" dirty="0"/>
              <a:t>可以做：</a:t>
            </a:r>
            <a:endParaRPr lang="en-US" altLang="zh-CN" dirty="0"/>
          </a:p>
          <a:p>
            <a:r>
              <a:rPr lang="en-US" altLang="zh-CN" dirty="0"/>
              <a:t>1</a:t>
            </a:r>
            <a:r>
              <a:rPr lang="zh-CN" altLang="en-US" dirty="0"/>
              <a:t>）与或非逻辑电路组合逻辑、触发器等时序电路</a:t>
            </a:r>
            <a:endParaRPr lang="en-US" altLang="zh-CN" dirty="0"/>
          </a:p>
          <a:p>
            <a:r>
              <a:rPr lang="en-US" altLang="zh-CN" dirty="0"/>
              <a:t>2</a:t>
            </a:r>
            <a:r>
              <a:rPr lang="zh-CN" altLang="en-US" dirty="0"/>
              <a:t>）可以存储信息</a:t>
            </a:r>
          </a:p>
        </p:txBody>
      </p:sp>
      <p:sp>
        <p:nvSpPr>
          <p:cNvPr id="63492" name="页眉占位符 3">
            <a:extLst>
              <a:ext uri="{FF2B5EF4-FFF2-40B4-BE49-F238E27FC236}">
                <a16:creationId xmlns:a16="http://schemas.microsoft.com/office/drawing/2014/main" id="{B4FE9DD3-A7CF-4E7B-8A68-BA88C467D89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63493" name="日期占位符 4">
            <a:extLst>
              <a:ext uri="{FF2B5EF4-FFF2-40B4-BE49-F238E27FC236}">
                <a16:creationId xmlns:a16="http://schemas.microsoft.com/office/drawing/2014/main" id="{A442DB2C-D346-43F6-B23B-039A136BC5E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9F9F36F3-B5CF-442B-893B-BEF9D892772D}"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63494" name="页脚占位符 5">
            <a:extLst>
              <a:ext uri="{FF2B5EF4-FFF2-40B4-BE49-F238E27FC236}">
                <a16:creationId xmlns:a16="http://schemas.microsoft.com/office/drawing/2014/main" id="{8A237165-EF34-4206-B826-84C837FC15A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63495" name="灯片编号占位符 6">
            <a:extLst>
              <a:ext uri="{FF2B5EF4-FFF2-40B4-BE49-F238E27FC236}">
                <a16:creationId xmlns:a16="http://schemas.microsoft.com/office/drawing/2014/main" id="{052294B0-3CAE-48B7-A826-E0B1BB521A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F3CA1F0F-F588-4C30-A4DC-5BBBA3A02C7E}" type="slidenum">
              <a:rPr lang="en-US" altLang="zh-CN" smtClean="0">
                <a:latin typeface="Times New Roman" panose="02020603050405020304" pitchFamily="18" charset="0"/>
              </a:rPr>
              <a:pPr/>
              <a:t>29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64324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1D5CC7B-9A8A-4AA5-87C0-63ADBDF81DA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0243" name="Rectangle 3">
            <a:extLst>
              <a:ext uri="{FF2B5EF4-FFF2-40B4-BE49-F238E27FC236}">
                <a16:creationId xmlns:a16="http://schemas.microsoft.com/office/drawing/2014/main" id="{2E511D6A-F465-41DE-99C9-31C2265E291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B348C89B-19E7-4E1C-9F4A-3271E82221B7}"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0244" name="Rectangle 6">
            <a:extLst>
              <a:ext uri="{FF2B5EF4-FFF2-40B4-BE49-F238E27FC236}">
                <a16:creationId xmlns:a16="http://schemas.microsoft.com/office/drawing/2014/main" id="{C79B1A25-0AA6-4276-9DEE-2F5D6B0B523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0245" name="Rectangle 7">
            <a:extLst>
              <a:ext uri="{FF2B5EF4-FFF2-40B4-BE49-F238E27FC236}">
                <a16:creationId xmlns:a16="http://schemas.microsoft.com/office/drawing/2014/main" id="{769CAD6E-11BB-4A05-A396-F6ECA9C2F2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FD9594A3-71AB-4A3E-BAD8-1B435FD1CB57}" type="slidenum">
              <a:rPr lang="en-US" altLang="zh-CN" smtClean="0">
                <a:latin typeface="Times New Roman" panose="02020603050405020304" pitchFamily="18" charset="0"/>
              </a:rPr>
              <a:pPr/>
              <a:t>3</a:t>
            </a:fld>
            <a:endParaRPr lang="en-US" altLang="zh-CN">
              <a:latin typeface="Times New Roman" panose="02020603050405020304" pitchFamily="18" charset="0"/>
            </a:endParaRPr>
          </a:p>
        </p:txBody>
      </p:sp>
      <p:sp>
        <p:nvSpPr>
          <p:cNvPr id="10246" name="Rectangle 2">
            <a:extLst>
              <a:ext uri="{FF2B5EF4-FFF2-40B4-BE49-F238E27FC236}">
                <a16:creationId xmlns:a16="http://schemas.microsoft.com/office/drawing/2014/main" id="{B60659EA-92A9-4A50-BB82-1F41DBD7632C}"/>
              </a:ext>
            </a:extLst>
          </p:cNvPr>
          <p:cNvSpPr>
            <a:spLocks noGrp="1" noRot="1" noChangeAspect="1" noChangeArrowheads="1" noTextEdit="1"/>
          </p:cNvSpPr>
          <p:nvPr>
            <p:ph type="sldImg"/>
          </p:nvPr>
        </p:nvSpPr>
        <p:spPr>
          <a:ln/>
        </p:spPr>
      </p:sp>
      <p:sp>
        <p:nvSpPr>
          <p:cNvPr id="10247" name="Rectangle 3">
            <a:extLst>
              <a:ext uri="{FF2B5EF4-FFF2-40B4-BE49-F238E27FC236}">
                <a16:creationId xmlns:a16="http://schemas.microsoft.com/office/drawing/2014/main" id="{1A5D78F3-EC47-4C6D-8F1B-0750B763F5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1</a:t>
            </a:r>
            <a:r>
              <a:rPr lang="zh-CN" altLang="en-US" dirty="0"/>
              <a:t>）农业革命</a:t>
            </a:r>
            <a:r>
              <a:rPr lang="en-US" altLang="zh-CN" dirty="0"/>
              <a:t>/</a:t>
            </a:r>
            <a:r>
              <a:rPr lang="zh-CN" altLang="en-US" dirty="0"/>
              <a:t>工业革命</a:t>
            </a:r>
            <a:r>
              <a:rPr lang="en-US" altLang="zh-CN" dirty="0"/>
              <a:t>/</a:t>
            </a:r>
            <a:r>
              <a:rPr lang="zh-CN" altLang="en-US" dirty="0"/>
              <a:t>信息革命</a:t>
            </a:r>
            <a:r>
              <a:rPr lang="en-US" altLang="zh-CN" dirty="0"/>
              <a:t>(</a:t>
            </a:r>
            <a:r>
              <a:rPr lang="zh-CN" altLang="en-US" dirty="0"/>
              <a:t>计算机是核心工具</a:t>
            </a:r>
            <a:r>
              <a:rPr lang="en-US" altLang="zh-CN" dirty="0"/>
              <a:t>)</a:t>
            </a:r>
          </a:p>
          <a:p>
            <a:r>
              <a:rPr lang="en-US" altLang="zh-CN" dirty="0"/>
              <a:t>2</a:t>
            </a:r>
            <a:r>
              <a:rPr lang="zh-CN" altLang="en-US" dirty="0"/>
              <a:t>）</a:t>
            </a:r>
            <a:r>
              <a:rPr lang="en-US" altLang="zh-CN" dirty="0"/>
              <a:t>ppt-</a:t>
            </a:r>
            <a:r>
              <a:rPr lang="en-US" altLang="zh-CN" dirty="0" err="1"/>
              <a:t>moore</a:t>
            </a:r>
            <a:r>
              <a:rPr lang="zh-CN" altLang="en-US" dirty="0"/>
              <a:t>定律快速发展（</a:t>
            </a:r>
            <a:r>
              <a:rPr lang="en-US" altLang="zh-CN" dirty="0"/>
              <a:t>18~24</a:t>
            </a:r>
            <a:r>
              <a:rPr lang="zh-CN" altLang="en-US" dirty="0"/>
              <a:t>个月集成度</a:t>
            </a:r>
            <a:r>
              <a:rPr lang="en-US" altLang="zh-CN" dirty="0"/>
              <a:t>x2</a:t>
            </a:r>
            <a:r>
              <a:rPr lang="zh-CN" altLang="en-US" dirty="0"/>
              <a:t>、性能</a:t>
            </a:r>
            <a:r>
              <a:rPr lang="en-US" altLang="zh-CN" dirty="0"/>
              <a:t>x2</a:t>
            </a:r>
            <a:r>
              <a:rPr lang="zh-CN" altLang="en-US" dirty="0"/>
              <a:t>、价格</a:t>
            </a:r>
            <a:r>
              <a:rPr lang="en-US" altLang="zh-CN" dirty="0"/>
              <a:t>1/2</a:t>
            </a:r>
            <a:r>
              <a:rPr lang="zh-CN" altLang="en-US" dirty="0"/>
              <a:t>），应用不断拓展和普及</a:t>
            </a:r>
            <a:endParaRPr lang="en-US" altLang="zh-CN" dirty="0"/>
          </a:p>
          <a:p>
            <a:pPr defTabSz="914597">
              <a:defRPr/>
            </a:pPr>
            <a:r>
              <a:rPr lang="en-US" altLang="zh-CN" dirty="0"/>
              <a:t>3</a:t>
            </a:r>
            <a:r>
              <a:rPr lang="zh-CN" altLang="en-US" dirty="0"/>
              <a:t>）</a:t>
            </a:r>
            <a:r>
              <a:rPr lang="en-US" altLang="zh-CN" dirty="0"/>
              <a:t>ppt-</a:t>
            </a:r>
            <a:r>
              <a:rPr lang="zh-CN" altLang="en-US" dirty="0"/>
              <a:t>在各自领域开启了革命性的应用，具体表现在 ： </a:t>
            </a:r>
            <a:endParaRPr lang="en-US" altLang="zh-CN" dirty="0"/>
          </a:p>
          <a:p>
            <a:endParaRPr lang="en-US" altLang="zh-CN" dirty="0"/>
          </a:p>
          <a:p>
            <a:r>
              <a:rPr lang="zh-CN" altLang="en-US" dirty="0"/>
              <a:t>计算机在可见的未来中仍扮演及其重要的角色</a:t>
            </a:r>
            <a:endParaRPr lang="en-US" altLang="zh-CN" dirty="0"/>
          </a:p>
          <a:p>
            <a:pPr defTabSz="914597">
              <a:defRPr/>
            </a:pPr>
            <a:r>
              <a:rPr lang="en-US" altLang="zh-CN" dirty="0"/>
              <a:t>4</a:t>
            </a:r>
            <a:r>
              <a:rPr lang="zh-CN" altLang="en-US" dirty="0"/>
              <a:t>）我们深大二年级计算机专业学生对计算机的认识仍主要停留在编程应用上（系统</a:t>
            </a:r>
            <a:r>
              <a:rPr lang="en-US" altLang="zh-CN" dirty="0"/>
              <a:t>2</a:t>
            </a:r>
            <a:r>
              <a:rPr lang="zh-CN" altLang="en-US" dirty="0"/>
              <a:t>），仍缺硬件一块。</a:t>
            </a:r>
            <a:endParaRPr lang="en-US" altLang="zh-CN" dirty="0"/>
          </a:p>
          <a:p>
            <a:pPr defTabSz="947867">
              <a:defRPr/>
            </a:pPr>
            <a:r>
              <a:rPr lang="en-US" altLang="zh-CN" dirty="0"/>
              <a:t>5</a:t>
            </a:r>
            <a:r>
              <a:rPr lang="zh-CN" altLang="en-US" dirty="0"/>
              <a:t>）系统</a:t>
            </a:r>
            <a:r>
              <a:rPr lang="en-US" altLang="zh-CN" dirty="0"/>
              <a:t>1/2/3</a:t>
            </a:r>
            <a:r>
              <a:rPr lang="zh-CN" altLang="en-US" dirty="0"/>
              <a:t>关系   （不要展开，后面有软件回顾涉及系统</a:t>
            </a:r>
            <a:r>
              <a:rPr lang="en-US" altLang="zh-CN" dirty="0"/>
              <a:t>2</a:t>
            </a:r>
            <a:r>
              <a:rPr lang="zh-CN" altLang="en-US" dirty="0"/>
              <a:t>知识）</a:t>
            </a:r>
            <a:r>
              <a:rPr lang="en-US" altLang="zh-CN" dirty="0"/>
              <a:t>	[++</a:t>
            </a:r>
            <a:r>
              <a:rPr lang="zh-CN" altLang="en-US" dirty="0"/>
              <a:t>观点</a:t>
            </a:r>
            <a:r>
              <a:rPr lang="en-US" altLang="zh-CN" dirty="0"/>
              <a:t>]</a:t>
            </a:r>
            <a:r>
              <a:rPr lang="zh-CN" altLang="en-US" dirty="0"/>
              <a:t>：</a:t>
            </a:r>
            <a:r>
              <a:rPr lang="en-US" altLang="zh-CN" dirty="0"/>
              <a:t>3</a:t>
            </a:r>
            <a:r>
              <a:rPr lang="zh-CN" altLang="en-US" dirty="0"/>
              <a:t>将向上支撑</a:t>
            </a:r>
            <a:r>
              <a:rPr lang="en-US" altLang="zh-CN" dirty="0"/>
              <a:t>OS</a:t>
            </a:r>
            <a:r>
              <a:rPr lang="zh-CN" altLang="en-US" dirty="0"/>
              <a:t>、编译</a:t>
            </a:r>
            <a:endParaRPr lang="en-US" altLang="zh-CN" dirty="0"/>
          </a:p>
          <a:p>
            <a:pPr defTabSz="947867">
              <a:defRPr/>
            </a:pPr>
            <a:r>
              <a:rPr lang="en-US" altLang="zh-CN" dirty="0"/>
              <a:t>6</a:t>
            </a:r>
            <a:r>
              <a:rPr lang="zh-CN" altLang="en-US" dirty="0"/>
              <a:t>）计算机无处不在且不断渗入新的领域，重复着其他领域的发展历程       </a:t>
            </a:r>
            <a:r>
              <a:rPr lang="en-US" altLang="zh-CN" dirty="0"/>
              <a:t>[++</a:t>
            </a:r>
            <a:r>
              <a:rPr lang="zh-CN" altLang="en-US" dirty="0"/>
              <a:t>观点</a:t>
            </a:r>
            <a:r>
              <a:rPr lang="en-US" altLang="zh-CN" dirty="0"/>
              <a:t>]</a:t>
            </a:r>
            <a:r>
              <a:rPr lang="zh-CN" altLang="en-US" dirty="0"/>
              <a:t>：知识不过时  </a:t>
            </a:r>
            <a:r>
              <a:rPr lang="en-US" altLang="zh-CN" dirty="0" err="1"/>
              <a:t>cpu</a:t>
            </a:r>
            <a:r>
              <a:rPr lang="en-US" altLang="zh-CN" dirty="0"/>
              <a:t>/</a:t>
            </a:r>
            <a:r>
              <a:rPr lang="en-US" altLang="zh-CN" dirty="0" err="1"/>
              <a:t>os</a:t>
            </a:r>
            <a:r>
              <a:rPr lang="zh-CN" altLang="en-US" dirty="0"/>
              <a:t>的组合演变</a:t>
            </a:r>
            <a:endParaRPr lang="en-US" altLang="zh-CN" dirty="0"/>
          </a:p>
          <a:p>
            <a:endParaRPr lang="en-US" altLang="zh-CN" dirty="0"/>
          </a:p>
          <a:p>
            <a:endParaRPr lang="zh-CN" altLang="en-US" dirty="0"/>
          </a:p>
          <a:p>
            <a:endParaRPr lang="en-AU" altLang="zh-CN" dirty="0"/>
          </a:p>
        </p:txBody>
      </p:sp>
    </p:spTree>
    <p:extLst>
      <p:ext uri="{BB962C8B-B14F-4D97-AF65-F5344CB8AC3E}">
        <p14:creationId xmlns:p14="http://schemas.microsoft.com/office/powerpoint/2010/main" val="33524096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6DF0FAD-EB11-4778-B530-0D6F4F0CF98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65539" name="Rectangle 3">
            <a:extLst>
              <a:ext uri="{FF2B5EF4-FFF2-40B4-BE49-F238E27FC236}">
                <a16:creationId xmlns:a16="http://schemas.microsoft.com/office/drawing/2014/main" id="{4D85CE7E-EE88-4CDB-8584-650674FB92A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99B13639-8A9E-48CA-B281-8B2DE51CD735}"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65540" name="Rectangle 6">
            <a:extLst>
              <a:ext uri="{FF2B5EF4-FFF2-40B4-BE49-F238E27FC236}">
                <a16:creationId xmlns:a16="http://schemas.microsoft.com/office/drawing/2014/main" id="{5CA5BE3E-BD82-4B85-AD6B-104089101F4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65541" name="Rectangle 7">
            <a:extLst>
              <a:ext uri="{FF2B5EF4-FFF2-40B4-BE49-F238E27FC236}">
                <a16:creationId xmlns:a16="http://schemas.microsoft.com/office/drawing/2014/main" id="{75A9BDA5-FDB0-485D-A22E-08EEC94C75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710D5D7D-4DDB-476F-8AC4-DEDB0406D7DE}" type="slidenum">
              <a:rPr lang="en-US" altLang="zh-CN" smtClean="0">
                <a:latin typeface="Times New Roman" panose="02020603050405020304" pitchFamily="18" charset="0"/>
              </a:rPr>
              <a:pPr/>
              <a:t>30</a:t>
            </a:fld>
            <a:endParaRPr lang="en-US" altLang="zh-CN">
              <a:latin typeface="Times New Roman" panose="02020603050405020304" pitchFamily="18" charset="0"/>
            </a:endParaRPr>
          </a:p>
        </p:txBody>
      </p:sp>
      <p:sp>
        <p:nvSpPr>
          <p:cNvPr id="65542" name="Rectangle 2">
            <a:extLst>
              <a:ext uri="{FF2B5EF4-FFF2-40B4-BE49-F238E27FC236}">
                <a16:creationId xmlns:a16="http://schemas.microsoft.com/office/drawing/2014/main" id="{914E2C44-F695-48AE-BCF8-050C8282D079}"/>
              </a:ext>
            </a:extLst>
          </p:cNvPr>
          <p:cNvSpPr>
            <a:spLocks noGrp="1" noRot="1" noChangeAspect="1" noChangeArrowheads="1" noTextEdit="1"/>
          </p:cNvSpPr>
          <p:nvPr>
            <p:ph type="sldImg"/>
          </p:nvPr>
        </p:nvSpPr>
        <p:spPr>
          <a:ln/>
        </p:spPr>
      </p:sp>
      <p:sp>
        <p:nvSpPr>
          <p:cNvPr id="65543" name="Rectangle 3">
            <a:extLst>
              <a:ext uri="{FF2B5EF4-FFF2-40B4-BE49-F238E27FC236}">
                <a16:creationId xmlns:a16="http://schemas.microsoft.com/office/drawing/2014/main" id="{9E2677B6-1E34-4BC3-8109-D5339A3B14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CN" dirty="0"/>
              <a:t>Silicon ingot</a:t>
            </a:r>
            <a:r>
              <a:rPr lang="zh-CN" altLang="en-US" dirty="0"/>
              <a:t>硅锭</a:t>
            </a:r>
            <a:endParaRPr lang="en-US" altLang="zh-CN" dirty="0"/>
          </a:p>
          <a:p>
            <a:r>
              <a:rPr lang="en-AU" altLang="zh-CN" dirty="0"/>
              <a:t>patterned</a:t>
            </a:r>
            <a:r>
              <a:rPr lang="zh-CN" altLang="en-US" dirty="0"/>
              <a:t>图样化</a:t>
            </a:r>
            <a:endParaRPr lang="en-US" altLang="zh-CN" dirty="0"/>
          </a:p>
          <a:p>
            <a:r>
              <a:rPr lang="en-AU" altLang="zh-CN" dirty="0"/>
              <a:t>Dice</a:t>
            </a:r>
            <a:r>
              <a:rPr lang="zh-CN" altLang="en-US" dirty="0"/>
              <a:t>裸芯片</a:t>
            </a:r>
            <a:endParaRPr lang="en-US" altLang="zh-CN" dirty="0"/>
          </a:p>
          <a:p>
            <a:endParaRPr lang="en-US" altLang="zh-CN" dirty="0"/>
          </a:p>
          <a:p>
            <a:r>
              <a:rPr lang="zh-CN" altLang="en-US" dirty="0"/>
              <a:t>难点在</a:t>
            </a:r>
            <a:r>
              <a:rPr lang="en-US" altLang="zh-CN" dirty="0"/>
              <a:t>patterned</a:t>
            </a:r>
            <a:r>
              <a:rPr lang="zh-CN" altLang="en-US" dirty="0"/>
              <a:t> </a:t>
            </a:r>
            <a:r>
              <a:rPr lang="en-US" altLang="zh-CN" dirty="0"/>
              <a:t>wafer</a:t>
            </a:r>
            <a:r>
              <a:rPr lang="zh-CN" altLang="en-US" dirty="0"/>
              <a:t>阶段，结合设计</a:t>
            </a:r>
            <a:endParaRPr lang="en-US" altLang="zh-CN" dirty="0"/>
          </a:p>
          <a:p>
            <a:endParaRPr lang="en-US" altLang="zh-CN" dirty="0"/>
          </a:p>
          <a:p>
            <a:r>
              <a:rPr lang="zh-CN" altLang="en-US" dirty="0"/>
              <a:t>成品率</a:t>
            </a:r>
            <a:r>
              <a:rPr lang="en-US" altLang="zh-CN" dirty="0" err="1"/>
              <a:t>yeild</a:t>
            </a:r>
            <a:endParaRPr lang="en-US" altLang="zh-CN" dirty="0"/>
          </a:p>
        </p:txBody>
      </p:sp>
    </p:spTree>
    <p:extLst>
      <p:ext uri="{BB962C8B-B14F-4D97-AF65-F5344CB8AC3E}">
        <p14:creationId xmlns:p14="http://schemas.microsoft.com/office/powerpoint/2010/main" val="2882676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DA45653-02EB-495E-97EC-3779D8ACBC7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67587" name="Rectangle 3">
            <a:extLst>
              <a:ext uri="{FF2B5EF4-FFF2-40B4-BE49-F238E27FC236}">
                <a16:creationId xmlns:a16="http://schemas.microsoft.com/office/drawing/2014/main" id="{B1142BAC-5EFE-4333-96DE-C4C3F933CBD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916DBC2A-9A70-46E4-8312-7997699A2601}"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67588" name="Rectangle 6">
            <a:extLst>
              <a:ext uri="{FF2B5EF4-FFF2-40B4-BE49-F238E27FC236}">
                <a16:creationId xmlns:a16="http://schemas.microsoft.com/office/drawing/2014/main" id="{1824CBE7-FF04-415F-ACBD-97F994364A9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67589" name="Rectangle 7">
            <a:extLst>
              <a:ext uri="{FF2B5EF4-FFF2-40B4-BE49-F238E27FC236}">
                <a16:creationId xmlns:a16="http://schemas.microsoft.com/office/drawing/2014/main" id="{89217907-AA87-4B4F-979B-4E400402E8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5F7130F0-83B8-4FC1-879A-987715CA06AF}" type="slidenum">
              <a:rPr lang="en-US" altLang="zh-CN" smtClean="0">
                <a:latin typeface="Times New Roman" panose="02020603050405020304" pitchFamily="18" charset="0"/>
              </a:rPr>
              <a:pPr/>
              <a:t>31</a:t>
            </a:fld>
            <a:endParaRPr lang="en-US" altLang="zh-CN">
              <a:latin typeface="Times New Roman" panose="02020603050405020304" pitchFamily="18" charset="0"/>
            </a:endParaRPr>
          </a:p>
        </p:txBody>
      </p:sp>
      <p:sp>
        <p:nvSpPr>
          <p:cNvPr id="67590" name="Rectangle 2">
            <a:extLst>
              <a:ext uri="{FF2B5EF4-FFF2-40B4-BE49-F238E27FC236}">
                <a16:creationId xmlns:a16="http://schemas.microsoft.com/office/drawing/2014/main" id="{65AC77A3-7C79-43A8-B87F-7A60E25ED0FB}"/>
              </a:ext>
            </a:extLst>
          </p:cNvPr>
          <p:cNvSpPr>
            <a:spLocks noGrp="1" noRot="1" noChangeAspect="1" noChangeArrowheads="1" noTextEdit="1"/>
          </p:cNvSpPr>
          <p:nvPr>
            <p:ph type="sldImg"/>
          </p:nvPr>
        </p:nvSpPr>
        <p:spPr>
          <a:ln/>
        </p:spPr>
      </p:sp>
      <p:sp>
        <p:nvSpPr>
          <p:cNvPr id="67591" name="Rectangle 3">
            <a:extLst>
              <a:ext uri="{FF2B5EF4-FFF2-40B4-BE49-F238E27FC236}">
                <a16:creationId xmlns:a16="http://schemas.microsoft.com/office/drawing/2014/main" id="{2B200378-3FC8-4913-892E-2106A5D4F1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p>
        </p:txBody>
      </p:sp>
    </p:spTree>
    <p:extLst>
      <p:ext uri="{BB962C8B-B14F-4D97-AF65-F5344CB8AC3E}">
        <p14:creationId xmlns:p14="http://schemas.microsoft.com/office/powerpoint/2010/main" val="1412416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EA57829-8D23-4C6B-A54E-67B8AE5EE41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69635" name="Rectangle 3">
            <a:extLst>
              <a:ext uri="{FF2B5EF4-FFF2-40B4-BE49-F238E27FC236}">
                <a16:creationId xmlns:a16="http://schemas.microsoft.com/office/drawing/2014/main" id="{C07E4C9F-4395-4983-8FDC-1D7CC4A9C6A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1758B62B-C868-4781-92E3-617B75B69013}"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69636" name="Rectangle 6">
            <a:extLst>
              <a:ext uri="{FF2B5EF4-FFF2-40B4-BE49-F238E27FC236}">
                <a16:creationId xmlns:a16="http://schemas.microsoft.com/office/drawing/2014/main" id="{53735620-1CF5-4532-9939-B805BCC1B1E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69637" name="Rectangle 7">
            <a:extLst>
              <a:ext uri="{FF2B5EF4-FFF2-40B4-BE49-F238E27FC236}">
                <a16:creationId xmlns:a16="http://schemas.microsoft.com/office/drawing/2014/main" id="{5AEC379F-B307-45F6-A7B7-E1A8747B6E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F0A6E8A5-74C1-402E-AFF6-7B0126A68A3F}" type="slidenum">
              <a:rPr lang="en-US" altLang="zh-CN" smtClean="0">
                <a:latin typeface="Times New Roman" panose="02020603050405020304" pitchFamily="18" charset="0"/>
              </a:rPr>
              <a:pPr/>
              <a:t>32</a:t>
            </a:fld>
            <a:endParaRPr lang="en-US" altLang="zh-CN">
              <a:latin typeface="Times New Roman" panose="02020603050405020304" pitchFamily="18" charset="0"/>
            </a:endParaRPr>
          </a:p>
        </p:txBody>
      </p:sp>
      <p:sp>
        <p:nvSpPr>
          <p:cNvPr id="69638" name="Rectangle 2">
            <a:extLst>
              <a:ext uri="{FF2B5EF4-FFF2-40B4-BE49-F238E27FC236}">
                <a16:creationId xmlns:a16="http://schemas.microsoft.com/office/drawing/2014/main" id="{87A2BB19-41DA-4716-8A18-92975ADE5EFA}"/>
              </a:ext>
            </a:extLst>
          </p:cNvPr>
          <p:cNvSpPr>
            <a:spLocks noGrp="1" noRot="1" noChangeAspect="1" noChangeArrowheads="1" noTextEdit="1"/>
          </p:cNvSpPr>
          <p:nvPr>
            <p:ph type="sldImg"/>
          </p:nvPr>
        </p:nvSpPr>
        <p:spPr>
          <a:ln/>
        </p:spPr>
      </p:sp>
      <p:sp>
        <p:nvSpPr>
          <p:cNvPr id="69639" name="Rectangle 3">
            <a:extLst>
              <a:ext uri="{FF2B5EF4-FFF2-40B4-BE49-F238E27FC236}">
                <a16:creationId xmlns:a16="http://schemas.microsoft.com/office/drawing/2014/main" id="{3857C4D9-2DF9-43D3-9B8F-1A1D3BAF08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芯片面积增加，成品率下降，价格增加</a:t>
            </a:r>
            <a:endParaRPr lang="en-US" altLang="zh-CN" dirty="0"/>
          </a:p>
          <a:p>
            <a:endParaRPr lang="en-US" altLang="zh-CN" dirty="0"/>
          </a:p>
          <a:p>
            <a:r>
              <a:rPr lang="zh-CN" altLang="en-US" dirty="0"/>
              <a:t>结合练习</a:t>
            </a:r>
            <a:r>
              <a:rPr lang="en-US" altLang="zh-CN" dirty="0"/>
              <a:t>1.10</a:t>
            </a:r>
            <a:r>
              <a:rPr lang="zh-CN" altLang="en-US" dirty="0"/>
              <a:t>题目，说明为何芯片数增加（更小的布线）瑕疵数也会增加（原来小的杂质也变成了瑕疵）</a:t>
            </a:r>
            <a:endParaRPr lang="en-AU" altLang="zh-CN" dirty="0"/>
          </a:p>
        </p:txBody>
      </p:sp>
    </p:spTree>
    <p:extLst>
      <p:ext uri="{BB962C8B-B14F-4D97-AF65-F5344CB8AC3E}">
        <p14:creationId xmlns:p14="http://schemas.microsoft.com/office/powerpoint/2010/main" val="957599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D25C3E59-33A0-4498-8A38-F585F2419EE8}"/>
              </a:ext>
            </a:extLst>
          </p:cNvPr>
          <p:cNvSpPr>
            <a:spLocks noGrp="1" noRot="1" noChangeAspect="1" noChangeArrowheads="1" noTextEdit="1"/>
          </p:cNvSpPr>
          <p:nvPr>
            <p:ph type="sldImg"/>
          </p:nvPr>
        </p:nvSpPr>
        <p:spPr>
          <a:ln/>
        </p:spPr>
      </p:sp>
      <p:sp>
        <p:nvSpPr>
          <p:cNvPr id="71683" name="备注占位符 2">
            <a:extLst>
              <a:ext uri="{FF2B5EF4-FFF2-40B4-BE49-F238E27FC236}">
                <a16:creationId xmlns:a16="http://schemas.microsoft.com/office/drawing/2014/main" id="{2CC89D39-2D04-4A5C-9051-8376932EF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4" name="页眉占位符 3">
            <a:extLst>
              <a:ext uri="{FF2B5EF4-FFF2-40B4-BE49-F238E27FC236}">
                <a16:creationId xmlns:a16="http://schemas.microsoft.com/office/drawing/2014/main" id="{914B60B9-A42A-42DA-BC88-1C9C944DD8B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71685" name="日期占位符 4">
            <a:extLst>
              <a:ext uri="{FF2B5EF4-FFF2-40B4-BE49-F238E27FC236}">
                <a16:creationId xmlns:a16="http://schemas.microsoft.com/office/drawing/2014/main" id="{9B544237-C1F5-452C-B6B8-4C3C479F2FB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61CFBD78-5EE4-45AF-88AC-DF105867433D}"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71686" name="页脚占位符 5">
            <a:extLst>
              <a:ext uri="{FF2B5EF4-FFF2-40B4-BE49-F238E27FC236}">
                <a16:creationId xmlns:a16="http://schemas.microsoft.com/office/drawing/2014/main" id="{32DF3FBB-106B-4385-8366-62DC9F83E7F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71687" name="灯片编号占位符 6">
            <a:extLst>
              <a:ext uri="{FF2B5EF4-FFF2-40B4-BE49-F238E27FC236}">
                <a16:creationId xmlns:a16="http://schemas.microsoft.com/office/drawing/2014/main" id="{F5E9CF59-D039-439D-82B4-EAECBE7BB3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F0B53850-0328-4E87-BBD1-D153FE139DFF}" type="slidenum">
              <a:rPr lang="en-US" altLang="zh-CN" smtClean="0">
                <a:latin typeface="Times New Roman" panose="02020603050405020304" pitchFamily="18" charset="0"/>
              </a:rPr>
              <a:pPr/>
              <a:t>33</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187219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D19A1F86-FABF-4599-BBA2-00FD110E51C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73731" name="Rectangle 3">
            <a:extLst>
              <a:ext uri="{FF2B5EF4-FFF2-40B4-BE49-F238E27FC236}">
                <a16:creationId xmlns:a16="http://schemas.microsoft.com/office/drawing/2014/main" id="{659BC455-CB3A-4C9E-9423-00C21B2C4A5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B7810258-19F8-4C97-8BFE-F27B301E4216}"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73732" name="Rectangle 6">
            <a:extLst>
              <a:ext uri="{FF2B5EF4-FFF2-40B4-BE49-F238E27FC236}">
                <a16:creationId xmlns:a16="http://schemas.microsoft.com/office/drawing/2014/main" id="{35D31AEA-48C0-47DD-BA14-25114E6F4C3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73733" name="Rectangle 7">
            <a:extLst>
              <a:ext uri="{FF2B5EF4-FFF2-40B4-BE49-F238E27FC236}">
                <a16:creationId xmlns:a16="http://schemas.microsoft.com/office/drawing/2014/main" id="{BDAF8338-D575-4984-9AAE-E8DEC7868B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C934855F-3891-4595-827B-8CBF079169BD}" type="slidenum">
              <a:rPr lang="en-US" altLang="zh-CN" smtClean="0">
                <a:latin typeface="Times New Roman" panose="02020603050405020304" pitchFamily="18" charset="0"/>
              </a:rPr>
              <a:pPr/>
              <a:t>34</a:t>
            </a:fld>
            <a:endParaRPr lang="en-US" altLang="zh-CN">
              <a:latin typeface="Times New Roman" panose="02020603050405020304" pitchFamily="18" charset="0"/>
            </a:endParaRPr>
          </a:p>
        </p:txBody>
      </p:sp>
      <p:sp>
        <p:nvSpPr>
          <p:cNvPr id="73734" name="Rectangle 2">
            <a:extLst>
              <a:ext uri="{FF2B5EF4-FFF2-40B4-BE49-F238E27FC236}">
                <a16:creationId xmlns:a16="http://schemas.microsoft.com/office/drawing/2014/main" id="{C5CD005F-23CA-4C70-A3E7-A8A581B3AF96}"/>
              </a:ext>
            </a:extLst>
          </p:cNvPr>
          <p:cNvSpPr>
            <a:spLocks noGrp="1" noRot="1" noChangeAspect="1" noChangeArrowheads="1" noTextEdit="1"/>
          </p:cNvSpPr>
          <p:nvPr>
            <p:ph type="sldImg"/>
          </p:nvPr>
        </p:nvSpPr>
        <p:spPr>
          <a:ln/>
        </p:spPr>
      </p:sp>
      <p:sp>
        <p:nvSpPr>
          <p:cNvPr id="73735" name="Rectangle 3">
            <a:extLst>
              <a:ext uri="{FF2B5EF4-FFF2-40B4-BE49-F238E27FC236}">
                <a16:creationId xmlns:a16="http://schemas.microsoft.com/office/drawing/2014/main" id="{32C4F019-B97C-4883-AD1E-EAE82A0BAA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转入性能问题，性能不是能通过单一的一个简单指标所能评价的，举例如下</a:t>
            </a:r>
            <a:endParaRPr lang="en-US" altLang="zh-CN" dirty="0"/>
          </a:p>
          <a:p>
            <a:endParaRPr lang="en-US" altLang="zh-CN" dirty="0"/>
          </a:p>
          <a:p>
            <a:r>
              <a:rPr lang="zh-CN" altLang="en-US" dirty="0"/>
              <a:t>载客量</a:t>
            </a:r>
            <a:r>
              <a:rPr lang="en-US" altLang="zh-CN" dirty="0"/>
              <a:t>/</a:t>
            </a:r>
            <a:r>
              <a:rPr lang="zh-CN" altLang="en-US" dirty="0"/>
              <a:t>航程</a:t>
            </a:r>
            <a:r>
              <a:rPr lang="en-US" altLang="zh-CN" dirty="0"/>
              <a:t>/</a:t>
            </a:r>
            <a:r>
              <a:rPr lang="zh-CN" altLang="en-US" dirty="0"/>
              <a:t>航速</a:t>
            </a:r>
            <a:r>
              <a:rPr lang="en-US" altLang="zh-CN" dirty="0"/>
              <a:t>/</a:t>
            </a:r>
            <a:r>
              <a:rPr lang="zh-CN" altLang="en-US" dirty="0"/>
              <a:t>载客量</a:t>
            </a:r>
            <a:r>
              <a:rPr lang="en-US" altLang="zh-CN" dirty="0"/>
              <a:t>*</a:t>
            </a:r>
            <a:r>
              <a:rPr lang="zh-CN" altLang="en-US" dirty="0"/>
              <a:t>巡航速度</a:t>
            </a:r>
            <a:endParaRPr lang="en-US" altLang="zh-CN" dirty="0"/>
          </a:p>
          <a:p>
            <a:endParaRPr lang="en-US" altLang="zh-CN" dirty="0"/>
          </a:p>
          <a:p>
            <a:r>
              <a:rPr lang="zh-CN" altLang="en-US" dirty="0"/>
              <a:t>不同性能指标，获得不同最佳性能机型：航速最高是</a:t>
            </a:r>
            <a:r>
              <a:rPr lang="en-US" altLang="zh-CN" dirty="0" err="1"/>
              <a:t>concorde</a:t>
            </a:r>
            <a:r>
              <a:rPr lang="en-US" altLang="zh-CN" dirty="0"/>
              <a:t>/</a:t>
            </a:r>
            <a:r>
              <a:rPr lang="zh-CN" altLang="en-US" dirty="0"/>
              <a:t>航程最远是</a:t>
            </a:r>
            <a:r>
              <a:rPr lang="en-US" altLang="zh-CN" dirty="0"/>
              <a:t>DC-8-50/</a:t>
            </a:r>
            <a:r>
              <a:rPr lang="zh-CN" altLang="en-US" dirty="0"/>
              <a:t>载客最大的是</a:t>
            </a:r>
            <a:r>
              <a:rPr lang="en-US" altLang="zh-CN" dirty="0"/>
              <a:t>747</a:t>
            </a:r>
          </a:p>
          <a:p>
            <a:r>
              <a:rPr lang="zh-CN" altLang="en-US" dirty="0"/>
              <a:t>即使按照速度，还可以分为：单次最快、整体（例如</a:t>
            </a:r>
            <a:r>
              <a:rPr lang="en-US" altLang="zh-CN" dirty="0"/>
              <a:t>450</a:t>
            </a:r>
            <a:r>
              <a:rPr lang="zh-CN" altLang="en-US" dirty="0"/>
              <a:t>名客人）</a:t>
            </a:r>
            <a:endParaRPr lang="en-US" altLang="zh-CN" dirty="0"/>
          </a:p>
          <a:p>
            <a:endParaRPr lang="en-US" altLang="zh-CN" dirty="0"/>
          </a:p>
          <a:p>
            <a:r>
              <a:rPr lang="zh-CN" altLang="en-US" dirty="0"/>
              <a:t>对计算机亦如此，单个任务</a:t>
            </a:r>
            <a:r>
              <a:rPr lang="en-US" altLang="zh-CN" dirty="0"/>
              <a:t>/</a:t>
            </a:r>
            <a:r>
              <a:rPr lang="zh-CN" altLang="en-US" dirty="0"/>
              <a:t>多个任务 </a:t>
            </a:r>
            <a:endParaRPr lang="en-AU" altLang="zh-CN" dirty="0"/>
          </a:p>
        </p:txBody>
      </p:sp>
    </p:spTree>
    <p:extLst>
      <p:ext uri="{BB962C8B-B14F-4D97-AF65-F5344CB8AC3E}">
        <p14:creationId xmlns:p14="http://schemas.microsoft.com/office/powerpoint/2010/main" val="248331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6D601A9-EE6C-4844-9CC5-70891D56DC5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75779" name="Rectangle 3">
            <a:extLst>
              <a:ext uri="{FF2B5EF4-FFF2-40B4-BE49-F238E27FC236}">
                <a16:creationId xmlns:a16="http://schemas.microsoft.com/office/drawing/2014/main" id="{EEE077A8-C136-4925-BEAB-04F9338E446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B416C92D-B6CC-443D-B6E9-D1D46F7EA191}"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75780" name="Rectangle 6">
            <a:extLst>
              <a:ext uri="{FF2B5EF4-FFF2-40B4-BE49-F238E27FC236}">
                <a16:creationId xmlns:a16="http://schemas.microsoft.com/office/drawing/2014/main" id="{142C6404-4A3A-4121-96CE-1ED8844619F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75781" name="Rectangle 7">
            <a:extLst>
              <a:ext uri="{FF2B5EF4-FFF2-40B4-BE49-F238E27FC236}">
                <a16:creationId xmlns:a16="http://schemas.microsoft.com/office/drawing/2014/main" id="{1F718369-C724-4353-8091-C888007A99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DC352B22-C063-400C-8D68-7D00AFFE94FC}" type="slidenum">
              <a:rPr lang="en-US" altLang="zh-CN" smtClean="0">
                <a:latin typeface="Times New Roman" panose="02020603050405020304" pitchFamily="18" charset="0"/>
              </a:rPr>
              <a:pPr/>
              <a:t>35</a:t>
            </a:fld>
            <a:endParaRPr lang="en-US" altLang="zh-CN">
              <a:latin typeface="Times New Roman" panose="02020603050405020304" pitchFamily="18" charset="0"/>
            </a:endParaRPr>
          </a:p>
        </p:txBody>
      </p:sp>
      <p:sp>
        <p:nvSpPr>
          <p:cNvPr id="75782" name="Rectangle 2">
            <a:extLst>
              <a:ext uri="{FF2B5EF4-FFF2-40B4-BE49-F238E27FC236}">
                <a16:creationId xmlns:a16="http://schemas.microsoft.com/office/drawing/2014/main" id="{F48D6008-5AFD-4F81-89CD-B9ABBBA88C38}"/>
              </a:ext>
            </a:extLst>
          </p:cNvPr>
          <p:cNvSpPr>
            <a:spLocks noGrp="1" noRot="1" noChangeAspect="1" noChangeArrowheads="1" noTextEdit="1"/>
          </p:cNvSpPr>
          <p:nvPr>
            <p:ph type="sldImg"/>
          </p:nvPr>
        </p:nvSpPr>
        <p:spPr>
          <a:ln/>
        </p:spPr>
      </p:sp>
      <p:sp>
        <p:nvSpPr>
          <p:cNvPr id="75783" name="Rectangle 3">
            <a:extLst>
              <a:ext uri="{FF2B5EF4-FFF2-40B4-BE49-F238E27FC236}">
                <a16:creationId xmlns:a16="http://schemas.microsoft.com/office/drawing/2014/main" id="{D7F769B1-C5B8-4568-BBDC-814C9FE0D5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个人用户关注相应时间，数据中心关心吞吐率</a:t>
            </a:r>
            <a:endParaRPr lang="en-US" altLang="zh-CN" dirty="0"/>
          </a:p>
          <a:p>
            <a:r>
              <a:rPr lang="zh-CN" altLang="en-US" dirty="0"/>
              <a:t>处理器关注响应时间，系统（含操作系统）关注吞吐率</a:t>
            </a:r>
            <a:endParaRPr lang="en-US" altLang="zh-CN" dirty="0"/>
          </a:p>
          <a:p>
            <a:endParaRPr lang="en-US" altLang="zh-CN" dirty="0"/>
          </a:p>
          <a:p>
            <a:r>
              <a:rPr lang="zh-CN" altLang="en-US" dirty="0"/>
              <a:t>更换更快速的处理器可以同时改善相应时间和吞吐率，而是用多个处理器不一定能改善响应时间。</a:t>
            </a:r>
            <a:endParaRPr lang="en-US" altLang="zh-CN" dirty="0"/>
          </a:p>
          <a:p>
            <a:endParaRPr lang="en-US" altLang="zh-CN" dirty="0"/>
          </a:p>
          <a:p>
            <a:r>
              <a:rPr lang="zh-CN" altLang="en-US" dirty="0"/>
              <a:t>响应时间区分：任务完成（输出结果）的响应时间，按键动作回显的响应时间</a:t>
            </a:r>
            <a:endParaRPr lang="en-US" altLang="zh-CN" dirty="0"/>
          </a:p>
          <a:p>
            <a:endParaRPr lang="en-US" altLang="zh-CN" dirty="0"/>
          </a:p>
          <a:p>
            <a:endParaRPr lang="en-AU" altLang="zh-CN" dirty="0"/>
          </a:p>
        </p:txBody>
      </p:sp>
    </p:spTree>
    <p:extLst>
      <p:ext uri="{BB962C8B-B14F-4D97-AF65-F5344CB8AC3E}">
        <p14:creationId xmlns:p14="http://schemas.microsoft.com/office/powerpoint/2010/main" val="5917360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B7135F6E-5AD6-467C-899F-87616C04342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77827" name="Rectangle 3">
            <a:extLst>
              <a:ext uri="{FF2B5EF4-FFF2-40B4-BE49-F238E27FC236}">
                <a16:creationId xmlns:a16="http://schemas.microsoft.com/office/drawing/2014/main" id="{50EDCDF7-359F-4A51-A14C-9A7989CEB84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EF687DD9-6F70-45EA-B161-FA72D4B615DE}"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77828" name="Rectangle 6">
            <a:extLst>
              <a:ext uri="{FF2B5EF4-FFF2-40B4-BE49-F238E27FC236}">
                <a16:creationId xmlns:a16="http://schemas.microsoft.com/office/drawing/2014/main" id="{FF8EBB3B-392A-4003-A27F-C1394DCDFAB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77829" name="Rectangle 7">
            <a:extLst>
              <a:ext uri="{FF2B5EF4-FFF2-40B4-BE49-F238E27FC236}">
                <a16:creationId xmlns:a16="http://schemas.microsoft.com/office/drawing/2014/main" id="{57E8D01E-0087-4CF9-BA6D-FB38D058D2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9082C9D9-5FAD-4DD6-B109-ADD26278FDBD}" type="slidenum">
              <a:rPr lang="en-US" altLang="zh-CN" smtClean="0">
                <a:latin typeface="Times New Roman" panose="02020603050405020304" pitchFamily="18" charset="0"/>
              </a:rPr>
              <a:pPr/>
              <a:t>36</a:t>
            </a:fld>
            <a:endParaRPr lang="en-US" altLang="zh-CN">
              <a:latin typeface="Times New Roman" panose="02020603050405020304" pitchFamily="18" charset="0"/>
            </a:endParaRPr>
          </a:p>
        </p:txBody>
      </p:sp>
      <p:sp>
        <p:nvSpPr>
          <p:cNvPr id="77830" name="Rectangle 2">
            <a:extLst>
              <a:ext uri="{FF2B5EF4-FFF2-40B4-BE49-F238E27FC236}">
                <a16:creationId xmlns:a16="http://schemas.microsoft.com/office/drawing/2014/main" id="{2DE133FB-70FB-4927-81D1-ACD4FED41908}"/>
              </a:ext>
            </a:extLst>
          </p:cNvPr>
          <p:cNvSpPr>
            <a:spLocks noGrp="1" noRot="1" noChangeAspect="1" noChangeArrowheads="1" noTextEdit="1"/>
          </p:cNvSpPr>
          <p:nvPr>
            <p:ph type="sldImg"/>
          </p:nvPr>
        </p:nvSpPr>
        <p:spPr>
          <a:ln/>
        </p:spPr>
      </p:sp>
      <p:sp>
        <p:nvSpPr>
          <p:cNvPr id="77831" name="Rectangle 3">
            <a:extLst>
              <a:ext uri="{FF2B5EF4-FFF2-40B4-BE49-F238E27FC236}">
                <a16:creationId xmlns:a16="http://schemas.microsoft.com/office/drawing/2014/main" id="{6DCEE7C9-4697-4F8F-AB2D-07B7A4A12C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p>
        </p:txBody>
      </p:sp>
    </p:spTree>
    <p:extLst>
      <p:ext uri="{BB962C8B-B14F-4D97-AF65-F5344CB8AC3E}">
        <p14:creationId xmlns:p14="http://schemas.microsoft.com/office/powerpoint/2010/main" val="26545238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702BA49-A313-4520-92A1-62C3F51D55C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79875" name="Rectangle 3">
            <a:extLst>
              <a:ext uri="{FF2B5EF4-FFF2-40B4-BE49-F238E27FC236}">
                <a16:creationId xmlns:a16="http://schemas.microsoft.com/office/drawing/2014/main" id="{DFF8EDDB-F644-41AA-B1B6-9252D07D60C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828A5B78-AD4E-464C-9E81-6A945E1BD733}"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79876" name="Rectangle 6">
            <a:extLst>
              <a:ext uri="{FF2B5EF4-FFF2-40B4-BE49-F238E27FC236}">
                <a16:creationId xmlns:a16="http://schemas.microsoft.com/office/drawing/2014/main" id="{1934EA26-7EC6-4EED-9DBA-128A0325519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79877" name="Rectangle 7">
            <a:extLst>
              <a:ext uri="{FF2B5EF4-FFF2-40B4-BE49-F238E27FC236}">
                <a16:creationId xmlns:a16="http://schemas.microsoft.com/office/drawing/2014/main" id="{06855908-0F9F-4494-9989-97E4F5D4BD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0F05873E-A7EC-4AF0-B77B-199A42A984AC}" type="slidenum">
              <a:rPr lang="en-US" altLang="zh-CN" smtClean="0">
                <a:latin typeface="Times New Roman" panose="02020603050405020304" pitchFamily="18" charset="0"/>
              </a:rPr>
              <a:pPr/>
              <a:t>37</a:t>
            </a:fld>
            <a:endParaRPr lang="en-US" altLang="zh-CN">
              <a:latin typeface="Times New Roman" panose="02020603050405020304" pitchFamily="18" charset="0"/>
            </a:endParaRPr>
          </a:p>
        </p:txBody>
      </p:sp>
      <p:sp>
        <p:nvSpPr>
          <p:cNvPr id="79878" name="Rectangle 2">
            <a:extLst>
              <a:ext uri="{FF2B5EF4-FFF2-40B4-BE49-F238E27FC236}">
                <a16:creationId xmlns:a16="http://schemas.microsoft.com/office/drawing/2014/main" id="{36559190-CE00-4DB9-83F6-D438519DC763}"/>
              </a:ext>
            </a:extLst>
          </p:cNvPr>
          <p:cNvSpPr>
            <a:spLocks noGrp="1" noRot="1" noChangeAspect="1" noChangeArrowheads="1" noTextEdit="1"/>
          </p:cNvSpPr>
          <p:nvPr>
            <p:ph type="sldImg"/>
          </p:nvPr>
        </p:nvSpPr>
        <p:spPr>
          <a:ln/>
        </p:spPr>
      </p:sp>
      <p:sp>
        <p:nvSpPr>
          <p:cNvPr id="79879" name="Rectangle 3">
            <a:extLst>
              <a:ext uri="{FF2B5EF4-FFF2-40B4-BE49-F238E27FC236}">
                <a16:creationId xmlns:a16="http://schemas.microsoft.com/office/drawing/2014/main" id="{FD862AFA-21F3-484F-9084-04A18576D4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多任务系统中，“运行时间”并不是一个简单的数值</a:t>
            </a:r>
            <a:endParaRPr lang="en-US" altLang="zh-CN" dirty="0"/>
          </a:p>
          <a:p>
            <a:endParaRPr lang="en-US" altLang="zh-CN" dirty="0"/>
          </a:p>
          <a:p>
            <a:r>
              <a:rPr lang="zh-CN" altLang="en-US" dirty="0"/>
              <a:t>墙上时间</a:t>
            </a:r>
            <a:r>
              <a:rPr lang="en-US" altLang="zh-CN" dirty="0"/>
              <a:t>/</a:t>
            </a:r>
            <a:r>
              <a:rPr lang="zh-CN" altLang="en-US" dirty="0"/>
              <a:t>响应时间</a:t>
            </a:r>
            <a:r>
              <a:rPr lang="en-US" altLang="zh-CN" dirty="0"/>
              <a:t>/</a:t>
            </a:r>
            <a:r>
              <a:rPr lang="zh-CN" altLang="en-US" dirty="0"/>
              <a:t>消逝时间</a:t>
            </a:r>
            <a:endParaRPr lang="en-US" altLang="zh-CN" dirty="0"/>
          </a:p>
          <a:p>
            <a:endParaRPr lang="en-US" altLang="zh-CN" dirty="0"/>
          </a:p>
          <a:p>
            <a:r>
              <a:rPr lang="zh-CN" altLang="en-US" dirty="0"/>
              <a:t>书中术语，系统性能是取决于空载系统上的响应时间，</a:t>
            </a:r>
            <a:r>
              <a:rPr lang="en-US" altLang="zh-CN" dirty="0"/>
              <a:t>CPU</a:t>
            </a:r>
            <a:r>
              <a:rPr lang="zh-CN" altLang="en-US" dirty="0"/>
              <a:t>性能取决于用户</a:t>
            </a:r>
            <a:r>
              <a:rPr lang="en-US" altLang="zh-CN" dirty="0"/>
              <a:t>CPU</a:t>
            </a:r>
            <a:r>
              <a:rPr lang="zh-CN" altLang="en-US" dirty="0"/>
              <a:t>时间。属于理想化的分析环境</a:t>
            </a:r>
            <a:endParaRPr lang="en-AU" altLang="zh-CN" dirty="0"/>
          </a:p>
        </p:txBody>
      </p:sp>
    </p:spTree>
    <p:extLst>
      <p:ext uri="{BB962C8B-B14F-4D97-AF65-F5344CB8AC3E}">
        <p14:creationId xmlns:p14="http://schemas.microsoft.com/office/powerpoint/2010/main" val="897063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4F0C241-69F8-47F9-ADF8-9CBF8BF8D9F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81923" name="Rectangle 3">
            <a:extLst>
              <a:ext uri="{FF2B5EF4-FFF2-40B4-BE49-F238E27FC236}">
                <a16:creationId xmlns:a16="http://schemas.microsoft.com/office/drawing/2014/main" id="{87E8B6FC-1141-48AB-8BC0-27DB3C1D046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A566A051-81D6-40F8-8291-E81A433433D2}"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81924" name="Rectangle 6">
            <a:extLst>
              <a:ext uri="{FF2B5EF4-FFF2-40B4-BE49-F238E27FC236}">
                <a16:creationId xmlns:a16="http://schemas.microsoft.com/office/drawing/2014/main" id="{051C6F76-FC47-4B9B-A075-06FC4443FF4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81925" name="Rectangle 7">
            <a:extLst>
              <a:ext uri="{FF2B5EF4-FFF2-40B4-BE49-F238E27FC236}">
                <a16:creationId xmlns:a16="http://schemas.microsoft.com/office/drawing/2014/main" id="{E09E7F83-A65F-492E-8563-B4F66E1E44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71B5AE4D-CE77-421D-AC2F-0A5B923E2A90}" type="slidenum">
              <a:rPr lang="en-US" altLang="zh-CN" smtClean="0">
                <a:latin typeface="Times New Roman" panose="02020603050405020304" pitchFamily="18" charset="0"/>
              </a:rPr>
              <a:pPr/>
              <a:t>38</a:t>
            </a:fld>
            <a:endParaRPr lang="en-US" altLang="zh-CN">
              <a:latin typeface="Times New Roman" panose="02020603050405020304" pitchFamily="18" charset="0"/>
            </a:endParaRPr>
          </a:p>
        </p:txBody>
      </p:sp>
      <p:sp>
        <p:nvSpPr>
          <p:cNvPr id="81926" name="Rectangle 2">
            <a:extLst>
              <a:ext uri="{FF2B5EF4-FFF2-40B4-BE49-F238E27FC236}">
                <a16:creationId xmlns:a16="http://schemas.microsoft.com/office/drawing/2014/main" id="{3E0D760A-A8B4-438A-B28D-BF370D3ED4E2}"/>
              </a:ext>
            </a:extLst>
          </p:cNvPr>
          <p:cNvSpPr>
            <a:spLocks noGrp="1" noRot="1" noChangeAspect="1" noChangeArrowheads="1" noTextEdit="1"/>
          </p:cNvSpPr>
          <p:nvPr>
            <p:ph type="sldImg"/>
          </p:nvPr>
        </p:nvSpPr>
        <p:spPr>
          <a:ln/>
        </p:spPr>
      </p:sp>
      <p:sp>
        <p:nvSpPr>
          <p:cNvPr id="81927" name="Rectangle 3">
            <a:extLst>
              <a:ext uri="{FF2B5EF4-FFF2-40B4-BE49-F238E27FC236}">
                <a16:creationId xmlns:a16="http://schemas.microsoft.com/office/drawing/2014/main" id="{4D43DF0E-A401-47DB-BEED-D6CCA7C18C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考察性能细节时，有时需要时钟参数 </a:t>
            </a:r>
            <a:r>
              <a:rPr lang="en-US" altLang="zh-CN" dirty="0"/>
              <a:t>tick/clock tick/clock period/clock/cycle</a:t>
            </a:r>
          </a:p>
          <a:p>
            <a:endParaRPr lang="en-US" altLang="zh-CN" dirty="0"/>
          </a:p>
          <a:p>
            <a:r>
              <a:rPr lang="zh-CN" altLang="en-US" dirty="0"/>
              <a:t>便于比较结构上的差异（排除时钟频率的影响）：例如龙芯</a:t>
            </a:r>
            <a:r>
              <a:rPr lang="en-US" altLang="zh-CN" dirty="0"/>
              <a:t>800Mhz</a:t>
            </a:r>
            <a:r>
              <a:rPr lang="zh-CN" altLang="en-US" dirty="0"/>
              <a:t>和</a:t>
            </a:r>
            <a:r>
              <a:rPr lang="en-US" altLang="zh-CN" dirty="0"/>
              <a:t>intel</a:t>
            </a:r>
            <a:r>
              <a:rPr lang="zh-CN" altLang="en-US" dirty="0"/>
              <a:t>的</a:t>
            </a:r>
            <a:r>
              <a:rPr lang="en-US" altLang="zh-CN" dirty="0"/>
              <a:t>2.5Ghz</a:t>
            </a:r>
          </a:p>
          <a:p>
            <a:r>
              <a:rPr lang="zh-CN" altLang="en-US" dirty="0"/>
              <a:t>在相同工艺下，结构也会限制频率上限</a:t>
            </a:r>
            <a:endParaRPr lang="en-AU" altLang="zh-CN" dirty="0"/>
          </a:p>
        </p:txBody>
      </p:sp>
    </p:spTree>
    <p:extLst>
      <p:ext uri="{BB962C8B-B14F-4D97-AF65-F5344CB8AC3E}">
        <p14:creationId xmlns:p14="http://schemas.microsoft.com/office/powerpoint/2010/main" val="137432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36C9EF5-90F7-40EF-A674-189E05A8E4A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83971" name="Rectangle 3">
            <a:extLst>
              <a:ext uri="{FF2B5EF4-FFF2-40B4-BE49-F238E27FC236}">
                <a16:creationId xmlns:a16="http://schemas.microsoft.com/office/drawing/2014/main" id="{A992682C-504D-4074-A008-E447BFE6701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EEAB28AF-C358-4D22-91FD-861AF6392356}"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83972" name="Rectangle 6">
            <a:extLst>
              <a:ext uri="{FF2B5EF4-FFF2-40B4-BE49-F238E27FC236}">
                <a16:creationId xmlns:a16="http://schemas.microsoft.com/office/drawing/2014/main" id="{FB32B6CC-30DC-4E7B-B866-1CF569670C6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83973" name="Rectangle 7">
            <a:extLst>
              <a:ext uri="{FF2B5EF4-FFF2-40B4-BE49-F238E27FC236}">
                <a16:creationId xmlns:a16="http://schemas.microsoft.com/office/drawing/2014/main" id="{280B2C93-E365-4FD7-825C-04203C9C8A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8D5BC4D5-A5EF-4F3D-969E-870C165FD076}" type="slidenum">
              <a:rPr lang="en-US" altLang="zh-CN" smtClean="0">
                <a:latin typeface="Times New Roman" panose="02020603050405020304" pitchFamily="18" charset="0"/>
              </a:rPr>
              <a:pPr/>
              <a:t>39</a:t>
            </a:fld>
            <a:endParaRPr lang="en-US" altLang="zh-CN">
              <a:latin typeface="Times New Roman" panose="02020603050405020304" pitchFamily="18" charset="0"/>
            </a:endParaRPr>
          </a:p>
        </p:txBody>
      </p:sp>
      <p:sp>
        <p:nvSpPr>
          <p:cNvPr id="83974" name="Rectangle 2">
            <a:extLst>
              <a:ext uri="{FF2B5EF4-FFF2-40B4-BE49-F238E27FC236}">
                <a16:creationId xmlns:a16="http://schemas.microsoft.com/office/drawing/2014/main" id="{3826F890-0D3A-4AD9-ABE2-51B2EFA5212E}"/>
              </a:ext>
            </a:extLst>
          </p:cNvPr>
          <p:cNvSpPr>
            <a:spLocks noGrp="1" noRot="1" noChangeAspect="1" noChangeArrowheads="1" noTextEdit="1"/>
          </p:cNvSpPr>
          <p:nvPr>
            <p:ph type="sldImg"/>
          </p:nvPr>
        </p:nvSpPr>
        <p:spPr>
          <a:ln/>
        </p:spPr>
      </p:sp>
      <p:sp>
        <p:nvSpPr>
          <p:cNvPr id="83975" name="Rectangle 3">
            <a:extLst>
              <a:ext uri="{FF2B5EF4-FFF2-40B4-BE49-F238E27FC236}">
                <a16:creationId xmlns:a16="http://schemas.microsoft.com/office/drawing/2014/main" id="{B471F351-BE69-4EE0-8FF5-A13D0002AE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t>Cpu</a:t>
            </a:r>
            <a:r>
              <a:rPr lang="zh-CN" altLang="en-US" dirty="0"/>
              <a:t>时间（性能）与时钟关联起来 </a:t>
            </a:r>
            <a:endParaRPr lang="en-US" altLang="zh-CN" dirty="0"/>
          </a:p>
          <a:p>
            <a:endParaRPr lang="en-US" altLang="zh-CN" dirty="0"/>
          </a:p>
          <a:p>
            <a:r>
              <a:rPr lang="zh-CN" altLang="en-US" dirty="0"/>
              <a:t>结构设计者两者权衡：</a:t>
            </a:r>
            <a:endParaRPr lang="en-US" altLang="zh-CN" dirty="0"/>
          </a:p>
          <a:p>
            <a:r>
              <a:rPr lang="en-US" altLang="zh-CN" dirty="0"/>
              <a:t>1</a:t>
            </a:r>
            <a:r>
              <a:rPr lang="zh-CN" altLang="en-US" dirty="0"/>
              <a:t>）指令能力增强（多条合并指令数下降，相应周期数也下降）</a:t>
            </a:r>
            <a:r>
              <a:rPr lang="en-US" altLang="zh-CN" dirty="0"/>
              <a:t>-</a:t>
            </a:r>
            <a:r>
              <a:rPr lang="zh-CN" altLang="en-US" dirty="0"/>
              <a:t>指令能力强需要更长时间，</a:t>
            </a:r>
            <a:r>
              <a:rPr lang="en-US" altLang="zh-CN" dirty="0" err="1"/>
              <a:t>clk</a:t>
            </a:r>
            <a:r>
              <a:rPr lang="zh-CN" altLang="en-US" dirty="0"/>
              <a:t>周期延长频率下降</a:t>
            </a:r>
            <a:endParaRPr lang="en-US" altLang="zh-CN" dirty="0"/>
          </a:p>
          <a:p>
            <a:r>
              <a:rPr lang="en-US" altLang="zh-CN" dirty="0"/>
              <a:t>2</a:t>
            </a:r>
            <a:r>
              <a:rPr lang="zh-CN" altLang="en-US" dirty="0"/>
              <a:t>）反之，</a:t>
            </a:r>
            <a:r>
              <a:rPr lang="en-US" altLang="zh-CN" dirty="0" err="1"/>
              <a:t>clk</a:t>
            </a:r>
            <a:r>
              <a:rPr lang="zh-CN" altLang="en-US" dirty="0"/>
              <a:t>缩短周期提高频率，复杂指令需要拆解（指令数增加）或者用更多周期来完成，导致总周期数增加</a:t>
            </a:r>
            <a:endParaRPr lang="en-US" altLang="zh-CN" dirty="0"/>
          </a:p>
          <a:p>
            <a:endParaRPr lang="en-US" altLang="zh-CN" dirty="0"/>
          </a:p>
          <a:p>
            <a:r>
              <a:rPr lang="zh-CN" altLang="en-US" dirty="0"/>
              <a:t>工艺设计者无此烦恼，保证时钟周期缩短频率上升，而不增加周期数</a:t>
            </a:r>
            <a:endParaRPr lang="en-US" altLang="zh-CN" dirty="0"/>
          </a:p>
          <a:p>
            <a:r>
              <a:rPr lang="zh-CN" altLang="en-US" dirty="0"/>
              <a:t>算法设计者也无此烦恼，保证周期数下降，而不延长周期降低频率</a:t>
            </a:r>
            <a:endParaRPr lang="en-US" altLang="zh-CN" dirty="0"/>
          </a:p>
          <a:p>
            <a:endParaRPr lang="en-US" altLang="zh-CN" dirty="0"/>
          </a:p>
        </p:txBody>
      </p:sp>
    </p:spTree>
    <p:extLst>
      <p:ext uri="{BB962C8B-B14F-4D97-AF65-F5344CB8AC3E}">
        <p14:creationId xmlns:p14="http://schemas.microsoft.com/office/powerpoint/2010/main" val="212811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0468DD1-705A-4891-9900-7563E6E2A35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2291" name="Rectangle 3">
            <a:extLst>
              <a:ext uri="{FF2B5EF4-FFF2-40B4-BE49-F238E27FC236}">
                <a16:creationId xmlns:a16="http://schemas.microsoft.com/office/drawing/2014/main" id="{31D4E16F-2410-4204-B41B-9719422C362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B9A422EC-3213-4F87-9437-F7A6B63951C2}"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2292" name="Rectangle 6">
            <a:extLst>
              <a:ext uri="{FF2B5EF4-FFF2-40B4-BE49-F238E27FC236}">
                <a16:creationId xmlns:a16="http://schemas.microsoft.com/office/drawing/2014/main" id="{632F288A-429A-4505-BED1-1B2C9175120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2293" name="Rectangle 7">
            <a:extLst>
              <a:ext uri="{FF2B5EF4-FFF2-40B4-BE49-F238E27FC236}">
                <a16:creationId xmlns:a16="http://schemas.microsoft.com/office/drawing/2014/main" id="{991E773D-6E6D-40B1-AEB2-7D9E7E3B3E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734E2884-70B1-4287-B1A4-86240AD6CC81}" type="slidenum">
              <a:rPr lang="en-US" altLang="zh-CN" smtClean="0">
                <a:latin typeface="Times New Roman" panose="02020603050405020304" pitchFamily="18" charset="0"/>
              </a:rPr>
              <a:pPr/>
              <a:t>4</a:t>
            </a:fld>
            <a:endParaRPr lang="en-US" altLang="zh-CN">
              <a:latin typeface="Times New Roman" panose="02020603050405020304" pitchFamily="18" charset="0"/>
            </a:endParaRPr>
          </a:p>
        </p:txBody>
      </p:sp>
      <p:sp>
        <p:nvSpPr>
          <p:cNvPr id="12294" name="Rectangle 2">
            <a:extLst>
              <a:ext uri="{FF2B5EF4-FFF2-40B4-BE49-F238E27FC236}">
                <a16:creationId xmlns:a16="http://schemas.microsoft.com/office/drawing/2014/main" id="{67AF4E74-00A8-4812-87B2-0995DBEFA5D1}"/>
              </a:ext>
            </a:extLst>
          </p:cNvPr>
          <p:cNvSpPr>
            <a:spLocks noGrp="1" noRot="1" noChangeAspect="1" noChangeArrowheads="1" noTextEdit="1"/>
          </p:cNvSpPr>
          <p:nvPr>
            <p:ph type="sldImg"/>
          </p:nvPr>
        </p:nvSpPr>
        <p:spPr>
          <a:ln/>
        </p:spPr>
      </p:sp>
      <p:sp>
        <p:nvSpPr>
          <p:cNvPr id="12295" name="Rectangle 3">
            <a:extLst>
              <a:ext uri="{FF2B5EF4-FFF2-40B4-BE49-F238E27FC236}">
                <a16:creationId xmlns:a16="http://schemas.microsoft.com/office/drawing/2014/main" id="{ABCB6CE6-E091-4CD2-9C5A-1B98F63E28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分析</a:t>
            </a:r>
            <a:r>
              <a:rPr lang="en-US" altLang="zh-CN" dirty="0"/>
              <a:t>CPU</a:t>
            </a:r>
            <a:r>
              <a:rPr lang="zh-CN" altLang="en-US" dirty="0"/>
              <a:t>硬件之前，先对现有的  涵盖领域有大致了解。</a:t>
            </a:r>
            <a:r>
              <a:rPr lang="en-US" altLang="zh-CN" dirty="0"/>
              <a:t>PC/Server/SC/</a:t>
            </a:r>
            <a:r>
              <a:rPr lang="en-US" altLang="zh-CN" dirty="0" err="1"/>
              <a:t>embeded</a:t>
            </a:r>
            <a:r>
              <a:rPr lang="zh-CN" altLang="en-US" dirty="0"/>
              <a:t>用</a:t>
            </a:r>
            <a:r>
              <a:rPr lang="en-US" altLang="zh-CN" dirty="0"/>
              <a:t>CPU</a:t>
            </a:r>
            <a:r>
              <a:rPr lang="zh-CN" altLang="en-US" dirty="0"/>
              <a:t>结构作一个主线</a:t>
            </a:r>
            <a:endParaRPr lang="en-US" altLang="zh-CN" dirty="0"/>
          </a:p>
          <a:p>
            <a:endParaRPr lang="en-US" altLang="zh-CN" dirty="0"/>
          </a:p>
          <a:p>
            <a:r>
              <a:rPr lang="en-US" altLang="zh-CN" dirty="0"/>
              <a:t>1PC</a:t>
            </a:r>
            <a:r>
              <a:rPr lang="zh-CN" altLang="en-US" dirty="0"/>
              <a:t>机可以用于日常应用，但是不能胜任图像处理、科学计算、文件服务等等</a:t>
            </a:r>
            <a:endParaRPr lang="en-US" altLang="zh-CN" dirty="0"/>
          </a:p>
          <a:p>
            <a:endParaRPr lang="en-US" altLang="zh-CN" dirty="0"/>
          </a:p>
          <a:p>
            <a:r>
              <a:rPr lang="en-US" altLang="zh-CN" dirty="0"/>
              <a:t>2</a:t>
            </a:r>
            <a:r>
              <a:rPr lang="zh-CN" altLang="en-US" dirty="0"/>
              <a:t>服务器特性：</a:t>
            </a:r>
            <a:endParaRPr lang="en-US" altLang="zh-CN" dirty="0"/>
          </a:p>
          <a:p>
            <a:r>
              <a:rPr lang="zh-CN" altLang="en-US" dirty="0"/>
              <a:t>基于网络（成千上万人共用），放在机房而不是直接使用</a:t>
            </a:r>
            <a:endParaRPr lang="en-US" altLang="zh-CN" dirty="0"/>
          </a:p>
          <a:p>
            <a:r>
              <a:rPr lang="zh-CN" altLang="en-US" dirty="0"/>
              <a:t>大容量、高性能、可靠性</a:t>
            </a:r>
            <a:endParaRPr lang="en-US" altLang="zh-CN" dirty="0"/>
          </a:p>
          <a:p>
            <a:r>
              <a:rPr lang="zh-CN" altLang="en-US" dirty="0"/>
              <a:t>几万元到几十万元</a:t>
            </a:r>
            <a:endParaRPr lang="en-US" altLang="zh-CN" dirty="0"/>
          </a:p>
          <a:p>
            <a:endParaRPr lang="en-US" altLang="zh-CN" dirty="0"/>
          </a:p>
          <a:p>
            <a:r>
              <a:rPr lang="zh-CN" altLang="en-US" dirty="0"/>
              <a:t>处理器区别，服务器多核</a:t>
            </a:r>
            <a:endParaRPr lang="en-US" altLang="zh-CN" dirty="0"/>
          </a:p>
          <a:p>
            <a:endParaRPr lang="en-US" altLang="zh-CN" dirty="0"/>
          </a:p>
          <a:p>
            <a:endParaRPr lang="en-AU" altLang="zh-CN" dirty="0"/>
          </a:p>
        </p:txBody>
      </p:sp>
    </p:spTree>
    <p:extLst>
      <p:ext uri="{BB962C8B-B14F-4D97-AF65-F5344CB8AC3E}">
        <p14:creationId xmlns:p14="http://schemas.microsoft.com/office/powerpoint/2010/main" val="23242244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9686016-A168-4D31-A526-087B7EF2D85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86019" name="Rectangle 3">
            <a:extLst>
              <a:ext uri="{FF2B5EF4-FFF2-40B4-BE49-F238E27FC236}">
                <a16:creationId xmlns:a16="http://schemas.microsoft.com/office/drawing/2014/main" id="{2082E450-7486-4B85-9F0E-23EB23A86A2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4D472B2D-54E3-429E-8785-CFBFEB4ECB3D}"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86020" name="Rectangle 6">
            <a:extLst>
              <a:ext uri="{FF2B5EF4-FFF2-40B4-BE49-F238E27FC236}">
                <a16:creationId xmlns:a16="http://schemas.microsoft.com/office/drawing/2014/main" id="{2D57CCE8-C843-41EF-A5B9-B67CCB1DC57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86021" name="Rectangle 7">
            <a:extLst>
              <a:ext uri="{FF2B5EF4-FFF2-40B4-BE49-F238E27FC236}">
                <a16:creationId xmlns:a16="http://schemas.microsoft.com/office/drawing/2014/main" id="{22A52820-2943-41F7-A9E8-FBC5D75905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93046B2A-5BA3-4977-A168-E8480EE94AF9}" type="slidenum">
              <a:rPr lang="en-US" altLang="zh-CN" smtClean="0">
                <a:latin typeface="Times New Roman" panose="02020603050405020304" pitchFamily="18" charset="0"/>
              </a:rPr>
              <a:pPr/>
              <a:t>40</a:t>
            </a:fld>
            <a:endParaRPr lang="en-US" altLang="zh-CN">
              <a:latin typeface="Times New Roman" panose="02020603050405020304" pitchFamily="18" charset="0"/>
            </a:endParaRPr>
          </a:p>
        </p:txBody>
      </p:sp>
      <p:sp>
        <p:nvSpPr>
          <p:cNvPr id="86022" name="Rectangle 2">
            <a:extLst>
              <a:ext uri="{FF2B5EF4-FFF2-40B4-BE49-F238E27FC236}">
                <a16:creationId xmlns:a16="http://schemas.microsoft.com/office/drawing/2014/main" id="{2ABA4C77-125F-4B36-9E78-4B1BC6EAA9A3}"/>
              </a:ext>
            </a:extLst>
          </p:cNvPr>
          <p:cNvSpPr>
            <a:spLocks noGrp="1" noRot="1" noChangeAspect="1" noChangeArrowheads="1" noTextEdit="1"/>
          </p:cNvSpPr>
          <p:nvPr>
            <p:ph type="sldImg"/>
          </p:nvPr>
        </p:nvSpPr>
        <p:spPr>
          <a:ln/>
        </p:spPr>
      </p:sp>
      <p:sp>
        <p:nvSpPr>
          <p:cNvPr id="86023" name="Rectangle 3">
            <a:extLst>
              <a:ext uri="{FF2B5EF4-FFF2-40B4-BE49-F238E27FC236}">
                <a16:creationId xmlns:a16="http://schemas.microsoft.com/office/drawing/2014/main" id="{C2FB19F4-F3B7-4E1C-97D1-DDF48016F7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结构设计者的视角（后续学习会知道时钟频率增加，流水部件有些可能无法及时完成，而增加</a:t>
            </a:r>
            <a:r>
              <a:rPr lang="en-US" altLang="zh-CN" dirty="0" err="1"/>
              <a:t>cpi</a:t>
            </a:r>
            <a:r>
              <a:rPr lang="zh-CN" altLang="en-US" dirty="0"/>
              <a:t>）</a:t>
            </a:r>
            <a:endParaRPr lang="en-US" altLang="zh-CN" dirty="0"/>
          </a:p>
          <a:p>
            <a:endParaRPr lang="en-US" altLang="zh-CN" dirty="0"/>
          </a:p>
          <a:p>
            <a:r>
              <a:rPr lang="en-US" altLang="zh-CN" dirty="0" err="1"/>
              <a:t>CycleA</a:t>
            </a:r>
            <a:r>
              <a:rPr lang="en-US" altLang="zh-CN" dirty="0"/>
              <a:t>/Fa=10</a:t>
            </a:r>
          </a:p>
          <a:p>
            <a:r>
              <a:rPr lang="en-US" altLang="zh-CN" dirty="0" err="1"/>
              <a:t>CycleB</a:t>
            </a:r>
            <a:r>
              <a:rPr lang="en-US" altLang="zh-CN" dirty="0"/>
              <a:t>/Fb=6  -&gt; 1.2CycleA*</a:t>
            </a:r>
            <a:r>
              <a:rPr lang="en-US" altLang="zh-CN" dirty="0" err="1"/>
              <a:t>Cb</a:t>
            </a:r>
            <a:r>
              <a:rPr lang="en-US" altLang="zh-CN" dirty="0"/>
              <a:t>=6  </a:t>
            </a:r>
            <a:r>
              <a:rPr lang="zh-CN" altLang="en-US" dirty="0"/>
              <a:t>消掉</a:t>
            </a:r>
            <a:r>
              <a:rPr lang="en-US" altLang="zh-CN" dirty="0" err="1"/>
              <a:t>CycleA</a:t>
            </a:r>
            <a:r>
              <a:rPr lang="zh-CN" altLang="en-US" dirty="0"/>
              <a:t>即可</a:t>
            </a:r>
            <a:endParaRPr lang="en-US" altLang="zh-CN" dirty="0"/>
          </a:p>
          <a:p>
            <a:endParaRPr lang="en-AU" altLang="zh-CN" dirty="0"/>
          </a:p>
          <a:p>
            <a:endParaRPr lang="en-US" altLang="zh-CN" dirty="0"/>
          </a:p>
          <a:p>
            <a:endParaRPr lang="en-US" altLang="zh-CN" dirty="0"/>
          </a:p>
        </p:txBody>
      </p:sp>
    </p:spTree>
    <p:extLst>
      <p:ext uri="{BB962C8B-B14F-4D97-AF65-F5344CB8AC3E}">
        <p14:creationId xmlns:p14="http://schemas.microsoft.com/office/powerpoint/2010/main" val="36760434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9151DE6-DFB1-4C02-9746-327D8D4E3F5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88067" name="Rectangle 3">
            <a:extLst>
              <a:ext uri="{FF2B5EF4-FFF2-40B4-BE49-F238E27FC236}">
                <a16:creationId xmlns:a16="http://schemas.microsoft.com/office/drawing/2014/main" id="{237970D8-4681-46A5-8DE9-B078CF3ECAA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A1937835-51A3-436C-B602-253D6D7F86F1}"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88068" name="Rectangle 6">
            <a:extLst>
              <a:ext uri="{FF2B5EF4-FFF2-40B4-BE49-F238E27FC236}">
                <a16:creationId xmlns:a16="http://schemas.microsoft.com/office/drawing/2014/main" id="{6003EC43-0609-4DCE-BD23-7BDA5C43B76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88069" name="Rectangle 7">
            <a:extLst>
              <a:ext uri="{FF2B5EF4-FFF2-40B4-BE49-F238E27FC236}">
                <a16:creationId xmlns:a16="http://schemas.microsoft.com/office/drawing/2014/main" id="{125499EF-67C7-4E56-BFC1-40A02ADB85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1C8B7FBA-19EE-4A19-8EB7-1702C4C07777}" type="slidenum">
              <a:rPr lang="en-US" altLang="zh-CN" smtClean="0">
                <a:latin typeface="Times New Roman" panose="02020603050405020304" pitchFamily="18" charset="0"/>
              </a:rPr>
              <a:pPr/>
              <a:t>41</a:t>
            </a:fld>
            <a:endParaRPr lang="en-US" altLang="zh-CN">
              <a:latin typeface="Times New Roman" panose="02020603050405020304" pitchFamily="18" charset="0"/>
            </a:endParaRPr>
          </a:p>
        </p:txBody>
      </p:sp>
      <p:sp>
        <p:nvSpPr>
          <p:cNvPr id="88070" name="Rectangle 2">
            <a:extLst>
              <a:ext uri="{FF2B5EF4-FFF2-40B4-BE49-F238E27FC236}">
                <a16:creationId xmlns:a16="http://schemas.microsoft.com/office/drawing/2014/main" id="{0B5A61BD-2704-4257-A62E-E58BCBD7F0F6}"/>
              </a:ext>
            </a:extLst>
          </p:cNvPr>
          <p:cNvSpPr>
            <a:spLocks noGrp="1" noRot="1" noChangeAspect="1" noChangeArrowheads="1" noTextEdit="1"/>
          </p:cNvSpPr>
          <p:nvPr>
            <p:ph type="sldImg"/>
          </p:nvPr>
        </p:nvSpPr>
        <p:spPr>
          <a:ln/>
        </p:spPr>
      </p:sp>
      <p:sp>
        <p:nvSpPr>
          <p:cNvPr id="88071" name="Rectangle 3">
            <a:extLst>
              <a:ext uri="{FF2B5EF4-FFF2-40B4-BE49-F238E27FC236}">
                <a16:creationId xmlns:a16="http://schemas.microsoft.com/office/drawing/2014/main" id="{B3B3064A-91CF-4CF1-B252-5B245AE1FD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前面的公式中没有指令数的概念</a:t>
            </a:r>
            <a:r>
              <a:rPr lang="en-US" altLang="zh-CN" dirty="0"/>
              <a:t>——</a:t>
            </a:r>
            <a:r>
              <a:rPr lang="zh-CN" altLang="en-US" dirty="0"/>
              <a:t>适合于比较同一个</a:t>
            </a:r>
            <a:r>
              <a:rPr lang="en-US" altLang="zh-CN" dirty="0"/>
              <a:t>ISA</a:t>
            </a:r>
            <a:r>
              <a:rPr lang="zh-CN" altLang="en-US" dirty="0"/>
              <a:t>的机器、</a:t>
            </a:r>
            <a:endParaRPr lang="en-US" altLang="zh-CN" dirty="0"/>
          </a:p>
          <a:p>
            <a:endParaRPr lang="en-US" altLang="zh-CN" dirty="0"/>
          </a:p>
          <a:p>
            <a:r>
              <a:rPr lang="zh-CN" altLang="en-US" dirty="0"/>
              <a:t>性能与“时钟频率、指令数”联系起来</a:t>
            </a:r>
            <a:endParaRPr lang="en-US" altLang="zh-CN" dirty="0"/>
          </a:p>
          <a:p>
            <a:endParaRPr lang="en-US" altLang="zh-CN" dirty="0"/>
          </a:p>
          <a:p>
            <a:r>
              <a:rPr lang="en-AU" altLang="zh-CN" dirty="0"/>
              <a:t>CPI</a:t>
            </a:r>
            <a:r>
              <a:rPr lang="zh-CN" altLang="en-US" dirty="0"/>
              <a:t>由</a:t>
            </a:r>
            <a:r>
              <a:rPr lang="en-US" altLang="zh-CN" dirty="0"/>
              <a:t>CPU</a:t>
            </a:r>
            <a:r>
              <a:rPr lang="zh-CN" altLang="en-US" dirty="0"/>
              <a:t>硬件决定，同时受到指令分布的影响</a:t>
            </a:r>
            <a:endParaRPr lang="en-US" altLang="zh-CN" dirty="0"/>
          </a:p>
          <a:p>
            <a:endParaRPr lang="en-US" altLang="zh-CN" dirty="0"/>
          </a:p>
          <a:p>
            <a:r>
              <a:rPr lang="zh-CN" altLang="en-US" dirty="0"/>
              <a:t>指令数和编译器有关，例如</a:t>
            </a:r>
            <a:r>
              <a:rPr lang="en-US" altLang="zh-CN" dirty="0"/>
              <a:t>CS2</a:t>
            </a:r>
            <a:r>
              <a:rPr lang="zh-CN" altLang="en-US" dirty="0"/>
              <a:t>中</a:t>
            </a:r>
            <a:r>
              <a:rPr lang="en-US" altLang="zh-CN" dirty="0"/>
              <a:t>switch</a:t>
            </a:r>
            <a:r>
              <a:rPr lang="zh-CN" altLang="en-US" dirty="0"/>
              <a:t>可以有不同的模板实现，指令数并不相同。</a:t>
            </a:r>
            <a:endParaRPr lang="en-US" altLang="zh-CN" dirty="0"/>
          </a:p>
          <a:p>
            <a:r>
              <a:rPr lang="en-US" altLang="zh-CN" dirty="0"/>
              <a:t>51</a:t>
            </a:r>
            <a:r>
              <a:rPr lang="zh-CN" altLang="en-US" dirty="0"/>
              <a:t>单片机指令集相同但流水性能差异很大</a:t>
            </a:r>
            <a:endParaRPr lang="en-AU" altLang="zh-CN" dirty="0"/>
          </a:p>
        </p:txBody>
      </p:sp>
    </p:spTree>
    <p:extLst>
      <p:ext uri="{BB962C8B-B14F-4D97-AF65-F5344CB8AC3E}">
        <p14:creationId xmlns:p14="http://schemas.microsoft.com/office/powerpoint/2010/main" val="34828366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B3C8B470-2FF9-4776-8C5A-87B5C299F86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90115" name="Rectangle 3">
            <a:extLst>
              <a:ext uri="{FF2B5EF4-FFF2-40B4-BE49-F238E27FC236}">
                <a16:creationId xmlns:a16="http://schemas.microsoft.com/office/drawing/2014/main" id="{3FA7DA87-2428-4319-870D-19B5B6F790F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8B303133-31F8-4975-AA21-D0F290CDBE7F}"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90116" name="Rectangle 6">
            <a:extLst>
              <a:ext uri="{FF2B5EF4-FFF2-40B4-BE49-F238E27FC236}">
                <a16:creationId xmlns:a16="http://schemas.microsoft.com/office/drawing/2014/main" id="{02FE3D0B-F2E1-4BD8-B6E2-84DF7F2D1C7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90117" name="Rectangle 7">
            <a:extLst>
              <a:ext uri="{FF2B5EF4-FFF2-40B4-BE49-F238E27FC236}">
                <a16:creationId xmlns:a16="http://schemas.microsoft.com/office/drawing/2014/main" id="{EE6EF097-F435-4889-AD96-648120950C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6FCB6A1B-D0E0-4605-B173-765C52BED12D}" type="slidenum">
              <a:rPr lang="en-US" altLang="zh-CN" smtClean="0">
                <a:latin typeface="Times New Roman" panose="02020603050405020304" pitchFamily="18" charset="0"/>
              </a:rPr>
              <a:pPr/>
              <a:t>42</a:t>
            </a:fld>
            <a:endParaRPr lang="en-US" altLang="zh-CN">
              <a:latin typeface="Times New Roman" panose="02020603050405020304" pitchFamily="18" charset="0"/>
            </a:endParaRPr>
          </a:p>
        </p:txBody>
      </p:sp>
      <p:sp>
        <p:nvSpPr>
          <p:cNvPr id="90118" name="Rectangle 2">
            <a:extLst>
              <a:ext uri="{FF2B5EF4-FFF2-40B4-BE49-F238E27FC236}">
                <a16:creationId xmlns:a16="http://schemas.microsoft.com/office/drawing/2014/main" id="{90185A10-34A5-4BB9-AF4F-EB6AE2545585}"/>
              </a:ext>
            </a:extLst>
          </p:cNvPr>
          <p:cNvSpPr>
            <a:spLocks noGrp="1" noRot="1" noChangeAspect="1" noChangeArrowheads="1" noTextEdit="1"/>
          </p:cNvSpPr>
          <p:nvPr>
            <p:ph type="sldImg"/>
          </p:nvPr>
        </p:nvSpPr>
        <p:spPr>
          <a:ln/>
        </p:spPr>
      </p:sp>
      <p:sp>
        <p:nvSpPr>
          <p:cNvPr id="90119" name="Rectangle 3">
            <a:extLst>
              <a:ext uri="{FF2B5EF4-FFF2-40B4-BE49-F238E27FC236}">
                <a16:creationId xmlns:a16="http://schemas.microsoft.com/office/drawing/2014/main" id="{579391B9-9637-4B9A-A975-9AEAAC7DAE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相同</a:t>
            </a:r>
            <a:r>
              <a:rPr lang="en-US" altLang="zh-CN" dirty="0"/>
              <a:t>ISA</a:t>
            </a:r>
            <a:r>
              <a:rPr lang="zh-CN" altLang="en-US" dirty="0"/>
              <a:t>意味着相同的指令数</a:t>
            </a:r>
            <a:endParaRPr lang="en-US" altLang="zh-CN" dirty="0"/>
          </a:p>
          <a:p>
            <a:endParaRPr lang="en-US" altLang="zh-CN" dirty="0"/>
          </a:p>
          <a:p>
            <a:r>
              <a:rPr lang="zh-CN" altLang="en-US" dirty="0"/>
              <a:t>将</a:t>
            </a:r>
            <a:r>
              <a:rPr lang="en-US" altLang="zh-CN" dirty="0"/>
              <a:t>A</a:t>
            </a:r>
            <a:r>
              <a:rPr lang="zh-CN" altLang="en-US" dirty="0"/>
              <a:t>的</a:t>
            </a:r>
            <a:r>
              <a:rPr lang="en-US" altLang="zh-CN" dirty="0"/>
              <a:t>CPI</a:t>
            </a:r>
            <a:r>
              <a:rPr lang="zh-CN" altLang="en-US" dirty="0"/>
              <a:t>改为</a:t>
            </a:r>
            <a:r>
              <a:rPr lang="en-US" altLang="zh-CN" dirty="0"/>
              <a:t>3</a:t>
            </a:r>
            <a:r>
              <a:rPr lang="zh-CN" altLang="en-US" dirty="0"/>
              <a:t>，再看看结果？</a:t>
            </a:r>
            <a:endParaRPr lang="en-US" altLang="zh-CN" dirty="0"/>
          </a:p>
          <a:p>
            <a:r>
              <a:rPr lang="zh-CN" altLang="en-US" dirty="0"/>
              <a:t>将结构不同，</a:t>
            </a:r>
            <a:r>
              <a:rPr lang="en-US" altLang="zh-CN" dirty="0"/>
              <a:t>B</a:t>
            </a:r>
            <a:r>
              <a:rPr lang="zh-CN" altLang="en-US" dirty="0"/>
              <a:t>的指令数是</a:t>
            </a:r>
            <a:r>
              <a:rPr lang="en-US" altLang="zh-CN" dirty="0"/>
              <a:t>A</a:t>
            </a:r>
            <a:r>
              <a:rPr lang="zh-CN" altLang="en-US" dirty="0"/>
              <a:t>的</a:t>
            </a:r>
            <a:r>
              <a:rPr lang="en-US" altLang="zh-CN" dirty="0"/>
              <a:t>1.8</a:t>
            </a:r>
            <a:r>
              <a:rPr lang="zh-CN" altLang="en-US" dirty="0"/>
              <a:t>倍？</a:t>
            </a:r>
            <a:endParaRPr lang="en-US" altLang="zh-CN" dirty="0"/>
          </a:p>
          <a:p>
            <a:endParaRPr lang="en-US" altLang="zh-CN" dirty="0"/>
          </a:p>
          <a:p>
            <a:endParaRPr lang="en-AU" altLang="zh-CN" dirty="0"/>
          </a:p>
        </p:txBody>
      </p:sp>
    </p:spTree>
    <p:extLst>
      <p:ext uri="{BB962C8B-B14F-4D97-AF65-F5344CB8AC3E}">
        <p14:creationId xmlns:p14="http://schemas.microsoft.com/office/powerpoint/2010/main" val="1949110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t>Morgan Kaufmann Publishers</a:t>
            </a:r>
          </a:p>
        </p:txBody>
      </p:sp>
      <p:sp>
        <p:nvSpPr>
          <p:cNvPr id="5" name="日期占位符 4"/>
          <p:cNvSpPr>
            <a:spLocks noGrp="1"/>
          </p:cNvSpPr>
          <p:nvPr>
            <p:ph type="dt" idx="1"/>
          </p:nvPr>
        </p:nvSpPr>
        <p:spPr/>
        <p:txBody>
          <a:bodyPr/>
          <a:lstStyle/>
          <a:p>
            <a:pPr>
              <a:defRPr/>
            </a:pPr>
            <a:fld id="{8C46F1BF-72AC-4905-B437-300E58A0A052}" type="datetime4">
              <a:rPr lang="en-US" altLang="zh-CN" smtClean="0"/>
              <a:pPr>
                <a:defRPr/>
              </a:pPr>
              <a:t>September 15, 2020</a:t>
            </a:fld>
            <a:endParaRPr lang="en-US" altLang="zh-CN"/>
          </a:p>
        </p:txBody>
      </p:sp>
      <p:sp>
        <p:nvSpPr>
          <p:cNvPr id="6" name="页脚占位符 5"/>
          <p:cNvSpPr>
            <a:spLocks noGrp="1"/>
          </p:cNvSpPr>
          <p:nvPr>
            <p:ph type="ftr" sz="quarter" idx="4"/>
          </p:nvPr>
        </p:nvSpPr>
        <p:spPr/>
        <p:txBody>
          <a:bodyPr/>
          <a:lstStyle/>
          <a:p>
            <a:pPr>
              <a:defRPr/>
            </a:pPr>
            <a:r>
              <a:rPr lang="en-US"/>
              <a:t>Chapter 1 — Computer Abstractions and Technology</a:t>
            </a:r>
          </a:p>
        </p:txBody>
      </p:sp>
      <p:sp>
        <p:nvSpPr>
          <p:cNvPr id="7" name="灯片编号占位符 6"/>
          <p:cNvSpPr>
            <a:spLocks noGrp="1"/>
          </p:cNvSpPr>
          <p:nvPr>
            <p:ph type="sldNum" sz="quarter" idx="5"/>
          </p:nvPr>
        </p:nvSpPr>
        <p:spPr/>
        <p:txBody>
          <a:bodyPr/>
          <a:lstStyle/>
          <a:p>
            <a:pPr>
              <a:defRPr/>
            </a:pPr>
            <a:fld id="{D06850A2-BACB-44D1-A070-9AA075F37243}" type="slidenum">
              <a:rPr lang="en-US" altLang="zh-CN" smtClean="0"/>
              <a:pPr>
                <a:defRPr/>
              </a:pPr>
              <a:t>43</a:t>
            </a:fld>
            <a:endParaRPr lang="en-US" altLang="zh-CN"/>
          </a:p>
        </p:txBody>
      </p:sp>
    </p:spTree>
    <p:extLst>
      <p:ext uri="{BB962C8B-B14F-4D97-AF65-F5344CB8AC3E}">
        <p14:creationId xmlns:p14="http://schemas.microsoft.com/office/powerpoint/2010/main" val="2205874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3A8AD563-D8F0-40CF-AFA2-36A44A3E8A9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93187" name="Rectangle 3">
            <a:extLst>
              <a:ext uri="{FF2B5EF4-FFF2-40B4-BE49-F238E27FC236}">
                <a16:creationId xmlns:a16="http://schemas.microsoft.com/office/drawing/2014/main" id="{9C07F86D-3247-4911-8EA5-603585B274E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2F6B29F0-9192-474B-A726-F7B87B0CDA77}"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93188" name="Rectangle 6">
            <a:extLst>
              <a:ext uri="{FF2B5EF4-FFF2-40B4-BE49-F238E27FC236}">
                <a16:creationId xmlns:a16="http://schemas.microsoft.com/office/drawing/2014/main" id="{D9227B03-B851-4CD8-9C32-9337BAEB234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93189" name="Rectangle 7">
            <a:extLst>
              <a:ext uri="{FF2B5EF4-FFF2-40B4-BE49-F238E27FC236}">
                <a16:creationId xmlns:a16="http://schemas.microsoft.com/office/drawing/2014/main" id="{8C8B11FF-BD7B-49FC-BE54-914B363175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2EB5820E-3AE0-4AC2-9DB8-B81E242A2159}" type="slidenum">
              <a:rPr lang="en-US" altLang="zh-CN" smtClean="0">
                <a:latin typeface="Times New Roman" panose="02020603050405020304" pitchFamily="18" charset="0"/>
              </a:rPr>
              <a:pPr/>
              <a:t>44</a:t>
            </a:fld>
            <a:endParaRPr lang="en-US" altLang="zh-CN">
              <a:latin typeface="Times New Roman" panose="02020603050405020304" pitchFamily="18" charset="0"/>
            </a:endParaRPr>
          </a:p>
        </p:txBody>
      </p:sp>
      <p:sp>
        <p:nvSpPr>
          <p:cNvPr id="93190" name="Rectangle 2">
            <a:extLst>
              <a:ext uri="{FF2B5EF4-FFF2-40B4-BE49-F238E27FC236}">
                <a16:creationId xmlns:a16="http://schemas.microsoft.com/office/drawing/2014/main" id="{A4E5C9EC-05C2-44D2-8C97-2E1A9246BD74}"/>
              </a:ext>
            </a:extLst>
          </p:cNvPr>
          <p:cNvSpPr>
            <a:spLocks noGrp="1" noRot="1" noChangeAspect="1" noChangeArrowheads="1" noTextEdit="1"/>
          </p:cNvSpPr>
          <p:nvPr>
            <p:ph type="sldImg"/>
          </p:nvPr>
        </p:nvSpPr>
        <p:spPr>
          <a:ln/>
        </p:spPr>
      </p:sp>
      <p:sp>
        <p:nvSpPr>
          <p:cNvPr id="93191" name="Rectangle 3">
            <a:extLst>
              <a:ext uri="{FF2B5EF4-FFF2-40B4-BE49-F238E27FC236}">
                <a16:creationId xmlns:a16="http://schemas.microsoft.com/office/drawing/2014/main" id="{A659166C-6BA6-4BA7-9883-4771D2B531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CN"/>
          </a:p>
        </p:txBody>
      </p:sp>
    </p:spTree>
    <p:extLst>
      <p:ext uri="{BB962C8B-B14F-4D97-AF65-F5344CB8AC3E}">
        <p14:creationId xmlns:p14="http://schemas.microsoft.com/office/powerpoint/2010/main" val="25524328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40691F94-3451-40BA-BDC7-A87AA96820D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95235" name="Rectangle 3">
            <a:extLst>
              <a:ext uri="{FF2B5EF4-FFF2-40B4-BE49-F238E27FC236}">
                <a16:creationId xmlns:a16="http://schemas.microsoft.com/office/drawing/2014/main" id="{7A225B84-084E-4E15-BE95-1187EEBFBE9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E81D2E1E-3CD1-43C5-819B-EF02C05D554B}"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95236" name="Rectangle 6">
            <a:extLst>
              <a:ext uri="{FF2B5EF4-FFF2-40B4-BE49-F238E27FC236}">
                <a16:creationId xmlns:a16="http://schemas.microsoft.com/office/drawing/2014/main" id="{25769ECC-9214-471E-82FB-341AF363D3F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95237" name="Rectangle 7">
            <a:extLst>
              <a:ext uri="{FF2B5EF4-FFF2-40B4-BE49-F238E27FC236}">
                <a16:creationId xmlns:a16="http://schemas.microsoft.com/office/drawing/2014/main" id="{B4F5F466-C2C8-4397-B3B3-9742B270C5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A8227D69-106A-4DDB-A145-A8FBA9A21722}" type="slidenum">
              <a:rPr lang="en-US" altLang="zh-CN" smtClean="0">
                <a:latin typeface="Times New Roman" panose="02020603050405020304" pitchFamily="18" charset="0"/>
              </a:rPr>
              <a:pPr/>
              <a:t>45</a:t>
            </a:fld>
            <a:endParaRPr lang="en-US" altLang="zh-CN">
              <a:latin typeface="Times New Roman" panose="02020603050405020304" pitchFamily="18" charset="0"/>
            </a:endParaRPr>
          </a:p>
        </p:txBody>
      </p:sp>
      <p:sp>
        <p:nvSpPr>
          <p:cNvPr id="95238" name="Rectangle 2">
            <a:extLst>
              <a:ext uri="{FF2B5EF4-FFF2-40B4-BE49-F238E27FC236}">
                <a16:creationId xmlns:a16="http://schemas.microsoft.com/office/drawing/2014/main" id="{ECA14DC7-51A2-4478-BAEC-24D5941FC386}"/>
              </a:ext>
            </a:extLst>
          </p:cNvPr>
          <p:cNvSpPr>
            <a:spLocks noGrp="1" noRot="1" noChangeAspect="1" noChangeArrowheads="1" noTextEdit="1"/>
          </p:cNvSpPr>
          <p:nvPr>
            <p:ph type="sldImg"/>
          </p:nvPr>
        </p:nvSpPr>
        <p:spPr>
          <a:ln/>
        </p:spPr>
      </p:sp>
      <p:sp>
        <p:nvSpPr>
          <p:cNvPr id="95239" name="Rectangle 3">
            <a:extLst>
              <a:ext uri="{FF2B5EF4-FFF2-40B4-BE49-F238E27FC236}">
                <a16:creationId xmlns:a16="http://schemas.microsoft.com/office/drawing/2014/main" id="{0DA48842-1F27-47D8-89E2-5694BA4FD1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本例是从同一</a:t>
            </a:r>
            <a:r>
              <a:rPr lang="en-US" altLang="zh-CN" dirty="0"/>
              <a:t>ISA</a:t>
            </a:r>
            <a:r>
              <a:rPr lang="zh-CN" altLang="en-US" dirty="0"/>
              <a:t>上，代码的不同实现方式做的比较</a:t>
            </a:r>
            <a:endParaRPr lang="en-US" altLang="zh-CN" dirty="0"/>
          </a:p>
          <a:p>
            <a:endParaRPr lang="en-US" altLang="zh-CN" dirty="0"/>
          </a:p>
          <a:p>
            <a:r>
              <a:rPr lang="zh-CN" altLang="en-US" dirty="0"/>
              <a:t>练习  </a:t>
            </a:r>
            <a:r>
              <a:rPr lang="en-US" altLang="zh-CN" dirty="0"/>
              <a:t>1.6</a:t>
            </a:r>
            <a:r>
              <a:rPr lang="zh-CN" altLang="en-US" dirty="0"/>
              <a:t>，从不同微体系结构上做的比较，加快经常性事件（以及</a:t>
            </a:r>
            <a:r>
              <a:rPr lang="en-US" altLang="zh-CN" dirty="0"/>
              <a:t>RISC</a:t>
            </a:r>
            <a:r>
              <a:rPr lang="zh-CN" altLang="en-US" dirty="0"/>
              <a:t>机器也是这个思想）</a:t>
            </a:r>
            <a:endParaRPr lang="en-US" altLang="zh-CN" dirty="0"/>
          </a:p>
          <a:p>
            <a:r>
              <a:rPr lang="en-US" altLang="zh-CN" dirty="0"/>
              <a:t>RISC</a:t>
            </a:r>
            <a:r>
              <a:rPr lang="zh-CN" altLang="en-US" dirty="0"/>
              <a:t>举例   </a:t>
            </a:r>
            <a:r>
              <a:rPr lang="en-US" altLang="zh-CN" dirty="0"/>
              <a:t>50%   20%   20%   6%   4%(</a:t>
            </a:r>
            <a:r>
              <a:rPr lang="zh-CN" altLang="en-US" dirty="0"/>
              <a:t>这个有</a:t>
            </a:r>
            <a:r>
              <a:rPr lang="en-US" altLang="zh-CN" dirty="0"/>
              <a:t>4</a:t>
            </a:r>
            <a:r>
              <a:rPr lang="zh-CN" altLang="en-US" dirty="0"/>
              <a:t>种指令，各</a:t>
            </a:r>
            <a:r>
              <a:rPr lang="en-US" altLang="zh-CN" dirty="0"/>
              <a:t>1%)</a:t>
            </a:r>
            <a:r>
              <a:rPr lang="zh-CN" altLang="en-US" dirty="0"/>
              <a:t>，每个指令</a:t>
            </a:r>
            <a:r>
              <a:rPr lang="en-US" altLang="zh-CN" dirty="0"/>
              <a:t>2cpi</a:t>
            </a:r>
            <a:r>
              <a:rPr lang="zh-CN" altLang="en-US" dirty="0"/>
              <a:t>，改进为前四个</a:t>
            </a:r>
            <a:r>
              <a:rPr lang="en-US" altLang="zh-CN" dirty="0"/>
              <a:t>1</a:t>
            </a:r>
            <a:r>
              <a:rPr lang="zh-CN" altLang="en-US" dirty="0"/>
              <a:t>，后面的</a:t>
            </a:r>
            <a:r>
              <a:rPr lang="en-US" altLang="zh-CN" dirty="0"/>
              <a:t>4%</a:t>
            </a:r>
            <a:r>
              <a:rPr lang="zh-CN" altLang="en-US" dirty="0"/>
              <a:t>的四种分别为</a:t>
            </a:r>
            <a:r>
              <a:rPr lang="en-US" altLang="zh-CN" dirty="0"/>
              <a:t>5/40/5/5</a:t>
            </a:r>
            <a:r>
              <a:rPr lang="zh-CN" altLang="en-US" dirty="0"/>
              <a:t>，折算成新的百分比重新计算周期数</a:t>
            </a:r>
            <a:endParaRPr lang="en-AU" altLang="zh-CN" dirty="0"/>
          </a:p>
        </p:txBody>
      </p:sp>
    </p:spTree>
    <p:extLst>
      <p:ext uri="{BB962C8B-B14F-4D97-AF65-F5344CB8AC3E}">
        <p14:creationId xmlns:p14="http://schemas.microsoft.com/office/powerpoint/2010/main" val="39222833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p:nvPr>
        </p:nvSpPr>
        <p:spPr/>
        <p:txBody>
          <a:bodyPr/>
          <a:lstStyle/>
          <a:p>
            <a:pPr>
              <a:defRPr/>
            </a:pPr>
            <a:r>
              <a:rPr lang="en-US"/>
              <a:t>Morgan Kaufmann Publishers</a:t>
            </a:r>
          </a:p>
        </p:txBody>
      </p:sp>
      <p:sp>
        <p:nvSpPr>
          <p:cNvPr id="5" name="日期占位符 4"/>
          <p:cNvSpPr>
            <a:spLocks noGrp="1"/>
          </p:cNvSpPr>
          <p:nvPr>
            <p:ph type="dt" idx="1"/>
          </p:nvPr>
        </p:nvSpPr>
        <p:spPr/>
        <p:txBody>
          <a:bodyPr/>
          <a:lstStyle/>
          <a:p>
            <a:pPr>
              <a:defRPr/>
            </a:pPr>
            <a:fld id="{8C46F1BF-72AC-4905-B437-300E58A0A052}" type="datetime4">
              <a:rPr lang="en-US" altLang="zh-CN" smtClean="0"/>
              <a:pPr>
                <a:defRPr/>
              </a:pPr>
              <a:t>September 15, 2020</a:t>
            </a:fld>
            <a:endParaRPr lang="en-US" altLang="zh-CN"/>
          </a:p>
        </p:txBody>
      </p:sp>
      <p:sp>
        <p:nvSpPr>
          <p:cNvPr id="6" name="页脚占位符 5"/>
          <p:cNvSpPr>
            <a:spLocks noGrp="1"/>
          </p:cNvSpPr>
          <p:nvPr>
            <p:ph type="ftr" sz="quarter" idx="4"/>
          </p:nvPr>
        </p:nvSpPr>
        <p:spPr/>
        <p:txBody>
          <a:bodyPr/>
          <a:lstStyle/>
          <a:p>
            <a:pPr>
              <a:defRPr/>
            </a:pPr>
            <a:r>
              <a:rPr lang="en-US"/>
              <a:t>Chapter 1 — Computer Abstractions and Technology</a:t>
            </a:r>
          </a:p>
        </p:txBody>
      </p:sp>
      <p:sp>
        <p:nvSpPr>
          <p:cNvPr id="7" name="灯片编号占位符 6"/>
          <p:cNvSpPr>
            <a:spLocks noGrp="1"/>
          </p:cNvSpPr>
          <p:nvPr>
            <p:ph type="sldNum" sz="quarter" idx="5"/>
          </p:nvPr>
        </p:nvSpPr>
        <p:spPr/>
        <p:txBody>
          <a:bodyPr/>
          <a:lstStyle/>
          <a:p>
            <a:pPr>
              <a:defRPr/>
            </a:pPr>
            <a:fld id="{D06850A2-BACB-44D1-A070-9AA075F37243}" type="slidenum">
              <a:rPr lang="en-US" altLang="zh-CN" smtClean="0"/>
              <a:pPr>
                <a:defRPr/>
              </a:pPr>
              <a:t>46</a:t>
            </a:fld>
            <a:endParaRPr lang="en-US" altLang="zh-CN"/>
          </a:p>
        </p:txBody>
      </p:sp>
    </p:spTree>
    <p:extLst>
      <p:ext uri="{BB962C8B-B14F-4D97-AF65-F5344CB8AC3E}">
        <p14:creationId xmlns:p14="http://schemas.microsoft.com/office/powerpoint/2010/main" val="12653501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BD80F7B3-4D72-42A3-8C80-FD4E199BBD7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98307" name="Rectangle 3">
            <a:extLst>
              <a:ext uri="{FF2B5EF4-FFF2-40B4-BE49-F238E27FC236}">
                <a16:creationId xmlns:a16="http://schemas.microsoft.com/office/drawing/2014/main" id="{93257E46-DF2C-4758-80E9-82BA54471A7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447E9F2F-D7EE-49B5-BDF8-E48FF91FD8B4}"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98308" name="Rectangle 6">
            <a:extLst>
              <a:ext uri="{FF2B5EF4-FFF2-40B4-BE49-F238E27FC236}">
                <a16:creationId xmlns:a16="http://schemas.microsoft.com/office/drawing/2014/main" id="{01E85269-B8E7-4B44-B39E-10DD6F71A29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98309" name="Rectangle 7">
            <a:extLst>
              <a:ext uri="{FF2B5EF4-FFF2-40B4-BE49-F238E27FC236}">
                <a16:creationId xmlns:a16="http://schemas.microsoft.com/office/drawing/2014/main" id="{A530BAA5-B6D1-4FD7-8FA6-CA38FCC5A9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6928F4EC-A388-4D86-91CA-F9545C99C89B}" type="slidenum">
              <a:rPr lang="en-US" altLang="zh-CN" smtClean="0">
                <a:latin typeface="Times New Roman" panose="02020603050405020304" pitchFamily="18" charset="0"/>
              </a:rPr>
              <a:pPr/>
              <a:t>47</a:t>
            </a:fld>
            <a:endParaRPr lang="en-US" altLang="zh-CN">
              <a:latin typeface="Times New Roman" panose="02020603050405020304" pitchFamily="18" charset="0"/>
            </a:endParaRPr>
          </a:p>
        </p:txBody>
      </p:sp>
      <p:sp>
        <p:nvSpPr>
          <p:cNvPr id="98310" name="Rectangle 2">
            <a:extLst>
              <a:ext uri="{FF2B5EF4-FFF2-40B4-BE49-F238E27FC236}">
                <a16:creationId xmlns:a16="http://schemas.microsoft.com/office/drawing/2014/main" id="{92B0FB5B-DF53-4096-B73A-C423B62AE791}"/>
              </a:ext>
            </a:extLst>
          </p:cNvPr>
          <p:cNvSpPr>
            <a:spLocks noGrp="1" noRot="1" noChangeAspect="1" noChangeArrowheads="1" noTextEdit="1"/>
          </p:cNvSpPr>
          <p:nvPr>
            <p:ph type="sldImg"/>
          </p:nvPr>
        </p:nvSpPr>
        <p:spPr>
          <a:ln/>
        </p:spPr>
      </p:sp>
      <p:sp>
        <p:nvSpPr>
          <p:cNvPr id="98311" name="Rectangle 3">
            <a:extLst>
              <a:ext uri="{FF2B5EF4-FFF2-40B4-BE49-F238E27FC236}">
                <a16:creationId xmlns:a16="http://schemas.microsoft.com/office/drawing/2014/main" id="{DF357888-C995-45F6-91E0-FCD5C27C49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对比</a:t>
            </a:r>
            <a:r>
              <a:rPr lang="en-US" altLang="zh-CN" dirty="0"/>
              <a:t>ppt-41</a:t>
            </a:r>
            <a:r>
              <a:rPr lang="zh-CN" altLang="en-US" dirty="0"/>
              <a:t>的公式，实际上进行了分解</a:t>
            </a:r>
            <a:endParaRPr lang="en-US" altLang="zh-CN" dirty="0"/>
          </a:p>
          <a:p>
            <a:endParaRPr lang="en-US" altLang="zh-CN" dirty="0"/>
          </a:p>
          <a:p>
            <a:r>
              <a:rPr lang="zh-CN" altLang="en-US" dirty="0"/>
              <a:t>算法直接影响指令数，也可能因为使用的操作命令组合比例不同而影响</a:t>
            </a:r>
            <a:r>
              <a:rPr lang="en-US" altLang="zh-CN" dirty="0"/>
              <a:t>CPI</a:t>
            </a:r>
          </a:p>
          <a:p>
            <a:endParaRPr lang="en-US" altLang="zh-CN" dirty="0"/>
          </a:p>
          <a:p>
            <a:r>
              <a:rPr lang="zh-CN" altLang="en-US" dirty="0"/>
              <a:t>图 </a:t>
            </a:r>
            <a:r>
              <a:rPr lang="en-US" altLang="zh-CN" dirty="0"/>
              <a:t>1-15</a:t>
            </a:r>
            <a:r>
              <a:rPr lang="zh-CN" altLang="en-US" dirty="0"/>
              <a:t>总结：性能（时间）是指令数、</a:t>
            </a:r>
            <a:r>
              <a:rPr lang="en-US" altLang="zh-CN" dirty="0"/>
              <a:t>CPI</a:t>
            </a:r>
            <a:r>
              <a:rPr lang="zh-CN" altLang="en-US" dirty="0"/>
              <a:t>和频率三者综合的结果（不能简单地用一个参数作比较）</a:t>
            </a:r>
            <a:endParaRPr lang="en-US" altLang="zh-CN" dirty="0"/>
          </a:p>
          <a:p>
            <a:r>
              <a:rPr lang="en-US" altLang="zh-CN" dirty="0"/>
              <a:t>		</a:t>
            </a:r>
            <a:r>
              <a:rPr lang="zh-CN" altLang="en-US" dirty="0"/>
              <a:t>例如：</a:t>
            </a:r>
            <a:r>
              <a:rPr lang="en-US" altLang="zh-CN" dirty="0"/>
              <a:t>P37</a:t>
            </a:r>
            <a:r>
              <a:rPr lang="zh-CN" altLang="en-US" dirty="0"/>
              <a:t>练习</a:t>
            </a:r>
            <a:r>
              <a:rPr lang="en-US" altLang="zh-CN" dirty="0"/>
              <a:t>1.5</a:t>
            </a:r>
            <a:r>
              <a:rPr lang="zh-CN" altLang="en-US" dirty="0"/>
              <a:t>看到频率不能指证性能</a:t>
            </a:r>
            <a:endParaRPr lang="en-US" altLang="zh-CN" dirty="0"/>
          </a:p>
          <a:p>
            <a:endParaRPr lang="en-AU" altLang="zh-CN" dirty="0"/>
          </a:p>
        </p:txBody>
      </p:sp>
    </p:spTree>
    <p:extLst>
      <p:ext uri="{BB962C8B-B14F-4D97-AF65-F5344CB8AC3E}">
        <p14:creationId xmlns:p14="http://schemas.microsoft.com/office/powerpoint/2010/main" val="18861565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a:t>
            </a:r>
            <a:r>
              <a:rPr lang="en-US" altLang="zh-CN" dirty="0"/>
              <a:t>CPI&lt;1 IPC&gt;1</a:t>
            </a:r>
          </a:p>
          <a:p>
            <a:endParaRPr lang="zh-CN" altLang="en-US" dirty="0"/>
          </a:p>
        </p:txBody>
      </p:sp>
      <p:sp>
        <p:nvSpPr>
          <p:cNvPr id="4" name="页眉占位符 3"/>
          <p:cNvSpPr>
            <a:spLocks noGrp="1"/>
          </p:cNvSpPr>
          <p:nvPr>
            <p:ph type="hdr" sz="quarter"/>
          </p:nvPr>
        </p:nvSpPr>
        <p:spPr/>
        <p:txBody>
          <a:bodyPr/>
          <a:lstStyle/>
          <a:p>
            <a:pPr>
              <a:defRPr/>
            </a:pPr>
            <a:r>
              <a:rPr lang="en-US"/>
              <a:t>Morgan Kaufmann Publishers</a:t>
            </a:r>
          </a:p>
        </p:txBody>
      </p:sp>
      <p:sp>
        <p:nvSpPr>
          <p:cNvPr id="5" name="日期占位符 4"/>
          <p:cNvSpPr>
            <a:spLocks noGrp="1"/>
          </p:cNvSpPr>
          <p:nvPr>
            <p:ph type="dt" idx="1"/>
          </p:nvPr>
        </p:nvSpPr>
        <p:spPr/>
        <p:txBody>
          <a:bodyPr/>
          <a:lstStyle/>
          <a:p>
            <a:pPr>
              <a:defRPr/>
            </a:pPr>
            <a:fld id="{8C46F1BF-72AC-4905-B437-300E58A0A052}" type="datetime4">
              <a:rPr lang="en-US" altLang="zh-CN" smtClean="0"/>
              <a:pPr>
                <a:defRPr/>
              </a:pPr>
              <a:t>September 15, 2020</a:t>
            </a:fld>
            <a:endParaRPr lang="en-US" altLang="zh-CN"/>
          </a:p>
        </p:txBody>
      </p:sp>
      <p:sp>
        <p:nvSpPr>
          <p:cNvPr id="6" name="页脚占位符 5"/>
          <p:cNvSpPr>
            <a:spLocks noGrp="1"/>
          </p:cNvSpPr>
          <p:nvPr>
            <p:ph type="ftr" sz="quarter" idx="4"/>
          </p:nvPr>
        </p:nvSpPr>
        <p:spPr/>
        <p:txBody>
          <a:bodyPr/>
          <a:lstStyle/>
          <a:p>
            <a:pPr>
              <a:defRPr/>
            </a:pPr>
            <a:r>
              <a:rPr lang="en-US"/>
              <a:t>Chapter 1 — Computer Abstractions and Technology</a:t>
            </a:r>
          </a:p>
        </p:txBody>
      </p:sp>
      <p:sp>
        <p:nvSpPr>
          <p:cNvPr id="7" name="灯片编号占位符 6"/>
          <p:cNvSpPr>
            <a:spLocks noGrp="1"/>
          </p:cNvSpPr>
          <p:nvPr>
            <p:ph type="sldNum" sz="quarter" idx="5"/>
          </p:nvPr>
        </p:nvSpPr>
        <p:spPr/>
        <p:txBody>
          <a:bodyPr/>
          <a:lstStyle/>
          <a:p>
            <a:pPr>
              <a:defRPr/>
            </a:pPr>
            <a:fld id="{D06850A2-BACB-44D1-A070-9AA075F37243}" type="slidenum">
              <a:rPr lang="en-US" altLang="zh-CN" smtClean="0"/>
              <a:pPr>
                <a:defRPr/>
              </a:pPr>
              <a:t>48</a:t>
            </a:fld>
            <a:endParaRPr lang="en-US" altLang="zh-CN"/>
          </a:p>
        </p:txBody>
      </p:sp>
    </p:spTree>
    <p:extLst>
      <p:ext uri="{BB962C8B-B14F-4D97-AF65-F5344CB8AC3E}">
        <p14:creationId xmlns:p14="http://schemas.microsoft.com/office/powerpoint/2010/main" val="10236833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a:extLst>
              <a:ext uri="{FF2B5EF4-FFF2-40B4-BE49-F238E27FC236}">
                <a16:creationId xmlns:a16="http://schemas.microsoft.com/office/drawing/2014/main" id="{9FC73431-947F-4483-B33D-4226F09D62D1}"/>
              </a:ext>
            </a:extLst>
          </p:cNvPr>
          <p:cNvSpPr>
            <a:spLocks noGrp="1" noRot="1" noChangeAspect="1" noChangeArrowheads="1" noTextEdit="1"/>
          </p:cNvSpPr>
          <p:nvPr>
            <p:ph type="sldImg"/>
          </p:nvPr>
        </p:nvSpPr>
        <p:spPr>
          <a:ln/>
        </p:spPr>
      </p:sp>
      <p:sp>
        <p:nvSpPr>
          <p:cNvPr id="100355" name="备注占位符 2">
            <a:extLst>
              <a:ext uri="{FF2B5EF4-FFF2-40B4-BE49-F238E27FC236}">
                <a16:creationId xmlns:a16="http://schemas.microsoft.com/office/drawing/2014/main" id="{8CCCF67A-AF1D-48B4-A85A-0EA5F0FFE3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0356" name="页眉占位符 3">
            <a:extLst>
              <a:ext uri="{FF2B5EF4-FFF2-40B4-BE49-F238E27FC236}">
                <a16:creationId xmlns:a16="http://schemas.microsoft.com/office/drawing/2014/main" id="{03B2EA99-9A70-495D-9BAE-34DA6D6754B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00357" name="日期占位符 4">
            <a:extLst>
              <a:ext uri="{FF2B5EF4-FFF2-40B4-BE49-F238E27FC236}">
                <a16:creationId xmlns:a16="http://schemas.microsoft.com/office/drawing/2014/main" id="{28E1AB55-1427-4760-9E8A-AC369A654E9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1BF472F1-6F6F-428D-B48B-200821D6B916}"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00358" name="页脚占位符 5">
            <a:extLst>
              <a:ext uri="{FF2B5EF4-FFF2-40B4-BE49-F238E27FC236}">
                <a16:creationId xmlns:a16="http://schemas.microsoft.com/office/drawing/2014/main" id="{95E59699-05D7-4F6A-BA0B-41643320684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00359" name="灯片编号占位符 6">
            <a:extLst>
              <a:ext uri="{FF2B5EF4-FFF2-40B4-BE49-F238E27FC236}">
                <a16:creationId xmlns:a16="http://schemas.microsoft.com/office/drawing/2014/main" id="{B52F3CC5-A207-48F5-81D5-61D9FFB453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4820200C-544C-4EAC-B6B2-D6B57759D26E}" type="slidenum">
              <a:rPr lang="en-US" altLang="zh-CN" smtClean="0">
                <a:latin typeface="Times New Roman" panose="02020603050405020304" pitchFamily="18" charset="0"/>
              </a:rPr>
              <a:pPr/>
              <a:t>49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353569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CF267D57-1A94-463D-9E1A-446304445CD4}"/>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id="{E400B325-8303-4F90-AE76-A297610BAD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3</a:t>
            </a:r>
            <a:r>
              <a:rPr lang="zh-CN" altLang="en-US" dirty="0"/>
              <a:t>超级计算机：互联技术、计算机加速技术   </a:t>
            </a:r>
            <a:r>
              <a:rPr lang="en-US" altLang="zh-CN" dirty="0"/>
              <a:t>	</a:t>
            </a:r>
          </a:p>
          <a:p>
            <a:r>
              <a:rPr lang="en-US" altLang="zh-CN" dirty="0"/>
              <a:t>SC</a:t>
            </a:r>
            <a:r>
              <a:rPr lang="zh-CN" altLang="en-US" dirty="0"/>
              <a:t>传统专用结构，当前通用结构（专用网络）</a:t>
            </a:r>
            <a:endParaRPr lang="en-US" altLang="zh-CN" dirty="0"/>
          </a:p>
          <a:p>
            <a:pPr defTabSz="947867">
              <a:defRPr/>
            </a:pPr>
            <a:r>
              <a:rPr lang="zh-CN" altLang="en-US" dirty="0"/>
              <a:t>（</a:t>
            </a:r>
            <a:r>
              <a:rPr lang="en-US" altLang="zh-CN" dirty="0"/>
              <a:t>K/M/G/T/P/E/Z/Y</a:t>
            </a:r>
            <a:r>
              <a:rPr lang="zh-CN" altLang="en-US" dirty="0"/>
              <a:t>量级）</a:t>
            </a:r>
            <a:r>
              <a:rPr lang="en-US" altLang="zh-CN" dirty="0"/>
              <a:t>		[++</a:t>
            </a:r>
            <a:r>
              <a:rPr lang="zh-CN" altLang="en-US" dirty="0"/>
              <a:t>观点</a:t>
            </a:r>
            <a:r>
              <a:rPr lang="en-US" altLang="zh-CN" dirty="0"/>
              <a:t>]</a:t>
            </a:r>
            <a:r>
              <a:rPr lang="zh-CN" altLang="en-US" dirty="0"/>
              <a:t>：超算现在依靠</a:t>
            </a:r>
            <a:r>
              <a:rPr lang="en-US" altLang="zh-CN" dirty="0"/>
              <a:t>GPU</a:t>
            </a:r>
            <a:r>
              <a:rPr lang="zh-CN" altLang="en-US" dirty="0"/>
              <a:t>、</a:t>
            </a:r>
            <a:r>
              <a:rPr lang="en-US" altLang="zh-CN" dirty="0"/>
              <a:t>AI</a:t>
            </a:r>
            <a:r>
              <a:rPr lang="zh-CN" altLang="en-US" dirty="0"/>
              <a:t>处理器等加速部件，结构不同，趋向于以加速部件的异构方式实现（</a:t>
            </a:r>
            <a:r>
              <a:rPr lang="en-US" altLang="zh-CN" dirty="0"/>
              <a:t>GPU/AI</a:t>
            </a:r>
            <a:r>
              <a:rPr lang="zh-CN" altLang="en-US" dirty="0"/>
              <a:t>处理器寒武纪芯片）</a:t>
            </a:r>
            <a:endParaRPr lang="en-US" altLang="zh-CN" dirty="0"/>
          </a:p>
          <a:p>
            <a:endParaRPr lang="en-US" altLang="zh-CN" dirty="0"/>
          </a:p>
          <a:p>
            <a:r>
              <a:rPr lang="en-US" altLang="zh-CN" dirty="0"/>
              <a:t>4</a:t>
            </a:r>
            <a:r>
              <a:rPr lang="zh-CN" altLang="en-US" dirty="0"/>
              <a:t>嵌入式受限条件：体积、功耗、功能精简</a:t>
            </a:r>
            <a:r>
              <a:rPr lang="en-US" altLang="zh-CN" dirty="0"/>
              <a:t>		stm32</a:t>
            </a:r>
            <a:r>
              <a:rPr lang="zh-CN" altLang="en-US" dirty="0"/>
              <a:t>上的比特币钱包在显示缓冲区上的问题。</a:t>
            </a:r>
            <a:endParaRPr lang="en-US" altLang="zh-CN" dirty="0"/>
          </a:p>
          <a:p>
            <a:endParaRPr lang="en-US" altLang="zh-CN" dirty="0"/>
          </a:p>
          <a:p>
            <a:r>
              <a:rPr lang="en-US" altLang="zh-CN" dirty="0"/>
              <a:t>SC</a:t>
            </a:r>
            <a:r>
              <a:rPr lang="zh-CN" altLang="en-US" dirty="0"/>
              <a:t>使用服务器相同的处理器（往往有计算加速），而嵌入式计算机使用的往往是简化版的处理器</a:t>
            </a:r>
            <a:endParaRPr lang="en-US" altLang="zh-CN" dirty="0"/>
          </a:p>
          <a:p>
            <a:r>
              <a:rPr lang="en-US" altLang="zh-CN" dirty="0"/>
              <a:t>=======</a:t>
            </a:r>
          </a:p>
          <a:p>
            <a:r>
              <a:rPr lang="zh-CN" altLang="en-US" dirty="0"/>
              <a:t>作为计算机组成与设计，应该分析研究其底层共性的东西（实现功能</a:t>
            </a:r>
            <a:r>
              <a:rPr lang="en-US" altLang="zh-CN" dirty="0"/>
              <a:t>/</a:t>
            </a:r>
            <a:r>
              <a:rPr lang="zh-CN" altLang="en-US" dirty="0"/>
              <a:t>提升性能） ，并了解不同应用领域的需求</a:t>
            </a:r>
            <a:endParaRPr lang="en-US" altLang="zh-CN" dirty="0"/>
          </a:p>
          <a:p>
            <a:endParaRPr lang="en-US" altLang="zh-CN" dirty="0"/>
          </a:p>
          <a:p>
            <a:r>
              <a:rPr lang="zh-CN" altLang="en-US" dirty="0"/>
              <a:t>应用、算法差别很大，编程相似</a:t>
            </a:r>
            <a:r>
              <a:rPr lang="en-US" altLang="zh-CN" dirty="0"/>
              <a:t>-&gt;</a:t>
            </a:r>
            <a:r>
              <a:rPr lang="zh-CN" altLang="en-US" dirty="0"/>
              <a:t>高级语言</a:t>
            </a:r>
            <a:r>
              <a:rPr lang="en-US" altLang="zh-CN" dirty="0"/>
              <a:t>(</a:t>
            </a:r>
            <a:r>
              <a:rPr lang="zh-CN" altLang="en-US" dirty="0"/>
              <a:t>数据结构、控制结构</a:t>
            </a:r>
            <a:r>
              <a:rPr lang="en-US" altLang="zh-CN" dirty="0"/>
              <a:t>)-&gt;</a:t>
            </a:r>
            <a:r>
              <a:rPr lang="zh-CN" altLang="en-US" dirty="0"/>
              <a:t>汇编语言（用跳转支撑循环），</a:t>
            </a:r>
            <a:endParaRPr lang="en-US" altLang="zh-CN" dirty="0"/>
          </a:p>
          <a:p>
            <a:r>
              <a:rPr lang="zh-CN" altLang="en-US" dirty="0"/>
              <a:t>硬件工作原理（共性）如何、有何差异？ </a:t>
            </a:r>
            <a:r>
              <a:rPr lang="en-US" altLang="zh-CN" dirty="0"/>
              <a:t>[++</a:t>
            </a:r>
            <a:r>
              <a:rPr lang="zh-CN" altLang="en-US" dirty="0"/>
              <a:t>观点</a:t>
            </a:r>
            <a:r>
              <a:rPr lang="en-US" altLang="zh-CN" dirty="0"/>
              <a:t>]</a:t>
            </a:r>
            <a:r>
              <a:rPr lang="zh-CN" altLang="en-US" dirty="0"/>
              <a:t>：掌握共性问题（数据通路是一种，数据流</a:t>
            </a:r>
            <a:r>
              <a:rPr lang="en-US" altLang="zh-CN" dirty="0"/>
              <a:t>/</a:t>
            </a:r>
            <a:r>
              <a:rPr lang="zh-CN" altLang="en-US" dirty="0"/>
              <a:t>标签化是另一种），关注性能问题</a:t>
            </a:r>
          </a:p>
          <a:p>
            <a:r>
              <a:rPr lang="zh-CN" altLang="en-US" dirty="0"/>
              <a:t>	</a:t>
            </a:r>
            <a:r>
              <a:rPr lang="en-US" altLang="zh-CN" dirty="0"/>
              <a:t>[++</a:t>
            </a:r>
            <a:r>
              <a:rPr lang="zh-CN" altLang="en-US" dirty="0"/>
              <a:t>观点</a:t>
            </a:r>
            <a:r>
              <a:rPr lang="en-US" altLang="zh-CN" dirty="0"/>
              <a:t>]</a:t>
            </a:r>
            <a:r>
              <a:rPr lang="zh-CN" altLang="en-US" dirty="0"/>
              <a:t>：基础知识体系，技术积累，是跳不过去的</a:t>
            </a:r>
            <a:endParaRPr lang="en-US" altLang="zh-CN" dirty="0"/>
          </a:p>
          <a:p>
            <a:endParaRPr lang="zh-CN" altLang="en-US" dirty="0"/>
          </a:p>
          <a:p>
            <a:r>
              <a:rPr lang="zh-CN" altLang="en-US" dirty="0"/>
              <a:t>观察课本目录，看看与系统</a:t>
            </a:r>
            <a:r>
              <a:rPr lang="en-US" altLang="zh-CN" dirty="0"/>
              <a:t>1/2/3</a:t>
            </a:r>
            <a:r>
              <a:rPr lang="zh-CN" altLang="en-US" dirty="0"/>
              <a:t>的联系，注意：</a:t>
            </a:r>
            <a:endParaRPr lang="en-US" altLang="zh-CN" dirty="0"/>
          </a:p>
          <a:p>
            <a:r>
              <a:rPr lang="en-US" altLang="zh-CN" dirty="0"/>
              <a:t>1</a:t>
            </a:r>
            <a:r>
              <a:rPr lang="zh-CN" altLang="en-US" dirty="0"/>
              <a:t>）用</a:t>
            </a:r>
            <a:r>
              <a:rPr lang="en-US" altLang="zh-CN" dirty="0" err="1"/>
              <a:t>mips</a:t>
            </a:r>
            <a:r>
              <a:rPr lang="zh-CN" altLang="en-US" dirty="0"/>
              <a:t>指令集</a:t>
            </a:r>
            <a:r>
              <a:rPr lang="en-US" altLang="zh-CN" dirty="0"/>
              <a:t>ISA    </a:t>
            </a:r>
            <a:r>
              <a:rPr lang="zh-CN" altLang="en-US" dirty="0"/>
              <a:t>（多接触几种汇编，才对“共性”有体会）</a:t>
            </a:r>
            <a:endParaRPr lang="en-US" altLang="zh-CN" dirty="0"/>
          </a:p>
          <a:p>
            <a:r>
              <a:rPr lang="en-US" altLang="zh-CN" dirty="0"/>
              <a:t>2</a:t>
            </a:r>
            <a:r>
              <a:rPr lang="zh-CN" altLang="en-US" dirty="0"/>
              <a:t>）处理器内部工作原理</a:t>
            </a:r>
            <a:endParaRPr lang="en-US" altLang="zh-CN" dirty="0"/>
          </a:p>
          <a:p>
            <a:endParaRPr lang="en-US" altLang="zh-CN" dirty="0"/>
          </a:p>
          <a:p>
            <a:endParaRPr lang="en-US" altLang="zh-CN" dirty="0"/>
          </a:p>
          <a:p>
            <a:endParaRPr lang="zh-CN" altLang="en-US" dirty="0"/>
          </a:p>
          <a:p>
            <a:endParaRPr lang="zh-CN" altLang="en-US" dirty="0"/>
          </a:p>
        </p:txBody>
      </p:sp>
      <p:sp>
        <p:nvSpPr>
          <p:cNvPr id="14340" name="页眉占位符 3">
            <a:extLst>
              <a:ext uri="{FF2B5EF4-FFF2-40B4-BE49-F238E27FC236}">
                <a16:creationId xmlns:a16="http://schemas.microsoft.com/office/drawing/2014/main" id="{96E43423-3D76-4488-B73B-8A10EF180B56}"/>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41522" indent="-284224" defTabSz="963820">
              <a:defRPr>
                <a:solidFill>
                  <a:schemeClr val="tx1"/>
                </a:solidFill>
                <a:latin typeface="Arial" panose="020B0604020202020204" pitchFamily="34" charset="0"/>
              </a:defRPr>
            </a:lvl2pPr>
            <a:lvl3pPr marL="1141658" indent="-227062" defTabSz="963820">
              <a:defRPr>
                <a:solidFill>
                  <a:schemeClr val="tx1"/>
                </a:solidFill>
                <a:latin typeface="Arial" panose="020B0604020202020204" pitchFamily="34" charset="0"/>
              </a:defRPr>
            </a:lvl3pPr>
            <a:lvl4pPr marL="1598958" indent="-227062" defTabSz="963820">
              <a:defRPr>
                <a:solidFill>
                  <a:schemeClr val="tx1"/>
                </a:solidFill>
                <a:latin typeface="Arial" panose="020B0604020202020204" pitchFamily="34" charset="0"/>
              </a:defRPr>
            </a:lvl4pPr>
            <a:lvl5pPr marL="2056256" indent="-227062" defTabSz="963820">
              <a:defRPr>
                <a:solidFill>
                  <a:schemeClr val="tx1"/>
                </a:solidFill>
                <a:latin typeface="Arial" panose="020B0604020202020204" pitchFamily="34" charset="0"/>
              </a:defRPr>
            </a:lvl5pPr>
            <a:lvl6pPr marL="2513554" indent="-227062" defTabSz="963820" eaLnBrk="0" fontAlgn="base" hangingPunct="0">
              <a:spcBef>
                <a:spcPct val="0"/>
              </a:spcBef>
              <a:spcAft>
                <a:spcPct val="0"/>
              </a:spcAft>
              <a:defRPr>
                <a:solidFill>
                  <a:schemeClr val="tx1"/>
                </a:solidFill>
                <a:latin typeface="Arial" panose="020B0604020202020204" pitchFamily="34" charset="0"/>
              </a:defRPr>
            </a:lvl6pPr>
            <a:lvl7pPr marL="2970853" indent="-227062" defTabSz="963820" eaLnBrk="0" fontAlgn="base" hangingPunct="0">
              <a:spcBef>
                <a:spcPct val="0"/>
              </a:spcBef>
              <a:spcAft>
                <a:spcPct val="0"/>
              </a:spcAft>
              <a:defRPr>
                <a:solidFill>
                  <a:schemeClr val="tx1"/>
                </a:solidFill>
                <a:latin typeface="Arial" panose="020B0604020202020204" pitchFamily="34" charset="0"/>
              </a:defRPr>
            </a:lvl7pPr>
            <a:lvl8pPr marL="3428151" indent="-227062" defTabSz="963820" eaLnBrk="0" fontAlgn="base" hangingPunct="0">
              <a:spcBef>
                <a:spcPct val="0"/>
              </a:spcBef>
              <a:spcAft>
                <a:spcPct val="0"/>
              </a:spcAft>
              <a:defRPr>
                <a:solidFill>
                  <a:schemeClr val="tx1"/>
                </a:solidFill>
                <a:latin typeface="Arial" panose="020B0604020202020204" pitchFamily="34" charset="0"/>
              </a:defRPr>
            </a:lvl8pPr>
            <a:lvl9pPr marL="3885449" indent="-227062"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4341" name="日期占位符 4">
            <a:extLst>
              <a:ext uri="{FF2B5EF4-FFF2-40B4-BE49-F238E27FC236}">
                <a16:creationId xmlns:a16="http://schemas.microsoft.com/office/drawing/2014/main" id="{64BD65DE-35BB-4867-A705-F40AAF009132}"/>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41522" indent="-284224" defTabSz="963820">
              <a:defRPr>
                <a:solidFill>
                  <a:schemeClr val="tx1"/>
                </a:solidFill>
                <a:latin typeface="Arial" panose="020B0604020202020204" pitchFamily="34" charset="0"/>
              </a:defRPr>
            </a:lvl2pPr>
            <a:lvl3pPr marL="1141658" indent="-227062" defTabSz="963820">
              <a:defRPr>
                <a:solidFill>
                  <a:schemeClr val="tx1"/>
                </a:solidFill>
                <a:latin typeface="Arial" panose="020B0604020202020204" pitchFamily="34" charset="0"/>
              </a:defRPr>
            </a:lvl3pPr>
            <a:lvl4pPr marL="1598958" indent="-227062" defTabSz="963820">
              <a:defRPr>
                <a:solidFill>
                  <a:schemeClr val="tx1"/>
                </a:solidFill>
                <a:latin typeface="Arial" panose="020B0604020202020204" pitchFamily="34" charset="0"/>
              </a:defRPr>
            </a:lvl4pPr>
            <a:lvl5pPr marL="2056256" indent="-227062" defTabSz="963820">
              <a:defRPr>
                <a:solidFill>
                  <a:schemeClr val="tx1"/>
                </a:solidFill>
                <a:latin typeface="Arial" panose="020B0604020202020204" pitchFamily="34" charset="0"/>
              </a:defRPr>
            </a:lvl5pPr>
            <a:lvl6pPr marL="2513554" indent="-227062" defTabSz="963820" eaLnBrk="0" fontAlgn="base" hangingPunct="0">
              <a:spcBef>
                <a:spcPct val="0"/>
              </a:spcBef>
              <a:spcAft>
                <a:spcPct val="0"/>
              </a:spcAft>
              <a:defRPr>
                <a:solidFill>
                  <a:schemeClr val="tx1"/>
                </a:solidFill>
                <a:latin typeface="Arial" panose="020B0604020202020204" pitchFamily="34" charset="0"/>
              </a:defRPr>
            </a:lvl6pPr>
            <a:lvl7pPr marL="2970853" indent="-227062" defTabSz="963820" eaLnBrk="0" fontAlgn="base" hangingPunct="0">
              <a:spcBef>
                <a:spcPct val="0"/>
              </a:spcBef>
              <a:spcAft>
                <a:spcPct val="0"/>
              </a:spcAft>
              <a:defRPr>
                <a:solidFill>
                  <a:schemeClr val="tx1"/>
                </a:solidFill>
                <a:latin typeface="Arial" panose="020B0604020202020204" pitchFamily="34" charset="0"/>
              </a:defRPr>
            </a:lvl7pPr>
            <a:lvl8pPr marL="3428151" indent="-227062" defTabSz="963820" eaLnBrk="0" fontAlgn="base" hangingPunct="0">
              <a:spcBef>
                <a:spcPct val="0"/>
              </a:spcBef>
              <a:spcAft>
                <a:spcPct val="0"/>
              </a:spcAft>
              <a:defRPr>
                <a:solidFill>
                  <a:schemeClr val="tx1"/>
                </a:solidFill>
                <a:latin typeface="Arial" panose="020B0604020202020204" pitchFamily="34" charset="0"/>
              </a:defRPr>
            </a:lvl8pPr>
            <a:lvl9pPr marL="3885449" indent="-227062" defTabSz="963820" eaLnBrk="0" fontAlgn="base" hangingPunct="0">
              <a:spcBef>
                <a:spcPct val="0"/>
              </a:spcBef>
              <a:spcAft>
                <a:spcPct val="0"/>
              </a:spcAft>
              <a:defRPr>
                <a:solidFill>
                  <a:schemeClr val="tx1"/>
                </a:solidFill>
                <a:latin typeface="Arial" panose="020B0604020202020204" pitchFamily="34" charset="0"/>
              </a:defRPr>
            </a:lvl9pPr>
          </a:lstStyle>
          <a:p>
            <a:fld id="{A1C8F7BE-4CB2-4225-893B-D40775D2930B}"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4342" name="页脚占位符 5">
            <a:extLst>
              <a:ext uri="{FF2B5EF4-FFF2-40B4-BE49-F238E27FC236}">
                <a16:creationId xmlns:a16="http://schemas.microsoft.com/office/drawing/2014/main" id="{1F1BD805-C9F1-4121-A5C8-DB77424CBCA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41522" indent="-284224" defTabSz="963820">
              <a:defRPr>
                <a:solidFill>
                  <a:schemeClr val="tx1"/>
                </a:solidFill>
                <a:latin typeface="Arial" panose="020B0604020202020204" pitchFamily="34" charset="0"/>
              </a:defRPr>
            </a:lvl2pPr>
            <a:lvl3pPr marL="1141658" indent="-227062" defTabSz="963820">
              <a:defRPr>
                <a:solidFill>
                  <a:schemeClr val="tx1"/>
                </a:solidFill>
                <a:latin typeface="Arial" panose="020B0604020202020204" pitchFamily="34" charset="0"/>
              </a:defRPr>
            </a:lvl3pPr>
            <a:lvl4pPr marL="1598958" indent="-227062" defTabSz="963820">
              <a:defRPr>
                <a:solidFill>
                  <a:schemeClr val="tx1"/>
                </a:solidFill>
                <a:latin typeface="Arial" panose="020B0604020202020204" pitchFamily="34" charset="0"/>
              </a:defRPr>
            </a:lvl4pPr>
            <a:lvl5pPr marL="2056256" indent="-227062" defTabSz="963820">
              <a:defRPr>
                <a:solidFill>
                  <a:schemeClr val="tx1"/>
                </a:solidFill>
                <a:latin typeface="Arial" panose="020B0604020202020204" pitchFamily="34" charset="0"/>
              </a:defRPr>
            </a:lvl5pPr>
            <a:lvl6pPr marL="2513554" indent="-227062" defTabSz="963820" eaLnBrk="0" fontAlgn="base" hangingPunct="0">
              <a:spcBef>
                <a:spcPct val="0"/>
              </a:spcBef>
              <a:spcAft>
                <a:spcPct val="0"/>
              </a:spcAft>
              <a:defRPr>
                <a:solidFill>
                  <a:schemeClr val="tx1"/>
                </a:solidFill>
                <a:latin typeface="Arial" panose="020B0604020202020204" pitchFamily="34" charset="0"/>
              </a:defRPr>
            </a:lvl6pPr>
            <a:lvl7pPr marL="2970853" indent="-227062" defTabSz="963820" eaLnBrk="0" fontAlgn="base" hangingPunct="0">
              <a:spcBef>
                <a:spcPct val="0"/>
              </a:spcBef>
              <a:spcAft>
                <a:spcPct val="0"/>
              </a:spcAft>
              <a:defRPr>
                <a:solidFill>
                  <a:schemeClr val="tx1"/>
                </a:solidFill>
                <a:latin typeface="Arial" panose="020B0604020202020204" pitchFamily="34" charset="0"/>
              </a:defRPr>
            </a:lvl7pPr>
            <a:lvl8pPr marL="3428151" indent="-227062" defTabSz="963820" eaLnBrk="0" fontAlgn="base" hangingPunct="0">
              <a:spcBef>
                <a:spcPct val="0"/>
              </a:spcBef>
              <a:spcAft>
                <a:spcPct val="0"/>
              </a:spcAft>
              <a:defRPr>
                <a:solidFill>
                  <a:schemeClr val="tx1"/>
                </a:solidFill>
                <a:latin typeface="Arial" panose="020B0604020202020204" pitchFamily="34" charset="0"/>
              </a:defRPr>
            </a:lvl8pPr>
            <a:lvl9pPr marL="3885449" indent="-227062"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4343" name="灯片编号占位符 6">
            <a:extLst>
              <a:ext uri="{FF2B5EF4-FFF2-40B4-BE49-F238E27FC236}">
                <a16:creationId xmlns:a16="http://schemas.microsoft.com/office/drawing/2014/main" id="{70157F1F-DDB0-42CC-ABC9-2E02956AE15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41522" indent="-284224" defTabSz="963820">
              <a:defRPr>
                <a:solidFill>
                  <a:schemeClr val="tx1"/>
                </a:solidFill>
                <a:latin typeface="Arial" panose="020B0604020202020204" pitchFamily="34" charset="0"/>
              </a:defRPr>
            </a:lvl2pPr>
            <a:lvl3pPr marL="1141658" indent="-227062" defTabSz="963820">
              <a:defRPr>
                <a:solidFill>
                  <a:schemeClr val="tx1"/>
                </a:solidFill>
                <a:latin typeface="Arial" panose="020B0604020202020204" pitchFamily="34" charset="0"/>
              </a:defRPr>
            </a:lvl3pPr>
            <a:lvl4pPr marL="1598958" indent="-227062" defTabSz="963820">
              <a:defRPr>
                <a:solidFill>
                  <a:schemeClr val="tx1"/>
                </a:solidFill>
                <a:latin typeface="Arial" panose="020B0604020202020204" pitchFamily="34" charset="0"/>
              </a:defRPr>
            </a:lvl4pPr>
            <a:lvl5pPr marL="2056256" indent="-227062" defTabSz="963820">
              <a:defRPr>
                <a:solidFill>
                  <a:schemeClr val="tx1"/>
                </a:solidFill>
                <a:latin typeface="Arial" panose="020B0604020202020204" pitchFamily="34" charset="0"/>
              </a:defRPr>
            </a:lvl5pPr>
            <a:lvl6pPr marL="2513554" indent="-227062" defTabSz="963820" eaLnBrk="0" fontAlgn="base" hangingPunct="0">
              <a:spcBef>
                <a:spcPct val="0"/>
              </a:spcBef>
              <a:spcAft>
                <a:spcPct val="0"/>
              </a:spcAft>
              <a:defRPr>
                <a:solidFill>
                  <a:schemeClr val="tx1"/>
                </a:solidFill>
                <a:latin typeface="Arial" panose="020B0604020202020204" pitchFamily="34" charset="0"/>
              </a:defRPr>
            </a:lvl6pPr>
            <a:lvl7pPr marL="2970853" indent="-227062" defTabSz="963820" eaLnBrk="0" fontAlgn="base" hangingPunct="0">
              <a:spcBef>
                <a:spcPct val="0"/>
              </a:spcBef>
              <a:spcAft>
                <a:spcPct val="0"/>
              </a:spcAft>
              <a:defRPr>
                <a:solidFill>
                  <a:schemeClr val="tx1"/>
                </a:solidFill>
                <a:latin typeface="Arial" panose="020B0604020202020204" pitchFamily="34" charset="0"/>
              </a:defRPr>
            </a:lvl7pPr>
            <a:lvl8pPr marL="3428151" indent="-227062" defTabSz="963820" eaLnBrk="0" fontAlgn="base" hangingPunct="0">
              <a:spcBef>
                <a:spcPct val="0"/>
              </a:spcBef>
              <a:spcAft>
                <a:spcPct val="0"/>
              </a:spcAft>
              <a:defRPr>
                <a:solidFill>
                  <a:schemeClr val="tx1"/>
                </a:solidFill>
                <a:latin typeface="Arial" panose="020B0604020202020204" pitchFamily="34" charset="0"/>
              </a:defRPr>
            </a:lvl8pPr>
            <a:lvl9pPr marL="3885449" indent="-227062" defTabSz="963820" eaLnBrk="0" fontAlgn="base" hangingPunct="0">
              <a:spcBef>
                <a:spcPct val="0"/>
              </a:spcBef>
              <a:spcAft>
                <a:spcPct val="0"/>
              </a:spcAft>
              <a:defRPr>
                <a:solidFill>
                  <a:schemeClr val="tx1"/>
                </a:solidFill>
                <a:latin typeface="Arial" panose="020B0604020202020204" pitchFamily="34" charset="0"/>
              </a:defRPr>
            </a:lvl9pPr>
          </a:lstStyle>
          <a:p>
            <a:fld id="{BC14CF9B-5969-4E57-9D92-AA70D988C669}" type="slidenum">
              <a:rPr lang="en-US" altLang="zh-CN" smtClean="0">
                <a:latin typeface="Times New Roman" panose="02020603050405020304" pitchFamily="18" charset="0"/>
              </a:rPr>
              <a:pPr/>
              <a:t>5</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463702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1A9B930E-98C7-45F8-8780-A9DA90ECBCF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02403" name="Rectangle 3">
            <a:extLst>
              <a:ext uri="{FF2B5EF4-FFF2-40B4-BE49-F238E27FC236}">
                <a16:creationId xmlns:a16="http://schemas.microsoft.com/office/drawing/2014/main" id="{DEB51E81-E4C0-4A7B-8BEC-BCF4547910B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B8F9026E-BFC8-42C4-9745-20B311505315}"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02404" name="Rectangle 6">
            <a:extLst>
              <a:ext uri="{FF2B5EF4-FFF2-40B4-BE49-F238E27FC236}">
                <a16:creationId xmlns:a16="http://schemas.microsoft.com/office/drawing/2014/main" id="{9443B03D-DCF8-4E7B-9DCE-27D624F1A4B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02405" name="Rectangle 7">
            <a:extLst>
              <a:ext uri="{FF2B5EF4-FFF2-40B4-BE49-F238E27FC236}">
                <a16:creationId xmlns:a16="http://schemas.microsoft.com/office/drawing/2014/main" id="{618CAF56-1299-4B12-8653-EA989DDECF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6CDF0862-3C0A-4606-929C-FD3D7DC72196}" type="slidenum">
              <a:rPr lang="en-US" altLang="zh-CN" smtClean="0">
                <a:latin typeface="Times New Roman" panose="02020603050405020304" pitchFamily="18" charset="0"/>
              </a:rPr>
              <a:pPr/>
              <a:t>50</a:t>
            </a:fld>
            <a:endParaRPr lang="en-US" altLang="zh-CN">
              <a:latin typeface="Times New Roman" panose="02020603050405020304" pitchFamily="18" charset="0"/>
            </a:endParaRPr>
          </a:p>
        </p:txBody>
      </p:sp>
      <p:sp>
        <p:nvSpPr>
          <p:cNvPr id="102406" name="Rectangle 2">
            <a:extLst>
              <a:ext uri="{FF2B5EF4-FFF2-40B4-BE49-F238E27FC236}">
                <a16:creationId xmlns:a16="http://schemas.microsoft.com/office/drawing/2014/main" id="{7D1D3E76-6EE2-4D2E-9BFA-CD15912BE333}"/>
              </a:ext>
            </a:extLst>
          </p:cNvPr>
          <p:cNvSpPr>
            <a:spLocks noGrp="1" noRot="1" noChangeAspect="1" noChangeArrowheads="1" noTextEdit="1"/>
          </p:cNvSpPr>
          <p:nvPr>
            <p:ph type="sldImg"/>
          </p:nvPr>
        </p:nvSpPr>
        <p:spPr>
          <a:ln/>
        </p:spPr>
      </p:sp>
      <p:sp>
        <p:nvSpPr>
          <p:cNvPr id="102407" name="Rectangle 3">
            <a:extLst>
              <a:ext uri="{FF2B5EF4-FFF2-40B4-BE49-F238E27FC236}">
                <a16:creationId xmlns:a16="http://schemas.microsoft.com/office/drawing/2014/main" id="{A99BA892-65BC-45E3-BB0F-DA0253CEBF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能量是真正的关键资源：</a:t>
            </a:r>
            <a:r>
              <a:rPr lang="en-US" altLang="zh-CN" dirty="0"/>
              <a:t>1</a:t>
            </a:r>
            <a:r>
              <a:rPr lang="zh-CN" altLang="en-US" dirty="0"/>
              <a:t>）移动设备电池；</a:t>
            </a:r>
            <a:r>
              <a:rPr lang="en-US" altLang="zh-CN" dirty="0"/>
              <a:t>2</a:t>
            </a:r>
            <a:r>
              <a:rPr lang="zh-CN" altLang="en-US" dirty="0"/>
              <a:t>）云计算中心的冷却电费</a:t>
            </a:r>
            <a:endParaRPr lang="en-US" altLang="zh-CN" dirty="0"/>
          </a:p>
          <a:p>
            <a:endParaRPr lang="en-US" altLang="zh-CN" dirty="0"/>
          </a:p>
          <a:p>
            <a:r>
              <a:rPr lang="zh-CN" altLang="en-US" dirty="0"/>
              <a:t>频率提高</a:t>
            </a:r>
            <a:r>
              <a:rPr lang="en-US" altLang="zh-CN" dirty="0"/>
              <a:t>1000</a:t>
            </a:r>
            <a:r>
              <a:rPr lang="zh-CN" altLang="en-US" dirty="0"/>
              <a:t>倍，而功耗只增加</a:t>
            </a:r>
            <a:r>
              <a:rPr lang="en-US" altLang="zh-CN" dirty="0"/>
              <a:t>30</a:t>
            </a:r>
            <a:r>
              <a:rPr lang="zh-CN" altLang="en-US" dirty="0"/>
              <a:t>倍的原因是电压下降了</a:t>
            </a:r>
            <a:r>
              <a:rPr lang="en-US" altLang="zh-CN" dirty="0"/>
              <a:t>5</a:t>
            </a:r>
            <a:r>
              <a:rPr lang="zh-CN" altLang="en-US" dirty="0"/>
              <a:t>倍（</a:t>
            </a:r>
            <a:r>
              <a:rPr lang="en-US" altLang="zh-CN" dirty="0"/>
              <a:t>5V-&gt;1V</a:t>
            </a:r>
            <a:r>
              <a:rPr lang="zh-CN" altLang="en-US" dirty="0"/>
              <a:t>）</a:t>
            </a:r>
            <a:endParaRPr lang="en-US" altLang="zh-CN" dirty="0"/>
          </a:p>
          <a:p>
            <a:endParaRPr lang="en-AU" altLang="zh-CN" dirty="0"/>
          </a:p>
          <a:p>
            <a:r>
              <a:rPr lang="zh-CN" altLang="en-US" dirty="0"/>
              <a:t>单位时间功耗</a:t>
            </a:r>
            <a:r>
              <a:rPr lang="en-US" altLang="zh-CN" dirty="0"/>
              <a:t>=</a:t>
            </a:r>
            <a:r>
              <a:rPr lang="zh-CN" altLang="en-US" dirty="0"/>
              <a:t>单次反转*</a:t>
            </a:r>
            <a:r>
              <a:rPr lang="en-US" altLang="zh-CN" dirty="0"/>
              <a:t>f</a:t>
            </a:r>
            <a:endParaRPr lang="en-AU" altLang="zh-CN" dirty="0"/>
          </a:p>
        </p:txBody>
      </p:sp>
    </p:spTree>
    <p:extLst>
      <p:ext uri="{BB962C8B-B14F-4D97-AF65-F5344CB8AC3E}">
        <p14:creationId xmlns:p14="http://schemas.microsoft.com/office/powerpoint/2010/main" val="10913122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F67CA22A-9936-4AC2-A5DC-EFA10960BB5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04451" name="Rectangle 3">
            <a:extLst>
              <a:ext uri="{FF2B5EF4-FFF2-40B4-BE49-F238E27FC236}">
                <a16:creationId xmlns:a16="http://schemas.microsoft.com/office/drawing/2014/main" id="{61CBD76B-17C8-4478-ADDA-46AE0F4C73E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7B200420-E0A0-4402-8C50-7208C2628122}"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04452" name="Rectangle 6">
            <a:extLst>
              <a:ext uri="{FF2B5EF4-FFF2-40B4-BE49-F238E27FC236}">
                <a16:creationId xmlns:a16="http://schemas.microsoft.com/office/drawing/2014/main" id="{339BE961-A582-46DB-86BB-CD25A71E9AF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04453" name="Rectangle 7">
            <a:extLst>
              <a:ext uri="{FF2B5EF4-FFF2-40B4-BE49-F238E27FC236}">
                <a16:creationId xmlns:a16="http://schemas.microsoft.com/office/drawing/2014/main" id="{CCA5DCF3-2E4F-4784-B93C-268927E71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7377F026-028C-4556-A1DD-EF613A6EF4E5}" type="slidenum">
              <a:rPr lang="en-US" altLang="zh-CN" smtClean="0">
                <a:latin typeface="Times New Roman" panose="02020603050405020304" pitchFamily="18" charset="0"/>
              </a:rPr>
              <a:pPr/>
              <a:t>51</a:t>
            </a:fld>
            <a:endParaRPr lang="en-US" altLang="zh-CN">
              <a:latin typeface="Times New Roman" panose="02020603050405020304" pitchFamily="18" charset="0"/>
            </a:endParaRPr>
          </a:p>
        </p:txBody>
      </p:sp>
      <p:sp>
        <p:nvSpPr>
          <p:cNvPr id="104454" name="Rectangle 2">
            <a:extLst>
              <a:ext uri="{FF2B5EF4-FFF2-40B4-BE49-F238E27FC236}">
                <a16:creationId xmlns:a16="http://schemas.microsoft.com/office/drawing/2014/main" id="{477C872F-87D7-4A51-8FEC-2E1B75B9F7E9}"/>
              </a:ext>
            </a:extLst>
          </p:cNvPr>
          <p:cNvSpPr>
            <a:spLocks noGrp="1" noRot="1" noChangeAspect="1" noChangeArrowheads="1" noTextEdit="1"/>
          </p:cNvSpPr>
          <p:nvPr>
            <p:ph type="sldImg"/>
          </p:nvPr>
        </p:nvSpPr>
        <p:spPr>
          <a:ln/>
        </p:spPr>
      </p:sp>
      <p:sp>
        <p:nvSpPr>
          <p:cNvPr id="104455" name="Rectangle 3">
            <a:extLst>
              <a:ext uri="{FF2B5EF4-FFF2-40B4-BE49-F238E27FC236}">
                <a16:creationId xmlns:a16="http://schemas.microsoft.com/office/drawing/2014/main" id="{1D490D35-C954-42B3-825C-32B099BBF3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例子说明：可以用略微下降的频率的双核，获得接近双倍的性能和相同的功耗</a:t>
            </a:r>
            <a:endParaRPr lang="en-US" altLang="zh-CN" dirty="0"/>
          </a:p>
          <a:p>
            <a:endParaRPr lang="en-US" altLang="zh-CN" dirty="0"/>
          </a:p>
          <a:p>
            <a:r>
              <a:rPr lang="en-US" altLang="zh-CN" dirty="0"/>
              <a:t>300</a:t>
            </a:r>
            <a:r>
              <a:rPr lang="zh-CN" altLang="en-US" dirty="0"/>
              <a:t>瓦已经接近散热极限，再高就需要更昂贵的散热手段</a:t>
            </a:r>
            <a:endParaRPr lang="en-US" altLang="zh-CN" dirty="0"/>
          </a:p>
          <a:p>
            <a:endParaRPr lang="en-US" altLang="zh-CN" dirty="0"/>
          </a:p>
          <a:p>
            <a:r>
              <a:rPr lang="zh-CN" altLang="en-US" dirty="0"/>
              <a:t>静态漏电流占用了</a:t>
            </a:r>
            <a:r>
              <a:rPr lang="en-US" altLang="zh-CN" dirty="0"/>
              <a:t>40%</a:t>
            </a:r>
            <a:r>
              <a:rPr lang="zh-CN" altLang="en-US" dirty="0"/>
              <a:t>的功耗</a:t>
            </a:r>
            <a:endParaRPr lang="en-US" altLang="zh-CN" dirty="0"/>
          </a:p>
          <a:p>
            <a:endParaRPr lang="en-AU" altLang="zh-CN" dirty="0"/>
          </a:p>
        </p:txBody>
      </p:sp>
    </p:spTree>
    <p:extLst>
      <p:ext uri="{BB962C8B-B14F-4D97-AF65-F5344CB8AC3E}">
        <p14:creationId xmlns:p14="http://schemas.microsoft.com/office/powerpoint/2010/main" val="2469766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2F4CE80-BC6E-45BA-A256-FEF7254A7A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06499" name="Rectangle 3">
            <a:extLst>
              <a:ext uri="{FF2B5EF4-FFF2-40B4-BE49-F238E27FC236}">
                <a16:creationId xmlns:a16="http://schemas.microsoft.com/office/drawing/2014/main" id="{53EC86E5-50A7-4A25-AC78-569F32D9CAF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3FF2EED7-A70A-477B-B5C2-36E2B0F2ED7D}"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06500" name="Rectangle 6">
            <a:extLst>
              <a:ext uri="{FF2B5EF4-FFF2-40B4-BE49-F238E27FC236}">
                <a16:creationId xmlns:a16="http://schemas.microsoft.com/office/drawing/2014/main" id="{7CC4FD9B-1D3A-4019-8749-F19FC4427D4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06501" name="Rectangle 7">
            <a:extLst>
              <a:ext uri="{FF2B5EF4-FFF2-40B4-BE49-F238E27FC236}">
                <a16:creationId xmlns:a16="http://schemas.microsoft.com/office/drawing/2014/main" id="{C54F98EF-5025-46AB-9A57-F17269E975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D08C6417-2696-4240-BAE7-F3A818EBFAFE}" type="slidenum">
              <a:rPr lang="en-US" altLang="zh-CN" smtClean="0">
                <a:latin typeface="Times New Roman" panose="02020603050405020304" pitchFamily="18" charset="0"/>
              </a:rPr>
              <a:pPr/>
              <a:t>52</a:t>
            </a:fld>
            <a:endParaRPr lang="en-US" altLang="zh-CN">
              <a:latin typeface="Times New Roman" panose="02020603050405020304" pitchFamily="18" charset="0"/>
            </a:endParaRPr>
          </a:p>
        </p:txBody>
      </p:sp>
      <p:sp>
        <p:nvSpPr>
          <p:cNvPr id="106502" name="Rectangle 2">
            <a:extLst>
              <a:ext uri="{FF2B5EF4-FFF2-40B4-BE49-F238E27FC236}">
                <a16:creationId xmlns:a16="http://schemas.microsoft.com/office/drawing/2014/main" id="{152373E6-7CE9-4D9E-B221-E7843CE066B2}"/>
              </a:ext>
            </a:extLst>
          </p:cNvPr>
          <p:cNvSpPr>
            <a:spLocks noGrp="1" noRot="1" noChangeAspect="1" noChangeArrowheads="1" noTextEdit="1"/>
          </p:cNvSpPr>
          <p:nvPr>
            <p:ph type="sldImg"/>
          </p:nvPr>
        </p:nvSpPr>
        <p:spPr>
          <a:ln/>
        </p:spPr>
      </p:sp>
      <p:sp>
        <p:nvSpPr>
          <p:cNvPr id="106503" name="Rectangle 3">
            <a:extLst>
              <a:ext uri="{FF2B5EF4-FFF2-40B4-BE49-F238E27FC236}">
                <a16:creationId xmlns:a16="http://schemas.microsoft.com/office/drawing/2014/main" id="{0EE68094-9FA1-484C-AE61-968F011ED6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80</a:t>
            </a:r>
            <a:r>
              <a:rPr lang="zh-CN" altLang="en-US" dirty="0"/>
              <a:t>年之前</a:t>
            </a:r>
            <a:r>
              <a:rPr lang="en-US" altLang="zh-CN" dirty="0"/>
              <a:t>CPU</a:t>
            </a:r>
            <a:r>
              <a:rPr lang="zh-CN" altLang="en-US" dirty="0"/>
              <a:t>频率</a:t>
            </a:r>
            <a:endParaRPr lang="en-US" altLang="zh-CN" dirty="0"/>
          </a:p>
          <a:p>
            <a:r>
              <a:rPr lang="en-US" altLang="zh-CN" dirty="0"/>
              <a:t>80~2000</a:t>
            </a:r>
            <a:r>
              <a:rPr lang="zh-CN" altLang="en-US" dirty="0"/>
              <a:t>体系结构</a:t>
            </a:r>
            <a:endParaRPr lang="en-US" altLang="zh-CN" dirty="0"/>
          </a:p>
          <a:p>
            <a:r>
              <a:rPr lang="en-US" altLang="zh-CN" dirty="0"/>
              <a:t>2000~</a:t>
            </a:r>
            <a:r>
              <a:rPr lang="zh-CN" altLang="en-US" dirty="0"/>
              <a:t>受限于功耗、内存（比较平坦）</a:t>
            </a:r>
            <a:endParaRPr lang="en-US" altLang="zh-CN" dirty="0"/>
          </a:p>
          <a:p>
            <a:endParaRPr lang="en-AU" altLang="zh-CN" dirty="0"/>
          </a:p>
        </p:txBody>
      </p:sp>
    </p:spTree>
    <p:extLst>
      <p:ext uri="{BB962C8B-B14F-4D97-AF65-F5344CB8AC3E}">
        <p14:creationId xmlns:p14="http://schemas.microsoft.com/office/powerpoint/2010/main" val="41946546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97D2C2B8-2450-471B-A880-337C77529E0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08547" name="Rectangle 3">
            <a:extLst>
              <a:ext uri="{FF2B5EF4-FFF2-40B4-BE49-F238E27FC236}">
                <a16:creationId xmlns:a16="http://schemas.microsoft.com/office/drawing/2014/main" id="{DE2E49B8-02F2-43BD-92DD-E618ABC8467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15E2D5A1-945C-4897-858C-87A621C390F8}"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08548" name="Rectangle 6">
            <a:extLst>
              <a:ext uri="{FF2B5EF4-FFF2-40B4-BE49-F238E27FC236}">
                <a16:creationId xmlns:a16="http://schemas.microsoft.com/office/drawing/2014/main" id="{70AB6BE0-CB2C-4AE2-B0A7-F8628E3852E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08549" name="Rectangle 7">
            <a:extLst>
              <a:ext uri="{FF2B5EF4-FFF2-40B4-BE49-F238E27FC236}">
                <a16:creationId xmlns:a16="http://schemas.microsoft.com/office/drawing/2014/main" id="{2C63401D-CC2F-4EE9-AFEC-3E7D61807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965471D8-0187-4723-8CB0-E5A921C3EEF3}" type="slidenum">
              <a:rPr lang="en-US" altLang="zh-CN" smtClean="0">
                <a:latin typeface="Times New Roman" panose="02020603050405020304" pitchFamily="18" charset="0"/>
              </a:rPr>
              <a:pPr/>
              <a:t>53</a:t>
            </a:fld>
            <a:endParaRPr lang="en-US" altLang="zh-CN">
              <a:latin typeface="Times New Roman" panose="02020603050405020304" pitchFamily="18" charset="0"/>
            </a:endParaRPr>
          </a:p>
        </p:txBody>
      </p:sp>
      <p:sp>
        <p:nvSpPr>
          <p:cNvPr id="108550" name="Rectangle 2">
            <a:extLst>
              <a:ext uri="{FF2B5EF4-FFF2-40B4-BE49-F238E27FC236}">
                <a16:creationId xmlns:a16="http://schemas.microsoft.com/office/drawing/2014/main" id="{97D26A2F-575F-4277-8D41-7AC0FCA89552}"/>
              </a:ext>
            </a:extLst>
          </p:cNvPr>
          <p:cNvSpPr>
            <a:spLocks noGrp="1" noRot="1" noChangeAspect="1" noChangeArrowheads="1" noTextEdit="1"/>
          </p:cNvSpPr>
          <p:nvPr>
            <p:ph type="sldImg"/>
          </p:nvPr>
        </p:nvSpPr>
        <p:spPr>
          <a:ln/>
        </p:spPr>
      </p:sp>
      <p:sp>
        <p:nvSpPr>
          <p:cNvPr id="108551" name="Rectangle 3">
            <a:extLst>
              <a:ext uri="{FF2B5EF4-FFF2-40B4-BE49-F238E27FC236}">
                <a16:creationId xmlns:a16="http://schemas.microsoft.com/office/drawing/2014/main" id="{BA66A012-8213-4B08-B4D9-FDFC8CF79B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a:p>
            <a:endParaRPr lang="en-US" altLang="zh-CN"/>
          </a:p>
          <a:p>
            <a:r>
              <a:rPr lang="zh-CN" altLang="en-US"/>
              <a:t>至此，已经讨论了价格、性能、功耗三个因素。</a:t>
            </a:r>
            <a:endParaRPr lang="en-AU" altLang="zh-CN"/>
          </a:p>
        </p:txBody>
      </p:sp>
    </p:spTree>
    <p:extLst>
      <p:ext uri="{BB962C8B-B14F-4D97-AF65-F5344CB8AC3E}">
        <p14:creationId xmlns:p14="http://schemas.microsoft.com/office/powerpoint/2010/main" val="27330086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3BB4D012-93C0-41C7-AF94-FF9F03EBAF92}"/>
              </a:ext>
            </a:extLst>
          </p:cNvPr>
          <p:cNvSpPr>
            <a:spLocks noGrp="1" noRot="1" noChangeAspect="1" noChangeArrowheads="1" noTextEdit="1"/>
          </p:cNvSpPr>
          <p:nvPr>
            <p:ph type="sldImg"/>
          </p:nvPr>
        </p:nvSpPr>
        <p:spPr>
          <a:ln/>
        </p:spPr>
      </p:sp>
      <p:sp>
        <p:nvSpPr>
          <p:cNvPr id="110595" name="备注占位符 2">
            <a:extLst>
              <a:ext uri="{FF2B5EF4-FFF2-40B4-BE49-F238E27FC236}">
                <a16:creationId xmlns:a16="http://schemas.microsoft.com/office/drawing/2014/main" id="{722B5E6D-59C8-4294-95AA-43DBFEC3FF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直接用时间来测试性能（并考虑不同应用所使用的指令组成比例不同）</a:t>
            </a:r>
            <a:endParaRPr lang="en-US" altLang="zh-CN" dirty="0"/>
          </a:p>
          <a:p>
            <a:endParaRPr lang="en-US" altLang="zh-CN" dirty="0"/>
          </a:p>
          <a:p>
            <a:r>
              <a:rPr lang="zh-CN" altLang="en-US" dirty="0"/>
              <a:t>不同程序使用的</a:t>
            </a:r>
            <a:r>
              <a:rPr lang="en-US" altLang="zh-CN" dirty="0"/>
              <a:t>CPU</a:t>
            </a:r>
            <a:r>
              <a:rPr lang="zh-CN" altLang="en-US" dirty="0"/>
              <a:t>资源不同，不同</a:t>
            </a:r>
            <a:r>
              <a:rPr lang="en-US" altLang="zh-CN" dirty="0"/>
              <a:t>CPU</a:t>
            </a:r>
            <a:r>
              <a:rPr lang="zh-CN" altLang="en-US" dirty="0"/>
              <a:t>的内部资源的性能也不同，因此只用一种程序来比较两种通用</a:t>
            </a:r>
            <a:r>
              <a:rPr lang="en-US" altLang="zh-CN" dirty="0"/>
              <a:t>CPU</a:t>
            </a:r>
            <a:r>
              <a:rPr lang="zh-CN" altLang="en-US" dirty="0"/>
              <a:t>是不合理的。</a:t>
            </a:r>
            <a:endParaRPr lang="en-US" altLang="zh-CN" dirty="0"/>
          </a:p>
          <a:p>
            <a:endParaRPr lang="en-US" altLang="zh-CN" dirty="0"/>
          </a:p>
          <a:p>
            <a:r>
              <a:rPr lang="zh-CN" altLang="en-US" dirty="0"/>
              <a:t>通用</a:t>
            </a:r>
            <a:r>
              <a:rPr lang="en-US" altLang="zh-CN" dirty="0"/>
              <a:t>CPU</a:t>
            </a:r>
            <a:r>
              <a:rPr lang="zh-CN" altLang="en-US" dirty="0"/>
              <a:t>性能应该由主流应用程序的集合来评价</a:t>
            </a:r>
          </a:p>
        </p:txBody>
      </p:sp>
      <p:sp>
        <p:nvSpPr>
          <p:cNvPr id="110596" name="页眉占位符 3">
            <a:extLst>
              <a:ext uri="{FF2B5EF4-FFF2-40B4-BE49-F238E27FC236}">
                <a16:creationId xmlns:a16="http://schemas.microsoft.com/office/drawing/2014/main" id="{9FE23FF1-3659-4BFA-B896-B70594CD95D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10597" name="日期占位符 4">
            <a:extLst>
              <a:ext uri="{FF2B5EF4-FFF2-40B4-BE49-F238E27FC236}">
                <a16:creationId xmlns:a16="http://schemas.microsoft.com/office/drawing/2014/main" id="{4B2DD10F-6204-45CD-B330-8578A36B571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67D4EE76-B388-4029-90A5-9A4580BDFDF3}"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10598" name="页脚占位符 5">
            <a:extLst>
              <a:ext uri="{FF2B5EF4-FFF2-40B4-BE49-F238E27FC236}">
                <a16:creationId xmlns:a16="http://schemas.microsoft.com/office/drawing/2014/main" id="{37BC9B75-8A6A-4244-9195-2A8FC45B69A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10599" name="灯片编号占位符 6">
            <a:extLst>
              <a:ext uri="{FF2B5EF4-FFF2-40B4-BE49-F238E27FC236}">
                <a16:creationId xmlns:a16="http://schemas.microsoft.com/office/drawing/2014/main" id="{064BC2E7-AD3B-4042-B55C-4C3FAB27BB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D46B7F26-FB12-4244-8A2A-A14E5CD685BE}" type="slidenum">
              <a:rPr lang="en-US" altLang="zh-CN" smtClean="0">
                <a:latin typeface="Times New Roman" panose="02020603050405020304" pitchFamily="18" charset="0"/>
              </a:rPr>
              <a:pPr/>
              <a:t>54</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7038638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79452FED-83B4-455E-9C19-C11E4920607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12643" name="Rectangle 3">
            <a:extLst>
              <a:ext uri="{FF2B5EF4-FFF2-40B4-BE49-F238E27FC236}">
                <a16:creationId xmlns:a16="http://schemas.microsoft.com/office/drawing/2014/main" id="{8EF37DE2-474D-4AEC-80A6-8A27654F542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A3C95321-5756-40FD-9E46-88782F506753}"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12644" name="Rectangle 6">
            <a:extLst>
              <a:ext uri="{FF2B5EF4-FFF2-40B4-BE49-F238E27FC236}">
                <a16:creationId xmlns:a16="http://schemas.microsoft.com/office/drawing/2014/main" id="{C6864BD1-8F6F-416B-BAEE-7FEC704C1C0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12645" name="Rectangle 7">
            <a:extLst>
              <a:ext uri="{FF2B5EF4-FFF2-40B4-BE49-F238E27FC236}">
                <a16:creationId xmlns:a16="http://schemas.microsoft.com/office/drawing/2014/main" id="{4E90D7D5-1BC1-4E32-ADAF-6C73ADBFE3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B781814A-F053-4A95-AC18-AC8859591A02}" type="slidenum">
              <a:rPr lang="en-US" altLang="zh-CN" smtClean="0">
                <a:latin typeface="Times New Roman" panose="02020603050405020304" pitchFamily="18" charset="0"/>
              </a:rPr>
              <a:pPr/>
              <a:t>55</a:t>
            </a:fld>
            <a:endParaRPr lang="en-US" altLang="zh-CN">
              <a:latin typeface="Times New Roman" panose="02020603050405020304" pitchFamily="18" charset="0"/>
            </a:endParaRPr>
          </a:p>
        </p:txBody>
      </p:sp>
      <p:sp>
        <p:nvSpPr>
          <p:cNvPr id="112646" name="Rectangle 2">
            <a:extLst>
              <a:ext uri="{FF2B5EF4-FFF2-40B4-BE49-F238E27FC236}">
                <a16:creationId xmlns:a16="http://schemas.microsoft.com/office/drawing/2014/main" id="{43D29A6B-6E9E-4406-9900-85D64FC29B36}"/>
              </a:ext>
            </a:extLst>
          </p:cNvPr>
          <p:cNvSpPr>
            <a:spLocks noGrp="1" noRot="1" noChangeAspect="1" noChangeArrowheads="1" noTextEdit="1"/>
          </p:cNvSpPr>
          <p:nvPr>
            <p:ph type="sldImg"/>
          </p:nvPr>
        </p:nvSpPr>
        <p:spPr>
          <a:ln/>
        </p:spPr>
      </p:sp>
      <p:sp>
        <p:nvSpPr>
          <p:cNvPr id="112647" name="Rectangle 3">
            <a:extLst>
              <a:ext uri="{FF2B5EF4-FFF2-40B4-BE49-F238E27FC236}">
                <a16:creationId xmlns:a16="http://schemas.microsoft.com/office/drawing/2014/main" id="{BC9E8974-2C63-40F6-A831-FF8D8388A6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使用集合平均，是的无论采用那台计算机做基准，相对值都不发生变化</a:t>
            </a:r>
            <a:endParaRPr lang="en-US" altLang="zh-CN" dirty="0"/>
          </a:p>
          <a:p>
            <a:endParaRPr lang="en-US" altLang="zh-CN" dirty="0"/>
          </a:p>
          <a:p>
            <a:r>
              <a:rPr lang="zh-CN" altLang="en-US" dirty="0"/>
              <a:t>测试负载</a:t>
            </a:r>
            <a:r>
              <a:rPr lang="en-US" altLang="zh-CN" dirty="0"/>
              <a:t>——</a:t>
            </a:r>
            <a:r>
              <a:rPr lang="zh-CN" altLang="en-US" dirty="0"/>
              <a:t>哪些是大概率任务</a:t>
            </a:r>
            <a:endParaRPr lang="en-US" altLang="zh-CN" dirty="0"/>
          </a:p>
          <a:p>
            <a:endParaRPr lang="en-US" altLang="zh-CN" dirty="0"/>
          </a:p>
          <a:p>
            <a:r>
              <a:rPr lang="zh-CN" altLang="en-US" dirty="0"/>
              <a:t>几何平均使得均值相同的情况下，方差大的性能差</a:t>
            </a:r>
            <a:endParaRPr lang="en-AU" altLang="zh-CN" dirty="0"/>
          </a:p>
        </p:txBody>
      </p:sp>
    </p:spTree>
    <p:extLst>
      <p:ext uri="{BB962C8B-B14F-4D97-AF65-F5344CB8AC3E}">
        <p14:creationId xmlns:p14="http://schemas.microsoft.com/office/powerpoint/2010/main" val="24079828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2FA3A103-A4B0-498E-911E-73AD2B822E4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14691" name="Rectangle 3">
            <a:extLst>
              <a:ext uri="{FF2B5EF4-FFF2-40B4-BE49-F238E27FC236}">
                <a16:creationId xmlns:a16="http://schemas.microsoft.com/office/drawing/2014/main" id="{D5626008-2C38-4FA9-8424-0E9F1326BA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66CCAE42-4673-4881-8FBC-3E5E19C445B3}"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14692" name="Rectangle 6">
            <a:extLst>
              <a:ext uri="{FF2B5EF4-FFF2-40B4-BE49-F238E27FC236}">
                <a16:creationId xmlns:a16="http://schemas.microsoft.com/office/drawing/2014/main" id="{2E3D0EAF-6862-434B-A606-7341E40F75F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14693" name="Rectangle 7">
            <a:extLst>
              <a:ext uri="{FF2B5EF4-FFF2-40B4-BE49-F238E27FC236}">
                <a16:creationId xmlns:a16="http://schemas.microsoft.com/office/drawing/2014/main" id="{61BEF460-6C3B-4A3C-BF86-65EC5A1DD1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668B7B0D-7DE2-4C50-94CF-0950AF931D57}" type="slidenum">
              <a:rPr lang="en-US" altLang="zh-CN" smtClean="0">
                <a:latin typeface="Times New Roman" panose="02020603050405020304" pitchFamily="18" charset="0"/>
              </a:rPr>
              <a:pPr/>
              <a:t>56</a:t>
            </a:fld>
            <a:endParaRPr lang="en-US" altLang="zh-CN">
              <a:latin typeface="Times New Roman" panose="02020603050405020304" pitchFamily="18" charset="0"/>
            </a:endParaRPr>
          </a:p>
        </p:txBody>
      </p:sp>
      <p:sp>
        <p:nvSpPr>
          <p:cNvPr id="114694" name="Rectangle 2">
            <a:extLst>
              <a:ext uri="{FF2B5EF4-FFF2-40B4-BE49-F238E27FC236}">
                <a16:creationId xmlns:a16="http://schemas.microsoft.com/office/drawing/2014/main" id="{42EA917F-79D7-43AA-B8E2-ED70E6D33301}"/>
              </a:ext>
            </a:extLst>
          </p:cNvPr>
          <p:cNvSpPr>
            <a:spLocks noGrp="1" noRot="1" noChangeAspect="1" noChangeArrowheads="1" noTextEdit="1"/>
          </p:cNvSpPr>
          <p:nvPr>
            <p:ph type="sldImg"/>
          </p:nvPr>
        </p:nvSpPr>
        <p:spPr>
          <a:ln/>
        </p:spPr>
      </p:sp>
      <p:sp>
        <p:nvSpPr>
          <p:cNvPr id="114695" name="Rectangle 3">
            <a:extLst>
              <a:ext uri="{FF2B5EF4-FFF2-40B4-BE49-F238E27FC236}">
                <a16:creationId xmlns:a16="http://schemas.microsoft.com/office/drawing/2014/main" id="{BB991EB1-6BDC-4E9C-B01A-53B9058324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整数</a:t>
            </a:r>
            <a:r>
              <a:rPr lang="en-US" altLang="zh-CN" dirty="0"/>
              <a:t>CINT2006</a:t>
            </a:r>
            <a:r>
              <a:rPr lang="zh-CN" altLang="en-US" dirty="0"/>
              <a:t>有</a:t>
            </a:r>
            <a:r>
              <a:rPr lang="en-US" altLang="zh-CN" dirty="0"/>
              <a:t>12</a:t>
            </a:r>
            <a:r>
              <a:rPr lang="zh-CN" altLang="en-US" dirty="0"/>
              <a:t>项；</a:t>
            </a:r>
            <a:endParaRPr lang="en-US" altLang="zh-CN" dirty="0"/>
          </a:p>
          <a:p>
            <a:r>
              <a:rPr lang="zh-CN" altLang="en-US" dirty="0"/>
              <a:t>浮点</a:t>
            </a:r>
            <a:r>
              <a:rPr lang="en-US" altLang="zh-CN" dirty="0"/>
              <a:t>CFP2006</a:t>
            </a:r>
            <a:r>
              <a:rPr lang="zh-CN" altLang="en-US" dirty="0"/>
              <a:t>有</a:t>
            </a:r>
            <a:r>
              <a:rPr lang="en-US" altLang="zh-CN" dirty="0"/>
              <a:t>17</a:t>
            </a:r>
            <a:r>
              <a:rPr lang="zh-CN" altLang="en-US" dirty="0"/>
              <a:t>项</a:t>
            </a:r>
            <a:endParaRPr lang="en-US" altLang="zh-CN" dirty="0"/>
          </a:p>
          <a:p>
            <a:endParaRPr lang="en-US" altLang="zh-CN" dirty="0"/>
          </a:p>
          <a:p>
            <a:r>
              <a:rPr lang="zh-CN" altLang="en-US" dirty="0"/>
              <a:t>注意了解一下：应用领域；指令数（计算量）；</a:t>
            </a:r>
            <a:r>
              <a:rPr lang="en-US" altLang="zh-CN" dirty="0"/>
              <a:t>CPI</a:t>
            </a:r>
            <a:r>
              <a:rPr lang="zh-CN" altLang="en-US"/>
              <a:t>（指令组合比例）；</a:t>
            </a:r>
            <a:endParaRPr lang="en-AU" altLang="zh-CN" dirty="0"/>
          </a:p>
        </p:txBody>
      </p:sp>
    </p:spTree>
    <p:extLst>
      <p:ext uri="{BB962C8B-B14F-4D97-AF65-F5344CB8AC3E}">
        <p14:creationId xmlns:p14="http://schemas.microsoft.com/office/powerpoint/2010/main" val="23771199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99452914-1D49-4243-A55D-624A54C41C1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16739" name="Rectangle 3">
            <a:extLst>
              <a:ext uri="{FF2B5EF4-FFF2-40B4-BE49-F238E27FC236}">
                <a16:creationId xmlns:a16="http://schemas.microsoft.com/office/drawing/2014/main" id="{64BFA099-708F-4CD1-A237-391A2B6869E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D13A3B69-DAC2-4E92-94D5-48E89B86869E}"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16740" name="Rectangle 6">
            <a:extLst>
              <a:ext uri="{FF2B5EF4-FFF2-40B4-BE49-F238E27FC236}">
                <a16:creationId xmlns:a16="http://schemas.microsoft.com/office/drawing/2014/main" id="{4593DF18-2B10-4D86-BAC4-08249548469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16741" name="Rectangle 7">
            <a:extLst>
              <a:ext uri="{FF2B5EF4-FFF2-40B4-BE49-F238E27FC236}">
                <a16:creationId xmlns:a16="http://schemas.microsoft.com/office/drawing/2014/main" id="{4B4A2004-7FB6-47B8-8F0B-D4FEB42428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1A5BC4CE-D089-4E2B-BB66-E47926C5D538}" type="slidenum">
              <a:rPr lang="en-US" altLang="zh-CN" smtClean="0">
                <a:latin typeface="Times New Roman" panose="02020603050405020304" pitchFamily="18" charset="0"/>
              </a:rPr>
              <a:pPr/>
              <a:t>57</a:t>
            </a:fld>
            <a:endParaRPr lang="en-US" altLang="zh-CN">
              <a:latin typeface="Times New Roman" panose="02020603050405020304" pitchFamily="18" charset="0"/>
            </a:endParaRPr>
          </a:p>
        </p:txBody>
      </p:sp>
      <p:sp>
        <p:nvSpPr>
          <p:cNvPr id="116742" name="Rectangle 2">
            <a:extLst>
              <a:ext uri="{FF2B5EF4-FFF2-40B4-BE49-F238E27FC236}">
                <a16:creationId xmlns:a16="http://schemas.microsoft.com/office/drawing/2014/main" id="{5B157298-706F-4776-B63E-4869E2264262}"/>
              </a:ext>
            </a:extLst>
          </p:cNvPr>
          <p:cNvSpPr>
            <a:spLocks noGrp="1" noRot="1" noChangeAspect="1" noChangeArrowheads="1" noTextEdit="1"/>
          </p:cNvSpPr>
          <p:nvPr>
            <p:ph type="sldImg"/>
          </p:nvPr>
        </p:nvSpPr>
        <p:spPr>
          <a:ln/>
        </p:spPr>
      </p:sp>
      <p:sp>
        <p:nvSpPr>
          <p:cNvPr id="116743" name="Rectangle 3">
            <a:extLst>
              <a:ext uri="{FF2B5EF4-FFF2-40B4-BE49-F238E27FC236}">
                <a16:creationId xmlns:a16="http://schemas.microsoft.com/office/drawing/2014/main" id="{049CD87D-EC8F-40B2-B555-BD6566A56C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负载压力是每秒完成的操作次数</a:t>
            </a:r>
            <a:endParaRPr lang="en-AU" altLang="zh-CN"/>
          </a:p>
        </p:txBody>
      </p:sp>
    </p:spTree>
    <p:extLst>
      <p:ext uri="{BB962C8B-B14F-4D97-AF65-F5344CB8AC3E}">
        <p14:creationId xmlns:p14="http://schemas.microsoft.com/office/powerpoint/2010/main" val="22467068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F5033FCF-DB43-40ED-BCD7-DCE60D0B9FC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18787" name="Rectangle 3">
            <a:extLst>
              <a:ext uri="{FF2B5EF4-FFF2-40B4-BE49-F238E27FC236}">
                <a16:creationId xmlns:a16="http://schemas.microsoft.com/office/drawing/2014/main" id="{FBD9BFD8-AF30-44C1-9E23-5A2E223BDF7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85886C15-C80B-49A0-843D-7292D4E48BCB}"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18788" name="Rectangle 6">
            <a:extLst>
              <a:ext uri="{FF2B5EF4-FFF2-40B4-BE49-F238E27FC236}">
                <a16:creationId xmlns:a16="http://schemas.microsoft.com/office/drawing/2014/main" id="{5C58898E-22B6-4C50-A82C-9E5FB2DEC4E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18789" name="Rectangle 7">
            <a:extLst>
              <a:ext uri="{FF2B5EF4-FFF2-40B4-BE49-F238E27FC236}">
                <a16:creationId xmlns:a16="http://schemas.microsoft.com/office/drawing/2014/main" id="{8103860F-57FF-4892-907C-763E920205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CFC8DCE4-EBD7-412E-B440-EAFDD423DF5A}" type="slidenum">
              <a:rPr lang="en-US" altLang="zh-CN" smtClean="0">
                <a:latin typeface="Times New Roman" panose="02020603050405020304" pitchFamily="18" charset="0"/>
              </a:rPr>
              <a:pPr/>
              <a:t>58</a:t>
            </a:fld>
            <a:endParaRPr lang="en-US" altLang="zh-CN">
              <a:latin typeface="Times New Roman" panose="02020603050405020304" pitchFamily="18" charset="0"/>
            </a:endParaRPr>
          </a:p>
        </p:txBody>
      </p:sp>
      <p:sp>
        <p:nvSpPr>
          <p:cNvPr id="118790" name="Rectangle 2">
            <a:extLst>
              <a:ext uri="{FF2B5EF4-FFF2-40B4-BE49-F238E27FC236}">
                <a16:creationId xmlns:a16="http://schemas.microsoft.com/office/drawing/2014/main" id="{A001E690-3A4F-4331-95C3-E07C570FF132}"/>
              </a:ext>
            </a:extLst>
          </p:cNvPr>
          <p:cNvSpPr>
            <a:spLocks noGrp="1" noRot="1" noChangeAspect="1" noChangeArrowheads="1" noTextEdit="1"/>
          </p:cNvSpPr>
          <p:nvPr>
            <p:ph type="sldImg"/>
          </p:nvPr>
        </p:nvSpPr>
        <p:spPr>
          <a:ln/>
        </p:spPr>
      </p:sp>
      <p:sp>
        <p:nvSpPr>
          <p:cNvPr id="118791" name="Rectangle 3">
            <a:extLst>
              <a:ext uri="{FF2B5EF4-FFF2-40B4-BE49-F238E27FC236}">
                <a16:creationId xmlns:a16="http://schemas.microsoft.com/office/drawing/2014/main" id="{3B845951-89A0-4CA5-8DF5-90AB561B83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CN" dirty="0"/>
              <a:t>Nehalem</a:t>
            </a:r>
            <a:r>
              <a:rPr lang="zh-CN" altLang="en-US" dirty="0"/>
              <a:t>架构</a:t>
            </a:r>
            <a:endParaRPr lang="en-US" altLang="zh-CN" dirty="0"/>
          </a:p>
          <a:p>
            <a:endParaRPr lang="en-US" altLang="zh-CN" dirty="0"/>
          </a:p>
          <a:p>
            <a:r>
              <a:rPr lang="zh-CN" altLang="en-US" dirty="0"/>
              <a:t>无负载也有</a:t>
            </a:r>
            <a:r>
              <a:rPr lang="en-US" altLang="zh-CN" dirty="0"/>
              <a:t>1/3</a:t>
            </a:r>
            <a:r>
              <a:rPr lang="zh-CN" altLang="en-US" dirty="0"/>
              <a:t>功耗（解释云计算在能耗上的优势）</a:t>
            </a:r>
            <a:endParaRPr lang="en-US" altLang="zh-CN" dirty="0"/>
          </a:p>
          <a:p>
            <a:r>
              <a:rPr lang="zh-CN" altLang="en-US" dirty="0"/>
              <a:t>提问：</a:t>
            </a:r>
            <a:r>
              <a:rPr lang="en-US" altLang="zh-CN" dirty="0" err="1"/>
              <a:t>specpower</a:t>
            </a:r>
            <a:r>
              <a:rPr lang="zh-CN" altLang="en-US" dirty="0"/>
              <a:t>在云计算下的不合理地方</a:t>
            </a:r>
            <a:endParaRPr lang="en-AU" altLang="zh-CN" dirty="0"/>
          </a:p>
        </p:txBody>
      </p:sp>
    </p:spTree>
    <p:extLst>
      <p:ext uri="{BB962C8B-B14F-4D97-AF65-F5344CB8AC3E}">
        <p14:creationId xmlns:p14="http://schemas.microsoft.com/office/powerpoint/2010/main" val="33507921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a:extLst>
              <a:ext uri="{FF2B5EF4-FFF2-40B4-BE49-F238E27FC236}">
                <a16:creationId xmlns:a16="http://schemas.microsoft.com/office/drawing/2014/main" id="{5D3BF64B-6566-4604-B886-98F044A7D6A0}"/>
              </a:ext>
            </a:extLst>
          </p:cNvPr>
          <p:cNvSpPr>
            <a:spLocks noGrp="1" noRot="1" noChangeAspect="1" noChangeArrowheads="1" noTextEdit="1"/>
          </p:cNvSpPr>
          <p:nvPr>
            <p:ph type="sldImg"/>
          </p:nvPr>
        </p:nvSpPr>
        <p:spPr>
          <a:ln/>
        </p:spPr>
      </p:sp>
      <p:sp>
        <p:nvSpPr>
          <p:cNvPr id="120835" name="备注占位符 2">
            <a:extLst>
              <a:ext uri="{FF2B5EF4-FFF2-40B4-BE49-F238E27FC236}">
                <a16:creationId xmlns:a16="http://schemas.microsoft.com/office/drawing/2014/main" id="{D584006D-8C90-400E-9031-E1542C04EC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836" name="页眉占位符 3">
            <a:extLst>
              <a:ext uri="{FF2B5EF4-FFF2-40B4-BE49-F238E27FC236}">
                <a16:creationId xmlns:a16="http://schemas.microsoft.com/office/drawing/2014/main" id="{B9124538-7D7D-4413-8DBF-BE36FCC7A7A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20837" name="日期占位符 4">
            <a:extLst>
              <a:ext uri="{FF2B5EF4-FFF2-40B4-BE49-F238E27FC236}">
                <a16:creationId xmlns:a16="http://schemas.microsoft.com/office/drawing/2014/main" id="{7B397F9D-7C19-4D27-86BF-7F262B816DB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E1A16929-F96F-460A-B396-96F53DA6C85D}"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20838" name="页脚占位符 5">
            <a:extLst>
              <a:ext uri="{FF2B5EF4-FFF2-40B4-BE49-F238E27FC236}">
                <a16:creationId xmlns:a16="http://schemas.microsoft.com/office/drawing/2014/main" id="{B10B4018-FC6D-49E7-9745-D6B79E359A3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20839" name="灯片编号占位符 6">
            <a:extLst>
              <a:ext uri="{FF2B5EF4-FFF2-40B4-BE49-F238E27FC236}">
                <a16:creationId xmlns:a16="http://schemas.microsoft.com/office/drawing/2014/main" id="{2EF402AD-CAB8-4082-8FE0-DA7DE9DFC0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407">
              <a:defRPr>
                <a:solidFill>
                  <a:schemeClr val="tx1"/>
                </a:solidFill>
                <a:latin typeface="Arial" panose="020B0604020202020204" pitchFamily="34" charset="0"/>
              </a:defRPr>
            </a:lvl1pPr>
            <a:lvl2pPr marL="741522" indent="-284224" defTabSz="965407">
              <a:defRPr>
                <a:solidFill>
                  <a:schemeClr val="tx1"/>
                </a:solidFill>
                <a:latin typeface="Arial" panose="020B0604020202020204" pitchFamily="34" charset="0"/>
              </a:defRPr>
            </a:lvl2pPr>
            <a:lvl3pPr marL="1141658" indent="-227062" defTabSz="965407">
              <a:defRPr>
                <a:solidFill>
                  <a:schemeClr val="tx1"/>
                </a:solidFill>
                <a:latin typeface="Arial" panose="020B0604020202020204" pitchFamily="34" charset="0"/>
              </a:defRPr>
            </a:lvl3pPr>
            <a:lvl4pPr marL="1598958" indent="-227062" defTabSz="965407">
              <a:defRPr>
                <a:solidFill>
                  <a:schemeClr val="tx1"/>
                </a:solidFill>
                <a:latin typeface="Arial" panose="020B0604020202020204" pitchFamily="34" charset="0"/>
              </a:defRPr>
            </a:lvl4pPr>
            <a:lvl5pPr marL="2056256" indent="-227062" defTabSz="965407">
              <a:defRPr>
                <a:solidFill>
                  <a:schemeClr val="tx1"/>
                </a:solidFill>
                <a:latin typeface="Arial" panose="020B0604020202020204" pitchFamily="34" charset="0"/>
              </a:defRPr>
            </a:lvl5pPr>
            <a:lvl6pPr marL="2513554" indent="-227062" defTabSz="965407" eaLnBrk="0" fontAlgn="base" hangingPunct="0">
              <a:spcBef>
                <a:spcPct val="0"/>
              </a:spcBef>
              <a:spcAft>
                <a:spcPct val="0"/>
              </a:spcAft>
              <a:defRPr>
                <a:solidFill>
                  <a:schemeClr val="tx1"/>
                </a:solidFill>
                <a:latin typeface="Arial" panose="020B0604020202020204" pitchFamily="34" charset="0"/>
              </a:defRPr>
            </a:lvl6pPr>
            <a:lvl7pPr marL="2970853" indent="-227062" defTabSz="965407" eaLnBrk="0" fontAlgn="base" hangingPunct="0">
              <a:spcBef>
                <a:spcPct val="0"/>
              </a:spcBef>
              <a:spcAft>
                <a:spcPct val="0"/>
              </a:spcAft>
              <a:defRPr>
                <a:solidFill>
                  <a:schemeClr val="tx1"/>
                </a:solidFill>
                <a:latin typeface="Arial" panose="020B0604020202020204" pitchFamily="34" charset="0"/>
              </a:defRPr>
            </a:lvl7pPr>
            <a:lvl8pPr marL="3428151" indent="-227062" defTabSz="965407" eaLnBrk="0" fontAlgn="base" hangingPunct="0">
              <a:spcBef>
                <a:spcPct val="0"/>
              </a:spcBef>
              <a:spcAft>
                <a:spcPct val="0"/>
              </a:spcAft>
              <a:defRPr>
                <a:solidFill>
                  <a:schemeClr val="tx1"/>
                </a:solidFill>
                <a:latin typeface="Arial" panose="020B0604020202020204" pitchFamily="34" charset="0"/>
              </a:defRPr>
            </a:lvl8pPr>
            <a:lvl9pPr marL="3885449" indent="-227062" defTabSz="965407" eaLnBrk="0" fontAlgn="base" hangingPunct="0">
              <a:spcBef>
                <a:spcPct val="0"/>
              </a:spcBef>
              <a:spcAft>
                <a:spcPct val="0"/>
              </a:spcAft>
              <a:defRPr>
                <a:solidFill>
                  <a:schemeClr val="tx1"/>
                </a:solidFill>
                <a:latin typeface="Arial" panose="020B0604020202020204" pitchFamily="34" charset="0"/>
              </a:defRPr>
            </a:lvl9pPr>
          </a:lstStyle>
          <a:p>
            <a:fld id="{484E68FA-5777-4BF7-9C0D-05310BAD5691}" type="slidenum">
              <a:rPr lang="en-US" altLang="zh-CN" smtClean="0">
                <a:latin typeface="Times New Roman" panose="02020603050405020304" pitchFamily="18" charset="0"/>
              </a:rPr>
              <a:pPr/>
              <a:t>59</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39766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EC5A4B9-83CD-4383-AB4B-6FCC0E738D8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6387" name="Rectangle 3">
            <a:extLst>
              <a:ext uri="{FF2B5EF4-FFF2-40B4-BE49-F238E27FC236}">
                <a16:creationId xmlns:a16="http://schemas.microsoft.com/office/drawing/2014/main" id="{81E474D0-30D2-4B7D-8481-0B22C0C54B8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494026D3-4F20-462F-A5B2-9D4C365EF392}"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6388" name="Rectangle 6">
            <a:extLst>
              <a:ext uri="{FF2B5EF4-FFF2-40B4-BE49-F238E27FC236}">
                <a16:creationId xmlns:a16="http://schemas.microsoft.com/office/drawing/2014/main" id="{76FFEF2E-0BFE-4FA7-940B-0BC998B0EC9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6389" name="Rectangle 7">
            <a:extLst>
              <a:ext uri="{FF2B5EF4-FFF2-40B4-BE49-F238E27FC236}">
                <a16:creationId xmlns:a16="http://schemas.microsoft.com/office/drawing/2014/main" id="{FEC68997-4AEA-45E5-B74C-FDB5F1E41D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1AEF8DF8-DC67-4A0D-AC4D-1931A97CBBF7}" type="slidenum">
              <a:rPr lang="en-US" altLang="zh-CN" smtClean="0">
                <a:latin typeface="Times New Roman" panose="02020603050405020304" pitchFamily="18" charset="0"/>
              </a:rPr>
              <a:pPr/>
              <a:t>6</a:t>
            </a:fld>
            <a:endParaRPr lang="en-US" altLang="zh-CN">
              <a:latin typeface="Times New Roman" panose="02020603050405020304" pitchFamily="18" charset="0"/>
            </a:endParaRPr>
          </a:p>
        </p:txBody>
      </p:sp>
      <p:sp>
        <p:nvSpPr>
          <p:cNvPr id="16390" name="Rectangle 2">
            <a:extLst>
              <a:ext uri="{FF2B5EF4-FFF2-40B4-BE49-F238E27FC236}">
                <a16:creationId xmlns:a16="http://schemas.microsoft.com/office/drawing/2014/main" id="{807A1966-ADA4-4091-BC3B-4FD3E30553E7}"/>
              </a:ext>
            </a:extLst>
          </p:cNvPr>
          <p:cNvSpPr>
            <a:spLocks noGrp="1" noRot="1" noChangeAspect="1" noChangeArrowheads="1" noTextEdit="1"/>
          </p:cNvSpPr>
          <p:nvPr>
            <p:ph type="sldImg"/>
          </p:nvPr>
        </p:nvSpPr>
        <p:spPr>
          <a:ln/>
        </p:spPr>
      </p:sp>
      <p:sp>
        <p:nvSpPr>
          <p:cNvPr id="16391" name="Rectangle 3">
            <a:extLst>
              <a:ext uri="{FF2B5EF4-FFF2-40B4-BE49-F238E27FC236}">
                <a16:creationId xmlns:a16="http://schemas.microsoft.com/office/drawing/2014/main" id="{EF8AE632-8B92-4B55-AAD3-5A4D493832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新的趋势（新机型？）</a:t>
            </a:r>
            <a:endParaRPr lang="en-US" altLang="zh-CN" dirty="0"/>
          </a:p>
          <a:p>
            <a:r>
              <a:rPr lang="en-US" altLang="zh-CN" dirty="0"/>
              <a:t>	[++</a:t>
            </a:r>
            <a:r>
              <a:rPr lang="zh-CN" altLang="en-US" dirty="0"/>
              <a:t>观点</a:t>
            </a:r>
            <a:r>
              <a:rPr lang="en-US" altLang="zh-CN" dirty="0"/>
              <a:t>]</a:t>
            </a:r>
            <a:r>
              <a:rPr lang="zh-CN" altLang="en-US" dirty="0"/>
              <a:t>：智能手机更像计算机而不是通信设备</a:t>
            </a:r>
            <a:endParaRPr lang="en-US" altLang="zh-CN" dirty="0"/>
          </a:p>
          <a:p>
            <a:r>
              <a:rPr lang="zh-CN" altLang="en-US" dirty="0"/>
              <a:t>手机渐渐替代个人电脑的地位</a:t>
            </a:r>
            <a:endParaRPr lang="en-AU" altLang="zh-CN" dirty="0"/>
          </a:p>
        </p:txBody>
      </p:sp>
    </p:spTree>
    <p:extLst>
      <p:ext uri="{BB962C8B-B14F-4D97-AF65-F5344CB8AC3E}">
        <p14:creationId xmlns:p14="http://schemas.microsoft.com/office/powerpoint/2010/main" val="4833100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6933C12C-21FB-405C-A0DB-33E8F335F5F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22883" name="Rectangle 3">
            <a:extLst>
              <a:ext uri="{FF2B5EF4-FFF2-40B4-BE49-F238E27FC236}">
                <a16:creationId xmlns:a16="http://schemas.microsoft.com/office/drawing/2014/main" id="{277EBA78-C5B3-46E5-8D9C-D5FE5FCBC4D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A1AD59A6-48F9-4FC4-A4D1-8A9B820AF7B1}"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22884" name="Rectangle 6">
            <a:extLst>
              <a:ext uri="{FF2B5EF4-FFF2-40B4-BE49-F238E27FC236}">
                <a16:creationId xmlns:a16="http://schemas.microsoft.com/office/drawing/2014/main" id="{267B0285-26E0-4C90-BB99-C3CD0502E8A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22885" name="Rectangle 7">
            <a:extLst>
              <a:ext uri="{FF2B5EF4-FFF2-40B4-BE49-F238E27FC236}">
                <a16:creationId xmlns:a16="http://schemas.microsoft.com/office/drawing/2014/main" id="{DC9C7C20-A45B-4185-9A6A-A15599EB74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CFB3E9E9-98F4-45DC-B494-278AAA1C4E21}" type="slidenum">
              <a:rPr lang="en-US" altLang="zh-CN" smtClean="0">
                <a:latin typeface="Times New Roman" panose="02020603050405020304" pitchFamily="18" charset="0"/>
              </a:rPr>
              <a:pPr/>
              <a:t>60</a:t>
            </a:fld>
            <a:endParaRPr lang="en-US" altLang="zh-CN">
              <a:latin typeface="Times New Roman" panose="02020603050405020304" pitchFamily="18" charset="0"/>
            </a:endParaRPr>
          </a:p>
        </p:txBody>
      </p:sp>
      <p:sp>
        <p:nvSpPr>
          <p:cNvPr id="122886" name="Rectangle 2">
            <a:extLst>
              <a:ext uri="{FF2B5EF4-FFF2-40B4-BE49-F238E27FC236}">
                <a16:creationId xmlns:a16="http://schemas.microsoft.com/office/drawing/2014/main" id="{5F8B9763-B26A-49AB-8B60-E5858B9AFC5D}"/>
              </a:ext>
            </a:extLst>
          </p:cNvPr>
          <p:cNvSpPr>
            <a:spLocks noGrp="1" noRot="1" noChangeAspect="1" noChangeArrowheads="1" noTextEdit="1"/>
          </p:cNvSpPr>
          <p:nvPr>
            <p:ph type="sldImg"/>
          </p:nvPr>
        </p:nvSpPr>
        <p:spPr>
          <a:ln/>
        </p:spPr>
      </p:sp>
      <p:sp>
        <p:nvSpPr>
          <p:cNvPr id="122887" name="Rectangle 3">
            <a:extLst>
              <a:ext uri="{FF2B5EF4-FFF2-40B4-BE49-F238E27FC236}">
                <a16:creationId xmlns:a16="http://schemas.microsoft.com/office/drawing/2014/main" id="{88268A4F-E51E-4C21-B60E-0A261C1502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如果，不受影响的部分含量过大，则改进效果不明显</a:t>
            </a:r>
            <a:endParaRPr lang="en-AU" altLang="zh-CN"/>
          </a:p>
        </p:txBody>
      </p:sp>
    </p:spTree>
    <p:extLst>
      <p:ext uri="{BB962C8B-B14F-4D97-AF65-F5344CB8AC3E}">
        <p14:creationId xmlns:p14="http://schemas.microsoft.com/office/powerpoint/2010/main" val="15101945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67D5DDB-4F00-4F20-B27F-9069AEC48E3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24931" name="Rectangle 3">
            <a:extLst>
              <a:ext uri="{FF2B5EF4-FFF2-40B4-BE49-F238E27FC236}">
                <a16:creationId xmlns:a16="http://schemas.microsoft.com/office/drawing/2014/main" id="{F486362F-ADEC-4065-BC7E-8BB2794A831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B94DA7F8-8026-4472-8B49-FA5CC3FA6D12}"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24932" name="Rectangle 6">
            <a:extLst>
              <a:ext uri="{FF2B5EF4-FFF2-40B4-BE49-F238E27FC236}">
                <a16:creationId xmlns:a16="http://schemas.microsoft.com/office/drawing/2014/main" id="{F253CD38-39C6-4AE4-AD78-98001797FC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24933" name="Rectangle 7">
            <a:extLst>
              <a:ext uri="{FF2B5EF4-FFF2-40B4-BE49-F238E27FC236}">
                <a16:creationId xmlns:a16="http://schemas.microsoft.com/office/drawing/2014/main" id="{0647FDEE-FE0E-4099-B4E1-71722D7C31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59E9FD13-582D-447C-B2F3-51411F5BE654}" type="slidenum">
              <a:rPr lang="en-US" altLang="zh-CN" smtClean="0">
                <a:latin typeface="Times New Roman" panose="02020603050405020304" pitchFamily="18" charset="0"/>
              </a:rPr>
              <a:pPr/>
              <a:t>61</a:t>
            </a:fld>
            <a:endParaRPr lang="en-US" altLang="zh-CN">
              <a:latin typeface="Times New Roman" panose="02020603050405020304" pitchFamily="18" charset="0"/>
            </a:endParaRPr>
          </a:p>
        </p:txBody>
      </p:sp>
      <p:sp>
        <p:nvSpPr>
          <p:cNvPr id="124934" name="Rectangle 2">
            <a:extLst>
              <a:ext uri="{FF2B5EF4-FFF2-40B4-BE49-F238E27FC236}">
                <a16:creationId xmlns:a16="http://schemas.microsoft.com/office/drawing/2014/main" id="{E734D697-F458-4151-9C54-3E52D2DFB9F3}"/>
              </a:ext>
            </a:extLst>
          </p:cNvPr>
          <p:cNvSpPr>
            <a:spLocks noGrp="1" noRot="1" noChangeAspect="1" noChangeArrowheads="1" noTextEdit="1"/>
          </p:cNvSpPr>
          <p:nvPr>
            <p:ph type="sldImg"/>
          </p:nvPr>
        </p:nvSpPr>
        <p:spPr>
          <a:ln/>
        </p:spPr>
      </p:sp>
      <p:sp>
        <p:nvSpPr>
          <p:cNvPr id="124935" name="Rectangle 3">
            <a:extLst>
              <a:ext uri="{FF2B5EF4-FFF2-40B4-BE49-F238E27FC236}">
                <a16:creationId xmlns:a16="http://schemas.microsoft.com/office/drawing/2014/main" id="{B8582A7E-17E2-45EA-A69F-ECA67B3231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各模块可以单独关闭</a:t>
            </a:r>
            <a:endParaRPr lang="en-AU" altLang="zh-CN"/>
          </a:p>
        </p:txBody>
      </p:sp>
    </p:spTree>
    <p:extLst>
      <p:ext uri="{BB962C8B-B14F-4D97-AF65-F5344CB8AC3E}">
        <p14:creationId xmlns:p14="http://schemas.microsoft.com/office/powerpoint/2010/main" val="37818474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EE8F9588-C0D5-472D-9F22-8FBBEF8305B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26979" name="Rectangle 3">
            <a:extLst>
              <a:ext uri="{FF2B5EF4-FFF2-40B4-BE49-F238E27FC236}">
                <a16:creationId xmlns:a16="http://schemas.microsoft.com/office/drawing/2014/main" id="{E463100C-F8D8-4865-97D0-27B2602D559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B86D1797-37D3-4013-BD36-1DFA308F7AD8}"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26980" name="Rectangle 6">
            <a:extLst>
              <a:ext uri="{FF2B5EF4-FFF2-40B4-BE49-F238E27FC236}">
                <a16:creationId xmlns:a16="http://schemas.microsoft.com/office/drawing/2014/main" id="{1F9C1382-C61B-4383-9606-692CDE7BA1D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26981" name="Rectangle 7">
            <a:extLst>
              <a:ext uri="{FF2B5EF4-FFF2-40B4-BE49-F238E27FC236}">
                <a16:creationId xmlns:a16="http://schemas.microsoft.com/office/drawing/2014/main" id="{6D62B56B-931A-41C9-974A-F406884554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6541603A-4F41-4BE1-B9F6-8D3D2E170A06}" type="slidenum">
              <a:rPr lang="en-US" altLang="zh-CN" smtClean="0">
                <a:latin typeface="Times New Roman" panose="02020603050405020304" pitchFamily="18" charset="0"/>
              </a:rPr>
              <a:pPr/>
              <a:t>62</a:t>
            </a:fld>
            <a:endParaRPr lang="en-US" altLang="zh-CN">
              <a:latin typeface="Times New Roman" panose="02020603050405020304" pitchFamily="18" charset="0"/>
            </a:endParaRPr>
          </a:p>
        </p:txBody>
      </p:sp>
      <p:sp>
        <p:nvSpPr>
          <p:cNvPr id="126982" name="Rectangle 2">
            <a:extLst>
              <a:ext uri="{FF2B5EF4-FFF2-40B4-BE49-F238E27FC236}">
                <a16:creationId xmlns:a16="http://schemas.microsoft.com/office/drawing/2014/main" id="{7E91E44D-D03B-40C2-B907-322C36165888}"/>
              </a:ext>
            </a:extLst>
          </p:cNvPr>
          <p:cNvSpPr>
            <a:spLocks noGrp="1" noRot="1" noChangeAspect="1" noChangeArrowheads="1" noTextEdit="1"/>
          </p:cNvSpPr>
          <p:nvPr>
            <p:ph type="sldImg"/>
          </p:nvPr>
        </p:nvSpPr>
        <p:spPr>
          <a:ln/>
        </p:spPr>
      </p:sp>
      <p:sp>
        <p:nvSpPr>
          <p:cNvPr id="126983" name="Rectangle 3">
            <a:extLst>
              <a:ext uri="{FF2B5EF4-FFF2-40B4-BE49-F238E27FC236}">
                <a16:creationId xmlns:a16="http://schemas.microsoft.com/office/drawing/2014/main" id="{B5106379-B51A-48EB-B06F-5958614A23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只用性能公式三个因素中的一个去衡量性能是不对的。</a:t>
            </a:r>
            <a:endParaRPr lang="en-US" altLang="zh-CN" dirty="0"/>
          </a:p>
          <a:p>
            <a:endParaRPr lang="en-US" altLang="zh-CN" dirty="0"/>
          </a:p>
          <a:p>
            <a:r>
              <a:rPr lang="zh-CN" altLang="en-US" dirty="0"/>
              <a:t>不同计算机上相同的指令数目完成的计算两并不相同</a:t>
            </a:r>
            <a:endParaRPr lang="en-US" altLang="zh-CN" dirty="0"/>
          </a:p>
          <a:p>
            <a:r>
              <a:rPr lang="zh-CN" altLang="en-US" dirty="0"/>
              <a:t>同一计算机上不同程序（不同指令比例组合）的</a:t>
            </a:r>
            <a:r>
              <a:rPr lang="en-US" altLang="zh-CN" dirty="0"/>
              <a:t>CPI</a:t>
            </a:r>
            <a:r>
              <a:rPr lang="zh-CN" altLang="en-US" dirty="0"/>
              <a:t>不相同，因此有不同的</a:t>
            </a:r>
            <a:r>
              <a:rPr lang="en-US" altLang="zh-CN" dirty="0"/>
              <a:t>MIPS</a:t>
            </a:r>
            <a:r>
              <a:rPr lang="zh-CN" altLang="en-US" dirty="0"/>
              <a:t>值</a:t>
            </a:r>
            <a:endParaRPr lang="en-US" altLang="zh-CN" dirty="0"/>
          </a:p>
          <a:p>
            <a:endParaRPr lang="en-US" altLang="zh-CN" dirty="0"/>
          </a:p>
          <a:p>
            <a:endParaRPr lang="en-AU" altLang="zh-CN" dirty="0"/>
          </a:p>
        </p:txBody>
      </p:sp>
    </p:spTree>
    <p:extLst>
      <p:ext uri="{BB962C8B-B14F-4D97-AF65-F5344CB8AC3E}">
        <p14:creationId xmlns:p14="http://schemas.microsoft.com/office/powerpoint/2010/main" val="38069513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35B75238-CA06-4E70-9A98-3F7E2B0F22A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29027" name="Rectangle 3">
            <a:extLst>
              <a:ext uri="{FF2B5EF4-FFF2-40B4-BE49-F238E27FC236}">
                <a16:creationId xmlns:a16="http://schemas.microsoft.com/office/drawing/2014/main" id="{F8A94FE4-B008-4C4D-A0D6-3642111308C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F2E784DD-919B-4B16-9EB0-794250CDBD45}"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29028" name="Rectangle 6">
            <a:extLst>
              <a:ext uri="{FF2B5EF4-FFF2-40B4-BE49-F238E27FC236}">
                <a16:creationId xmlns:a16="http://schemas.microsoft.com/office/drawing/2014/main" id="{B9DB6F02-2568-4941-8C0B-E4375E1C094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29029" name="Rectangle 7">
            <a:extLst>
              <a:ext uri="{FF2B5EF4-FFF2-40B4-BE49-F238E27FC236}">
                <a16:creationId xmlns:a16="http://schemas.microsoft.com/office/drawing/2014/main" id="{6B82CCE6-BCCB-4BE0-89E2-DCD61D669B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055E67B9-0BFB-496F-9202-285F9AF021FA}" type="slidenum">
              <a:rPr lang="en-US" altLang="zh-CN" smtClean="0">
                <a:latin typeface="Times New Roman" panose="02020603050405020304" pitchFamily="18" charset="0"/>
              </a:rPr>
              <a:pPr/>
              <a:t>63</a:t>
            </a:fld>
            <a:endParaRPr lang="en-US" altLang="zh-CN">
              <a:latin typeface="Times New Roman" panose="02020603050405020304" pitchFamily="18" charset="0"/>
            </a:endParaRPr>
          </a:p>
        </p:txBody>
      </p:sp>
      <p:sp>
        <p:nvSpPr>
          <p:cNvPr id="129030" name="Rectangle 2">
            <a:extLst>
              <a:ext uri="{FF2B5EF4-FFF2-40B4-BE49-F238E27FC236}">
                <a16:creationId xmlns:a16="http://schemas.microsoft.com/office/drawing/2014/main" id="{41D2E028-1104-482B-8E15-EC1DEDB6A04F}"/>
              </a:ext>
            </a:extLst>
          </p:cNvPr>
          <p:cNvSpPr>
            <a:spLocks noGrp="1" noRot="1" noChangeAspect="1" noChangeArrowheads="1" noTextEdit="1"/>
          </p:cNvSpPr>
          <p:nvPr>
            <p:ph type="sldImg"/>
          </p:nvPr>
        </p:nvSpPr>
        <p:spPr>
          <a:ln/>
        </p:spPr>
      </p:sp>
      <p:sp>
        <p:nvSpPr>
          <p:cNvPr id="129031" name="Rectangle 3">
            <a:extLst>
              <a:ext uri="{FF2B5EF4-FFF2-40B4-BE49-F238E27FC236}">
                <a16:creationId xmlns:a16="http://schemas.microsoft.com/office/drawing/2014/main" id="{E57F43A0-BD71-419D-9533-1A16677A70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公式：</a:t>
            </a:r>
            <a:r>
              <a:rPr lang="en-US" altLang="zh-CN"/>
              <a:t>1</a:t>
            </a:r>
            <a:r>
              <a:rPr lang="zh-CN" altLang="en-US"/>
              <a:t>）成品率公式；</a:t>
            </a:r>
            <a:r>
              <a:rPr lang="en-US" altLang="zh-CN"/>
              <a:t>2</a:t>
            </a:r>
            <a:r>
              <a:rPr lang="zh-CN" altLang="en-US"/>
              <a:t>）性能公式（</a:t>
            </a:r>
            <a:r>
              <a:rPr lang="en-US" altLang="zh-CN"/>
              <a:t>CPU</a:t>
            </a:r>
            <a:r>
              <a:rPr lang="zh-CN" altLang="en-US"/>
              <a:t>时间公式）；</a:t>
            </a:r>
            <a:r>
              <a:rPr lang="en-US" altLang="zh-CN"/>
              <a:t>3</a:t>
            </a:r>
            <a:r>
              <a:rPr lang="zh-CN" altLang="en-US"/>
              <a:t>）能耗公式</a:t>
            </a:r>
            <a:endParaRPr lang="en-AU" altLang="zh-CN"/>
          </a:p>
        </p:txBody>
      </p:sp>
    </p:spTree>
    <p:extLst>
      <p:ext uri="{BB962C8B-B14F-4D97-AF65-F5344CB8AC3E}">
        <p14:creationId xmlns:p14="http://schemas.microsoft.com/office/powerpoint/2010/main" val="2403024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1B35B853-1DC4-4A8C-B86F-8291F8266A0B}"/>
              </a:ext>
            </a:extLst>
          </p:cNvPr>
          <p:cNvSpPr>
            <a:spLocks noGrp="1" noRot="1" noChangeAspect="1" noChangeArrowheads="1" noTextEdit="1"/>
          </p:cNvSpPr>
          <p:nvPr>
            <p:ph type="sldImg"/>
          </p:nvPr>
        </p:nvSpPr>
        <p:spPr>
          <a:ln/>
        </p:spPr>
      </p:sp>
      <p:sp>
        <p:nvSpPr>
          <p:cNvPr id="18435" name="备注占位符 2">
            <a:extLst>
              <a:ext uri="{FF2B5EF4-FFF2-40B4-BE49-F238E27FC236}">
                <a16:creationId xmlns:a16="http://schemas.microsoft.com/office/drawing/2014/main" id="{B0C5D07C-9EBC-4FC1-85DB-7B0623E8E9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PMD</a:t>
            </a:r>
            <a:r>
              <a:rPr lang="zh-CN" altLang="en-US" dirty="0"/>
              <a:t>涵盖智能手机</a:t>
            </a:r>
            <a:endParaRPr lang="en-US" altLang="zh-CN" dirty="0"/>
          </a:p>
          <a:p>
            <a:r>
              <a:rPr lang="zh-CN" altLang="en-US" dirty="0"/>
              <a:t>大型应用被分割成客户端（前端）和服务器（后端）</a:t>
            </a:r>
            <a:endParaRPr lang="en-US" altLang="zh-CN" dirty="0"/>
          </a:p>
          <a:p>
            <a:endParaRPr lang="en-US" altLang="zh-CN" dirty="0"/>
          </a:p>
          <a:p>
            <a:r>
              <a:rPr lang="zh-CN" altLang="en-US" dirty="0"/>
              <a:t>云计算使用服务器</a:t>
            </a:r>
            <a:r>
              <a:rPr lang="en-US" altLang="zh-CN" dirty="0"/>
              <a:t>CPU</a:t>
            </a:r>
            <a:r>
              <a:rPr lang="zh-CN" altLang="en-US" dirty="0"/>
              <a:t>，云计算主要在第六章讨论</a:t>
            </a:r>
            <a:endParaRPr lang="en-US" altLang="zh-CN" dirty="0"/>
          </a:p>
          <a:p>
            <a:endParaRPr lang="en-US" altLang="zh-CN" dirty="0"/>
          </a:p>
          <a:p>
            <a:r>
              <a:rPr lang="zh-CN" altLang="en-US" dirty="0"/>
              <a:t>但从计算机技术上看，后</a:t>
            </a:r>
            <a:r>
              <a:rPr lang="en-US" altLang="zh-CN" dirty="0"/>
              <a:t>PC</a:t>
            </a:r>
            <a:r>
              <a:rPr lang="zh-CN" altLang="en-US" dirty="0"/>
              <a:t>时代，结构上看没有本质变化</a:t>
            </a:r>
          </a:p>
          <a:p>
            <a:r>
              <a:rPr lang="zh-CN" altLang="en-US" dirty="0"/>
              <a:t>手机嵌入式处理器，逐渐从</a:t>
            </a:r>
            <a:r>
              <a:rPr lang="en-US" altLang="zh-CN" dirty="0"/>
              <a:t>PC</a:t>
            </a:r>
            <a:r>
              <a:rPr lang="zh-CN" altLang="en-US" dirty="0"/>
              <a:t>处理器中获得技术转移（多核</a:t>
            </a:r>
            <a:r>
              <a:rPr lang="en-US" altLang="zh-CN" dirty="0"/>
              <a:t>/GPU</a:t>
            </a:r>
            <a:r>
              <a:rPr lang="zh-CN" altLang="en-US" dirty="0"/>
              <a:t>等等）</a:t>
            </a:r>
            <a:endParaRPr lang="en-US" altLang="zh-CN" dirty="0"/>
          </a:p>
          <a:p>
            <a:r>
              <a:rPr lang="zh-CN" altLang="en-US" dirty="0"/>
              <a:t>云计算主要加入了各种虚拟化技术</a:t>
            </a:r>
          </a:p>
          <a:p>
            <a:endParaRPr lang="en-US" altLang="zh-CN" dirty="0"/>
          </a:p>
          <a:p>
            <a:r>
              <a:rPr lang="en-US" altLang="zh-CN" dirty="0"/>
              <a:t>[++</a:t>
            </a:r>
            <a:r>
              <a:rPr lang="zh-CN" altLang="en-US" dirty="0"/>
              <a:t>观点</a:t>
            </a:r>
            <a:r>
              <a:rPr lang="en-US" altLang="zh-CN" dirty="0"/>
              <a:t>]</a:t>
            </a:r>
            <a:r>
              <a:rPr lang="zh-CN" altLang="en-US" dirty="0"/>
              <a:t>：并未改变计算机硬件本质，只是应用模式上的差异，因此，体系结构的知识并没有收到冲击</a:t>
            </a:r>
            <a:endParaRPr lang="en-US" altLang="zh-CN" dirty="0"/>
          </a:p>
          <a:p>
            <a:endParaRPr lang="en-US" altLang="zh-CN" dirty="0"/>
          </a:p>
          <a:p>
            <a:endParaRPr lang="en-US" altLang="zh-CN" dirty="0"/>
          </a:p>
          <a:p>
            <a:endParaRPr lang="zh-CN" altLang="en-US" dirty="0"/>
          </a:p>
        </p:txBody>
      </p:sp>
      <p:sp>
        <p:nvSpPr>
          <p:cNvPr id="18436" name="页眉占位符 3">
            <a:extLst>
              <a:ext uri="{FF2B5EF4-FFF2-40B4-BE49-F238E27FC236}">
                <a16:creationId xmlns:a16="http://schemas.microsoft.com/office/drawing/2014/main" id="{D406F0AC-DA0F-40E7-9BDA-B5C67C01D76B}"/>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41522" indent="-284224" defTabSz="963820">
              <a:defRPr>
                <a:solidFill>
                  <a:schemeClr val="tx1"/>
                </a:solidFill>
                <a:latin typeface="Arial" panose="020B0604020202020204" pitchFamily="34" charset="0"/>
              </a:defRPr>
            </a:lvl2pPr>
            <a:lvl3pPr marL="1141658" indent="-227062" defTabSz="963820">
              <a:defRPr>
                <a:solidFill>
                  <a:schemeClr val="tx1"/>
                </a:solidFill>
                <a:latin typeface="Arial" panose="020B0604020202020204" pitchFamily="34" charset="0"/>
              </a:defRPr>
            </a:lvl3pPr>
            <a:lvl4pPr marL="1598958" indent="-227062" defTabSz="963820">
              <a:defRPr>
                <a:solidFill>
                  <a:schemeClr val="tx1"/>
                </a:solidFill>
                <a:latin typeface="Arial" panose="020B0604020202020204" pitchFamily="34" charset="0"/>
              </a:defRPr>
            </a:lvl4pPr>
            <a:lvl5pPr marL="2056256" indent="-227062" defTabSz="963820">
              <a:defRPr>
                <a:solidFill>
                  <a:schemeClr val="tx1"/>
                </a:solidFill>
                <a:latin typeface="Arial" panose="020B0604020202020204" pitchFamily="34" charset="0"/>
              </a:defRPr>
            </a:lvl5pPr>
            <a:lvl6pPr marL="2513554" indent="-227062" defTabSz="963820" eaLnBrk="0" fontAlgn="base" hangingPunct="0">
              <a:spcBef>
                <a:spcPct val="0"/>
              </a:spcBef>
              <a:spcAft>
                <a:spcPct val="0"/>
              </a:spcAft>
              <a:defRPr>
                <a:solidFill>
                  <a:schemeClr val="tx1"/>
                </a:solidFill>
                <a:latin typeface="Arial" panose="020B0604020202020204" pitchFamily="34" charset="0"/>
              </a:defRPr>
            </a:lvl6pPr>
            <a:lvl7pPr marL="2970853" indent="-227062" defTabSz="963820" eaLnBrk="0" fontAlgn="base" hangingPunct="0">
              <a:spcBef>
                <a:spcPct val="0"/>
              </a:spcBef>
              <a:spcAft>
                <a:spcPct val="0"/>
              </a:spcAft>
              <a:defRPr>
                <a:solidFill>
                  <a:schemeClr val="tx1"/>
                </a:solidFill>
                <a:latin typeface="Arial" panose="020B0604020202020204" pitchFamily="34" charset="0"/>
              </a:defRPr>
            </a:lvl7pPr>
            <a:lvl8pPr marL="3428151" indent="-227062" defTabSz="963820" eaLnBrk="0" fontAlgn="base" hangingPunct="0">
              <a:spcBef>
                <a:spcPct val="0"/>
              </a:spcBef>
              <a:spcAft>
                <a:spcPct val="0"/>
              </a:spcAft>
              <a:defRPr>
                <a:solidFill>
                  <a:schemeClr val="tx1"/>
                </a:solidFill>
                <a:latin typeface="Arial" panose="020B0604020202020204" pitchFamily="34" charset="0"/>
              </a:defRPr>
            </a:lvl8pPr>
            <a:lvl9pPr marL="3885449" indent="-227062"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18437" name="日期占位符 4">
            <a:extLst>
              <a:ext uri="{FF2B5EF4-FFF2-40B4-BE49-F238E27FC236}">
                <a16:creationId xmlns:a16="http://schemas.microsoft.com/office/drawing/2014/main" id="{C58201F8-9A8D-424A-A492-52D6DE3C00B9}"/>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41522" indent="-284224" defTabSz="963820">
              <a:defRPr>
                <a:solidFill>
                  <a:schemeClr val="tx1"/>
                </a:solidFill>
                <a:latin typeface="Arial" panose="020B0604020202020204" pitchFamily="34" charset="0"/>
              </a:defRPr>
            </a:lvl2pPr>
            <a:lvl3pPr marL="1141658" indent="-227062" defTabSz="963820">
              <a:defRPr>
                <a:solidFill>
                  <a:schemeClr val="tx1"/>
                </a:solidFill>
                <a:latin typeface="Arial" panose="020B0604020202020204" pitchFamily="34" charset="0"/>
              </a:defRPr>
            </a:lvl3pPr>
            <a:lvl4pPr marL="1598958" indent="-227062" defTabSz="963820">
              <a:defRPr>
                <a:solidFill>
                  <a:schemeClr val="tx1"/>
                </a:solidFill>
                <a:latin typeface="Arial" panose="020B0604020202020204" pitchFamily="34" charset="0"/>
              </a:defRPr>
            </a:lvl4pPr>
            <a:lvl5pPr marL="2056256" indent="-227062" defTabSz="963820">
              <a:defRPr>
                <a:solidFill>
                  <a:schemeClr val="tx1"/>
                </a:solidFill>
                <a:latin typeface="Arial" panose="020B0604020202020204" pitchFamily="34" charset="0"/>
              </a:defRPr>
            </a:lvl5pPr>
            <a:lvl6pPr marL="2513554" indent="-227062" defTabSz="963820" eaLnBrk="0" fontAlgn="base" hangingPunct="0">
              <a:spcBef>
                <a:spcPct val="0"/>
              </a:spcBef>
              <a:spcAft>
                <a:spcPct val="0"/>
              </a:spcAft>
              <a:defRPr>
                <a:solidFill>
                  <a:schemeClr val="tx1"/>
                </a:solidFill>
                <a:latin typeface="Arial" panose="020B0604020202020204" pitchFamily="34" charset="0"/>
              </a:defRPr>
            </a:lvl6pPr>
            <a:lvl7pPr marL="2970853" indent="-227062" defTabSz="963820" eaLnBrk="0" fontAlgn="base" hangingPunct="0">
              <a:spcBef>
                <a:spcPct val="0"/>
              </a:spcBef>
              <a:spcAft>
                <a:spcPct val="0"/>
              </a:spcAft>
              <a:defRPr>
                <a:solidFill>
                  <a:schemeClr val="tx1"/>
                </a:solidFill>
                <a:latin typeface="Arial" panose="020B0604020202020204" pitchFamily="34" charset="0"/>
              </a:defRPr>
            </a:lvl7pPr>
            <a:lvl8pPr marL="3428151" indent="-227062" defTabSz="963820" eaLnBrk="0" fontAlgn="base" hangingPunct="0">
              <a:spcBef>
                <a:spcPct val="0"/>
              </a:spcBef>
              <a:spcAft>
                <a:spcPct val="0"/>
              </a:spcAft>
              <a:defRPr>
                <a:solidFill>
                  <a:schemeClr val="tx1"/>
                </a:solidFill>
                <a:latin typeface="Arial" panose="020B0604020202020204" pitchFamily="34" charset="0"/>
              </a:defRPr>
            </a:lvl8pPr>
            <a:lvl9pPr marL="3885449" indent="-227062" defTabSz="963820" eaLnBrk="0" fontAlgn="base" hangingPunct="0">
              <a:spcBef>
                <a:spcPct val="0"/>
              </a:spcBef>
              <a:spcAft>
                <a:spcPct val="0"/>
              </a:spcAft>
              <a:defRPr>
                <a:solidFill>
                  <a:schemeClr val="tx1"/>
                </a:solidFill>
                <a:latin typeface="Arial" panose="020B0604020202020204" pitchFamily="34" charset="0"/>
              </a:defRPr>
            </a:lvl9pPr>
          </a:lstStyle>
          <a:p>
            <a:fld id="{31580BCF-293E-4398-A058-745F117898CB}"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18438" name="页脚占位符 5">
            <a:extLst>
              <a:ext uri="{FF2B5EF4-FFF2-40B4-BE49-F238E27FC236}">
                <a16:creationId xmlns:a16="http://schemas.microsoft.com/office/drawing/2014/main" id="{171DDE31-C716-4FB5-BBFF-09FE8F8FBB4C}"/>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41522" indent="-284224" defTabSz="963820">
              <a:defRPr>
                <a:solidFill>
                  <a:schemeClr val="tx1"/>
                </a:solidFill>
                <a:latin typeface="Arial" panose="020B0604020202020204" pitchFamily="34" charset="0"/>
              </a:defRPr>
            </a:lvl2pPr>
            <a:lvl3pPr marL="1141658" indent="-227062" defTabSz="963820">
              <a:defRPr>
                <a:solidFill>
                  <a:schemeClr val="tx1"/>
                </a:solidFill>
                <a:latin typeface="Arial" panose="020B0604020202020204" pitchFamily="34" charset="0"/>
              </a:defRPr>
            </a:lvl3pPr>
            <a:lvl4pPr marL="1598958" indent="-227062" defTabSz="963820">
              <a:defRPr>
                <a:solidFill>
                  <a:schemeClr val="tx1"/>
                </a:solidFill>
                <a:latin typeface="Arial" panose="020B0604020202020204" pitchFamily="34" charset="0"/>
              </a:defRPr>
            </a:lvl4pPr>
            <a:lvl5pPr marL="2056256" indent="-227062" defTabSz="963820">
              <a:defRPr>
                <a:solidFill>
                  <a:schemeClr val="tx1"/>
                </a:solidFill>
                <a:latin typeface="Arial" panose="020B0604020202020204" pitchFamily="34" charset="0"/>
              </a:defRPr>
            </a:lvl5pPr>
            <a:lvl6pPr marL="2513554" indent="-227062" defTabSz="963820" eaLnBrk="0" fontAlgn="base" hangingPunct="0">
              <a:spcBef>
                <a:spcPct val="0"/>
              </a:spcBef>
              <a:spcAft>
                <a:spcPct val="0"/>
              </a:spcAft>
              <a:defRPr>
                <a:solidFill>
                  <a:schemeClr val="tx1"/>
                </a:solidFill>
                <a:latin typeface="Arial" panose="020B0604020202020204" pitchFamily="34" charset="0"/>
              </a:defRPr>
            </a:lvl6pPr>
            <a:lvl7pPr marL="2970853" indent="-227062" defTabSz="963820" eaLnBrk="0" fontAlgn="base" hangingPunct="0">
              <a:spcBef>
                <a:spcPct val="0"/>
              </a:spcBef>
              <a:spcAft>
                <a:spcPct val="0"/>
              </a:spcAft>
              <a:defRPr>
                <a:solidFill>
                  <a:schemeClr val="tx1"/>
                </a:solidFill>
                <a:latin typeface="Arial" panose="020B0604020202020204" pitchFamily="34" charset="0"/>
              </a:defRPr>
            </a:lvl7pPr>
            <a:lvl8pPr marL="3428151" indent="-227062" defTabSz="963820" eaLnBrk="0" fontAlgn="base" hangingPunct="0">
              <a:spcBef>
                <a:spcPct val="0"/>
              </a:spcBef>
              <a:spcAft>
                <a:spcPct val="0"/>
              </a:spcAft>
              <a:defRPr>
                <a:solidFill>
                  <a:schemeClr val="tx1"/>
                </a:solidFill>
                <a:latin typeface="Arial" panose="020B0604020202020204" pitchFamily="34" charset="0"/>
              </a:defRPr>
            </a:lvl8pPr>
            <a:lvl9pPr marL="3885449" indent="-227062"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18439" name="灯片编号占位符 6">
            <a:extLst>
              <a:ext uri="{FF2B5EF4-FFF2-40B4-BE49-F238E27FC236}">
                <a16:creationId xmlns:a16="http://schemas.microsoft.com/office/drawing/2014/main" id="{0B01D1A6-D691-419F-BB3E-23C2B36885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41522" indent="-284224" defTabSz="963820">
              <a:defRPr>
                <a:solidFill>
                  <a:schemeClr val="tx1"/>
                </a:solidFill>
                <a:latin typeface="Arial" panose="020B0604020202020204" pitchFamily="34" charset="0"/>
              </a:defRPr>
            </a:lvl2pPr>
            <a:lvl3pPr marL="1141658" indent="-227062" defTabSz="963820">
              <a:defRPr>
                <a:solidFill>
                  <a:schemeClr val="tx1"/>
                </a:solidFill>
                <a:latin typeface="Arial" panose="020B0604020202020204" pitchFamily="34" charset="0"/>
              </a:defRPr>
            </a:lvl3pPr>
            <a:lvl4pPr marL="1598958" indent="-227062" defTabSz="963820">
              <a:defRPr>
                <a:solidFill>
                  <a:schemeClr val="tx1"/>
                </a:solidFill>
                <a:latin typeface="Arial" panose="020B0604020202020204" pitchFamily="34" charset="0"/>
              </a:defRPr>
            </a:lvl4pPr>
            <a:lvl5pPr marL="2056256" indent="-227062" defTabSz="963820">
              <a:defRPr>
                <a:solidFill>
                  <a:schemeClr val="tx1"/>
                </a:solidFill>
                <a:latin typeface="Arial" panose="020B0604020202020204" pitchFamily="34" charset="0"/>
              </a:defRPr>
            </a:lvl5pPr>
            <a:lvl6pPr marL="2513554" indent="-227062" defTabSz="963820" eaLnBrk="0" fontAlgn="base" hangingPunct="0">
              <a:spcBef>
                <a:spcPct val="0"/>
              </a:spcBef>
              <a:spcAft>
                <a:spcPct val="0"/>
              </a:spcAft>
              <a:defRPr>
                <a:solidFill>
                  <a:schemeClr val="tx1"/>
                </a:solidFill>
                <a:latin typeface="Arial" panose="020B0604020202020204" pitchFamily="34" charset="0"/>
              </a:defRPr>
            </a:lvl6pPr>
            <a:lvl7pPr marL="2970853" indent="-227062" defTabSz="963820" eaLnBrk="0" fontAlgn="base" hangingPunct="0">
              <a:spcBef>
                <a:spcPct val="0"/>
              </a:spcBef>
              <a:spcAft>
                <a:spcPct val="0"/>
              </a:spcAft>
              <a:defRPr>
                <a:solidFill>
                  <a:schemeClr val="tx1"/>
                </a:solidFill>
                <a:latin typeface="Arial" panose="020B0604020202020204" pitchFamily="34" charset="0"/>
              </a:defRPr>
            </a:lvl7pPr>
            <a:lvl8pPr marL="3428151" indent="-227062" defTabSz="963820" eaLnBrk="0" fontAlgn="base" hangingPunct="0">
              <a:spcBef>
                <a:spcPct val="0"/>
              </a:spcBef>
              <a:spcAft>
                <a:spcPct val="0"/>
              </a:spcAft>
              <a:defRPr>
                <a:solidFill>
                  <a:schemeClr val="tx1"/>
                </a:solidFill>
                <a:latin typeface="Arial" panose="020B0604020202020204" pitchFamily="34" charset="0"/>
              </a:defRPr>
            </a:lvl8pPr>
            <a:lvl9pPr marL="3885449" indent="-227062" defTabSz="963820" eaLnBrk="0" fontAlgn="base" hangingPunct="0">
              <a:spcBef>
                <a:spcPct val="0"/>
              </a:spcBef>
              <a:spcAft>
                <a:spcPct val="0"/>
              </a:spcAft>
              <a:defRPr>
                <a:solidFill>
                  <a:schemeClr val="tx1"/>
                </a:solidFill>
                <a:latin typeface="Arial" panose="020B0604020202020204" pitchFamily="34" charset="0"/>
              </a:defRPr>
            </a:lvl9pPr>
          </a:lstStyle>
          <a:p>
            <a:fld id="{2BEF6515-BCEB-4419-BE78-1DC650D301EA}" type="slidenum">
              <a:rPr lang="en-US" altLang="zh-CN" smtClean="0">
                <a:latin typeface="Times New Roman" panose="02020603050405020304" pitchFamily="18" charset="0"/>
              </a:rPr>
              <a:pPr/>
              <a:t>7</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244133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65A7AF8-5AD9-4610-B7BC-893E16EA14A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20483" name="Rectangle 3">
            <a:extLst>
              <a:ext uri="{FF2B5EF4-FFF2-40B4-BE49-F238E27FC236}">
                <a16:creationId xmlns:a16="http://schemas.microsoft.com/office/drawing/2014/main" id="{356A251D-C7BA-429A-BCC1-1E4C7450C72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CB9F0863-F1D1-4783-83CF-F9F814241E7D}"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20484" name="Rectangle 6">
            <a:extLst>
              <a:ext uri="{FF2B5EF4-FFF2-40B4-BE49-F238E27FC236}">
                <a16:creationId xmlns:a16="http://schemas.microsoft.com/office/drawing/2014/main" id="{8969945E-02BC-497A-B8D1-989F52843DD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20485" name="Rectangle 7">
            <a:extLst>
              <a:ext uri="{FF2B5EF4-FFF2-40B4-BE49-F238E27FC236}">
                <a16:creationId xmlns:a16="http://schemas.microsoft.com/office/drawing/2014/main" id="{DE6DE517-A3C8-4EC7-934E-DB90CF48CC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FAB5FE83-C30A-49DA-AB36-300E448E9537}" type="slidenum">
              <a:rPr lang="en-US" altLang="zh-CN" smtClean="0">
                <a:latin typeface="Times New Roman" panose="02020603050405020304" pitchFamily="18" charset="0"/>
              </a:rPr>
              <a:pPr/>
              <a:t>8</a:t>
            </a:fld>
            <a:endParaRPr lang="en-US" altLang="zh-CN">
              <a:latin typeface="Times New Roman" panose="02020603050405020304" pitchFamily="18" charset="0"/>
            </a:endParaRPr>
          </a:p>
        </p:txBody>
      </p:sp>
      <p:sp>
        <p:nvSpPr>
          <p:cNvPr id="20486" name="Rectangle 2">
            <a:extLst>
              <a:ext uri="{FF2B5EF4-FFF2-40B4-BE49-F238E27FC236}">
                <a16:creationId xmlns:a16="http://schemas.microsoft.com/office/drawing/2014/main" id="{AABB8DC0-6F85-48FA-B908-9BB793A730B6}"/>
              </a:ext>
            </a:extLst>
          </p:cNvPr>
          <p:cNvSpPr>
            <a:spLocks noGrp="1" noRot="1" noChangeAspect="1" noChangeArrowheads="1" noTextEdit="1"/>
          </p:cNvSpPr>
          <p:nvPr>
            <p:ph type="sldImg"/>
          </p:nvPr>
        </p:nvSpPr>
        <p:spPr>
          <a:ln/>
        </p:spPr>
      </p:sp>
      <p:sp>
        <p:nvSpPr>
          <p:cNvPr id="20487" name="Rectangle 3">
            <a:extLst>
              <a:ext uri="{FF2B5EF4-FFF2-40B4-BE49-F238E27FC236}">
                <a16:creationId xmlns:a16="http://schemas.microsoft.com/office/drawing/2014/main" id="{8F7B1006-6A07-45DE-AA24-3F5C66948E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a:p>
            <a:r>
              <a:rPr lang="zh-CN" altLang="en-US" dirty="0"/>
              <a:t>作为计算机组成与设计，应该分析研究其底层共性的东西</a:t>
            </a:r>
            <a:r>
              <a:rPr lang="en-US" altLang="zh-CN" dirty="0"/>
              <a:t>——</a:t>
            </a:r>
            <a:r>
              <a:rPr lang="zh-CN" altLang="en-US" dirty="0"/>
              <a:t>对性能的影响</a:t>
            </a:r>
            <a:endParaRPr lang="en-US" altLang="zh-CN" dirty="0"/>
          </a:p>
          <a:p>
            <a:r>
              <a:rPr lang="en-US" altLang="zh-CN" dirty="0"/>
              <a:t>[++</a:t>
            </a:r>
            <a:r>
              <a:rPr lang="zh-CN" altLang="en-US" dirty="0"/>
              <a:t>观点</a:t>
            </a:r>
            <a:r>
              <a:rPr lang="en-US" altLang="zh-CN" dirty="0"/>
              <a:t>]: </a:t>
            </a:r>
            <a:r>
              <a:rPr lang="zh-CN" altLang="en-US" dirty="0"/>
              <a:t>从应用角度写软件需要懂结构、</a:t>
            </a:r>
            <a:r>
              <a:rPr lang="en-US" altLang="zh-CN" dirty="0"/>
              <a:t>CPU</a:t>
            </a:r>
            <a:r>
              <a:rPr lang="zh-CN" altLang="en-US" dirty="0"/>
              <a:t>设计也需要懂结构</a:t>
            </a:r>
            <a:endParaRPr lang="en-US" altLang="zh-CN" dirty="0"/>
          </a:p>
          <a:p>
            <a:r>
              <a:rPr lang="zh-CN" altLang="en-US" dirty="0"/>
              <a:t>软件懂</a:t>
            </a:r>
            <a:r>
              <a:rPr lang="en-US" altLang="zh-CN" dirty="0"/>
              <a:t>ISA</a:t>
            </a:r>
            <a:r>
              <a:rPr lang="zh-CN" altLang="en-US" dirty="0"/>
              <a:t>可以写出“正确”的程序，而懂微架构可以写出“高性能”的程序</a:t>
            </a:r>
            <a:endParaRPr lang="en-US" altLang="zh-CN" dirty="0"/>
          </a:p>
          <a:p>
            <a:endParaRPr lang="en-US" altLang="zh-CN" dirty="0"/>
          </a:p>
          <a:p>
            <a:r>
              <a:rPr lang="zh-CN" altLang="en-US" dirty="0"/>
              <a:t>具体包括（</a:t>
            </a:r>
            <a:r>
              <a:rPr lang="en-US" altLang="zh-CN" dirty="0"/>
              <a:t>ppt</a:t>
            </a:r>
            <a:r>
              <a:rPr lang="zh-CN" altLang="en-US" dirty="0"/>
              <a:t>）</a:t>
            </a:r>
            <a:endParaRPr lang="en-US" altLang="zh-CN" dirty="0"/>
          </a:p>
          <a:p>
            <a:r>
              <a:rPr lang="en-US" altLang="zh-CN" dirty="0"/>
              <a:t>1 </a:t>
            </a:r>
            <a:r>
              <a:rPr lang="zh-CN" altLang="en-US" dirty="0"/>
              <a:t>系统</a:t>
            </a:r>
            <a:r>
              <a:rPr lang="en-US" altLang="zh-CN" dirty="0"/>
              <a:t>2</a:t>
            </a:r>
            <a:r>
              <a:rPr lang="zh-CN" altLang="en-US" dirty="0"/>
              <a:t>是</a:t>
            </a:r>
            <a:r>
              <a:rPr lang="en-US" altLang="zh-CN" dirty="0"/>
              <a:t>C</a:t>
            </a:r>
            <a:r>
              <a:rPr lang="zh-CN" altLang="en-US" dirty="0"/>
              <a:t>代码（数据、运算、语句、流程控制、函数） 到汇编，现在是汇编到机器码以及机器码的执行</a:t>
            </a:r>
            <a:endParaRPr lang="en-US" altLang="zh-CN" dirty="0"/>
          </a:p>
          <a:p>
            <a:r>
              <a:rPr lang="en-US" altLang="zh-CN" dirty="0"/>
              <a:t>2 </a:t>
            </a:r>
            <a:r>
              <a:rPr lang="zh-CN" altLang="en-US" dirty="0"/>
              <a:t>软硬件接口</a:t>
            </a:r>
            <a:r>
              <a:rPr lang="en-US" altLang="zh-CN" dirty="0"/>
              <a:t>ISA</a:t>
            </a:r>
            <a:r>
              <a:rPr lang="zh-CN" altLang="en-US" dirty="0"/>
              <a:t>抽象，是</a:t>
            </a:r>
            <a:r>
              <a:rPr lang="en-US" altLang="zh-CN" dirty="0"/>
              <a:t>OS/CC</a:t>
            </a:r>
            <a:r>
              <a:rPr lang="zh-CN" altLang="en-US" dirty="0"/>
              <a:t>等关键界面</a:t>
            </a:r>
            <a:r>
              <a:rPr lang="en-US" altLang="zh-CN" dirty="0"/>
              <a:t>		</a:t>
            </a:r>
            <a:r>
              <a:rPr lang="zh-CN" altLang="en-US" dirty="0"/>
              <a:t>包括数据存储表示</a:t>
            </a:r>
            <a:r>
              <a:rPr lang="en-US" altLang="zh-CN" dirty="0"/>
              <a:t>/</a:t>
            </a:r>
            <a:r>
              <a:rPr lang="zh-CN" altLang="en-US" dirty="0"/>
              <a:t>计算</a:t>
            </a:r>
            <a:r>
              <a:rPr lang="en-US" altLang="zh-CN" dirty="0"/>
              <a:t>/</a:t>
            </a:r>
            <a:r>
              <a:rPr lang="zh-CN" altLang="en-US" dirty="0"/>
              <a:t>控制</a:t>
            </a:r>
            <a:r>
              <a:rPr lang="en-US" altLang="zh-CN" dirty="0"/>
              <a:t>/</a:t>
            </a:r>
            <a:r>
              <a:rPr lang="zh-CN" altLang="en-US" dirty="0"/>
              <a:t>异常中断（和</a:t>
            </a:r>
            <a:r>
              <a:rPr lang="en-US" altLang="zh-CN" dirty="0" err="1"/>
              <a:t>os</a:t>
            </a:r>
            <a:r>
              <a:rPr lang="zh-CN" altLang="en-US" dirty="0"/>
              <a:t>接口），关键是硬件上的不同软件行为导致的性能差异</a:t>
            </a:r>
            <a:endParaRPr lang="en-US" altLang="zh-CN" dirty="0"/>
          </a:p>
          <a:p>
            <a:r>
              <a:rPr lang="en-US" altLang="zh-CN" dirty="0"/>
              <a:t>3 </a:t>
            </a:r>
            <a:r>
              <a:rPr lang="zh-CN" altLang="en-US" dirty="0"/>
              <a:t>性能取决于算法、编程、编译等软件层面，以及硬件</a:t>
            </a:r>
            <a:endParaRPr lang="en-US" altLang="zh-CN" dirty="0"/>
          </a:p>
          <a:p>
            <a:r>
              <a:rPr lang="en-US" altLang="zh-CN" dirty="0"/>
              <a:t>4 </a:t>
            </a:r>
            <a:r>
              <a:rPr lang="zh-CN" altLang="en-US" dirty="0"/>
              <a:t>硬件提升性能：流水、并行、存储层次结构</a:t>
            </a:r>
            <a:endParaRPr lang="en-US" altLang="zh-CN" dirty="0"/>
          </a:p>
          <a:p>
            <a:r>
              <a:rPr lang="zh-CN" altLang="en-US" dirty="0"/>
              <a:t> </a:t>
            </a:r>
            <a:endParaRPr lang="en-US" altLang="zh-CN" dirty="0"/>
          </a:p>
          <a:p>
            <a:r>
              <a:rPr lang="en-US" altLang="zh-CN" dirty="0"/>
              <a:t>[++</a:t>
            </a:r>
            <a:r>
              <a:rPr lang="zh-CN" altLang="en-US" dirty="0"/>
              <a:t>观点</a:t>
            </a:r>
            <a:r>
              <a:rPr lang="en-US" altLang="zh-CN" dirty="0"/>
              <a:t>]: </a:t>
            </a:r>
            <a:r>
              <a:rPr lang="zh-CN" altLang="en-US" dirty="0"/>
              <a:t>如果不懂结构，那么程序优化过程只能是反复实验测试不同方案，而不是一个分析过程。</a:t>
            </a:r>
            <a:endParaRPr lang="en-US" altLang="zh-CN" dirty="0"/>
          </a:p>
          <a:p>
            <a:endParaRPr lang="en-AU" altLang="zh-CN" dirty="0"/>
          </a:p>
        </p:txBody>
      </p:sp>
    </p:spTree>
    <p:extLst>
      <p:ext uri="{BB962C8B-B14F-4D97-AF65-F5344CB8AC3E}">
        <p14:creationId xmlns:p14="http://schemas.microsoft.com/office/powerpoint/2010/main" val="4133916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61BCCE2-3624-4E54-9F67-9E644443DE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p>
        </p:txBody>
      </p:sp>
      <p:sp>
        <p:nvSpPr>
          <p:cNvPr id="22531" name="Rectangle 3">
            <a:extLst>
              <a:ext uri="{FF2B5EF4-FFF2-40B4-BE49-F238E27FC236}">
                <a16:creationId xmlns:a16="http://schemas.microsoft.com/office/drawing/2014/main" id="{3F31D50C-6273-4BDF-BA9D-508DEDC8D3B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547CE910-E0F2-4E76-98C9-6DE732B9EE1B}" type="datetime4">
              <a:rPr lang="en-US" altLang="zh-CN" smtClean="0">
                <a:latin typeface="Times New Roman" panose="02020603050405020304" pitchFamily="18" charset="0"/>
              </a:rPr>
              <a:pPr/>
              <a:t>September 15, 2020</a:t>
            </a:fld>
            <a:endParaRPr lang="en-US" altLang="zh-CN">
              <a:latin typeface="Times New Roman" panose="02020603050405020304" pitchFamily="18" charset="0"/>
            </a:endParaRPr>
          </a:p>
        </p:txBody>
      </p:sp>
      <p:sp>
        <p:nvSpPr>
          <p:cNvPr id="22532" name="Rectangle 6">
            <a:extLst>
              <a:ext uri="{FF2B5EF4-FFF2-40B4-BE49-F238E27FC236}">
                <a16:creationId xmlns:a16="http://schemas.microsoft.com/office/drawing/2014/main" id="{B19650A4-6422-4C49-8193-EE3BB218992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p>
        </p:txBody>
      </p:sp>
      <p:sp>
        <p:nvSpPr>
          <p:cNvPr id="22533" name="Rectangle 7">
            <a:extLst>
              <a:ext uri="{FF2B5EF4-FFF2-40B4-BE49-F238E27FC236}">
                <a16:creationId xmlns:a16="http://schemas.microsoft.com/office/drawing/2014/main" id="{89F66C33-28B5-455F-A0F8-FEA0BFF1C0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820">
              <a:defRPr>
                <a:solidFill>
                  <a:schemeClr val="tx1"/>
                </a:solidFill>
                <a:latin typeface="Arial" panose="020B0604020202020204" pitchFamily="34" charset="0"/>
              </a:defRPr>
            </a:lvl1pPr>
            <a:lvl2pPr marL="739934" indent="-282636" defTabSz="963820">
              <a:defRPr>
                <a:solidFill>
                  <a:schemeClr val="tx1"/>
                </a:solidFill>
                <a:latin typeface="Arial" panose="020B0604020202020204" pitchFamily="34" charset="0"/>
              </a:defRPr>
            </a:lvl2pPr>
            <a:lvl3pPr marL="1140070" indent="-225474" defTabSz="963820">
              <a:defRPr>
                <a:solidFill>
                  <a:schemeClr val="tx1"/>
                </a:solidFill>
                <a:latin typeface="Arial" panose="020B0604020202020204" pitchFamily="34" charset="0"/>
              </a:defRPr>
            </a:lvl3pPr>
            <a:lvl4pPr marL="1597368" indent="-225474" defTabSz="963820">
              <a:defRPr>
                <a:solidFill>
                  <a:schemeClr val="tx1"/>
                </a:solidFill>
                <a:latin typeface="Arial" panose="020B0604020202020204" pitchFamily="34" charset="0"/>
              </a:defRPr>
            </a:lvl4pPr>
            <a:lvl5pPr marL="2054668" indent="-225474" defTabSz="963820">
              <a:defRPr>
                <a:solidFill>
                  <a:schemeClr val="tx1"/>
                </a:solidFill>
                <a:latin typeface="Arial" panose="020B0604020202020204" pitchFamily="34" charset="0"/>
              </a:defRPr>
            </a:lvl5pPr>
            <a:lvl6pPr marL="2511966" indent="-225474" defTabSz="963820" eaLnBrk="0" fontAlgn="base" hangingPunct="0">
              <a:spcBef>
                <a:spcPct val="0"/>
              </a:spcBef>
              <a:spcAft>
                <a:spcPct val="0"/>
              </a:spcAft>
              <a:defRPr>
                <a:solidFill>
                  <a:schemeClr val="tx1"/>
                </a:solidFill>
                <a:latin typeface="Arial" panose="020B0604020202020204" pitchFamily="34" charset="0"/>
              </a:defRPr>
            </a:lvl6pPr>
            <a:lvl7pPr marL="2969264" indent="-225474" defTabSz="963820" eaLnBrk="0" fontAlgn="base" hangingPunct="0">
              <a:spcBef>
                <a:spcPct val="0"/>
              </a:spcBef>
              <a:spcAft>
                <a:spcPct val="0"/>
              </a:spcAft>
              <a:defRPr>
                <a:solidFill>
                  <a:schemeClr val="tx1"/>
                </a:solidFill>
                <a:latin typeface="Arial" panose="020B0604020202020204" pitchFamily="34" charset="0"/>
              </a:defRPr>
            </a:lvl7pPr>
            <a:lvl8pPr marL="3426563" indent="-225474" defTabSz="963820" eaLnBrk="0" fontAlgn="base" hangingPunct="0">
              <a:spcBef>
                <a:spcPct val="0"/>
              </a:spcBef>
              <a:spcAft>
                <a:spcPct val="0"/>
              </a:spcAft>
              <a:defRPr>
                <a:solidFill>
                  <a:schemeClr val="tx1"/>
                </a:solidFill>
                <a:latin typeface="Arial" panose="020B0604020202020204" pitchFamily="34" charset="0"/>
              </a:defRPr>
            </a:lvl8pPr>
            <a:lvl9pPr marL="3883861" indent="-225474" defTabSz="963820" eaLnBrk="0" fontAlgn="base" hangingPunct="0">
              <a:spcBef>
                <a:spcPct val="0"/>
              </a:spcBef>
              <a:spcAft>
                <a:spcPct val="0"/>
              </a:spcAft>
              <a:defRPr>
                <a:solidFill>
                  <a:schemeClr val="tx1"/>
                </a:solidFill>
                <a:latin typeface="Arial" panose="020B0604020202020204" pitchFamily="34" charset="0"/>
              </a:defRPr>
            </a:lvl9pPr>
          </a:lstStyle>
          <a:p>
            <a:fld id="{43469CFE-F275-48F2-8E5E-BB5412F69727}" type="slidenum">
              <a:rPr lang="en-US" altLang="zh-CN" smtClean="0">
                <a:latin typeface="Times New Roman" panose="02020603050405020304" pitchFamily="18" charset="0"/>
              </a:rPr>
              <a:pPr/>
              <a:t>9</a:t>
            </a:fld>
            <a:endParaRPr lang="en-US" altLang="zh-CN">
              <a:latin typeface="Times New Roman" panose="02020603050405020304" pitchFamily="18" charset="0"/>
            </a:endParaRPr>
          </a:p>
        </p:txBody>
      </p:sp>
      <p:sp>
        <p:nvSpPr>
          <p:cNvPr id="22534" name="Rectangle 2">
            <a:extLst>
              <a:ext uri="{FF2B5EF4-FFF2-40B4-BE49-F238E27FC236}">
                <a16:creationId xmlns:a16="http://schemas.microsoft.com/office/drawing/2014/main" id="{B90BEFF1-B6CB-4502-9E2D-44ED3F3CBFE6}"/>
              </a:ext>
            </a:extLst>
          </p:cNvPr>
          <p:cNvSpPr>
            <a:spLocks noGrp="1" noRot="1" noChangeAspect="1" noChangeArrowheads="1" noTextEdit="1"/>
          </p:cNvSpPr>
          <p:nvPr>
            <p:ph type="sldImg"/>
          </p:nvPr>
        </p:nvSpPr>
        <p:spPr>
          <a:ln/>
        </p:spPr>
      </p:sp>
      <p:sp>
        <p:nvSpPr>
          <p:cNvPr id="22535" name="Rectangle 3">
            <a:extLst>
              <a:ext uri="{FF2B5EF4-FFF2-40B4-BE49-F238E27FC236}">
                <a16:creationId xmlns:a16="http://schemas.microsoft.com/office/drawing/2014/main" id="{27E0EF65-464E-4214-92F7-D10DFF6538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课本</a:t>
            </a:r>
            <a:r>
              <a:rPr lang="en-US" altLang="zh-CN" dirty="0"/>
              <a:t>P5</a:t>
            </a:r>
            <a:r>
              <a:rPr lang="zh-CN" altLang="en-US" dirty="0"/>
              <a:t>的表（含对应章节）</a:t>
            </a:r>
            <a:endParaRPr lang="en-US" altLang="zh-CN" dirty="0"/>
          </a:p>
          <a:p>
            <a:endParaRPr lang="en-US" altLang="zh-CN" dirty="0"/>
          </a:p>
          <a:p>
            <a:r>
              <a:rPr lang="zh-CN" altLang="en-US" dirty="0"/>
              <a:t>本课程的重点是处理器和存储系统</a:t>
            </a:r>
            <a:endParaRPr lang="en-US" altLang="zh-CN" dirty="0"/>
          </a:p>
          <a:p>
            <a:r>
              <a:rPr lang="zh-CN" altLang="en-US" dirty="0"/>
              <a:t>知识的重点集中在两点上：处理器的并行性和存储的层次性，其中处理器并行性主要体现在流水技术</a:t>
            </a:r>
            <a:r>
              <a:rPr lang="en-US" altLang="zh-CN" dirty="0"/>
              <a:t>/</a:t>
            </a:r>
            <a:r>
              <a:rPr lang="zh-CN" altLang="en-US" dirty="0"/>
              <a:t>超标量技术</a:t>
            </a:r>
            <a:r>
              <a:rPr lang="en-US" altLang="zh-CN" dirty="0"/>
              <a:t>/</a:t>
            </a:r>
            <a:r>
              <a:rPr lang="zh-CN" altLang="en-US" dirty="0"/>
              <a:t>多核等方面</a:t>
            </a:r>
          </a:p>
          <a:p>
            <a:endParaRPr lang="en-US" altLang="zh-CN" dirty="0"/>
          </a:p>
          <a:p>
            <a:r>
              <a:rPr lang="zh-CN" altLang="en-US" dirty="0"/>
              <a:t>算法，快速排序</a:t>
            </a:r>
            <a:r>
              <a:rPr lang="en-US" altLang="zh-CN" dirty="0"/>
              <a:t>/</a:t>
            </a:r>
            <a:r>
              <a:rPr lang="zh-CN" altLang="en-US" dirty="0"/>
              <a:t>快速傅里叶变换</a:t>
            </a:r>
            <a:endParaRPr lang="en-US" altLang="zh-CN" dirty="0"/>
          </a:p>
          <a:p>
            <a:r>
              <a:rPr lang="zh-CN" altLang="en-US" dirty="0"/>
              <a:t>编程实现（</a:t>
            </a:r>
            <a:r>
              <a:rPr lang="en-US" altLang="zh-CN" dirty="0"/>
              <a:t>IO</a:t>
            </a:r>
            <a:r>
              <a:rPr lang="zh-CN" altLang="en-US" dirty="0"/>
              <a:t>重叠）、编程语言（</a:t>
            </a:r>
            <a:r>
              <a:rPr lang="en-US" altLang="zh-CN" dirty="0"/>
              <a:t>C/java</a:t>
            </a:r>
            <a:r>
              <a:rPr lang="zh-CN" altLang="en-US" dirty="0"/>
              <a:t>），编译器（</a:t>
            </a:r>
            <a:r>
              <a:rPr lang="en-US" altLang="zh-CN" dirty="0" err="1"/>
              <a:t>gcc</a:t>
            </a:r>
            <a:r>
              <a:rPr lang="en-US" altLang="zh-CN" dirty="0"/>
              <a:t>/intel</a:t>
            </a:r>
            <a:r>
              <a:rPr lang="zh-CN" altLang="en-US" dirty="0"/>
              <a:t>的优化努力程度不同），体系结构（向量指令</a:t>
            </a:r>
            <a:r>
              <a:rPr lang="en-US" altLang="zh-CN" dirty="0"/>
              <a:t>/</a:t>
            </a:r>
            <a:r>
              <a:rPr lang="zh-CN" altLang="en-US" dirty="0"/>
              <a:t>子字并行）</a:t>
            </a:r>
            <a:endParaRPr lang="en-US" altLang="zh-CN" dirty="0"/>
          </a:p>
          <a:p>
            <a:r>
              <a:rPr lang="zh-CN" altLang="en-US" dirty="0"/>
              <a:t>处理器和存储</a:t>
            </a:r>
            <a:endParaRPr lang="en-US" altLang="zh-CN" dirty="0"/>
          </a:p>
          <a:p>
            <a:r>
              <a:rPr lang="en-US" altLang="zh-CN" dirty="0"/>
              <a:t>IO  </a:t>
            </a:r>
            <a:r>
              <a:rPr lang="zh-CN" altLang="en-US" dirty="0"/>
              <a:t>操作系统访问快速（调度速度，数据拷贝次数，内核进出次数等）  </a:t>
            </a:r>
            <a:endParaRPr lang="en-US" altLang="zh-CN" dirty="0"/>
          </a:p>
          <a:p>
            <a:endParaRPr lang="en-US" altLang="zh-CN" dirty="0"/>
          </a:p>
          <a:p>
            <a:r>
              <a:rPr lang="zh-CN" altLang="en-US" dirty="0"/>
              <a:t>对处理器和存储的理解可以帮助应用编程</a:t>
            </a:r>
            <a:endParaRPr lang="en-US" altLang="zh-CN" dirty="0"/>
          </a:p>
          <a:p>
            <a:r>
              <a:rPr lang="zh-CN" altLang="en-US" dirty="0"/>
              <a:t>对</a:t>
            </a:r>
            <a:r>
              <a:rPr lang="en-US" altLang="zh-CN" dirty="0"/>
              <a:t>IO</a:t>
            </a:r>
            <a:r>
              <a:rPr lang="zh-CN" altLang="en-US" dirty="0"/>
              <a:t>工作原理的理解，例如串行文件系统多个任务对同一文件同一位置操作较快，而并行文件系统则希望不同任务对不同的文件数据进行处理。文件加锁时用细粒度等</a:t>
            </a:r>
            <a:endParaRPr lang="en-US" altLang="zh-CN" dirty="0"/>
          </a:p>
          <a:p>
            <a:endParaRPr lang="en-US" altLang="zh-CN" dirty="0"/>
          </a:p>
          <a:p>
            <a:endParaRPr lang="en-AU" altLang="zh-CN" dirty="0"/>
          </a:p>
        </p:txBody>
      </p:sp>
    </p:spTree>
    <p:extLst>
      <p:ext uri="{BB962C8B-B14F-4D97-AF65-F5344CB8AC3E}">
        <p14:creationId xmlns:p14="http://schemas.microsoft.com/office/powerpoint/2010/main" val="245599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0D05FC3-6A9E-4862-8566-219548B9394F}"/>
              </a:ext>
            </a:extLst>
          </p:cNvPr>
          <p:cNvSpPr>
            <a:spLocks noChangeArrowheads="1"/>
          </p:cNvSpPr>
          <p:nvPr/>
        </p:nvSpPr>
        <p:spPr bwMode="auto">
          <a:xfrm>
            <a:off x="1619250" y="1125538"/>
            <a:ext cx="28575" cy="5732462"/>
          </a:xfrm>
          <a:prstGeom prst="rect">
            <a:avLst/>
          </a:prstGeom>
          <a:solidFill>
            <a:schemeClr val="tx2"/>
          </a:soli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
        <p:nvSpPr>
          <p:cNvPr id="5" name="Rectangle 5">
            <a:extLst>
              <a:ext uri="{FF2B5EF4-FFF2-40B4-BE49-F238E27FC236}">
                <a16:creationId xmlns:a16="http://schemas.microsoft.com/office/drawing/2014/main" id="{0F365416-8FBE-4C69-B054-29511C1DE784}"/>
              </a:ext>
            </a:extLst>
          </p:cNvPr>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
        <p:nvSpPr>
          <p:cNvPr id="6" name="Rectangle 6">
            <a:extLst>
              <a:ext uri="{FF2B5EF4-FFF2-40B4-BE49-F238E27FC236}">
                <a16:creationId xmlns:a16="http://schemas.microsoft.com/office/drawing/2014/main" id="{90CE28F5-D7A6-41B8-975F-F26059985CF9}"/>
              </a:ext>
            </a:extLst>
          </p:cNvPr>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
        <p:nvSpPr>
          <p:cNvPr id="7" name="Rectangle 7">
            <a:extLst>
              <a:ext uri="{FF2B5EF4-FFF2-40B4-BE49-F238E27FC236}">
                <a16:creationId xmlns:a16="http://schemas.microsoft.com/office/drawing/2014/main" id="{295F3DF4-EF5F-408A-9511-80C27DED54B3}"/>
              </a:ext>
            </a:extLst>
          </p:cNvPr>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
        <p:nvSpPr>
          <p:cNvPr id="8" name="Rectangle 9">
            <a:extLst>
              <a:ext uri="{FF2B5EF4-FFF2-40B4-BE49-F238E27FC236}">
                <a16:creationId xmlns:a16="http://schemas.microsoft.com/office/drawing/2014/main" id="{C2A2BE71-3E9D-4803-913D-A4DDCEA63E2A}"/>
              </a:ext>
            </a:extLst>
          </p:cNvPr>
          <p:cNvSpPr>
            <a:spLocks noChangeArrowheads="1"/>
          </p:cNvSpPr>
          <p:nvPr/>
        </p:nvSpPr>
        <p:spPr bwMode="auto">
          <a:xfrm>
            <a:off x="0" y="1125538"/>
            <a:ext cx="9144000" cy="17462"/>
          </a:xfrm>
          <a:prstGeom prst="rect">
            <a:avLst/>
          </a:prstGeom>
          <a:solidFill>
            <a:srgbClr val="FF0000"/>
          </a:soli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
        <p:nvSpPr>
          <p:cNvPr id="9" name="Rectangle 10">
            <a:extLst>
              <a:ext uri="{FF2B5EF4-FFF2-40B4-BE49-F238E27FC236}">
                <a16:creationId xmlns:a16="http://schemas.microsoft.com/office/drawing/2014/main" id="{8E1543EB-8791-44EA-ADAA-C9FD19420A5F}"/>
              </a:ext>
            </a:extLst>
          </p:cNvPr>
          <p:cNvSpPr>
            <a:spLocks noChangeArrowheads="1"/>
          </p:cNvSpPr>
          <p:nvPr/>
        </p:nvSpPr>
        <p:spPr bwMode="auto">
          <a:xfrm>
            <a:off x="1619250" y="549275"/>
            <a:ext cx="28575" cy="576263"/>
          </a:xfrm>
          <a:prstGeom prst="rect">
            <a:avLst/>
          </a:prstGeom>
          <a:solidFill>
            <a:schemeClr val="bg1"/>
          </a:soli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grpSp>
        <p:nvGrpSpPr>
          <p:cNvPr id="10" name="Group 30">
            <a:extLst>
              <a:ext uri="{FF2B5EF4-FFF2-40B4-BE49-F238E27FC236}">
                <a16:creationId xmlns:a16="http://schemas.microsoft.com/office/drawing/2014/main" id="{288DE6EA-D1D9-44D6-A064-F5F2F1F7E52C}"/>
              </a:ext>
            </a:extLst>
          </p:cNvPr>
          <p:cNvGrpSpPr>
            <a:grpSpLocks/>
          </p:cNvGrpSpPr>
          <p:nvPr userDrawn="1"/>
        </p:nvGrpSpPr>
        <p:grpSpPr bwMode="auto">
          <a:xfrm>
            <a:off x="1774825" y="104775"/>
            <a:ext cx="6084888" cy="868363"/>
            <a:chOff x="1774113" y="104757"/>
            <a:chExt cx="6084936" cy="868541"/>
          </a:xfrm>
        </p:grpSpPr>
        <p:sp>
          <p:nvSpPr>
            <p:cNvPr id="11" name="TextBox 15">
              <a:extLst>
                <a:ext uri="{FF2B5EF4-FFF2-40B4-BE49-F238E27FC236}">
                  <a16:creationId xmlns:a16="http://schemas.microsoft.com/office/drawing/2014/main" id="{CB0EC8D1-5451-407F-AC22-663C70346046}"/>
                </a:ext>
              </a:extLst>
            </p:cNvPr>
            <p:cNvSpPr txBox="1"/>
            <p:nvPr userDrawn="1"/>
          </p:nvSpPr>
          <p:spPr>
            <a:xfrm>
              <a:off x="1774113" y="104757"/>
              <a:ext cx="6084936" cy="554152"/>
            </a:xfrm>
            <a:prstGeom prst="rect">
              <a:avLst/>
            </a:prstGeom>
            <a:noFill/>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zh-CN" sz="3000" b="1">
                  <a:solidFill>
                    <a:schemeClr val="bg1"/>
                  </a:solidFill>
                  <a:latin typeface="Corbel" pitchFamily="34" charset="0"/>
                </a:rPr>
                <a:t>COMPUTER ORGANIZATION AND DESIGN</a:t>
              </a:r>
              <a:endParaRPr lang="en-US" altLang="zh-CN" sz="3000" b="1">
                <a:solidFill>
                  <a:schemeClr val="bg1"/>
                </a:solidFill>
                <a:latin typeface="Corbel" pitchFamily="34" charset="0"/>
                <a:ea typeface="宋体" charset="-122"/>
              </a:endParaRPr>
            </a:p>
          </p:txBody>
        </p:sp>
        <p:sp>
          <p:nvSpPr>
            <p:cNvPr id="12" name="TextBox 16">
              <a:extLst>
                <a:ext uri="{FF2B5EF4-FFF2-40B4-BE49-F238E27FC236}">
                  <a16:creationId xmlns:a16="http://schemas.microsoft.com/office/drawing/2014/main" id="{16FD39DE-BC5E-4CC1-BB46-D30A673EFDE7}"/>
                </a:ext>
              </a:extLst>
            </p:cNvPr>
            <p:cNvSpPr txBox="1">
              <a:spLocks noChangeArrowheads="1"/>
            </p:cNvSpPr>
            <p:nvPr userDrawn="1"/>
          </p:nvSpPr>
          <p:spPr bwMode="auto">
            <a:xfrm>
              <a:off x="2844096" y="573166"/>
              <a:ext cx="3957669" cy="400132"/>
            </a:xfrm>
            <a:prstGeom prst="rect">
              <a:avLst/>
            </a:prstGeom>
            <a:noFill/>
            <a:ln w="9525">
              <a:no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altLang="zh-CN" sz="2000">
                  <a:solidFill>
                    <a:schemeClr val="bg1"/>
                  </a:solidFill>
                </a:rPr>
                <a:t>The Hardware/Software Interface</a:t>
              </a:r>
              <a:endParaRPr lang="en-US" altLang="zh-CN" sz="2000">
                <a:solidFill>
                  <a:schemeClr val="bg1"/>
                </a:solidFill>
                <a:ea typeface="宋体" charset="-122"/>
              </a:endParaRPr>
            </a:p>
          </p:txBody>
        </p:sp>
      </p:grpSp>
      <p:sp>
        <p:nvSpPr>
          <p:cNvPr id="295939"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95940"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76885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EA171AC-2C06-4039-AF22-DE9F4612B199}"/>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9581A0C8-912A-44CF-8B0E-66116EA4630E}" type="slidenum">
              <a:rPr lang="en-AU" altLang="zh-CN"/>
              <a:pPr>
                <a:defRPr/>
              </a:pPr>
              <a:t>‹#›</a:t>
            </a:fld>
            <a:endParaRPr lang="en-AU" altLang="zh-CN"/>
          </a:p>
        </p:txBody>
      </p:sp>
    </p:spTree>
    <p:extLst>
      <p:ext uri="{BB962C8B-B14F-4D97-AF65-F5344CB8AC3E}">
        <p14:creationId xmlns:p14="http://schemas.microsoft.com/office/powerpoint/2010/main" val="910490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F6766B87-5A45-42F3-8544-461457FF046A}"/>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BB2A8198-A051-4F0F-BA9E-2D06E88535B8}" type="slidenum">
              <a:rPr lang="en-AU" altLang="zh-CN"/>
              <a:pPr>
                <a:defRPr/>
              </a:pPr>
              <a:t>‹#›</a:t>
            </a:fld>
            <a:endParaRPr lang="en-AU" altLang="zh-CN"/>
          </a:p>
        </p:txBody>
      </p:sp>
    </p:spTree>
    <p:extLst>
      <p:ext uri="{BB962C8B-B14F-4D97-AF65-F5344CB8AC3E}">
        <p14:creationId xmlns:p14="http://schemas.microsoft.com/office/powerpoint/2010/main" val="220570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382255D1-ECB7-44DA-BE7B-D77CF636344F}"/>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62DDA36B-073A-472E-8661-C8E1E0B08E68}" type="slidenum">
              <a:rPr lang="en-AU" altLang="zh-CN"/>
              <a:pPr>
                <a:defRPr/>
              </a:pPr>
              <a:t>‹#›</a:t>
            </a:fld>
            <a:endParaRPr lang="en-AU" altLang="zh-CN"/>
          </a:p>
        </p:txBody>
      </p:sp>
    </p:spTree>
    <p:extLst>
      <p:ext uri="{BB962C8B-B14F-4D97-AF65-F5344CB8AC3E}">
        <p14:creationId xmlns:p14="http://schemas.microsoft.com/office/powerpoint/2010/main" val="426302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0702FF32-F2EA-4709-B822-C872C8644715}"/>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4D70CA8B-8644-44D4-B484-942D0C37781F}" type="slidenum">
              <a:rPr lang="en-AU" altLang="zh-CN"/>
              <a:pPr>
                <a:defRPr/>
              </a:pPr>
              <a:t>‹#›</a:t>
            </a:fld>
            <a:endParaRPr lang="en-AU" altLang="zh-CN"/>
          </a:p>
        </p:txBody>
      </p:sp>
    </p:spTree>
    <p:extLst>
      <p:ext uri="{BB962C8B-B14F-4D97-AF65-F5344CB8AC3E}">
        <p14:creationId xmlns:p14="http://schemas.microsoft.com/office/powerpoint/2010/main" val="712405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0C8A143-3524-48B8-AD46-677B23E45AD2}"/>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3286A18F-BC60-4634-B0D1-2FB35D3A3048}" type="slidenum">
              <a:rPr lang="en-AU" altLang="zh-CN"/>
              <a:pPr>
                <a:defRPr/>
              </a:pPr>
              <a:t>‹#›</a:t>
            </a:fld>
            <a:endParaRPr lang="en-AU" altLang="zh-CN"/>
          </a:p>
        </p:txBody>
      </p:sp>
    </p:spTree>
    <p:extLst>
      <p:ext uri="{BB962C8B-B14F-4D97-AF65-F5344CB8AC3E}">
        <p14:creationId xmlns:p14="http://schemas.microsoft.com/office/powerpoint/2010/main" val="336539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DA4A1962-C8E7-443E-89CB-49C634EBDE27}"/>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4CAFA5C4-A4F2-44C1-8076-62C8892D7402}" type="slidenum">
              <a:rPr lang="en-AU" altLang="zh-CN"/>
              <a:pPr>
                <a:defRPr/>
              </a:pPr>
              <a:t>‹#›</a:t>
            </a:fld>
            <a:endParaRPr lang="en-AU" altLang="zh-CN"/>
          </a:p>
        </p:txBody>
      </p:sp>
    </p:spTree>
    <p:extLst>
      <p:ext uri="{BB962C8B-B14F-4D97-AF65-F5344CB8AC3E}">
        <p14:creationId xmlns:p14="http://schemas.microsoft.com/office/powerpoint/2010/main" val="22707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DE2DA26E-218B-4A16-8ED1-5AC36A6B556C}"/>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A96BE4DD-25D1-46A6-B5F4-3F88667B1D5A}" type="slidenum">
              <a:rPr lang="en-AU" altLang="zh-CN"/>
              <a:pPr>
                <a:defRPr/>
              </a:pPr>
              <a:t>‹#›</a:t>
            </a:fld>
            <a:endParaRPr lang="en-AU" altLang="zh-CN"/>
          </a:p>
        </p:txBody>
      </p:sp>
    </p:spTree>
    <p:extLst>
      <p:ext uri="{BB962C8B-B14F-4D97-AF65-F5344CB8AC3E}">
        <p14:creationId xmlns:p14="http://schemas.microsoft.com/office/powerpoint/2010/main" val="342637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8C180CF1-9AD2-4572-8FFF-31F57106CE7D}"/>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E7A1FF2E-09E2-40C4-991F-69D7A17B3151}" type="slidenum">
              <a:rPr lang="en-AU" altLang="zh-CN"/>
              <a:pPr>
                <a:defRPr/>
              </a:pPr>
              <a:t>‹#›</a:t>
            </a:fld>
            <a:endParaRPr lang="en-AU" altLang="zh-CN"/>
          </a:p>
        </p:txBody>
      </p:sp>
    </p:spTree>
    <p:extLst>
      <p:ext uri="{BB962C8B-B14F-4D97-AF65-F5344CB8AC3E}">
        <p14:creationId xmlns:p14="http://schemas.microsoft.com/office/powerpoint/2010/main" val="403586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50FA596D-2918-478C-9E4C-0F1543030072}"/>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84E5D78C-C595-4B88-964B-C96615F6BEFB}" type="slidenum">
              <a:rPr lang="en-AU" altLang="zh-CN"/>
              <a:pPr>
                <a:defRPr/>
              </a:pPr>
              <a:t>‹#›</a:t>
            </a:fld>
            <a:endParaRPr lang="en-AU" altLang="zh-CN"/>
          </a:p>
        </p:txBody>
      </p:sp>
    </p:spTree>
    <p:extLst>
      <p:ext uri="{BB962C8B-B14F-4D97-AF65-F5344CB8AC3E}">
        <p14:creationId xmlns:p14="http://schemas.microsoft.com/office/powerpoint/2010/main" val="62576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0AC4E3E0-01DB-4488-AE9C-1BD70E190ED9}"/>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5F74A88F-74C5-4C64-B6D6-0C34693FC895}" type="slidenum">
              <a:rPr lang="en-AU" altLang="zh-CN"/>
              <a:pPr>
                <a:defRPr/>
              </a:pPr>
              <a:t>‹#›</a:t>
            </a:fld>
            <a:endParaRPr lang="en-AU" altLang="zh-CN"/>
          </a:p>
        </p:txBody>
      </p:sp>
    </p:spTree>
    <p:extLst>
      <p:ext uri="{BB962C8B-B14F-4D97-AF65-F5344CB8AC3E}">
        <p14:creationId xmlns:p14="http://schemas.microsoft.com/office/powerpoint/2010/main" val="1248107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1CC93BE8-B606-46FB-B4EE-1D7B59074C6E}"/>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96CE07A0-90AD-4C32-BBB0-B231ED113ADA}" type="slidenum">
              <a:rPr lang="en-AU" altLang="zh-CN"/>
              <a:pPr>
                <a:defRPr/>
              </a:pPr>
              <a:t>‹#›</a:t>
            </a:fld>
            <a:endParaRPr lang="en-AU" altLang="zh-CN"/>
          </a:p>
        </p:txBody>
      </p:sp>
    </p:spTree>
    <p:extLst>
      <p:ext uri="{BB962C8B-B14F-4D97-AF65-F5344CB8AC3E}">
        <p14:creationId xmlns:p14="http://schemas.microsoft.com/office/powerpoint/2010/main" val="1965903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4DCA19EE-9802-4055-A844-0B085FCE9828}"/>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7159C5FE-0954-4EB0-9182-63CCD8B74263}" type="slidenum">
              <a:rPr lang="en-AU" altLang="zh-CN"/>
              <a:pPr>
                <a:defRPr/>
              </a:pPr>
              <a:t>‹#›</a:t>
            </a:fld>
            <a:endParaRPr lang="en-AU" altLang="zh-CN"/>
          </a:p>
        </p:txBody>
      </p:sp>
    </p:spTree>
    <p:extLst>
      <p:ext uri="{BB962C8B-B14F-4D97-AF65-F5344CB8AC3E}">
        <p14:creationId xmlns:p14="http://schemas.microsoft.com/office/powerpoint/2010/main" val="4200553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4BE8C1E-5B50-4EB8-A440-77D917FA4C6E}"/>
              </a:ext>
            </a:extLst>
          </p:cNvPr>
          <p:cNvSpPr>
            <a:spLocks noGrp="1" noChangeArrowheads="1"/>
          </p:cNvSpPr>
          <p:nvPr>
            <p:ph type="ftr" sz="quarter" idx="10"/>
          </p:nvPr>
        </p:nvSpPr>
        <p:spPr>
          <a:ln/>
        </p:spPr>
        <p:txBody>
          <a:bodyPr/>
          <a:lstStyle>
            <a:lvl1pPr>
              <a:defRPr/>
            </a:lvl1pPr>
          </a:lstStyle>
          <a:p>
            <a:pPr>
              <a:defRPr/>
            </a:pPr>
            <a:r>
              <a:rPr lang="en-AU" altLang="zh-CN"/>
              <a:t>Chapter 1 — Computer Abstractions and Technology — </a:t>
            </a:r>
            <a:fld id="{4E489190-FFF8-4405-AC23-4D6F09DE1BAB}" type="slidenum">
              <a:rPr lang="en-AU" altLang="zh-CN"/>
              <a:pPr>
                <a:defRPr/>
              </a:pPr>
              <a:t>‹#›</a:t>
            </a:fld>
            <a:endParaRPr lang="en-AU" altLang="zh-CN"/>
          </a:p>
        </p:txBody>
      </p:sp>
    </p:spTree>
    <p:extLst>
      <p:ext uri="{BB962C8B-B14F-4D97-AF65-F5344CB8AC3E}">
        <p14:creationId xmlns:p14="http://schemas.microsoft.com/office/powerpoint/2010/main" val="44199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7B2CFFC-D1CC-4098-8905-08FF5051C691}"/>
              </a:ext>
            </a:extLst>
          </p:cNvPr>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
        <p:nvSpPr>
          <p:cNvPr id="1027" name="Rectangle 3">
            <a:extLst>
              <a:ext uri="{FF2B5EF4-FFF2-40B4-BE49-F238E27FC236}">
                <a16:creationId xmlns:a16="http://schemas.microsoft.com/office/drawing/2014/main" id="{D23B8BD7-C828-424A-8BDA-7286946295A4}"/>
              </a:ext>
            </a:extLst>
          </p:cNvPr>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zh-CN"/>
              <a:t>Click to edit Master title style</a:t>
            </a:r>
          </a:p>
        </p:txBody>
      </p:sp>
      <p:sp>
        <p:nvSpPr>
          <p:cNvPr id="1028" name="Rectangle 4">
            <a:extLst>
              <a:ext uri="{FF2B5EF4-FFF2-40B4-BE49-F238E27FC236}">
                <a16:creationId xmlns:a16="http://schemas.microsoft.com/office/drawing/2014/main" id="{96B965DE-0434-41BD-89CC-9CD2A45E577B}"/>
              </a:ext>
            </a:extLst>
          </p:cNvPr>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zh-CN"/>
              <a:t>Click to edit Master text styles</a:t>
            </a:r>
          </a:p>
          <a:p>
            <a:pPr lvl="1"/>
            <a:r>
              <a:rPr lang="en-AU" altLang="zh-CN"/>
              <a:t>Second level</a:t>
            </a:r>
          </a:p>
          <a:p>
            <a:pPr lvl="2"/>
            <a:r>
              <a:rPr lang="en-AU" altLang="zh-CN"/>
              <a:t>Third level</a:t>
            </a:r>
          </a:p>
          <a:p>
            <a:pPr lvl="3"/>
            <a:r>
              <a:rPr lang="en-AU" altLang="zh-CN"/>
              <a:t>Fourth level</a:t>
            </a:r>
          </a:p>
          <a:p>
            <a:pPr lvl="4"/>
            <a:r>
              <a:rPr lang="en-AU" altLang="zh-CN"/>
              <a:t>Fifth level</a:t>
            </a:r>
          </a:p>
        </p:txBody>
      </p:sp>
      <p:sp>
        <p:nvSpPr>
          <p:cNvPr id="294917" name="Rectangle 5">
            <a:extLst>
              <a:ext uri="{FF2B5EF4-FFF2-40B4-BE49-F238E27FC236}">
                <a16:creationId xmlns:a16="http://schemas.microsoft.com/office/drawing/2014/main" id="{F1E1E755-38E3-430C-ABF5-8CFE357C15FD}"/>
              </a:ext>
            </a:extLst>
          </p:cNvPr>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ea typeface="宋体" panose="02010600030101010101" pitchFamily="2" charset="-122"/>
              </a:defRPr>
            </a:lvl1pPr>
          </a:lstStyle>
          <a:p>
            <a:pPr>
              <a:defRPr/>
            </a:pPr>
            <a:r>
              <a:rPr lang="en-AU" altLang="zh-CN"/>
              <a:t>Chapter 1 — Computer Abstractions and Technology — </a:t>
            </a:r>
            <a:fld id="{B3A3E72A-0915-431C-882F-6AB0BEBBDC48}" type="slidenum">
              <a:rPr lang="en-AU" altLang="zh-CN"/>
              <a:pPr>
                <a:defRPr/>
              </a:pPr>
              <a:t>‹#›</a:t>
            </a:fld>
            <a:endParaRPr lang="en-AU" altLang="zh-CN"/>
          </a:p>
        </p:txBody>
      </p:sp>
      <p:sp>
        <p:nvSpPr>
          <p:cNvPr id="1030" name="Rectangle 7">
            <a:extLst>
              <a:ext uri="{FF2B5EF4-FFF2-40B4-BE49-F238E27FC236}">
                <a16:creationId xmlns:a16="http://schemas.microsoft.com/office/drawing/2014/main" id="{3C551942-8E48-4C00-B2BD-64F5C27777E8}"/>
              </a:ext>
            </a:extLst>
          </p:cNvPr>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w="9525">
            <a:no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zh-CN" altLang="zh-CN">
              <a:ea typeface="宋体" charset="-122"/>
            </a:endParaRPr>
          </a:p>
        </p:txBody>
      </p:sp>
    </p:spTree>
  </p:cSld>
  <p:clrMap bg1="lt1" tx1="dk1" bg2="lt2" tx2="dk2" accent1="accent1" accent2="accent2" accent3="accent3" accent4="accent4" accent5="accent5" accent6="accent6" hlink="hlink" folHlink="folHlink"/>
  <p:sldLayoutIdLst>
    <p:sldLayoutId id="2147484060"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 id="2147484058" r:id="rId13"/>
    <p:sldLayoutId id="2147484059" r:id="rId14"/>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9.w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4.xml"/><Relationship Id="rId7" Type="http://schemas.openxmlformats.org/officeDocument/2006/relationships/image" Target="../media/image31.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image" Target="../media/image33.emf"/><Relationship Id="rId5" Type="http://schemas.openxmlformats.org/officeDocument/2006/relationships/image" Target="../media/image30.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32.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4.wmf"/><Relationship Id="rId4"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5.w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6.wmf"/><Relationship Id="rId4" Type="http://schemas.openxmlformats.org/officeDocument/2006/relationships/oleObject" Target="../embeddings/oleObject10.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7.wmf"/><Relationship Id="rId4" Type="http://schemas.openxmlformats.org/officeDocument/2006/relationships/oleObject" Target="../embeddings/oleObject11.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8.wmf"/><Relationship Id="rId4" Type="http://schemas.openxmlformats.org/officeDocument/2006/relationships/oleObject" Target="../embeddings/oleObject12.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39.wmf"/><Relationship Id="rId4"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2.png"/><Relationship Id="rId5" Type="http://schemas.openxmlformats.org/officeDocument/2006/relationships/image" Target="../media/image41.wmf"/><Relationship Id="rId4" Type="http://schemas.openxmlformats.org/officeDocument/2006/relationships/oleObject" Target="../embeddings/oleObject15.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3.wmf"/><Relationship Id="rId4" Type="http://schemas.openxmlformats.org/officeDocument/2006/relationships/oleObject" Target="../embeddings/oleObject16.bin"/></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5.wmf"/><Relationship Id="rId4" Type="http://schemas.openxmlformats.org/officeDocument/2006/relationships/oleObject" Target="../embeddings/oleObject17.bin"/></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7.wmf"/><Relationship Id="rId4" Type="http://schemas.openxmlformats.org/officeDocument/2006/relationships/oleObject" Target="../embeddings/oleObject18.bin"/></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7" Type="http://schemas.openxmlformats.org/officeDocument/2006/relationships/image" Target="../media/image50.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0.bin"/><Relationship Id="rId5" Type="http://schemas.openxmlformats.org/officeDocument/2006/relationships/image" Target="../media/image49.wmf"/><Relationship Id="rId4" Type="http://schemas.openxmlformats.org/officeDocument/2006/relationships/oleObject" Target="../embeddings/oleObject19.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1.wmf"/><Relationship Id="rId4" Type="http://schemas.openxmlformats.org/officeDocument/2006/relationships/oleObject" Target="../embeddings/oleObject21.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55CC4F59-BFBD-4BF4-9764-D36954ACECFF}"/>
              </a:ext>
            </a:extLst>
          </p:cNvPr>
          <p:cNvSpPr>
            <a:spLocks noGrp="1" noChangeArrowheads="1"/>
          </p:cNvSpPr>
          <p:nvPr>
            <p:ph type="ctrTitle"/>
          </p:nvPr>
        </p:nvSpPr>
        <p:spPr/>
        <p:txBody>
          <a:bodyPr/>
          <a:lstStyle/>
          <a:p>
            <a:pPr eaLnBrk="1" hangingPunct="1"/>
            <a:r>
              <a:rPr lang="zh-CN" altLang="en-US" dirty="0">
                <a:ea typeface="宋体" panose="02010600030101010101" pitchFamily="2" charset="-122"/>
              </a:rPr>
              <a:t>第</a:t>
            </a:r>
            <a:r>
              <a:rPr lang="en-US" altLang="zh-CN" dirty="0">
                <a:ea typeface="宋体" panose="02010600030101010101" pitchFamily="2" charset="-122"/>
              </a:rPr>
              <a:t> 1 </a:t>
            </a:r>
            <a:r>
              <a:rPr lang="zh-CN" altLang="en-US" dirty="0">
                <a:ea typeface="宋体" panose="02010600030101010101" pitchFamily="2" charset="-122"/>
              </a:rPr>
              <a:t>章</a:t>
            </a:r>
            <a:endParaRPr lang="en-US" altLang="zh-CN" dirty="0">
              <a:ea typeface="宋体" panose="02010600030101010101" pitchFamily="2" charset="-122"/>
            </a:endParaRPr>
          </a:p>
        </p:txBody>
      </p:sp>
      <p:sp>
        <p:nvSpPr>
          <p:cNvPr id="5123" name="Rectangle 5">
            <a:extLst>
              <a:ext uri="{FF2B5EF4-FFF2-40B4-BE49-F238E27FC236}">
                <a16:creationId xmlns:a16="http://schemas.microsoft.com/office/drawing/2014/main" id="{66DD702F-97C0-4359-A759-D0658BA24116}"/>
              </a:ext>
            </a:extLst>
          </p:cNvPr>
          <p:cNvSpPr>
            <a:spLocks noGrp="1" noChangeArrowheads="1"/>
          </p:cNvSpPr>
          <p:nvPr>
            <p:ph type="subTitle" idx="1"/>
          </p:nvPr>
        </p:nvSpPr>
        <p:spPr>
          <a:xfrm>
            <a:off x="2268538" y="3068638"/>
            <a:ext cx="5832475" cy="584200"/>
          </a:xfrm>
        </p:spPr>
        <p:txBody>
          <a:bodyPr/>
          <a:lstStyle/>
          <a:p>
            <a:pPr eaLnBrk="1" hangingPunct="1"/>
            <a:r>
              <a:rPr lang="zh-CN" altLang="en-US">
                <a:ea typeface="宋体" panose="02010600030101010101" pitchFamily="2" charset="-122"/>
              </a:rPr>
              <a:t>计算机概要与技术</a:t>
            </a:r>
            <a:endParaRPr lang="en-US" altLang="zh-CN">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81CD8B37-5D05-4371-9800-863166D39A6F}"/>
              </a:ext>
            </a:extLst>
          </p:cNvPr>
          <p:cNvSpPr>
            <a:spLocks noGrp="1" noChangeArrowheads="1"/>
          </p:cNvSpPr>
          <p:nvPr>
            <p:ph type="body" idx="4294967295"/>
          </p:nvPr>
        </p:nvSpPr>
        <p:spPr>
          <a:xfrm>
            <a:off x="423863" y="5160958"/>
            <a:ext cx="8229600" cy="1328737"/>
          </a:xfrm>
        </p:spPr>
        <p:txBody>
          <a:bodyPr lIns="38100" tIns="38100" rIns="38100" bIns="38100"/>
          <a:lstStyle/>
          <a:p>
            <a:pPr marL="254000" indent="-254000" eaLnBrk="1" hangingPunct="1">
              <a:spcBef>
                <a:spcPct val="0"/>
              </a:spcBef>
            </a:pPr>
            <a:r>
              <a:rPr lang="en-US" altLang="zh-CN" sz="2000" dirty="0">
                <a:ea typeface="宋体" panose="02010600030101010101" pitchFamily="2" charset="-122"/>
              </a:rPr>
              <a:t>Standard desktop computer, vendor compiler, using optimization flags</a:t>
            </a:r>
          </a:p>
          <a:p>
            <a:pPr marL="254000" indent="-254000" eaLnBrk="1" hangingPunct="1">
              <a:spcBef>
                <a:spcPts val="538"/>
              </a:spcBef>
            </a:pPr>
            <a:r>
              <a:rPr lang="en-US" altLang="zh-CN" sz="2000" dirty="0">
                <a:ea typeface="宋体" panose="02010600030101010101" pitchFamily="2" charset="-122"/>
              </a:rPr>
              <a:t>Both implementations have </a:t>
            </a:r>
            <a:r>
              <a:rPr lang="en-US" altLang="zh-CN" sz="2000" dirty="0">
                <a:solidFill>
                  <a:srgbClr val="A40800"/>
                </a:solidFill>
                <a:ea typeface="宋体" panose="02010600030101010101" pitchFamily="2" charset="-122"/>
              </a:rPr>
              <a:t>exactly</a:t>
            </a:r>
            <a:r>
              <a:rPr lang="en-US" altLang="zh-CN" sz="2000" dirty="0">
                <a:ea typeface="宋体" panose="02010600030101010101" pitchFamily="2" charset="-122"/>
              </a:rPr>
              <a:t> the same operations count (2n</a:t>
            </a:r>
            <a:r>
              <a:rPr lang="en-US" altLang="zh-CN" sz="2000" baseline="32000" dirty="0">
                <a:ea typeface="宋体" panose="02010600030101010101" pitchFamily="2" charset="-122"/>
              </a:rPr>
              <a:t>3</a:t>
            </a:r>
            <a:r>
              <a:rPr lang="en-US" altLang="zh-CN" sz="2000" dirty="0">
                <a:ea typeface="宋体" panose="02010600030101010101" pitchFamily="2" charset="-122"/>
              </a:rPr>
              <a:t>)</a:t>
            </a:r>
          </a:p>
          <a:p>
            <a:pPr marL="254000" indent="-254000" eaLnBrk="1" hangingPunct="1">
              <a:spcBef>
                <a:spcPts val="538"/>
              </a:spcBef>
            </a:pPr>
            <a:r>
              <a:rPr lang="en-US" altLang="zh-CN" sz="2000" dirty="0">
                <a:solidFill>
                  <a:srgbClr val="A40800"/>
                </a:solidFill>
                <a:ea typeface="宋体" panose="02010600030101010101" pitchFamily="2" charset="-122"/>
              </a:rPr>
              <a:t>What is going on?</a:t>
            </a:r>
          </a:p>
        </p:txBody>
      </p:sp>
      <p:graphicFrame>
        <p:nvGraphicFramePr>
          <p:cNvPr id="23555" name="Object 6">
            <a:extLst>
              <a:ext uri="{FF2B5EF4-FFF2-40B4-BE49-F238E27FC236}">
                <a16:creationId xmlns:a16="http://schemas.microsoft.com/office/drawing/2014/main" id="{97854BFE-022A-4007-A169-F73322068598}"/>
              </a:ext>
            </a:extLst>
          </p:cNvPr>
          <p:cNvGraphicFramePr>
            <a:graphicFrameLocks/>
          </p:cNvGraphicFramePr>
          <p:nvPr>
            <p:extLst>
              <p:ext uri="{D42A27DB-BD31-4B8C-83A1-F6EECF244321}">
                <p14:modId xmlns:p14="http://schemas.microsoft.com/office/powerpoint/2010/main" val="850704743"/>
              </p:ext>
            </p:extLst>
          </p:nvPr>
        </p:nvGraphicFramePr>
        <p:xfrm>
          <a:off x="587723" y="1404720"/>
          <a:ext cx="7738714" cy="3756237"/>
        </p:xfrm>
        <a:graphic>
          <a:graphicData uri="http://schemas.openxmlformats.org/presentationml/2006/ole">
            <mc:AlternateContent xmlns:mc="http://schemas.openxmlformats.org/markup-compatibility/2006">
              <mc:Choice xmlns:v="urn:schemas-microsoft-com:vml" Requires="v">
                <p:oleObj spid="_x0000_s23600" name="Chart" r:id="rId4" imgW="11534720" imgH="5923890" progId="MSGraph.Chart.8">
                  <p:embed/>
                </p:oleObj>
              </mc:Choice>
              <mc:Fallback>
                <p:oleObj name="Chart" r:id="rId4" imgW="11534720" imgH="5923890" progId="MSGraph.Char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723" y="1404720"/>
                        <a:ext cx="7738714" cy="3756237"/>
                      </a:xfrm>
                      <a:prstGeom prst="rect">
                        <a:avLst/>
                      </a:prstGeom>
                      <a:noFill/>
                      <a:ln>
                        <a:noFill/>
                      </a:ln>
                    </p:spPr>
                  </p:pic>
                </p:oleObj>
              </mc:Fallback>
            </mc:AlternateContent>
          </a:graphicData>
        </a:graphic>
      </p:graphicFrame>
      <p:grpSp>
        <p:nvGrpSpPr>
          <p:cNvPr id="23556" name="Group 6">
            <a:extLst>
              <a:ext uri="{FF2B5EF4-FFF2-40B4-BE49-F238E27FC236}">
                <a16:creationId xmlns:a16="http://schemas.microsoft.com/office/drawing/2014/main" id="{592C33F7-587B-42A3-AFCC-EDC4E12BB011}"/>
              </a:ext>
            </a:extLst>
          </p:cNvPr>
          <p:cNvGrpSpPr>
            <a:grpSpLocks/>
          </p:cNvGrpSpPr>
          <p:nvPr/>
        </p:nvGrpSpPr>
        <p:grpSpPr bwMode="auto">
          <a:xfrm>
            <a:off x="817563" y="1231900"/>
            <a:ext cx="7835900" cy="584200"/>
            <a:chOff x="272" y="289"/>
            <a:chExt cx="4936" cy="368"/>
          </a:xfrm>
        </p:grpSpPr>
        <p:sp>
          <p:nvSpPr>
            <p:cNvPr id="23563" name="Rectangle 7">
              <a:extLst>
                <a:ext uri="{FF2B5EF4-FFF2-40B4-BE49-F238E27FC236}">
                  <a16:creationId xmlns:a16="http://schemas.microsoft.com/office/drawing/2014/main" id="{5953D917-7B51-464E-97D5-EE2664509205}"/>
                </a:ext>
              </a:extLst>
            </p:cNvPr>
            <p:cNvSpPr>
              <a:spLocks/>
            </p:cNvSpPr>
            <p:nvPr/>
          </p:nvSpPr>
          <p:spPr bwMode="auto">
            <a:xfrm>
              <a:off x="272" y="289"/>
              <a:ext cx="493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600" b="1">
                  <a:latin typeface="Helvetica Neue"/>
                  <a:ea typeface="Helvetica Neue"/>
                  <a:cs typeface="Helvetica Neue"/>
                  <a:sym typeface="Helvetica Neue"/>
                </a:rPr>
                <a:t>Matrix-Matrix Multiplication (MMM) on 2 x Core 2 Duo 3 GHz (double precision)</a:t>
              </a:r>
              <a:endParaRPr lang="en-US" altLang="zh-CN" sz="1400" b="1">
                <a:latin typeface="Helvetica Neue"/>
                <a:ea typeface="Helvetica Neue"/>
                <a:cs typeface="Helvetica Neue"/>
                <a:sym typeface="Helvetica Neue"/>
              </a:endParaRPr>
            </a:p>
            <a:p>
              <a:pPr>
                <a:spcBef>
                  <a:spcPct val="0"/>
                </a:spcBef>
                <a:buClrTx/>
                <a:buSzTx/>
                <a:buFontTx/>
                <a:buNone/>
              </a:pPr>
              <a:r>
                <a:rPr lang="en-US" altLang="zh-CN" sz="1400" b="1">
                  <a:solidFill>
                    <a:srgbClr val="5F5F5F"/>
                  </a:solidFill>
                  <a:latin typeface="Helvetica Neue"/>
                  <a:ea typeface="Helvetica Neue"/>
                  <a:cs typeface="Helvetica Neue"/>
                  <a:sym typeface="Helvetica Neue"/>
                </a:rPr>
                <a:t>Gflop/s</a:t>
              </a:r>
            </a:p>
          </p:txBody>
        </p:sp>
      </p:grpSp>
      <p:grpSp>
        <p:nvGrpSpPr>
          <p:cNvPr id="24584" name="Group 8">
            <a:extLst>
              <a:ext uri="{FF2B5EF4-FFF2-40B4-BE49-F238E27FC236}">
                <a16:creationId xmlns:a16="http://schemas.microsoft.com/office/drawing/2014/main" id="{6B506F65-A980-4AE0-8E8C-EBB01D8B1A6B}"/>
              </a:ext>
            </a:extLst>
          </p:cNvPr>
          <p:cNvGrpSpPr>
            <a:grpSpLocks/>
          </p:cNvGrpSpPr>
          <p:nvPr/>
        </p:nvGrpSpPr>
        <p:grpSpPr bwMode="auto">
          <a:xfrm>
            <a:off x="3806825" y="2349500"/>
            <a:ext cx="928688" cy="1909763"/>
            <a:chOff x="0" y="0"/>
            <a:chExt cx="584" cy="1544"/>
          </a:xfrm>
        </p:grpSpPr>
        <p:sp>
          <p:nvSpPr>
            <p:cNvPr id="23561" name="AutoShape 9">
              <a:extLst>
                <a:ext uri="{FF2B5EF4-FFF2-40B4-BE49-F238E27FC236}">
                  <a16:creationId xmlns:a16="http://schemas.microsoft.com/office/drawing/2014/main" id="{5D206FF6-DC1A-430D-A8D9-41E31605F058}"/>
                </a:ext>
              </a:extLst>
            </p:cNvPr>
            <p:cNvSpPr>
              <a:spLocks/>
            </p:cNvSpPr>
            <p:nvPr/>
          </p:nvSpPr>
          <p:spPr bwMode="auto">
            <a:xfrm>
              <a:off x="0" y="0"/>
              <a:ext cx="584" cy="154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600"/>
                <a:gd name="T37" fmla="*/ 0 h 21600"/>
                <a:gd name="T38" fmla="*/ 21600 w 21600"/>
                <a:gd name="T39" fmla="*/ 21600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a:moveTo>
                    <a:pt x="0" y="4320"/>
                  </a:moveTo>
                  <a:lnTo>
                    <a:pt x="10800" y="0"/>
                  </a:lnTo>
                  <a:lnTo>
                    <a:pt x="21600" y="4320"/>
                  </a:lnTo>
                  <a:lnTo>
                    <a:pt x="16200" y="4320"/>
                  </a:lnTo>
                  <a:lnTo>
                    <a:pt x="16200" y="17280"/>
                  </a:lnTo>
                  <a:lnTo>
                    <a:pt x="21600" y="17280"/>
                  </a:lnTo>
                  <a:lnTo>
                    <a:pt x="10800" y="21600"/>
                  </a:lnTo>
                  <a:lnTo>
                    <a:pt x="0" y="17280"/>
                  </a:lnTo>
                  <a:lnTo>
                    <a:pt x="5400" y="17280"/>
                  </a:lnTo>
                  <a:lnTo>
                    <a:pt x="5400" y="4320"/>
                  </a:lnTo>
                  <a:lnTo>
                    <a:pt x="0" y="4320"/>
                  </a:lnTo>
                  <a:close/>
                  <a:moveTo>
                    <a:pt x="0" y="4320"/>
                  </a:moveTo>
                </a:path>
              </a:pathLst>
            </a:custGeom>
            <a:solidFill>
              <a:srgbClr val="808080"/>
            </a:solidFill>
            <a:ln>
              <a:noFill/>
            </a:ln>
            <a:extLst>
              <a:ext uri="{91240B29-F687-4F45-9708-019B960494DF}">
                <a14:hiddenLine xmlns:a14="http://schemas.microsoft.com/office/drawing/2010/main" w="50800" cap="flat">
                  <a:solidFill>
                    <a:srgbClr val="000000"/>
                  </a:solidFill>
                  <a:miter lim="800000"/>
                  <a:headEnd type="none" w="med" len="med"/>
                  <a:tailEnd type="none" w="med" len="med"/>
                </a14:hiddenLine>
              </a:ext>
            </a:extLst>
          </p:spPr>
          <p:txBody>
            <a:bodyPr lIns="0" tIns="0" rIns="0" bIns="0"/>
            <a:lstStyle/>
            <a:p>
              <a:endParaRPr lang="zh-CN" altLang="en-US"/>
            </a:p>
          </p:txBody>
        </p:sp>
        <p:sp>
          <p:nvSpPr>
            <p:cNvPr id="23562" name="Rectangle 10">
              <a:extLst>
                <a:ext uri="{FF2B5EF4-FFF2-40B4-BE49-F238E27FC236}">
                  <a16:creationId xmlns:a16="http://schemas.microsoft.com/office/drawing/2014/main" id="{9271EB61-76F4-44FC-BA9D-A6DA0ECC8E7D}"/>
                </a:ext>
              </a:extLst>
            </p:cNvPr>
            <p:cNvSpPr>
              <a:spLocks/>
            </p:cNvSpPr>
            <p:nvPr/>
          </p:nvSpPr>
          <p:spPr bwMode="auto">
            <a:xfrm>
              <a:off x="126" y="652"/>
              <a:ext cx="3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38100" tIns="38100" rIns="38100" bIns="38100"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000">
                  <a:solidFill>
                    <a:srgbClr val="FFFFFF"/>
                  </a:solidFill>
                  <a:latin typeface="Arial Narrow" panose="020B0606020202030204" pitchFamily="34" charset="0"/>
                  <a:ea typeface="ヒラギノ角ゴ ProN W3"/>
                  <a:cs typeface="ヒラギノ角ゴ ProN W3"/>
                  <a:sym typeface="Arial Narrow" panose="020B0606020202030204" pitchFamily="34" charset="0"/>
                </a:rPr>
                <a:t>160x</a:t>
              </a:r>
            </a:p>
          </p:txBody>
        </p:sp>
      </p:grpSp>
      <p:sp>
        <p:nvSpPr>
          <p:cNvPr id="23558" name="Rectangle 11">
            <a:extLst>
              <a:ext uri="{FF2B5EF4-FFF2-40B4-BE49-F238E27FC236}">
                <a16:creationId xmlns:a16="http://schemas.microsoft.com/office/drawing/2014/main" id="{3A367A45-7D88-407B-AFF0-727F611D45E0}"/>
              </a:ext>
            </a:extLst>
          </p:cNvPr>
          <p:cNvSpPr>
            <a:spLocks/>
          </p:cNvSpPr>
          <p:nvPr/>
        </p:nvSpPr>
        <p:spPr bwMode="auto">
          <a:xfrm>
            <a:off x="1916113" y="3698875"/>
            <a:ext cx="1854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38100" tIns="38100" rIns="38100" bIns="381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400">
                <a:solidFill>
                  <a:srgbClr val="5F5F5F"/>
                </a:solidFill>
                <a:latin typeface="Arial Black" panose="020B0A04020102020204" pitchFamily="34" charset="0"/>
                <a:ea typeface="ヒラギノ角ゴ ProN W3"/>
                <a:cs typeface="ヒラギノ角ゴ ProN W3"/>
                <a:sym typeface="Arial Black" panose="020B0A04020102020204" pitchFamily="34" charset="0"/>
              </a:rPr>
              <a:t>Triple loop</a:t>
            </a:r>
          </a:p>
        </p:txBody>
      </p:sp>
      <p:sp>
        <p:nvSpPr>
          <p:cNvPr id="23559" name="Rectangle 12">
            <a:extLst>
              <a:ext uri="{FF2B5EF4-FFF2-40B4-BE49-F238E27FC236}">
                <a16:creationId xmlns:a16="http://schemas.microsoft.com/office/drawing/2014/main" id="{30895A9C-DFBE-4AEB-88C7-1B177B3EB3BC}"/>
              </a:ext>
            </a:extLst>
          </p:cNvPr>
          <p:cNvSpPr>
            <a:spLocks/>
          </p:cNvSpPr>
          <p:nvPr/>
        </p:nvSpPr>
        <p:spPr bwMode="auto">
          <a:xfrm>
            <a:off x="5191125" y="2078038"/>
            <a:ext cx="3416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lIns="38100" tIns="38100" rIns="38100" bIns="38100"/>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2400">
                <a:solidFill>
                  <a:srgbClr val="C00000"/>
                </a:solidFill>
                <a:latin typeface="Arial Black" panose="020B0A04020102020204" pitchFamily="34" charset="0"/>
                <a:ea typeface="ヒラギノ角ゴ ProN W3"/>
                <a:cs typeface="ヒラギノ角ゴ ProN W3"/>
                <a:sym typeface="Arial Black" panose="020B0A04020102020204" pitchFamily="34" charset="0"/>
              </a:rPr>
              <a:t>Best code (K. Goto)</a:t>
            </a:r>
          </a:p>
        </p:txBody>
      </p:sp>
      <p:sp>
        <p:nvSpPr>
          <p:cNvPr id="23560" name="灯片编号占位符 2">
            <a:extLst>
              <a:ext uri="{FF2B5EF4-FFF2-40B4-BE49-F238E27FC236}">
                <a16:creationId xmlns:a16="http://schemas.microsoft.com/office/drawing/2014/main" id="{F98FA72C-5D34-4CA0-ADD0-F6EAE8FAAD1E}"/>
              </a:ext>
            </a:extLst>
          </p:cNvPr>
          <p:cNvSpPr>
            <a:spLocks noGrp="1"/>
          </p:cNvSpPr>
          <p:nvPr>
            <p:ph type="sldNum" sz="quarter" idx="4294967295"/>
          </p:nvPr>
        </p:nvSpPr>
        <p:spPr bwMode="auto">
          <a:xfrm>
            <a:off x="7632700" y="6443663"/>
            <a:ext cx="1054100" cy="2778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47A83ADB-49CA-49DD-8D4B-0CEC3F175A14}" type="slidenum">
              <a:rPr lang="en-US" altLang="zh-CN" sz="1800">
                <a:ea typeface="宋体" panose="02010600030101010101" pitchFamily="2" charset="-122"/>
              </a:rPr>
              <a:pPr>
                <a:spcBef>
                  <a:spcPct val="0"/>
                </a:spcBef>
                <a:buClrTx/>
                <a:buSzTx/>
                <a:buFontTx/>
                <a:buNone/>
              </a:pPr>
              <a:t>10</a:t>
            </a:fld>
            <a:endParaRPr lang="en-US" altLang="zh-CN" sz="180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5">
            <a:extLst>
              <a:ext uri="{FF2B5EF4-FFF2-40B4-BE49-F238E27FC236}">
                <a16:creationId xmlns:a16="http://schemas.microsoft.com/office/drawing/2014/main" id="{E8ABF89D-F34E-43DB-BCD9-EDBA88EFEF77}"/>
              </a:ext>
            </a:extLst>
          </p:cNvPr>
          <p:cNvGraphicFramePr>
            <a:graphicFrameLocks/>
          </p:cNvGraphicFramePr>
          <p:nvPr/>
        </p:nvGraphicFramePr>
        <p:xfrm>
          <a:off x="698500" y="1384300"/>
          <a:ext cx="8112125" cy="4149725"/>
        </p:xfrm>
        <a:graphic>
          <a:graphicData uri="http://schemas.openxmlformats.org/presentationml/2006/ole">
            <mc:AlternateContent xmlns:mc="http://schemas.openxmlformats.org/markup-compatibility/2006">
              <mc:Choice xmlns:v="urn:schemas-microsoft-com:vml" Requires="v">
                <p:oleObj spid="_x0000_s25646" name="Chart" r:id="rId4" imgW="11936508" imgH="6173239" progId="MSGraph.Chart.8">
                  <p:embed/>
                </p:oleObj>
              </mc:Choice>
              <mc:Fallback>
                <p:oleObj name="Chart" r:id="rId4" imgW="11936508" imgH="6173239" progId="MSGraph.Chart.8">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 y="1384300"/>
                        <a:ext cx="8112125"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603" name="Group 5">
            <a:extLst>
              <a:ext uri="{FF2B5EF4-FFF2-40B4-BE49-F238E27FC236}">
                <a16:creationId xmlns:a16="http://schemas.microsoft.com/office/drawing/2014/main" id="{79493EA8-D376-4EAD-B6DF-D4778B7849CF}"/>
              </a:ext>
            </a:extLst>
          </p:cNvPr>
          <p:cNvGrpSpPr>
            <a:grpSpLocks/>
          </p:cNvGrpSpPr>
          <p:nvPr/>
        </p:nvGrpSpPr>
        <p:grpSpPr bwMode="auto">
          <a:xfrm>
            <a:off x="918733" y="1130300"/>
            <a:ext cx="6934200" cy="1308100"/>
            <a:chOff x="132" y="50"/>
            <a:chExt cx="4368" cy="824"/>
          </a:xfrm>
        </p:grpSpPr>
        <p:sp>
          <p:nvSpPr>
            <p:cNvPr id="25609" name="Rectangle 6">
              <a:extLst>
                <a:ext uri="{FF2B5EF4-FFF2-40B4-BE49-F238E27FC236}">
                  <a16:creationId xmlns:a16="http://schemas.microsoft.com/office/drawing/2014/main" id="{A67CA6ED-71A0-4248-B6F4-70DD3D1CCEFF}"/>
                </a:ext>
              </a:extLst>
            </p:cNvPr>
            <p:cNvSpPr>
              <a:spLocks/>
            </p:cNvSpPr>
            <p:nvPr/>
          </p:nvSpPr>
          <p:spPr bwMode="auto">
            <a:xfrm>
              <a:off x="132" y="50"/>
              <a:ext cx="4368"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2700" tIns="12700" rIns="12700" bIns="12700"/>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b="1" dirty="0">
                  <a:latin typeface="Helvetica Neue"/>
                  <a:ea typeface="Helvetica Neue"/>
                  <a:cs typeface="Helvetica Neue"/>
                  <a:sym typeface="Helvetica Neue"/>
                </a:rPr>
                <a:t>Matrix-Matrix Multiplication (MMM) on 2 x Core 2 Duo 3 GHz</a:t>
              </a:r>
              <a:endParaRPr lang="en-US" altLang="zh-CN" sz="1600" b="1" dirty="0">
                <a:latin typeface="Helvetica Neue"/>
                <a:ea typeface="Helvetica Neue"/>
                <a:cs typeface="Helvetica Neue"/>
                <a:sym typeface="Helvetica Neue"/>
              </a:endParaRPr>
            </a:p>
            <a:p>
              <a:pPr>
                <a:spcBef>
                  <a:spcPct val="0"/>
                </a:spcBef>
                <a:buClrTx/>
                <a:buSzTx/>
                <a:buFontTx/>
                <a:buNone/>
              </a:pPr>
              <a:r>
                <a:rPr lang="en-US" altLang="zh-CN" sz="1600" b="1" dirty="0" err="1">
                  <a:solidFill>
                    <a:srgbClr val="5F5F5F"/>
                  </a:solidFill>
                  <a:latin typeface="Helvetica Neue"/>
                  <a:ea typeface="Helvetica Neue"/>
                  <a:cs typeface="Helvetica Neue"/>
                  <a:sym typeface="Helvetica Neue"/>
                </a:rPr>
                <a:t>Gflop</a:t>
              </a:r>
              <a:r>
                <a:rPr lang="en-US" altLang="zh-CN" sz="1600" b="1" dirty="0">
                  <a:solidFill>
                    <a:srgbClr val="5F5F5F"/>
                  </a:solidFill>
                  <a:latin typeface="Helvetica Neue"/>
                  <a:ea typeface="Helvetica Neue"/>
                  <a:cs typeface="Helvetica Neue"/>
                  <a:sym typeface="Helvetica Neue"/>
                </a:rPr>
                <a:t>/s</a:t>
              </a:r>
            </a:p>
          </p:txBody>
        </p:sp>
      </p:grpSp>
      <p:sp>
        <p:nvSpPr>
          <p:cNvPr id="25604" name="Rectangle 7">
            <a:extLst>
              <a:ext uri="{FF2B5EF4-FFF2-40B4-BE49-F238E27FC236}">
                <a16:creationId xmlns:a16="http://schemas.microsoft.com/office/drawing/2014/main" id="{EC9CA092-93F6-4685-A5E9-2CA30CE3B92B}"/>
              </a:ext>
            </a:extLst>
          </p:cNvPr>
          <p:cNvSpPr>
            <a:spLocks/>
          </p:cNvSpPr>
          <p:nvPr/>
        </p:nvSpPr>
        <p:spPr bwMode="auto">
          <a:xfrm>
            <a:off x="3095625" y="4641850"/>
            <a:ext cx="43465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38100" tIns="38100" rIns="38100" bIns="381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ts val="325"/>
              </a:spcBef>
              <a:buClrTx/>
              <a:buSzTx/>
              <a:buFontTx/>
              <a:buNone/>
            </a:pPr>
            <a:r>
              <a:rPr lang="en-US" altLang="zh-CN" sz="1400">
                <a:solidFill>
                  <a:srgbClr val="5F5F5F"/>
                </a:solidFill>
                <a:latin typeface="Verdana" panose="020B0604030504040204" pitchFamily="34" charset="0"/>
                <a:ea typeface="ヒラギノ角ゴ ProN W3"/>
                <a:cs typeface="ヒラギノ角ゴ ProN W3"/>
                <a:sym typeface="Verdana" panose="020B0604030504040204" pitchFamily="34" charset="0"/>
              </a:rPr>
              <a:t>Memory hierarchy and other optimizations: 20x</a:t>
            </a:r>
          </a:p>
        </p:txBody>
      </p:sp>
      <p:sp>
        <p:nvSpPr>
          <p:cNvPr id="25605" name="Rectangle 8">
            <a:extLst>
              <a:ext uri="{FF2B5EF4-FFF2-40B4-BE49-F238E27FC236}">
                <a16:creationId xmlns:a16="http://schemas.microsoft.com/office/drawing/2014/main" id="{E6E1B61C-39EE-455A-9B0F-CD4695B2ACA4}"/>
              </a:ext>
            </a:extLst>
          </p:cNvPr>
          <p:cNvSpPr>
            <a:spLocks/>
          </p:cNvSpPr>
          <p:nvPr/>
        </p:nvSpPr>
        <p:spPr bwMode="auto">
          <a:xfrm>
            <a:off x="3333750" y="4194175"/>
            <a:ext cx="26924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38100" tIns="38100" rIns="38100" bIns="381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ts val="425"/>
              </a:spcBef>
              <a:buClrTx/>
              <a:buSzTx/>
              <a:buFontTx/>
              <a:buNone/>
            </a:pPr>
            <a:r>
              <a:rPr lang="en-US" altLang="zh-CN" sz="1800">
                <a:solidFill>
                  <a:srgbClr val="EA6966"/>
                </a:solidFill>
                <a:latin typeface="Verdana" panose="020B0604030504040204" pitchFamily="34" charset="0"/>
                <a:ea typeface="ヒラギノ角ゴ ProN W3"/>
                <a:cs typeface="ヒラギノ角ゴ ProN W3"/>
                <a:sym typeface="Verdana" panose="020B0604030504040204" pitchFamily="34" charset="0"/>
              </a:rPr>
              <a:t>Vector instructions: 4x</a:t>
            </a:r>
          </a:p>
        </p:txBody>
      </p:sp>
      <p:sp>
        <p:nvSpPr>
          <p:cNvPr id="25606" name="Rectangle 9">
            <a:extLst>
              <a:ext uri="{FF2B5EF4-FFF2-40B4-BE49-F238E27FC236}">
                <a16:creationId xmlns:a16="http://schemas.microsoft.com/office/drawing/2014/main" id="{2FF34947-5C31-42B4-845A-86E26104EB95}"/>
              </a:ext>
            </a:extLst>
          </p:cNvPr>
          <p:cNvSpPr>
            <a:spLocks/>
          </p:cNvSpPr>
          <p:nvPr/>
        </p:nvSpPr>
        <p:spPr bwMode="auto">
          <a:xfrm>
            <a:off x="2000250" y="2906713"/>
            <a:ext cx="23860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38100" tIns="38100" rIns="38100" bIns="381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ts val="425"/>
              </a:spcBef>
              <a:buClrTx/>
              <a:buSzTx/>
              <a:buFontTx/>
              <a:buNone/>
            </a:pPr>
            <a:r>
              <a:rPr lang="en-US" altLang="zh-CN" sz="1800">
                <a:solidFill>
                  <a:srgbClr val="CC0000"/>
                </a:solidFill>
                <a:latin typeface="Verdana" panose="020B0604030504040204" pitchFamily="34" charset="0"/>
                <a:ea typeface="ヒラギノ角ゴ ProN W3"/>
                <a:cs typeface="ヒラギノ角ゴ ProN W3"/>
                <a:sym typeface="Verdana" panose="020B0604030504040204" pitchFamily="34" charset="0"/>
              </a:rPr>
              <a:t>Multiple threads: 4x</a:t>
            </a:r>
          </a:p>
        </p:txBody>
      </p:sp>
      <p:sp>
        <p:nvSpPr>
          <p:cNvPr id="25607" name="Rectangle 10">
            <a:extLst>
              <a:ext uri="{FF2B5EF4-FFF2-40B4-BE49-F238E27FC236}">
                <a16:creationId xmlns:a16="http://schemas.microsoft.com/office/drawing/2014/main" id="{0B47DDAA-2EF7-402F-B5CA-FD067A47BB48}"/>
              </a:ext>
            </a:extLst>
          </p:cNvPr>
          <p:cNvSpPr>
            <a:spLocks/>
          </p:cNvSpPr>
          <p:nvPr/>
        </p:nvSpPr>
        <p:spPr bwMode="auto">
          <a:xfrm>
            <a:off x="522288" y="5634038"/>
            <a:ext cx="82423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lstStyle>
            <a:lvl1pPr marL="304800" indent="-3048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ts val="475"/>
              </a:spcBef>
              <a:buClr>
                <a:srgbClr val="990000"/>
              </a:buClr>
              <a:buFont typeface="Wingdings 2" panose="05020102010507070707" pitchFamily="18" charset="2"/>
              <a:buChar char="¢"/>
            </a:pPr>
            <a:r>
              <a:rPr lang="en-US" altLang="zh-CN" sz="2000">
                <a:latin typeface="Calibri" panose="020F0502020204030204" pitchFamily="34" charset="0"/>
                <a:ea typeface="ヒラギノ角ゴ ProN W3"/>
                <a:cs typeface="ヒラギノ角ゴ ProN W3"/>
                <a:sym typeface="Calibri" panose="020F0502020204030204" pitchFamily="34" charset="0"/>
              </a:rPr>
              <a:t>Reason for 20x: Blocking or tiling, loop unrolling, array scalarization, instruction scheduling, search to find best choice</a:t>
            </a:r>
            <a:endParaRPr lang="en-US" altLang="zh-CN" sz="4200">
              <a:latin typeface="Arial Narrow" panose="020B0606020202030204" pitchFamily="34" charset="0"/>
              <a:ea typeface="Lucida Grande"/>
              <a:cs typeface="Lucida Grande"/>
              <a:sym typeface="Arial Narrow" panose="020B0606020202030204" pitchFamily="34" charset="0"/>
            </a:endParaRPr>
          </a:p>
          <a:p>
            <a:pPr>
              <a:spcBef>
                <a:spcPts val="475"/>
              </a:spcBef>
              <a:buClr>
                <a:srgbClr val="990000"/>
              </a:buClr>
              <a:buFont typeface="Wingdings 2" panose="05020102010507070707" pitchFamily="18" charset="2"/>
              <a:buChar char="¢"/>
            </a:pPr>
            <a:r>
              <a:rPr lang="en-US" altLang="zh-CN" sz="2000">
                <a:solidFill>
                  <a:srgbClr val="C00000"/>
                </a:solidFill>
                <a:latin typeface="Calibri Bold Italic" panose="020F07020304040A0204" pitchFamily="34" charset="0"/>
                <a:ea typeface="ヒラギノ角ゴ ProN W3"/>
                <a:cs typeface="ヒラギノ角ゴ ProN W3"/>
                <a:sym typeface="Calibri Bold Italic" panose="020F07020304040A0204" pitchFamily="34" charset="0"/>
              </a:rPr>
              <a:t>Effect: fewer register spills,  L1/L2 cache misses, and TLB misses</a:t>
            </a:r>
          </a:p>
        </p:txBody>
      </p:sp>
      <p:sp>
        <p:nvSpPr>
          <p:cNvPr id="25608" name="灯片编号占位符 2">
            <a:extLst>
              <a:ext uri="{FF2B5EF4-FFF2-40B4-BE49-F238E27FC236}">
                <a16:creationId xmlns:a16="http://schemas.microsoft.com/office/drawing/2014/main" id="{1CBF8DA4-2803-4A06-8DAD-6F126296C1D0}"/>
              </a:ext>
            </a:extLst>
          </p:cNvPr>
          <p:cNvSpPr>
            <a:spLocks noGrp="1"/>
          </p:cNvSpPr>
          <p:nvPr>
            <p:ph type="sldNum" sz="quarter" idx="4294967295"/>
          </p:nvPr>
        </p:nvSpPr>
        <p:spPr bwMode="auto">
          <a:xfrm>
            <a:off x="7632700" y="6443663"/>
            <a:ext cx="1054100" cy="2778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CB0DD8C7-988A-41A6-9E55-4CF529256ADD}" type="slidenum">
              <a:rPr lang="en-US" altLang="zh-CN" sz="1800">
                <a:ea typeface="宋体" panose="02010600030101010101" pitchFamily="2" charset="-122"/>
              </a:rPr>
              <a:pPr>
                <a:spcBef>
                  <a:spcPct val="0"/>
                </a:spcBef>
                <a:buClrTx/>
                <a:buSzTx/>
                <a:buFontTx/>
                <a:buNone/>
              </a:pPr>
              <a:t>11</a:t>
            </a:fld>
            <a:endParaRPr lang="en-US" altLang="zh-CN" sz="1800">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4CFDB5BB-6C36-4131-B1A0-4333E6073F96}"/>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27651" name="内容占位符 2">
            <a:extLst>
              <a:ext uri="{FF2B5EF4-FFF2-40B4-BE49-F238E27FC236}">
                <a16:creationId xmlns:a16="http://schemas.microsoft.com/office/drawing/2014/main" id="{026EA854-FC4F-4C07-8C40-14A66988D62F}"/>
              </a:ext>
            </a:extLst>
          </p:cNvPr>
          <p:cNvSpPr>
            <a:spLocks noGrp="1" noChangeArrowheads="1"/>
          </p:cNvSpPr>
          <p:nvPr>
            <p:ph idx="1"/>
          </p:nvPr>
        </p:nvSpPr>
        <p:spPr>
          <a:xfrm>
            <a:off x="684213" y="2997200"/>
            <a:ext cx="8270875" cy="3240088"/>
          </a:xfrm>
        </p:spPr>
        <p:txBody>
          <a:bodyPr/>
          <a:lstStyle/>
          <a:p>
            <a:r>
              <a:rPr lang="en-US" altLang="zh-CN">
                <a:ea typeface="宋体" panose="02010600030101010101" pitchFamily="2" charset="-122"/>
              </a:rPr>
              <a:t>1.2 </a:t>
            </a:r>
            <a:r>
              <a:rPr lang="zh-CN" altLang="en-US">
                <a:ea typeface="宋体" panose="02010600030101010101" pitchFamily="2" charset="-122"/>
              </a:rPr>
              <a:t>计算机系统结构</a:t>
            </a:r>
            <a:r>
              <a:rPr lang="en-US" altLang="zh-CN">
                <a:ea typeface="宋体" panose="02010600030101010101" pitchFamily="2" charset="-122"/>
              </a:rPr>
              <a:t>8</a:t>
            </a:r>
            <a:r>
              <a:rPr lang="zh-CN" altLang="en-US">
                <a:ea typeface="宋体" panose="02010600030101010101" pitchFamily="2" charset="-122"/>
              </a:rPr>
              <a:t>个主要设计思想</a:t>
            </a:r>
          </a:p>
        </p:txBody>
      </p:sp>
      <p:sp>
        <p:nvSpPr>
          <p:cNvPr id="27652" name="页脚占位符 3">
            <a:extLst>
              <a:ext uri="{FF2B5EF4-FFF2-40B4-BE49-F238E27FC236}">
                <a16:creationId xmlns:a16="http://schemas.microsoft.com/office/drawing/2014/main" id="{0F867A0E-90E1-4BEB-A51A-7F5B703D031C}"/>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A8E2D9D9-CBB4-4300-B8BC-C4B9ABB2C79C}" type="slidenum">
              <a:rPr lang="en-AU" altLang="zh-CN" sz="1400" smtClean="0"/>
              <a:pPr>
                <a:spcBef>
                  <a:spcPct val="0"/>
                </a:spcBef>
                <a:buClrTx/>
                <a:buSzTx/>
                <a:buFontTx/>
                <a:buNone/>
              </a:pPr>
              <a:t>12</a:t>
            </a:fld>
            <a:endParaRPr lang="en-AU" altLang="zh-CN"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381CDAB-FEB4-4E2B-B2F0-CC48E5E43F58}"/>
              </a:ext>
            </a:extLst>
          </p:cNvPr>
          <p:cNvSpPr>
            <a:spLocks noGrp="1" noChangeArrowheads="1"/>
          </p:cNvSpPr>
          <p:nvPr>
            <p:ph type="title"/>
          </p:nvPr>
        </p:nvSpPr>
        <p:spPr/>
        <p:txBody>
          <a:bodyPr/>
          <a:lstStyle/>
          <a:p>
            <a:r>
              <a:rPr lang="en-US" altLang="zh-CN">
                <a:ea typeface="宋体" panose="02010600030101010101" pitchFamily="2" charset="-122"/>
              </a:rPr>
              <a:t>8</a:t>
            </a:r>
            <a:r>
              <a:rPr lang="zh-CN" altLang="en-US">
                <a:ea typeface="宋体" panose="02010600030101010101" pitchFamily="2" charset="-122"/>
              </a:rPr>
              <a:t>个伟大思想</a:t>
            </a:r>
            <a:endParaRPr lang="en-US" altLang="zh-CN">
              <a:ea typeface="宋体" panose="02010600030101010101" pitchFamily="2" charset="-122"/>
            </a:endParaRPr>
          </a:p>
        </p:txBody>
      </p:sp>
      <p:sp>
        <p:nvSpPr>
          <p:cNvPr id="29699" name="Content Placeholder 2">
            <a:extLst>
              <a:ext uri="{FF2B5EF4-FFF2-40B4-BE49-F238E27FC236}">
                <a16:creationId xmlns:a16="http://schemas.microsoft.com/office/drawing/2014/main" id="{793FD569-D8C6-41C5-8A47-8CF460F48A1C}"/>
              </a:ext>
            </a:extLst>
          </p:cNvPr>
          <p:cNvSpPr>
            <a:spLocks noGrp="1" noChangeArrowheads="1"/>
          </p:cNvSpPr>
          <p:nvPr>
            <p:ph idx="1"/>
          </p:nvPr>
        </p:nvSpPr>
        <p:spPr/>
        <p:txBody>
          <a:bodyPr/>
          <a:lstStyle/>
          <a:p>
            <a:pPr>
              <a:lnSpc>
                <a:spcPct val="150000"/>
              </a:lnSpc>
            </a:pPr>
            <a:r>
              <a:rPr lang="zh-CN" altLang="en-US" sz="2400">
                <a:ea typeface="宋体" panose="02010600030101010101" pitchFamily="2" charset="-122"/>
              </a:rPr>
              <a:t>面向摩尔定律的设计</a:t>
            </a:r>
            <a:endParaRPr lang="en-US" altLang="zh-CN" sz="2400" b="1" i="1">
              <a:ea typeface="宋体" panose="02010600030101010101" pitchFamily="2" charset="-122"/>
            </a:endParaRPr>
          </a:p>
          <a:p>
            <a:pPr>
              <a:lnSpc>
                <a:spcPct val="150000"/>
              </a:lnSpc>
            </a:pPr>
            <a:r>
              <a:rPr lang="zh-CN" altLang="en-US" sz="2400">
                <a:ea typeface="宋体" panose="02010600030101010101" pitchFamily="2" charset="-122"/>
              </a:rPr>
              <a:t>使用抽象简化设计</a:t>
            </a:r>
            <a:endParaRPr lang="en-US" altLang="zh-CN" sz="2400">
              <a:ea typeface="宋体" panose="02010600030101010101" pitchFamily="2" charset="-122"/>
            </a:endParaRPr>
          </a:p>
          <a:p>
            <a:pPr>
              <a:lnSpc>
                <a:spcPct val="150000"/>
              </a:lnSpc>
            </a:pPr>
            <a:r>
              <a:rPr lang="zh-CN" altLang="en-US" sz="2400">
                <a:ea typeface="宋体" panose="02010600030101010101" pitchFamily="2" charset="-122"/>
              </a:rPr>
              <a:t>加速大概率事件</a:t>
            </a:r>
            <a:endParaRPr lang="en-US" altLang="zh-CN" sz="2400" b="1" i="1">
              <a:ea typeface="宋体" panose="02010600030101010101" pitchFamily="2" charset="-122"/>
            </a:endParaRPr>
          </a:p>
          <a:p>
            <a:pPr>
              <a:lnSpc>
                <a:spcPct val="150000"/>
              </a:lnSpc>
            </a:pPr>
            <a:r>
              <a:rPr lang="zh-CN" altLang="en-US" sz="2400">
                <a:ea typeface="宋体" panose="02010600030101010101" pitchFamily="2" charset="-122"/>
              </a:rPr>
              <a:t>通过并行提高性能</a:t>
            </a:r>
            <a:endParaRPr lang="en-US" altLang="zh-CN" sz="2400" b="1" i="1">
              <a:ea typeface="宋体" panose="02010600030101010101" pitchFamily="2" charset="-122"/>
            </a:endParaRPr>
          </a:p>
          <a:p>
            <a:pPr>
              <a:lnSpc>
                <a:spcPct val="150000"/>
              </a:lnSpc>
            </a:pPr>
            <a:r>
              <a:rPr lang="zh-CN" altLang="en-US" sz="2400">
                <a:ea typeface="宋体" panose="02010600030101010101" pitchFamily="2" charset="-122"/>
              </a:rPr>
              <a:t>通过流水线提高性能</a:t>
            </a:r>
            <a:endParaRPr lang="en-US" altLang="zh-CN" sz="2400" b="1" i="1">
              <a:ea typeface="宋体" panose="02010600030101010101" pitchFamily="2" charset="-122"/>
            </a:endParaRPr>
          </a:p>
          <a:p>
            <a:pPr>
              <a:lnSpc>
                <a:spcPct val="150000"/>
              </a:lnSpc>
            </a:pPr>
            <a:r>
              <a:rPr lang="zh-CN" altLang="en-US" sz="2400">
                <a:ea typeface="宋体" panose="02010600030101010101" pitchFamily="2" charset="-122"/>
              </a:rPr>
              <a:t>通过预测提高性能</a:t>
            </a:r>
            <a:endParaRPr lang="en-US" altLang="zh-CN" sz="2400" b="1" i="1">
              <a:ea typeface="宋体" panose="02010600030101010101" pitchFamily="2" charset="-122"/>
            </a:endParaRPr>
          </a:p>
          <a:p>
            <a:pPr>
              <a:lnSpc>
                <a:spcPct val="150000"/>
              </a:lnSpc>
            </a:pPr>
            <a:r>
              <a:rPr lang="zh-CN" altLang="en-US" sz="2400">
                <a:ea typeface="宋体" panose="02010600030101010101" pitchFamily="2" charset="-122"/>
              </a:rPr>
              <a:t>存储器层次</a:t>
            </a:r>
            <a:endParaRPr lang="en-US" altLang="zh-CN" sz="2400">
              <a:ea typeface="宋体" panose="02010600030101010101" pitchFamily="2" charset="-122"/>
            </a:endParaRPr>
          </a:p>
          <a:p>
            <a:pPr>
              <a:lnSpc>
                <a:spcPct val="150000"/>
              </a:lnSpc>
            </a:pPr>
            <a:r>
              <a:rPr lang="zh-CN" altLang="en-US" sz="2400">
                <a:ea typeface="宋体" panose="02010600030101010101" pitchFamily="2" charset="-122"/>
              </a:rPr>
              <a:t>通过冗余提高可靠性</a:t>
            </a:r>
            <a:endParaRPr lang="en-US" altLang="zh-CN" sz="2400">
              <a:ea typeface="宋体" panose="02010600030101010101" pitchFamily="2" charset="-122"/>
            </a:endParaRPr>
          </a:p>
        </p:txBody>
      </p:sp>
      <p:sp>
        <p:nvSpPr>
          <p:cNvPr id="29700" name="Footer Placeholder 3">
            <a:extLst>
              <a:ext uri="{FF2B5EF4-FFF2-40B4-BE49-F238E27FC236}">
                <a16:creationId xmlns:a16="http://schemas.microsoft.com/office/drawing/2014/main" id="{A3F47AA1-6A3D-4563-A92E-906F8E3BC9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7125D5D0-CCF5-4249-8341-77095F08F40F}" type="slidenum">
              <a:rPr lang="en-AU" altLang="zh-CN" sz="1400" smtClean="0"/>
              <a:pPr>
                <a:spcBef>
                  <a:spcPct val="0"/>
                </a:spcBef>
                <a:buClrTx/>
                <a:buSzTx/>
                <a:buFontTx/>
                <a:buNone/>
              </a:pPr>
              <a:t>13</a:t>
            </a:fld>
            <a:endParaRPr lang="en-AU" altLang="zh-CN" sz="1400"/>
          </a:p>
        </p:txBody>
      </p:sp>
      <p:sp>
        <p:nvSpPr>
          <p:cNvPr id="29701" name="Text Box 4">
            <a:extLst>
              <a:ext uri="{FF2B5EF4-FFF2-40B4-BE49-F238E27FC236}">
                <a16:creationId xmlns:a16="http://schemas.microsoft.com/office/drawing/2014/main" id="{22D11548-D32F-4ECE-929A-55693E1863CE}"/>
              </a:ext>
            </a:extLst>
          </p:cNvPr>
          <p:cNvSpPr txBox="1">
            <a:spLocks noChangeArrowheads="1"/>
          </p:cNvSpPr>
          <p:nvPr/>
        </p:nvSpPr>
        <p:spPr bwMode="auto">
          <a:xfrm rot="5400000">
            <a:off x="6418262" y="2357438"/>
            <a:ext cx="5084763"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§1.2 </a:t>
            </a:r>
            <a:r>
              <a:rPr lang="zh-CN" altLang="en-US" sz="1800">
                <a:solidFill>
                  <a:schemeClr val="folHlink"/>
                </a:solidFill>
                <a:ea typeface="宋体" panose="02010600030101010101" pitchFamily="2" charset="-122"/>
              </a:rPr>
              <a:t>计算机系统结构中的</a:t>
            </a:r>
            <a:r>
              <a:rPr lang="en-US" altLang="zh-CN" sz="1800">
                <a:solidFill>
                  <a:schemeClr val="folHlink"/>
                </a:solidFill>
                <a:ea typeface="宋体" panose="02010600030101010101" pitchFamily="2" charset="-122"/>
              </a:rPr>
              <a:t>8</a:t>
            </a:r>
            <a:r>
              <a:rPr lang="zh-CN" altLang="en-US" sz="1800">
                <a:solidFill>
                  <a:schemeClr val="folHlink"/>
                </a:solidFill>
                <a:ea typeface="宋体" panose="02010600030101010101" pitchFamily="2" charset="-122"/>
              </a:rPr>
              <a:t>个伟大思想</a:t>
            </a:r>
            <a:endParaRPr lang="en-US" altLang="zh-CN" sz="1800">
              <a:solidFill>
                <a:schemeClr val="folHlink"/>
              </a:solidFill>
              <a:ea typeface="宋体" panose="02010600030101010101" pitchFamily="2" charset="-122"/>
            </a:endParaRPr>
          </a:p>
        </p:txBody>
      </p:sp>
      <p:pic>
        <p:nvPicPr>
          <p:cNvPr id="29702" name="Picture 6">
            <a:extLst>
              <a:ext uri="{FF2B5EF4-FFF2-40B4-BE49-F238E27FC236}">
                <a16:creationId xmlns:a16="http://schemas.microsoft.com/office/drawing/2014/main" id="{F2E82353-EDBF-4CD5-91A3-848DA4D057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8275" y="1046163"/>
            <a:ext cx="6477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7">
            <a:extLst>
              <a:ext uri="{FF2B5EF4-FFF2-40B4-BE49-F238E27FC236}">
                <a16:creationId xmlns:a16="http://schemas.microsoft.com/office/drawing/2014/main" id="{D25DFDE1-C3BD-45CC-A044-E665B06DDA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56438" y="1760538"/>
            <a:ext cx="5762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8">
            <a:extLst>
              <a:ext uri="{FF2B5EF4-FFF2-40B4-BE49-F238E27FC236}">
                <a16:creationId xmlns:a16="http://schemas.microsoft.com/office/drawing/2014/main" id="{C79F6AE5-1E7A-4AE5-9461-88D44B39D9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5350" y="2389188"/>
            <a:ext cx="8588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9">
            <a:extLst>
              <a:ext uri="{FF2B5EF4-FFF2-40B4-BE49-F238E27FC236}">
                <a16:creationId xmlns:a16="http://schemas.microsoft.com/office/drawing/2014/main" id="{862B656B-B52F-4933-95B7-DFF4440CB3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00" y="2997200"/>
            <a:ext cx="719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10">
            <a:extLst>
              <a:ext uri="{FF2B5EF4-FFF2-40B4-BE49-F238E27FC236}">
                <a16:creationId xmlns:a16="http://schemas.microsoft.com/office/drawing/2014/main" id="{A8765620-E204-432A-997F-FD3190219A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7900" y="3597275"/>
            <a:ext cx="6985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11">
            <a:extLst>
              <a:ext uri="{FF2B5EF4-FFF2-40B4-BE49-F238E27FC236}">
                <a16:creationId xmlns:a16="http://schemas.microsoft.com/office/drawing/2014/main" id="{A44077D4-D6F1-44A0-8004-6B85C28AB3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6113" y="4197350"/>
            <a:ext cx="6905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12">
            <a:extLst>
              <a:ext uri="{FF2B5EF4-FFF2-40B4-BE49-F238E27FC236}">
                <a16:creationId xmlns:a16="http://schemas.microsoft.com/office/drawing/2014/main" id="{32E0569F-F511-48C7-9A41-523CBC50C88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1863" y="4808538"/>
            <a:ext cx="787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Picture 13">
            <a:extLst>
              <a:ext uri="{FF2B5EF4-FFF2-40B4-BE49-F238E27FC236}">
                <a16:creationId xmlns:a16="http://schemas.microsoft.com/office/drawing/2014/main" id="{6341787E-6DD0-400B-9494-C7062A9AE4F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5463" y="5586413"/>
            <a:ext cx="92233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44846369-B788-4C7E-9E6B-80C88250555C}"/>
              </a:ext>
            </a:extLst>
          </p:cNvPr>
          <p:cNvSpPr>
            <a:spLocks noChangeArrowheads="1"/>
          </p:cNvSpPr>
          <p:nvPr/>
        </p:nvSpPr>
        <p:spPr bwMode="auto">
          <a:xfrm>
            <a:off x="6634163" y="741363"/>
            <a:ext cx="17621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2800" b="1">
                <a:solidFill>
                  <a:srgbClr val="FF0000"/>
                </a:solidFill>
                <a:ea typeface="宋体" panose="02010600030101010101" pitchFamily="2" charset="-122"/>
              </a:rPr>
              <a:t>练习题</a:t>
            </a:r>
            <a:r>
              <a:rPr lang="en-US" altLang="zh-CN" sz="2800" b="1">
                <a:solidFill>
                  <a:srgbClr val="FF0000"/>
                </a:solidFill>
                <a:ea typeface="宋体" panose="02010600030101010101" pitchFamily="2" charset="-122"/>
              </a:rPr>
              <a:t>1.2</a:t>
            </a:r>
            <a:endParaRPr lang="zh-CN" altLang="en-US" sz="2800" b="1">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99ECDA1E-4274-48FC-BCB3-AF685AE253A7}"/>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31747" name="内容占位符 2">
            <a:extLst>
              <a:ext uri="{FF2B5EF4-FFF2-40B4-BE49-F238E27FC236}">
                <a16:creationId xmlns:a16="http://schemas.microsoft.com/office/drawing/2014/main" id="{8EF6C890-B388-4C9D-AEAF-F57F91839972}"/>
              </a:ext>
            </a:extLst>
          </p:cNvPr>
          <p:cNvSpPr>
            <a:spLocks noGrp="1" noChangeArrowheads="1"/>
          </p:cNvSpPr>
          <p:nvPr>
            <p:ph idx="1"/>
          </p:nvPr>
        </p:nvSpPr>
        <p:spPr>
          <a:xfrm>
            <a:off x="684213" y="3068638"/>
            <a:ext cx="8270875" cy="3168650"/>
          </a:xfrm>
        </p:spPr>
        <p:txBody>
          <a:bodyPr/>
          <a:lstStyle/>
          <a:p>
            <a:r>
              <a:rPr lang="en-US" altLang="zh-CN">
                <a:ea typeface="宋体" panose="02010600030101010101" pitchFamily="2" charset="-122"/>
              </a:rPr>
              <a:t>1.3 </a:t>
            </a:r>
            <a:r>
              <a:rPr lang="zh-CN" altLang="en-US">
                <a:ea typeface="宋体" panose="02010600030101010101" pitchFamily="2" charset="-122"/>
              </a:rPr>
              <a:t>程序（回顾计算机系统</a:t>
            </a:r>
            <a:r>
              <a:rPr lang="en-US" altLang="zh-CN">
                <a:ea typeface="宋体" panose="02010600030101010101" pitchFamily="2" charset="-122"/>
              </a:rPr>
              <a:t>2</a:t>
            </a:r>
            <a:r>
              <a:rPr lang="zh-CN" altLang="en-US">
                <a:ea typeface="宋体" panose="02010600030101010101" pitchFamily="2" charset="-122"/>
              </a:rPr>
              <a:t>）</a:t>
            </a:r>
          </a:p>
        </p:txBody>
      </p:sp>
      <p:sp>
        <p:nvSpPr>
          <p:cNvPr id="31748" name="页脚占位符 3">
            <a:extLst>
              <a:ext uri="{FF2B5EF4-FFF2-40B4-BE49-F238E27FC236}">
                <a16:creationId xmlns:a16="http://schemas.microsoft.com/office/drawing/2014/main" id="{30AA9F75-2413-4BC9-9039-2732B30061D1}"/>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5231CBB8-8048-497B-BDF5-4FC81FBCEB46}" type="slidenum">
              <a:rPr lang="en-AU" altLang="zh-CN" sz="1400" smtClean="0"/>
              <a:pPr>
                <a:spcBef>
                  <a:spcPct val="0"/>
                </a:spcBef>
                <a:buClrTx/>
                <a:buSzTx/>
                <a:buFontTx/>
                <a:buNone/>
              </a:pPr>
              <a:t>14</a:t>
            </a:fld>
            <a:endParaRPr lang="en-AU" altLang="zh-CN"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id="{15BA5936-CCE6-4FDA-BA26-85AE63B3F73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343A39D5-DD32-479D-AAB0-18554D306271}" type="slidenum">
              <a:rPr lang="en-AU" altLang="zh-CN" sz="1400" smtClean="0"/>
              <a:pPr>
                <a:spcBef>
                  <a:spcPct val="0"/>
                </a:spcBef>
                <a:buClrTx/>
                <a:buSzTx/>
                <a:buFontTx/>
                <a:buNone/>
              </a:pPr>
              <a:t>15</a:t>
            </a:fld>
            <a:endParaRPr lang="en-AU" altLang="zh-CN" sz="1400"/>
          </a:p>
        </p:txBody>
      </p:sp>
      <p:sp>
        <p:nvSpPr>
          <p:cNvPr id="33795" name="Rectangle 2">
            <a:extLst>
              <a:ext uri="{FF2B5EF4-FFF2-40B4-BE49-F238E27FC236}">
                <a16:creationId xmlns:a16="http://schemas.microsoft.com/office/drawing/2014/main" id="{D0C51022-DF9D-4DFE-9159-D09E06EB7CE4}"/>
              </a:ext>
            </a:extLst>
          </p:cNvPr>
          <p:cNvSpPr>
            <a:spLocks noGrp="1" noChangeArrowheads="1"/>
          </p:cNvSpPr>
          <p:nvPr>
            <p:ph type="title"/>
          </p:nvPr>
        </p:nvSpPr>
        <p:spPr/>
        <p:txBody>
          <a:bodyPr/>
          <a:lstStyle/>
          <a:p>
            <a:pPr eaLnBrk="1" hangingPunct="1"/>
            <a:r>
              <a:rPr lang="zh-CN" altLang="en-US">
                <a:ea typeface="宋体" panose="02010600030101010101" pitchFamily="2" charset="-122"/>
              </a:rPr>
              <a:t>程序的层次</a:t>
            </a:r>
            <a:endParaRPr lang="en-AU" altLang="zh-CN">
              <a:ea typeface="宋体" panose="02010600030101010101" pitchFamily="2" charset="-122"/>
            </a:endParaRPr>
          </a:p>
        </p:txBody>
      </p:sp>
      <p:sp>
        <p:nvSpPr>
          <p:cNvPr id="33796" name="Rectangle 6">
            <a:extLst>
              <a:ext uri="{FF2B5EF4-FFF2-40B4-BE49-F238E27FC236}">
                <a16:creationId xmlns:a16="http://schemas.microsoft.com/office/drawing/2014/main" id="{BAD906B5-498F-4F7B-993F-6AF8219BC1DB}"/>
              </a:ext>
            </a:extLst>
          </p:cNvPr>
          <p:cNvSpPr>
            <a:spLocks noGrp="1" noChangeArrowheads="1"/>
          </p:cNvSpPr>
          <p:nvPr>
            <p:ph type="body" sz="half" idx="2"/>
          </p:nvPr>
        </p:nvSpPr>
        <p:spPr>
          <a:xfrm>
            <a:off x="3132138" y="1125538"/>
            <a:ext cx="5822950" cy="5111750"/>
          </a:xfrm>
        </p:spPr>
        <p:txBody>
          <a:bodyPr/>
          <a:lstStyle/>
          <a:p>
            <a:pPr eaLnBrk="1" hangingPunct="1"/>
            <a:r>
              <a:rPr lang="zh-CN" altLang="en-US" sz="2800" dirty="0">
                <a:ea typeface="宋体" panose="02010600030101010101" pitchFamily="2" charset="-122"/>
              </a:rPr>
              <a:t>应用软件</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用高级语言编写</a:t>
            </a:r>
            <a:endParaRPr lang="en-US" altLang="zh-CN" sz="2400" dirty="0">
              <a:ea typeface="宋体" panose="02010600030101010101" pitchFamily="2" charset="-122"/>
            </a:endParaRPr>
          </a:p>
          <a:p>
            <a:pPr eaLnBrk="1" hangingPunct="1"/>
            <a:r>
              <a:rPr lang="zh-CN" altLang="en-US" sz="2800" dirty="0">
                <a:ea typeface="宋体" panose="02010600030101010101" pitchFamily="2" charset="-122"/>
              </a:rPr>
              <a:t>系统软件</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编译程序</a:t>
            </a:r>
            <a:r>
              <a:rPr lang="en-US" altLang="zh-CN" sz="2400" dirty="0">
                <a:ea typeface="宋体" panose="02010600030101010101" pitchFamily="2" charset="-122"/>
              </a:rPr>
              <a:t>: </a:t>
            </a:r>
            <a:r>
              <a:rPr lang="zh-CN" altLang="en-US" sz="2400" dirty="0">
                <a:ea typeface="宋体" panose="02010600030101010101" pitchFamily="2" charset="-122"/>
              </a:rPr>
              <a:t>将高级语言程序翻译为机器语言程序</a:t>
            </a:r>
            <a:endParaRPr lang="en-US" altLang="zh-CN" sz="2400" dirty="0">
              <a:ea typeface="宋体" panose="02010600030101010101" pitchFamily="2" charset="-122"/>
            </a:endParaRPr>
          </a:p>
          <a:p>
            <a:pPr lvl="1" eaLnBrk="1" hangingPunct="1"/>
            <a:r>
              <a:rPr lang="zh-CN" altLang="en-US" sz="2400" dirty="0">
                <a:ea typeface="宋体" panose="02010600030101010101" pitchFamily="2" charset="-122"/>
              </a:rPr>
              <a:t>操作系统</a:t>
            </a:r>
            <a:r>
              <a:rPr lang="en-US" altLang="zh-CN" sz="2400" dirty="0">
                <a:ea typeface="宋体" panose="02010600030101010101" pitchFamily="2" charset="-122"/>
              </a:rPr>
              <a:t>: </a:t>
            </a:r>
            <a:r>
              <a:rPr lang="zh-CN" altLang="en-US" sz="2400" dirty="0">
                <a:ea typeface="宋体" panose="02010600030101010101" pitchFamily="2" charset="-122"/>
              </a:rPr>
              <a:t>为用户提供各种服务和监控功能</a:t>
            </a:r>
            <a:endParaRPr lang="en-US" altLang="zh-CN" sz="2400" dirty="0">
              <a:ea typeface="宋体" panose="02010600030101010101" pitchFamily="2" charset="-122"/>
            </a:endParaRPr>
          </a:p>
          <a:p>
            <a:pPr lvl="2" eaLnBrk="1" hangingPunct="1"/>
            <a:r>
              <a:rPr lang="zh-CN" altLang="en-US" sz="2000" dirty="0">
                <a:ea typeface="宋体" panose="02010600030101010101" pitchFamily="2" charset="-122"/>
              </a:rPr>
              <a:t>处理输入</a:t>
            </a:r>
            <a:r>
              <a:rPr lang="en-US" altLang="zh-CN" sz="2000" dirty="0">
                <a:ea typeface="宋体" panose="02010600030101010101" pitchFamily="2" charset="-122"/>
              </a:rPr>
              <a:t>/</a:t>
            </a:r>
            <a:r>
              <a:rPr lang="zh-CN" altLang="en-US" sz="2000" dirty="0">
                <a:ea typeface="宋体" panose="02010600030101010101" pitchFamily="2" charset="-122"/>
              </a:rPr>
              <a:t>输出</a:t>
            </a:r>
            <a:endParaRPr lang="en-US" altLang="zh-CN" sz="2000" dirty="0">
              <a:ea typeface="宋体" panose="02010600030101010101" pitchFamily="2" charset="-122"/>
            </a:endParaRPr>
          </a:p>
          <a:p>
            <a:pPr lvl="2" eaLnBrk="1" hangingPunct="1"/>
            <a:r>
              <a:rPr lang="zh-CN" altLang="en-US" sz="2000" dirty="0">
                <a:ea typeface="宋体" panose="02010600030101010101" pitchFamily="2" charset="-122"/>
              </a:rPr>
              <a:t>管理内存和外存</a:t>
            </a:r>
            <a:endParaRPr lang="en-US" altLang="zh-CN" sz="2000" dirty="0">
              <a:ea typeface="宋体" panose="02010600030101010101" pitchFamily="2" charset="-122"/>
            </a:endParaRPr>
          </a:p>
          <a:p>
            <a:pPr lvl="2" eaLnBrk="1" hangingPunct="1"/>
            <a:r>
              <a:rPr lang="zh-CN" altLang="en-US" sz="2000" dirty="0">
                <a:ea typeface="宋体" panose="02010600030101010101" pitchFamily="2" charset="-122"/>
              </a:rPr>
              <a:t>调度任务 </a:t>
            </a:r>
            <a:r>
              <a:rPr lang="en-US" altLang="zh-CN" sz="2000" dirty="0">
                <a:ea typeface="宋体" panose="02010600030101010101" pitchFamily="2" charset="-122"/>
              </a:rPr>
              <a:t> &amp; </a:t>
            </a:r>
            <a:r>
              <a:rPr lang="zh-CN" altLang="en-US" sz="2000" dirty="0">
                <a:ea typeface="宋体" panose="02010600030101010101" pitchFamily="2" charset="-122"/>
              </a:rPr>
              <a:t>资源共享</a:t>
            </a:r>
            <a:endParaRPr lang="en-US" altLang="zh-CN" sz="2000" dirty="0">
              <a:ea typeface="宋体" panose="02010600030101010101" pitchFamily="2" charset="-122"/>
            </a:endParaRPr>
          </a:p>
          <a:p>
            <a:pPr eaLnBrk="1" hangingPunct="1"/>
            <a:r>
              <a:rPr lang="zh-CN" altLang="en-US" sz="2800" dirty="0">
                <a:ea typeface="宋体" panose="02010600030101010101" pitchFamily="2" charset="-122"/>
              </a:rPr>
              <a:t>硬件</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处理器</a:t>
            </a:r>
            <a:r>
              <a:rPr lang="en-US" altLang="zh-CN" sz="2400" dirty="0">
                <a:ea typeface="宋体" panose="02010600030101010101" pitchFamily="2" charset="-122"/>
              </a:rPr>
              <a:t>,</a:t>
            </a:r>
            <a:r>
              <a:rPr lang="zh-CN" altLang="en-US" sz="2400" dirty="0">
                <a:ea typeface="宋体" panose="02010600030101010101" pitchFamily="2" charset="-122"/>
              </a:rPr>
              <a:t>内存</a:t>
            </a:r>
            <a:r>
              <a:rPr lang="en-US" altLang="zh-CN" sz="2400" dirty="0">
                <a:ea typeface="宋体" panose="02010600030101010101" pitchFamily="2" charset="-122"/>
              </a:rPr>
              <a:t>, I/O </a:t>
            </a:r>
            <a:r>
              <a:rPr lang="zh-CN" altLang="en-US" sz="2400" dirty="0">
                <a:ea typeface="宋体" panose="02010600030101010101" pitchFamily="2" charset="-122"/>
              </a:rPr>
              <a:t>控制器</a:t>
            </a:r>
            <a:endParaRPr lang="en-AU" altLang="zh-CN" sz="2400" dirty="0">
              <a:ea typeface="宋体" panose="02010600030101010101" pitchFamily="2" charset="-122"/>
            </a:endParaRPr>
          </a:p>
        </p:txBody>
      </p:sp>
      <p:sp>
        <p:nvSpPr>
          <p:cNvPr id="33797" name="Text Box 7">
            <a:extLst>
              <a:ext uri="{FF2B5EF4-FFF2-40B4-BE49-F238E27FC236}">
                <a16:creationId xmlns:a16="http://schemas.microsoft.com/office/drawing/2014/main" id="{67210DDB-A75C-41C6-8CF9-ECBCE2A1FF90}"/>
              </a:ext>
            </a:extLst>
          </p:cNvPr>
          <p:cNvSpPr txBox="1">
            <a:spLocks noChangeArrowheads="1"/>
          </p:cNvSpPr>
          <p:nvPr/>
        </p:nvSpPr>
        <p:spPr bwMode="auto">
          <a:xfrm rot="5400000">
            <a:off x="8098631" y="1215232"/>
            <a:ext cx="172402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§1.3 </a:t>
            </a:r>
            <a:r>
              <a:rPr lang="zh-CN" altLang="en-US" sz="1800">
                <a:solidFill>
                  <a:schemeClr val="folHlink"/>
                </a:solidFill>
                <a:ea typeface="宋体" panose="02010600030101010101" pitchFamily="2" charset="-122"/>
              </a:rPr>
              <a:t>程序入门</a:t>
            </a:r>
            <a:endParaRPr lang="en-US" altLang="zh-CN" sz="1800">
              <a:solidFill>
                <a:schemeClr val="folHlink"/>
              </a:solidFill>
              <a:ea typeface="宋体" panose="02010600030101010101" pitchFamily="2" charset="-122"/>
            </a:endParaRPr>
          </a:p>
        </p:txBody>
      </p:sp>
      <p:pic>
        <p:nvPicPr>
          <p:cNvPr id="33798" name="Picture 11" descr="f01-02-P374493">
            <a:extLst>
              <a:ext uri="{FF2B5EF4-FFF2-40B4-BE49-F238E27FC236}">
                <a16:creationId xmlns:a16="http://schemas.microsoft.com/office/drawing/2014/main" id="{8035C9C2-E52A-4376-9859-CFA55C5FF4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781300"/>
            <a:ext cx="24003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09007342-E9E5-45EF-8E69-8DCDB36DE3E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14EBA537-AB25-4BA2-822B-185C187AD209}" type="slidenum">
              <a:rPr lang="en-AU" altLang="zh-CN" sz="1400" smtClean="0"/>
              <a:pPr>
                <a:spcBef>
                  <a:spcPct val="0"/>
                </a:spcBef>
                <a:buClrTx/>
                <a:buSzTx/>
                <a:buFontTx/>
                <a:buNone/>
              </a:pPr>
              <a:t>16</a:t>
            </a:fld>
            <a:endParaRPr lang="en-AU" altLang="zh-CN" sz="1400"/>
          </a:p>
        </p:txBody>
      </p:sp>
      <p:sp>
        <p:nvSpPr>
          <p:cNvPr id="35843" name="Rectangle 8">
            <a:extLst>
              <a:ext uri="{FF2B5EF4-FFF2-40B4-BE49-F238E27FC236}">
                <a16:creationId xmlns:a16="http://schemas.microsoft.com/office/drawing/2014/main" id="{8CC0D851-7611-4A99-9ADC-A30F591AE973}"/>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程序代码的级别</a:t>
            </a:r>
            <a:endParaRPr lang="en-AU" altLang="zh-CN">
              <a:ea typeface="宋体" panose="02010600030101010101" pitchFamily="2" charset="-122"/>
            </a:endParaRPr>
          </a:p>
        </p:txBody>
      </p:sp>
      <p:sp>
        <p:nvSpPr>
          <p:cNvPr id="35844" name="Rectangle 9">
            <a:extLst>
              <a:ext uri="{FF2B5EF4-FFF2-40B4-BE49-F238E27FC236}">
                <a16:creationId xmlns:a16="http://schemas.microsoft.com/office/drawing/2014/main" id="{04CADFBE-9C41-4EB7-A5B1-27CAD462F37F}"/>
              </a:ext>
            </a:extLst>
          </p:cNvPr>
          <p:cNvSpPr>
            <a:spLocks noGrp="1" noChangeArrowheads="1"/>
          </p:cNvSpPr>
          <p:nvPr>
            <p:ph type="body" idx="1"/>
          </p:nvPr>
        </p:nvSpPr>
        <p:spPr>
          <a:xfrm>
            <a:off x="684213" y="1125538"/>
            <a:ext cx="4751387" cy="5111750"/>
          </a:xfrm>
        </p:spPr>
        <p:txBody>
          <a:bodyPr/>
          <a:lstStyle/>
          <a:p>
            <a:pPr eaLnBrk="1" hangingPunct="1">
              <a:lnSpc>
                <a:spcPct val="90000"/>
              </a:lnSpc>
            </a:pPr>
            <a:r>
              <a:rPr lang="zh-CN" altLang="en-US" sz="2800" dirty="0">
                <a:ea typeface="宋体" panose="02010600030101010101" pitchFamily="2" charset="-122"/>
              </a:rPr>
              <a:t>高级语言</a:t>
            </a:r>
            <a:endParaRPr lang="en-US" altLang="zh-CN" sz="28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rPr>
              <a:t>抽象级别与问题域更接近</a:t>
            </a:r>
            <a:endParaRPr lang="en-US" altLang="zh-CN" sz="24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rPr>
              <a:t>提供了高的程序生产率和可移植性</a:t>
            </a:r>
            <a:r>
              <a:rPr lang="en-US" altLang="zh-CN" sz="2400" dirty="0">
                <a:ea typeface="宋体" panose="02010600030101010101" pitchFamily="2" charset="-122"/>
              </a:rPr>
              <a:t> </a:t>
            </a:r>
            <a:endParaRPr lang="en-AU" altLang="zh-CN" sz="2400" dirty="0">
              <a:ea typeface="宋体" panose="02010600030101010101" pitchFamily="2" charset="-122"/>
            </a:endParaRPr>
          </a:p>
          <a:p>
            <a:pPr eaLnBrk="1" hangingPunct="1">
              <a:lnSpc>
                <a:spcPct val="90000"/>
              </a:lnSpc>
            </a:pPr>
            <a:r>
              <a:rPr lang="zh-CN" altLang="en-US" sz="2800" dirty="0">
                <a:ea typeface="宋体" panose="02010600030101010101" pitchFamily="2" charset="-122"/>
              </a:rPr>
              <a:t>汇编语言</a:t>
            </a:r>
            <a:endParaRPr lang="en-US" altLang="zh-CN" sz="28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rPr>
              <a:t>指令助记符</a:t>
            </a:r>
            <a:endParaRPr lang="en-US" altLang="zh-CN" sz="2400" dirty="0">
              <a:ea typeface="宋体" panose="02010600030101010101" pitchFamily="2" charset="-122"/>
            </a:endParaRPr>
          </a:p>
          <a:p>
            <a:pPr eaLnBrk="1" hangingPunct="1">
              <a:lnSpc>
                <a:spcPct val="90000"/>
              </a:lnSpc>
            </a:pPr>
            <a:r>
              <a:rPr lang="zh-CN" altLang="en-US" sz="2800" dirty="0">
                <a:ea typeface="宋体" panose="02010600030101010101" pitchFamily="2" charset="-122"/>
              </a:rPr>
              <a:t>机器语言</a:t>
            </a:r>
            <a:endParaRPr lang="en-US" altLang="zh-CN" sz="28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rPr>
              <a:t>二进制元形式表示</a:t>
            </a:r>
            <a:endParaRPr lang="en-US" altLang="zh-CN" sz="2400" dirty="0">
              <a:ea typeface="宋体" panose="02010600030101010101" pitchFamily="2" charset="-122"/>
            </a:endParaRPr>
          </a:p>
          <a:p>
            <a:pPr lvl="1" eaLnBrk="1" hangingPunct="1">
              <a:lnSpc>
                <a:spcPct val="90000"/>
              </a:lnSpc>
            </a:pPr>
            <a:r>
              <a:rPr lang="zh-CN" altLang="en-US" sz="2400" dirty="0">
                <a:ea typeface="宋体" panose="02010600030101010101" pitchFamily="2" charset="-122"/>
              </a:rPr>
              <a:t>编码指令和数据</a:t>
            </a:r>
            <a:endParaRPr lang="en-US" altLang="zh-CN" sz="2400" dirty="0">
              <a:ea typeface="宋体" panose="02010600030101010101" pitchFamily="2" charset="-122"/>
            </a:endParaRPr>
          </a:p>
        </p:txBody>
      </p:sp>
      <p:pic>
        <p:nvPicPr>
          <p:cNvPr id="35845" name="Picture 10" descr="f01-03-P374493">
            <a:extLst>
              <a:ext uri="{FF2B5EF4-FFF2-40B4-BE49-F238E27FC236}">
                <a16:creationId xmlns:a16="http://schemas.microsoft.com/office/drawing/2014/main" id="{90298ECD-A78E-4B79-84C4-A7188532E0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29964"/>
            <a:ext cx="3732982" cy="584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260FE913-9BE8-4AF3-8955-F1FBC0F040E2}"/>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37891" name="内容占位符 2">
            <a:extLst>
              <a:ext uri="{FF2B5EF4-FFF2-40B4-BE49-F238E27FC236}">
                <a16:creationId xmlns:a16="http://schemas.microsoft.com/office/drawing/2014/main" id="{3AA06A89-1D11-4EE7-A821-080C64B29ED7}"/>
              </a:ext>
            </a:extLst>
          </p:cNvPr>
          <p:cNvSpPr>
            <a:spLocks noGrp="1" noChangeArrowheads="1"/>
          </p:cNvSpPr>
          <p:nvPr>
            <p:ph idx="1"/>
          </p:nvPr>
        </p:nvSpPr>
        <p:spPr>
          <a:xfrm>
            <a:off x="684213" y="3284538"/>
            <a:ext cx="8270875" cy="2952750"/>
          </a:xfrm>
        </p:spPr>
        <p:txBody>
          <a:bodyPr/>
          <a:lstStyle/>
          <a:p>
            <a:r>
              <a:rPr lang="en-US" altLang="zh-CN">
                <a:ea typeface="宋体" panose="02010600030101010101" pitchFamily="2" charset="-122"/>
              </a:rPr>
              <a:t>1.4 </a:t>
            </a:r>
            <a:r>
              <a:rPr lang="zh-CN" altLang="en-US">
                <a:ea typeface="宋体" panose="02010600030101010101" pitchFamily="2" charset="-122"/>
              </a:rPr>
              <a:t>硬件部件</a:t>
            </a:r>
          </a:p>
        </p:txBody>
      </p:sp>
      <p:sp>
        <p:nvSpPr>
          <p:cNvPr id="37892" name="页脚占位符 3">
            <a:extLst>
              <a:ext uri="{FF2B5EF4-FFF2-40B4-BE49-F238E27FC236}">
                <a16:creationId xmlns:a16="http://schemas.microsoft.com/office/drawing/2014/main" id="{9BEB879A-5B87-4122-B238-51834F910471}"/>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F2187331-E699-4A09-B5C3-16C6E574680E}" type="slidenum">
              <a:rPr lang="en-AU" altLang="zh-CN" sz="1400" smtClean="0"/>
              <a:pPr>
                <a:spcBef>
                  <a:spcPct val="0"/>
                </a:spcBef>
                <a:buClrTx/>
                <a:buSzTx/>
                <a:buFontTx/>
                <a:buNone/>
              </a:pPr>
              <a:t>17</a:t>
            </a:fld>
            <a:endParaRPr lang="en-AU" altLang="zh-C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3" descr="f01-04-P374493">
            <a:extLst>
              <a:ext uri="{FF2B5EF4-FFF2-40B4-BE49-F238E27FC236}">
                <a16:creationId xmlns:a16="http://schemas.microsoft.com/office/drawing/2014/main" id="{0F4D3BC6-9D42-4478-9041-ECF1F7713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3" y="1943100"/>
            <a:ext cx="4508500"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Footer Placeholder 4">
            <a:extLst>
              <a:ext uri="{FF2B5EF4-FFF2-40B4-BE49-F238E27FC236}">
                <a16:creationId xmlns:a16="http://schemas.microsoft.com/office/drawing/2014/main" id="{374117AF-596C-4991-B397-B15C820671E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4EE79C0B-97A5-4082-A14A-8DD1BF0413D5}" type="slidenum">
              <a:rPr lang="en-AU" altLang="zh-CN" sz="1400" smtClean="0"/>
              <a:pPr>
                <a:spcBef>
                  <a:spcPct val="0"/>
                </a:spcBef>
                <a:buClrTx/>
                <a:buSzTx/>
                <a:buFontTx/>
                <a:buNone/>
              </a:pPr>
              <a:t>18</a:t>
            </a:fld>
            <a:endParaRPr lang="en-AU" altLang="zh-CN" sz="1400"/>
          </a:p>
        </p:txBody>
      </p:sp>
      <p:sp>
        <p:nvSpPr>
          <p:cNvPr id="39940" name="Rectangle 2">
            <a:extLst>
              <a:ext uri="{FF2B5EF4-FFF2-40B4-BE49-F238E27FC236}">
                <a16:creationId xmlns:a16="http://schemas.microsoft.com/office/drawing/2014/main" id="{234A8A4A-730F-48C5-902F-F7AE5A8D3ABA}"/>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计算机的硬件组成</a:t>
            </a:r>
            <a:endParaRPr lang="en-AU" altLang="zh-CN">
              <a:ea typeface="宋体" panose="02010600030101010101" pitchFamily="2" charset="-122"/>
            </a:endParaRPr>
          </a:p>
        </p:txBody>
      </p:sp>
      <p:sp>
        <p:nvSpPr>
          <p:cNvPr id="39941" name="Rectangle 7">
            <a:extLst>
              <a:ext uri="{FF2B5EF4-FFF2-40B4-BE49-F238E27FC236}">
                <a16:creationId xmlns:a16="http://schemas.microsoft.com/office/drawing/2014/main" id="{9124A77E-2BC5-4261-97CB-2DC086B0D170}"/>
              </a:ext>
            </a:extLst>
          </p:cNvPr>
          <p:cNvSpPr>
            <a:spLocks noGrp="1" noChangeArrowheads="1"/>
          </p:cNvSpPr>
          <p:nvPr>
            <p:ph type="body" sz="half" idx="2"/>
          </p:nvPr>
        </p:nvSpPr>
        <p:spPr>
          <a:xfrm>
            <a:off x="4356100" y="1125538"/>
            <a:ext cx="4598988" cy="5111750"/>
          </a:xfrm>
        </p:spPr>
        <p:txBody>
          <a:bodyPr/>
          <a:lstStyle/>
          <a:p>
            <a:pPr eaLnBrk="1" hangingPunct="1"/>
            <a:r>
              <a:rPr lang="zh-CN" altLang="en-US" sz="2800" dirty="0">
                <a:ea typeface="宋体" panose="02010600030101010101" pitchFamily="2" charset="-122"/>
              </a:rPr>
              <a:t>具有相同组件的各种计算机如：</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桌面机</a:t>
            </a:r>
            <a:r>
              <a:rPr lang="en-US" altLang="zh-CN" sz="2400" dirty="0">
                <a:ea typeface="宋体" panose="02010600030101010101" pitchFamily="2" charset="-122"/>
              </a:rPr>
              <a:t>, </a:t>
            </a:r>
            <a:r>
              <a:rPr lang="zh-CN" altLang="en-US" sz="2400" dirty="0">
                <a:ea typeface="宋体" panose="02010600030101010101" pitchFamily="2" charset="-122"/>
              </a:rPr>
              <a:t>服务器</a:t>
            </a:r>
            <a:r>
              <a:rPr lang="en-US" altLang="zh-CN" sz="2400" dirty="0">
                <a:ea typeface="宋体" panose="02010600030101010101" pitchFamily="2" charset="-122"/>
              </a:rPr>
              <a:t>,</a:t>
            </a:r>
            <a:r>
              <a:rPr lang="zh-CN" altLang="en-US" sz="2400" dirty="0">
                <a:ea typeface="宋体" panose="02010600030101010101" pitchFamily="2" charset="-122"/>
              </a:rPr>
              <a:t>嵌入式机</a:t>
            </a:r>
            <a:endParaRPr lang="en-US" altLang="zh-CN" sz="2400" dirty="0">
              <a:ea typeface="宋体" panose="02010600030101010101" pitchFamily="2" charset="-122"/>
            </a:endParaRPr>
          </a:p>
          <a:p>
            <a:pPr eaLnBrk="1" hangingPunct="1"/>
            <a:r>
              <a:rPr lang="zh-CN" altLang="en-US" sz="2800" dirty="0">
                <a:ea typeface="宋体" panose="02010600030101010101" pitchFamily="2" charset="-122"/>
              </a:rPr>
              <a:t>输入</a:t>
            </a:r>
            <a:r>
              <a:rPr lang="en-US" altLang="zh-CN" sz="2800" dirty="0">
                <a:ea typeface="宋体" panose="02010600030101010101" pitchFamily="2" charset="-122"/>
              </a:rPr>
              <a:t>/</a:t>
            </a:r>
            <a:r>
              <a:rPr lang="zh-CN" altLang="en-US" sz="2800" dirty="0">
                <a:ea typeface="宋体" panose="02010600030101010101" pitchFamily="2" charset="-122"/>
              </a:rPr>
              <a:t>输出设备包括</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用户接口设备</a:t>
            </a:r>
            <a:endParaRPr lang="en-US" altLang="zh-CN" sz="2400" dirty="0">
              <a:ea typeface="宋体" panose="02010600030101010101" pitchFamily="2" charset="-122"/>
            </a:endParaRPr>
          </a:p>
          <a:p>
            <a:pPr lvl="2" eaLnBrk="1" hangingPunct="1"/>
            <a:r>
              <a:rPr lang="zh-CN" altLang="en-US" sz="2000" dirty="0">
                <a:ea typeface="宋体" panose="02010600030101010101" pitchFamily="2" charset="-122"/>
              </a:rPr>
              <a:t>显示器</a:t>
            </a:r>
            <a:r>
              <a:rPr lang="en-US" altLang="zh-CN" sz="2000" dirty="0">
                <a:ea typeface="宋体" panose="02010600030101010101" pitchFamily="2" charset="-122"/>
              </a:rPr>
              <a:t>,</a:t>
            </a:r>
            <a:r>
              <a:rPr lang="zh-CN" altLang="en-US" sz="2000" dirty="0">
                <a:ea typeface="宋体" panose="02010600030101010101" pitchFamily="2" charset="-122"/>
              </a:rPr>
              <a:t>键盘</a:t>
            </a:r>
            <a:r>
              <a:rPr lang="en-US" altLang="zh-CN" sz="2000" dirty="0">
                <a:ea typeface="宋体" panose="02010600030101010101" pitchFamily="2" charset="-122"/>
              </a:rPr>
              <a:t>,</a:t>
            </a:r>
            <a:r>
              <a:rPr lang="zh-CN" altLang="en-US" sz="2000" dirty="0">
                <a:ea typeface="宋体" panose="02010600030101010101" pitchFamily="2" charset="-122"/>
              </a:rPr>
              <a:t>鼠标</a:t>
            </a:r>
            <a:endParaRPr lang="en-US" altLang="zh-CN" sz="2000" dirty="0">
              <a:ea typeface="宋体" panose="02010600030101010101" pitchFamily="2" charset="-122"/>
            </a:endParaRPr>
          </a:p>
          <a:p>
            <a:pPr lvl="1" eaLnBrk="1" hangingPunct="1"/>
            <a:r>
              <a:rPr lang="zh-CN" altLang="en-US" sz="2400" dirty="0">
                <a:ea typeface="宋体" panose="02010600030101010101" pitchFamily="2" charset="-122"/>
              </a:rPr>
              <a:t>存储设备</a:t>
            </a:r>
            <a:endParaRPr lang="en-US" altLang="zh-CN" sz="2400" dirty="0">
              <a:ea typeface="宋体" panose="02010600030101010101" pitchFamily="2" charset="-122"/>
            </a:endParaRPr>
          </a:p>
          <a:p>
            <a:pPr lvl="2" eaLnBrk="1" hangingPunct="1"/>
            <a:r>
              <a:rPr lang="zh-CN" altLang="en-US" sz="2000" dirty="0">
                <a:ea typeface="宋体" panose="02010600030101010101" pitchFamily="2" charset="-122"/>
              </a:rPr>
              <a:t>硬盘</a:t>
            </a:r>
            <a:r>
              <a:rPr lang="en-US" altLang="zh-CN" sz="2000" dirty="0">
                <a:ea typeface="宋体" panose="02010600030101010101" pitchFamily="2" charset="-122"/>
              </a:rPr>
              <a:t>, CD/DVD,</a:t>
            </a:r>
            <a:r>
              <a:rPr lang="zh-CN" altLang="en-US" sz="2000" dirty="0">
                <a:ea typeface="宋体" panose="02010600030101010101" pitchFamily="2" charset="-122"/>
              </a:rPr>
              <a:t>闪存</a:t>
            </a:r>
            <a:endParaRPr lang="en-US" altLang="zh-CN" sz="2000" dirty="0">
              <a:ea typeface="宋体" panose="02010600030101010101" pitchFamily="2" charset="-122"/>
            </a:endParaRPr>
          </a:p>
          <a:p>
            <a:pPr lvl="1" eaLnBrk="1" hangingPunct="1"/>
            <a:r>
              <a:rPr lang="zh-CN" altLang="en-US" sz="2400" dirty="0">
                <a:ea typeface="宋体" panose="02010600030101010101" pitchFamily="2" charset="-122"/>
              </a:rPr>
              <a:t>网络适配器</a:t>
            </a:r>
            <a:endParaRPr lang="en-US" altLang="zh-CN" sz="2400" dirty="0">
              <a:ea typeface="宋体" panose="02010600030101010101" pitchFamily="2" charset="-122"/>
            </a:endParaRPr>
          </a:p>
          <a:p>
            <a:pPr lvl="2" eaLnBrk="1" hangingPunct="1"/>
            <a:r>
              <a:rPr lang="zh-CN" altLang="en-US" sz="2000" dirty="0">
                <a:ea typeface="宋体" panose="02010600030101010101" pitchFamily="2" charset="-122"/>
              </a:rPr>
              <a:t>与其它计算机通信</a:t>
            </a:r>
            <a:endParaRPr lang="en-AU" altLang="zh-CN" sz="2000" dirty="0">
              <a:ea typeface="宋体" panose="02010600030101010101" pitchFamily="2" charset="-122"/>
            </a:endParaRPr>
          </a:p>
        </p:txBody>
      </p:sp>
      <p:sp>
        <p:nvSpPr>
          <p:cNvPr id="39942" name="Text Box 9">
            <a:extLst>
              <a:ext uri="{FF2B5EF4-FFF2-40B4-BE49-F238E27FC236}">
                <a16:creationId xmlns:a16="http://schemas.microsoft.com/office/drawing/2014/main" id="{96EC9C73-0D83-4A5D-8E93-2A8272526A34}"/>
              </a:ext>
            </a:extLst>
          </p:cNvPr>
          <p:cNvSpPr txBox="1">
            <a:spLocks noChangeArrowheads="1"/>
          </p:cNvSpPr>
          <p:nvPr/>
        </p:nvSpPr>
        <p:spPr bwMode="auto">
          <a:xfrm rot="5400000">
            <a:off x="8098631" y="1064419"/>
            <a:ext cx="172402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§1.4 </a:t>
            </a:r>
            <a:r>
              <a:rPr lang="zh-CN" altLang="en-US" sz="1800">
                <a:solidFill>
                  <a:schemeClr val="folHlink"/>
                </a:solidFill>
                <a:ea typeface="宋体" panose="02010600030101010101" pitchFamily="2" charset="-122"/>
              </a:rPr>
              <a:t>硬件入门</a:t>
            </a:r>
            <a:endParaRPr lang="en-US" altLang="zh-CN" sz="1800">
              <a:solidFill>
                <a:schemeClr val="folHlink"/>
              </a:solidFill>
              <a:ea typeface="宋体" panose="02010600030101010101" pitchFamily="2" charset="-122"/>
            </a:endParaRPr>
          </a:p>
        </p:txBody>
      </p:sp>
      <p:sp>
        <p:nvSpPr>
          <p:cNvPr id="39943" name="Text Box 11">
            <a:extLst>
              <a:ext uri="{FF2B5EF4-FFF2-40B4-BE49-F238E27FC236}">
                <a16:creationId xmlns:a16="http://schemas.microsoft.com/office/drawing/2014/main" id="{DD26E885-6A0D-4075-BF97-F4271AC6B39B}"/>
              </a:ext>
            </a:extLst>
          </p:cNvPr>
          <p:cNvSpPr txBox="1">
            <a:spLocks noChangeArrowheads="1"/>
          </p:cNvSpPr>
          <p:nvPr/>
        </p:nvSpPr>
        <p:spPr bwMode="auto">
          <a:xfrm>
            <a:off x="684213" y="1258888"/>
            <a:ext cx="1112837" cy="461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2400" b="1">
                <a:solidFill>
                  <a:schemeClr val="folHlink"/>
                </a:solidFill>
                <a:latin typeface="Arial Black" panose="020B0A04020102020204" pitchFamily="34" charset="0"/>
                <a:ea typeface="宋体" panose="02010600030101010101" pitchFamily="2" charset="-122"/>
              </a:rPr>
              <a:t>全局图</a:t>
            </a:r>
            <a:endParaRPr lang="en-US" altLang="zh-CN" sz="2400" b="1">
              <a:solidFill>
                <a:schemeClr val="folHlink"/>
              </a:solidFill>
              <a:latin typeface="Arial Black" panose="020B0A040201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8A9C25BF-5FA3-4B3C-87FC-9ED8B7FD695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52FB1E76-EC92-4C08-A59F-E1B91A991A0C}" type="slidenum">
              <a:rPr lang="en-AU" altLang="zh-CN" sz="1400" smtClean="0"/>
              <a:pPr>
                <a:spcBef>
                  <a:spcPct val="0"/>
                </a:spcBef>
                <a:buClrTx/>
                <a:buSzTx/>
                <a:buFontTx/>
                <a:buNone/>
              </a:pPr>
              <a:t>19</a:t>
            </a:fld>
            <a:endParaRPr lang="en-AU" altLang="zh-CN" sz="1400"/>
          </a:p>
        </p:txBody>
      </p:sp>
      <p:sp>
        <p:nvSpPr>
          <p:cNvPr id="41987" name="Rectangle 2">
            <a:extLst>
              <a:ext uri="{FF2B5EF4-FFF2-40B4-BE49-F238E27FC236}">
                <a16:creationId xmlns:a16="http://schemas.microsoft.com/office/drawing/2014/main" id="{2E300C6A-0733-47FA-9885-31ED3EA8BA62}"/>
              </a:ext>
            </a:extLst>
          </p:cNvPr>
          <p:cNvSpPr>
            <a:spLocks noGrp="1" noChangeArrowheads="1"/>
          </p:cNvSpPr>
          <p:nvPr>
            <p:ph type="title"/>
          </p:nvPr>
        </p:nvSpPr>
        <p:spPr/>
        <p:txBody>
          <a:bodyPr/>
          <a:lstStyle/>
          <a:p>
            <a:pPr eaLnBrk="1" hangingPunct="1"/>
            <a:r>
              <a:rPr lang="zh-CN" altLang="en-US">
                <a:ea typeface="宋体" panose="02010600030101010101" pitchFamily="2" charset="-122"/>
              </a:rPr>
              <a:t>显示器</a:t>
            </a:r>
            <a:endParaRPr lang="en-US" altLang="zh-CN">
              <a:ea typeface="宋体" panose="02010600030101010101" pitchFamily="2" charset="-122"/>
            </a:endParaRPr>
          </a:p>
        </p:txBody>
      </p:sp>
      <p:sp>
        <p:nvSpPr>
          <p:cNvPr id="41988" name="Rectangle 3">
            <a:extLst>
              <a:ext uri="{FF2B5EF4-FFF2-40B4-BE49-F238E27FC236}">
                <a16:creationId xmlns:a16="http://schemas.microsoft.com/office/drawing/2014/main" id="{F1EFDCDE-4BFA-40E6-937A-12569F35D30F}"/>
              </a:ext>
            </a:extLst>
          </p:cNvPr>
          <p:cNvSpPr>
            <a:spLocks noGrp="1" noChangeArrowheads="1"/>
          </p:cNvSpPr>
          <p:nvPr>
            <p:ph type="body" idx="1"/>
          </p:nvPr>
        </p:nvSpPr>
        <p:spPr>
          <a:xfrm>
            <a:off x="684213" y="1125538"/>
            <a:ext cx="8270875" cy="1727200"/>
          </a:xfrm>
        </p:spPr>
        <p:txBody>
          <a:bodyPr/>
          <a:lstStyle/>
          <a:p>
            <a:pPr eaLnBrk="1" hangingPunct="1"/>
            <a:r>
              <a:rPr lang="zh-CN" altLang="en-US">
                <a:ea typeface="宋体" panose="02010600030101010101" pitchFamily="2" charset="-122"/>
              </a:rPr>
              <a:t>液晶显示（</a:t>
            </a:r>
            <a:r>
              <a:rPr lang="en-US" altLang="zh-CN">
                <a:ea typeface="宋体" panose="02010600030101010101" pitchFamily="2" charset="-122"/>
              </a:rPr>
              <a:t>LCD </a:t>
            </a:r>
            <a:r>
              <a:rPr lang="zh-CN" altLang="en-US">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像素</a:t>
            </a:r>
            <a:r>
              <a:rPr lang="en-US" altLang="zh-CN">
                <a:ea typeface="宋体" panose="02010600030101010101" pitchFamily="2" charset="-122"/>
              </a:rPr>
              <a:t>(pixels)</a:t>
            </a:r>
          </a:p>
          <a:p>
            <a:pPr lvl="1" eaLnBrk="1" hangingPunct="1"/>
            <a:r>
              <a:rPr lang="zh-CN" altLang="en-US">
                <a:ea typeface="宋体" panose="02010600030101010101" pitchFamily="2" charset="-122"/>
              </a:rPr>
              <a:t>使用帧缓冲区保存位图支持图像显示</a:t>
            </a:r>
            <a:endParaRPr lang="en-US" altLang="zh-CN">
              <a:ea typeface="宋体" panose="02010600030101010101" pitchFamily="2" charset="-122"/>
            </a:endParaRPr>
          </a:p>
        </p:txBody>
      </p:sp>
      <p:pic>
        <p:nvPicPr>
          <p:cNvPr id="41989" name="Picture 6" descr="f01-06-P374493">
            <a:extLst>
              <a:ext uri="{FF2B5EF4-FFF2-40B4-BE49-F238E27FC236}">
                <a16:creationId xmlns:a16="http://schemas.microsoft.com/office/drawing/2014/main" id="{6A8C3B4C-0FB9-440E-A022-D4B1D6C9F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636838"/>
            <a:ext cx="62484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CD589FE2-CC02-4747-949C-7D62DC7453C8}"/>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7171" name="内容占位符 2">
            <a:extLst>
              <a:ext uri="{FF2B5EF4-FFF2-40B4-BE49-F238E27FC236}">
                <a16:creationId xmlns:a16="http://schemas.microsoft.com/office/drawing/2014/main" id="{0DCFCA9E-9674-4D2B-AFD3-03558234E67B}"/>
              </a:ext>
            </a:extLst>
          </p:cNvPr>
          <p:cNvSpPr>
            <a:spLocks noGrp="1" noChangeArrowheads="1"/>
          </p:cNvSpPr>
          <p:nvPr>
            <p:ph idx="1"/>
          </p:nvPr>
        </p:nvSpPr>
        <p:spPr>
          <a:xfrm>
            <a:off x="684213" y="2997200"/>
            <a:ext cx="8270875" cy="3240088"/>
          </a:xfrm>
        </p:spPr>
        <p:txBody>
          <a:bodyPr/>
          <a:lstStyle/>
          <a:p>
            <a:r>
              <a:rPr lang="en-US" altLang="zh-CN">
                <a:ea typeface="宋体" panose="02010600030101010101" pitchFamily="2" charset="-122"/>
              </a:rPr>
              <a:t>1.1 </a:t>
            </a:r>
            <a:r>
              <a:rPr lang="zh-CN" altLang="en-US">
                <a:ea typeface="宋体" panose="02010600030101010101" pitchFamily="2" charset="-122"/>
              </a:rPr>
              <a:t>引言</a:t>
            </a:r>
          </a:p>
        </p:txBody>
      </p:sp>
      <p:sp>
        <p:nvSpPr>
          <p:cNvPr id="7172" name="页脚占位符 3">
            <a:extLst>
              <a:ext uri="{FF2B5EF4-FFF2-40B4-BE49-F238E27FC236}">
                <a16:creationId xmlns:a16="http://schemas.microsoft.com/office/drawing/2014/main" id="{F6DC1175-34A4-4C5E-92D4-507E2A134573}"/>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F2B4BCE1-882F-409F-8643-1529412DB588}" type="slidenum">
              <a:rPr lang="en-AU" altLang="zh-CN" sz="1400" smtClean="0"/>
              <a:pPr>
                <a:spcBef>
                  <a:spcPct val="0"/>
                </a:spcBef>
                <a:buClrTx/>
                <a:buSzTx/>
                <a:buFontTx/>
                <a:buNone/>
              </a:pPr>
              <a:t>2</a:t>
            </a:fld>
            <a:endParaRPr lang="en-AU" altLang="zh-CN"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a:extLst>
              <a:ext uri="{FF2B5EF4-FFF2-40B4-BE49-F238E27FC236}">
                <a16:creationId xmlns:a16="http://schemas.microsoft.com/office/drawing/2014/main" id="{371E408E-5B33-4ED7-96AC-983E9B595B4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520A934C-0516-4763-8F20-06A2D09273DF}" type="slidenum">
              <a:rPr lang="en-AU" altLang="zh-CN" sz="1400" smtClean="0"/>
              <a:pPr>
                <a:spcBef>
                  <a:spcPct val="0"/>
                </a:spcBef>
                <a:buClrTx/>
                <a:buSzTx/>
                <a:buFontTx/>
                <a:buNone/>
              </a:pPr>
              <a:t>20</a:t>
            </a:fld>
            <a:endParaRPr lang="en-AU" altLang="zh-CN" sz="1400"/>
          </a:p>
        </p:txBody>
      </p:sp>
      <p:sp>
        <p:nvSpPr>
          <p:cNvPr id="44035" name="Rectangle 2">
            <a:extLst>
              <a:ext uri="{FF2B5EF4-FFF2-40B4-BE49-F238E27FC236}">
                <a16:creationId xmlns:a16="http://schemas.microsoft.com/office/drawing/2014/main" id="{2A125B36-BBBC-49AA-88D6-526385C9961C}"/>
              </a:ext>
            </a:extLst>
          </p:cNvPr>
          <p:cNvSpPr>
            <a:spLocks noGrp="1" noChangeArrowheads="1"/>
          </p:cNvSpPr>
          <p:nvPr>
            <p:ph type="title"/>
          </p:nvPr>
        </p:nvSpPr>
        <p:spPr/>
        <p:txBody>
          <a:bodyPr/>
          <a:lstStyle/>
          <a:p>
            <a:pPr eaLnBrk="1" hangingPunct="1"/>
            <a:r>
              <a:rPr lang="zh-CN" altLang="en-US">
                <a:ea typeface="宋体" panose="02010600030101010101" pitchFamily="2" charset="-122"/>
              </a:rPr>
              <a:t>触摸屏</a:t>
            </a:r>
            <a:endParaRPr lang="en-US" altLang="zh-CN">
              <a:ea typeface="宋体" panose="02010600030101010101" pitchFamily="2" charset="-122"/>
            </a:endParaRPr>
          </a:p>
        </p:txBody>
      </p:sp>
      <p:sp>
        <p:nvSpPr>
          <p:cNvPr id="44036" name="Rectangle 3">
            <a:extLst>
              <a:ext uri="{FF2B5EF4-FFF2-40B4-BE49-F238E27FC236}">
                <a16:creationId xmlns:a16="http://schemas.microsoft.com/office/drawing/2014/main" id="{B96BD7DF-CF6A-42AD-9F5A-FDB67DEA07DA}"/>
              </a:ext>
            </a:extLst>
          </p:cNvPr>
          <p:cNvSpPr>
            <a:spLocks noGrp="1" noChangeArrowheads="1"/>
          </p:cNvSpPr>
          <p:nvPr>
            <p:ph type="body" sz="half" idx="1"/>
          </p:nvPr>
        </p:nvSpPr>
        <p:spPr>
          <a:xfrm>
            <a:off x="684213" y="1125538"/>
            <a:ext cx="4057650" cy="5111750"/>
          </a:xfrm>
        </p:spPr>
        <p:txBody>
          <a:bodyPr/>
          <a:lstStyle/>
          <a:p>
            <a:pPr eaLnBrk="1" hangingPunct="1"/>
            <a:r>
              <a:rPr lang="zh-CN" altLang="en-US" sz="2800">
                <a:ea typeface="宋体" panose="02010600030101010101" pitchFamily="2" charset="-122"/>
              </a:rPr>
              <a:t>后</a:t>
            </a:r>
            <a:r>
              <a:rPr lang="en-US" altLang="zh-CN" sz="2800">
                <a:ea typeface="宋体" panose="02010600030101010101" pitchFamily="2" charset="-122"/>
              </a:rPr>
              <a:t>PC</a:t>
            </a:r>
            <a:r>
              <a:rPr lang="zh-CN" altLang="en-US" sz="2800">
                <a:ea typeface="宋体" panose="02010600030101010101" pitchFamily="2" charset="-122"/>
              </a:rPr>
              <a:t>时代的显示设备</a:t>
            </a:r>
            <a:endParaRPr lang="en-US" altLang="zh-CN" sz="2800">
              <a:ea typeface="宋体" panose="02010600030101010101" pitchFamily="2" charset="-122"/>
            </a:endParaRPr>
          </a:p>
          <a:p>
            <a:pPr eaLnBrk="1" hangingPunct="1"/>
            <a:r>
              <a:rPr lang="zh-CN" altLang="en-US" sz="2800">
                <a:ea typeface="宋体" panose="02010600030101010101" pitchFamily="2" charset="-122"/>
              </a:rPr>
              <a:t>键盘和鼠标的替代</a:t>
            </a:r>
            <a:endParaRPr lang="en-US" altLang="zh-CN" sz="2800">
              <a:ea typeface="宋体" panose="02010600030101010101" pitchFamily="2" charset="-122"/>
            </a:endParaRPr>
          </a:p>
          <a:p>
            <a:pPr eaLnBrk="1" hangingPunct="1"/>
            <a:r>
              <a:rPr lang="zh-CN" altLang="en-US" sz="2800">
                <a:ea typeface="宋体" panose="02010600030101010101" pitchFamily="2" charset="-122"/>
              </a:rPr>
              <a:t>电阻和电容类型</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大多数平板电脑和智能手机使用电容类型</a:t>
            </a:r>
            <a:endParaRPr lang="en-US" altLang="zh-CN" sz="2400">
              <a:ea typeface="宋体" panose="02010600030101010101" pitchFamily="2" charset="-122"/>
            </a:endParaRPr>
          </a:p>
          <a:p>
            <a:pPr lvl="1" eaLnBrk="1" hangingPunct="1"/>
            <a:r>
              <a:rPr lang="zh-CN" altLang="en-US" sz="2400">
                <a:ea typeface="宋体" panose="02010600030101010101" pitchFamily="2" charset="-122"/>
              </a:rPr>
              <a:t>电容允许同时多个接触</a:t>
            </a:r>
            <a:endParaRPr lang="en-US" altLang="zh-CN" sz="2400">
              <a:ea typeface="宋体" panose="02010600030101010101" pitchFamily="2" charset="-122"/>
            </a:endParaRPr>
          </a:p>
          <a:p>
            <a:pPr lvl="1" eaLnBrk="1" hangingPunct="1"/>
            <a:endParaRPr lang="en-US" altLang="zh-CN" sz="2400">
              <a:ea typeface="宋体" panose="02010600030101010101" pitchFamily="2" charset="-122"/>
            </a:endParaRPr>
          </a:p>
        </p:txBody>
      </p:sp>
      <p:pic>
        <p:nvPicPr>
          <p:cNvPr id="44037" name="Picture 14" descr="http://wrtassoc.com/wp-content/uploads/2010/01/iPad-w-hands.jpg">
            <a:extLst>
              <a:ext uri="{FF2B5EF4-FFF2-40B4-BE49-F238E27FC236}">
                <a16:creationId xmlns:a16="http://schemas.microsoft.com/office/drawing/2014/main" id="{240716F2-7DB7-46E3-8F32-590775F3BE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363" y="1844675"/>
            <a:ext cx="33623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2">
            <a:extLst>
              <a:ext uri="{FF2B5EF4-FFF2-40B4-BE49-F238E27FC236}">
                <a16:creationId xmlns:a16="http://schemas.microsoft.com/office/drawing/2014/main" id="{1435AE29-4418-4AAB-8C2E-F001C00F470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C624634B-D603-49CE-87A5-2D0A00777780}" type="slidenum">
              <a:rPr lang="en-AU" altLang="zh-CN" sz="1400" smtClean="0"/>
              <a:pPr>
                <a:spcBef>
                  <a:spcPct val="0"/>
                </a:spcBef>
                <a:buClrTx/>
                <a:buSzTx/>
                <a:buFontTx/>
                <a:buNone/>
              </a:pPr>
              <a:t>21</a:t>
            </a:fld>
            <a:endParaRPr lang="en-AU" altLang="zh-CN" sz="1400"/>
          </a:p>
        </p:txBody>
      </p:sp>
      <p:sp>
        <p:nvSpPr>
          <p:cNvPr id="46083" name="Rectangle 4">
            <a:extLst>
              <a:ext uri="{FF2B5EF4-FFF2-40B4-BE49-F238E27FC236}">
                <a16:creationId xmlns:a16="http://schemas.microsoft.com/office/drawing/2014/main" id="{0A86E9B9-B92A-4844-BC5B-80F07919111A}"/>
              </a:ext>
            </a:extLst>
          </p:cNvPr>
          <p:cNvSpPr>
            <a:spLocks noGrp="1" noChangeArrowheads="1"/>
          </p:cNvSpPr>
          <p:nvPr>
            <p:ph type="title"/>
          </p:nvPr>
        </p:nvSpPr>
        <p:spPr/>
        <p:txBody>
          <a:bodyPr/>
          <a:lstStyle/>
          <a:p>
            <a:pPr eaLnBrk="1" hangingPunct="1"/>
            <a:r>
              <a:rPr lang="zh-CN" altLang="en-US">
                <a:ea typeface="宋体" panose="02010600030101010101" pitchFamily="2" charset="-122"/>
              </a:rPr>
              <a:t>打开机箱</a:t>
            </a:r>
            <a:endParaRPr lang="en-AU" altLang="zh-CN">
              <a:ea typeface="宋体" panose="02010600030101010101" pitchFamily="2" charset="-122"/>
            </a:endParaRPr>
          </a:p>
        </p:txBody>
      </p:sp>
      <p:pic>
        <p:nvPicPr>
          <p:cNvPr id="46084" name="Picture 7">
            <a:extLst>
              <a:ext uri="{FF2B5EF4-FFF2-40B4-BE49-F238E27FC236}">
                <a16:creationId xmlns:a16="http://schemas.microsoft.com/office/drawing/2014/main" id="{A7EA4678-7771-4947-AB79-8B12296F8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136650"/>
            <a:ext cx="4173537"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8">
            <a:extLst>
              <a:ext uri="{FF2B5EF4-FFF2-40B4-BE49-F238E27FC236}">
                <a16:creationId xmlns:a16="http://schemas.microsoft.com/office/drawing/2014/main" id="{07BECE6F-4598-414A-B2AF-489D31219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4437063"/>
            <a:ext cx="6480175"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Box 1">
            <a:extLst>
              <a:ext uri="{FF2B5EF4-FFF2-40B4-BE49-F238E27FC236}">
                <a16:creationId xmlns:a16="http://schemas.microsoft.com/office/drawing/2014/main" id="{300EA423-4D32-4637-A96F-BE2BAE6B6404}"/>
              </a:ext>
            </a:extLst>
          </p:cNvPr>
          <p:cNvSpPr txBox="1">
            <a:spLocks noChangeArrowheads="1"/>
          </p:cNvSpPr>
          <p:nvPr/>
        </p:nvSpPr>
        <p:spPr bwMode="auto">
          <a:xfrm>
            <a:off x="5076825" y="1241425"/>
            <a:ext cx="3959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800">
                <a:ea typeface="宋体" panose="02010600030101010101" pitchFamily="2" charset="-122"/>
              </a:rPr>
              <a:t>电容式多点触控液晶屏</a:t>
            </a:r>
            <a:endParaRPr lang="en-US" altLang="zh-CN" sz="1800">
              <a:ea typeface="宋体" panose="02010600030101010101" pitchFamily="2" charset="-122"/>
            </a:endParaRPr>
          </a:p>
        </p:txBody>
      </p:sp>
      <p:cxnSp>
        <p:nvCxnSpPr>
          <p:cNvPr id="46087" name="Straight Arrow Connector 3">
            <a:extLst>
              <a:ext uri="{FF2B5EF4-FFF2-40B4-BE49-F238E27FC236}">
                <a16:creationId xmlns:a16="http://schemas.microsoft.com/office/drawing/2014/main" id="{E426973D-DDEA-44F5-AE31-E4596DF319C9}"/>
              </a:ext>
            </a:extLst>
          </p:cNvPr>
          <p:cNvCxnSpPr>
            <a:cxnSpLocks noChangeShapeType="1"/>
          </p:cNvCxnSpPr>
          <p:nvPr/>
        </p:nvCxnSpPr>
        <p:spPr bwMode="auto">
          <a:xfrm flipH="1">
            <a:off x="2987675" y="1425575"/>
            <a:ext cx="1944688" cy="3476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88" name="TextBox 11">
            <a:extLst>
              <a:ext uri="{FF2B5EF4-FFF2-40B4-BE49-F238E27FC236}">
                <a16:creationId xmlns:a16="http://schemas.microsoft.com/office/drawing/2014/main" id="{E2AEADA4-2080-4FC7-8D65-C7E965D6856D}"/>
              </a:ext>
            </a:extLst>
          </p:cNvPr>
          <p:cNvSpPr txBox="1">
            <a:spLocks noChangeArrowheads="1"/>
          </p:cNvSpPr>
          <p:nvPr/>
        </p:nvSpPr>
        <p:spPr bwMode="auto">
          <a:xfrm>
            <a:off x="5164138" y="1746250"/>
            <a:ext cx="3960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ea typeface="宋体" panose="02010600030101010101" pitchFamily="2" charset="-122"/>
              </a:rPr>
              <a:t>3.8 V, 25 Watt-hour </a:t>
            </a:r>
            <a:r>
              <a:rPr lang="zh-CN" altLang="en-US" sz="1800">
                <a:ea typeface="宋体" panose="02010600030101010101" pitchFamily="2" charset="-122"/>
              </a:rPr>
              <a:t>电池</a:t>
            </a:r>
            <a:endParaRPr lang="en-US" altLang="zh-CN" sz="1800">
              <a:ea typeface="宋体" panose="02010600030101010101" pitchFamily="2" charset="-122"/>
            </a:endParaRPr>
          </a:p>
        </p:txBody>
      </p:sp>
      <p:cxnSp>
        <p:nvCxnSpPr>
          <p:cNvPr id="46089" name="Straight Arrow Connector 12">
            <a:extLst>
              <a:ext uri="{FF2B5EF4-FFF2-40B4-BE49-F238E27FC236}">
                <a16:creationId xmlns:a16="http://schemas.microsoft.com/office/drawing/2014/main" id="{D9E5E963-E646-489D-905F-9D41B4CF2CB9}"/>
              </a:ext>
            </a:extLst>
          </p:cNvPr>
          <p:cNvCxnSpPr>
            <a:cxnSpLocks noChangeShapeType="1"/>
            <a:stCxn id="46088" idx="1"/>
          </p:cNvCxnSpPr>
          <p:nvPr/>
        </p:nvCxnSpPr>
        <p:spPr bwMode="auto">
          <a:xfrm flipH="1">
            <a:off x="4500563" y="1931988"/>
            <a:ext cx="663575" cy="5603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0" name="TextBox 15">
            <a:extLst>
              <a:ext uri="{FF2B5EF4-FFF2-40B4-BE49-F238E27FC236}">
                <a16:creationId xmlns:a16="http://schemas.microsoft.com/office/drawing/2014/main" id="{51E85E42-938B-470B-A07D-B2ABC60C7A3C}"/>
              </a:ext>
            </a:extLst>
          </p:cNvPr>
          <p:cNvSpPr txBox="1">
            <a:spLocks noChangeArrowheads="1"/>
          </p:cNvSpPr>
          <p:nvPr/>
        </p:nvSpPr>
        <p:spPr bwMode="auto">
          <a:xfrm>
            <a:off x="6081713" y="25654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ea typeface="宋体" panose="02010600030101010101" pitchFamily="2" charset="-122"/>
              </a:rPr>
              <a:t>Apple iPad2</a:t>
            </a:r>
            <a:r>
              <a:rPr lang="zh-CN" altLang="en-US" sz="1800">
                <a:ea typeface="宋体" panose="02010600030101010101" pitchFamily="2" charset="-122"/>
              </a:rPr>
              <a:t>的逻辑主板</a:t>
            </a:r>
            <a:endParaRPr lang="en-US" altLang="zh-CN" sz="1800">
              <a:ea typeface="宋体" panose="02010600030101010101" pitchFamily="2" charset="-122"/>
            </a:endParaRPr>
          </a:p>
        </p:txBody>
      </p:sp>
      <p:cxnSp>
        <p:nvCxnSpPr>
          <p:cNvPr id="46091" name="Straight Arrow Connector 16">
            <a:extLst>
              <a:ext uri="{FF2B5EF4-FFF2-40B4-BE49-F238E27FC236}">
                <a16:creationId xmlns:a16="http://schemas.microsoft.com/office/drawing/2014/main" id="{0618901B-0FFA-40D0-8044-FA5BF5DFA883}"/>
              </a:ext>
            </a:extLst>
          </p:cNvPr>
          <p:cNvCxnSpPr>
            <a:cxnSpLocks noChangeShapeType="1"/>
          </p:cNvCxnSpPr>
          <p:nvPr/>
        </p:nvCxnSpPr>
        <p:spPr bwMode="auto">
          <a:xfrm flipH="1">
            <a:off x="2698750" y="2751138"/>
            <a:ext cx="3313113" cy="11826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6092" name="Straight Arrow Connector 19">
            <a:extLst>
              <a:ext uri="{FF2B5EF4-FFF2-40B4-BE49-F238E27FC236}">
                <a16:creationId xmlns:a16="http://schemas.microsoft.com/office/drawing/2014/main" id="{C5BAA672-3150-4AD3-9914-D805A6A75ADE}"/>
              </a:ext>
            </a:extLst>
          </p:cNvPr>
          <p:cNvCxnSpPr>
            <a:cxnSpLocks noChangeShapeType="1"/>
            <a:stCxn id="46090" idx="2"/>
          </p:cNvCxnSpPr>
          <p:nvPr/>
        </p:nvCxnSpPr>
        <p:spPr bwMode="auto">
          <a:xfrm flipH="1">
            <a:off x="6227763" y="2935288"/>
            <a:ext cx="1187450" cy="15017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6093" name="TextBox 1">
            <a:extLst>
              <a:ext uri="{FF2B5EF4-FFF2-40B4-BE49-F238E27FC236}">
                <a16:creationId xmlns:a16="http://schemas.microsoft.com/office/drawing/2014/main" id="{1EFB47D6-9C80-4191-BEE6-145D39675945}"/>
              </a:ext>
            </a:extLst>
          </p:cNvPr>
          <p:cNvSpPr txBox="1">
            <a:spLocks noChangeArrowheads="1"/>
          </p:cNvSpPr>
          <p:nvPr/>
        </p:nvSpPr>
        <p:spPr bwMode="auto">
          <a:xfrm>
            <a:off x="107950" y="1427163"/>
            <a:ext cx="14398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ea typeface="宋体" panose="02010600030101010101" pitchFamily="2" charset="-122"/>
              </a:rPr>
              <a:t>Apple iPad2</a:t>
            </a:r>
            <a:r>
              <a:rPr lang="zh-CN" altLang="en-US" sz="1800">
                <a:ea typeface="宋体" panose="02010600030101010101" pitchFamily="2" charset="-122"/>
              </a:rPr>
              <a:t>平板电脑内部结构</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73D917BB-589C-4AC8-9915-4CDF10FBC88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AF37D543-57F9-4F70-9641-D2A17D4A6642}" type="slidenum">
              <a:rPr lang="en-AU" altLang="zh-CN" sz="1400" smtClean="0"/>
              <a:pPr>
                <a:spcBef>
                  <a:spcPct val="0"/>
                </a:spcBef>
                <a:buClrTx/>
                <a:buSzTx/>
                <a:buFontTx/>
                <a:buNone/>
              </a:pPr>
              <a:t>22</a:t>
            </a:fld>
            <a:endParaRPr lang="en-AU" altLang="zh-CN" sz="1400"/>
          </a:p>
        </p:txBody>
      </p:sp>
      <p:sp>
        <p:nvSpPr>
          <p:cNvPr id="48131" name="Rectangle 2">
            <a:extLst>
              <a:ext uri="{FF2B5EF4-FFF2-40B4-BE49-F238E27FC236}">
                <a16:creationId xmlns:a16="http://schemas.microsoft.com/office/drawing/2014/main" id="{7AD26685-4ADC-4595-A6DE-FEDB97002B40}"/>
              </a:ext>
            </a:extLst>
          </p:cNvPr>
          <p:cNvSpPr>
            <a:spLocks noGrp="1" noChangeArrowheads="1"/>
          </p:cNvSpPr>
          <p:nvPr>
            <p:ph type="title"/>
          </p:nvPr>
        </p:nvSpPr>
        <p:spPr/>
        <p:txBody>
          <a:bodyPr/>
          <a:lstStyle/>
          <a:p>
            <a:pPr eaLnBrk="1" hangingPunct="1"/>
            <a:r>
              <a:rPr lang="zh-CN" altLang="en-US">
                <a:ea typeface="宋体" panose="02010600030101010101" pitchFamily="2" charset="-122"/>
              </a:rPr>
              <a:t>微处理器内部</a:t>
            </a:r>
            <a:r>
              <a:rPr lang="en-US" altLang="zh-CN">
                <a:ea typeface="宋体" panose="02010600030101010101" pitchFamily="2" charset="-122"/>
              </a:rPr>
              <a:t>(CPU)</a:t>
            </a:r>
          </a:p>
        </p:txBody>
      </p:sp>
      <p:sp>
        <p:nvSpPr>
          <p:cNvPr id="48132" name="Rectangle 3">
            <a:extLst>
              <a:ext uri="{FF2B5EF4-FFF2-40B4-BE49-F238E27FC236}">
                <a16:creationId xmlns:a16="http://schemas.microsoft.com/office/drawing/2014/main" id="{D6FD576E-CAE7-44F6-9D39-C3AF359D8FF9}"/>
              </a:ext>
            </a:extLst>
          </p:cNvPr>
          <p:cNvSpPr>
            <a:spLocks noGrp="1" noChangeArrowheads="1"/>
          </p:cNvSpPr>
          <p:nvPr>
            <p:ph type="body" idx="1"/>
          </p:nvPr>
        </p:nvSpPr>
        <p:spPr/>
        <p:txBody>
          <a:bodyPr/>
          <a:lstStyle/>
          <a:p>
            <a:pPr eaLnBrk="1" hangingPunct="1"/>
            <a:r>
              <a:rPr lang="zh-CN" altLang="en-US" dirty="0">
                <a:ea typeface="宋体" panose="02010600030101010101" pitchFamily="2" charset="-122"/>
              </a:rPr>
              <a:t>数据通路</a:t>
            </a:r>
            <a:r>
              <a:rPr lang="en-US" altLang="zh-CN" dirty="0">
                <a:ea typeface="宋体" panose="02010600030101010101" pitchFamily="2" charset="-122"/>
              </a:rPr>
              <a:t>: </a:t>
            </a:r>
            <a:r>
              <a:rPr lang="zh-CN" altLang="en-US" dirty="0">
                <a:ea typeface="宋体" panose="02010600030101010101" pitchFamily="2" charset="-122"/>
              </a:rPr>
              <a:t>处理器中执行数据操作的部分</a:t>
            </a:r>
            <a:endParaRPr lang="en-US" altLang="zh-CN" dirty="0">
              <a:ea typeface="宋体" panose="02010600030101010101" pitchFamily="2" charset="-122"/>
            </a:endParaRPr>
          </a:p>
          <a:p>
            <a:pPr eaLnBrk="1" hangingPunct="1"/>
            <a:r>
              <a:rPr lang="zh-CN" altLang="en-US" dirty="0">
                <a:ea typeface="宋体" panose="02010600030101010101" pitchFamily="2" charset="-122"/>
              </a:rPr>
              <a:t>控制器</a:t>
            </a:r>
            <a:r>
              <a:rPr lang="en-US" altLang="zh-CN" dirty="0">
                <a:ea typeface="宋体" panose="02010600030101010101" pitchFamily="2" charset="-122"/>
              </a:rPr>
              <a:t>: </a:t>
            </a:r>
            <a:r>
              <a:rPr lang="zh-CN" altLang="en-US" dirty="0">
                <a:ea typeface="宋体" panose="02010600030101010101" pitchFamily="2" charset="-122"/>
              </a:rPr>
              <a:t>处理器中根据程序的指令指挥数据通路、存储器和</a:t>
            </a:r>
            <a:r>
              <a:rPr lang="en-US" altLang="zh-CN" dirty="0">
                <a:ea typeface="宋体" panose="02010600030101010101" pitchFamily="2" charset="-122"/>
              </a:rPr>
              <a:t>I/O</a:t>
            </a:r>
            <a:r>
              <a:rPr lang="zh-CN" altLang="en-US" dirty="0">
                <a:ea typeface="宋体" panose="02010600030101010101" pitchFamily="2" charset="-122"/>
              </a:rPr>
              <a:t>设备的部分。</a:t>
            </a:r>
            <a:endParaRPr lang="en-US" altLang="zh-CN" dirty="0">
              <a:ea typeface="宋体" panose="02010600030101010101" pitchFamily="2" charset="-122"/>
            </a:endParaRPr>
          </a:p>
          <a:p>
            <a:pPr eaLnBrk="1" hangingPunct="1"/>
            <a:r>
              <a:rPr lang="zh-CN" altLang="en-US" dirty="0">
                <a:ea typeface="宋体" panose="02010600030101010101" pitchFamily="2" charset="-122"/>
              </a:rPr>
              <a:t>缓存</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是一种小而快的静态随机访问存储器。</a:t>
            </a:r>
            <a:endParaRPr lang="en-US" altLang="zh-CN"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BF478225-34AB-43AA-BE36-D0FBE2AC84E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4992F505-C665-4495-8638-B4D3FC92E424}" type="slidenum">
              <a:rPr lang="en-AU" altLang="zh-CN" sz="1400" smtClean="0"/>
              <a:pPr>
                <a:spcBef>
                  <a:spcPct val="0"/>
                </a:spcBef>
                <a:buClrTx/>
                <a:buSzTx/>
                <a:buFontTx/>
                <a:buNone/>
              </a:pPr>
              <a:t>23</a:t>
            </a:fld>
            <a:endParaRPr lang="en-AU" altLang="zh-CN" sz="1400"/>
          </a:p>
        </p:txBody>
      </p:sp>
      <p:sp>
        <p:nvSpPr>
          <p:cNvPr id="50179" name="Rectangle 2">
            <a:extLst>
              <a:ext uri="{FF2B5EF4-FFF2-40B4-BE49-F238E27FC236}">
                <a16:creationId xmlns:a16="http://schemas.microsoft.com/office/drawing/2014/main" id="{5389655A-4024-420B-9517-C461D758ADC6}"/>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微处理器内部</a:t>
            </a:r>
            <a:endParaRPr lang="en-AU" altLang="zh-CN">
              <a:ea typeface="宋体" panose="02010600030101010101" pitchFamily="2" charset="-122"/>
            </a:endParaRPr>
          </a:p>
        </p:txBody>
      </p:sp>
      <p:sp>
        <p:nvSpPr>
          <p:cNvPr id="50180" name="Rectangle 19">
            <a:extLst>
              <a:ext uri="{FF2B5EF4-FFF2-40B4-BE49-F238E27FC236}">
                <a16:creationId xmlns:a16="http://schemas.microsoft.com/office/drawing/2014/main" id="{EFA86330-18C3-4567-8BA8-BAC6BEE2BEE8}"/>
              </a:ext>
            </a:extLst>
          </p:cNvPr>
          <p:cNvSpPr>
            <a:spLocks noGrp="1" noChangeArrowheads="1"/>
          </p:cNvSpPr>
          <p:nvPr>
            <p:ph type="body" idx="1"/>
          </p:nvPr>
        </p:nvSpPr>
        <p:spPr>
          <a:xfrm>
            <a:off x="684213" y="1125538"/>
            <a:ext cx="8270875" cy="719137"/>
          </a:xfrm>
        </p:spPr>
        <p:txBody>
          <a:bodyPr/>
          <a:lstStyle/>
          <a:p>
            <a:pPr eaLnBrk="1" hangingPunct="1"/>
            <a:r>
              <a:rPr lang="en-US" altLang="zh-CN">
                <a:ea typeface="宋体" panose="02010600030101010101" pitchFamily="2" charset="-122"/>
              </a:rPr>
              <a:t>Apple A5</a:t>
            </a:r>
            <a:r>
              <a:rPr lang="zh-CN" altLang="en-US">
                <a:ea typeface="宋体" panose="02010600030101010101" pitchFamily="2" charset="-122"/>
              </a:rPr>
              <a:t>内部的处理器集成电路</a:t>
            </a:r>
            <a:endParaRPr lang="en-US" altLang="zh-CN">
              <a:ea typeface="宋体" panose="02010600030101010101" pitchFamily="2" charset="-122"/>
            </a:endParaRPr>
          </a:p>
        </p:txBody>
      </p:sp>
      <p:pic>
        <p:nvPicPr>
          <p:cNvPr id="50181" name="Picture 6">
            <a:extLst>
              <a:ext uri="{FF2B5EF4-FFF2-40B4-BE49-F238E27FC236}">
                <a16:creationId xmlns:a16="http://schemas.microsoft.com/office/drawing/2014/main" id="{687BDA2A-F9C4-41EE-B010-0CE7AAB99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773238"/>
            <a:ext cx="3833812"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AF414D62-1F5D-468D-A704-81E2BF242C9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4CB1CC3B-AC69-4223-92F5-7FD09C9F57F3}" type="slidenum">
              <a:rPr lang="en-AU" altLang="zh-CN" sz="1400" smtClean="0"/>
              <a:pPr>
                <a:spcBef>
                  <a:spcPct val="0"/>
                </a:spcBef>
                <a:buClrTx/>
                <a:buSzTx/>
                <a:buFontTx/>
                <a:buNone/>
              </a:pPr>
              <a:t>24</a:t>
            </a:fld>
            <a:endParaRPr lang="en-AU" altLang="zh-CN" sz="1400"/>
          </a:p>
        </p:txBody>
      </p:sp>
      <p:sp>
        <p:nvSpPr>
          <p:cNvPr id="52227" name="Rectangle 2">
            <a:extLst>
              <a:ext uri="{FF2B5EF4-FFF2-40B4-BE49-F238E27FC236}">
                <a16:creationId xmlns:a16="http://schemas.microsoft.com/office/drawing/2014/main" id="{1C3E5819-4AF9-4059-BBC1-4EB5C3D589BD}"/>
              </a:ext>
            </a:extLst>
          </p:cNvPr>
          <p:cNvSpPr>
            <a:spLocks noGrp="1" noChangeArrowheads="1"/>
          </p:cNvSpPr>
          <p:nvPr>
            <p:ph type="title"/>
          </p:nvPr>
        </p:nvSpPr>
        <p:spPr/>
        <p:txBody>
          <a:bodyPr/>
          <a:lstStyle/>
          <a:p>
            <a:pPr eaLnBrk="1" hangingPunct="1"/>
            <a:r>
              <a:rPr lang="zh-CN" altLang="en-US">
                <a:ea typeface="宋体" panose="02010600030101010101" pitchFamily="2" charset="-122"/>
              </a:rPr>
              <a:t>抽象</a:t>
            </a:r>
            <a:endParaRPr lang="en-US" altLang="zh-CN">
              <a:ea typeface="宋体" panose="02010600030101010101" pitchFamily="2" charset="-122"/>
            </a:endParaRPr>
          </a:p>
        </p:txBody>
      </p:sp>
      <p:sp>
        <p:nvSpPr>
          <p:cNvPr id="52228" name="Rectangle 3">
            <a:extLst>
              <a:ext uri="{FF2B5EF4-FFF2-40B4-BE49-F238E27FC236}">
                <a16:creationId xmlns:a16="http://schemas.microsoft.com/office/drawing/2014/main" id="{A324C5F6-2F98-45CB-AA3C-B4CCCD8C5500}"/>
              </a:ext>
            </a:extLst>
          </p:cNvPr>
          <p:cNvSpPr>
            <a:spLocks noGrp="1" noChangeArrowheads="1"/>
          </p:cNvSpPr>
          <p:nvPr>
            <p:ph type="body" idx="1"/>
          </p:nvPr>
        </p:nvSpPr>
        <p:spPr>
          <a:xfrm>
            <a:off x="684213" y="1700213"/>
            <a:ext cx="8270875" cy="4537075"/>
          </a:xfrm>
        </p:spPr>
        <p:txBody>
          <a:bodyPr/>
          <a:lstStyle/>
          <a:p>
            <a:pPr eaLnBrk="1" hangingPunct="1"/>
            <a:r>
              <a:rPr lang="zh-CN" altLang="en-US" dirty="0">
                <a:ea typeface="宋体" panose="02010600030101010101" pitchFamily="2" charset="-122"/>
              </a:rPr>
              <a:t>利用抽象帮助我们简化复杂问题</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隐藏低层细节</a:t>
            </a:r>
            <a:endParaRPr lang="en-US" altLang="zh-CN" dirty="0">
              <a:ea typeface="宋体" panose="02010600030101010101" pitchFamily="2" charset="-122"/>
            </a:endParaRPr>
          </a:p>
          <a:p>
            <a:pPr eaLnBrk="1" hangingPunct="1"/>
            <a:r>
              <a:rPr lang="zh-CN" altLang="en-US" dirty="0">
                <a:ea typeface="宋体" panose="02010600030101010101" pitchFamily="2" charset="-122"/>
              </a:rPr>
              <a:t>指令集体系结构</a:t>
            </a:r>
            <a:r>
              <a:rPr lang="en-US" altLang="zh-CN" dirty="0">
                <a:ea typeface="宋体" panose="02010600030101010101" pitchFamily="2" charset="-122"/>
              </a:rPr>
              <a:t>(ISA)</a:t>
            </a:r>
          </a:p>
          <a:p>
            <a:pPr lvl="1" eaLnBrk="1" hangingPunct="1"/>
            <a:r>
              <a:rPr lang="zh-CN" altLang="en-US" dirty="0">
                <a:ea typeface="宋体" panose="02010600030101010101" pitchFamily="2" charset="-122"/>
              </a:rPr>
              <a:t>是底层硬件和软件之间接口的抽象</a:t>
            </a:r>
            <a:endParaRPr lang="en-US" altLang="zh-CN" dirty="0">
              <a:ea typeface="宋体" panose="02010600030101010101" pitchFamily="2" charset="-122"/>
            </a:endParaRPr>
          </a:p>
          <a:p>
            <a:pPr eaLnBrk="1" hangingPunct="1"/>
            <a:r>
              <a:rPr lang="zh-CN" altLang="en-US" dirty="0">
                <a:ea typeface="宋体" panose="02010600030101010101" pitchFamily="2" charset="-122"/>
              </a:rPr>
              <a:t>应用二进制接口（</a:t>
            </a:r>
            <a:r>
              <a:rPr lang="en-US" altLang="zh-CN" dirty="0">
                <a:ea typeface="宋体" panose="02010600030101010101" pitchFamily="2" charset="-122"/>
              </a:rPr>
              <a:t>ABI</a:t>
            </a:r>
            <a:r>
              <a:rPr lang="zh-CN" altLang="en-US" dirty="0">
                <a:ea typeface="宋体" panose="02010600030101010101" pitchFamily="2" charset="-122"/>
              </a:rPr>
              <a:t>）</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是底层指令集和系统功能接口的抽象</a:t>
            </a:r>
            <a:endParaRPr lang="en-US" altLang="zh-CN" dirty="0">
              <a:ea typeface="宋体" panose="02010600030101010101" pitchFamily="2" charset="-122"/>
            </a:endParaRPr>
          </a:p>
          <a:p>
            <a:pPr eaLnBrk="1" hangingPunct="1"/>
            <a:r>
              <a:rPr lang="zh-CN" altLang="en-US" dirty="0">
                <a:ea typeface="宋体" panose="02010600030101010101" pitchFamily="2" charset="-122"/>
              </a:rPr>
              <a:t>实现</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细节隐藏于接口之后</a:t>
            </a:r>
            <a:endParaRPr lang="en-US" altLang="zh-CN" dirty="0">
              <a:ea typeface="宋体" panose="02010600030101010101" pitchFamily="2" charset="-122"/>
            </a:endParaRPr>
          </a:p>
        </p:txBody>
      </p:sp>
      <p:grpSp>
        <p:nvGrpSpPr>
          <p:cNvPr id="6" name="组合 5">
            <a:extLst>
              <a:ext uri="{FF2B5EF4-FFF2-40B4-BE49-F238E27FC236}">
                <a16:creationId xmlns:a16="http://schemas.microsoft.com/office/drawing/2014/main" id="{7ED3B1A3-E9E9-49A4-908E-8A3800993D46}"/>
              </a:ext>
            </a:extLst>
          </p:cNvPr>
          <p:cNvGrpSpPr/>
          <p:nvPr/>
        </p:nvGrpSpPr>
        <p:grpSpPr>
          <a:xfrm>
            <a:off x="5076056" y="2385532"/>
            <a:ext cx="2943324" cy="753695"/>
            <a:chOff x="5076056" y="2385532"/>
            <a:chExt cx="2943324" cy="753695"/>
          </a:xfrm>
          <a:solidFill>
            <a:srgbClr val="00B0F0"/>
          </a:solidFill>
        </p:grpSpPr>
        <p:sp>
          <p:nvSpPr>
            <p:cNvPr id="2" name="文本框 1">
              <a:extLst>
                <a:ext uri="{FF2B5EF4-FFF2-40B4-BE49-F238E27FC236}">
                  <a16:creationId xmlns:a16="http://schemas.microsoft.com/office/drawing/2014/main" id="{D3CFB68A-2025-4DE9-A3FE-AB6705C0D9A4}"/>
                </a:ext>
              </a:extLst>
            </p:cNvPr>
            <p:cNvSpPr txBox="1"/>
            <p:nvPr/>
          </p:nvSpPr>
          <p:spPr>
            <a:xfrm>
              <a:off x="6291188" y="2385532"/>
              <a:ext cx="1728192" cy="646331"/>
            </a:xfrm>
            <a:prstGeom prst="rect">
              <a:avLst/>
            </a:prstGeom>
            <a:solidFill>
              <a:srgbClr val="CCFFFF"/>
            </a:solidFill>
          </p:spPr>
          <p:txBody>
            <a:bodyPr wrap="square" rtlCol="0">
              <a:spAutoFit/>
            </a:bodyPr>
            <a:lstStyle/>
            <a:p>
              <a:r>
                <a:rPr lang="zh-CN" altLang="en-US" dirty="0"/>
                <a:t>计算机系统</a:t>
              </a:r>
              <a:r>
                <a:rPr lang="en-US" altLang="zh-CN" dirty="0"/>
                <a:t>2</a:t>
              </a:r>
              <a:r>
                <a:rPr lang="zh-CN" altLang="en-US" dirty="0"/>
                <a:t>课程到此为止</a:t>
              </a:r>
            </a:p>
          </p:txBody>
        </p:sp>
        <p:cxnSp>
          <p:nvCxnSpPr>
            <p:cNvPr id="4" name="直接箭头连接符 3">
              <a:extLst>
                <a:ext uri="{FF2B5EF4-FFF2-40B4-BE49-F238E27FC236}">
                  <a16:creationId xmlns:a16="http://schemas.microsoft.com/office/drawing/2014/main" id="{95AE1FB6-A17D-4BAE-A975-4AFB9D5CBBB6}"/>
                </a:ext>
              </a:extLst>
            </p:cNvPr>
            <p:cNvCxnSpPr>
              <a:cxnSpLocks/>
              <a:stCxn id="2" idx="1"/>
            </p:cNvCxnSpPr>
            <p:nvPr/>
          </p:nvCxnSpPr>
          <p:spPr bwMode="auto">
            <a:xfrm flipH="1">
              <a:off x="5076056" y="2708698"/>
              <a:ext cx="1215132" cy="430529"/>
            </a:xfrm>
            <a:prstGeom prst="straightConnector1">
              <a:avLst/>
            </a:prstGeom>
            <a:grpFill/>
            <a:ln w="9525" cap="flat" cmpd="sng" algn="ctr">
              <a:solidFill>
                <a:schemeClr val="tx1"/>
              </a:solidFill>
              <a:prstDash val="solid"/>
              <a:round/>
              <a:headEnd type="none" w="med" len="med"/>
              <a:tailEnd type="triangle"/>
            </a:ln>
            <a:effectLst/>
          </p:spPr>
        </p:cxnSp>
      </p:grpSp>
      <p:cxnSp>
        <p:nvCxnSpPr>
          <p:cNvPr id="8" name="直接箭头连接符 7">
            <a:extLst>
              <a:ext uri="{FF2B5EF4-FFF2-40B4-BE49-F238E27FC236}">
                <a16:creationId xmlns:a16="http://schemas.microsoft.com/office/drawing/2014/main" id="{7EAE4719-8B59-425A-8D41-A41A2AE6CAFC}"/>
              </a:ext>
            </a:extLst>
          </p:cNvPr>
          <p:cNvCxnSpPr/>
          <p:nvPr/>
        </p:nvCxnSpPr>
        <p:spPr bwMode="auto">
          <a:xfrm flipH="1">
            <a:off x="5328444" y="2708697"/>
            <a:ext cx="962744" cy="144038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a:extLst>
              <a:ext uri="{FF2B5EF4-FFF2-40B4-BE49-F238E27FC236}">
                <a16:creationId xmlns:a16="http://schemas.microsoft.com/office/drawing/2014/main" id="{A0E504F7-CB30-4900-A0EA-52C7B22719B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CF14C042-E6BA-41C5-AEA2-1895B3A56DDF}" type="slidenum">
              <a:rPr lang="en-AU" altLang="zh-CN" sz="1400" smtClean="0"/>
              <a:pPr>
                <a:spcBef>
                  <a:spcPct val="0"/>
                </a:spcBef>
                <a:buClrTx/>
                <a:buSzTx/>
                <a:buFontTx/>
                <a:buNone/>
              </a:pPr>
              <a:t>25</a:t>
            </a:fld>
            <a:endParaRPr lang="en-AU" altLang="zh-CN" sz="1400"/>
          </a:p>
        </p:txBody>
      </p:sp>
      <p:pic>
        <p:nvPicPr>
          <p:cNvPr id="54275" name="Picture 11" descr="flash-cards">
            <a:extLst>
              <a:ext uri="{FF2B5EF4-FFF2-40B4-BE49-F238E27FC236}">
                <a16:creationId xmlns:a16="http://schemas.microsoft.com/office/drawing/2014/main" id="{2D806EC8-CB2D-4ED8-94C8-BC7F490F0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1196975"/>
            <a:ext cx="269557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Rectangle 2">
            <a:extLst>
              <a:ext uri="{FF2B5EF4-FFF2-40B4-BE49-F238E27FC236}">
                <a16:creationId xmlns:a16="http://schemas.microsoft.com/office/drawing/2014/main" id="{55C0A07E-6289-4130-B861-A2813D259941}"/>
              </a:ext>
            </a:extLst>
          </p:cNvPr>
          <p:cNvSpPr>
            <a:spLocks noGrp="1" noChangeArrowheads="1"/>
          </p:cNvSpPr>
          <p:nvPr>
            <p:ph type="title"/>
          </p:nvPr>
        </p:nvSpPr>
        <p:spPr/>
        <p:txBody>
          <a:bodyPr/>
          <a:lstStyle/>
          <a:p>
            <a:pPr eaLnBrk="1" hangingPunct="1"/>
            <a:r>
              <a:rPr lang="zh-CN" altLang="en-US">
                <a:ea typeface="宋体" panose="02010600030101010101" pitchFamily="2" charset="-122"/>
              </a:rPr>
              <a:t>安全数据存储</a:t>
            </a:r>
            <a:endParaRPr lang="en-US" altLang="zh-CN">
              <a:ea typeface="宋体" panose="02010600030101010101" pitchFamily="2" charset="-122"/>
            </a:endParaRPr>
          </a:p>
        </p:txBody>
      </p:sp>
      <p:sp>
        <p:nvSpPr>
          <p:cNvPr id="54277" name="Rectangle 3">
            <a:extLst>
              <a:ext uri="{FF2B5EF4-FFF2-40B4-BE49-F238E27FC236}">
                <a16:creationId xmlns:a16="http://schemas.microsoft.com/office/drawing/2014/main" id="{070D7135-92CA-4D53-BE98-31F5581C9EC7}"/>
              </a:ext>
            </a:extLst>
          </p:cNvPr>
          <p:cNvSpPr>
            <a:spLocks noGrp="1" noChangeArrowheads="1"/>
          </p:cNvSpPr>
          <p:nvPr>
            <p:ph type="body" sz="half" idx="1"/>
          </p:nvPr>
        </p:nvSpPr>
        <p:spPr/>
        <p:txBody>
          <a:bodyPr/>
          <a:lstStyle/>
          <a:p>
            <a:pPr eaLnBrk="1" hangingPunct="1"/>
            <a:r>
              <a:rPr lang="zh-CN" altLang="en-US" sz="2400">
                <a:ea typeface="宋体" panose="02010600030101010101" pitchFamily="2" charset="-122"/>
              </a:rPr>
              <a:t>易失性内存</a:t>
            </a:r>
            <a:endParaRPr lang="en-US" altLang="zh-CN" sz="2400">
              <a:ea typeface="宋体" panose="02010600030101010101" pitchFamily="2" charset="-122"/>
            </a:endParaRPr>
          </a:p>
          <a:p>
            <a:pPr lvl="1" eaLnBrk="1" hangingPunct="1"/>
            <a:r>
              <a:rPr lang="zh-CN" altLang="en-US" sz="2000">
                <a:ea typeface="宋体" panose="02010600030101010101" pitchFamily="2" charset="-122"/>
              </a:rPr>
              <a:t>断电后，所有数据和指令丢失</a:t>
            </a:r>
            <a:endParaRPr lang="en-US" altLang="zh-CN" sz="2000">
              <a:ea typeface="宋体" panose="02010600030101010101" pitchFamily="2" charset="-122"/>
            </a:endParaRPr>
          </a:p>
          <a:p>
            <a:pPr eaLnBrk="1" hangingPunct="1"/>
            <a:r>
              <a:rPr lang="zh-CN" altLang="en-US" sz="2400">
                <a:ea typeface="宋体" panose="02010600030101010101" pitchFamily="2" charset="-122"/>
              </a:rPr>
              <a:t>非易失性辅存</a:t>
            </a:r>
            <a:endParaRPr lang="en-US" altLang="zh-CN" sz="2400">
              <a:ea typeface="宋体" panose="02010600030101010101" pitchFamily="2" charset="-122"/>
            </a:endParaRPr>
          </a:p>
          <a:p>
            <a:pPr lvl="1" eaLnBrk="1" hangingPunct="1"/>
            <a:r>
              <a:rPr lang="zh-CN" altLang="en-US" sz="2000">
                <a:ea typeface="宋体" panose="02010600030101010101" pitchFamily="2" charset="-122"/>
              </a:rPr>
              <a:t>磁盘</a:t>
            </a:r>
            <a:endParaRPr lang="en-US" altLang="zh-CN" sz="2000">
              <a:ea typeface="宋体" panose="02010600030101010101" pitchFamily="2" charset="-122"/>
            </a:endParaRPr>
          </a:p>
          <a:p>
            <a:pPr lvl="1" eaLnBrk="1" hangingPunct="1"/>
            <a:r>
              <a:rPr lang="zh-CN" altLang="en-US" sz="2000">
                <a:ea typeface="宋体" panose="02010600030101010101" pitchFamily="2" charset="-122"/>
              </a:rPr>
              <a:t>闪存</a:t>
            </a:r>
            <a:endParaRPr lang="en-US" altLang="zh-CN" sz="2000">
              <a:ea typeface="宋体" panose="02010600030101010101" pitchFamily="2" charset="-122"/>
            </a:endParaRPr>
          </a:p>
          <a:p>
            <a:pPr lvl="1" eaLnBrk="1" hangingPunct="1"/>
            <a:r>
              <a:rPr lang="zh-CN" altLang="en-US" sz="2000">
                <a:ea typeface="宋体" panose="02010600030101010101" pitchFamily="2" charset="-122"/>
              </a:rPr>
              <a:t>光盘</a:t>
            </a:r>
            <a:r>
              <a:rPr lang="en-US" altLang="zh-CN" sz="2000">
                <a:ea typeface="宋体" panose="02010600030101010101" pitchFamily="2" charset="-122"/>
              </a:rPr>
              <a:t> (CDROM, DVD)</a:t>
            </a:r>
          </a:p>
        </p:txBody>
      </p:sp>
      <p:pic>
        <p:nvPicPr>
          <p:cNvPr id="54278" name="Picture 9" descr="hard-disk-drive">
            <a:extLst>
              <a:ext uri="{FF2B5EF4-FFF2-40B4-BE49-F238E27FC236}">
                <a16:creationId xmlns:a16="http://schemas.microsoft.com/office/drawing/2014/main" id="{4EFF1646-0C46-4C5C-8E50-C72B953B5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716338"/>
            <a:ext cx="4537075" cy="255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10" descr="flash-memory-exploded">
            <a:extLst>
              <a:ext uri="{FF2B5EF4-FFF2-40B4-BE49-F238E27FC236}">
                <a16:creationId xmlns:a16="http://schemas.microsoft.com/office/drawing/2014/main" id="{72A0F934-E713-49F4-A28F-39D43815C2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563" y="3141663"/>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0" name="Picture 12" descr="dvd-drive">
            <a:extLst>
              <a:ext uri="{FF2B5EF4-FFF2-40B4-BE49-F238E27FC236}">
                <a16:creationId xmlns:a16="http://schemas.microsoft.com/office/drawing/2014/main" id="{E91B84EA-9DF0-4EF5-9D32-BC791F4A62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4797425"/>
            <a:ext cx="2454275"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FE27CC5C-7C90-4A82-923D-155A2FF6B15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BF52EC9D-46DB-4CBF-B572-C747BEEBD1EE}" type="slidenum">
              <a:rPr lang="en-AU" altLang="zh-CN" sz="1400" smtClean="0"/>
              <a:pPr>
                <a:spcBef>
                  <a:spcPct val="0"/>
                </a:spcBef>
                <a:buClrTx/>
                <a:buSzTx/>
                <a:buFontTx/>
                <a:buNone/>
              </a:pPr>
              <a:t>26</a:t>
            </a:fld>
            <a:endParaRPr lang="en-AU" altLang="zh-CN" sz="1400"/>
          </a:p>
        </p:txBody>
      </p:sp>
      <p:sp>
        <p:nvSpPr>
          <p:cNvPr id="56323" name="Rectangle 2">
            <a:extLst>
              <a:ext uri="{FF2B5EF4-FFF2-40B4-BE49-F238E27FC236}">
                <a16:creationId xmlns:a16="http://schemas.microsoft.com/office/drawing/2014/main" id="{BBE46BC9-9ED5-4775-B97E-A5F137EB1FD1}"/>
              </a:ext>
            </a:extLst>
          </p:cNvPr>
          <p:cNvSpPr>
            <a:spLocks noGrp="1" noChangeArrowheads="1"/>
          </p:cNvSpPr>
          <p:nvPr>
            <p:ph type="title"/>
          </p:nvPr>
        </p:nvSpPr>
        <p:spPr/>
        <p:txBody>
          <a:bodyPr/>
          <a:lstStyle/>
          <a:p>
            <a:pPr eaLnBrk="1" hangingPunct="1"/>
            <a:r>
              <a:rPr lang="zh-CN" altLang="en-US">
                <a:ea typeface="宋体" panose="02010600030101010101" pitchFamily="2" charset="-122"/>
              </a:rPr>
              <a:t>网络</a:t>
            </a:r>
            <a:endParaRPr lang="en-US" altLang="zh-CN">
              <a:ea typeface="宋体" panose="02010600030101010101" pitchFamily="2" charset="-122"/>
            </a:endParaRPr>
          </a:p>
        </p:txBody>
      </p:sp>
      <p:sp>
        <p:nvSpPr>
          <p:cNvPr id="56324" name="Rectangle 3">
            <a:extLst>
              <a:ext uri="{FF2B5EF4-FFF2-40B4-BE49-F238E27FC236}">
                <a16:creationId xmlns:a16="http://schemas.microsoft.com/office/drawing/2014/main" id="{50C04AC1-4501-4220-9591-89F2B4789D7C}"/>
              </a:ext>
            </a:extLst>
          </p:cNvPr>
          <p:cNvSpPr>
            <a:spLocks noGrp="1" noChangeArrowheads="1"/>
          </p:cNvSpPr>
          <p:nvPr>
            <p:ph type="body" idx="1"/>
          </p:nvPr>
        </p:nvSpPr>
        <p:spPr>
          <a:xfrm>
            <a:off x="684213" y="1125538"/>
            <a:ext cx="8270875" cy="2879725"/>
          </a:xfrm>
        </p:spPr>
        <p:txBody>
          <a:bodyPr/>
          <a:lstStyle/>
          <a:p>
            <a:pPr eaLnBrk="1" hangingPunct="1"/>
            <a:r>
              <a:rPr lang="zh-CN" altLang="en-US">
                <a:ea typeface="宋体" panose="02010600030101010101" pitchFamily="2" charset="-122"/>
              </a:rPr>
              <a:t>通信</a:t>
            </a:r>
            <a:r>
              <a:rPr lang="en-US" altLang="zh-CN">
                <a:ea typeface="宋体" panose="02010600030101010101" pitchFamily="2" charset="-122"/>
              </a:rPr>
              <a:t>, </a:t>
            </a:r>
            <a:r>
              <a:rPr lang="zh-CN" altLang="en-US">
                <a:ea typeface="宋体" panose="02010600030101010101" pitchFamily="2" charset="-122"/>
              </a:rPr>
              <a:t>资源共享</a:t>
            </a:r>
            <a:r>
              <a:rPr lang="en-US" altLang="zh-CN">
                <a:ea typeface="宋体" panose="02010600030101010101" pitchFamily="2" charset="-122"/>
              </a:rPr>
              <a:t>, </a:t>
            </a:r>
            <a:r>
              <a:rPr lang="zh-CN" altLang="en-US">
                <a:ea typeface="宋体" panose="02010600030101010101" pitchFamily="2" charset="-122"/>
              </a:rPr>
              <a:t>远距离访问</a:t>
            </a:r>
            <a:endParaRPr lang="en-US" altLang="zh-CN">
              <a:ea typeface="宋体" panose="02010600030101010101" pitchFamily="2" charset="-122"/>
            </a:endParaRPr>
          </a:p>
          <a:p>
            <a:pPr eaLnBrk="1" hangingPunct="1"/>
            <a:r>
              <a:rPr lang="zh-CN" altLang="en-US">
                <a:ea typeface="宋体" panose="02010600030101010101" pitchFamily="2" charset="-122"/>
              </a:rPr>
              <a:t>局域网</a:t>
            </a:r>
            <a:r>
              <a:rPr lang="en-US" altLang="zh-CN">
                <a:ea typeface="宋体" panose="02010600030101010101" pitchFamily="2" charset="-122"/>
              </a:rPr>
              <a:t>(LAN): Ethernet</a:t>
            </a:r>
          </a:p>
          <a:p>
            <a:pPr eaLnBrk="1" hangingPunct="1"/>
            <a:r>
              <a:rPr lang="zh-CN" altLang="en-US">
                <a:ea typeface="宋体" panose="02010600030101010101" pitchFamily="2" charset="-122"/>
              </a:rPr>
              <a:t>广域网</a:t>
            </a:r>
            <a:r>
              <a:rPr lang="en-US" altLang="zh-CN">
                <a:ea typeface="宋体" panose="02010600030101010101" pitchFamily="2" charset="-122"/>
              </a:rPr>
              <a:t> (WAN): the Internet</a:t>
            </a:r>
          </a:p>
          <a:p>
            <a:pPr eaLnBrk="1" hangingPunct="1"/>
            <a:r>
              <a:rPr lang="zh-CN" altLang="en-US">
                <a:ea typeface="宋体" panose="02010600030101010101" pitchFamily="2" charset="-122"/>
              </a:rPr>
              <a:t>无线网络</a:t>
            </a:r>
            <a:r>
              <a:rPr lang="en-US" altLang="zh-CN">
                <a:ea typeface="宋体" panose="02010600030101010101" pitchFamily="2" charset="-122"/>
              </a:rPr>
              <a:t>: WiFi, Bluetooth</a:t>
            </a:r>
          </a:p>
        </p:txBody>
      </p:sp>
      <p:pic>
        <p:nvPicPr>
          <p:cNvPr id="56325" name="Picture 6" descr="ethernet-cables">
            <a:extLst>
              <a:ext uri="{FF2B5EF4-FFF2-40B4-BE49-F238E27FC236}">
                <a16:creationId xmlns:a16="http://schemas.microsoft.com/office/drawing/2014/main" id="{74F4119F-E201-457D-A848-6931A8B36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4365625"/>
            <a:ext cx="2289175"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8" descr="wireless-router">
            <a:extLst>
              <a:ext uri="{FF2B5EF4-FFF2-40B4-BE49-F238E27FC236}">
                <a16:creationId xmlns:a16="http://schemas.microsoft.com/office/drawing/2014/main" id="{53BE6AB4-AEF0-42A1-B652-87568AF437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860800"/>
            <a:ext cx="252412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045AA6CE-0802-41EF-A019-4529DEBB7968}"/>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58371" name="内容占位符 2">
            <a:extLst>
              <a:ext uri="{FF2B5EF4-FFF2-40B4-BE49-F238E27FC236}">
                <a16:creationId xmlns:a16="http://schemas.microsoft.com/office/drawing/2014/main" id="{FA5E9C0E-9DD5-4BCD-A2EB-49EF54FF1039}"/>
              </a:ext>
            </a:extLst>
          </p:cNvPr>
          <p:cNvSpPr>
            <a:spLocks noGrp="1" noChangeArrowheads="1"/>
          </p:cNvSpPr>
          <p:nvPr>
            <p:ph idx="1"/>
          </p:nvPr>
        </p:nvSpPr>
        <p:spPr>
          <a:xfrm>
            <a:off x="684213" y="3141663"/>
            <a:ext cx="8270875" cy="3095625"/>
          </a:xfrm>
        </p:spPr>
        <p:txBody>
          <a:bodyPr/>
          <a:lstStyle/>
          <a:p>
            <a:r>
              <a:rPr lang="en-US" altLang="zh-CN" dirty="0">
                <a:ea typeface="宋体" panose="02010600030101010101" pitchFamily="2" charset="-122"/>
              </a:rPr>
              <a:t>1.5 </a:t>
            </a:r>
            <a:r>
              <a:rPr lang="zh-CN" altLang="en-US" dirty="0">
                <a:ea typeface="宋体" panose="02010600030101010101" pitchFamily="2" charset="-122"/>
              </a:rPr>
              <a:t>处理器</a:t>
            </a:r>
            <a:r>
              <a:rPr lang="en-US" altLang="zh-CN" dirty="0">
                <a:ea typeface="宋体" panose="02010600030101010101" pitchFamily="2" charset="-122"/>
              </a:rPr>
              <a:t>/</a:t>
            </a:r>
            <a:r>
              <a:rPr lang="zh-CN" altLang="en-US" dirty="0">
                <a:ea typeface="宋体" panose="02010600030101010101" pitchFamily="2" charset="-122"/>
              </a:rPr>
              <a:t>存储器的半导体制造技术</a:t>
            </a:r>
          </a:p>
        </p:txBody>
      </p:sp>
      <p:sp>
        <p:nvSpPr>
          <p:cNvPr id="58372" name="页脚占位符 3">
            <a:extLst>
              <a:ext uri="{FF2B5EF4-FFF2-40B4-BE49-F238E27FC236}">
                <a16:creationId xmlns:a16="http://schemas.microsoft.com/office/drawing/2014/main" id="{36A9DF68-246D-49E5-AC78-2AE900EDFF12}"/>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2FCB4B92-28A0-4DB4-8838-DAD4340D6F86}" type="slidenum">
              <a:rPr lang="en-AU" altLang="zh-CN" sz="1400" smtClean="0"/>
              <a:pPr>
                <a:spcBef>
                  <a:spcPct val="0"/>
                </a:spcBef>
                <a:buClrTx/>
                <a:buSzTx/>
                <a:buFontTx/>
                <a:buNone/>
              </a:pPr>
              <a:t>27</a:t>
            </a:fld>
            <a:endParaRPr lang="en-AU" altLang="zh-CN"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DB81A93B-4840-45EE-B9D6-BEDB724B806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07FD892B-EEDF-4EE8-BC19-9CCB293BA9BB}" type="slidenum">
              <a:rPr lang="en-AU" altLang="zh-CN" sz="1400" smtClean="0"/>
              <a:pPr>
                <a:spcBef>
                  <a:spcPct val="0"/>
                </a:spcBef>
                <a:buClrTx/>
                <a:buSzTx/>
                <a:buFontTx/>
                <a:buNone/>
              </a:pPr>
              <a:t>28</a:t>
            </a:fld>
            <a:endParaRPr lang="en-AU" altLang="zh-CN" sz="1400"/>
          </a:p>
        </p:txBody>
      </p:sp>
      <p:sp>
        <p:nvSpPr>
          <p:cNvPr id="60419" name="Rectangle 2">
            <a:extLst>
              <a:ext uri="{FF2B5EF4-FFF2-40B4-BE49-F238E27FC236}">
                <a16:creationId xmlns:a16="http://schemas.microsoft.com/office/drawing/2014/main" id="{B0B5EE08-E4B7-4AB2-A737-0188C78F5C1F}"/>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电子技术趋势</a:t>
            </a:r>
            <a:endParaRPr lang="en-US" altLang="zh-CN">
              <a:ea typeface="宋体" panose="02010600030101010101" pitchFamily="2" charset="-122"/>
            </a:endParaRPr>
          </a:p>
        </p:txBody>
      </p:sp>
      <p:sp>
        <p:nvSpPr>
          <p:cNvPr id="60420" name="Rectangle 3">
            <a:extLst>
              <a:ext uri="{FF2B5EF4-FFF2-40B4-BE49-F238E27FC236}">
                <a16:creationId xmlns:a16="http://schemas.microsoft.com/office/drawing/2014/main" id="{971FB7D1-A44D-455C-8099-019134385367}"/>
              </a:ext>
            </a:extLst>
          </p:cNvPr>
          <p:cNvSpPr>
            <a:spLocks noGrp="1" noChangeArrowheads="1"/>
          </p:cNvSpPr>
          <p:nvPr>
            <p:ph type="body" idx="1"/>
          </p:nvPr>
        </p:nvSpPr>
        <p:spPr>
          <a:xfrm>
            <a:off x="684213" y="1125538"/>
            <a:ext cx="3311525" cy="2735262"/>
          </a:xfrm>
        </p:spPr>
        <p:txBody>
          <a:bodyPr/>
          <a:lstStyle/>
          <a:p>
            <a:pPr eaLnBrk="1" hangingPunct="1"/>
            <a:r>
              <a:rPr lang="zh-CN" altLang="en-US" sz="2400">
                <a:ea typeface="宋体" panose="02010600030101010101" pitchFamily="2" charset="-122"/>
              </a:rPr>
              <a:t>电子技术的不断发展</a:t>
            </a:r>
            <a:endParaRPr lang="en-AU" altLang="zh-CN" sz="2400">
              <a:ea typeface="宋体" panose="02010600030101010101" pitchFamily="2" charset="-122"/>
            </a:endParaRPr>
          </a:p>
          <a:p>
            <a:pPr lvl="1" eaLnBrk="1" hangingPunct="1"/>
            <a:r>
              <a:rPr lang="zh-CN" altLang="en-US" sz="2000">
                <a:ea typeface="宋体" panose="02010600030101010101" pitchFamily="2" charset="-122"/>
              </a:rPr>
              <a:t>容量和性能不断增加</a:t>
            </a:r>
            <a:endParaRPr lang="en-AU" altLang="zh-CN" sz="2000">
              <a:ea typeface="宋体" panose="02010600030101010101" pitchFamily="2" charset="-122"/>
            </a:endParaRPr>
          </a:p>
          <a:p>
            <a:pPr lvl="1" eaLnBrk="1" hangingPunct="1"/>
            <a:r>
              <a:rPr lang="zh-CN" altLang="en-US" sz="2000">
                <a:ea typeface="宋体" panose="02010600030101010101" pitchFamily="2" charset="-122"/>
              </a:rPr>
              <a:t>成本不断降低</a:t>
            </a:r>
            <a:endParaRPr lang="en-AU" altLang="zh-CN" sz="2000">
              <a:ea typeface="宋体" panose="02010600030101010101" pitchFamily="2" charset="-122"/>
            </a:endParaRPr>
          </a:p>
        </p:txBody>
      </p:sp>
      <p:graphicFrame>
        <p:nvGraphicFramePr>
          <p:cNvPr id="258136" name="Group 88">
            <a:extLst>
              <a:ext uri="{FF2B5EF4-FFF2-40B4-BE49-F238E27FC236}">
                <a16:creationId xmlns:a16="http://schemas.microsoft.com/office/drawing/2014/main" id="{BF60D3F0-B991-43A7-BCF1-4D09EA5450F2}"/>
              </a:ext>
            </a:extLst>
          </p:cNvPr>
          <p:cNvGraphicFramePr>
            <a:graphicFrameLocks noGrp="1"/>
          </p:cNvGraphicFramePr>
          <p:nvPr/>
        </p:nvGraphicFramePr>
        <p:xfrm>
          <a:off x="612775" y="3860800"/>
          <a:ext cx="7920038" cy="2193948"/>
        </p:xfrm>
        <a:graphic>
          <a:graphicData uri="http://schemas.openxmlformats.org/drawingml/2006/table">
            <a:tbl>
              <a:tblPr/>
              <a:tblGrid>
                <a:gridCol w="865188">
                  <a:extLst>
                    <a:ext uri="{9D8B030D-6E8A-4147-A177-3AD203B41FA5}">
                      <a16:colId xmlns:a16="http://schemas.microsoft.com/office/drawing/2014/main" val="20000"/>
                    </a:ext>
                  </a:extLst>
                </a:gridCol>
                <a:gridCol w="3527425">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tblGrid>
              <a:tr h="365654">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年</a:t>
                      </a:r>
                      <a:endParaRPr kumimoji="0" lang="en-AU" altLang="zh-CN" sz="1800" b="0" i="0" u="none" strike="noStrike" cap="none" normalizeH="0" baseline="0" dirty="0">
                        <a:ln>
                          <a:noFill/>
                        </a:ln>
                        <a:solidFill>
                          <a:schemeClr val="tx1"/>
                        </a:solidFill>
                        <a:effectLst/>
                        <a:latin typeface="Arial" charset="0"/>
                        <a:ea typeface="宋体" charset="-122"/>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采用的技术</a:t>
                      </a:r>
                      <a:endParaRPr kumimoji="0" lang="en-AU" altLang="zh-CN" sz="1800" b="0" i="0" u="none" strike="noStrike" cap="none" normalizeH="0" baseline="0" dirty="0">
                        <a:ln>
                          <a:noFill/>
                        </a:ln>
                        <a:solidFill>
                          <a:schemeClr val="tx1"/>
                        </a:solidFill>
                        <a:effectLst/>
                        <a:latin typeface="Arial" charset="0"/>
                        <a:ea typeface="宋体" charset="-122"/>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相对性价比</a:t>
                      </a:r>
                      <a:endParaRPr kumimoji="0" lang="en-AU" altLang="zh-CN" sz="1800" b="0" i="0" u="none" strike="noStrike" cap="none" normalizeH="0" baseline="0" dirty="0">
                        <a:ln>
                          <a:noFill/>
                        </a:ln>
                        <a:solidFill>
                          <a:schemeClr val="tx1"/>
                        </a:solidFill>
                        <a:effectLst/>
                        <a:latin typeface="Arial" charset="0"/>
                        <a:ea typeface="宋体" charset="-122"/>
                      </a:endParaRP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5654">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1951</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真空管</a:t>
                      </a:r>
                      <a:endParaRPr kumimoji="0" lang="en-AU" altLang="zh-CN" sz="1800" b="0" i="0" u="none" strike="noStrike" cap="none" normalizeH="0" baseline="0" dirty="0">
                        <a:ln>
                          <a:noFill/>
                        </a:ln>
                        <a:solidFill>
                          <a:schemeClr val="tx1"/>
                        </a:solidFill>
                        <a:effectLst/>
                        <a:latin typeface="Arial" charset="0"/>
                        <a:ea typeface="宋体" charset="-122"/>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1</a:t>
                      </a:r>
                    </a:p>
                  </a:txBody>
                  <a:tcPr marT="45669" marB="45669" horzOverflow="overflow">
                    <a:lnL w="1270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1800" b="0" i="0" u="none" strike="noStrike" cap="none" normalizeH="0" baseline="0">
                        <a:ln>
                          <a:noFill/>
                        </a:ln>
                        <a:solidFill>
                          <a:schemeClr val="tx1"/>
                        </a:solidFill>
                        <a:effectLst/>
                        <a:latin typeface="Arial" charset="0"/>
                        <a:ea typeface="宋体" charset="-122"/>
                      </a:endParaRPr>
                    </a:p>
                  </a:txBody>
                  <a:tcPr marT="45669" marB="45669"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1965</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晶体管</a:t>
                      </a:r>
                      <a:endParaRPr kumimoji="0" lang="en-AU" altLang="zh-CN" sz="1800" b="0" i="0" u="none" strike="noStrike" cap="none" normalizeH="0" baseline="0" dirty="0">
                        <a:ln>
                          <a:noFill/>
                        </a:ln>
                        <a:solidFill>
                          <a:schemeClr val="tx1"/>
                        </a:solidFill>
                        <a:effectLst/>
                        <a:latin typeface="Arial" charset="0"/>
                        <a:ea typeface="宋体" charset="-122"/>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35</a:t>
                      </a:r>
                    </a:p>
                  </a:txBody>
                  <a:tcPr marT="45669" marB="4566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1800" b="0" i="0" u="none" strike="noStrike" cap="none" normalizeH="0" baseline="0">
                        <a:ln>
                          <a:noFill/>
                        </a:ln>
                        <a:solidFill>
                          <a:schemeClr val="tx1"/>
                        </a:solidFill>
                        <a:effectLst/>
                        <a:latin typeface="Arial" charset="0"/>
                        <a:ea typeface="宋体" charset="-122"/>
                      </a:endParaRPr>
                    </a:p>
                  </a:txBody>
                  <a:tcPr marT="45669" marB="45669"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54">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1975</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集成电路</a:t>
                      </a:r>
                      <a:r>
                        <a:rPr kumimoji="0" lang="en-AU" altLang="zh-CN" sz="1800" b="0" i="0" u="none" strike="noStrike" cap="none" normalizeH="0" baseline="0" dirty="0">
                          <a:ln>
                            <a:noFill/>
                          </a:ln>
                          <a:solidFill>
                            <a:schemeClr val="tx1"/>
                          </a:solidFill>
                          <a:effectLst/>
                          <a:latin typeface="Arial" charset="0"/>
                          <a:ea typeface="宋体" charset="-122"/>
                        </a:rPr>
                        <a:t>(IC)</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900</a:t>
                      </a:r>
                    </a:p>
                  </a:txBody>
                  <a:tcPr marT="45669" marB="4566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1800" b="0" i="0" u="none" strike="noStrike" cap="none" normalizeH="0" baseline="0">
                        <a:ln>
                          <a:noFill/>
                        </a:ln>
                        <a:solidFill>
                          <a:schemeClr val="tx1"/>
                        </a:solidFill>
                        <a:effectLst/>
                        <a:latin typeface="Arial" charset="0"/>
                        <a:ea typeface="宋体" charset="-122"/>
                      </a:endParaRPr>
                    </a:p>
                  </a:txBody>
                  <a:tcPr marT="45669" marB="45669"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54">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1995</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超大规模集成电路</a:t>
                      </a:r>
                      <a:r>
                        <a:rPr kumimoji="0" lang="en-AU" altLang="zh-CN" sz="1800" b="0" i="0" u="none" strike="noStrike" cap="none" normalizeH="0" baseline="0" dirty="0">
                          <a:ln>
                            <a:noFill/>
                          </a:ln>
                          <a:solidFill>
                            <a:schemeClr val="tx1"/>
                          </a:solidFill>
                          <a:effectLst/>
                          <a:latin typeface="Arial" charset="0"/>
                          <a:ea typeface="宋体" charset="-122"/>
                        </a:rPr>
                        <a:t>(VLSI)</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2,400,000</a:t>
                      </a:r>
                    </a:p>
                  </a:txBody>
                  <a:tcPr marT="45669" marB="4566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1800" b="0" i="0" u="none" strike="noStrike" cap="none" normalizeH="0" baseline="0">
                        <a:ln>
                          <a:noFill/>
                        </a:ln>
                        <a:solidFill>
                          <a:schemeClr val="tx1"/>
                        </a:solidFill>
                        <a:effectLst/>
                        <a:latin typeface="Arial" charset="0"/>
                        <a:ea typeface="宋体" charset="-122"/>
                      </a:endParaRPr>
                    </a:p>
                  </a:txBody>
                  <a:tcPr marT="45669" marB="45669"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54">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2013</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chemeClr val="tx1"/>
                          </a:solidFill>
                          <a:effectLst/>
                          <a:latin typeface="Arial" charset="0"/>
                          <a:ea typeface="宋体" charset="-122"/>
                        </a:rPr>
                        <a:t>甚大规模集成电路</a:t>
                      </a:r>
                      <a:endParaRPr kumimoji="0" lang="en-AU" altLang="zh-CN" sz="1800" b="0" i="0" u="none" strike="noStrike" cap="none" normalizeH="0" baseline="0" dirty="0">
                        <a:ln>
                          <a:noFill/>
                        </a:ln>
                        <a:solidFill>
                          <a:schemeClr val="tx1"/>
                        </a:solidFill>
                        <a:effectLst/>
                        <a:latin typeface="Arial" charset="0"/>
                        <a:ea typeface="宋体" charset="-122"/>
                      </a:endParaRP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altLang="zh-CN" sz="1800" b="0" i="0" u="none" strike="noStrike" cap="none" normalizeH="0" baseline="0">
                          <a:ln>
                            <a:noFill/>
                          </a:ln>
                          <a:solidFill>
                            <a:schemeClr val="tx1"/>
                          </a:solidFill>
                          <a:effectLst/>
                          <a:latin typeface="Arial" charset="0"/>
                          <a:ea typeface="宋体" charset="-122"/>
                        </a:rPr>
                        <a:t>250,000,000,000</a:t>
                      </a:r>
                    </a:p>
                  </a:txBody>
                  <a:tcPr marT="45669" marB="4566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altLang="zh-CN" sz="1800" b="0" i="0" u="none" strike="noStrike" cap="none" normalizeH="0" baseline="0">
                        <a:ln>
                          <a:noFill/>
                        </a:ln>
                        <a:solidFill>
                          <a:schemeClr val="tx1"/>
                        </a:solidFill>
                        <a:effectLst/>
                        <a:latin typeface="Arial" charset="0"/>
                        <a:ea typeface="宋体" charset="-122"/>
                      </a:endParaRPr>
                    </a:p>
                  </a:txBody>
                  <a:tcPr marT="45669" marB="45669"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0456" name="Text Box 89">
            <a:extLst>
              <a:ext uri="{FF2B5EF4-FFF2-40B4-BE49-F238E27FC236}">
                <a16:creationId xmlns:a16="http://schemas.microsoft.com/office/drawing/2014/main" id="{6DA7A85F-F89D-4330-BCF4-529968C07DAD}"/>
              </a:ext>
            </a:extLst>
          </p:cNvPr>
          <p:cNvSpPr txBox="1">
            <a:spLocks noChangeArrowheads="1"/>
          </p:cNvSpPr>
          <p:nvPr/>
        </p:nvSpPr>
        <p:spPr bwMode="auto">
          <a:xfrm>
            <a:off x="5867400" y="3259138"/>
            <a:ext cx="1122363" cy="307975"/>
          </a:xfrm>
          <a:prstGeom prst="rect">
            <a:avLst/>
          </a:prstGeom>
          <a:solidFill>
            <a:schemeClr val="accent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ea typeface="宋体" panose="02010600030101010101" pitchFamily="2" charset="-122"/>
              </a:rPr>
              <a:t>DRAM </a:t>
            </a:r>
            <a:r>
              <a:rPr lang="zh-CN" altLang="en-US" sz="1400">
                <a:ea typeface="宋体" panose="02010600030101010101" pitchFamily="2" charset="-122"/>
              </a:rPr>
              <a:t>容量</a:t>
            </a:r>
            <a:endParaRPr lang="en-AU" altLang="zh-CN" sz="1400">
              <a:ea typeface="宋体" panose="02010600030101010101" pitchFamily="2" charset="-122"/>
            </a:endParaRPr>
          </a:p>
        </p:txBody>
      </p:sp>
      <p:pic>
        <p:nvPicPr>
          <p:cNvPr id="60457" name="Picture 43">
            <a:extLst>
              <a:ext uri="{FF2B5EF4-FFF2-40B4-BE49-F238E27FC236}">
                <a16:creationId xmlns:a16="http://schemas.microsoft.com/office/drawing/2014/main" id="{681A552B-FE74-4646-82F4-865AE1631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1268413"/>
            <a:ext cx="4708525" cy="188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58" name="Text Box 9">
            <a:extLst>
              <a:ext uri="{FF2B5EF4-FFF2-40B4-BE49-F238E27FC236}">
                <a16:creationId xmlns:a16="http://schemas.microsoft.com/office/drawing/2014/main" id="{93D41257-421E-4DD3-BBA8-5AE9EA4DC530}"/>
              </a:ext>
            </a:extLst>
          </p:cNvPr>
          <p:cNvSpPr txBox="1">
            <a:spLocks noChangeArrowheads="1"/>
          </p:cNvSpPr>
          <p:nvPr/>
        </p:nvSpPr>
        <p:spPr bwMode="auto">
          <a:xfrm rot="5400000">
            <a:off x="7290594" y="2729706"/>
            <a:ext cx="3340100"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§1.5 </a:t>
            </a:r>
            <a:r>
              <a:rPr lang="zh-CN" altLang="en-US" sz="1800">
                <a:solidFill>
                  <a:schemeClr val="folHlink"/>
                </a:solidFill>
                <a:ea typeface="宋体" panose="02010600030101010101" pitchFamily="2" charset="-122"/>
              </a:rPr>
              <a:t>处理器和存储器制造技术</a:t>
            </a:r>
            <a:endParaRPr lang="en-US" altLang="zh-CN" sz="1800">
              <a:solidFill>
                <a:schemeClr val="folHlink"/>
              </a:solidFill>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DB0ACD15-37FE-49C5-9412-5B7E14C70EEA}"/>
              </a:ext>
            </a:extLst>
          </p:cNvPr>
          <p:cNvSpPr>
            <a:spLocks noGrp="1" noChangeArrowheads="1"/>
          </p:cNvSpPr>
          <p:nvPr>
            <p:ph type="title"/>
          </p:nvPr>
        </p:nvSpPr>
        <p:spPr/>
        <p:txBody>
          <a:bodyPr/>
          <a:lstStyle/>
          <a:p>
            <a:r>
              <a:rPr lang="zh-CN" altLang="en-US">
                <a:ea typeface="宋体" panose="02010600030101010101" pitchFamily="2" charset="-122"/>
              </a:rPr>
              <a:t>半导体技术</a:t>
            </a:r>
            <a:endParaRPr lang="en-US" altLang="zh-CN">
              <a:ea typeface="宋体" panose="02010600030101010101" pitchFamily="2" charset="-122"/>
            </a:endParaRPr>
          </a:p>
        </p:txBody>
      </p:sp>
      <p:sp>
        <p:nvSpPr>
          <p:cNvPr id="62467" name="Content Placeholder 2">
            <a:extLst>
              <a:ext uri="{FF2B5EF4-FFF2-40B4-BE49-F238E27FC236}">
                <a16:creationId xmlns:a16="http://schemas.microsoft.com/office/drawing/2014/main" id="{34E4FE76-3D09-4F06-A678-83F8C745FCC0}"/>
              </a:ext>
            </a:extLst>
          </p:cNvPr>
          <p:cNvSpPr>
            <a:spLocks noGrp="1" noChangeArrowheads="1"/>
          </p:cNvSpPr>
          <p:nvPr>
            <p:ph idx="1"/>
          </p:nvPr>
        </p:nvSpPr>
        <p:spPr/>
        <p:txBody>
          <a:bodyPr/>
          <a:lstStyle/>
          <a:p>
            <a:r>
              <a:rPr lang="zh-CN" altLang="en-US">
                <a:ea typeface="宋体" panose="02010600030101010101" pitchFamily="2" charset="-122"/>
              </a:rPr>
              <a:t>硅</a:t>
            </a:r>
            <a:r>
              <a:rPr lang="en-US" altLang="zh-CN">
                <a:ea typeface="宋体" panose="02010600030101010101" pitchFamily="2" charset="-122"/>
              </a:rPr>
              <a:t>:  </a:t>
            </a:r>
            <a:r>
              <a:rPr lang="zh-CN" altLang="en-US">
                <a:ea typeface="宋体" panose="02010600030101010101" pitchFamily="2" charset="-122"/>
              </a:rPr>
              <a:t>半导体</a:t>
            </a:r>
            <a:endParaRPr lang="en-US" altLang="zh-CN">
              <a:ea typeface="宋体" panose="02010600030101010101" pitchFamily="2" charset="-122"/>
            </a:endParaRPr>
          </a:p>
          <a:p>
            <a:r>
              <a:rPr lang="zh-CN" altLang="en-US">
                <a:ea typeface="宋体" panose="02010600030101010101" pitchFamily="2" charset="-122"/>
              </a:rPr>
              <a:t>添加不同材料转换为不同性质的介质</a:t>
            </a:r>
            <a:r>
              <a:rPr lang="en-US" altLang="zh-CN">
                <a:ea typeface="宋体" panose="02010600030101010101" pitchFamily="2" charset="-122"/>
              </a:rPr>
              <a:t>:</a:t>
            </a:r>
          </a:p>
          <a:p>
            <a:pPr lvl="1"/>
            <a:r>
              <a:rPr lang="zh-CN" altLang="en-US">
                <a:ea typeface="宋体" panose="02010600030101010101" pitchFamily="2" charset="-122"/>
              </a:rPr>
              <a:t>导电体（类似于铜线、铝线）</a:t>
            </a:r>
            <a:endParaRPr lang="en-US" altLang="zh-CN">
              <a:ea typeface="宋体" panose="02010600030101010101" pitchFamily="2" charset="-122"/>
            </a:endParaRPr>
          </a:p>
          <a:p>
            <a:pPr lvl="1"/>
            <a:r>
              <a:rPr lang="zh-CN" altLang="en-US">
                <a:ea typeface="宋体" panose="02010600030101010101" pitchFamily="2" charset="-122"/>
              </a:rPr>
              <a:t>绝缘体（类似于塑料或玻璃膜）</a:t>
            </a:r>
            <a:endParaRPr lang="en-US" altLang="zh-CN">
              <a:ea typeface="宋体" panose="02010600030101010101" pitchFamily="2" charset="-122"/>
            </a:endParaRPr>
          </a:p>
          <a:p>
            <a:pPr lvl="1"/>
            <a:r>
              <a:rPr lang="zh-CN" altLang="en-US">
                <a:ea typeface="宋体" panose="02010600030101010101" pitchFamily="2" charset="-122"/>
              </a:rPr>
              <a:t>可控的导电体或绝缘体（类似于开关）</a:t>
            </a:r>
            <a:endParaRPr lang="en-US" altLang="zh-CN">
              <a:ea typeface="宋体" panose="02010600030101010101" pitchFamily="2" charset="-122"/>
            </a:endParaRPr>
          </a:p>
        </p:txBody>
      </p:sp>
      <p:sp>
        <p:nvSpPr>
          <p:cNvPr id="62468" name="Footer Placeholder 3">
            <a:extLst>
              <a:ext uri="{FF2B5EF4-FFF2-40B4-BE49-F238E27FC236}">
                <a16:creationId xmlns:a16="http://schemas.microsoft.com/office/drawing/2014/main" id="{68A2C707-94ED-4D75-9C30-2DFBA9FD00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39B426EF-514A-4FBC-BE7F-1845427A014D}" type="slidenum">
              <a:rPr lang="en-AU" altLang="zh-CN" sz="1400" smtClean="0"/>
              <a:pPr>
                <a:spcBef>
                  <a:spcPct val="0"/>
                </a:spcBef>
                <a:buClrTx/>
                <a:buSzTx/>
                <a:buFontTx/>
                <a:buNone/>
              </a:pPr>
              <a:t>29</a:t>
            </a:fld>
            <a:endParaRPr lang="en-AU" altLang="zh-C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88E2F05F-A5F3-41C7-919F-980BBFB87DC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 </a:t>
            </a:r>
            <a:fld id="{E6E239D6-AC68-4EBD-BF44-F727BE08428F}" type="slidenum">
              <a:rPr lang="en-AU" altLang="zh-CN" sz="1400" smtClean="0"/>
              <a:pPr>
                <a:spcBef>
                  <a:spcPct val="0"/>
                </a:spcBef>
                <a:buClrTx/>
                <a:buSzTx/>
                <a:buFontTx/>
                <a:buNone/>
              </a:pPr>
              <a:t>3</a:t>
            </a:fld>
            <a:endParaRPr lang="en-AU" altLang="zh-CN" sz="1400"/>
          </a:p>
        </p:txBody>
      </p:sp>
      <p:sp>
        <p:nvSpPr>
          <p:cNvPr id="9219" name="Rectangle 2">
            <a:extLst>
              <a:ext uri="{FF2B5EF4-FFF2-40B4-BE49-F238E27FC236}">
                <a16:creationId xmlns:a16="http://schemas.microsoft.com/office/drawing/2014/main" id="{4CFAFA72-099C-4238-B8C8-3F67CAAE7313}"/>
              </a:ext>
            </a:extLst>
          </p:cNvPr>
          <p:cNvSpPr>
            <a:spLocks noGrp="1" noChangeArrowheads="1"/>
          </p:cNvSpPr>
          <p:nvPr>
            <p:ph type="title"/>
          </p:nvPr>
        </p:nvSpPr>
        <p:spPr/>
        <p:txBody>
          <a:bodyPr/>
          <a:lstStyle/>
          <a:p>
            <a:pPr eaLnBrk="1" hangingPunct="1"/>
            <a:r>
              <a:rPr lang="zh-CN" altLang="en-US">
                <a:ea typeface="宋体" panose="02010600030101010101" pitchFamily="2" charset="-122"/>
              </a:rPr>
              <a:t>计算机革命</a:t>
            </a:r>
            <a:endParaRPr lang="en-AU" altLang="zh-CN">
              <a:ea typeface="宋体" panose="02010600030101010101" pitchFamily="2" charset="-122"/>
            </a:endParaRPr>
          </a:p>
        </p:txBody>
      </p:sp>
      <p:sp>
        <p:nvSpPr>
          <p:cNvPr id="9220" name="Rectangle 3">
            <a:extLst>
              <a:ext uri="{FF2B5EF4-FFF2-40B4-BE49-F238E27FC236}">
                <a16:creationId xmlns:a16="http://schemas.microsoft.com/office/drawing/2014/main" id="{96DB5C75-087C-4FDD-B498-B0B3D14BE514}"/>
              </a:ext>
            </a:extLst>
          </p:cNvPr>
          <p:cNvSpPr>
            <a:spLocks noGrp="1" noChangeArrowheads="1"/>
          </p:cNvSpPr>
          <p:nvPr>
            <p:ph type="body" idx="1"/>
          </p:nvPr>
        </p:nvSpPr>
        <p:spPr>
          <a:xfrm>
            <a:off x="684213" y="1125538"/>
            <a:ext cx="8270875" cy="5614987"/>
          </a:xfrm>
        </p:spPr>
        <p:txBody>
          <a:bodyPr/>
          <a:lstStyle/>
          <a:p>
            <a:pPr eaLnBrk="1" hangingPunct="1"/>
            <a:r>
              <a:rPr lang="zh-CN" altLang="en-US" dirty="0">
                <a:ea typeface="宋体" panose="02010600030101010101" pitchFamily="2" charset="-122"/>
              </a:rPr>
              <a:t>计算机技术的发展</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呈现出</a:t>
            </a:r>
            <a:r>
              <a:rPr lang="en-US" altLang="zh-CN" dirty="0">
                <a:ea typeface="宋体" panose="02010600030101010101" pitchFamily="2" charset="-122"/>
              </a:rPr>
              <a:t>Moore’s Law </a:t>
            </a:r>
            <a:r>
              <a:rPr lang="zh-CN" altLang="en-US" dirty="0">
                <a:ea typeface="宋体" panose="02010600030101010101" pitchFamily="2" charset="-122"/>
              </a:rPr>
              <a:t>的发展趋势</a:t>
            </a:r>
            <a:endParaRPr lang="en-US" altLang="zh-CN" dirty="0">
              <a:ea typeface="宋体" panose="02010600030101010101" pitchFamily="2" charset="-122"/>
            </a:endParaRPr>
          </a:p>
          <a:p>
            <a:pPr eaLnBrk="1" hangingPunct="1"/>
            <a:r>
              <a:rPr lang="zh-CN" altLang="en-US" dirty="0">
                <a:ea typeface="宋体" panose="02010600030101010101" pitchFamily="2" charset="-122"/>
              </a:rPr>
              <a:t>使得曾认为的“计算机幻想”成为现实应用</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手机</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万维网</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搜索引擎</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车载计算机</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人类基因项目</a:t>
            </a:r>
            <a:endParaRPr lang="en-US" altLang="zh-CN" dirty="0">
              <a:ea typeface="宋体" panose="02010600030101010101" pitchFamily="2" charset="-122"/>
            </a:endParaRPr>
          </a:p>
          <a:p>
            <a:pPr eaLnBrk="1" hangingPunct="1"/>
            <a:r>
              <a:rPr lang="zh-CN" altLang="en-US" dirty="0">
                <a:ea typeface="宋体" panose="02010600030101010101" pitchFamily="2" charset="-122"/>
              </a:rPr>
              <a:t>计算机无处不在，几乎无所不能</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计算机系统</a:t>
            </a:r>
            <a:r>
              <a:rPr lang="en-US" altLang="zh-CN" dirty="0">
                <a:ea typeface="宋体" panose="02010600030101010101" pitchFamily="2" charset="-122"/>
              </a:rPr>
              <a:t>1/2/3——</a:t>
            </a:r>
            <a:r>
              <a:rPr lang="zh-CN" altLang="en-US" dirty="0">
                <a:ea typeface="宋体" panose="02010600030101010101" pitchFamily="2" charset="-122"/>
              </a:rPr>
              <a:t>系统工作原理</a:t>
            </a:r>
            <a:endParaRPr lang="en-US" altLang="zh-CN" dirty="0">
              <a:ea typeface="宋体" panose="02010600030101010101" pitchFamily="2" charset="-122"/>
            </a:endParaRPr>
          </a:p>
        </p:txBody>
      </p:sp>
      <p:sp>
        <p:nvSpPr>
          <p:cNvPr id="9221" name="Text Box 4">
            <a:extLst>
              <a:ext uri="{FF2B5EF4-FFF2-40B4-BE49-F238E27FC236}">
                <a16:creationId xmlns:a16="http://schemas.microsoft.com/office/drawing/2014/main" id="{7D4D77A0-1BF3-4ACA-9C5E-0EBE71870334}"/>
              </a:ext>
            </a:extLst>
          </p:cNvPr>
          <p:cNvSpPr txBox="1">
            <a:spLocks noChangeArrowheads="1"/>
          </p:cNvSpPr>
          <p:nvPr/>
        </p:nvSpPr>
        <p:spPr bwMode="auto">
          <a:xfrm rot="5400000">
            <a:off x="8016875" y="760413"/>
            <a:ext cx="1887538"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§1.1 </a:t>
            </a:r>
            <a:r>
              <a:rPr lang="zh-CN" altLang="en-US" sz="1800">
                <a:solidFill>
                  <a:schemeClr val="folHlink"/>
                </a:solidFill>
                <a:ea typeface="宋体" panose="02010600030101010101" pitchFamily="2" charset="-122"/>
              </a:rPr>
              <a:t>引言</a:t>
            </a:r>
            <a:endParaRPr lang="en-US" altLang="zh-CN" sz="1800">
              <a:solidFill>
                <a:schemeClr val="folHlink"/>
              </a:solidFill>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D1535D45-335C-40C8-BAD0-8340D3F86C9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E26910FF-5084-4243-9A0B-15F9B14CCEBD}" type="slidenum">
              <a:rPr lang="en-AU" altLang="zh-CN" sz="1400" smtClean="0"/>
              <a:pPr>
                <a:spcBef>
                  <a:spcPct val="0"/>
                </a:spcBef>
                <a:buClrTx/>
                <a:buSzTx/>
                <a:buFontTx/>
                <a:buNone/>
              </a:pPr>
              <a:t>30</a:t>
            </a:fld>
            <a:endParaRPr lang="en-AU" altLang="zh-CN" sz="1400"/>
          </a:p>
        </p:txBody>
      </p:sp>
      <p:sp>
        <p:nvSpPr>
          <p:cNvPr id="64515" name="Rectangle 3">
            <a:extLst>
              <a:ext uri="{FF2B5EF4-FFF2-40B4-BE49-F238E27FC236}">
                <a16:creationId xmlns:a16="http://schemas.microsoft.com/office/drawing/2014/main" id="{92FB8C0A-A25E-4299-8BF5-81409986E650}"/>
              </a:ext>
            </a:extLst>
          </p:cNvPr>
          <p:cNvSpPr>
            <a:spLocks noGrp="1" noChangeArrowheads="1"/>
          </p:cNvSpPr>
          <p:nvPr>
            <p:ph type="title"/>
          </p:nvPr>
        </p:nvSpPr>
        <p:spPr/>
        <p:txBody>
          <a:bodyPr/>
          <a:lstStyle/>
          <a:p>
            <a:pPr eaLnBrk="1" hangingPunct="1"/>
            <a:r>
              <a:rPr lang="en-US" altLang="zh-CN">
                <a:ea typeface="宋体" panose="02010600030101010101" pitchFamily="2" charset="-122"/>
              </a:rPr>
              <a:t>ICs</a:t>
            </a:r>
            <a:r>
              <a:rPr lang="zh-CN" altLang="en-US">
                <a:ea typeface="宋体" panose="02010600030101010101" pitchFamily="2" charset="-122"/>
              </a:rPr>
              <a:t>制造</a:t>
            </a:r>
            <a:endParaRPr lang="en-AU" altLang="zh-CN">
              <a:ea typeface="宋体" panose="02010600030101010101" pitchFamily="2" charset="-122"/>
            </a:endParaRPr>
          </a:p>
        </p:txBody>
      </p:sp>
      <p:sp>
        <p:nvSpPr>
          <p:cNvPr id="64516" name="Rectangle 19">
            <a:extLst>
              <a:ext uri="{FF2B5EF4-FFF2-40B4-BE49-F238E27FC236}">
                <a16:creationId xmlns:a16="http://schemas.microsoft.com/office/drawing/2014/main" id="{65AB4F5F-EC5E-438D-BB37-FCEC708691E3}"/>
              </a:ext>
            </a:extLst>
          </p:cNvPr>
          <p:cNvSpPr>
            <a:spLocks noGrp="1" noChangeArrowheads="1"/>
          </p:cNvSpPr>
          <p:nvPr>
            <p:ph type="body" idx="1"/>
          </p:nvPr>
        </p:nvSpPr>
        <p:spPr>
          <a:xfrm>
            <a:off x="684213" y="5300663"/>
            <a:ext cx="8270875" cy="936625"/>
          </a:xfrm>
        </p:spPr>
        <p:txBody>
          <a:bodyPr/>
          <a:lstStyle/>
          <a:p>
            <a:pPr eaLnBrk="1" hangingPunct="1"/>
            <a:r>
              <a:rPr lang="zh-CN" altLang="en-US">
                <a:solidFill>
                  <a:srgbClr val="FF0000"/>
                </a:solidFill>
                <a:ea typeface="宋体" panose="02010600030101010101" pitchFamily="2" charset="-122"/>
              </a:rPr>
              <a:t>成品率</a:t>
            </a:r>
            <a:r>
              <a:rPr lang="en-US" altLang="zh-CN">
                <a:ea typeface="宋体" panose="02010600030101010101" pitchFamily="2" charset="-122"/>
              </a:rPr>
              <a:t>: </a:t>
            </a:r>
            <a:r>
              <a:rPr lang="zh-CN" altLang="en-US">
                <a:ea typeface="宋体" panose="02010600030101010101" pitchFamily="2" charset="-122"/>
              </a:rPr>
              <a:t>合格芯片数占总芯片数的百分比。</a:t>
            </a:r>
            <a:endParaRPr lang="en-US" altLang="zh-CN">
              <a:ea typeface="宋体" panose="02010600030101010101" pitchFamily="2" charset="-122"/>
            </a:endParaRPr>
          </a:p>
        </p:txBody>
      </p:sp>
      <p:pic>
        <p:nvPicPr>
          <p:cNvPr id="64517" name="Picture 20" descr="f01-18-P374493">
            <a:extLst>
              <a:ext uri="{FF2B5EF4-FFF2-40B4-BE49-F238E27FC236}">
                <a16:creationId xmlns:a16="http://schemas.microsoft.com/office/drawing/2014/main" id="{12F9FE2B-2446-44FA-A39A-1FFA3231A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412875"/>
            <a:ext cx="6481762"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6">
                                            <p:txEl>
                                              <p:pRg st="0" end="0"/>
                                            </p:txEl>
                                          </p:spTgt>
                                        </p:tgtEl>
                                        <p:attrNameLst>
                                          <p:attrName>style.visibility</p:attrName>
                                        </p:attrNameLst>
                                      </p:cBhvr>
                                      <p:to>
                                        <p:strVal val="visible"/>
                                      </p:to>
                                    </p:set>
                                    <p:anim calcmode="lin" valueType="num">
                                      <p:cBhvr additive="base">
                                        <p:cTn id="7" dur="500" fill="hold"/>
                                        <p:tgtEl>
                                          <p:spTgt spid="645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91082F45-0774-47EC-9C2E-BA1D512829C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5E487D29-D9DD-4A45-B4C9-BC57D529CB28}" type="slidenum">
              <a:rPr lang="en-AU" altLang="zh-CN" sz="1400" smtClean="0"/>
              <a:pPr>
                <a:spcBef>
                  <a:spcPct val="0"/>
                </a:spcBef>
                <a:buClrTx/>
                <a:buSzTx/>
                <a:buFontTx/>
                <a:buNone/>
              </a:pPr>
              <a:t>31</a:t>
            </a:fld>
            <a:endParaRPr lang="en-AU" altLang="zh-CN" sz="1400"/>
          </a:p>
        </p:txBody>
      </p:sp>
      <p:sp>
        <p:nvSpPr>
          <p:cNvPr id="66563" name="Rectangle 4">
            <a:extLst>
              <a:ext uri="{FF2B5EF4-FFF2-40B4-BE49-F238E27FC236}">
                <a16:creationId xmlns:a16="http://schemas.microsoft.com/office/drawing/2014/main" id="{EF432954-3C6A-42AB-BDE8-73BE17918E06}"/>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英特尔酷睿</a:t>
            </a:r>
            <a:r>
              <a:rPr lang="en-US" altLang="zh-CN">
                <a:ea typeface="宋体" panose="02010600030101010101" pitchFamily="2" charset="-122"/>
              </a:rPr>
              <a:t>i7</a:t>
            </a:r>
            <a:r>
              <a:rPr lang="zh-CN" altLang="en-US">
                <a:ea typeface="宋体" panose="02010600030101010101" pitchFamily="2" charset="-122"/>
              </a:rPr>
              <a:t>晶圆</a:t>
            </a:r>
            <a:endParaRPr lang="en-AU" altLang="zh-CN">
              <a:ea typeface="宋体" panose="02010600030101010101" pitchFamily="2" charset="-122"/>
            </a:endParaRPr>
          </a:p>
        </p:txBody>
      </p:sp>
      <p:sp>
        <p:nvSpPr>
          <p:cNvPr id="66564" name="Rectangle 6">
            <a:extLst>
              <a:ext uri="{FF2B5EF4-FFF2-40B4-BE49-F238E27FC236}">
                <a16:creationId xmlns:a16="http://schemas.microsoft.com/office/drawing/2014/main" id="{51CF7E73-934C-4201-8C14-7016836EE0BE}"/>
              </a:ext>
            </a:extLst>
          </p:cNvPr>
          <p:cNvSpPr>
            <a:spLocks noGrp="1" noChangeArrowheads="1"/>
          </p:cNvSpPr>
          <p:nvPr>
            <p:ph type="body" idx="1"/>
          </p:nvPr>
        </p:nvSpPr>
        <p:spPr>
          <a:xfrm>
            <a:off x="684213" y="5157788"/>
            <a:ext cx="8270875" cy="1150937"/>
          </a:xfrm>
        </p:spPr>
        <p:txBody>
          <a:bodyPr/>
          <a:lstStyle/>
          <a:p>
            <a:pPr eaLnBrk="1" hangingPunct="1"/>
            <a:r>
              <a:rPr lang="en-AU" altLang="zh-CN" sz="2800">
                <a:ea typeface="宋体" panose="02010600030101010101" pitchFamily="2" charset="-122"/>
              </a:rPr>
              <a:t>300mm </a:t>
            </a:r>
            <a:r>
              <a:rPr lang="zh-CN" altLang="en-US" sz="2800">
                <a:ea typeface="宋体" panose="02010600030101010101" pitchFamily="2" charset="-122"/>
              </a:rPr>
              <a:t>晶圆</a:t>
            </a:r>
            <a:r>
              <a:rPr lang="en-AU" altLang="zh-CN" sz="2800">
                <a:ea typeface="宋体" panose="02010600030101010101" pitchFamily="2" charset="-122"/>
              </a:rPr>
              <a:t>, 280 chips, 32nm </a:t>
            </a:r>
            <a:r>
              <a:rPr lang="zh-CN" altLang="en-US" sz="2800">
                <a:ea typeface="宋体" panose="02010600030101010101" pitchFamily="2" charset="-122"/>
              </a:rPr>
              <a:t>工艺</a:t>
            </a:r>
            <a:endParaRPr lang="en-AU" altLang="zh-CN" sz="2800">
              <a:ea typeface="宋体" panose="02010600030101010101" pitchFamily="2" charset="-122"/>
            </a:endParaRPr>
          </a:p>
          <a:p>
            <a:pPr eaLnBrk="1" hangingPunct="1"/>
            <a:r>
              <a:rPr lang="zh-CN" altLang="en-US" sz="2800">
                <a:ea typeface="宋体" panose="02010600030101010101" pitchFamily="2" charset="-122"/>
              </a:rPr>
              <a:t>每个</a:t>
            </a:r>
            <a:r>
              <a:rPr lang="en-AU" altLang="zh-CN" sz="2800">
                <a:ea typeface="宋体" panose="02010600030101010101" pitchFamily="2" charset="-122"/>
              </a:rPr>
              <a:t>chip </a:t>
            </a:r>
            <a:r>
              <a:rPr lang="zh-CN" altLang="en-US" sz="2800">
                <a:ea typeface="宋体" panose="02010600030101010101" pitchFamily="2" charset="-122"/>
              </a:rPr>
              <a:t>为</a:t>
            </a:r>
            <a:r>
              <a:rPr lang="en-AU" altLang="zh-CN" sz="2800">
                <a:ea typeface="宋体" panose="02010600030101010101" pitchFamily="2" charset="-122"/>
              </a:rPr>
              <a:t> 20.7 x 10.5 mm</a:t>
            </a:r>
          </a:p>
        </p:txBody>
      </p:sp>
      <p:pic>
        <p:nvPicPr>
          <p:cNvPr id="66565" name="Picture 6">
            <a:extLst>
              <a:ext uri="{FF2B5EF4-FFF2-40B4-BE49-F238E27FC236}">
                <a16:creationId xmlns:a16="http://schemas.microsoft.com/office/drawing/2014/main" id="{46A8B999-D78D-4233-897B-CAB5B2E1B1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052513"/>
            <a:ext cx="4175125" cy="414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a:extLst>
              <a:ext uri="{FF2B5EF4-FFF2-40B4-BE49-F238E27FC236}">
                <a16:creationId xmlns:a16="http://schemas.microsoft.com/office/drawing/2014/main" id="{5B896D03-98FF-4FCB-BACC-0B4D5837482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FC368E37-2A52-4021-87A3-3830FB8B7BF4}" type="slidenum">
              <a:rPr lang="en-AU" altLang="zh-CN" sz="1400" smtClean="0"/>
              <a:pPr>
                <a:spcBef>
                  <a:spcPct val="0"/>
                </a:spcBef>
                <a:buClrTx/>
                <a:buSzTx/>
                <a:buFontTx/>
                <a:buNone/>
              </a:pPr>
              <a:t>32</a:t>
            </a:fld>
            <a:endParaRPr lang="en-AU" altLang="zh-CN" sz="1400"/>
          </a:p>
        </p:txBody>
      </p:sp>
      <p:sp>
        <p:nvSpPr>
          <p:cNvPr id="68611" name="Rectangle 2">
            <a:extLst>
              <a:ext uri="{FF2B5EF4-FFF2-40B4-BE49-F238E27FC236}">
                <a16:creationId xmlns:a16="http://schemas.microsoft.com/office/drawing/2014/main" id="{DDF1518D-5FA7-4821-9487-269D39D9D92B}"/>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集成电路的成本</a:t>
            </a:r>
            <a:endParaRPr lang="en-AU" altLang="zh-CN">
              <a:ea typeface="宋体" panose="02010600030101010101" pitchFamily="2" charset="-122"/>
            </a:endParaRPr>
          </a:p>
        </p:txBody>
      </p:sp>
      <p:sp>
        <p:nvSpPr>
          <p:cNvPr id="68612" name="Rectangle 3">
            <a:extLst>
              <a:ext uri="{FF2B5EF4-FFF2-40B4-BE49-F238E27FC236}">
                <a16:creationId xmlns:a16="http://schemas.microsoft.com/office/drawing/2014/main" id="{3E7C61F9-6026-4F34-B6DB-0A992E1F22A6}"/>
              </a:ext>
            </a:extLst>
          </p:cNvPr>
          <p:cNvSpPr>
            <a:spLocks noGrp="1" noChangeArrowheads="1"/>
          </p:cNvSpPr>
          <p:nvPr>
            <p:ph type="body" idx="1"/>
          </p:nvPr>
        </p:nvSpPr>
        <p:spPr>
          <a:xfrm>
            <a:off x="436562" y="4213793"/>
            <a:ext cx="8270875" cy="2232025"/>
          </a:xfrm>
        </p:spPr>
        <p:txBody>
          <a:bodyPr/>
          <a:lstStyle/>
          <a:p>
            <a:pPr eaLnBrk="1" hangingPunct="1"/>
            <a:r>
              <a:rPr lang="zh-CN" altLang="en-US" sz="2800" dirty="0">
                <a:ea typeface="宋体" panose="02010600030101010101" pitchFamily="2" charset="-122"/>
              </a:rPr>
              <a:t>芯片面积与缺陷率非线性相关</a:t>
            </a:r>
            <a:endParaRPr lang="en-AU" altLang="zh-CN" sz="2800" dirty="0">
              <a:ea typeface="宋体" panose="02010600030101010101" pitchFamily="2" charset="-122"/>
            </a:endParaRPr>
          </a:p>
          <a:p>
            <a:pPr lvl="1" eaLnBrk="1" hangingPunct="1"/>
            <a:r>
              <a:rPr lang="zh-CN" altLang="en-US" sz="2400" dirty="0">
                <a:ea typeface="宋体" panose="02010600030101010101" pitchFamily="2" charset="-122"/>
              </a:rPr>
              <a:t>晶圆成本和面积是固定的</a:t>
            </a:r>
            <a:endParaRPr lang="en-AU" altLang="zh-CN" sz="2400" dirty="0">
              <a:ea typeface="宋体" panose="02010600030101010101" pitchFamily="2" charset="-122"/>
            </a:endParaRPr>
          </a:p>
          <a:p>
            <a:pPr lvl="1" eaLnBrk="1" hangingPunct="1"/>
            <a:r>
              <a:rPr lang="zh-CN" altLang="en-US" sz="2400" dirty="0">
                <a:ea typeface="宋体" panose="02010600030101010101" pitchFamily="2" charset="-122"/>
              </a:rPr>
              <a:t>缺陷率取决于制造过程</a:t>
            </a:r>
            <a:endParaRPr lang="en-AU" altLang="zh-CN" sz="2400" dirty="0">
              <a:ea typeface="宋体" panose="02010600030101010101" pitchFamily="2" charset="-122"/>
            </a:endParaRPr>
          </a:p>
          <a:p>
            <a:pPr lvl="1" eaLnBrk="1" hangingPunct="1"/>
            <a:r>
              <a:rPr lang="zh-CN" altLang="en-US" sz="2400" dirty="0">
                <a:ea typeface="宋体" panose="02010600030101010101" pitchFamily="2" charset="-122"/>
              </a:rPr>
              <a:t>芯片面积取决于结构和电路设计</a:t>
            </a:r>
            <a:endParaRPr lang="en-AU" altLang="zh-CN" sz="2400" dirty="0">
              <a:ea typeface="宋体" panose="02010600030101010101" pitchFamily="2" charset="-122"/>
            </a:endParaRPr>
          </a:p>
        </p:txBody>
      </p:sp>
      <p:graphicFrame>
        <p:nvGraphicFramePr>
          <p:cNvPr id="68613" name="Object 4">
            <a:extLst>
              <a:ext uri="{FF2B5EF4-FFF2-40B4-BE49-F238E27FC236}">
                <a16:creationId xmlns:a16="http://schemas.microsoft.com/office/drawing/2014/main" id="{0B2CD6F9-CD3D-4C0D-859E-ADAF9731EA18}"/>
              </a:ext>
            </a:extLst>
          </p:cNvPr>
          <p:cNvGraphicFramePr>
            <a:graphicFrameLocks noChangeAspect="1"/>
          </p:cNvGraphicFramePr>
          <p:nvPr/>
        </p:nvGraphicFramePr>
        <p:xfrm>
          <a:off x="1158875" y="1220788"/>
          <a:ext cx="6826250" cy="2208212"/>
        </p:xfrm>
        <a:graphic>
          <a:graphicData uri="http://schemas.openxmlformats.org/presentationml/2006/ole">
            <mc:AlternateContent xmlns:mc="http://schemas.openxmlformats.org/markup-compatibility/2006">
              <mc:Choice xmlns:v="urn:schemas-microsoft-com:vml" Requires="v">
                <p:oleObj spid="_x0000_s68651" name="公式" r:id="rId4" imgW="3416300" imgH="1104900" progId="Equation.3">
                  <p:embed/>
                </p:oleObj>
              </mc:Choice>
              <mc:Fallback>
                <p:oleObj name="公式" r:id="rId4" imgW="3416300" imgH="1104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875" y="1220788"/>
                        <a:ext cx="6826250" cy="2208212"/>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a:extLst>
              <a:ext uri="{FF2B5EF4-FFF2-40B4-BE49-F238E27FC236}">
                <a16:creationId xmlns:a16="http://schemas.microsoft.com/office/drawing/2014/main" id="{D1C990CC-A1A4-45AD-A0D4-120BFD10B885}"/>
              </a:ext>
            </a:extLst>
          </p:cNvPr>
          <p:cNvSpPr>
            <a:spLocks noChangeArrowheads="1"/>
          </p:cNvSpPr>
          <p:nvPr/>
        </p:nvSpPr>
        <p:spPr bwMode="auto">
          <a:xfrm>
            <a:off x="7092950" y="3860800"/>
            <a:ext cx="1398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2400" dirty="0">
                <a:solidFill>
                  <a:srgbClr val="FF0000"/>
                </a:solidFill>
                <a:ea typeface="宋体" panose="02010600030101010101" pitchFamily="2" charset="-122"/>
              </a:rPr>
              <a:t>练习</a:t>
            </a:r>
            <a:r>
              <a:rPr lang="en-US" altLang="zh-CN" sz="2400" dirty="0">
                <a:solidFill>
                  <a:srgbClr val="FF0000"/>
                </a:solidFill>
                <a:ea typeface="宋体" panose="02010600030101010101" pitchFamily="2" charset="-122"/>
              </a:rPr>
              <a:t>1.10</a:t>
            </a:r>
            <a:endParaRPr lang="zh-CN" altLang="en-US" sz="2400" dirty="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DDC6EA34-D503-4313-B8B5-D82F029EA74E}"/>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70659" name="内容占位符 2">
            <a:extLst>
              <a:ext uri="{FF2B5EF4-FFF2-40B4-BE49-F238E27FC236}">
                <a16:creationId xmlns:a16="http://schemas.microsoft.com/office/drawing/2014/main" id="{EEA9809F-E0E3-44EE-8A7F-106EFD03AECA}"/>
              </a:ext>
            </a:extLst>
          </p:cNvPr>
          <p:cNvSpPr>
            <a:spLocks noGrp="1" noChangeArrowheads="1"/>
          </p:cNvSpPr>
          <p:nvPr>
            <p:ph idx="1"/>
          </p:nvPr>
        </p:nvSpPr>
        <p:spPr>
          <a:xfrm>
            <a:off x="684213" y="3068638"/>
            <a:ext cx="8270875" cy="3168650"/>
          </a:xfrm>
        </p:spPr>
        <p:txBody>
          <a:bodyPr/>
          <a:lstStyle/>
          <a:p>
            <a:r>
              <a:rPr lang="en-US" altLang="zh-CN">
                <a:ea typeface="宋体" panose="02010600030101010101" pitchFamily="2" charset="-122"/>
              </a:rPr>
              <a:t>1.6 </a:t>
            </a:r>
            <a:r>
              <a:rPr lang="zh-CN" altLang="en-US">
                <a:ea typeface="宋体" panose="02010600030101010101" pitchFamily="2" charset="-122"/>
              </a:rPr>
              <a:t>性能</a:t>
            </a:r>
          </a:p>
        </p:txBody>
      </p:sp>
      <p:sp>
        <p:nvSpPr>
          <p:cNvPr id="70660" name="页脚占位符 3">
            <a:extLst>
              <a:ext uri="{FF2B5EF4-FFF2-40B4-BE49-F238E27FC236}">
                <a16:creationId xmlns:a16="http://schemas.microsoft.com/office/drawing/2014/main" id="{9A0F99AC-55BF-41E6-8287-C7AF0B088AA3}"/>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3A33E191-C7C6-4AC6-A668-DB57B2152497}" type="slidenum">
              <a:rPr lang="en-AU" altLang="zh-CN" sz="1400" smtClean="0"/>
              <a:pPr>
                <a:spcBef>
                  <a:spcPct val="0"/>
                </a:spcBef>
                <a:buClrTx/>
                <a:buSzTx/>
                <a:buFontTx/>
                <a:buNone/>
              </a:pPr>
              <a:t>33</a:t>
            </a:fld>
            <a:endParaRPr lang="en-AU" altLang="zh-CN"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a:extLst>
              <a:ext uri="{FF2B5EF4-FFF2-40B4-BE49-F238E27FC236}">
                <a16:creationId xmlns:a16="http://schemas.microsoft.com/office/drawing/2014/main" id="{0747AC8C-B3AC-445C-9699-E2E5AA008D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6C00506B-4608-4A9B-A685-99C11F900897}" type="slidenum">
              <a:rPr lang="en-AU" altLang="zh-CN" sz="1400" smtClean="0"/>
              <a:pPr>
                <a:spcBef>
                  <a:spcPct val="0"/>
                </a:spcBef>
                <a:buClrTx/>
                <a:buSzTx/>
                <a:buFontTx/>
                <a:buNone/>
              </a:pPr>
              <a:t>34</a:t>
            </a:fld>
            <a:endParaRPr lang="en-AU" altLang="zh-CN" sz="1400"/>
          </a:p>
        </p:txBody>
      </p:sp>
      <p:sp>
        <p:nvSpPr>
          <p:cNvPr id="72707" name="Rectangle 8">
            <a:extLst>
              <a:ext uri="{FF2B5EF4-FFF2-40B4-BE49-F238E27FC236}">
                <a16:creationId xmlns:a16="http://schemas.microsoft.com/office/drawing/2014/main" id="{489C342E-6CD9-4B65-9EDF-FE5719EE4F87}"/>
              </a:ext>
            </a:extLst>
          </p:cNvPr>
          <p:cNvSpPr>
            <a:spLocks noGrp="1" noChangeArrowheads="1"/>
          </p:cNvSpPr>
          <p:nvPr>
            <p:ph type="title"/>
          </p:nvPr>
        </p:nvSpPr>
        <p:spPr/>
        <p:txBody>
          <a:bodyPr/>
          <a:lstStyle/>
          <a:p>
            <a:pPr eaLnBrk="1" hangingPunct="1"/>
            <a:r>
              <a:rPr lang="zh-CN" altLang="en-US">
                <a:ea typeface="宋体" panose="02010600030101010101" pitchFamily="2" charset="-122"/>
              </a:rPr>
              <a:t>定义性能</a:t>
            </a:r>
            <a:endParaRPr lang="en-AU" altLang="zh-CN">
              <a:ea typeface="宋体" panose="02010600030101010101" pitchFamily="2" charset="-122"/>
            </a:endParaRPr>
          </a:p>
        </p:txBody>
      </p:sp>
      <p:sp>
        <p:nvSpPr>
          <p:cNvPr id="72708" name="Rectangle 9">
            <a:extLst>
              <a:ext uri="{FF2B5EF4-FFF2-40B4-BE49-F238E27FC236}">
                <a16:creationId xmlns:a16="http://schemas.microsoft.com/office/drawing/2014/main" id="{543421DE-91A6-427B-8678-03B000EA91EB}"/>
              </a:ext>
            </a:extLst>
          </p:cNvPr>
          <p:cNvSpPr>
            <a:spLocks noGrp="1" noChangeArrowheads="1"/>
          </p:cNvSpPr>
          <p:nvPr>
            <p:ph type="body" idx="1"/>
          </p:nvPr>
        </p:nvSpPr>
        <p:spPr>
          <a:xfrm>
            <a:off x="684213" y="1125538"/>
            <a:ext cx="8270875" cy="503237"/>
          </a:xfrm>
        </p:spPr>
        <p:txBody>
          <a:bodyPr/>
          <a:lstStyle/>
          <a:p>
            <a:pPr eaLnBrk="1" hangingPunct="1">
              <a:lnSpc>
                <a:spcPct val="90000"/>
              </a:lnSpc>
            </a:pPr>
            <a:r>
              <a:rPr lang="zh-CN" altLang="en-US" sz="2800">
                <a:ea typeface="宋体" panose="02010600030101010101" pitchFamily="2" charset="-122"/>
              </a:rPr>
              <a:t>客机问题：哪家客机性能最好</a:t>
            </a:r>
            <a:r>
              <a:rPr lang="en-AU" altLang="zh-CN" sz="2800">
                <a:ea typeface="宋体" panose="02010600030101010101" pitchFamily="2" charset="-122"/>
              </a:rPr>
              <a:t>?</a:t>
            </a:r>
          </a:p>
        </p:txBody>
      </p:sp>
      <p:graphicFrame>
        <p:nvGraphicFramePr>
          <p:cNvPr id="72709" name="Object 3">
            <a:extLst>
              <a:ext uri="{FF2B5EF4-FFF2-40B4-BE49-F238E27FC236}">
                <a16:creationId xmlns:a16="http://schemas.microsoft.com/office/drawing/2014/main" id="{6B2A40F9-E779-4840-BAE1-C49CEB8655AC}"/>
              </a:ext>
            </a:extLst>
          </p:cNvPr>
          <p:cNvGraphicFramePr>
            <a:graphicFrameLocks noChangeAspect="1"/>
          </p:cNvGraphicFramePr>
          <p:nvPr/>
        </p:nvGraphicFramePr>
        <p:xfrm>
          <a:off x="900113" y="1839913"/>
          <a:ext cx="3167062" cy="2098675"/>
        </p:xfrm>
        <a:graphic>
          <a:graphicData uri="http://schemas.openxmlformats.org/presentationml/2006/ole">
            <mc:AlternateContent xmlns:mc="http://schemas.openxmlformats.org/markup-compatibility/2006">
              <mc:Choice xmlns:v="urn:schemas-microsoft-com:vml" Requires="v">
                <p:oleObj spid="_x0000_s72858" name="Chart" r:id="rId4" imgW="3247982" imgH="2152693" progId="MSGraph.Chart.8">
                  <p:embed followColorScheme="full"/>
                </p:oleObj>
              </mc:Choice>
              <mc:Fallback>
                <p:oleObj name="Chart" r:id="rId4" imgW="3247982" imgH="2152693"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839913"/>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0" name="Object 4">
            <a:extLst>
              <a:ext uri="{FF2B5EF4-FFF2-40B4-BE49-F238E27FC236}">
                <a16:creationId xmlns:a16="http://schemas.microsoft.com/office/drawing/2014/main" id="{AF3A599E-08E9-4905-BA5F-428812EBEFAF}"/>
              </a:ext>
            </a:extLst>
          </p:cNvPr>
          <p:cNvGraphicFramePr>
            <a:graphicFrameLocks noChangeAspect="1"/>
          </p:cNvGraphicFramePr>
          <p:nvPr/>
        </p:nvGraphicFramePr>
        <p:xfrm>
          <a:off x="4356100" y="1836738"/>
          <a:ext cx="3352800" cy="2098675"/>
        </p:xfrm>
        <a:graphic>
          <a:graphicData uri="http://schemas.openxmlformats.org/presentationml/2006/ole">
            <mc:AlternateContent xmlns:mc="http://schemas.openxmlformats.org/markup-compatibility/2006">
              <mc:Choice xmlns:v="urn:schemas-microsoft-com:vml" Requires="v">
                <p:oleObj spid="_x0000_s72859" name="Chart" r:id="rId6" imgW="3438612" imgH="2152693" progId="MSGraph.Chart.8">
                  <p:embed followColorScheme="full"/>
                </p:oleObj>
              </mc:Choice>
              <mc:Fallback>
                <p:oleObj name="Chart" r:id="rId6" imgW="3438612" imgH="2152693" progId="MSGraph.Chart.8">
                  <p:embed followColorScheme="full"/>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6100" y="1836738"/>
                        <a:ext cx="3352800"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1" name="Object 5">
            <a:extLst>
              <a:ext uri="{FF2B5EF4-FFF2-40B4-BE49-F238E27FC236}">
                <a16:creationId xmlns:a16="http://schemas.microsoft.com/office/drawing/2014/main" id="{5C162AEC-581A-4A09-8ACD-CC621DB9B603}"/>
              </a:ext>
            </a:extLst>
          </p:cNvPr>
          <p:cNvGraphicFramePr>
            <a:graphicFrameLocks noChangeAspect="1"/>
          </p:cNvGraphicFramePr>
          <p:nvPr/>
        </p:nvGraphicFramePr>
        <p:xfrm>
          <a:off x="900113" y="4065588"/>
          <a:ext cx="3167062" cy="2098675"/>
        </p:xfrm>
        <a:graphic>
          <a:graphicData uri="http://schemas.openxmlformats.org/presentationml/2006/ole">
            <mc:AlternateContent xmlns:mc="http://schemas.openxmlformats.org/markup-compatibility/2006">
              <mc:Choice xmlns:v="urn:schemas-microsoft-com:vml" Requires="v">
                <p:oleObj spid="_x0000_s72860" name="Chart" r:id="rId8" imgW="3247982" imgH="2152693" progId="MSGraph.Chart.8">
                  <p:embed followColorScheme="full"/>
                </p:oleObj>
              </mc:Choice>
              <mc:Fallback>
                <p:oleObj name="Chart" r:id="rId8" imgW="3247982" imgH="2152693" progId="MSGraph.Chart.8">
                  <p:embed followColorScheme="full"/>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4065588"/>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712" name="Object 6">
            <a:extLst>
              <a:ext uri="{FF2B5EF4-FFF2-40B4-BE49-F238E27FC236}">
                <a16:creationId xmlns:a16="http://schemas.microsoft.com/office/drawing/2014/main" id="{BA4CA559-0792-4CBF-B36B-BCEB41D98F90}"/>
              </a:ext>
            </a:extLst>
          </p:cNvPr>
          <p:cNvGraphicFramePr>
            <a:graphicFrameLocks noChangeAspect="1"/>
          </p:cNvGraphicFramePr>
          <p:nvPr/>
        </p:nvGraphicFramePr>
        <p:xfrm>
          <a:off x="4356100" y="4056063"/>
          <a:ext cx="3379788" cy="2109787"/>
        </p:xfrm>
        <a:graphic>
          <a:graphicData uri="http://schemas.openxmlformats.org/presentationml/2006/ole">
            <mc:AlternateContent xmlns:mc="http://schemas.openxmlformats.org/markup-compatibility/2006">
              <mc:Choice xmlns:v="urn:schemas-microsoft-com:vml" Requires="v">
                <p:oleObj spid="_x0000_s72861" name="Chart" r:id="rId10" imgW="3448007" imgH="2152693" progId="MSGraph.Chart.8">
                  <p:embed followColorScheme="full"/>
                </p:oleObj>
              </mc:Choice>
              <mc:Fallback>
                <p:oleObj name="Chart" r:id="rId10" imgW="3448007" imgH="2152693" progId="MSGraph.Chart.8">
                  <p:embed followColorScheme="full"/>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6100" y="4056063"/>
                        <a:ext cx="3379788" cy="21097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3" name="Text Box 7">
            <a:extLst>
              <a:ext uri="{FF2B5EF4-FFF2-40B4-BE49-F238E27FC236}">
                <a16:creationId xmlns:a16="http://schemas.microsoft.com/office/drawing/2014/main" id="{D2726B5B-C293-4C80-8F65-745B5A0969AF}"/>
              </a:ext>
            </a:extLst>
          </p:cNvPr>
          <p:cNvSpPr txBox="1">
            <a:spLocks noChangeArrowheads="1"/>
          </p:cNvSpPr>
          <p:nvPr/>
        </p:nvSpPr>
        <p:spPr bwMode="auto">
          <a:xfrm rot="5400000">
            <a:off x="8329613" y="822325"/>
            <a:ext cx="1262062"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§1.6 </a:t>
            </a:r>
            <a:r>
              <a:rPr lang="zh-CN" altLang="en-US" sz="1800">
                <a:solidFill>
                  <a:schemeClr val="folHlink"/>
                </a:solidFill>
                <a:ea typeface="宋体" panose="02010600030101010101" pitchFamily="2" charset="-122"/>
              </a:rPr>
              <a:t>性能</a:t>
            </a:r>
            <a:endParaRPr lang="en-US" altLang="zh-CN" sz="1800">
              <a:solidFill>
                <a:schemeClr val="folHlink"/>
              </a:solidFill>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a:extLst>
              <a:ext uri="{FF2B5EF4-FFF2-40B4-BE49-F238E27FC236}">
                <a16:creationId xmlns:a16="http://schemas.microsoft.com/office/drawing/2014/main" id="{8851B1B6-8B72-4E10-B04D-AE6751E8623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1E099786-1631-482B-8BB2-50C254557D85}" type="slidenum">
              <a:rPr lang="en-AU" altLang="zh-CN" sz="1400" smtClean="0"/>
              <a:pPr>
                <a:spcBef>
                  <a:spcPct val="0"/>
                </a:spcBef>
                <a:buClrTx/>
                <a:buSzTx/>
                <a:buFontTx/>
                <a:buNone/>
              </a:pPr>
              <a:t>35</a:t>
            </a:fld>
            <a:endParaRPr lang="en-AU" altLang="zh-CN" sz="1400"/>
          </a:p>
        </p:txBody>
      </p:sp>
      <p:sp>
        <p:nvSpPr>
          <p:cNvPr id="74755" name="Rectangle 2">
            <a:extLst>
              <a:ext uri="{FF2B5EF4-FFF2-40B4-BE49-F238E27FC236}">
                <a16:creationId xmlns:a16="http://schemas.microsoft.com/office/drawing/2014/main" id="{A565D7A9-5E58-4B12-80C2-2A5C71090CA5}"/>
              </a:ext>
            </a:extLst>
          </p:cNvPr>
          <p:cNvSpPr>
            <a:spLocks noGrp="1" noChangeArrowheads="1"/>
          </p:cNvSpPr>
          <p:nvPr>
            <p:ph type="title"/>
          </p:nvPr>
        </p:nvSpPr>
        <p:spPr>
          <a:xfrm>
            <a:off x="684213" y="200025"/>
            <a:ext cx="8259762" cy="708025"/>
          </a:xfrm>
        </p:spPr>
        <p:txBody>
          <a:bodyPr/>
          <a:lstStyle/>
          <a:p>
            <a:pPr eaLnBrk="1" hangingPunct="1"/>
            <a:r>
              <a:rPr lang="zh-CN" altLang="en-US" sz="4000" dirty="0">
                <a:ea typeface="宋体" panose="02010600030101010101" pitchFamily="2" charset="-122"/>
              </a:rPr>
              <a:t>响应时间和吞吐率</a:t>
            </a:r>
            <a:endParaRPr lang="en-AU" altLang="zh-CN" sz="4000" dirty="0">
              <a:ea typeface="宋体" panose="02010600030101010101" pitchFamily="2" charset="-122"/>
            </a:endParaRPr>
          </a:p>
        </p:txBody>
      </p:sp>
      <p:sp>
        <p:nvSpPr>
          <p:cNvPr id="74756" name="Rectangle 3">
            <a:extLst>
              <a:ext uri="{FF2B5EF4-FFF2-40B4-BE49-F238E27FC236}">
                <a16:creationId xmlns:a16="http://schemas.microsoft.com/office/drawing/2014/main" id="{DCF911A2-0C97-4823-AA7B-708A1326E1F9}"/>
              </a:ext>
            </a:extLst>
          </p:cNvPr>
          <p:cNvSpPr>
            <a:spLocks noGrp="1" noChangeArrowheads="1"/>
          </p:cNvSpPr>
          <p:nvPr>
            <p:ph type="body" idx="1"/>
          </p:nvPr>
        </p:nvSpPr>
        <p:spPr/>
        <p:txBody>
          <a:bodyPr/>
          <a:lstStyle/>
          <a:p>
            <a:pPr eaLnBrk="1" hangingPunct="1"/>
            <a:r>
              <a:rPr lang="zh-CN" altLang="en-US" sz="2800" dirty="0">
                <a:solidFill>
                  <a:srgbClr val="FF0000"/>
                </a:solidFill>
                <a:ea typeface="宋体" panose="02010600030101010101" pitchFamily="2" charset="-122"/>
              </a:rPr>
              <a:t>响应时间 </a:t>
            </a:r>
            <a:r>
              <a:rPr lang="zh-CN" altLang="en-US" sz="2800" dirty="0">
                <a:ea typeface="宋体" panose="02010600030101010101" pitchFamily="2" charset="-122"/>
              </a:rPr>
              <a:t>（也叫执行时间）</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计算机完成某任务所需的总时间。</a:t>
            </a:r>
            <a:endParaRPr lang="en-US" altLang="zh-CN" sz="2400" dirty="0">
              <a:ea typeface="宋体" panose="02010600030101010101" pitchFamily="2" charset="-122"/>
            </a:endParaRPr>
          </a:p>
          <a:p>
            <a:pPr eaLnBrk="1" hangingPunct="1"/>
            <a:r>
              <a:rPr lang="zh-CN" altLang="en-US" sz="2800" dirty="0">
                <a:solidFill>
                  <a:srgbClr val="FF0000"/>
                </a:solidFill>
                <a:ea typeface="宋体" panose="02010600030101010101" pitchFamily="2" charset="-122"/>
              </a:rPr>
              <a:t>吞吐率</a:t>
            </a:r>
            <a:r>
              <a:rPr lang="zh-CN" altLang="en-US" sz="2800" dirty="0">
                <a:ea typeface="宋体" panose="02010600030101010101" pitchFamily="2" charset="-122"/>
              </a:rPr>
              <a:t> （也叫带宽）</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单位时间内完成的任务数</a:t>
            </a:r>
            <a:endParaRPr lang="en-US" altLang="zh-CN" sz="2400" dirty="0">
              <a:ea typeface="宋体" panose="02010600030101010101" pitchFamily="2" charset="-122"/>
            </a:endParaRPr>
          </a:p>
          <a:p>
            <a:pPr lvl="2" eaLnBrk="1" hangingPunct="1"/>
            <a:r>
              <a:rPr lang="zh-CN" altLang="en-US" sz="2000" dirty="0">
                <a:ea typeface="宋体" panose="02010600030101010101" pitchFamily="2" charset="-122"/>
              </a:rPr>
              <a:t>例如</a:t>
            </a:r>
            <a:r>
              <a:rPr lang="en-US" altLang="zh-CN" sz="2000" dirty="0">
                <a:ea typeface="宋体" panose="02010600030101010101" pitchFamily="2" charset="-122"/>
              </a:rPr>
              <a:t>, </a:t>
            </a:r>
            <a:r>
              <a:rPr lang="zh-CN" altLang="en-US" sz="2000" dirty="0">
                <a:ea typeface="宋体" panose="02010600030101010101" pitchFamily="2" charset="-122"/>
              </a:rPr>
              <a:t>任务数</a:t>
            </a:r>
            <a:r>
              <a:rPr lang="en-US" altLang="zh-CN" sz="2000" dirty="0">
                <a:ea typeface="宋体" panose="02010600030101010101" pitchFamily="2" charset="-122"/>
              </a:rPr>
              <a:t>/</a:t>
            </a:r>
            <a:r>
              <a:rPr lang="zh-CN" altLang="en-US" sz="2000" dirty="0">
                <a:ea typeface="宋体" panose="02010600030101010101" pitchFamily="2" charset="-122"/>
              </a:rPr>
              <a:t>事务数</a:t>
            </a:r>
            <a:r>
              <a:rPr lang="en-US" altLang="zh-CN" sz="2000" dirty="0">
                <a:ea typeface="宋体" panose="02010600030101010101" pitchFamily="2" charset="-122"/>
              </a:rPr>
              <a:t>/… </a:t>
            </a:r>
            <a:r>
              <a:rPr lang="zh-CN" altLang="en-US" sz="2000" dirty="0">
                <a:ea typeface="宋体" panose="02010600030101010101" pitchFamily="2" charset="-122"/>
              </a:rPr>
              <a:t>每小时</a:t>
            </a:r>
            <a:endParaRPr lang="en-US" altLang="zh-CN" sz="2000" dirty="0">
              <a:ea typeface="宋体" panose="02010600030101010101" pitchFamily="2" charset="-122"/>
            </a:endParaRPr>
          </a:p>
          <a:p>
            <a:pPr eaLnBrk="1" hangingPunct="1"/>
            <a:r>
              <a:rPr lang="zh-CN" altLang="en-US" sz="2800" dirty="0">
                <a:ea typeface="宋体" panose="02010600030101010101" pitchFamily="2" charset="-122"/>
              </a:rPr>
              <a:t>改善响应时间和吞吐率的方法</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将处理器更换为更高速的型号</a:t>
            </a:r>
            <a:r>
              <a:rPr lang="en-US" altLang="zh-CN" sz="2400" dirty="0">
                <a:ea typeface="宋体" panose="02010600030101010101" pitchFamily="2" charset="-122"/>
              </a:rPr>
              <a:t>?</a:t>
            </a:r>
          </a:p>
          <a:p>
            <a:pPr lvl="1" eaLnBrk="1" hangingPunct="1"/>
            <a:r>
              <a:rPr lang="zh-CN" altLang="en-US" sz="2400" dirty="0">
                <a:ea typeface="宋体" panose="02010600030101010101" pitchFamily="2" charset="-122"/>
              </a:rPr>
              <a:t>增加多个处理器分别处理独立的任务</a:t>
            </a:r>
            <a:r>
              <a:rPr lang="en-US" altLang="zh-CN" sz="2400" dirty="0">
                <a:ea typeface="宋体" panose="02010600030101010101" pitchFamily="2" charset="-122"/>
              </a:rPr>
              <a:t>?</a:t>
            </a:r>
          </a:p>
          <a:p>
            <a:pPr eaLnBrk="1" hangingPunct="1"/>
            <a:r>
              <a:rPr lang="zh-CN" altLang="en-US" sz="2800" dirty="0">
                <a:ea typeface="宋体" panose="02010600030101010101" pitchFamily="2" charset="-122"/>
              </a:rPr>
              <a:t>我们先关注响应时间（流水）再关注吞吐率（多核）</a:t>
            </a:r>
            <a:endParaRPr lang="en-AU" altLang="zh-CN" sz="280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id="{695B725C-90CB-4571-AB99-149760A1BAB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A7B06915-862A-4691-8688-BB1A8BA1142A}" type="slidenum">
              <a:rPr lang="en-AU" altLang="zh-CN" sz="1400" smtClean="0"/>
              <a:pPr>
                <a:spcBef>
                  <a:spcPct val="0"/>
                </a:spcBef>
                <a:buClrTx/>
                <a:buSzTx/>
                <a:buFontTx/>
                <a:buNone/>
              </a:pPr>
              <a:t>36</a:t>
            </a:fld>
            <a:endParaRPr lang="en-AU" altLang="zh-CN" sz="1400"/>
          </a:p>
        </p:txBody>
      </p:sp>
      <p:sp>
        <p:nvSpPr>
          <p:cNvPr id="76803" name="Rectangle 2">
            <a:extLst>
              <a:ext uri="{FF2B5EF4-FFF2-40B4-BE49-F238E27FC236}">
                <a16:creationId xmlns:a16="http://schemas.microsoft.com/office/drawing/2014/main" id="{0FDB05B8-5A52-44BF-89F5-B35E4F966DE1}"/>
              </a:ext>
            </a:extLst>
          </p:cNvPr>
          <p:cNvSpPr>
            <a:spLocks noGrp="1" noChangeArrowheads="1"/>
          </p:cNvSpPr>
          <p:nvPr>
            <p:ph type="title"/>
          </p:nvPr>
        </p:nvSpPr>
        <p:spPr/>
        <p:txBody>
          <a:bodyPr/>
          <a:lstStyle/>
          <a:p>
            <a:pPr eaLnBrk="1" hangingPunct="1"/>
            <a:r>
              <a:rPr lang="zh-CN" altLang="en-US">
                <a:ea typeface="宋体" panose="02010600030101010101" pitchFamily="2" charset="-122"/>
              </a:rPr>
              <a:t>相对性能</a:t>
            </a:r>
            <a:endParaRPr lang="en-AU" altLang="zh-CN">
              <a:ea typeface="宋体" panose="02010600030101010101" pitchFamily="2" charset="-122"/>
            </a:endParaRPr>
          </a:p>
        </p:txBody>
      </p:sp>
      <p:sp>
        <p:nvSpPr>
          <p:cNvPr id="76804" name="Rectangle 3">
            <a:extLst>
              <a:ext uri="{FF2B5EF4-FFF2-40B4-BE49-F238E27FC236}">
                <a16:creationId xmlns:a16="http://schemas.microsoft.com/office/drawing/2014/main" id="{3CC0A5D8-99B8-4F4C-AF2A-D8C9AC2CF6D1}"/>
              </a:ext>
            </a:extLst>
          </p:cNvPr>
          <p:cNvSpPr>
            <a:spLocks noGrp="1" noChangeArrowheads="1"/>
          </p:cNvSpPr>
          <p:nvPr>
            <p:ph type="body" idx="1"/>
          </p:nvPr>
        </p:nvSpPr>
        <p:spPr>
          <a:xfrm>
            <a:off x="684213" y="1125538"/>
            <a:ext cx="8270875" cy="1223962"/>
          </a:xfrm>
        </p:spPr>
        <p:txBody>
          <a:bodyPr/>
          <a:lstStyle/>
          <a:p>
            <a:pPr eaLnBrk="1" hangingPunct="1"/>
            <a:r>
              <a:rPr lang="zh-CN" altLang="en-US">
                <a:ea typeface="宋体" panose="02010600030101010101" pitchFamily="2" charset="-122"/>
              </a:rPr>
              <a:t>定义</a:t>
            </a:r>
            <a:r>
              <a:rPr lang="en-US" altLang="zh-CN">
                <a:ea typeface="宋体" panose="02010600030101010101" pitchFamily="2" charset="-122"/>
              </a:rPr>
              <a:t> </a:t>
            </a:r>
            <a:r>
              <a:rPr lang="zh-CN" altLang="en-US">
                <a:solidFill>
                  <a:srgbClr val="FF0000"/>
                </a:solidFill>
                <a:ea typeface="宋体" panose="02010600030101010101" pitchFamily="2" charset="-122"/>
              </a:rPr>
              <a:t>性能</a:t>
            </a:r>
            <a:r>
              <a:rPr lang="en-US" altLang="zh-CN">
                <a:ea typeface="宋体" panose="02010600030101010101" pitchFamily="2" charset="-122"/>
              </a:rPr>
              <a:t> = 1/</a:t>
            </a:r>
            <a:r>
              <a:rPr lang="zh-CN" altLang="en-US">
                <a:ea typeface="宋体" panose="02010600030101010101" pitchFamily="2" charset="-122"/>
              </a:rPr>
              <a:t>执行时间</a:t>
            </a:r>
            <a:endParaRPr lang="en-US" altLang="zh-CN">
              <a:ea typeface="宋体" panose="02010600030101010101" pitchFamily="2" charset="-122"/>
            </a:endParaRPr>
          </a:p>
          <a:p>
            <a:pPr eaLnBrk="1" hangingPunct="1"/>
            <a:r>
              <a:rPr lang="en-US" altLang="zh-CN">
                <a:ea typeface="宋体" panose="02010600030101010101" pitchFamily="2" charset="-122"/>
              </a:rPr>
              <a:t>“</a:t>
            </a:r>
            <a:r>
              <a:rPr lang="zh-CN" altLang="en-US">
                <a:ea typeface="宋体" panose="02010600030101010101" pitchFamily="2" charset="-122"/>
              </a:rPr>
              <a:t>计算机</a:t>
            </a:r>
            <a:r>
              <a:rPr lang="en-US" altLang="zh-CN">
                <a:ea typeface="宋体" panose="02010600030101010101" pitchFamily="2" charset="-122"/>
              </a:rPr>
              <a:t>X </a:t>
            </a:r>
            <a:r>
              <a:rPr lang="zh-CN" altLang="en-US">
                <a:ea typeface="宋体" panose="02010600030101010101" pitchFamily="2" charset="-122"/>
              </a:rPr>
              <a:t>比</a:t>
            </a:r>
            <a:r>
              <a:rPr lang="en-US" altLang="zh-CN">
                <a:ea typeface="宋体" panose="02010600030101010101" pitchFamily="2" charset="-122"/>
              </a:rPr>
              <a:t>Y</a:t>
            </a:r>
            <a:r>
              <a:rPr lang="zh-CN" altLang="en-US">
                <a:ea typeface="宋体" panose="02010600030101010101" pitchFamily="2" charset="-122"/>
              </a:rPr>
              <a:t>快</a:t>
            </a:r>
            <a:r>
              <a:rPr lang="en-US" altLang="zh-CN">
                <a:ea typeface="宋体" panose="02010600030101010101" pitchFamily="2" charset="-122"/>
              </a:rPr>
              <a:t>n</a:t>
            </a:r>
            <a:r>
              <a:rPr lang="zh-CN" altLang="en-US">
                <a:ea typeface="宋体" panose="02010600030101010101" pitchFamily="2" charset="-122"/>
              </a:rPr>
              <a:t>倍</a:t>
            </a:r>
            <a:r>
              <a:rPr lang="en-US" altLang="zh-CN">
                <a:ea typeface="宋体" panose="02010600030101010101" pitchFamily="2" charset="-122"/>
              </a:rPr>
              <a:t>”</a:t>
            </a:r>
          </a:p>
        </p:txBody>
      </p:sp>
      <p:graphicFrame>
        <p:nvGraphicFramePr>
          <p:cNvPr id="76805" name="Object 4">
            <a:extLst>
              <a:ext uri="{FF2B5EF4-FFF2-40B4-BE49-F238E27FC236}">
                <a16:creationId xmlns:a16="http://schemas.microsoft.com/office/drawing/2014/main" id="{9FC1C2DA-3EA9-43BE-A8A1-27E1D4F652CC}"/>
              </a:ext>
            </a:extLst>
          </p:cNvPr>
          <p:cNvGraphicFramePr>
            <a:graphicFrameLocks noChangeAspect="1"/>
          </p:cNvGraphicFramePr>
          <p:nvPr/>
        </p:nvGraphicFramePr>
        <p:xfrm>
          <a:off x="2246313" y="2393950"/>
          <a:ext cx="4367212" cy="1063625"/>
        </p:xfrm>
        <a:graphic>
          <a:graphicData uri="http://schemas.openxmlformats.org/presentationml/2006/ole">
            <mc:AlternateContent xmlns:mc="http://schemas.openxmlformats.org/markup-compatibility/2006">
              <mc:Choice xmlns:v="urn:schemas-microsoft-com:vml" Requires="v">
                <p:oleObj spid="_x0000_s76844" name="公式" r:id="rId4" imgW="1981200" imgH="482600" progId="Equation.3">
                  <p:embed/>
                </p:oleObj>
              </mc:Choice>
              <mc:Fallback>
                <p:oleObj name="公式" r:id="rId4" imgW="1981200" imgH="482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6313" y="2393950"/>
                        <a:ext cx="4367212" cy="1063625"/>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6" name="Rectangle 5">
            <a:extLst>
              <a:ext uri="{FF2B5EF4-FFF2-40B4-BE49-F238E27FC236}">
                <a16:creationId xmlns:a16="http://schemas.microsoft.com/office/drawing/2014/main" id="{072207CF-6AA1-4705-8022-1C8E1EC6269D}"/>
              </a:ext>
            </a:extLst>
          </p:cNvPr>
          <p:cNvSpPr>
            <a:spLocks noChangeArrowheads="1"/>
          </p:cNvSpPr>
          <p:nvPr/>
        </p:nvSpPr>
        <p:spPr bwMode="auto">
          <a:xfrm>
            <a:off x="684213" y="3573463"/>
            <a:ext cx="82708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dirty="0">
                <a:ea typeface="宋体" panose="02010600030101010101" pitchFamily="2" charset="-122"/>
              </a:rPr>
              <a:t>例子</a:t>
            </a:r>
            <a:r>
              <a:rPr lang="en-US" altLang="zh-CN" dirty="0">
                <a:ea typeface="宋体" panose="02010600030101010101" pitchFamily="2" charset="-122"/>
              </a:rPr>
              <a:t>: </a:t>
            </a:r>
            <a:r>
              <a:rPr lang="zh-CN" altLang="en-US" dirty="0">
                <a:ea typeface="宋体" panose="02010600030101010101" pitchFamily="2" charset="-122"/>
              </a:rPr>
              <a:t>运行</a:t>
            </a:r>
            <a:r>
              <a:rPr lang="zh-CN" altLang="en-US" b="1" dirty="0">
                <a:solidFill>
                  <a:srgbClr val="0070C0"/>
                </a:solidFill>
                <a:ea typeface="宋体" panose="02010600030101010101" pitchFamily="2" charset="-122"/>
              </a:rPr>
              <a:t>同一个</a:t>
            </a:r>
            <a:r>
              <a:rPr lang="zh-CN" altLang="en-US" dirty="0">
                <a:ea typeface="宋体" panose="02010600030101010101" pitchFamily="2" charset="-122"/>
              </a:rPr>
              <a:t>程序的时间</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A</a:t>
            </a:r>
            <a:r>
              <a:rPr lang="zh-CN" altLang="en-US" dirty="0">
                <a:ea typeface="宋体" panose="02010600030101010101" pitchFamily="2" charset="-122"/>
              </a:rPr>
              <a:t>中需</a:t>
            </a:r>
            <a:r>
              <a:rPr lang="en-US" altLang="zh-CN" dirty="0">
                <a:ea typeface="宋体" panose="02010600030101010101" pitchFamily="2" charset="-122"/>
              </a:rPr>
              <a:t>10s, B</a:t>
            </a:r>
            <a:r>
              <a:rPr lang="zh-CN" altLang="en-US" dirty="0">
                <a:ea typeface="宋体" panose="02010600030101010101" pitchFamily="2" charset="-122"/>
              </a:rPr>
              <a:t>中需</a:t>
            </a:r>
            <a:r>
              <a:rPr lang="en-US" altLang="zh-CN" dirty="0">
                <a:ea typeface="宋体" panose="02010600030101010101" pitchFamily="2" charset="-122"/>
              </a:rPr>
              <a:t>15s</a:t>
            </a:r>
          </a:p>
          <a:p>
            <a:pPr lvl="1" eaLnBrk="1" hangingPunct="1"/>
            <a:r>
              <a:rPr lang="zh-CN" altLang="en-US" dirty="0">
                <a:ea typeface="宋体" panose="02010600030101010101" pitchFamily="2" charset="-122"/>
              </a:rPr>
              <a:t>执行时间</a:t>
            </a:r>
            <a:r>
              <a:rPr lang="en-US" altLang="zh-CN" baseline="-25000" dirty="0">
                <a:ea typeface="宋体" panose="02010600030101010101" pitchFamily="2" charset="-122"/>
              </a:rPr>
              <a:t>B</a:t>
            </a:r>
            <a:r>
              <a:rPr lang="en-US" altLang="zh-CN" dirty="0">
                <a:ea typeface="宋体" panose="02010600030101010101" pitchFamily="2" charset="-122"/>
              </a:rPr>
              <a:t> / </a:t>
            </a:r>
            <a:r>
              <a:rPr lang="zh-CN" altLang="en-US" dirty="0">
                <a:ea typeface="宋体" panose="02010600030101010101" pitchFamily="2" charset="-122"/>
              </a:rPr>
              <a:t>执行时间</a:t>
            </a:r>
            <a:r>
              <a:rPr lang="en-US" altLang="zh-CN" baseline="-25000" dirty="0">
                <a:ea typeface="宋体" panose="02010600030101010101" pitchFamily="2" charset="-122"/>
              </a:rPr>
              <a:t>A</a:t>
            </a:r>
            <a:br>
              <a:rPr lang="en-US" altLang="zh-CN" dirty="0">
                <a:ea typeface="宋体" panose="02010600030101010101" pitchFamily="2" charset="-122"/>
              </a:rPr>
            </a:br>
            <a:r>
              <a:rPr lang="en-US" altLang="zh-CN" dirty="0">
                <a:ea typeface="宋体" panose="02010600030101010101" pitchFamily="2" charset="-122"/>
              </a:rPr>
              <a:t>= 15s / 10s = 1.5</a:t>
            </a:r>
          </a:p>
          <a:p>
            <a:pPr lvl="1" eaLnBrk="1" hangingPunct="1"/>
            <a:r>
              <a:rPr lang="zh-CN" altLang="en-US" dirty="0">
                <a:ea typeface="宋体" panose="02010600030101010101" pitchFamily="2" charset="-122"/>
              </a:rPr>
              <a:t>所以</a:t>
            </a:r>
            <a:r>
              <a:rPr lang="en-US" altLang="zh-CN" dirty="0">
                <a:ea typeface="宋体" panose="02010600030101010101" pitchFamily="2" charset="-122"/>
              </a:rPr>
              <a:t> A</a:t>
            </a:r>
            <a:r>
              <a:rPr lang="zh-CN" altLang="en-US" dirty="0">
                <a:ea typeface="宋体" panose="02010600030101010101" pitchFamily="2" charset="-122"/>
              </a:rPr>
              <a:t>的性能是</a:t>
            </a:r>
            <a:r>
              <a:rPr lang="en-US" altLang="zh-CN" dirty="0">
                <a:ea typeface="宋体" panose="02010600030101010101" pitchFamily="2" charset="-122"/>
              </a:rPr>
              <a:t>B</a:t>
            </a:r>
            <a:r>
              <a:rPr lang="zh-CN" altLang="en-US" dirty="0">
                <a:ea typeface="宋体" panose="02010600030101010101" pitchFamily="2" charset="-122"/>
              </a:rPr>
              <a:t>的</a:t>
            </a:r>
            <a:r>
              <a:rPr lang="en-US" altLang="zh-CN" dirty="0">
                <a:ea typeface="宋体" panose="02010600030101010101" pitchFamily="2" charset="-122"/>
              </a:rPr>
              <a:t> 1.5 </a:t>
            </a:r>
            <a:r>
              <a:rPr lang="zh-CN" altLang="en-US" dirty="0">
                <a:ea typeface="宋体" panose="02010600030101010101" pitchFamily="2" charset="-122"/>
              </a:rPr>
              <a:t>倍</a:t>
            </a:r>
            <a:endParaRPr lang="en-AU" altLang="zh-CN" dirty="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302E2B04-5622-49E9-B868-2B57A5989D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4541C91C-FB83-41C3-9DD0-94BBCC5E85E4}" type="slidenum">
              <a:rPr lang="en-AU" altLang="zh-CN" sz="1400" smtClean="0"/>
              <a:pPr>
                <a:spcBef>
                  <a:spcPct val="0"/>
                </a:spcBef>
                <a:buClrTx/>
                <a:buSzTx/>
                <a:buFontTx/>
                <a:buNone/>
              </a:pPr>
              <a:t>37</a:t>
            </a:fld>
            <a:endParaRPr lang="en-AU" altLang="zh-CN" sz="1400"/>
          </a:p>
        </p:txBody>
      </p:sp>
      <p:sp>
        <p:nvSpPr>
          <p:cNvPr id="78851" name="Rectangle 2">
            <a:extLst>
              <a:ext uri="{FF2B5EF4-FFF2-40B4-BE49-F238E27FC236}">
                <a16:creationId xmlns:a16="http://schemas.microsoft.com/office/drawing/2014/main" id="{E8BB958E-E44E-49D4-9AB0-704F0B4CFB8A}"/>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度量执行时间</a:t>
            </a:r>
            <a:endParaRPr lang="en-AU" altLang="zh-CN">
              <a:ea typeface="宋体" panose="02010600030101010101" pitchFamily="2" charset="-122"/>
            </a:endParaRPr>
          </a:p>
        </p:txBody>
      </p:sp>
      <p:sp>
        <p:nvSpPr>
          <p:cNvPr id="78852" name="Rectangle 3">
            <a:extLst>
              <a:ext uri="{FF2B5EF4-FFF2-40B4-BE49-F238E27FC236}">
                <a16:creationId xmlns:a16="http://schemas.microsoft.com/office/drawing/2014/main" id="{80D74F2D-6517-42FF-BFEA-0CF5F95ADEE8}"/>
              </a:ext>
            </a:extLst>
          </p:cNvPr>
          <p:cNvSpPr>
            <a:spLocks noGrp="1" noChangeArrowheads="1"/>
          </p:cNvSpPr>
          <p:nvPr>
            <p:ph type="body" idx="1"/>
          </p:nvPr>
        </p:nvSpPr>
        <p:spPr/>
        <p:txBody>
          <a:bodyPr/>
          <a:lstStyle/>
          <a:p>
            <a:pPr eaLnBrk="1" hangingPunct="1">
              <a:lnSpc>
                <a:spcPct val="90000"/>
              </a:lnSpc>
            </a:pPr>
            <a:r>
              <a:rPr lang="zh-CN" altLang="en-US" dirty="0">
                <a:ea typeface="宋体" panose="02010600030101010101" pitchFamily="2" charset="-122"/>
              </a:rPr>
              <a:t>运行时间</a:t>
            </a:r>
            <a:r>
              <a:rPr lang="en-US" altLang="zh-CN" dirty="0">
                <a:ea typeface="宋体" panose="02010600030101010101" pitchFamily="2" charset="-122"/>
              </a:rPr>
              <a:t>Elapsed time </a:t>
            </a:r>
            <a:r>
              <a:rPr lang="zh-CN" altLang="en-US" dirty="0">
                <a:ea typeface="宋体" panose="02010600030101010101" pitchFamily="2" charset="-122"/>
              </a:rPr>
              <a:t>、</a:t>
            </a:r>
            <a:r>
              <a:rPr lang="en-US" altLang="zh-CN" sz="2000" dirty="0">
                <a:ea typeface="宋体" panose="02010600030101010101" pitchFamily="2" charset="-122"/>
              </a:rPr>
              <a:t>wall time</a:t>
            </a:r>
            <a:r>
              <a:rPr lang="zh-CN" altLang="en-US" sz="2000" dirty="0">
                <a:ea typeface="宋体" panose="02010600030101010101" pitchFamily="2" charset="-122"/>
              </a:rPr>
              <a:t>、</a:t>
            </a:r>
            <a:r>
              <a:rPr lang="en-US" altLang="zh-CN" sz="2000" dirty="0">
                <a:ea typeface="宋体" panose="02010600030101010101" pitchFamily="2" charset="-122"/>
              </a:rPr>
              <a:t> response time</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总的响应时间，包括所有方面</a:t>
            </a:r>
            <a:endParaRPr lang="en-US" altLang="zh-CN" dirty="0">
              <a:ea typeface="宋体" panose="02010600030101010101" pitchFamily="2" charset="-122"/>
            </a:endParaRPr>
          </a:p>
          <a:p>
            <a:pPr lvl="2" eaLnBrk="1" hangingPunct="1">
              <a:lnSpc>
                <a:spcPct val="90000"/>
              </a:lnSpc>
            </a:pPr>
            <a:r>
              <a:rPr lang="zh-CN" altLang="en-US" dirty="0">
                <a:ea typeface="宋体" panose="02010600030101010101" pitchFamily="2" charset="-122"/>
              </a:rPr>
              <a:t>处理</a:t>
            </a:r>
            <a:r>
              <a:rPr lang="en-US" altLang="zh-CN" dirty="0">
                <a:ea typeface="宋体" panose="02010600030101010101" pitchFamily="2" charset="-122"/>
              </a:rPr>
              <a:t>, I/O</a:t>
            </a:r>
            <a:r>
              <a:rPr lang="zh-CN" altLang="en-US" dirty="0">
                <a:ea typeface="宋体" panose="02010600030101010101" pitchFamily="2" charset="-122"/>
              </a:rPr>
              <a:t>操作</a:t>
            </a:r>
            <a:r>
              <a:rPr lang="en-US" altLang="zh-CN" dirty="0">
                <a:ea typeface="宋体" panose="02010600030101010101" pitchFamily="2" charset="-122"/>
              </a:rPr>
              <a:t>, OS </a:t>
            </a:r>
            <a:r>
              <a:rPr lang="zh-CN" altLang="en-US" dirty="0">
                <a:ea typeface="宋体" panose="02010600030101010101" pitchFamily="2" charset="-122"/>
              </a:rPr>
              <a:t>开销</a:t>
            </a:r>
            <a:r>
              <a:rPr lang="en-US" altLang="zh-CN" dirty="0">
                <a:ea typeface="宋体" panose="02010600030101010101" pitchFamily="2" charset="-122"/>
              </a:rPr>
              <a:t>, </a:t>
            </a:r>
            <a:r>
              <a:rPr lang="zh-CN" altLang="en-US" dirty="0">
                <a:ea typeface="宋体" panose="02010600030101010101" pitchFamily="2" charset="-122"/>
              </a:rPr>
              <a:t>空闲时间</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决定了系统的性能</a:t>
            </a:r>
            <a:endParaRPr lang="en-US" altLang="zh-CN" dirty="0">
              <a:ea typeface="宋体" panose="02010600030101010101" pitchFamily="2" charset="-122"/>
            </a:endParaRPr>
          </a:p>
          <a:p>
            <a:pPr eaLnBrk="1" hangingPunct="1">
              <a:lnSpc>
                <a:spcPct val="90000"/>
              </a:lnSpc>
            </a:pPr>
            <a:r>
              <a:rPr lang="en-US" altLang="zh-CN" dirty="0">
                <a:ea typeface="宋体" panose="02010600030101010101" pitchFamily="2" charset="-122"/>
              </a:rPr>
              <a:t>CPU</a:t>
            </a:r>
            <a:r>
              <a:rPr lang="zh-CN" altLang="en-US" dirty="0">
                <a:ea typeface="宋体" panose="02010600030101010101" pitchFamily="2" charset="-122"/>
              </a:rPr>
              <a:t>（执行）</a:t>
            </a:r>
            <a:r>
              <a:rPr lang="en-US" altLang="zh-CN" dirty="0">
                <a:ea typeface="宋体" panose="02010600030101010101" pitchFamily="2" charset="-122"/>
              </a:rPr>
              <a:t> </a:t>
            </a:r>
            <a:r>
              <a:rPr lang="zh-CN" altLang="en-US" dirty="0">
                <a:ea typeface="宋体" panose="02010600030101010101" pitchFamily="2" charset="-122"/>
              </a:rPr>
              <a:t>时间</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执行某一任务在</a:t>
            </a:r>
            <a:r>
              <a:rPr lang="en-US" altLang="zh-CN" dirty="0">
                <a:ea typeface="宋体" panose="02010600030101010101" pitchFamily="2" charset="-122"/>
              </a:rPr>
              <a:t>CPU</a:t>
            </a:r>
            <a:r>
              <a:rPr lang="zh-CN" altLang="en-US" dirty="0">
                <a:ea typeface="宋体" panose="02010600030101010101" pitchFamily="2" charset="-122"/>
              </a:rPr>
              <a:t>上所花费的时间</a:t>
            </a:r>
            <a:endParaRPr lang="en-US" altLang="zh-CN" dirty="0">
              <a:ea typeface="宋体" panose="02010600030101010101" pitchFamily="2" charset="-122"/>
            </a:endParaRPr>
          </a:p>
          <a:p>
            <a:pPr lvl="2" eaLnBrk="1" hangingPunct="1">
              <a:lnSpc>
                <a:spcPct val="90000"/>
              </a:lnSpc>
            </a:pPr>
            <a:r>
              <a:rPr lang="zh-CN" altLang="en-US" dirty="0">
                <a:ea typeface="宋体" panose="02010600030101010101" pitchFamily="2" charset="-122"/>
              </a:rPr>
              <a:t>除掉</a:t>
            </a:r>
            <a:r>
              <a:rPr lang="en-US" altLang="zh-CN" dirty="0">
                <a:ea typeface="宋体" panose="02010600030101010101" pitchFamily="2" charset="-122"/>
              </a:rPr>
              <a:t> I/O </a:t>
            </a:r>
            <a:r>
              <a:rPr lang="zh-CN" altLang="en-US" dirty="0">
                <a:ea typeface="宋体" panose="02010600030101010101" pitchFamily="2" charset="-122"/>
              </a:rPr>
              <a:t>和其它任务共享所花费的时间</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包括</a:t>
            </a:r>
            <a:r>
              <a:rPr lang="zh-CN" altLang="en-US" b="1" dirty="0">
                <a:solidFill>
                  <a:srgbClr val="FF0000"/>
                </a:solidFill>
                <a:ea typeface="宋体" panose="02010600030101010101" pitchFamily="2" charset="-122"/>
              </a:rPr>
              <a:t>用户</a:t>
            </a:r>
            <a:r>
              <a:rPr lang="en-US" altLang="zh-CN" b="1" dirty="0">
                <a:solidFill>
                  <a:srgbClr val="FF0000"/>
                </a:solidFill>
                <a:ea typeface="宋体" panose="02010600030101010101" pitchFamily="2" charset="-122"/>
              </a:rPr>
              <a:t> CPU </a:t>
            </a:r>
            <a:r>
              <a:rPr lang="zh-CN" altLang="en-US" b="1" dirty="0">
                <a:solidFill>
                  <a:srgbClr val="FF0000"/>
                </a:solidFill>
                <a:ea typeface="宋体" panose="02010600030101010101" pitchFamily="2" charset="-122"/>
              </a:rPr>
              <a:t>时间</a:t>
            </a:r>
            <a:r>
              <a:rPr lang="en-US" altLang="zh-CN" b="1" dirty="0">
                <a:solidFill>
                  <a:srgbClr val="FF0000"/>
                </a:solidFill>
                <a:ea typeface="宋体" panose="02010600030101010101" pitchFamily="2" charset="-122"/>
              </a:rPr>
              <a:t> </a:t>
            </a:r>
            <a:r>
              <a:rPr lang="zh-CN" altLang="en-US" dirty="0">
                <a:ea typeface="宋体" panose="02010600030101010101" pitchFamily="2" charset="-122"/>
              </a:rPr>
              <a:t>和</a:t>
            </a:r>
            <a:r>
              <a:rPr lang="zh-CN" altLang="en-US" b="1" dirty="0">
                <a:ea typeface="宋体" panose="02010600030101010101" pitchFamily="2" charset="-122"/>
              </a:rPr>
              <a:t>系统</a:t>
            </a:r>
            <a:r>
              <a:rPr lang="en-US" altLang="zh-CN" b="1" dirty="0">
                <a:ea typeface="宋体" panose="02010600030101010101" pitchFamily="2" charset="-122"/>
              </a:rPr>
              <a:t> CPU </a:t>
            </a:r>
            <a:r>
              <a:rPr lang="zh-CN" altLang="en-US" b="1" dirty="0">
                <a:ea typeface="宋体" panose="02010600030101010101" pitchFamily="2" charset="-122"/>
              </a:rPr>
              <a:t>时间</a:t>
            </a:r>
            <a:endParaRPr lang="en-US" altLang="zh-CN" b="1" dirty="0">
              <a:ea typeface="宋体" panose="02010600030101010101" pitchFamily="2" charset="-122"/>
            </a:endParaRPr>
          </a:p>
          <a:p>
            <a:pPr lvl="1" eaLnBrk="1" hangingPunct="1">
              <a:lnSpc>
                <a:spcPct val="90000"/>
              </a:lnSpc>
            </a:pPr>
            <a:r>
              <a:rPr lang="zh-CN" altLang="en-US" dirty="0">
                <a:ea typeface="宋体" panose="02010600030101010101" pitchFamily="2" charset="-122"/>
              </a:rPr>
              <a:t>不同程序受</a:t>
            </a:r>
            <a:r>
              <a:rPr lang="en-US" altLang="zh-CN" dirty="0">
                <a:ea typeface="宋体" panose="02010600030101010101" pitchFamily="2" charset="-122"/>
              </a:rPr>
              <a:t>CPU</a:t>
            </a:r>
            <a:r>
              <a:rPr lang="zh-CN" altLang="en-US" dirty="0">
                <a:ea typeface="宋体" panose="02010600030101010101" pitchFamily="2" charset="-122"/>
              </a:rPr>
              <a:t>性能和系统性能的影响不同</a:t>
            </a:r>
            <a:endParaRPr lang="en-US" altLang="zh-CN" dirty="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a:extLst>
              <a:ext uri="{FF2B5EF4-FFF2-40B4-BE49-F238E27FC236}">
                <a16:creationId xmlns:a16="http://schemas.microsoft.com/office/drawing/2014/main" id="{AEE933E8-E416-4855-A4D2-49657D6F436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84D50364-1112-42EA-AE1D-DC2BCBEDFABF}" type="slidenum">
              <a:rPr lang="en-AU" altLang="zh-CN" sz="1400" smtClean="0"/>
              <a:pPr>
                <a:spcBef>
                  <a:spcPct val="0"/>
                </a:spcBef>
                <a:buClrTx/>
                <a:buSzTx/>
                <a:buFontTx/>
                <a:buNone/>
              </a:pPr>
              <a:t>38</a:t>
            </a:fld>
            <a:endParaRPr lang="en-AU" altLang="zh-CN" sz="1400"/>
          </a:p>
        </p:txBody>
      </p:sp>
      <p:sp>
        <p:nvSpPr>
          <p:cNvPr id="80899" name="Line 2">
            <a:extLst>
              <a:ext uri="{FF2B5EF4-FFF2-40B4-BE49-F238E27FC236}">
                <a16:creationId xmlns:a16="http://schemas.microsoft.com/office/drawing/2014/main" id="{9AC595A5-DECD-4337-98F7-CB60C8C2F0AD}"/>
              </a:ext>
            </a:extLst>
          </p:cNvPr>
          <p:cNvSpPr>
            <a:spLocks noChangeShapeType="1"/>
          </p:cNvSpPr>
          <p:nvPr/>
        </p:nvSpPr>
        <p:spPr bwMode="auto">
          <a:xfrm>
            <a:off x="2627313" y="2493963"/>
            <a:ext cx="17287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00" name="Line 3">
            <a:extLst>
              <a:ext uri="{FF2B5EF4-FFF2-40B4-BE49-F238E27FC236}">
                <a16:creationId xmlns:a16="http://schemas.microsoft.com/office/drawing/2014/main" id="{DC17D2B1-3E5A-4295-A25F-428931D6EEFE}"/>
              </a:ext>
            </a:extLst>
          </p:cNvPr>
          <p:cNvSpPr>
            <a:spLocks noChangeShapeType="1"/>
          </p:cNvSpPr>
          <p:nvPr/>
        </p:nvSpPr>
        <p:spPr bwMode="auto">
          <a:xfrm>
            <a:off x="2627313"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1" name="Line 4">
            <a:extLst>
              <a:ext uri="{FF2B5EF4-FFF2-40B4-BE49-F238E27FC236}">
                <a16:creationId xmlns:a16="http://schemas.microsoft.com/office/drawing/2014/main" id="{175A163D-5AB1-4F55-943B-D1D04D4331DC}"/>
              </a:ext>
            </a:extLst>
          </p:cNvPr>
          <p:cNvSpPr>
            <a:spLocks noChangeShapeType="1"/>
          </p:cNvSpPr>
          <p:nvPr/>
        </p:nvSpPr>
        <p:spPr bwMode="auto">
          <a:xfrm>
            <a:off x="4356100"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2" name="Line 5">
            <a:extLst>
              <a:ext uri="{FF2B5EF4-FFF2-40B4-BE49-F238E27FC236}">
                <a16:creationId xmlns:a16="http://schemas.microsoft.com/office/drawing/2014/main" id="{9D212E44-6934-448F-A804-37CEB00FE7EF}"/>
              </a:ext>
            </a:extLst>
          </p:cNvPr>
          <p:cNvSpPr>
            <a:spLocks noChangeShapeType="1"/>
          </p:cNvSpPr>
          <p:nvPr/>
        </p:nvSpPr>
        <p:spPr bwMode="auto">
          <a:xfrm>
            <a:off x="6083300"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3" name="Line 6">
            <a:extLst>
              <a:ext uri="{FF2B5EF4-FFF2-40B4-BE49-F238E27FC236}">
                <a16:creationId xmlns:a16="http://schemas.microsoft.com/office/drawing/2014/main" id="{C9EA847E-3B50-4A78-AD4B-676F41066CA5}"/>
              </a:ext>
            </a:extLst>
          </p:cNvPr>
          <p:cNvSpPr>
            <a:spLocks noChangeShapeType="1"/>
          </p:cNvSpPr>
          <p:nvPr/>
        </p:nvSpPr>
        <p:spPr bwMode="auto">
          <a:xfrm>
            <a:off x="7812088" y="2565400"/>
            <a:ext cx="0" cy="16557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4" name="Rectangle 7">
            <a:extLst>
              <a:ext uri="{FF2B5EF4-FFF2-40B4-BE49-F238E27FC236}">
                <a16:creationId xmlns:a16="http://schemas.microsoft.com/office/drawing/2014/main" id="{5B7D8051-2F26-468E-BA42-008FBE7DF15F}"/>
              </a:ext>
            </a:extLst>
          </p:cNvPr>
          <p:cNvSpPr>
            <a:spLocks noGrp="1" noChangeArrowheads="1"/>
          </p:cNvSpPr>
          <p:nvPr>
            <p:ph type="title"/>
          </p:nvPr>
        </p:nvSpPr>
        <p:spPr/>
        <p:txBody>
          <a:bodyPr/>
          <a:lstStyle/>
          <a:p>
            <a:pPr eaLnBrk="1" hangingPunct="1"/>
            <a:r>
              <a:rPr lang="en-US" altLang="zh-CN">
                <a:ea typeface="宋体" panose="02010600030101010101" pitchFamily="2" charset="-122"/>
              </a:rPr>
              <a:t>CPU </a:t>
            </a:r>
            <a:r>
              <a:rPr lang="zh-CN" altLang="en-US">
                <a:ea typeface="宋体" panose="02010600030101010101" pitchFamily="2" charset="-122"/>
              </a:rPr>
              <a:t>时钟</a:t>
            </a:r>
            <a:endParaRPr lang="en-AU" altLang="zh-CN">
              <a:ea typeface="宋体" panose="02010600030101010101" pitchFamily="2" charset="-122"/>
            </a:endParaRPr>
          </a:p>
        </p:txBody>
      </p:sp>
      <p:sp>
        <p:nvSpPr>
          <p:cNvPr id="80905" name="Rectangle 8">
            <a:extLst>
              <a:ext uri="{FF2B5EF4-FFF2-40B4-BE49-F238E27FC236}">
                <a16:creationId xmlns:a16="http://schemas.microsoft.com/office/drawing/2014/main" id="{584C1E55-F77F-42F7-954A-6ECC66438105}"/>
              </a:ext>
            </a:extLst>
          </p:cNvPr>
          <p:cNvSpPr>
            <a:spLocks noGrp="1" noChangeArrowheads="1"/>
          </p:cNvSpPr>
          <p:nvPr>
            <p:ph type="body" idx="1"/>
          </p:nvPr>
        </p:nvSpPr>
        <p:spPr>
          <a:xfrm>
            <a:off x="684213" y="1125538"/>
            <a:ext cx="8270875" cy="1228725"/>
          </a:xfrm>
        </p:spPr>
        <p:txBody>
          <a:bodyPr/>
          <a:lstStyle/>
          <a:p>
            <a:pPr eaLnBrk="1" hangingPunct="1"/>
            <a:r>
              <a:rPr lang="zh-CN" altLang="en-US" sz="2800">
                <a:ea typeface="宋体" panose="02010600030101010101" pitchFamily="2" charset="-122"/>
              </a:rPr>
              <a:t>由一个恒定速率时钟控制的数字硬件的运行</a:t>
            </a:r>
            <a:endParaRPr lang="en-AU" altLang="zh-CN" sz="2800">
              <a:ea typeface="宋体" panose="02010600030101010101" pitchFamily="2" charset="-122"/>
            </a:endParaRPr>
          </a:p>
        </p:txBody>
      </p:sp>
      <p:sp>
        <p:nvSpPr>
          <p:cNvPr id="80906" name="Line 10">
            <a:extLst>
              <a:ext uri="{FF2B5EF4-FFF2-40B4-BE49-F238E27FC236}">
                <a16:creationId xmlns:a16="http://schemas.microsoft.com/office/drawing/2014/main" id="{25A46743-3064-4F92-872B-7C2B3E2A918D}"/>
              </a:ext>
            </a:extLst>
          </p:cNvPr>
          <p:cNvSpPr>
            <a:spLocks noChangeShapeType="1"/>
          </p:cNvSpPr>
          <p:nvPr/>
        </p:nvSpPr>
        <p:spPr bwMode="auto">
          <a:xfrm>
            <a:off x="2627313"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7" name="Line 11">
            <a:extLst>
              <a:ext uri="{FF2B5EF4-FFF2-40B4-BE49-F238E27FC236}">
                <a16:creationId xmlns:a16="http://schemas.microsoft.com/office/drawing/2014/main" id="{2F91F1F2-F91F-4A80-8372-271CEB5323CB}"/>
              </a:ext>
            </a:extLst>
          </p:cNvPr>
          <p:cNvSpPr>
            <a:spLocks noChangeShapeType="1"/>
          </p:cNvSpPr>
          <p:nvPr/>
        </p:nvSpPr>
        <p:spPr bwMode="auto">
          <a:xfrm>
            <a:off x="2627313"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8" name="Line 12">
            <a:extLst>
              <a:ext uri="{FF2B5EF4-FFF2-40B4-BE49-F238E27FC236}">
                <a16:creationId xmlns:a16="http://schemas.microsoft.com/office/drawing/2014/main" id="{D20C35CF-F4EC-4E0B-88C6-D6634212CC56}"/>
              </a:ext>
            </a:extLst>
          </p:cNvPr>
          <p:cNvSpPr>
            <a:spLocks noChangeShapeType="1"/>
          </p:cNvSpPr>
          <p:nvPr/>
        </p:nvSpPr>
        <p:spPr bwMode="auto">
          <a:xfrm>
            <a:off x="3490913"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9" name="Line 13">
            <a:extLst>
              <a:ext uri="{FF2B5EF4-FFF2-40B4-BE49-F238E27FC236}">
                <a16:creationId xmlns:a16="http://schemas.microsoft.com/office/drawing/2014/main" id="{9900E7A2-04F5-4ECC-AD41-7998B84E6D46}"/>
              </a:ext>
            </a:extLst>
          </p:cNvPr>
          <p:cNvSpPr>
            <a:spLocks noChangeShapeType="1"/>
          </p:cNvSpPr>
          <p:nvPr/>
        </p:nvSpPr>
        <p:spPr bwMode="auto">
          <a:xfrm>
            <a:off x="3490913"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0" name="Line 14">
            <a:extLst>
              <a:ext uri="{FF2B5EF4-FFF2-40B4-BE49-F238E27FC236}">
                <a16:creationId xmlns:a16="http://schemas.microsoft.com/office/drawing/2014/main" id="{C2F05CD8-92A3-4A38-8A39-E9603C926531}"/>
              </a:ext>
            </a:extLst>
          </p:cNvPr>
          <p:cNvSpPr>
            <a:spLocks noChangeShapeType="1"/>
          </p:cNvSpPr>
          <p:nvPr/>
        </p:nvSpPr>
        <p:spPr bwMode="auto">
          <a:xfrm>
            <a:off x="2339975" y="2997200"/>
            <a:ext cx="2873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1" name="Line 15">
            <a:extLst>
              <a:ext uri="{FF2B5EF4-FFF2-40B4-BE49-F238E27FC236}">
                <a16:creationId xmlns:a16="http://schemas.microsoft.com/office/drawing/2014/main" id="{19F887C0-EA93-48A0-B2FB-03DA2C5D8A49}"/>
              </a:ext>
            </a:extLst>
          </p:cNvPr>
          <p:cNvSpPr>
            <a:spLocks noChangeShapeType="1"/>
          </p:cNvSpPr>
          <p:nvPr/>
        </p:nvSpPr>
        <p:spPr bwMode="auto">
          <a:xfrm>
            <a:off x="4356100"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2" name="Line 16">
            <a:extLst>
              <a:ext uri="{FF2B5EF4-FFF2-40B4-BE49-F238E27FC236}">
                <a16:creationId xmlns:a16="http://schemas.microsoft.com/office/drawing/2014/main" id="{53AA653C-45AC-43C0-94E5-3B9382E086A6}"/>
              </a:ext>
            </a:extLst>
          </p:cNvPr>
          <p:cNvSpPr>
            <a:spLocks noChangeShapeType="1"/>
          </p:cNvSpPr>
          <p:nvPr/>
        </p:nvSpPr>
        <p:spPr bwMode="auto">
          <a:xfrm>
            <a:off x="43561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3" name="Line 17">
            <a:extLst>
              <a:ext uri="{FF2B5EF4-FFF2-40B4-BE49-F238E27FC236}">
                <a16:creationId xmlns:a16="http://schemas.microsoft.com/office/drawing/2014/main" id="{4FD3C033-591A-49DA-9604-AA476391DF3D}"/>
              </a:ext>
            </a:extLst>
          </p:cNvPr>
          <p:cNvSpPr>
            <a:spLocks noChangeShapeType="1"/>
          </p:cNvSpPr>
          <p:nvPr/>
        </p:nvSpPr>
        <p:spPr bwMode="auto">
          <a:xfrm>
            <a:off x="52197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4" name="Line 18">
            <a:extLst>
              <a:ext uri="{FF2B5EF4-FFF2-40B4-BE49-F238E27FC236}">
                <a16:creationId xmlns:a16="http://schemas.microsoft.com/office/drawing/2014/main" id="{9FF73510-1539-48C7-BEAC-3D223ABC0208}"/>
              </a:ext>
            </a:extLst>
          </p:cNvPr>
          <p:cNvSpPr>
            <a:spLocks noChangeShapeType="1"/>
          </p:cNvSpPr>
          <p:nvPr/>
        </p:nvSpPr>
        <p:spPr bwMode="auto">
          <a:xfrm>
            <a:off x="5219700"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5" name="Line 19">
            <a:extLst>
              <a:ext uri="{FF2B5EF4-FFF2-40B4-BE49-F238E27FC236}">
                <a16:creationId xmlns:a16="http://schemas.microsoft.com/office/drawing/2014/main" id="{FDECB1B7-1B6A-4048-A4BA-7E97D643D99F}"/>
              </a:ext>
            </a:extLst>
          </p:cNvPr>
          <p:cNvSpPr>
            <a:spLocks noChangeShapeType="1"/>
          </p:cNvSpPr>
          <p:nvPr/>
        </p:nvSpPr>
        <p:spPr bwMode="auto">
          <a:xfrm>
            <a:off x="6083300" y="2709863"/>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6" name="Line 20">
            <a:extLst>
              <a:ext uri="{FF2B5EF4-FFF2-40B4-BE49-F238E27FC236}">
                <a16:creationId xmlns:a16="http://schemas.microsoft.com/office/drawing/2014/main" id="{C1B8068D-E8D1-481E-BF95-24EAB8C60973}"/>
              </a:ext>
            </a:extLst>
          </p:cNvPr>
          <p:cNvSpPr>
            <a:spLocks noChangeShapeType="1"/>
          </p:cNvSpPr>
          <p:nvPr/>
        </p:nvSpPr>
        <p:spPr bwMode="auto">
          <a:xfrm>
            <a:off x="60833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7" name="Line 21">
            <a:extLst>
              <a:ext uri="{FF2B5EF4-FFF2-40B4-BE49-F238E27FC236}">
                <a16:creationId xmlns:a16="http://schemas.microsoft.com/office/drawing/2014/main" id="{FDD1FC2F-15B2-496E-BE92-9D858E4E87B3}"/>
              </a:ext>
            </a:extLst>
          </p:cNvPr>
          <p:cNvSpPr>
            <a:spLocks noChangeShapeType="1"/>
          </p:cNvSpPr>
          <p:nvPr/>
        </p:nvSpPr>
        <p:spPr bwMode="auto">
          <a:xfrm>
            <a:off x="6946900"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8" name="Line 22">
            <a:extLst>
              <a:ext uri="{FF2B5EF4-FFF2-40B4-BE49-F238E27FC236}">
                <a16:creationId xmlns:a16="http://schemas.microsoft.com/office/drawing/2014/main" id="{E57142A6-967F-4498-8C65-1D9EA463F108}"/>
              </a:ext>
            </a:extLst>
          </p:cNvPr>
          <p:cNvSpPr>
            <a:spLocks noChangeShapeType="1"/>
          </p:cNvSpPr>
          <p:nvPr/>
        </p:nvSpPr>
        <p:spPr bwMode="auto">
          <a:xfrm>
            <a:off x="6946900" y="2997200"/>
            <a:ext cx="86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9" name="Line 23">
            <a:extLst>
              <a:ext uri="{FF2B5EF4-FFF2-40B4-BE49-F238E27FC236}">
                <a16:creationId xmlns:a16="http://schemas.microsoft.com/office/drawing/2014/main" id="{24257200-7552-4709-9594-811D4E830A13}"/>
              </a:ext>
            </a:extLst>
          </p:cNvPr>
          <p:cNvSpPr>
            <a:spLocks noChangeShapeType="1"/>
          </p:cNvSpPr>
          <p:nvPr/>
        </p:nvSpPr>
        <p:spPr bwMode="auto">
          <a:xfrm>
            <a:off x="7812088" y="2709863"/>
            <a:ext cx="0" cy="2873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0" name="Line 24">
            <a:extLst>
              <a:ext uri="{FF2B5EF4-FFF2-40B4-BE49-F238E27FC236}">
                <a16:creationId xmlns:a16="http://schemas.microsoft.com/office/drawing/2014/main" id="{6F6C161B-99D5-41ED-B52F-00245AD2AE07}"/>
              </a:ext>
            </a:extLst>
          </p:cNvPr>
          <p:cNvSpPr>
            <a:spLocks noChangeShapeType="1"/>
          </p:cNvSpPr>
          <p:nvPr/>
        </p:nvSpPr>
        <p:spPr bwMode="auto">
          <a:xfrm>
            <a:off x="7812088" y="2709863"/>
            <a:ext cx="2873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1" name="Freeform 25">
            <a:extLst>
              <a:ext uri="{FF2B5EF4-FFF2-40B4-BE49-F238E27FC236}">
                <a16:creationId xmlns:a16="http://schemas.microsoft.com/office/drawing/2014/main" id="{B168426E-FB51-49A6-8567-5B861831398F}"/>
              </a:ext>
            </a:extLst>
          </p:cNvPr>
          <p:cNvSpPr>
            <a:spLocks/>
          </p:cNvSpPr>
          <p:nvPr/>
        </p:nvSpPr>
        <p:spPr bwMode="auto">
          <a:xfrm>
            <a:off x="4211638" y="3789363"/>
            <a:ext cx="288925" cy="287337"/>
          </a:xfrm>
          <a:custGeom>
            <a:avLst/>
            <a:gdLst>
              <a:gd name="T0" fmla="*/ 0 w 182"/>
              <a:gd name="T1" fmla="*/ 2147483646 h 181"/>
              <a:gd name="T2" fmla="*/ 2147483646 w 182"/>
              <a:gd name="T3" fmla="*/ 0 h 181"/>
              <a:gd name="T4" fmla="*/ 2147483646 w 182"/>
              <a:gd name="T5" fmla="*/ 0 h 181"/>
              <a:gd name="T6" fmla="*/ 2147483646 w 182"/>
              <a:gd name="T7" fmla="*/ 2147483646 h 181"/>
              <a:gd name="T8" fmla="*/ 2147483646 w 182"/>
              <a:gd name="T9" fmla="*/ 2147483646 h 181"/>
              <a:gd name="T10" fmla="*/ 2147483646 w 182"/>
              <a:gd name="T11" fmla="*/ 2147483646 h 181"/>
              <a:gd name="T12" fmla="*/ 0 w 182"/>
              <a:gd name="T13" fmla="*/ 2147483646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80922" name="Freeform 26">
            <a:extLst>
              <a:ext uri="{FF2B5EF4-FFF2-40B4-BE49-F238E27FC236}">
                <a16:creationId xmlns:a16="http://schemas.microsoft.com/office/drawing/2014/main" id="{64A0B7FA-B12D-4918-B770-4465A1EB098F}"/>
              </a:ext>
            </a:extLst>
          </p:cNvPr>
          <p:cNvSpPr>
            <a:spLocks/>
          </p:cNvSpPr>
          <p:nvPr/>
        </p:nvSpPr>
        <p:spPr bwMode="auto">
          <a:xfrm>
            <a:off x="5940425" y="3789363"/>
            <a:ext cx="288925" cy="287337"/>
          </a:xfrm>
          <a:custGeom>
            <a:avLst/>
            <a:gdLst>
              <a:gd name="T0" fmla="*/ 0 w 182"/>
              <a:gd name="T1" fmla="*/ 2147483646 h 181"/>
              <a:gd name="T2" fmla="*/ 2147483646 w 182"/>
              <a:gd name="T3" fmla="*/ 0 h 181"/>
              <a:gd name="T4" fmla="*/ 2147483646 w 182"/>
              <a:gd name="T5" fmla="*/ 0 h 181"/>
              <a:gd name="T6" fmla="*/ 2147483646 w 182"/>
              <a:gd name="T7" fmla="*/ 2147483646 h 181"/>
              <a:gd name="T8" fmla="*/ 2147483646 w 182"/>
              <a:gd name="T9" fmla="*/ 2147483646 h 181"/>
              <a:gd name="T10" fmla="*/ 2147483646 w 182"/>
              <a:gd name="T11" fmla="*/ 2147483646 h 181"/>
              <a:gd name="T12" fmla="*/ 0 w 182"/>
              <a:gd name="T13" fmla="*/ 2147483646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80923" name="Freeform 27">
            <a:extLst>
              <a:ext uri="{FF2B5EF4-FFF2-40B4-BE49-F238E27FC236}">
                <a16:creationId xmlns:a16="http://schemas.microsoft.com/office/drawing/2014/main" id="{CC076182-137D-4EC0-95D7-6EC3AE99B2AC}"/>
              </a:ext>
            </a:extLst>
          </p:cNvPr>
          <p:cNvSpPr>
            <a:spLocks/>
          </p:cNvSpPr>
          <p:nvPr/>
        </p:nvSpPr>
        <p:spPr bwMode="auto">
          <a:xfrm>
            <a:off x="7667625" y="3789363"/>
            <a:ext cx="288925" cy="287337"/>
          </a:xfrm>
          <a:custGeom>
            <a:avLst/>
            <a:gdLst>
              <a:gd name="T0" fmla="*/ 0 w 182"/>
              <a:gd name="T1" fmla="*/ 2147483646 h 181"/>
              <a:gd name="T2" fmla="*/ 2147483646 w 182"/>
              <a:gd name="T3" fmla="*/ 0 h 181"/>
              <a:gd name="T4" fmla="*/ 2147483646 w 182"/>
              <a:gd name="T5" fmla="*/ 0 h 181"/>
              <a:gd name="T6" fmla="*/ 2147483646 w 182"/>
              <a:gd name="T7" fmla="*/ 2147483646 h 181"/>
              <a:gd name="T8" fmla="*/ 2147483646 w 182"/>
              <a:gd name="T9" fmla="*/ 2147483646 h 181"/>
              <a:gd name="T10" fmla="*/ 2147483646 w 182"/>
              <a:gd name="T11" fmla="*/ 2147483646 h 181"/>
              <a:gd name="T12" fmla="*/ 0 w 182"/>
              <a:gd name="T13" fmla="*/ 2147483646 h 181"/>
              <a:gd name="T14" fmla="*/ 0 60000 65536"/>
              <a:gd name="T15" fmla="*/ 0 60000 65536"/>
              <a:gd name="T16" fmla="*/ 0 60000 65536"/>
              <a:gd name="T17" fmla="*/ 0 60000 65536"/>
              <a:gd name="T18" fmla="*/ 0 60000 65536"/>
              <a:gd name="T19" fmla="*/ 0 60000 65536"/>
              <a:gd name="T20" fmla="*/ 0 60000 65536"/>
              <a:gd name="T21" fmla="*/ 0 w 182"/>
              <a:gd name="T22" fmla="*/ 0 h 181"/>
              <a:gd name="T23" fmla="*/ 182 w 182"/>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81">
                <a:moveTo>
                  <a:pt x="0" y="91"/>
                </a:moveTo>
                <a:lnTo>
                  <a:pt x="46" y="0"/>
                </a:lnTo>
                <a:lnTo>
                  <a:pt x="136" y="0"/>
                </a:lnTo>
                <a:lnTo>
                  <a:pt x="182" y="91"/>
                </a:lnTo>
                <a:lnTo>
                  <a:pt x="136" y="181"/>
                </a:lnTo>
                <a:lnTo>
                  <a:pt x="46" y="181"/>
                </a:lnTo>
                <a:lnTo>
                  <a:pt x="0" y="91"/>
                </a:lnTo>
                <a:close/>
              </a:path>
            </a:pathLst>
          </a:custGeom>
          <a:solidFill>
            <a:schemeClr val="accent1"/>
          </a:solidFill>
          <a:ln w="9525">
            <a:solidFill>
              <a:schemeClr val="tx1"/>
            </a:solidFill>
            <a:round/>
            <a:headEnd/>
            <a:tailEnd/>
          </a:ln>
        </p:spPr>
        <p:txBody>
          <a:bodyPr/>
          <a:lstStyle/>
          <a:p>
            <a:endParaRPr lang="zh-CN" altLang="en-US"/>
          </a:p>
        </p:txBody>
      </p:sp>
      <p:sp>
        <p:nvSpPr>
          <p:cNvPr id="80924" name="Line 28">
            <a:extLst>
              <a:ext uri="{FF2B5EF4-FFF2-40B4-BE49-F238E27FC236}">
                <a16:creationId xmlns:a16="http://schemas.microsoft.com/office/drawing/2014/main" id="{8C8D1951-7488-4F4E-A7FD-91D079BCF5F5}"/>
              </a:ext>
            </a:extLst>
          </p:cNvPr>
          <p:cNvSpPr>
            <a:spLocks noChangeShapeType="1"/>
          </p:cNvSpPr>
          <p:nvPr/>
        </p:nvSpPr>
        <p:spPr bwMode="auto">
          <a:xfrm>
            <a:off x="2339975" y="4221163"/>
            <a:ext cx="59039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925" name="Line 29">
            <a:extLst>
              <a:ext uri="{FF2B5EF4-FFF2-40B4-BE49-F238E27FC236}">
                <a16:creationId xmlns:a16="http://schemas.microsoft.com/office/drawing/2014/main" id="{4F17A286-577D-46AB-B3B6-7E7E7B3CD87A}"/>
              </a:ext>
            </a:extLst>
          </p:cNvPr>
          <p:cNvSpPr>
            <a:spLocks noChangeShapeType="1"/>
          </p:cNvSpPr>
          <p:nvPr/>
        </p:nvSpPr>
        <p:spPr bwMode="auto">
          <a:xfrm flipV="1">
            <a:off x="2339975" y="2565400"/>
            <a:ext cx="0" cy="1655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6" name="Text Box 30">
            <a:extLst>
              <a:ext uri="{FF2B5EF4-FFF2-40B4-BE49-F238E27FC236}">
                <a16:creationId xmlns:a16="http://schemas.microsoft.com/office/drawing/2014/main" id="{688E868D-064D-4E75-A7B3-559A95A6B404}"/>
              </a:ext>
            </a:extLst>
          </p:cNvPr>
          <p:cNvSpPr txBox="1">
            <a:spLocks noChangeArrowheads="1"/>
          </p:cNvSpPr>
          <p:nvPr/>
        </p:nvSpPr>
        <p:spPr bwMode="auto">
          <a:xfrm>
            <a:off x="684213" y="2714625"/>
            <a:ext cx="1611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600">
                <a:ea typeface="宋体" panose="02010600030101010101" pitchFamily="2" charset="-122"/>
              </a:rPr>
              <a:t>时钟周期</a:t>
            </a:r>
            <a:r>
              <a:rPr lang="en-US" altLang="zh-CN" sz="1600">
                <a:ea typeface="宋体" panose="02010600030101010101" pitchFamily="2" charset="-122"/>
              </a:rPr>
              <a:t> (</a:t>
            </a:r>
            <a:r>
              <a:rPr lang="zh-CN" altLang="en-US" sz="1600">
                <a:ea typeface="宋体" panose="02010600030101010101" pitchFamily="2" charset="-122"/>
              </a:rPr>
              <a:t>循环</a:t>
            </a:r>
            <a:r>
              <a:rPr lang="en-US" altLang="zh-CN" sz="1600">
                <a:ea typeface="宋体" panose="02010600030101010101" pitchFamily="2" charset="-122"/>
              </a:rPr>
              <a:t>)</a:t>
            </a:r>
            <a:endParaRPr lang="en-AU" altLang="zh-CN" sz="1600">
              <a:ea typeface="宋体" panose="02010600030101010101" pitchFamily="2" charset="-122"/>
            </a:endParaRPr>
          </a:p>
        </p:txBody>
      </p:sp>
      <p:sp>
        <p:nvSpPr>
          <p:cNvPr id="80927" name="Text Box 31">
            <a:extLst>
              <a:ext uri="{FF2B5EF4-FFF2-40B4-BE49-F238E27FC236}">
                <a16:creationId xmlns:a16="http://schemas.microsoft.com/office/drawing/2014/main" id="{A54C66ED-AD28-499E-8919-A7D0CB511496}"/>
              </a:ext>
            </a:extLst>
          </p:cNvPr>
          <p:cNvSpPr txBox="1">
            <a:spLocks noChangeArrowheads="1"/>
          </p:cNvSpPr>
          <p:nvPr/>
        </p:nvSpPr>
        <p:spPr bwMode="auto">
          <a:xfrm>
            <a:off x="684213" y="3146425"/>
            <a:ext cx="16208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600">
                <a:ea typeface="宋体" panose="02010600030101010101" pitchFamily="2" charset="-122"/>
              </a:rPr>
              <a:t>数据传输和计算</a:t>
            </a:r>
            <a:endParaRPr lang="en-AU" altLang="zh-CN" sz="1600">
              <a:ea typeface="宋体" panose="02010600030101010101" pitchFamily="2" charset="-122"/>
            </a:endParaRPr>
          </a:p>
        </p:txBody>
      </p:sp>
      <p:sp>
        <p:nvSpPr>
          <p:cNvPr id="80928" name="Text Box 32">
            <a:extLst>
              <a:ext uri="{FF2B5EF4-FFF2-40B4-BE49-F238E27FC236}">
                <a16:creationId xmlns:a16="http://schemas.microsoft.com/office/drawing/2014/main" id="{949FF868-7D9D-4BF4-BB5A-5079715ED757}"/>
              </a:ext>
            </a:extLst>
          </p:cNvPr>
          <p:cNvSpPr txBox="1">
            <a:spLocks noChangeArrowheads="1"/>
          </p:cNvSpPr>
          <p:nvPr/>
        </p:nvSpPr>
        <p:spPr bwMode="auto">
          <a:xfrm>
            <a:off x="684213" y="3794125"/>
            <a:ext cx="10048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600">
                <a:ea typeface="宋体" panose="02010600030101010101" pitchFamily="2" charset="-122"/>
              </a:rPr>
              <a:t>更新状态</a:t>
            </a:r>
            <a:endParaRPr lang="en-AU" altLang="zh-CN" sz="1600">
              <a:ea typeface="宋体" panose="02010600030101010101" pitchFamily="2" charset="-122"/>
            </a:endParaRPr>
          </a:p>
        </p:txBody>
      </p:sp>
      <p:sp>
        <p:nvSpPr>
          <p:cNvPr id="80929" name="Rectangle 33">
            <a:extLst>
              <a:ext uri="{FF2B5EF4-FFF2-40B4-BE49-F238E27FC236}">
                <a16:creationId xmlns:a16="http://schemas.microsoft.com/office/drawing/2014/main" id="{BF30E1F7-BB89-4E4F-9ECE-459F81BABE44}"/>
              </a:ext>
            </a:extLst>
          </p:cNvPr>
          <p:cNvSpPr>
            <a:spLocks noChangeArrowheads="1"/>
          </p:cNvSpPr>
          <p:nvPr/>
        </p:nvSpPr>
        <p:spPr bwMode="auto">
          <a:xfrm>
            <a:off x="2916238" y="2420938"/>
            <a:ext cx="1150937" cy="144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80930" name="Text Box 34">
            <a:extLst>
              <a:ext uri="{FF2B5EF4-FFF2-40B4-BE49-F238E27FC236}">
                <a16:creationId xmlns:a16="http://schemas.microsoft.com/office/drawing/2014/main" id="{E21C2336-151A-4B8C-B451-4FE9A59F2308}"/>
              </a:ext>
            </a:extLst>
          </p:cNvPr>
          <p:cNvSpPr txBox="1">
            <a:spLocks noChangeArrowheads="1"/>
          </p:cNvSpPr>
          <p:nvPr/>
        </p:nvSpPr>
        <p:spPr bwMode="auto">
          <a:xfrm>
            <a:off x="2995613" y="2281238"/>
            <a:ext cx="1006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zh-CN" altLang="en-US" sz="1600">
                <a:ea typeface="宋体" panose="02010600030101010101" pitchFamily="2" charset="-122"/>
              </a:rPr>
              <a:t>时钟周期</a:t>
            </a:r>
            <a:endParaRPr lang="en-AU" altLang="zh-CN" sz="1600">
              <a:ea typeface="宋体" panose="02010600030101010101" pitchFamily="2" charset="-122"/>
            </a:endParaRPr>
          </a:p>
        </p:txBody>
      </p:sp>
      <p:sp>
        <p:nvSpPr>
          <p:cNvPr id="80931" name="Rectangle 35">
            <a:extLst>
              <a:ext uri="{FF2B5EF4-FFF2-40B4-BE49-F238E27FC236}">
                <a16:creationId xmlns:a16="http://schemas.microsoft.com/office/drawing/2014/main" id="{006630C9-6DDA-4A1D-9B3B-AAB4378B08CE}"/>
              </a:ext>
            </a:extLst>
          </p:cNvPr>
          <p:cNvSpPr>
            <a:spLocks noChangeArrowheads="1"/>
          </p:cNvSpPr>
          <p:nvPr/>
        </p:nvSpPr>
        <p:spPr bwMode="auto">
          <a:xfrm>
            <a:off x="1182688" y="4437063"/>
            <a:ext cx="7772400"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sz="2800">
                <a:ea typeface="宋体" panose="02010600030101010101" pitchFamily="2" charset="-122"/>
              </a:rPr>
              <a:t>时钟周期</a:t>
            </a:r>
            <a:r>
              <a:rPr lang="en-US" altLang="zh-CN" sz="2800">
                <a:ea typeface="宋体" panose="02010600030101010101" pitchFamily="2" charset="-122"/>
              </a:rPr>
              <a:t>: </a:t>
            </a:r>
            <a:r>
              <a:rPr lang="zh-CN" altLang="en-US" sz="2800">
                <a:ea typeface="宋体" panose="02010600030101010101" pitchFamily="2" charset="-122"/>
              </a:rPr>
              <a:t>计算机一个时钟周期的时间</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例如</a:t>
            </a:r>
            <a:r>
              <a:rPr lang="en-US" altLang="zh-CN" sz="2400">
                <a:ea typeface="宋体" panose="02010600030101010101" pitchFamily="2" charset="-122"/>
              </a:rPr>
              <a:t>, 250ps = 0.25ns = 250×10</a:t>
            </a:r>
            <a:r>
              <a:rPr lang="en-US" altLang="zh-CN" sz="2400" baseline="30000">
                <a:ea typeface="宋体" panose="02010600030101010101" pitchFamily="2" charset="-122"/>
              </a:rPr>
              <a:t>–12</a:t>
            </a:r>
            <a:r>
              <a:rPr lang="en-US" altLang="zh-CN" sz="2400">
                <a:ea typeface="宋体" panose="02010600030101010101" pitchFamily="2" charset="-122"/>
              </a:rPr>
              <a:t>s</a:t>
            </a:r>
          </a:p>
          <a:p>
            <a:pPr eaLnBrk="1" hangingPunct="1"/>
            <a:r>
              <a:rPr lang="zh-CN" altLang="en-US" sz="2800">
                <a:ea typeface="宋体" panose="02010600030101010101" pitchFamily="2" charset="-122"/>
              </a:rPr>
              <a:t>时钟频率</a:t>
            </a:r>
            <a:r>
              <a:rPr lang="en-US" altLang="zh-CN" sz="2800">
                <a:ea typeface="宋体" panose="02010600030101010101" pitchFamily="2" charset="-122"/>
              </a:rPr>
              <a:t>: </a:t>
            </a:r>
            <a:r>
              <a:rPr lang="zh-CN" altLang="en-US" sz="2800">
                <a:ea typeface="宋体" panose="02010600030101010101" pitchFamily="2" charset="-122"/>
              </a:rPr>
              <a:t>每秒钟的时钟周期数</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例如</a:t>
            </a:r>
            <a:r>
              <a:rPr lang="en-US" altLang="zh-CN" sz="2400">
                <a:ea typeface="宋体" panose="02010600030101010101" pitchFamily="2" charset="-122"/>
              </a:rPr>
              <a:t>, 4.0GHz = 4000MHz = 4.0×10</a:t>
            </a:r>
            <a:r>
              <a:rPr lang="en-US" altLang="zh-CN" sz="2400" baseline="30000">
                <a:ea typeface="宋体" panose="02010600030101010101" pitchFamily="2" charset="-122"/>
              </a:rPr>
              <a:t>9</a:t>
            </a:r>
            <a:r>
              <a:rPr lang="en-US" altLang="zh-CN" sz="2400">
                <a:ea typeface="宋体" panose="02010600030101010101" pitchFamily="2" charset="-122"/>
              </a:rPr>
              <a:t>Hz</a:t>
            </a:r>
            <a:endParaRPr lang="en-AU" altLang="zh-CN" sz="2400">
              <a:ea typeface="宋体" panose="02010600030101010101" pitchFamily="2" charset="-122"/>
            </a:endParaRPr>
          </a:p>
        </p:txBody>
      </p:sp>
      <p:sp>
        <p:nvSpPr>
          <p:cNvPr id="80932" name="Freeform 36">
            <a:extLst>
              <a:ext uri="{FF2B5EF4-FFF2-40B4-BE49-F238E27FC236}">
                <a16:creationId xmlns:a16="http://schemas.microsoft.com/office/drawing/2014/main" id="{A21EC255-DB14-45BA-B79E-958246242E58}"/>
              </a:ext>
            </a:extLst>
          </p:cNvPr>
          <p:cNvSpPr>
            <a:spLocks/>
          </p:cNvSpPr>
          <p:nvPr/>
        </p:nvSpPr>
        <p:spPr bwMode="auto">
          <a:xfrm>
            <a:off x="4356100" y="3284538"/>
            <a:ext cx="1727200" cy="287337"/>
          </a:xfrm>
          <a:custGeom>
            <a:avLst/>
            <a:gdLst>
              <a:gd name="T0" fmla="*/ 0 w 1088"/>
              <a:gd name="T1" fmla="*/ 2147483646 h 181"/>
              <a:gd name="T2" fmla="*/ 2147483646 w 1088"/>
              <a:gd name="T3" fmla="*/ 0 h 181"/>
              <a:gd name="T4" fmla="*/ 2147483646 w 1088"/>
              <a:gd name="T5" fmla="*/ 0 h 181"/>
              <a:gd name="T6" fmla="*/ 2147483646 w 1088"/>
              <a:gd name="T7" fmla="*/ 2147483646 h 181"/>
              <a:gd name="T8" fmla="*/ 2147483646 w 1088"/>
              <a:gd name="T9" fmla="*/ 2147483646 h 181"/>
              <a:gd name="T10" fmla="*/ 2147483646 w 1088"/>
              <a:gd name="T11" fmla="*/ 2147483646 h 181"/>
              <a:gd name="T12" fmla="*/ 0 w 1088"/>
              <a:gd name="T13" fmla="*/ 2147483646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sp>
        <p:nvSpPr>
          <p:cNvPr id="80933" name="Freeform 37">
            <a:extLst>
              <a:ext uri="{FF2B5EF4-FFF2-40B4-BE49-F238E27FC236}">
                <a16:creationId xmlns:a16="http://schemas.microsoft.com/office/drawing/2014/main" id="{5ADD0C6F-3C02-410C-B326-9BBBE5034611}"/>
              </a:ext>
            </a:extLst>
          </p:cNvPr>
          <p:cNvSpPr>
            <a:spLocks/>
          </p:cNvSpPr>
          <p:nvPr/>
        </p:nvSpPr>
        <p:spPr bwMode="auto">
          <a:xfrm>
            <a:off x="2627313" y="3284538"/>
            <a:ext cx="1727200" cy="287337"/>
          </a:xfrm>
          <a:custGeom>
            <a:avLst/>
            <a:gdLst>
              <a:gd name="T0" fmla="*/ 0 w 1088"/>
              <a:gd name="T1" fmla="*/ 2147483646 h 181"/>
              <a:gd name="T2" fmla="*/ 2147483646 w 1088"/>
              <a:gd name="T3" fmla="*/ 0 h 181"/>
              <a:gd name="T4" fmla="*/ 2147483646 w 1088"/>
              <a:gd name="T5" fmla="*/ 0 h 181"/>
              <a:gd name="T6" fmla="*/ 2147483646 w 1088"/>
              <a:gd name="T7" fmla="*/ 2147483646 h 181"/>
              <a:gd name="T8" fmla="*/ 2147483646 w 1088"/>
              <a:gd name="T9" fmla="*/ 2147483646 h 181"/>
              <a:gd name="T10" fmla="*/ 2147483646 w 1088"/>
              <a:gd name="T11" fmla="*/ 2147483646 h 181"/>
              <a:gd name="T12" fmla="*/ 0 w 1088"/>
              <a:gd name="T13" fmla="*/ 2147483646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sp>
        <p:nvSpPr>
          <p:cNvPr id="80934" name="Freeform 38">
            <a:extLst>
              <a:ext uri="{FF2B5EF4-FFF2-40B4-BE49-F238E27FC236}">
                <a16:creationId xmlns:a16="http://schemas.microsoft.com/office/drawing/2014/main" id="{141EDDEA-F6BF-40B0-B256-F1A53662E68E}"/>
              </a:ext>
            </a:extLst>
          </p:cNvPr>
          <p:cNvSpPr>
            <a:spLocks/>
          </p:cNvSpPr>
          <p:nvPr/>
        </p:nvSpPr>
        <p:spPr bwMode="auto">
          <a:xfrm>
            <a:off x="6083300" y="3284538"/>
            <a:ext cx="1727200" cy="287337"/>
          </a:xfrm>
          <a:custGeom>
            <a:avLst/>
            <a:gdLst>
              <a:gd name="T0" fmla="*/ 0 w 1088"/>
              <a:gd name="T1" fmla="*/ 2147483646 h 181"/>
              <a:gd name="T2" fmla="*/ 2147483646 w 1088"/>
              <a:gd name="T3" fmla="*/ 0 h 181"/>
              <a:gd name="T4" fmla="*/ 2147483646 w 1088"/>
              <a:gd name="T5" fmla="*/ 0 h 181"/>
              <a:gd name="T6" fmla="*/ 2147483646 w 1088"/>
              <a:gd name="T7" fmla="*/ 2147483646 h 181"/>
              <a:gd name="T8" fmla="*/ 2147483646 w 1088"/>
              <a:gd name="T9" fmla="*/ 2147483646 h 181"/>
              <a:gd name="T10" fmla="*/ 2147483646 w 1088"/>
              <a:gd name="T11" fmla="*/ 2147483646 h 181"/>
              <a:gd name="T12" fmla="*/ 0 w 1088"/>
              <a:gd name="T13" fmla="*/ 2147483646 h 181"/>
              <a:gd name="T14" fmla="*/ 0 60000 65536"/>
              <a:gd name="T15" fmla="*/ 0 60000 65536"/>
              <a:gd name="T16" fmla="*/ 0 60000 65536"/>
              <a:gd name="T17" fmla="*/ 0 60000 65536"/>
              <a:gd name="T18" fmla="*/ 0 60000 65536"/>
              <a:gd name="T19" fmla="*/ 0 60000 65536"/>
              <a:gd name="T20" fmla="*/ 0 60000 65536"/>
              <a:gd name="T21" fmla="*/ 0 w 1088"/>
              <a:gd name="T22" fmla="*/ 0 h 181"/>
              <a:gd name="T23" fmla="*/ 1088 w 1088"/>
              <a:gd name="T24" fmla="*/ 181 h 1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8" h="181">
                <a:moveTo>
                  <a:pt x="0" y="90"/>
                </a:moveTo>
                <a:lnTo>
                  <a:pt x="45" y="0"/>
                </a:lnTo>
                <a:lnTo>
                  <a:pt x="1043" y="0"/>
                </a:lnTo>
                <a:lnTo>
                  <a:pt x="1088" y="90"/>
                </a:lnTo>
                <a:lnTo>
                  <a:pt x="1043" y="181"/>
                </a:lnTo>
                <a:lnTo>
                  <a:pt x="45" y="181"/>
                </a:lnTo>
                <a:lnTo>
                  <a:pt x="0" y="90"/>
                </a:lnTo>
                <a:close/>
              </a:path>
            </a:pathLst>
          </a:custGeom>
          <a:solidFill>
            <a:schemeClr val="accent1"/>
          </a:solidFill>
          <a:ln w="9525">
            <a:solidFill>
              <a:schemeClr val="tx1"/>
            </a:solidFill>
            <a:round/>
            <a:headEnd/>
            <a:tailEnd/>
          </a:ln>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a:extLst>
              <a:ext uri="{FF2B5EF4-FFF2-40B4-BE49-F238E27FC236}">
                <a16:creationId xmlns:a16="http://schemas.microsoft.com/office/drawing/2014/main" id="{76D81F56-C95C-42D3-87ED-23560381C8D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3952C187-712A-411E-8270-1E33D1864F0A}" type="slidenum">
              <a:rPr lang="en-AU" altLang="zh-CN" sz="1400" smtClean="0"/>
              <a:pPr>
                <a:spcBef>
                  <a:spcPct val="0"/>
                </a:spcBef>
                <a:buClrTx/>
                <a:buSzTx/>
                <a:buFontTx/>
                <a:buNone/>
              </a:pPr>
              <a:t>39</a:t>
            </a:fld>
            <a:endParaRPr lang="en-AU" altLang="zh-CN" sz="1400"/>
          </a:p>
        </p:txBody>
      </p:sp>
      <p:sp>
        <p:nvSpPr>
          <p:cNvPr id="82947" name="Rectangle 2">
            <a:extLst>
              <a:ext uri="{FF2B5EF4-FFF2-40B4-BE49-F238E27FC236}">
                <a16:creationId xmlns:a16="http://schemas.microsoft.com/office/drawing/2014/main" id="{8496DD34-5684-4994-9A72-34498A24FE20}"/>
              </a:ext>
            </a:extLst>
          </p:cNvPr>
          <p:cNvSpPr>
            <a:spLocks noGrp="1" noChangeArrowheads="1"/>
          </p:cNvSpPr>
          <p:nvPr>
            <p:ph type="title"/>
          </p:nvPr>
        </p:nvSpPr>
        <p:spPr/>
        <p:txBody>
          <a:bodyPr/>
          <a:lstStyle/>
          <a:p>
            <a:pPr eaLnBrk="1" hangingPunct="1"/>
            <a:r>
              <a:rPr lang="en-US" altLang="zh-CN">
                <a:ea typeface="宋体" panose="02010600030101010101" pitchFamily="2" charset="-122"/>
              </a:rPr>
              <a:t>CPU </a:t>
            </a:r>
            <a:r>
              <a:rPr lang="zh-CN" altLang="en-US">
                <a:ea typeface="宋体" panose="02010600030101010101" pitchFamily="2" charset="-122"/>
              </a:rPr>
              <a:t>时间计算</a:t>
            </a:r>
            <a:endParaRPr lang="en-AU" altLang="zh-CN">
              <a:ea typeface="宋体" panose="02010600030101010101" pitchFamily="2" charset="-122"/>
            </a:endParaRPr>
          </a:p>
        </p:txBody>
      </p:sp>
      <p:sp>
        <p:nvSpPr>
          <p:cNvPr id="82948" name="Rectangle 3">
            <a:extLst>
              <a:ext uri="{FF2B5EF4-FFF2-40B4-BE49-F238E27FC236}">
                <a16:creationId xmlns:a16="http://schemas.microsoft.com/office/drawing/2014/main" id="{9A027E76-7166-4D7B-8AEB-5D1A1C4A2E1E}"/>
              </a:ext>
            </a:extLst>
          </p:cNvPr>
          <p:cNvSpPr>
            <a:spLocks noGrp="1" noChangeArrowheads="1"/>
          </p:cNvSpPr>
          <p:nvPr>
            <p:ph type="body" idx="1"/>
          </p:nvPr>
        </p:nvSpPr>
        <p:spPr>
          <a:xfrm>
            <a:off x="684213" y="2968625"/>
            <a:ext cx="8270875" cy="3268663"/>
          </a:xfrm>
        </p:spPr>
        <p:txBody>
          <a:bodyPr/>
          <a:lstStyle/>
          <a:p>
            <a:pPr eaLnBrk="1" hangingPunct="1"/>
            <a:r>
              <a:rPr lang="zh-CN" altLang="en-US" dirty="0">
                <a:ea typeface="宋体" panose="02010600030101010101" pitchFamily="2" charset="-122"/>
              </a:rPr>
              <a:t>性能改进：</a:t>
            </a:r>
            <a:r>
              <a:rPr lang="en-US" altLang="zh-CN" dirty="0">
                <a:ea typeface="宋体" panose="02010600030101010101" pitchFamily="2" charset="-122"/>
              </a:rPr>
              <a:t>Performance improved by</a:t>
            </a:r>
          </a:p>
          <a:p>
            <a:pPr lvl="1" eaLnBrk="1" hangingPunct="1"/>
            <a:r>
              <a:rPr lang="zh-CN" altLang="en-US" dirty="0">
                <a:ea typeface="宋体" panose="02010600030101010101" pitchFamily="2" charset="-122"/>
              </a:rPr>
              <a:t>减少时钟周期数</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提高时钟频率</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硬件设计者要经常面对时钟周期数和时钟频率之间的权衡</a:t>
            </a:r>
            <a:endParaRPr lang="en-AU" altLang="zh-CN" dirty="0">
              <a:ea typeface="宋体" panose="02010600030101010101" pitchFamily="2" charset="-122"/>
            </a:endParaRPr>
          </a:p>
        </p:txBody>
      </p:sp>
      <p:graphicFrame>
        <p:nvGraphicFramePr>
          <p:cNvPr id="82949" name="Object 4">
            <a:extLst>
              <a:ext uri="{FF2B5EF4-FFF2-40B4-BE49-F238E27FC236}">
                <a16:creationId xmlns:a16="http://schemas.microsoft.com/office/drawing/2014/main" id="{14C5859E-82A7-4CD7-83F0-EF5B0FF3665D}"/>
              </a:ext>
            </a:extLst>
          </p:cNvPr>
          <p:cNvGraphicFramePr>
            <a:graphicFrameLocks noChangeAspect="1"/>
          </p:cNvGraphicFramePr>
          <p:nvPr/>
        </p:nvGraphicFramePr>
        <p:xfrm>
          <a:off x="1357313" y="1428750"/>
          <a:ext cx="6816725" cy="1452563"/>
        </p:xfrm>
        <a:graphic>
          <a:graphicData uri="http://schemas.openxmlformats.org/presentationml/2006/ole">
            <mc:AlternateContent xmlns:mc="http://schemas.openxmlformats.org/markup-compatibility/2006">
              <mc:Choice xmlns:v="urn:schemas-microsoft-com:vml" Requires="v">
                <p:oleObj spid="_x0000_s82987" name="公式" r:id="rId4" imgW="3098800" imgH="660400" progId="Equation.3">
                  <p:embed/>
                </p:oleObj>
              </mc:Choice>
              <mc:Fallback>
                <p:oleObj name="公式" r:id="rId4" imgW="3098800" imgH="660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7313" y="1428750"/>
                        <a:ext cx="6816725" cy="1452563"/>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C0CBE99B-0133-4993-91C8-F66F59B249B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a:t>
            </a:r>
            <a:r>
              <a:rPr lang="zh-CN" altLang="en-US" sz="1400"/>
              <a:t>计算机概要与技术 </a:t>
            </a:r>
            <a:r>
              <a:rPr lang="en-AU" altLang="zh-CN" sz="1400"/>
              <a:t>— </a:t>
            </a:r>
            <a:fld id="{CA64F98B-250E-4BA5-9D0C-6E50762A7B0B}" type="slidenum">
              <a:rPr lang="en-AU" altLang="zh-CN" sz="1400" smtClean="0"/>
              <a:pPr>
                <a:spcBef>
                  <a:spcPct val="0"/>
                </a:spcBef>
                <a:buClrTx/>
                <a:buSzTx/>
                <a:buFontTx/>
                <a:buNone/>
              </a:pPr>
              <a:t>4</a:t>
            </a:fld>
            <a:endParaRPr lang="en-AU" altLang="zh-CN" sz="1400"/>
          </a:p>
        </p:txBody>
      </p:sp>
      <p:sp>
        <p:nvSpPr>
          <p:cNvPr id="11267" name="Rectangle 2">
            <a:extLst>
              <a:ext uri="{FF2B5EF4-FFF2-40B4-BE49-F238E27FC236}">
                <a16:creationId xmlns:a16="http://schemas.microsoft.com/office/drawing/2014/main" id="{F60F7E51-4DE5-479A-B7E9-6822B2374E55}"/>
              </a:ext>
            </a:extLst>
          </p:cNvPr>
          <p:cNvSpPr>
            <a:spLocks noGrp="1" noChangeArrowheads="1"/>
          </p:cNvSpPr>
          <p:nvPr>
            <p:ph type="title"/>
          </p:nvPr>
        </p:nvSpPr>
        <p:spPr/>
        <p:txBody>
          <a:bodyPr/>
          <a:lstStyle/>
          <a:p>
            <a:pPr eaLnBrk="1" hangingPunct="1"/>
            <a:r>
              <a:rPr lang="zh-CN" altLang="en-US">
                <a:ea typeface="宋体" panose="02010600030101010101" pitchFamily="2" charset="-122"/>
              </a:rPr>
              <a:t>计算机的类型（按应用分）</a:t>
            </a:r>
            <a:endParaRPr lang="en-US" altLang="zh-CN">
              <a:ea typeface="宋体" panose="02010600030101010101" pitchFamily="2" charset="-122"/>
            </a:endParaRPr>
          </a:p>
        </p:txBody>
      </p:sp>
      <p:sp>
        <p:nvSpPr>
          <p:cNvPr id="11268" name="Rectangle 3">
            <a:extLst>
              <a:ext uri="{FF2B5EF4-FFF2-40B4-BE49-F238E27FC236}">
                <a16:creationId xmlns:a16="http://schemas.microsoft.com/office/drawing/2014/main" id="{FC28D707-CBFB-46CF-B08F-461684651F06}"/>
              </a:ext>
            </a:extLst>
          </p:cNvPr>
          <p:cNvSpPr>
            <a:spLocks noGrp="1" noChangeArrowheads="1"/>
          </p:cNvSpPr>
          <p:nvPr>
            <p:ph type="body" idx="1"/>
          </p:nvPr>
        </p:nvSpPr>
        <p:spPr/>
        <p:txBody>
          <a:bodyPr/>
          <a:lstStyle/>
          <a:p>
            <a:pPr eaLnBrk="1" hangingPunct="1">
              <a:lnSpc>
                <a:spcPct val="90000"/>
              </a:lnSpc>
            </a:pPr>
            <a:r>
              <a:rPr lang="zh-CN" altLang="en-US">
                <a:ea typeface="宋体" panose="02010600030101010101" pitchFamily="2" charset="-122"/>
              </a:rPr>
              <a:t>个人计算机</a:t>
            </a:r>
            <a:r>
              <a:rPr lang="en-US" altLang="zh-CN">
                <a:ea typeface="宋体" panose="02010600030101010101" pitchFamily="2" charset="-122"/>
              </a:rPr>
              <a:t>Personal computers</a:t>
            </a:r>
            <a:r>
              <a:rPr lang="zh-CN" altLang="en-US">
                <a:ea typeface="宋体" panose="02010600030101010101" pitchFamily="2" charset="-122"/>
              </a:rPr>
              <a:t>：</a:t>
            </a:r>
            <a:r>
              <a:rPr lang="zh-CN" altLang="en-US" sz="2800">
                <a:latin typeface="华文行楷" panose="02010800040101010101" pitchFamily="2" charset="-122"/>
                <a:ea typeface="华文行楷" panose="02010800040101010101" pitchFamily="2" charset="-122"/>
              </a:rPr>
              <a:t>用于个人使用的计算机，通常包含</a:t>
            </a:r>
            <a:r>
              <a:rPr lang="zh-CN" altLang="en-US" sz="2800">
                <a:solidFill>
                  <a:srgbClr val="00B0F0"/>
                </a:solidFill>
                <a:latin typeface="华文行楷" panose="02010800040101010101" pitchFamily="2" charset="-122"/>
                <a:ea typeface="华文行楷" panose="02010800040101010101" pitchFamily="2" charset="-122"/>
              </a:rPr>
              <a:t>显示器、键盘和鼠标</a:t>
            </a:r>
            <a:r>
              <a:rPr lang="zh-CN" altLang="en-US" sz="2800">
                <a:latin typeface="华文行楷" panose="02010800040101010101" pitchFamily="2" charset="-122"/>
                <a:ea typeface="华文行楷" panose="02010800040101010101" pitchFamily="2" charset="-122"/>
              </a:rPr>
              <a:t>等。</a:t>
            </a:r>
            <a:endParaRPr lang="en-US" altLang="zh-CN" sz="2800">
              <a:latin typeface="华文行楷" panose="02010800040101010101" pitchFamily="2" charset="-122"/>
              <a:ea typeface="华文行楷" panose="02010800040101010101" pitchFamily="2" charset="-122"/>
            </a:endParaRPr>
          </a:p>
          <a:p>
            <a:pPr lvl="1" eaLnBrk="1" hangingPunct="1">
              <a:lnSpc>
                <a:spcPct val="90000"/>
              </a:lnSpc>
            </a:pPr>
            <a:r>
              <a:rPr lang="zh-CN" altLang="en-US">
                <a:ea typeface="宋体" panose="02010600030101010101" pitchFamily="2" charset="-122"/>
              </a:rPr>
              <a:t>通用</a:t>
            </a:r>
            <a:r>
              <a:rPr lang="en-US" altLang="zh-CN">
                <a:ea typeface="宋体" panose="02010600030101010101" pitchFamily="2" charset="-122"/>
              </a:rPr>
              <a:t>, </a:t>
            </a:r>
            <a:r>
              <a:rPr lang="zh-CN" altLang="en-US">
                <a:ea typeface="宋体" panose="02010600030101010101" pitchFamily="2" charset="-122"/>
              </a:rPr>
              <a:t>多样软件支持</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强调能提供良好的性能、低廉的价格</a:t>
            </a:r>
            <a:endParaRPr lang="en-US" altLang="zh-CN">
              <a:ea typeface="宋体" panose="02010600030101010101" pitchFamily="2" charset="-122"/>
            </a:endParaRPr>
          </a:p>
          <a:p>
            <a:pPr eaLnBrk="1" hangingPunct="1">
              <a:lnSpc>
                <a:spcPct val="90000"/>
              </a:lnSpc>
            </a:pPr>
            <a:r>
              <a:rPr lang="zh-CN" altLang="en-US">
                <a:ea typeface="宋体" panose="02010600030101010101" pitchFamily="2" charset="-122"/>
              </a:rPr>
              <a:t>服务器</a:t>
            </a:r>
            <a:r>
              <a:rPr lang="en-US" altLang="zh-CN">
                <a:ea typeface="宋体" panose="02010600030101010101" pitchFamily="2" charset="-122"/>
              </a:rPr>
              <a:t>Server computers</a:t>
            </a:r>
            <a:r>
              <a:rPr lang="zh-CN" altLang="en-US">
                <a:ea typeface="宋体" panose="02010600030101010101" pitchFamily="2" charset="-122"/>
              </a:rPr>
              <a:t>：</a:t>
            </a:r>
            <a:r>
              <a:rPr lang="zh-CN" altLang="en-US" sz="2800">
                <a:latin typeface="华文行楷" panose="02010800040101010101" pitchFamily="2" charset="-122"/>
                <a:ea typeface="华文行楷" panose="02010800040101010101" pitchFamily="2" charset="-122"/>
              </a:rPr>
              <a:t>用于为多用户运行大型程序的计算机，通常由多用户并行使用，并通过网络访问。</a:t>
            </a:r>
            <a:endParaRPr lang="en-US" altLang="zh-CN" sz="2800">
              <a:latin typeface="华文行楷" panose="02010800040101010101" pitchFamily="2" charset="-122"/>
              <a:ea typeface="华文行楷" panose="02010800040101010101" pitchFamily="2" charset="-122"/>
            </a:endParaRPr>
          </a:p>
          <a:p>
            <a:pPr lvl="1" eaLnBrk="1" hangingPunct="1">
              <a:lnSpc>
                <a:spcPct val="90000"/>
              </a:lnSpc>
            </a:pPr>
            <a:r>
              <a:rPr lang="zh-CN" altLang="en-US">
                <a:ea typeface="宋体" panose="02010600030101010101" pitchFamily="2" charset="-122"/>
              </a:rPr>
              <a:t>基于网络</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大容量、高性能和可靠性</a:t>
            </a:r>
            <a:endParaRPr lang="en-US" altLang="zh-CN">
              <a:ea typeface="宋体" panose="02010600030101010101" pitchFamily="2" charset="-122"/>
            </a:endParaRPr>
          </a:p>
          <a:p>
            <a:pPr lvl="1" eaLnBrk="1" hangingPunct="1">
              <a:lnSpc>
                <a:spcPct val="90000"/>
              </a:lnSpc>
            </a:pPr>
            <a:r>
              <a:rPr lang="zh-CN" altLang="en-US">
                <a:ea typeface="宋体" panose="02010600030101010101" pitchFamily="2" charset="-122"/>
              </a:rPr>
              <a:t>功能和价格从低端到高端伸缩范围大</a:t>
            </a:r>
            <a:endParaRPr lang="en-AU" altLang="zh-CN">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a:extLst>
              <a:ext uri="{FF2B5EF4-FFF2-40B4-BE49-F238E27FC236}">
                <a16:creationId xmlns:a16="http://schemas.microsoft.com/office/drawing/2014/main" id="{5807EFD2-5B00-48EF-9E29-CEA6578D6BE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935514FE-E8C4-4726-AFCE-F710BEF1B594}" type="slidenum">
              <a:rPr lang="en-AU" altLang="zh-CN" sz="1400" smtClean="0"/>
              <a:pPr>
                <a:spcBef>
                  <a:spcPct val="0"/>
                </a:spcBef>
                <a:buClrTx/>
                <a:buSzTx/>
                <a:buFontTx/>
                <a:buNone/>
              </a:pPr>
              <a:t>40</a:t>
            </a:fld>
            <a:endParaRPr lang="en-AU" altLang="zh-CN" sz="1400"/>
          </a:p>
        </p:txBody>
      </p:sp>
      <p:sp>
        <p:nvSpPr>
          <p:cNvPr id="84995" name="Rectangle 2">
            <a:extLst>
              <a:ext uri="{FF2B5EF4-FFF2-40B4-BE49-F238E27FC236}">
                <a16:creationId xmlns:a16="http://schemas.microsoft.com/office/drawing/2014/main" id="{83001095-6CFB-4D5D-B0F5-D58FD3CB5568}"/>
              </a:ext>
            </a:extLst>
          </p:cNvPr>
          <p:cNvSpPr>
            <a:spLocks noGrp="1" noChangeArrowheads="1"/>
          </p:cNvSpPr>
          <p:nvPr>
            <p:ph type="title"/>
          </p:nvPr>
        </p:nvSpPr>
        <p:spPr/>
        <p:txBody>
          <a:bodyPr/>
          <a:lstStyle/>
          <a:p>
            <a:pPr eaLnBrk="1" hangingPunct="1"/>
            <a:r>
              <a:rPr lang="zh-CN" altLang="en-US">
                <a:ea typeface="宋体" panose="02010600030101010101" pitchFamily="2" charset="-122"/>
              </a:rPr>
              <a:t>性能改进例子</a:t>
            </a:r>
            <a:endParaRPr lang="en-AU" altLang="zh-CN">
              <a:ea typeface="宋体" panose="02010600030101010101" pitchFamily="2" charset="-122"/>
            </a:endParaRPr>
          </a:p>
        </p:txBody>
      </p:sp>
      <p:sp>
        <p:nvSpPr>
          <p:cNvPr id="84996" name="Rectangle 3">
            <a:extLst>
              <a:ext uri="{FF2B5EF4-FFF2-40B4-BE49-F238E27FC236}">
                <a16:creationId xmlns:a16="http://schemas.microsoft.com/office/drawing/2014/main" id="{839D9144-2F28-4E65-9CDB-60E7A95B6225}"/>
              </a:ext>
            </a:extLst>
          </p:cNvPr>
          <p:cNvSpPr>
            <a:spLocks noGrp="1" noChangeArrowheads="1"/>
          </p:cNvSpPr>
          <p:nvPr>
            <p:ph type="body" idx="1"/>
          </p:nvPr>
        </p:nvSpPr>
        <p:spPr>
          <a:xfrm>
            <a:off x="684213" y="1125538"/>
            <a:ext cx="8270875" cy="2917825"/>
          </a:xfrm>
        </p:spPr>
        <p:txBody>
          <a:bodyPr/>
          <a:lstStyle/>
          <a:p>
            <a:pPr eaLnBrk="1" hangingPunct="1"/>
            <a:r>
              <a:rPr lang="zh-CN" altLang="en-US" sz="2400" dirty="0">
                <a:ea typeface="宋体" panose="02010600030101010101" pitchFamily="2" charset="-122"/>
              </a:rPr>
              <a:t>计算机</a:t>
            </a:r>
            <a:r>
              <a:rPr lang="en-US" altLang="zh-CN" sz="2400" dirty="0">
                <a:ea typeface="宋体" panose="02010600030101010101" pitchFamily="2" charset="-122"/>
              </a:rPr>
              <a:t> A: 2GHz </a:t>
            </a:r>
            <a:r>
              <a:rPr lang="zh-CN" altLang="en-US" sz="2400" dirty="0">
                <a:ea typeface="宋体" panose="02010600030101010101" pitchFamily="2" charset="-122"/>
              </a:rPr>
              <a:t>时钟频率</a:t>
            </a:r>
            <a:r>
              <a:rPr lang="en-US" altLang="zh-CN" sz="2400" dirty="0">
                <a:ea typeface="宋体" panose="02010600030101010101" pitchFamily="2" charset="-122"/>
              </a:rPr>
              <a:t>, </a:t>
            </a:r>
            <a:r>
              <a:rPr lang="zh-CN" altLang="en-US" sz="2400" dirty="0">
                <a:ea typeface="宋体" panose="02010600030101010101" pitchFamily="2" charset="-122"/>
              </a:rPr>
              <a:t>运行某程序需</a:t>
            </a:r>
            <a:r>
              <a:rPr lang="en-US" altLang="zh-CN" sz="2400" dirty="0">
                <a:ea typeface="宋体" panose="02010600030101010101" pitchFamily="2" charset="-122"/>
              </a:rPr>
              <a:t>CPU </a:t>
            </a:r>
            <a:r>
              <a:rPr lang="zh-CN" altLang="en-US" sz="2400" dirty="0">
                <a:ea typeface="宋体" panose="02010600030101010101" pitchFamily="2" charset="-122"/>
              </a:rPr>
              <a:t>时间</a:t>
            </a:r>
            <a:r>
              <a:rPr lang="en-US" altLang="zh-CN" sz="2400" dirty="0">
                <a:ea typeface="宋体" panose="02010600030101010101" pitchFamily="2" charset="-122"/>
              </a:rPr>
              <a:t>10s </a:t>
            </a:r>
          </a:p>
          <a:p>
            <a:pPr eaLnBrk="1" hangingPunct="1"/>
            <a:r>
              <a:rPr lang="zh-CN" altLang="en-US" sz="2400" dirty="0">
                <a:ea typeface="宋体" panose="02010600030101010101" pitchFamily="2" charset="-122"/>
              </a:rPr>
              <a:t>现需设计一台计算机</a:t>
            </a:r>
            <a:r>
              <a:rPr lang="en-US" altLang="zh-CN" sz="2400" dirty="0">
                <a:ea typeface="宋体" panose="02010600030101010101" pitchFamily="2" charset="-122"/>
              </a:rPr>
              <a:t>B</a:t>
            </a:r>
            <a:r>
              <a:rPr lang="zh-CN" altLang="en-US" sz="2400" dirty="0">
                <a:ea typeface="宋体" panose="02010600030101010101" pitchFamily="2" charset="-122"/>
              </a:rPr>
              <a:t>，使得</a:t>
            </a:r>
            <a:endParaRPr lang="en-US" altLang="zh-CN" sz="2400" dirty="0">
              <a:ea typeface="宋体" panose="02010600030101010101" pitchFamily="2" charset="-122"/>
            </a:endParaRPr>
          </a:p>
          <a:p>
            <a:pPr lvl="1" eaLnBrk="1" hangingPunct="1"/>
            <a:r>
              <a:rPr lang="zh-CN" altLang="en-US" sz="2000" dirty="0">
                <a:ea typeface="宋体" panose="02010600030101010101" pitchFamily="2" charset="-122"/>
              </a:rPr>
              <a:t>运行时间缩短为</a:t>
            </a:r>
            <a:r>
              <a:rPr lang="en-US" altLang="zh-CN" sz="2000" dirty="0">
                <a:ea typeface="宋体" panose="02010600030101010101" pitchFamily="2" charset="-122"/>
              </a:rPr>
              <a:t> 6s CPU</a:t>
            </a:r>
            <a:r>
              <a:rPr lang="zh-CN" altLang="en-US" sz="2000" dirty="0">
                <a:ea typeface="宋体" panose="02010600030101010101" pitchFamily="2" charset="-122"/>
              </a:rPr>
              <a:t>时间</a:t>
            </a:r>
            <a:endParaRPr lang="en-US" altLang="zh-CN" sz="2000" dirty="0">
              <a:ea typeface="宋体" panose="02010600030101010101" pitchFamily="2" charset="-122"/>
            </a:endParaRPr>
          </a:p>
          <a:p>
            <a:pPr lvl="1" eaLnBrk="1" hangingPunct="1"/>
            <a:r>
              <a:rPr lang="zh-CN" altLang="en-US" sz="2000" dirty="0">
                <a:ea typeface="宋体" panose="02010600030101010101" pitchFamily="2" charset="-122"/>
              </a:rPr>
              <a:t>通过提高时钟频率</a:t>
            </a:r>
            <a:r>
              <a:rPr lang="en-US" altLang="zh-CN" sz="2000" dirty="0">
                <a:ea typeface="宋体" panose="02010600030101010101" pitchFamily="2" charset="-122"/>
              </a:rPr>
              <a:t>, </a:t>
            </a:r>
            <a:r>
              <a:rPr lang="zh-CN" altLang="en-US" sz="2000" dirty="0">
                <a:ea typeface="宋体" panose="02010600030101010101" pitchFamily="2" charset="-122"/>
              </a:rPr>
              <a:t>但会影响</a:t>
            </a:r>
            <a:r>
              <a:rPr lang="en-US" altLang="zh-CN" sz="2000" dirty="0">
                <a:ea typeface="宋体" panose="02010600030101010101" pitchFamily="2" charset="-122"/>
              </a:rPr>
              <a:t>CPU</a:t>
            </a:r>
            <a:r>
              <a:rPr lang="zh-CN" altLang="en-US" sz="2000" dirty="0">
                <a:ea typeface="宋体" panose="02010600030101010101" pitchFamily="2" charset="-122"/>
              </a:rPr>
              <a:t>其余部分设计，导致</a:t>
            </a:r>
            <a:r>
              <a:rPr lang="en-US" altLang="zh-CN" sz="2000" dirty="0">
                <a:ea typeface="宋体" panose="02010600030101010101" pitchFamily="2" charset="-122"/>
              </a:rPr>
              <a:t>B</a:t>
            </a:r>
            <a:r>
              <a:rPr lang="zh-CN" altLang="en-US" sz="2000" dirty="0">
                <a:ea typeface="宋体" panose="02010600030101010101" pitchFamily="2" charset="-122"/>
              </a:rPr>
              <a:t>运行此程序需时钟周期数为</a:t>
            </a:r>
            <a:r>
              <a:rPr lang="en-US" altLang="zh-CN" sz="2000" dirty="0">
                <a:ea typeface="宋体" panose="02010600030101010101" pitchFamily="2" charset="-122"/>
              </a:rPr>
              <a:t>A</a:t>
            </a:r>
            <a:r>
              <a:rPr lang="zh-CN" altLang="en-US" sz="2000" dirty="0">
                <a:ea typeface="宋体" panose="02010600030101010101" pitchFamily="2" charset="-122"/>
              </a:rPr>
              <a:t>的</a:t>
            </a:r>
            <a:r>
              <a:rPr lang="en-US" altLang="zh-CN" sz="2000" dirty="0">
                <a:ea typeface="宋体" panose="02010600030101010101" pitchFamily="2" charset="-122"/>
              </a:rPr>
              <a:t>1.2 </a:t>
            </a:r>
            <a:r>
              <a:rPr lang="zh-CN" altLang="en-US" sz="2000" dirty="0">
                <a:ea typeface="宋体" panose="02010600030101010101" pitchFamily="2" charset="-122"/>
              </a:rPr>
              <a:t>倍</a:t>
            </a:r>
            <a:endParaRPr lang="en-US" altLang="zh-CN" sz="2000" dirty="0">
              <a:ea typeface="宋体" panose="02010600030101010101" pitchFamily="2" charset="-122"/>
            </a:endParaRPr>
          </a:p>
          <a:p>
            <a:pPr eaLnBrk="1" hangingPunct="1"/>
            <a:r>
              <a:rPr lang="zh-CN" altLang="en-US" sz="2400" dirty="0">
                <a:ea typeface="宋体" panose="02010600030101010101" pitchFamily="2" charset="-122"/>
              </a:rPr>
              <a:t>那么设计者应将</a:t>
            </a:r>
            <a:r>
              <a:rPr lang="en-US" altLang="zh-CN" sz="2400" dirty="0">
                <a:ea typeface="宋体" panose="02010600030101010101" pitchFamily="2" charset="-122"/>
              </a:rPr>
              <a:t>B</a:t>
            </a:r>
            <a:r>
              <a:rPr lang="zh-CN" altLang="en-US" sz="2400" dirty="0">
                <a:ea typeface="宋体" panose="02010600030101010101" pitchFamily="2" charset="-122"/>
              </a:rPr>
              <a:t>的时钟频率提高到多少？</a:t>
            </a:r>
            <a:endParaRPr lang="en-US" altLang="zh-CN" sz="2400" dirty="0">
              <a:ea typeface="宋体" panose="02010600030101010101" pitchFamily="2" charset="-122"/>
            </a:endParaRPr>
          </a:p>
        </p:txBody>
      </p:sp>
      <p:graphicFrame>
        <p:nvGraphicFramePr>
          <p:cNvPr id="84997" name="Object 4">
            <a:extLst>
              <a:ext uri="{FF2B5EF4-FFF2-40B4-BE49-F238E27FC236}">
                <a16:creationId xmlns:a16="http://schemas.microsoft.com/office/drawing/2014/main" id="{F2218C7A-FC9F-429A-85D6-4E13ED269DF6}"/>
              </a:ext>
            </a:extLst>
          </p:cNvPr>
          <p:cNvGraphicFramePr>
            <a:graphicFrameLocks noChangeAspect="1"/>
          </p:cNvGraphicFramePr>
          <p:nvPr/>
        </p:nvGraphicFramePr>
        <p:xfrm>
          <a:off x="866775" y="3608388"/>
          <a:ext cx="7186613" cy="2743200"/>
        </p:xfrm>
        <a:graphic>
          <a:graphicData uri="http://schemas.openxmlformats.org/presentationml/2006/ole">
            <mc:AlternateContent xmlns:mc="http://schemas.openxmlformats.org/markup-compatibility/2006">
              <mc:Choice xmlns:v="urn:schemas-microsoft-com:vml" Requires="v">
                <p:oleObj spid="_x0000_s85037" name="公式" r:id="rId4" imgW="3594100" imgH="1371600" progId="Equation.3">
                  <p:embed/>
                </p:oleObj>
              </mc:Choice>
              <mc:Fallback>
                <p:oleObj name="公式" r:id="rId4" imgW="3594100" imgH="1371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775" y="3608388"/>
                        <a:ext cx="7186613" cy="27432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id="{D9DFAC31-6336-44AF-97DE-908CBE499E9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29E5DC51-2AE0-4190-8F77-6D3AA6DBB387}" type="slidenum">
              <a:rPr lang="en-AU" altLang="zh-CN" sz="1400" smtClean="0"/>
              <a:pPr>
                <a:spcBef>
                  <a:spcPct val="0"/>
                </a:spcBef>
                <a:buClrTx/>
                <a:buSzTx/>
                <a:buFontTx/>
                <a:buNone/>
              </a:pPr>
              <a:t>41</a:t>
            </a:fld>
            <a:endParaRPr lang="en-AU" altLang="zh-CN" sz="1400"/>
          </a:p>
        </p:txBody>
      </p:sp>
      <p:sp>
        <p:nvSpPr>
          <p:cNvPr id="87043" name="Rectangle 2">
            <a:extLst>
              <a:ext uri="{FF2B5EF4-FFF2-40B4-BE49-F238E27FC236}">
                <a16:creationId xmlns:a16="http://schemas.microsoft.com/office/drawing/2014/main" id="{9EEB7C36-480F-4A73-8D90-6F87A87C606D}"/>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指令数和</a:t>
            </a:r>
            <a:r>
              <a:rPr lang="en-US" altLang="zh-CN">
                <a:ea typeface="宋体" panose="02010600030101010101" pitchFamily="2" charset="-122"/>
              </a:rPr>
              <a:t> CPI</a:t>
            </a:r>
            <a:endParaRPr lang="en-AU" altLang="zh-CN">
              <a:ea typeface="宋体" panose="02010600030101010101" pitchFamily="2" charset="-122"/>
            </a:endParaRPr>
          </a:p>
        </p:txBody>
      </p:sp>
      <p:sp>
        <p:nvSpPr>
          <p:cNvPr id="87044" name="Rectangle 3">
            <a:extLst>
              <a:ext uri="{FF2B5EF4-FFF2-40B4-BE49-F238E27FC236}">
                <a16:creationId xmlns:a16="http://schemas.microsoft.com/office/drawing/2014/main" id="{FC92A769-A67E-4A4C-95AC-2C78E255DD97}"/>
              </a:ext>
            </a:extLst>
          </p:cNvPr>
          <p:cNvSpPr>
            <a:spLocks noGrp="1" noChangeArrowheads="1"/>
          </p:cNvSpPr>
          <p:nvPr>
            <p:ph type="body" idx="1"/>
          </p:nvPr>
        </p:nvSpPr>
        <p:spPr>
          <a:xfrm>
            <a:off x="1182688" y="3462338"/>
            <a:ext cx="7772400" cy="2774950"/>
          </a:xfrm>
        </p:spPr>
        <p:txBody>
          <a:bodyPr/>
          <a:lstStyle/>
          <a:p>
            <a:pPr eaLnBrk="1" hangingPunct="1"/>
            <a:r>
              <a:rPr lang="zh-CN" altLang="en-US" sz="2800">
                <a:ea typeface="宋体" panose="02010600030101010101" pitchFamily="2" charset="-122"/>
              </a:rPr>
              <a:t>一个程序的指令数</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取决于程序</a:t>
            </a:r>
            <a:r>
              <a:rPr lang="en-US" altLang="zh-CN" sz="2400">
                <a:ea typeface="宋体" panose="02010600030101010101" pitchFamily="2" charset="-122"/>
              </a:rPr>
              <a:t>, ISA </a:t>
            </a:r>
            <a:r>
              <a:rPr lang="zh-CN" altLang="en-US" sz="2400">
                <a:ea typeface="宋体" panose="02010600030101010101" pitchFamily="2" charset="-122"/>
              </a:rPr>
              <a:t>和编译器</a:t>
            </a:r>
            <a:endParaRPr lang="en-US" altLang="zh-CN" sz="2400">
              <a:ea typeface="宋体" panose="02010600030101010101" pitchFamily="2" charset="-122"/>
            </a:endParaRPr>
          </a:p>
          <a:p>
            <a:pPr eaLnBrk="1" hangingPunct="1"/>
            <a:r>
              <a:rPr lang="zh-CN" altLang="en-US" sz="2800">
                <a:ea typeface="宋体" panose="02010600030101010101" pitchFamily="2" charset="-122"/>
              </a:rPr>
              <a:t>平均每条指令的时钟周期数</a:t>
            </a:r>
            <a:endParaRPr lang="en-US" altLang="zh-CN" sz="2800">
              <a:ea typeface="宋体" panose="02010600030101010101" pitchFamily="2" charset="-122"/>
            </a:endParaRPr>
          </a:p>
          <a:p>
            <a:pPr lvl="1" eaLnBrk="1" hangingPunct="1"/>
            <a:r>
              <a:rPr lang="zh-CN" altLang="en-US" sz="2400">
                <a:ea typeface="宋体" panose="02010600030101010101" pitchFamily="2" charset="-122"/>
              </a:rPr>
              <a:t>由</a:t>
            </a:r>
            <a:r>
              <a:rPr lang="en-US" altLang="zh-CN" sz="2400">
                <a:ea typeface="宋体" panose="02010600030101010101" pitchFamily="2" charset="-122"/>
              </a:rPr>
              <a:t> CPU </a:t>
            </a:r>
            <a:r>
              <a:rPr lang="zh-CN" altLang="en-US" sz="2400">
                <a:ea typeface="宋体" panose="02010600030101010101" pitchFamily="2" charset="-122"/>
              </a:rPr>
              <a:t>硬件确定</a:t>
            </a:r>
            <a:endParaRPr lang="en-US" altLang="zh-CN" sz="2400">
              <a:ea typeface="宋体" panose="02010600030101010101" pitchFamily="2" charset="-122"/>
            </a:endParaRPr>
          </a:p>
          <a:p>
            <a:pPr lvl="1" eaLnBrk="1" hangingPunct="1"/>
            <a:r>
              <a:rPr lang="zh-CN" altLang="en-US" sz="2400">
                <a:ea typeface="宋体" panose="02010600030101010101" pitchFamily="2" charset="-122"/>
              </a:rPr>
              <a:t>如果不同指令的</a:t>
            </a:r>
            <a:r>
              <a:rPr lang="en-US" altLang="zh-CN" sz="2400">
                <a:ea typeface="宋体" panose="02010600030101010101" pitchFamily="2" charset="-122"/>
              </a:rPr>
              <a:t>CPI</a:t>
            </a:r>
            <a:r>
              <a:rPr lang="zh-CN" altLang="en-US" sz="2400">
                <a:ea typeface="宋体" panose="02010600030101010101" pitchFamily="2" charset="-122"/>
              </a:rPr>
              <a:t>不同，那么</a:t>
            </a:r>
            <a:endParaRPr lang="en-US" altLang="zh-CN" sz="2400">
              <a:ea typeface="宋体" panose="02010600030101010101" pitchFamily="2" charset="-122"/>
            </a:endParaRPr>
          </a:p>
          <a:p>
            <a:pPr lvl="2" eaLnBrk="1" hangingPunct="1"/>
            <a:r>
              <a:rPr lang="zh-CN" altLang="en-US" sz="2000">
                <a:ea typeface="宋体" panose="02010600030101010101" pitchFamily="2" charset="-122"/>
              </a:rPr>
              <a:t>平均</a:t>
            </a:r>
            <a:r>
              <a:rPr lang="en-US" altLang="zh-CN" sz="2000">
                <a:ea typeface="宋体" panose="02010600030101010101" pitchFamily="2" charset="-122"/>
              </a:rPr>
              <a:t>CPI</a:t>
            </a:r>
            <a:r>
              <a:rPr lang="zh-CN" altLang="en-US" sz="2000">
                <a:ea typeface="宋体" panose="02010600030101010101" pitchFamily="2" charset="-122"/>
              </a:rPr>
              <a:t>受</a:t>
            </a:r>
            <a:r>
              <a:rPr lang="zh-CN" altLang="en-US" sz="2000" b="1">
                <a:solidFill>
                  <a:srgbClr val="FF0000"/>
                </a:solidFill>
                <a:ea typeface="宋体" panose="02010600030101010101" pitchFamily="2" charset="-122"/>
              </a:rPr>
              <a:t>指令组合</a:t>
            </a:r>
            <a:r>
              <a:rPr lang="zh-CN" altLang="en-US" sz="2000">
                <a:ea typeface="宋体" panose="02010600030101010101" pitchFamily="2" charset="-122"/>
              </a:rPr>
              <a:t>的影响</a:t>
            </a:r>
            <a:endParaRPr lang="en-AU" altLang="zh-CN" sz="2000">
              <a:ea typeface="宋体" panose="02010600030101010101" pitchFamily="2" charset="-122"/>
            </a:endParaRPr>
          </a:p>
        </p:txBody>
      </p:sp>
      <p:graphicFrame>
        <p:nvGraphicFramePr>
          <p:cNvPr id="87045" name="Object 4">
            <a:extLst>
              <a:ext uri="{FF2B5EF4-FFF2-40B4-BE49-F238E27FC236}">
                <a16:creationId xmlns:a16="http://schemas.microsoft.com/office/drawing/2014/main" id="{7357EA7F-FE22-406A-A780-178464DAAA73}"/>
              </a:ext>
            </a:extLst>
          </p:cNvPr>
          <p:cNvGraphicFramePr>
            <a:graphicFrameLocks noChangeAspect="1"/>
          </p:cNvGraphicFramePr>
          <p:nvPr/>
        </p:nvGraphicFramePr>
        <p:xfrm>
          <a:off x="107950" y="1389063"/>
          <a:ext cx="9078913" cy="1924050"/>
        </p:xfrm>
        <a:graphic>
          <a:graphicData uri="http://schemas.openxmlformats.org/presentationml/2006/ole">
            <mc:AlternateContent xmlns:mc="http://schemas.openxmlformats.org/markup-compatibility/2006">
              <mc:Choice xmlns:v="urn:schemas-microsoft-com:vml" Requires="v">
                <p:oleObj spid="_x0000_s87084" name="公式" r:id="rId4" imgW="4127500" imgH="876300" progId="Equation.3">
                  <p:embed/>
                </p:oleObj>
              </mc:Choice>
              <mc:Fallback>
                <p:oleObj name="公式" r:id="rId4" imgW="4127500" imgH="876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1389063"/>
                        <a:ext cx="9078913" cy="19240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a:extLst>
              <a:ext uri="{FF2B5EF4-FFF2-40B4-BE49-F238E27FC236}">
                <a16:creationId xmlns:a16="http://schemas.microsoft.com/office/drawing/2014/main" id="{BD7215B3-DB0F-4108-8648-0996620E29B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381652A7-250E-41CD-BE31-5E23EB2C2FAE}" type="slidenum">
              <a:rPr lang="en-AU" altLang="zh-CN" sz="1400" smtClean="0"/>
              <a:pPr>
                <a:spcBef>
                  <a:spcPct val="0"/>
                </a:spcBef>
                <a:buClrTx/>
                <a:buSzTx/>
                <a:buFontTx/>
                <a:buNone/>
              </a:pPr>
              <a:t>42</a:t>
            </a:fld>
            <a:endParaRPr lang="en-AU" altLang="zh-CN" sz="1400"/>
          </a:p>
        </p:txBody>
      </p:sp>
      <p:sp>
        <p:nvSpPr>
          <p:cNvPr id="89091" name="Rectangle 2">
            <a:extLst>
              <a:ext uri="{FF2B5EF4-FFF2-40B4-BE49-F238E27FC236}">
                <a16:creationId xmlns:a16="http://schemas.microsoft.com/office/drawing/2014/main" id="{8E50D0C1-8F89-474E-AD5D-FC42A176AB12}"/>
              </a:ext>
            </a:extLst>
          </p:cNvPr>
          <p:cNvSpPr>
            <a:spLocks noGrp="1" noChangeArrowheads="1"/>
          </p:cNvSpPr>
          <p:nvPr>
            <p:ph type="title"/>
          </p:nvPr>
        </p:nvSpPr>
        <p:spPr/>
        <p:txBody>
          <a:bodyPr/>
          <a:lstStyle/>
          <a:p>
            <a:pPr eaLnBrk="1" hangingPunct="1"/>
            <a:r>
              <a:rPr lang="en-US" altLang="zh-CN" dirty="0">
                <a:ea typeface="宋体" panose="02010600030101010101" pitchFamily="2" charset="-122"/>
              </a:rPr>
              <a:t>CPI </a:t>
            </a:r>
            <a:r>
              <a:rPr lang="zh-CN" altLang="en-US" dirty="0">
                <a:ea typeface="宋体" panose="02010600030101010101" pitchFamily="2" charset="-122"/>
              </a:rPr>
              <a:t>例子</a:t>
            </a:r>
            <a:r>
              <a:rPr lang="en-US" altLang="zh-CN" dirty="0">
                <a:ea typeface="宋体" panose="02010600030101010101" pitchFamily="2" charset="-122"/>
              </a:rPr>
              <a:t>		</a:t>
            </a:r>
            <a:r>
              <a:rPr lang="zh-CN" altLang="en-US" sz="3200" b="0" dirty="0"/>
              <a:t>相同</a:t>
            </a:r>
            <a:r>
              <a:rPr lang="en-US" altLang="zh-CN" sz="3200" b="0" dirty="0"/>
              <a:t>ISA</a:t>
            </a:r>
            <a:endParaRPr lang="en-AU" altLang="zh-CN" sz="3200" b="0" dirty="0">
              <a:ea typeface="宋体" panose="02010600030101010101" pitchFamily="2" charset="-122"/>
            </a:endParaRPr>
          </a:p>
        </p:txBody>
      </p:sp>
      <p:sp>
        <p:nvSpPr>
          <p:cNvPr id="89092" name="Rectangle 3">
            <a:extLst>
              <a:ext uri="{FF2B5EF4-FFF2-40B4-BE49-F238E27FC236}">
                <a16:creationId xmlns:a16="http://schemas.microsoft.com/office/drawing/2014/main" id="{E64FCAA9-AD29-4DD2-937D-581CCE9FF1F6}"/>
              </a:ext>
            </a:extLst>
          </p:cNvPr>
          <p:cNvSpPr>
            <a:spLocks noGrp="1" noChangeArrowheads="1"/>
          </p:cNvSpPr>
          <p:nvPr>
            <p:ph type="body" idx="1"/>
          </p:nvPr>
        </p:nvSpPr>
        <p:spPr>
          <a:xfrm>
            <a:off x="684213" y="1125538"/>
            <a:ext cx="8270875" cy="2016125"/>
          </a:xfrm>
        </p:spPr>
        <p:txBody>
          <a:bodyPr/>
          <a:lstStyle/>
          <a:p>
            <a:pPr eaLnBrk="1" hangingPunct="1">
              <a:lnSpc>
                <a:spcPct val="90000"/>
              </a:lnSpc>
            </a:pPr>
            <a:r>
              <a:rPr lang="zh-CN" altLang="en-US" sz="2800">
                <a:ea typeface="宋体" panose="02010600030101010101" pitchFamily="2" charset="-122"/>
              </a:rPr>
              <a:t>计算机</a:t>
            </a:r>
            <a:r>
              <a:rPr lang="en-US" altLang="zh-CN" sz="2800">
                <a:ea typeface="宋体" panose="02010600030101010101" pitchFamily="2" charset="-122"/>
              </a:rPr>
              <a:t> A: </a:t>
            </a:r>
            <a:r>
              <a:rPr lang="zh-CN" altLang="en-US" sz="2800">
                <a:ea typeface="宋体" panose="02010600030101010101" pitchFamily="2" charset="-122"/>
              </a:rPr>
              <a:t>时钟周期</a:t>
            </a:r>
            <a:r>
              <a:rPr lang="en-US" altLang="zh-CN" sz="2800">
                <a:ea typeface="宋体" panose="02010600030101010101" pitchFamily="2" charset="-122"/>
              </a:rPr>
              <a:t>= 250ps, CPI = 2.0</a:t>
            </a:r>
          </a:p>
          <a:p>
            <a:pPr eaLnBrk="1" hangingPunct="1">
              <a:lnSpc>
                <a:spcPct val="90000"/>
              </a:lnSpc>
            </a:pPr>
            <a:r>
              <a:rPr lang="zh-CN" altLang="en-US" sz="2800">
                <a:ea typeface="宋体" panose="02010600030101010101" pitchFamily="2" charset="-122"/>
              </a:rPr>
              <a:t>计算机</a:t>
            </a:r>
            <a:r>
              <a:rPr lang="en-US" altLang="zh-CN" sz="2800">
                <a:ea typeface="宋体" panose="02010600030101010101" pitchFamily="2" charset="-122"/>
              </a:rPr>
              <a:t> B: </a:t>
            </a:r>
            <a:r>
              <a:rPr lang="zh-CN" altLang="en-US" sz="2800">
                <a:ea typeface="宋体" panose="02010600030101010101" pitchFamily="2" charset="-122"/>
              </a:rPr>
              <a:t>时钟周期</a:t>
            </a:r>
            <a:r>
              <a:rPr lang="en-US" altLang="zh-CN" sz="2800">
                <a:ea typeface="宋体" panose="02010600030101010101" pitchFamily="2" charset="-122"/>
              </a:rPr>
              <a:t>= 500ps, CPI = 1.2</a:t>
            </a:r>
          </a:p>
          <a:p>
            <a:pPr eaLnBrk="1" hangingPunct="1">
              <a:lnSpc>
                <a:spcPct val="90000"/>
              </a:lnSpc>
            </a:pPr>
            <a:r>
              <a:rPr lang="zh-CN" altLang="en-US" sz="2800">
                <a:ea typeface="宋体" panose="02010600030101010101" pitchFamily="2" charset="-122"/>
              </a:rPr>
              <a:t>相有</a:t>
            </a:r>
            <a:r>
              <a:rPr lang="zh-CN" altLang="en-US" sz="2800">
                <a:solidFill>
                  <a:srgbClr val="FF0000"/>
                </a:solidFill>
                <a:ea typeface="宋体" panose="02010600030101010101" pitchFamily="2" charset="-122"/>
              </a:rPr>
              <a:t>相同的</a:t>
            </a:r>
            <a:r>
              <a:rPr lang="en-US" altLang="zh-CN" sz="2800">
                <a:solidFill>
                  <a:srgbClr val="FF0000"/>
                </a:solidFill>
                <a:ea typeface="宋体" panose="02010600030101010101" pitchFamily="2" charset="-122"/>
              </a:rPr>
              <a:t> ISA</a:t>
            </a:r>
          </a:p>
          <a:p>
            <a:pPr eaLnBrk="1" hangingPunct="1">
              <a:lnSpc>
                <a:spcPct val="90000"/>
              </a:lnSpc>
            </a:pPr>
            <a:r>
              <a:rPr lang="zh-CN" altLang="en-US" sz="2800">
                <a:ea typeface="宋体" panose="02010600030101010101" pitchFamily="2" charset="-122"/>
              </a:rPr>
              <a:t>对于固定程序，哪台机执行速度更快</a:t>
            </a:r>
            <a:r>
              <a:rPr lang="en-US" altLang="zh-CN" sz="2800">
                <a:ea typeface="宋体" panose="02010600030101010101" pitchFamily="2" charset="-122"/>
              </a:rPr>
              <a:t>?</a:t>
            </a:r>
            <a:r>
              <a:rPr lang="zh-CN" altLang="en-US" sz="2800">
                <a:ea typeface="宋体" panose="02010600030101010101" pitchFamily="2" charset="-122"/>
              </a:rPr>
              <a:t>快多少？</a:t>
            </a:r>
            <a:endParaRPr lang="en-AU" altLang="zh-CN" sz="2800">
              <a:ea typeface="宋体" panose="02010600030101010101" pitchFamily="2" charset="-122"/>
            </a:endParaRPr>
          </a:p>
        </p:txBody>
      </p:sp>
      <p:graphicFrame>
        <p:nvGraphicFramePr>
          <p:cNvPr id="89093" name="Object 4">
            <a:extLst>
              <a:ext uri="{FF2B5EF4-FFF2-40B4-BE49-F238E27FC236}">
                <a16:creationId xmlns:a16="http://schemas.microsoft.com/office/drawing/2014/main" id="{36386FB0-C51D-4888-BE25-B6C9B0AF7ACE}"/>
              </a:ext>
            </a:extLst>
          </p:cNvPr>
          <p:cNvGraphicFramePr>
            <a:graphicFrameLocks noChangeAspect="1"/>
          </p:cNvGraphicFramePr>
          <p:nvPr/>
        </p:nvGraphicFramePr>
        <p:xfrm>
          <a:off x="539750" y="3116263"/>
          <a:ext cx="6350000" cy="3048000"/>
        </p:xfrm>
        <a:graphic>
          <a:graphicData uri="http://schemas.openxmlformats.org/presentationml/2006/ole">
            <mc:AlternateContent xmlns:mc="http://schemas.openxmlformats.org/markup-compatibility/2006">
              <mc:Choice xmlns:v="urn:schemas-microsoft-com:vml" Requires="v">
                <p:oleObj spid="_x0000_s89133" name="公式" r:id="rId4" imgW="3175000" imgH="1524000" progId="Equation.3">
                  <p:embed/>
                </p:oleObj>
              </mc:Choice>
              <mc:Fallback>
                <p:oleObj name="公式" r:id="rId4" imgW="3175000" imgH="1524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3116263"/>
                        <a:ext cx="6350000" cy="30480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4" name="AutoShape 5">
            <a:extLst>
              <a:ext uri="{FF2B5EF4-FFF2-40B4-BE49-F238E27FC236}">
                <a16:creationId xmlns:a16="http://schemas.microsoft.com/office/drawing/2014/main" id="{68528466-1118-4F40-B39D-3C198EC91E5D}"/>
              </a:ext>
            </a:extLst>
          </p:cNvPr>
          <p:cNvSpPr>
            <a:spLocks/>
          </p:cNvSpPr>
          <p:nvPr/>
        </p:nvSpPr>
        <p:spPr bwMode="auto">
          <a:xfrm>
            <a:off x="7164388" y="3717925"/>
            <a:ext cx="1722437" cy="360363"/>
          </a:xfrm>
          <a:prstGeom prst="borderCallout1">
            <a:avLst>
              <a:gd name="adj1" fmla="val 31718"/>
              <a:gd name="adj2" fmla="val -4426"/>
              <a:gd name="adj3" fmla="val 48019"/>
              <a:gd name="adj4" fmla="val -55574"/>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800">
                <a:ea typeface="宋体" panose="02010600030101010101" pitchFamily="2" charset="-122"/>
              </a:rPr>
              <a:t>A</a:t>
            </a:r>
            <a:r>
              <a:rPr lang="zh-CN" altLang="en-US" sz="1800">
                <a:ea typeface="宋体" panose="02010600030101010101" pitchFamily="2" charset="-122"/>
              </a:rPr>
              <a:t>更快</a:t>
            </a:r>
            <a:endParaRPr lang="en-AU" altLang="zh-CN" sz="1800">
              <a:ea typeface="宋体" panose="02010600030101010101" pitchFamily="2" charset="-122"/>
            </a:endParaRPr>
          </a:p>
        </p:txBody>
      </p:sp>
      <p:sp>
        <p:nvSpPr>
          <p:cNvPr id="89095" name="AutoShape 6">
            <a:extLst>
              <a:ext uri="{FF2B5EF4-FFF2-40B4-BE49-F238E27FC236}">
                <a16:creationId xmlns:a16="http://schemas.microsoft.com/office/drawing/2014/main" id="{B60CC74A-7B38-402B-BF4C-CD5FD4910557}"/>
              </a:ext>
            </a:extLst>
          </p:cNvPr>
          <p:cNvSpPr>
            <a:spLocks/>
          </p:cNvSpPr>
          <p:nvPr/>
        </p:nvSpPr>
        <p:spPr bwMode="auto">
          <a:xfrm>
            <a:off x="7164388" y="5518150"/>
            <a:ext cx="1722437" cy="360363"/>
          </a:xfrm>
          <a:prstGeom prst="borderCallout1">
            <a:avLst>
              <a:gd name="adj1" fmla="val 31718"/>
              <a:gd name="adj2" fmla="val -4426"/>
              <a:gd name="adj3" fmla="val 22468"/>
              <a:gd name="adj4" fmla="val -129403"/>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800" dirty="0">
                <a:ea typeface="宋体" panose="02010600030101010101" pitchFamily="2" charset="-122"/>
              </a:rPr>
              <a:t>A</a:t>
            </a:r>
            <a:r>
              <a:rPr lang="zh-CN" altLang="en-US" sz="1800" dirty="0">
                <a:ea typeface="宋体" panose="02010600030101010101" pitchFamily="2" charset="-122"/>
              </a:rPr>
              <a:t>是</a:t>
            </a:r>
            <a:r>
              <a:rPr lang="en-US" altLang="zh-CN" sz="1800" dirty="0">
                <a:ea typeface="宋体" panose="02010600030101010101" pitchFamily="2" charset="-122"/>
              </a:rPr>
              <a:t>B</a:t>
            </a:r>
            <a:r>
              <a:rPr lang="zh-CN" altLang="en-US" sz="1800" dirty="0">
                <a:ea typeface="宋体" panose="02010600030101010101" pitchFamily="2" charset="-122"/>
              </a:rPr>
              <a:t>是</a:t>
            </a:r>
            <a:r>
              <a:rPr lang="en-US" altLang="zh-CN" sz="1800" dirty="0">
                <a:ea typeface="宋体" panose="02010600030101010101" pitchFamily="2" charset="-122"/>
              </a:rPr>
              <a:t>1.2</a:t>
            </a:r>
            <a:r>
              <a:rPr lang="zh-CN" altLang="en-US" sz="1800" dirty="0">
                <a:ea typeface="宋体" panose="02010600030101010101" pitchFamily="2" charset="-122"/>
              </a:rPr>
              <a:t>倍</a:t>
            </a:r>
            <a:endParaRPr lang="en-AU" altLang="zh-CN" sz="1800"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a:extLst>
              <a:ext uri="{FF2B5EF4-FFF2-40B4-BE49-F238E27FC236}">
                <a16:creationId xmlns:a16="http://schemas.microsoft.com/office/drawing/2014/main" id="{4F222E3D-82CA-4DFC-B538-D52CFABB6F08}"/>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91139" name="内容占位符 2">
            <a:extLst>
              <a:ext uri="{FF2B5EF4-FFF2-40B4-BE49-F238E27FC236}">
                <a16:creationId xmlns:a16="http://schemas.microsoft.com/office/drawing/2014/main" id="{0ACA11B4-DD18-4E97-AC16-4F35548BFA67}"/>
              </a:ext>
            </a:extLst>
          </p:cNvPr>
          <p:cNvSpPr>
            <a:spLocks noGrp="1" noChangeArrowheads="1"/>
          </p:cNvSpPr>
          <p:nvPr>
            <p:ph idx="1"/>
          </p:nvPr>
        </p:nvSpPr>
        <p:spPr/>
        <p:txBody>
          <a:bodyPr/>
          <a:lstStyle/>
          <a:p>
            <a:r>
              <a:rPr lang="zh-CN" altLang="en-US">
                <a:solidFill>
                  <a:srgbClr val="FF0000"/>
                </a:solidFill>
                <a:ea typeface="宋体" panose="02010600030101010101" pitchFamily="2" charset="-122"/>
              </a:rPr>
              <a:t>练习</a:t>
            </a:r>
            <a:r>
              <a:rPr lang="en-US" altLang="zh-CN">
                <a:solidFill>
                  <a:srgbClr val="FF0000"/>
                </a:solidFill>
                <a:ea typeface="宋体" panose="02010600030101010101" pitchFamily="2" charset="-122"/>
              </a:rPr>
              <a:t>1.5-a/b/c</a:t>
            </a:r>
          </a:p>
          <a:p>
            <a:endParaRPr lang="zh-CN" altLang="en-US">
              <a:ea typeface="宋体" panose="02010600030101010101" pitchFamily="2" charset="-122"/>
            </a:endParaRPr>
          </a:p>
        </p:txBody>
      </p:sp>
      <p:sp>
        <p:nvSpPr>
          <p:cNvPr id="91140" name="页脚占位符 3">
            <a:extLst>
              <a:ext uri="{FF2B5EF4-FFF2-40B4-BE49-F238E27FC236}">
                <a16:creationId xmlns:a16="http://schemas.microsoft.com/office/drawing/2014/main" id="{34959598-16A3-42D1-86EC-FFD7305DE3D4}"/>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AFFF0A88-4715-4C5F-9C2B-5CEEB039BD14}" type="slidenum">
              <a:rPr lang="en-AU" altLang="zh-CN" sz="1400" smtClean="0"/>
              <a:pPr>
                <a:spcBef>
                  <a:spcPct val="0"/>
                </a:spcBef>
                <a:buClrTx/>
                <a:buSzTx/>
                <a:buFontTx/>
                <a:buNone/>
              </a:pPr>
              <a:t>43</a:t>
            </a:fld>
            <a:endParaRPr lang="en-AU" altLang="zh-CN"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a:extLst>
              <a:ext uri="{FF2B5EF4-FFF2-40B4-BE49-F238E27FC236}">
                <a16:creationId xmlns:a16="http://schemas.microsoft.com/office/drawing/2014/main" id="{FAA56C6E-FE1F-4E6A-8938-16CF9FB5287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3519DF3A-3BAA-49C0-907C-3B2F2BFD80BB}" type="slidenum">
              <a:rPr lang="en-AU" altLang="zh-CN" sz="1400" smtClean="0"/>
              <a:pPr>
                <a:spcBef>
                  <a:spcPct val="0"/>
                </a:spcBef>
                <a:buClrTx/>
                <a:buSzTx/>
                <a:buFontTx/>
                <a:buNone/>
              </a:pPr>
              <a:t>44</a:t>
            </a:fld>
            <a:endParaRPr lang="en-AU" altLang="zh-CN" sz="1400"/>
          </a:p>
        </p:txBody>
      </p:sp>
      <p:sp>
        <p:nvSpPr>
          <p:cNvPr id="92163" name="Rectangle 2">
            <a:extLst>
              <a:ext uri="{FF2B5EF4-FFF2-40B4-BE49-F238E27FC236}">
                <a16:creationId xmlns:a16="http://schemas.microsoft.com/office/drawing/2014/main" id="{163A7C79-05F3-4425-AC53-04B1293497C9}"/>
              </a:ext>
            </a:extLst>
          </p:cNvPr>
          <p:cNvSpPr>
            <a:spLocks noGrp="1" noChangeArrowheads="1"/>
          </p:cNvSpPr>
          <p:nvPr>
            <p:ph type="title"/>
          </p:nvPr>
        </p:nvSpPr>
        <p:spPr/>
        <p:txBody>
          <a:bodyPr/>
          <a:lstStyle/>
          <a:p>
            <a:pPr eaLnBrk="1" hangingPunct="1"/>
            <a:r>
              <a:rPr lang="zh-CN" altLang="en-US">
                <a:ea typeface="宋体" panose="02010600030101010101" pitchFamily="2" charset="-122"/>
              </a:rPr>
              <a:t>更复杂的</a:t>
            </a:r>
            <a:r>
              <a:rPr lang="en-US" altLang="zh-CN">
                <a:ea typeface="宋体" panose="02010600030101010101" pitchFamily="2" charset="-122"/>
              </a:rPr>
              <a:t>CPI</a:t>
            </a:r>
            <a:endParaRPr lang="en-AU" altLang="zh-CN">
              <a:ea typeface="宋体" panose="02010600030101010101" pitchFamily="2" charset="-122"/>
            </a:endParaRPr>
          </a:p>
        </p:txBody>
      </p:sp>
      <p:sp>
        <p:nvSpPr>
          <p:cNvPr id="92164" name="Rectangle 3">
            <a:extLst>
              <a:ext uri="{FF2B5EF4-FFF2-40B4-BE49-F238E27FC236}">
                <a16:creationId xmlns:a16="http://schemas.microsoft.com/office/drawing/2014/main" id="{E319EA73-F1D4-445E-8A12-DD1CDF62E13B}"/>
              </a:ext>
            </a:extLst>
          </p:cNvPr>
          <p:cNvSpPr>
            <a:spLocks noGrp="1" noChangeArrowheads="1"/>
          </p:cNvSpPr>
          <p:nvPr>
            <p:ph type="body" idx="1"/>
          </p:nvPr>
        </p:nvSpPr>
        <p:spPr>
          <a:xfrm>
            <a:off x="684213" y="1125538"/>
            <a:ext cx="8270875" cy="1228725"/>
          </a:xfrm>
        </p:spPr>
        <p:txBody>
          <a:bodyPr/>
          <a:lstStyle/>
          <a:p>
            <a:pPr eaLnBrk="1" hangingPunct="1"/>
            <a:r>
              <a:rPr lang="zh-CN" altLang="en-US" dirty="0">
                <a:ea typeface="宋体" panose="02010600030101010101" pitchFamily="2" charset="-122"/>
              </a:rPr>
              <a:t>如果一个有</a:t>
            </a:r>
            <a:r>
              <a:rPr lang="en-US" altLang="zh-CN" dirty="0">
                <a:ea typeface="宋体" panose="02010600030101010101" pitchFamily="2" charset="-122"/>
              </a:rPr>
              <a:t>n</a:t>
            </a:r>
            <a:r>
              <a:rPr lang="zh-CN" altLang="en-US" dirty="0">
                <a:ea typeface="宋体" panose="02010600030101010101" pitchFamily="2" charset="-122"/>
              </a:rPr>
              <a:t>种不同类型指令，各需不同的时钟周期数，那么</a:t>
            </a:r>
            <a:endParaRPr lang="en-AU" altLang="zh-CN" dirty="0">
              <a:ea typeface="宋体" panose="02010600030101010101" pitchFamily="2" charset="-122"/>
            </a:endParaRPr>
          </a:p>
        </p:txBody>
      </p:sp>
      <p:graphicFrame>
        <p:nvGraphicFramePr>
          <p:cNvPr id="92165" name="Object 4">
            <a:extLst>
              <a:ext uri="{FF2B5EF4-FFF2-40B4-BE49-F238E27FC236}">
                <a16:creationId xmlns:a16="http://schemas.microsoft.com/office/drawing/2014/main" id="{A4D79B14-6BCA-4A85-B82D-7BC5763AD280}"/>
              </a:ext>
            </a:extLst>
          </p:cNvPr>
          <p:cNvGraphicFramePr>
            <a:graphicFrameLocks noChangeAspect="1"/>
          </p:cNvGraphicFramePr>
          <p:nvPr/>
        </p:nvGraphicFramePr>
        <p:xfrm>
          <a:off x="2079625" y="2408238"/>
          <a:ext cx="5141913" cy="976312"/>
        </p:xfrm>
        <a:graphic>
          <a:graphicData uri="http://schemas.openxmlformats.org/presentationml/2006/ole">
            <mc:AlternateContent xmlns:mc="http://schemas.openxmlformats.org/markup-compatibility/2006">
              <mc:Choice xmlns:v="urn:schemas-microsoft-com:vml" Requires="v">
                <p:oleObj spid="_x0000_s92244" name="公式" r:id="rId4" imgW="2336800" imgH="444500" progId="Equation.3">
                  <p:embed/>
                </p:oleObj>
              </mc:Choice>
              <mc:Fallback>
                <p:oleObj name="公式" r:id="rId4" imgW="23368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9625" y="2408238"/>
                        <a:ext cx="5141913" cy="976312"/>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6" name="Rectangle 5">
            <a:extLst>
              <a:ext uri="{FF2B5EF4-FFF2-40B4-BE49-F238E27FC236}">
                <a16:creationId xmlns:a16="http://schemas.microsoft.com/office/drawing/2014/main" id="{EF125820-0686-4FD2-82F5-64D1DA70698C}"/>
              </a:ext>
            </a:extLst>
          </p:cNvPr>
          <p:cNvSpPr>
            <a:spLocks noChangeArrowheads="1"/>
          </p:cNvSpPr>
          <p:nvPr/>
        </p:nvSpPr>
        <p:spPr bwMode="auto">
          <a:xfrm>
            <a:off x="1182688" y="3573463"/>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a:ea typeface="宋体" panose="02010600030101010101" pitchFamily="2" charset="-122"/>
              </a:rPr>
              <a:t>加权平均</a:t>
            </a:r>
            <a:r>
              <a:rPr lang="en-US" altLang="zh-CN">
                <a:ea typeface="宋体" panose="02010600030101010101" pitchFamily="2" charset="-122"/>
              </a:rPr>
              <a:t>CPI</a:t>
            </a:r>
            <a:endParaRPr lang="en-AU" altLang="zh-CN">
              <a:ea typeface="宋体" panose="02010600030101010101" pitchFamily="2" charset="-122"/>
            </a:endParaRPr>
          </a:p>
        </p:txBody>
      </p:sp>
      <p:graphicFrame>
        <p:nvGraphicFramePr>
          <p:cNvPr id="92167" name="Object 6">
            <a:extLst>
              <a:ext uri="{FF2B5EF4-FFF2-40B4-BE49-F238E27FC236}">
                <a16:creationId xmlns:a16="http://schemas.microsoft.com/office/drawing/2014/main" id="{E90593E9-CDAB-4429-A771-8FCDC5B9296A}"/>
              </a:ext>
            </a:extLst>
          </p:cNvPr>
          <p:cNvGraphicFramePr>
            <a:graphicFrameLocks noChangeAspect="1"/>
          </p:cNvGraphicFramePr>
          <p:nvPr/>
        </p:nvGraphicFramePr>
        <p:xfrm>
          <a:off x="1008063" y="4265613"/>
          <a:ext cx="7265987" cy="1004887"/>
        </p:xfrm>
        <a:graphic>
          <a:graphicData uri="http://schemas.openxmlformats.org/presentationml/2006/ole">
            <mc:AlternateContent xmlns:mc="http://schemas.openxmlformats.org/markup-compatibility/2006">
              <mc:Choice xmlns:v="urn:schemas-microsoft-com:vml" Requires="v">
                <p:oleObj spid="_x0000_s92245" name="公式" r:id="rId6" imgW="3302000" imgH="457200" progId="Equation.3">
                  <p:embed/>
                </p:oleObj>
              </mc:Choice>
              <mc:Fallback>
                <p:oleObj name="公式" r:id="rId6" imgW="330200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063" y="4265613"/>
                        <a:ext cx="7265987" cy="1004887"/>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8" name="AutoShape 7">
            <a:extLst>
              <a:ext uri="{FF2B5EF4-FFF2-40B4-BE49-F238E27FC236}">
                <a16:creationId xmlns:a16="http://schemas.microsoft.com/office/drawing/2014/main" id="{9BAC3D08-10D4-45FD-9958-6F95B0FCFE70}"/>
              </a:ext>
            </a:extLst>
          </p:cNvPr>
          <p:cNvSpPr>
            <a:spLocks/>
          </p:cNvSpPr>
          <p:nvPr/>
        </p:nvSpPr>
        <p:spPr bwMode="auto">
          <a:xfrm rot="5400000">
            <a:off x="7359650" y="4705351"/>
            <a:ext cx="257175" cy="1511300"/>
          </a:xfrm>
          <a:prstGeom prst="rightBrace">
            <a:avLst>
              <a:gd name="adj1" fmla="val 9171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zh-CN" sz="1800">
              <a:ea typeface="宋体" panose="02010600030101010101" pitchFamily="2" charset="-122"/>
            </a:endParaRPr>
          </a:p>
        </p:txBody>
      </p:sp>
      <p:sp>
        <p:nvSpPr>
          <p:cNvPr id="92169" name="Text Box 8">
            <a:extLst>
              <a:ext uri="{FF2B5EF4-FFF2-40B4-BE49-F238E27FC236}">
                <a16:creationId xmlns:a16="http://schemas.microsoft.com/office/drawing/2014/main" id="{42CDD84E-697C-4579-8489-03EF7501FD5C}"/>
              </a:ext>
            </a:extLst>
          </p:cNvPr>
          <p:cNvSpPr txBox="1">
            <a:spLocks noChangeArrowheads="1"/>
          </p:cNvSpPr>
          <p:nvPr/>
        </p:nvSpPr>
        <p:spPr bwMode="auto">
          <a:xfrm>
            <a:off x="7007140" y="5692775"/>
            <a:ext cx="1133645" cy="369332"/>
          </a:xfrm>
          <a:prstGeom prst="rect">
            <a:avLst/>
          </a:prstGeom>
          <a:solidFill>
            <a:schemeClr val="accent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zh-CN" altLang="en-US" sz="1800" dirty="0">
                <a:ea typeface="宋体" panose="02010600030101010101" pitchFamily="2" charset="-122"/>
              </a:rPr>
              <a:t>相对频度</a:t>
            </a:r>
            <a:endParaRPr lang="en-AU" altLang="zh-CN" sz="1800" dirty="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a:extLst>
              <a:ext uri="{FF2B5EF4-FFF2-40B4-BE49-F238E27FC236}">
                <a16:creationId xmlns:a16="http://schemas.microsoft.com/office/drawing/2014/main" id="{1F45A5E5-C402-4660-BD94-7753E561946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65C6D5F8-3FF2-48FE-8E22-11EEDF284F4B}" type="slidenum">
              <a:rPr lang="en-AU" altLang="zh-CN" sz="1400" smtClean="0"/>
              <a:pPr>
                <a:spcBef>
                  <a:spcPct val="0"/>
                </a:spcBef>
                <a:buClrTx/>
                <a:buSzTx/>
                <a:buFontTx/>
                <a:buNone/>
              </a:pPr>
              <a:t>45</a:t>
            </a:fld>
            <a:endParaRPr lang="en-AU" altLang="zh-CN" sz="1400"/>
          </a:p>
        </p:txBody>
      </p:sp>
      <p:sp>
        <p:nvSpPr>
          <p:cNvPr id="94211" name="Rectangle 2">
            <a:extLst>
              <a:ext uri="{FF2B5EF4-FFF2-40B4-BE49-F238E27FC236}">
                <a16:creationId xmlns:a16="http://schemas.microsoft.com/office/drawing/2014/main" id="{ABDA01D5-141E-4C2D-A1B6-C89D663C263F}"/>
              </a:ext>
            </a:extLst>
          </p:cNvPr>
          <p:cNvSpPr>
            <a:spLocks noGrp="1" noChangeArrowheads="1"/>
          </p:cNvSpPr>
          <p:nvPr>
            <p:ph type="title"/>
          </p:nvPr>
        </p:nvSpPr>
        <p:spPr/>
        <p:txBody>
          <a:bodyPr/>
          <a:lstStyle/>
          <a:p>
            <a:pPr eaLnBrk="1" hangingPunct="1"/>
            <a:r>
              <a:rPr lang="en-US" altLang="zh-CN">
                <a:ea typeface="宋体" panose="02010600030101010101" pitchFamily="2" charset="-122"/>
              </a:rPr>
              <a:t>CPI </a:t>
            </a:r>
            <a:r>
              <a:rPr lang="zh-CN" altLang="en-US">
                <a:ea typeface="宋体" panose="02010600030101010101" pitchFamily="2" charset="-122"/>
              </a:rPr>
              <a:t>例子</a:t>
            </a:r>
            <a:endParaRPr lang="en-AU" altLang="zh-CN">
              <a:ea typeface="宋体" panose="02010600030101010101" pitchFamily="2" charset="-122"/>
            </a:endParaRPr>
          </a:p>
        </p:txBody>
      </p:sp>
      <p:sp>
        <p:nvSpPr>
          <p:cNvPr id="94212" name="Rectangle 3">
            <a:extLst>
              <a:ext uri="{FF2B5EF4-FFF2-40B4-BE49-F238E27FC236}">
                <a16:creationId xmlns:a16="http://schemas.microsoft.com/office/drawing/2014/main" id="{AD3383FE-DFB1-4C4F-B89F-A64EAA0DEF8C}"/>
              </a:ext>
            </a:extLst>
          </p:cNvPr>
          <p:cNvSpPr>
            <a:spLocks noGrp="1" noChangeArrowheads="1"/>
          </p:cNvSpPr>
          <p:nvPr>
            <p:ph type="body" idx="1"/>
          </p:nvPr>
        </p:nvSpPr>
        <p:spPr>
          <a:xfrm>
            <a:off x="684213" y="1125538"/>
            <a:ext cx="8270875" cy="996950"/>
          </a:xfrm>
        </p:spPr>
        <p:txBody>
          <a:bodyPr/>
          <a:lstStyle/>
          <a:p>
            <a:pPr eaLnBrk="1" hangingPunct="1">
              <a:lnSpc>
                <a:spcPct val="90000"/>
              </a:lnSpc>
            </a:pPr>
            <a:r>
              <a:rPr lang="zh-CN" altLang="en-US" sz="2800">
                <a:ea typeface="宋体" panose="02010600030101010101" pitchFamily="2" charset="-122"/>
              </a:rPr>
              <a:t>一个编译器设计者试图在两个代码序列间进行选择，已知</a:t>
            </a:r>
            <a:r>
              <a:rPr lang="en-US" altLang="zh-CN" sz="2800">
                <a:ea typeface="宋体" panose="02010600030101010101" pitchFamily="2" charset="-122"/>
              </a:rPr>
              <a:t>A, B, C</a:t>
            </a:r>
            <a:r>
              <a:rPr lang="zh-CN" altLang="en-US" sz="2800">
                <a:ea typeface="宋体" panose="02010600030101010101" pitchFamily="2" charset="-122"/>
              </a:rPr>
              <a:t>三类指令的</a:t>
            </a:r>
            <a:r>
              <a:rPr lang="en-US" altLang="zh-CN" sz="2800">
                <a:ea typeface="宋体" panose="02010600030101010101" pitchFamily="2" charset="-122"/>
              </a:rPr>
              <a:t>CPI</a:t>
            </a:r>
            <a:r>
              <a:rPr lang="zh-CN" altLang="en-US" sz="2800">
                <a:ea typeface="宋体" panose="02010600030101010101" pitchFamily="2" charset="-122"/>
              </a:rPr>
              <a:t>，以及对于某行高级语句语句的实现，两个代码序列所需的指令数量</a:t>
            </a:r>
            <a:endParaRPr lang="en-AU" altLang="zh-CN" sz="2800">
              <a:ea typeface="宋体" panose="02010600030101010101" pitchFamily="2" charset="-122"/>
            </a:endParaRPr>
          </a:p>
        </p:txBody>
      </p:sp>
      <p:graphicFrame>
        <p:nvGraphicFramePr>
          <p:cNvPr id="321576" name="Group 40">
            <a:extLst>
              <a:ext uri="{FF2B5EF4-FFF2-40B4-BE49-F238E27FC236}">
                <a16:creationId xmlns:a16="http://schemas.microsoft.com/office/drawing/2014/main" id="{F66291E6-A6E7-4C99-A773-B17FF4E7EB53}"/>
              </a:ext>
            </a:extLst>
          </p:cNvPr>
          <p:cNvGraphicFramePr>
            <a:graphicFrameLocks noGrp="1"/>
          </p:cNvGraphicFramePr>
          <p:nvPr/>
        </p:nvGraphicFramePr>
        <p:xfrm>
          <a:off x="1931988" y="2482850"/>
          <a:ext cx="6600825" cy="1593850"/>
        </p:xfrm>
        <a:graphic>
          <a:graphicData uri="http://schemas.openxmlformats.org/drawingml/2006/table">
            <a:tbl>
              <a:tblPr/>
              <a:tblGrid>
                <a:gridCol w="2712393">
                  <a:extLst>
                    <a:ext uri="{9D8B030D-6E8A-4147-A177-3AD203B41FA5}">
                      <a16:colId xmlns:a16="http://schemas.microsoft.com/office/drawing/2014/main" val="20000"/>
                    </a:ext>
                  </a:extLst>
                </a:gridCol>
                <a:gridCol w="1176982">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tblGrid>
              <a:tr h="396875">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指令类型</a:t>
                      </a:r>
                      <a:endParaRPr kumimoji="0" lang="en-AU" altLang="zh-CN" sz="2000" b="0" i="0" u="none" strike="noStrike" cap="none" normalizeH="0" baseline="0" dirty="0">
                        <a:ln>
                          <a:noFill/>
                        </a:ln>
                        <a:solidFill>
                          <a:schemeClr val="tx1"/>
                        </a:solidFill>
                        <a:effectLst/>
                        <a:latin typeface="Arial"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A</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B</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C</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CPI</a:t>
                      </a:r>
                      <a:endParaRPr kumimoji="0" lang="en-AU" altLang="zh-CN" sz="2000" b="0" i="0" u="none" strike="noStrike" cap="none" normalizeH="0" baseline="0" dirty="0">
                        <a:ln>
                          <a:noFill/>
                        </a:ln>
                        <a:solidFill>
                          <a:schemeClr val="tx1"/>
                        </a:solidFill>
                        <a:effectLst/>
                        <a:latin typeface="Arial"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3</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代码序列</a:t>
                      </a:r>
                      <a:r>
                        <a:rPr kumimoji="0" lang="en-US" altLang="zh-CN" sz="2000" b="0" i="0" u="none" strike="noStrike" cap="none" normalizeH="0" baseline="0" dirty="0">
                          <a:ln>
                            <a:noFill/>
                          </a:ln>
                          <a:solidFill>
                            <a:schemeClr val="tx1"/>
                          </a:solidFill>
                          <a:effectLst/>
                          <a:latin typeface="Arial" charset="0"/>
                          <a:ea typeface="宋体" charset="-122"/>
                        </a:rPr>
                        <a:t>1</a:t>
                      </a:r>
                      <a:r>
                        <a:rPr kumimoji="0" lang="zh-CN" altLang="en-US" sz="2000" b="0" i="0" u="none" strike="noStrike" cap="none" normalizeH="0" baseline="0" dirty="0">
                          <a:ln>
                            <a:noFill/>
                          </a:ln>
                          <a:solidFill>
                            <a:schemeClr val="tx1"/>
                          </a:solidFill>
                          <a:effectLst/>
                          <a:latin typeface="Arial" charset="0"/>
                          <a:ea typeface="宋体" charset="-122"/>
                        </a:rPr>
                        <a:t>的指令数</a:t>
                      </a:r>
                      <a:r>
                        <a:rPr kumimoji="0" lang="en-US" altLang="zh-CN" sz="2000" b="0" i="0" u="none" strike="noStrike" cap="none" normalizeH="0" baseline="0" dirty="0">
                          <a:ln>
                            <a:noFill/>
                          </a:ln>
                          <a:solidFill>
                            <a:schemeClr val="tx1"/>
                          </a:solidFill>
                          <a:effectLst/>
                          <a:latin typeface="Arial" charset="0"/>
                          <a:ea typeface="宋体" charset="-122"/>
                        </a:rPr>
                        <a:t>IC</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2</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Arial" charset="0"/>
                          <a:ea typeface="宋体" charset="-122"/>
                        </a:rPr>
                        <a:t>代码序列</a:t>
                      </a:r>
                      <a:r>
                        <a:rPr kumimoji="0" lang="en-US" altLang="zh-CN" sz="2000" b="0" i="0" u="none" strike="noStrike" cap="none" normalizeH="0" baseline="0" dirty="0">
                          <a:ln>
                            <a:noFill/>
                          </a:ln>
                          <a:solidFill>
                            <a:schemeClr val="tx1"/>
                          </a:solidFill>
                          <a:effectLst/>
                          <a:latin typeface="Arial" charset="0"/>
                          <a:ea typeface="宋体" charset="-122"/>
                        </a:rPr>
                        <a:t> 2</a:t>
                      </a:r>
                      <a:r>
                        <a:rPr kumimoji="0" lang="zh-CN" altLang="en-US" sz="2000" b="0" i="0" u="none" strike="noStrike" cap="none" normalizeH="0" baseline="0" dirty="0">
                          <a:ln>
                            <a:noFill/>
                          </a:ln>
                          <a:solidFill>
                            <a:schemeClr val="tx1"/>
                          </a:solidFill>
                          <a:effectLst/>
                          <a:latin typeface="Arial" charset="0"/>
                          <a:ea typeface="宋体" charset="-122"/>
                        </a:rPr>
                        <a:t>的指令数</a:t>
                      </a:r>
                      <a:r>
                        <a:rPr kumimoji="0" lang="en-US" altLang="zh-CN" sz="2000" b="0" i="0" u="none" strike="noStrike" cap="none" normalizeH="0" baseline="0" dirty="0">
                          <a:ln>
                            <a:noFill/>
                          </a:ln>
                          <a:solidFill>
                            <a:schemeClr val="tx1"/>
                          </a:solidFill>
                          <a:effectLst/>
                          <a:latin typeface="Arial" charset="0"/>
                          <a:ea typeface="宋体" charset="-122"/>
                        </a:rPr>
                        <a:t>IC</a:t>
                      </a:r>
                      <a:endParaRPr kumimoji="0" lang="en-AU" altLang="zh-CN" sz="2000" b="0" i="0" u="none" strike="noStrike" cap="none" normalizeH="0" baseline="0" dirty="0">
                        <a:ln>
                          <a:noFill/>
                        </a:ln>
                        <a:solidFill>
                          <a:schemeClr val="tx1"/>
                        </a:solidFill>
                        <a:effectLst/>
                        <a:latin typeface="Arial" charset="0"/>
                        <a:ea typeface="宋体" charset="-122"/>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4</a:t>
                      </a:r>
                      <a:endParaRPr kumimoji="0" lang="en-AU" altLang="zh-CN" sz="2000" b="0" i="0" u="none" strike="noStrike" cap="none" normalizeH="0" baseline="0" dirty="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charset="-122"/>
                        </a:rPr>
                        <a:t>1</a:t>
                      </a:r>
                      <a:endParaRPr kumimoji="0" lang="en-AU" altLang="zh-CN" sz="2000" b="0" i="0" u="none" strike="noStrike" cap="none" normalizeH="0" baseline="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Arial" charset="0"/>
                        </a:defRPr>
                      </a:lvl1pPr>
                      <a:lvl2pPr marL="742950" indent="-285750">
                        <a:spcBef>
                          <a:spcPct val="20000"/>
                        </a:spcBef>
                        <a:buClr>
                          <a:schemeClr val="hlink"/>
                        </a:buClr>
                        <a:buSzPct val="55000"/>
                        <a:buFont typeface="Wingdings" pitchFamily="2" charset="2"/>
                        <a:defRPr sz="2400">
                          <a:solidFill>
                            <a:schemeClr val="tx1"/>
                          </a:solidFill>
                          <a:latin typeface="Arial" charset="0"/>
                        </a:defRPr>
                      </a:lvl2pPr>
                      <a:lvl3pPr marL="1143000" indent="-228600">
                        <a:spcBef>
                          <a:spcPct val="20000"/>
                        </a:spcBef>
                        <a:buClr>
                          <a:schemeClr val="folHlink"/>
                        </a:buClr>
                        <a:buSzPct val="50000"/>
                        <a:buFont typeface="Wingdings" pitchFamily="2" charset="2"/>
                        <a:defRPr sz="2000">
                          <a:solidFill>
                            <a:schemeClr val="tx1"/>
                          </a:solidFill>
                          <a:latin typeface="Arial" charset="0"/>
                        </a:defRPr>
                      </a:lvl3pPr>
                      <a:lvl4pPr marL="1600200" indent="-228600">
                        <a:spcBef>
                          <a:spcPct val="20000"/>
                        </a:spcBef>
                        <a:buClr>
                          <a:schemeClr val="accent2"/>
                        </a:buClr>
                        <a:buSzPct val="55000"/>
                        <a:buFont typeface="Wingdings" pitchFamily="2" charset="2"/>
                        <a:defRPr>
                          <a:solidFill>
                            <a:schemeClr val="tx1"/>
                          </a:solidFill>
                          <a:latin typeface="Arial" charset="0"/>
                        </a:defRPr>
                      </a:lvl4pPr>
                      <a:lvl5pPr marL="2057400" indent="-228600">
                        <a:spcBef>
                          <a:spcPct val="20000"/>
                        </a:spcBef>
                        <a:buClr>
                          <a:schemeClr val="accent1"/>
                        </a:buClr>
                        <a:buSzPct val="50000"/>
                        <a:buFont typeface="Wingdings" pitchFamily="2" charset="2"/>
                        <a:defRPr>
                          <a:solidFill>
                            <a:schemeClr val="tx1"/>
                          </a:solidFill>
                          <a:latin typeface="Arial" charset="0"/>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Arial" charset="0"/>
                          <a:ea typeface="宋体" charset="-122"/>
                        </a:rPr>
                        <a:t>1</a:t>
                      </a:r>
                      <a:endParaRPr kumimoji="0" lang="en-AU" altLang="zh-CN" sz="2000" b="0" i="0" u="none" strike="noStrike" cap="none" normalizeH="0" baseline="0" dirty="0">
                        <a:ln>
                          <a:noFill/>
                        </a:ln>
                        <a:solidFill>
                          <a:schemeClr val="tx1"/>
                        </a:solidFill>
                        <a:effectLst/>
                        <a:latin typeface="Arial" charset="0"/>
                        <a:ea typeface="宋体" charset="-122"/>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4240" name="Rectangle 31">
            <a:extLst>
              <a:ext uri="{FF2B5EF4-FFF2-40B4-BE49-F238E27FC236}">
                <a16:creationId xmlns:a16="http://schemas.microsoft.com/office/drawing/2014/main" id="{40D743D7-BBA5-4357-93AE-D7CF2BFA68D8}"/>
              </a:ext>
            </a:extLst>
          </p:cNvPr>
          <p:cNvSpPr>
            <a:spLocks noChangeArrowheads="1"/>
          </p:cNvSpPr>
          <p:nvPr/>
        </p:nvSpPr>
        <p:spPr bwMode="auto">
          <a:xfrm>
            <a:off x="539750" y="4076700"/>
            <a:ext cx="4103688"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sz="2800" dirty="0">
                <a:ea typeface="宋体" panose="02010600030101010101" pitchFamily="2" charset="-122"/>
              </a:rPr>
              <a:t>序列</a:t>
            </a:r>
            <a:r>
              <a:rPr lang="en-US" altLang="zh-CN" sz="2800" dirty="0">
                <a:ea typeface="宋体" panose="02010600030101010101" pitchFamily="2" charset="-122"/>
              </a:rPr>
              <a:t> 1:IC = 5</a:t>
            </a:r>
          </a:p>
          <a:p>
            <a:pPr lvl="1" eaLnBrk="1" hangingPunct="1"/>
            <a:r>
              <a:rPr lang="en-US" altLang="zh-CN" sz="2400" dirty="0">
                <a:ea typeface="宋体" panose="02010600030101010101" pitchFamily="2" charset="-122"/>
              </a:rPr>
              <a:t>CPU</a:t>
            </a:r>
            <a:r>
              <a:rPr lang="zh-CN" altLang="en-US" sz="2400" dirty="0">
                <a:ea typeface="宋体" panose="02010600030101010101" pitchFamily="2" charset="-122"/>
              </a:rPr>
              <a:t>时钟周期数</a:t>
            </a:r>
            <a:br>
              <a:rPr lang="en-US" altLang="zh-CN" sz="2400" dirty="0">
                <a:ea typeface="宋体" panose="02010600030101010101" pitchFamily="2" charset="-122"/>
              </a:rPr>
            </a:br>
            <a:r>
              <a:rPr lang="en-US" altLang="zh-CN" sz="2400" dirty="0">
                <a:ea typeface="宋体" panose="02010600030101010101" pitchFamily="2" charset="-122"/>
              </a:rPr>
              <a:t>= 2×1 + 1×2 + 2×3</a:t>
            </a:r>
            <a:br>
              <a:rPr lang="en-US" altLang="zh-CN" sz="2400" dirty="0">
                <a:ea typeface="宋体" panose="02010600030101010101" pitchFamily="2" charset="-122"/>
              </a:rPr>
            </a:br>
            <a:r>
              <a:rPr lang="en-US" altLang="zh-CN" sz="2400" dirty="0">
                <a:ea typeface="宋体" panose="02010600030101010101" pitchFamily="2" charset="-122"/>
              </a:rPr>
              <a:t>= 10</a:t>
            </a:r>
          </a:p>
          <a:p>
            <a:pPr lvl="1" eaLnBrk="1" hangingPunct="1"/>
            <a:r>
              <a:rPr lang="zh-CN" altLang="en-US" sz="2400" dirty="0">
                <a:ea typeface="宋体" panose="02010600030101010101" pitchFamily="2" charset="-122"/>
              </a:rPr>
              <a:t>平均</a:t>
            </a:r>
            <a:r>
              <a:rPr lang="en-US" altLang="zh-CN" sz="2400" dirty="0">
                <a:ea typeface="宋体" panose="02010600030101010101" pitchFamily="2" charset="-122"/>
              </a:rPr>
              <a:t> CPI = 10/5 = 2.0</a:t>
            </a:r>
          </a:p>
        </p:txBody>
      </p:sp>
      <p:sp>
        <p:nvSpPr>
          <p:cNvPr id="94241" name="Rectangle 32">
            <a:extLst>
              <a:ext uri="{FF2B5EF4-FFF2-40B4-BE49-F238E27FC236}">
                <a16:creationId xmlns:a16="http://schemas.microsoft.com/office/drawing/2014/main" id="{6ADE0A64-20E2-46D0-AC09-E41E7BA01E13}"/>
              </a:ext>
            </a:extLst>
          </p:cNvPr>
          <p:cNvSpPr>
            <a:spLocks noChangeArrowheads="1"/>
          </p:cNvSpPr>
          <p:nvPr/>
        </p:nvSpPr>
        <p:spPr bwMode="auto">
          <a:xfrm>
            <a:off x="4787900" y="4076700"/>
            <a:ext cx="3887788"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sz="2800" dirty="0">
                <a:ea typeface="宋体" panose="02010600030101010101" pitchFamily="2" charset="-122"/>
              </a:rPr>
              <a:t>序列</a:t>
            </a:r>
            <a:r>
              <a:rPr lang="en-US" altLang="zh-CN" sz="2800" dirty="0">
                <a:ea typeface="宋体" panose="02010600030101010101" pitchFamily="2" charset="-122"/>
              </a:rPr>
              <a:t> 2: IC = 6</a:t>
            </a:r>
          </a:p>
          <a:p>
            <a:pPr lvl="1" eaLnBrk="1" hangingPunct="1"/>
            <a:r>
              <a:rPr lang="en-US" altLang="zh-CN" sz="2400" dirty="0">
                <a:ea typeface="宋体" panose="02010600030101010101" pitchFamily="2" charset="-122"/>
              </a:rPr>
              <a:t>CPU</a:t>
            </a:r>
            <a:r>
              <a:rPr lang="zh-CN" altLang="en-US" sz="2400" dirty="0">
                <a:ea typeface="宋体" panose="02010600030101010101" pitchFamily="2" charset="-122"/>
              </a:rPr>
              <a:t>时钟周期数</a:t>
            </a:r>
            <a:br>
              <a:rPr lang="en-US" altLang="zh-CN" sz="2400" dirty="0">
                <a:ea typeface="宋体" panose="02010600030101010101" pitchFamily="2" charset="-122"/>
              </a:rPr>
            </a:br>
            <a:r>
              <a:rPr lang="en-US" altLang="zh-CN" sz="2400" dirty="0">
                <a:ea typeface="宋体" panose="02010600030101010101" pitchFamily="2" charset="-122"/>
              </a:rPr>
              <a:t>= 4×1 + 1×2 + 1×3</a:t>
            </a:r>
            <a:br>
              <a:rPr lang="en-US" altLang="zh-CN" sz="2400" dirty="0">
                <a:ea typeface="宋体" panose="02010600030101010101" pitchFamily="2" charset="-122"/>
              </a:rPr>
            </a:br>
            <a:r>
              <a:rPr lang="en-US" altLang="zh-CN" sz="2400" dirty="0">
                <a:ea typeface="宋体" panose="02010600030101010101" pitchFamily="2" charset="-122"/>
              </a:rPr>
              <a:t>= 9</a:t>
            </a:r>
          </a:p>
          <a:p>
            <a:pPr lvl="1" eaLnBrk="1" hangingPunct="1"/>
            <a:r>
              <a:rPr lang="zh-CN" altLang="en-US" sz="2400" dirty="0">
                <a:ea typeface="宋体" panose="02010600030101010101" pitchFamily="2" charset="-122"/>
              </a:rPr>
              <a:t>平均</a:t>
            </a:r>
            <a:r>
              <a:rPr lang="en-US" altLang="zh-CN" sz="2400" dirty="0">
                <a:ea typeface="宋体" panose="02010600030101010101" pitchFamily="2" charset="-122"/>
              </a:rPr>
              <a:t> CPI = 9/6 =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1633DEC4-23D9-4108-8291-90A6C8303488}"/>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96259" name="内容占位符 2">
            <a:extLst>
              <a:ext uri="{FF2B5EF4-FFF2-40B4-BE49-F238E27FC236}">
                <a16:creationId xmlns:a16="http://schemas.microsoft.com/office/drawing/2014/main" id="{91B938F5-246C-468F-A661-2F76ABC70253}"/>
              </a:ext>
            </a:extLst>
          </p:cNvPr>
          <p:cNvSpPr>
            <a:spLocks noGrp="1" noChangeArrowheads="1"/>
          </p:cNvSpPr>
          <p:nvPr>
            <p:ph idx="1"/>
          </p:nvPr>
        </p:nvSpPr>
        <p:spPr/>
        <p:txBody>
          <a:bodyPr/>
          <a:lstStyle/>
          <a:p>
            <a:r>
              <a:rPr lang="zh-CN" altLang="en-US">
                <a:solidFill>
                  <a:srgbClr val="FF0000"/>
                </a:solidFill>
                <a:ea typeface="宋体" panose="02010600030101010101" pitchFamily="2" charset="-122"/>
              </a:rPr>
              <a:t>练习  </a:t>
            </a:r>
            <a:r>
              <a:rPr lang="en-US" altLang="zh-CN">
                <a:solidFill>
                  <a:srgbClr val="FF0000"/>
                </a:solidFill>
                <a:ea typeface="宋体" panose="02010600030101010101" pitchFamily="2" charset="-122"/>
              </a:rPr>
              <a:t>1.6</a:t>
            </a:r>
            <a:endParaRPr lang="zh-CN" altLang="en-US">
              <a:solidFill>
                <a:srgbClr val="FF0000"/>
              </a:solidFill>
              <a:ea typeface="宋体" panose="02010600030101010101" pitchFamily="2" charset="-122"/>
            </a:endParaRPr>
          </a:p>
        </p:txBody>
      </p:sp>
      <p:sp>
        <p:nvSpPr>
          <p:cNvPr id="96260" name="页脚占位符 3">
            <a:extLst>
              <a:ext uri="{FF2B5EF4-FFF2-40B4-BE49-F238E27FC236}">
                <a16:creationId xmlns:a16="http://schemas.microsoft.com/office/drawing/2014/main" id="{160D7804-3444-4BFB-8A99-79499039691F}"/>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DE91CA38-796C-45F4-9EB1-43AFB82B470D}" type="slidenum">
              <a:rPr lang="en-AU" altLang="zh-CN" sz="1400" smtClean="0"/>
              <a:pPr>
                <a:spcBef>
                  <a:spcPct val="0"/>
                </a:spcBef>
                <a:buClrTx/>
                <a:buSzTx/>
                <a:buFontTx/>
                <a:buNone/>
              </a:pPr>
              <a:t>46</a:t>
            </a:fld>
            <a:endParaRPr lang="en-AU" altLang="zh-CN" sz="1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a:extLst>
              <a:ext uri="{FF2B5EF4-FFF2-40B4-BE49-F238E27FC236}">
                <a16:creationId xmlns:a16="http://schemas.microsoft.com/office/drawing/2014/main" id="{5E18BCAC-98C5-4550-9755-D049DBC17D6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DEE26216-776F-427A-AE38-03AC773D43F8}" type="slidenum">
              <a:rPr lang="en-AU" altLang="zh-CN" sz="1400" smtClean="0"/>
              <a:pPr>
                <a:spcBef>
                  <a:spcPct val="0"/>
                </a:spcBef>
                <a:buClrTx/>
                <a:buSzTx/>
                <a:buFontTx/>
                <a:buNone/>
              </a:pPr>
              <a:t>47</a:t>
            </a:fld>
            <a:endParaRPr lang="en-AU" altLang="zh-CN" sz="1400"/>
          </a:p>
        </p:txBody>
      </p:sp>
      <p:sp>
        <p:nvSpPr>
          <p:cNvPr id="97283" name="Rectangle 2">
            <a:extLst>
              <a:ext uri="{FF2B5EF4-FFF2-40B4-BE49-F238E27FC236}">
                <a16:creationId xmlns:a16="http://schemas.microsoft.com/office/drawing/2014/main" id="{1F10CA20-030F-4D22-8EDC-B9FAC3789389}"/>
              </a:ext>
            </a:extLst>
          </p:cNvPr>
          <p:cNvSpPr>
            <a:spLocks noGrp="1" noChangeArrowheads="1"/>
          </p:cNvSpPr>
          <p:nvPr>
            <p:ph type="title"/>
          </p:nvPr>
        </p:nvSpPr>
        <p:spPr/>
        <p:txBody>
          <a:bodyPr/>
          <a:lstStyle/>
          <a:p>
            <a:pPr eaLnBrk="1" hangingPunct="1"/>
            <a:r>
              <a:rPr lang="zh-CN" altLang="en-US">
                <a:ea typeface="宋体" panose="02010600030101010101" pitchFamily="2" charset="-122"/>
              </a:rPr>
              <a:t>性能度量</a:t>
            </a:r>
            <a:endParaRPr lang="en-AU" altLang="zh-CN">
              <a:ea typeface="宋体" panose="02010600030101010101" pitchFamily="2" charset="-122"/>
            </a:endParaRPr>
          </a:p>
        </p:txBody>
      </p:sp>
      <p:sp>
        <p:nvSpPr>
          <p:cNvPr id="97284" name="Rectangle 3">
            <a:extLst>
              <a:ext uri="{FF2B5EF4-FFF2-40B4-BE49-F238E27FC236}">
                <a16:creationId xmlns:a16="http://schemas.microsoft.com/office/drawing/2014/main" id="{D7E01006-AC19-431B-8401-9AD6E6F6B807}"/>
              </a:ext>
            </a:extLst>
          </p:cNvPr>
          <p:cNvSpPr>
            <a:spLocks noGrp="1" noChangeArrowheads="1"/>
          </p:cNvSpPr>
          <p:nvPr>
            <p:ph type="body" idx="1"/>
          </p:nvPr>
        </p:nvSpPr>
        <p:spPr>
          <a:xfrm>
            <a:off x="684213" y="3284538"/>
            <a:ext cx="8270875" cy="2952750"/>
          </a:xfrm>
        </p:spPr>
        <p:txBody>
          <a:bodyPr/>
          <a:lstStyle/>
          <a:p>
            <a:pPr eaLnBrk="1" hangingPunct="1"/>
            <a:r>
              <a:rPr lang="zh-CN" altLang="en-US" dirty="0">
                <a:ea typeface="宋体" panose="02010600030101010101" pitchFamily="2" charset="-122"/>
              </a:rPr>
              <a:t>程序的性能依赖于：</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算法</a:t>
            </a:r>
            <a:r>
              <a:rPr lang="en-AU" altLang="zh-CN" dirty="0">
                <a:ea typeface="宋体" panose="02010600030101010101" pitchFamily="2" charset="-122"/>
              </a:rPr>
              <a:t>: </a:t>
            </a:r>
            <a:r>
              <a:rPr lang="zh-CN" altLang="en-US" dirty="0">
                <a:ea typeface="宋体" panose="02010600030101010101" pitchFamily="2" charset="-122"/>
              </a:rPr>
              <a:t>影响指令数</a:t>
            </a:r>
            <a:r>
              <a:rPr lang="en-AU" altLang="zh-CN" dirty="0">
                <a:ea typeface="宋体" panose="02010600030101010101" pitchFamily="2" charset="-122"/>
              </a:rPr>
              <a:t>,</a:t>
            </a:r>
            <a:r>
              <a:rPr lang="zh-CN" altLang="en-US" dirty="0">
                <a:ea typeface="宋体" panose="02010600030101010101" pitchFamily="2" charset="-122"/>
              </a:rPr>
              <a:t>可能的</a:t>
            </a:r>
            <a:r>
              <a:rPr lang="en-AU" altLang="zh-CN" dirty="0">
                <a:ea typeface="宋体" panose="02010600030101010101" pitchFamily="2" charset="-122"/>
              </a:rPr>
              <a:t> CPI</a:t>
            </a:r>
          </a:p>
          <a:p>
            <a:pPr lvl="1" eaLnBrk="1" hangingPunct="1"/>
            <a:r>
              <a:rPr lang="zh-CN" altLang="en-US" dirty="0">
                <a:ea typeface="宋体" panose="02010600030101010101" pitchFamily="2" charset="-122"/>
              </a:rPr>
              <a:t>编程语言</a:t>
            </a:r>
            <a:r>
              <a:rPr lang="en-AU" altLang="zh-CN" dirty="0">
                <a:ea typeface="宋体" panose="02010600030101010101" pitchFamily="2" charset="-122"/>
              </a:rPr>
              <a:t>: </a:t>
            </a:r>
            <a:r>
              <a:rPr lang="zh-CN" altLang="en-US" dirty="0">
                <a:ea typeface="宋体" panose="02010600030101010101" pitchFamily="2" charset="-122"/>
              </a:rPr>
              <a:t>影响指令数</a:t>
            </a:r>
            <a:r>
              <a:rPr lang="en-AU" altLang="zh-CN" dirty="0">
                <a:ea typeface="宋体" panose="02010600030101010101" pitchFamily="2" charset="-122"/>
              </a:rPr>
              <a:t>, CPI</a:t>
            </a:r>
          </a:p>
          <a:p>
            <a:pPr lvl="1" eaLnBrk="1" hangingPunct="1"/>
            <a:r>
              <a:rPr lang="zh-CN" altLang="en-US" dirty="0">
                <a:ea typeface="宋体" panose="02010600030101010101" pitchFamily="2" charset="-122"/>
              </a:rPr>
              <a:t>编译程序</a:t>
            </a:r>
            <a:r>
              <a:rPr lang="en-AU" altLang="zh-CN" dirty="0">
                <a:ea typeface="宋体" panose="02010600030101010101" pitchFamily="2" charset="-122"/>
              </a:rPr>
              <a:t>: </a:t>
            </a:r>
            <a:r>
              <a:rPr lang="zh-CN" altLang="en-US" dirty="0">
                <a:ea typeface="宋体" panose="02010600030101010101" pitchFamily="2" charset="-122"/>
              </a:rPr>
              <a:t>影响指令数</a:t>
            </a:r>
            <a:r>
              <a:rPr lang="en-AU" altLang="zh-CN" dirty="0">
                <a:ea typeface="宋体" panose="02010600030101010101" pitchFamily="2" charset="-122"/>
              </a:rPr>
              <a:t>, CPI</a:t>
            </a:r>
          </a:p>
          <a:p>
            <a:pPr lvl="1" eaLnBrk="1" hangingPunct="1"/>
            <a:r>
              <a:rPr lang="zh-CN" altLang="en-US" dirty="0">
                <a:ea typeface="宋体" panose="02010600030101010101" pitchFamily="2" charset="-122"/>
              </a:rPr>
              <a:t>指令集体系结构</a:t>
            </a:r>
            <a:r>
              <a:rPr lang="en-AU" altLang="zh-CN" dirty="0">
                <a:ea typeface="宋体" panose="02010600030101010101" pitchFamily="2" charset="-122"/>
              </a:rPr>
              <a:t>: </a:t>
            </a:r>
            <a:r>
              <a:rPr lang="zh-CN" altLang="en-US" dirty="0">
                <a:ea typeface="宋体" panose="02010600030101010101" pitchFamily="2" charset="-122"/>
              </a:rPr>
              <a:t>影响指令数</a:t>
            </a:r>
            <a:r>
              <a:rPr lang="en-AU" altLang="zh-CN" dirty="0">
                <a:ea typeface="宋体" panose="02010600030101010101" pitchFamily="2" charset="-122"/>
              </a:rPr>
              <a:t>, CPI, </a:t>
            </a:r>
            <a:r>
              <a:rPr lang="zh-CN" altLang="en-US" dirty="0">
                <a:ea typeface="宋体" panose="02010600030101010101" pitchFamily="2" charset="-122"/>
              </a:rPr>
              <a:t>时钟频率</a:t>
            </a:r>
            <a:endParaRPr lang="en-AU" altLang="zh-CN" baseline="-25000" dirty="0">
              <a:ea typeface="宋体" panose="02010600030101010101" pitchFamily="2" charset="-122"/>
            </a:endParaRPr>
          </a:p>
        </p:txBody>
      </p:sp>
      <p:sp>
        <p:nvSpPr>
          <p:cNvPr id="97286" name="椭圆 1">
            <a:extLst>
              <a:ext uri="{FF2B5EF4-FFF2-40B4-BE49-F238E27FC236}">
                <a16:creationId xmlns:a16="http://schemas.microsoft.com/office/drawing/2014/main" id="{4876B6BE-3042-4698-883B-01A0BD14DF9E}"/>
              </a:ext>
            </a:extLst>
          </p:cNvPr>
          <p:cNvSpPr>
            <a:spLocks noChangeArrowheads="1"/>
          </p:cNvSpPr>
          <p:nvPr/>
        </p:nvSpPr>
        <p:spPr bwMode="auto">
          <a:xfrm>
            <a:off x="5338640" y="1319845"/>
            <a:ext cx="1800225" cy="1296988"/>
          </a:xfrm>
          <a:prstGeom prst="ellipse">
            <a:avLst/>
          </a:prstGeom>
          <a:noFill/>
          <a:ln w="349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97287" name="椭圆 6">
            <a:extLst>
              <a:ext uri="{FF2B5EF4-FFF2-40B4-BE49-F238E27FC236}">
                <a16:creationId xmlns:a16="http://schemas.microsoft.com/office/drawing/2014/main" id="{A438ACE7-AD88-4BC3-B3BA-A4AF801F1B9D}"/>
              </a:ext>
            </a:extLst>
          </p:cNvPr>
          <p:cNvSpPr>
            <a:spLocks noChangeArrowheads="1"/>
          </p:cNvSpPr>
          <p:nvPr/>
        </p:nvSpPr>
        <p:spPr bwMode="auto">
          <a:xfrm>
            <a:off x="4125668" y="1447800"/>
            <a:ext cx="1008062" cy="1296988"/>
          </a:xfrm>
          <a:prstGeom prst="ellipse">
            <a:avLst/>
          </a:prstGeom>
          <a:noFill/>
          <a:ln w="349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97288" name="椭圆 7">
            <a:extLst>
              <a:ext uri="{FF2B5EF4-FFF2-40B4-BE49-F238E27FC236}">
                <a16:creationId xmlns:a16="http://schemas.microsoft.com/office/drawing/2014/main" id="{44169ABB-EE5E-4137-AD42-9ACE4E51D760}"/>
              </a:ext>
            </a:extLst>
          </p:cNvPr>
          <p:cNvSpPr>
            <a:spLocks noChangeArrowheads="1"/>
          </p:cNvSpPr>
          <p:nvPr/>
        </p:nvSpPr>
        <p:spPr bwMode="auto">
          <a:xfrm>
            <a:off x="7212703" y="1319845"/>
            <a:ext cx="1600200" cy="1296988"/>
          </a:xfrm>
          <a:prstGeom prst="ellipse">
            <a:avLst/>
          </a:prstGeom>
          <a:noFill/>
          <a:ln w="349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zh-CN" altLang="en-US" sz="1800">
              <a:ea typeface="宋体" panose="02010600030101010101" pitchFamily="2"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9F376A1F-467B-4ACC-8778-8DF388CE45FB}"/>
                  </a:ext>
                </a:extLst>
              </p:cNvPr>
              <p:cNvSpPr/>
              <p:nvPr/>
            </p:nvSpPr>
            <p:spPr>
              <a:xfrm>
                <a:off x="684213" y="1532675"/>
                <a:ext cx="7890972" cy="8713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2400" smtClean="0">
                          <a:latin typeface="Cambria Math" panose="02040503050406030204" pitchFamily="18" charset="0"/>
                        </a:rPr>
                        <m:t>C</m:t>
                      </m:r>
                      <m:r>
                        <m:rPr>
                          <m:sty m:val="p"/>
                        </m:rPr>
                        <a:rPr lang="zh-CN" altLang="en-US" sz="2400" i="0">
                          <a:latin typeface="Cambria Math" panose="02040503050406030204" pitchFamily="18" charset="0"/>
                        </a:rPr>
                        <m:t>PU</m:t>
                      </m:r>
                      <m:r>
                        <a:rPr lang="zh-CN" altLang="en-US" sz="2400" i="0">
                          <a:latin typeface="Cambria Math" panose="02040503050406030204" pitchFamily="18" charset="0"/>
                        </a:rPr>
                        <m:t>时间</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秒数</m:t>
                          </m:r>
                        </m:num>
                        <m:den>
                          <m:r>
                            <a:rPr lang="zh-CN" altLang="en-US" sz="2400" i="0">
                              <a:latin typeface="Cambria Math" panose="02040503050406030204" pitchFamily="18" charset="0"/>
                            </a:rPr>
                            <m:t>程序个数</m:t>
                          </m:r>
                        </m:den>
                      </m:f>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指令数</m:t>
                          </m:r>
                        </m:num>
                        <m:den>
                          <m:r>
                            <a:rPr lang="zh-CN" altLang="en-US" sz="2400" i="0">
                              <a:latin typeface="Cambria Math" panose="02040503050406030204" pitchFamily="18" charset="0"/>
                            </a:rPr>
                            <m:t>程序个数</m:t>
                          </m:r>
                        </m:den>
                      </m:f>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时钟周期数</m:t>
                          </m:r>
                        </m:num>
                        <m:den>
                          <m:r>
                            <a:rPr lang="zh-CN" altLang="en-US" sz="2400" i="0">
                              <a:latin typeface="Cambria Math" panose="02040503050406030204" pitchFamily="18" charset="0"/>
                            </a:rPr>
                            <m:t>指令数</m:t>
                          </m:r>
                        </m:den>
                      </m:f>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秒数</m:t>
                          </m:r>
                        </m:num>
                        <m:den>
                          <m:r>
                            <a:rPr lang="zh-CN" altLang="en-US" sz="2400" i="0">
                              <a:latin typeface="Cambria Math" panose="02040503050406030204" pitchFamily="18" charset="0"/>
                            </a:rPr>
                            <m:t>时钟周期</m:t>
                          </m:r>
                        </m:den>
                      </m:f>
                    </m:oMath>
                  </m:oMathPara>
                </a14:m>
                <a:endParaRPr lang="zh-CN" altLang="en-US" dirty="0"/>
              </a:p>
            </p:txBody>
          </p:sp>
        </mc:Choice>
        <mc:Fallback xmlns="">
          <p:sp>
            <p:nvSpPr>
              <p:cNvPr id="3" name="矩形 2">
                <a:extLst>
                  <a:ext uri="{FF2B5EF4-FFF2-40B4-BE49-F238E27FC236}">
                    <a16:creationId xmlns:a16="http://schemas.microsoft.com/office/drawing/2014/main" id="{9F376A1F-467B-4ACC-8778-8DF388CE45FB}"/>
                  </a:ext>
                </a:extLst>
              </p:cNvPr>
              <p:cNvSpPr>
                <a:spLocks noRot="1" noChangeAspect="1" noMove="1" noResize="1" noEditPoints="1" noAdjustHandles="1" noChangeArrowheads="1" noChangeShapeType="1" noTextEdit="1"/>
              </p:cNvSpPr>
              <p:nvPr/>
            </p:nvSpPr>
            <p:spPr>
              <a:xfrm>
                <a:off x="684213" y="1532675"/>
                <a:ext cx="7890972" cy="871329"/>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IPC  vs CPI</a:t>
            </a:r>
          </a:p>
          <a:p>
            <a:r>
              <a:rPr lang="en-US" altLang="zh-CN" dirty="0"/>
              <a:t>Turbo mode</a:t>
            </a:r>
          </a:p>
          <a:p>
            <a:endParaRPr lang="en-US" altLang="zh-CN" dirty="0"/>
          </a:p>
          <a:p>
            <a:r>
              <a:rPr lang="en-US" altLang="zh-CN" dirty="0"/>
              <a:t>P27</a:t>
            </a:r>
            <a:r>
              <a:rPr lang="zh-CN" altLang="en-US" dirty="0"/>
              <a:t>小测验</a:t>
            </a:r>
          </a:p>
        </p:txBody>
      </p:sp>
      <p:sp>
        <p:nvSpPr>
          <p:cNvPr id="4" name="页脚占位符 3"/>
          <p:cNvSpPr>
            <a:spLocks noGrp="1"/>
          </p:cNvSpPr>
          <p:nvPr>
            <p:ph type="ftr" sz="quarter" idx="10"/>
          </p:nvPr>
        </p:nvSpPr>
        <p:spPr/>
        <p:txBody>
          <a:bodyPr/>
          <a:lstStyle/>
          <a:p>
            <a:pPr>
              <a:defRPr/>
            </a:pPr>
            <a:r>
              <a:rPr lang="en-AU" altLang="zh-CN"/>
              <a:t>Chapter 1 — Computer Abstractions and Technology — </a:t>
            </a:r>
            <a:fld id="{4CAFA5C4-A4F2-44C1-8076-62C8892D7402}" type="slidenum">
              <a:rPr lang="en-AU" altLang="zh-CN" smtClean="0"/>
              <a:pPr>
                <a:defRPr/>
              </a:pPr>
              <a:t>48</a:t>
            </a:fld>
            <a:endParaRPr lang="en-AU" altLang="zh-CN"/>
          </a:p>
        </p:txBody>
      </p:sp>
    </p:spTree>
    <p:extLst>
      <p:ext uri="{BB962C8B-B14F-4D97-AF65-F5344CB8AC3E}">
        <p14:creationId xmlns:p14="http://schemas.microsoft.com/office/powerpoint/2010/main" val="30110946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4EF502AB-5C21-476D-9499-F0A17479F4EE}"/>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99331" name="内容占位符 2">
            <a:extLst>
              <a:ext uri="{FF2B5EF4-FFF2-40B4-BE49-F238E27FC236}">
                <a16:creationId xmlns:a16="http://schemas.microsoft.com/office/drawing/2014/main" id="{DA13965B-403E-41F1-8B94-4604B7827B6A}"/>
              </a:ext>
            </a:extLst>
          </p:cNvPr>
          <p:cNvSpPr>
            <a:spLocks noGrp="1" noChangeArrowheads="1"/>
          </p:cNvSpPr>
          <p:nvPr>
            <p:ph idx="1"/>
          </p:nvPr>
        </p:nvSpPr>
        <p:spPr>
          <a:xfrm>
            <a:off x="684213" y="3068638"/>
            <a:ext cx="8270875" cy="3168650"/>
          </a:xfrm>
        </p:spPr>
        <p:txBody>
          <a:bodyPr/>
          <a:lstStyle/>
          <a:p>
            <a:r>
              <a:rPr lang="en-US" altLang="zh-CN">
                <a:ea typeface="宋体" panose="02010600030101010101" pitchFamily="2" charset="-122"/>
              </a:rPr>
              <a:t>1.7 </a:t>
            </a:r>
            <a:r>
              <a:rPr lang="zh-CN" altLang="en-US">
                <a:ea typeface="宋体" panose="02010600030101010101" pitchFamily="2" charset="-122"/>
              </a:rPr>
              <a:t>功耗与多核趋势</a:t>
            </a:r>
          </a:p>
        </p:txBody>
      </p:sp>
      <p:sp>
        <p:nvSpPr>
          <p:cNvPr id="99332" name="页脚占位符 3">
            <a:extLst>
              <a:ext uri="{FF2B5EF4-FFF2-40B4-BE49-F238E27FC236}">
                <a16:creationId xmlns:a16="http://schemas.microsoft.com/office/drawing/2014/main" id="{ECAED4BF-0DBD-4E8C-BEE5-19ACA77D4D2C}"/>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31F4A6B1-EB3E-4C73-9E24-918E19FACB56}" type="slidenum">
              <a:rPr lang="en-AU" altLang="zh-CN" sz="1400" smtClean="0"/>
              <a:pPr>
                <a:spcBef>
                  <a:spcPct val="0"/>
                </a:spcBef>
                <a:buClrTx/>
                <a:buSzTx/>
                <a:buFontTx/>
                <a:buNone/>
              </a:pPr>
              <a:t>49</a:t>
            </a:fld>
            <a:endParaRPr lang="en-AU" altLang="zh-C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07C18CE-10B9-4543-8EA0-37815CF1324A}"/>
              </a:ext>
            </a:extLst>
          </p:cNvPr>
          <p:cNvSpPr>
            <a:spLocks noGrp="1" noChangeArrowheads="1"/>
          </p:cNvSpPr>
          <p:nvPr>
            <p:ph type="title"/>
          </p:nvPr>
        </p:nvSpPr>
        <p:spPr/>
        <p:txBody>
          <a:bodyPr/>
          <a:lstStyle/>
          <a:p>
            <a:r>
              <a:rPr lang="zh-CN" altLang="en-US">
                <a:ea typeface="宋体" panose="02010600030101010101" pitchFamily="2" charset="-122"/>
              </a:rPr>
              <a:t>计算机的类型（按应用分）</a:t>
            </a:r>
            <a:endParaRPr lang="en-US" altLang="zh-CN">
              <a:ea typeface="宋体" panose="02010600030101010101" pitchFamily="2" charset="-122"/>
            </a:endParaRPr>
          </a:p>
        </p:txBody>
      </p:sp>
      <p:sp>
        <p:nvSpPr>
          <p:cNvPr id="13315" name="Content Placeholder 2">
            <a:extLst>
              <a:ext uri="{FF2B5EF4-FFF2-40B4-BE49-F238E27FC236}">
                <a16:creationId xmlns:a16="http://schemas.microsoft.com/office/drawing/2014/main" id="{E292AD0F-7683-4377-B72F-2C38387A9F44}"/>
              </a:ext>
            </a:extLst>
          </p:cNvPr>
          <p:cNvSpPr>
            <a:spLocks noGrp="1" noChangeArrowheads="1"/>
          </p:cNvSpPr>
          <p:nvPr>
            <p:ph idx="1"/>
          </p:nvPr>
        </p:nvSpPr>
        <p:spPr/>
        <p:txBody>
          <a:bodyPr/>
          <a:lstStyle/>
          <a:p>
            <a:pPr eaLnBrk="1" hangingPunct="1">
              <a:lnSpc>
                <a:spcPct val="90000"/>
              </a:lnSpc>
            </a:pPr>
            <a:r>
              <a:rPr lang="zh-CN" altLang="en-US" dirty="0">
                <a:ea typeface="宋体" panose="02010600030101010101" pitchFamily="2" charset="-122"/>
              </a:rPr>
              <a:t>超级计算机</a:t>
            </a:r>
            <a:r>
              <a:rPr lang="en-US" altLang="zh-CN" dirty="0">
                <a:ea typeface="宋体" panose="02010600030101010101" pitchFamily="2" charset="-122"/>
              </a:rPr>
              <a:t>Supercomputers</a:t>
            </a:r>
          </a:p>
          <a:p>
            <a:pPr lvl="1" eaLnBrk="1" hangingPunct="1">
              <a:lnSpc>
                <a:spcPct val="90000"/>
              </a:lnSpc>
            </a:pPr>
            <a:r>
              <a:rPr lang="zh-CN" altLang="en-US" dirty="0">
                <a:ea typeface="宋体" panose="02010600030101010101" pitchFamily="2" charset="-122"/>
              </a:rPr>
              <a:t>主用于高端科学和工程计算</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代表了最高的计算能力（</a:t>
            </a:r>
            <a:r>
              <a:rPr lang="en-US" altLang="zh-CN" dirty="0">
                <a:ea typeface="宋体" panose="02010600030101010101" pitchFamily="2" charset="-122"/>
              </a:rPr>
              <a:t>3T/3P/3E</a:t>
            </a:r>
            <a:r>
              <a:rPr lang="zh-CN" altLang="en-US" dirty="0">
                <a:ea typeface="宋体" panose="02010600030101010101" pitchFamily="2" charset="-122"/>
              </a:rPr>
              <a:t>） ，占市场比例小</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嵌入式计算机</a:t>
            </a:r>
            <a:r>
              <a:rPr lang="en-US" altLang="zh-CN" dirty="0">
                <a:ea typeface="宋体" panose="02010600030101010101" pitchFamily="2" charset="-122"/>
              </a:rPr>
              <a:t>Embedded computers</a:t>
            </a:r>
            <a:r>
              <a:rPr lang="zh-CN" altLang="en-US" dirty="0">
                <a:ea typeface="宋体" panose="02010600030101010101" pitchFamily="2" charset="-122"/>
              </a:rPr>
              <a:t>：</a:t>
            </a:r>
            <a:r>
              <a:rPr lang="zh-CN" altLang="en-US" sz="2800" dirty="0">
                <a:latin typeface="华文行楷" panose="02010800040101010101" pitchFamily="2" charset="-122"/>
                <a:ea typeface="华文行楷" panose="02010800040101010101" pitchFamily="2" charset="-122"/>
              </a:rPr>
              <a:t>嵌入到其他设备中的计算机，一般运行预定义的一个或者一组应用程序。</a:t>
            </a:r>
            <a:endParaRPr lang="en-US" altLang="zh-CN" sz="2800" dirty="0">
              <a:latin typeface="华文行楷" panose="02010800040101010101" pitchFamily="2" charset="-122"/>
              <a:ea typeface="华文行楷" panose="02010800040101010101" pitchFamily="2" charset="-122"/>
            </a:endParaRPr>
          </a:p>
          <a:p>
            <a:pPr lvl="1" eaLnBrk="1" hangingPunct="1">
              <a:lnSpc>
                <a:spcPct val="90000"/>
              </a:lnSpc>
            </a:pPr>
            <a:r>
              <a:rPr lang="zh-CN" altLang="en-US" dirty="0">
                <a:ea typeface="宋体" panose="02010600030101010101" pitchFamily="2" charset="-122"/>
              </a:rPr>
              <a:t>隐藏作为系统的组件</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功耗、成本和性能</a:t>
            </a:r>
            <a:r>
              <a:rPr lang="zh-CN" altLang="en-US" dirty="0">
                <a:solidFill>
                  <a:srgbClr val="0070C0"/>
                </a:solidFill>
                <a:ea typeface="宋体" panose="02010600030101010101" pitchFamily="2" charset="-122"/>
              </a:rPr>
              <a:t>受限</a:t>
            </a:r>
            <a:endParaRPr lang="en-US" altLang="zh-CN" dirty="0">
              <a:solidFill>
                <a:srgbClr val="0070C0"/>
              </a:solidFill>
              <a:ea typeface="宋体" panose="02010600030101010101" pitchFamily="2" charset="-122"/>
            </a:endParaRPr>
          </a:p>
        </p:txBody>
      </p:sp>
      <p:sp>
        <p:nvSpPr>
          <p:cNvPr id="13316" name="Footer Placeholder 3">
            <a:extLst>
              <a:ext uri="{FF2B5EF4-FFF2-40B4-BE49-F238E27FC236}">
                <a16:creationId xmlns:a16="http://schemas.microsoft.com/office/drawing/2014/main" id="{07DAC468-ED63-4218-AAD4-07C3A773A0B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387244AE-94EA-4ED2-981B-FAAE45D1FCE4}" type="slidenum">
              <a:rPr lang="en-AU" altLang="zh-CN" sz="1400" smtClean="0"/>
              <a:pPr>
                <a:spcBef>
                  <a:spcPct val="0"/>
                </a:spcBef>
                <a:buClrTx/>
                <a:buSzTx/>
                <a:buFontTx/>
                <a:buNone/>
              </a:pPr>
              <a:t>5</a:t>
            </a:fld>
            <a:endParaRPr lang="en-AU" altLang="zh-CN"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a:extLst>
              <a:ext uri="{FF2B5EF4-FFF2-40B4-BE49-F238E27FC236}">
                <a16:creationId xmlns:a16="http://schemas.microsoft.com/office/drawing/2014/main" id="{20D517EB-3F99-4D24-9243-CAFF3AD9FD8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BC2AAAD2-06D7-4BB5-A008-8F9CF3386BC6}" type="slidenum">
              <a:rPr lang="en-AU" altLang="zh-CN" sz="1400" smtClean="0"/>
              <a:pPr>
                <a:spcBef>
                  <a:spcPct val="0"/>
                </a:spcBef>
                <a:buClrTx/>
                <a:buSzTx/>
                <a:buFontTx/>
                <a:buNone/>
              </a:pPr>
              <a:t>50</a:t>
            </a:fld>
            <a:endParaRPr lang="en-AU" altLang="zh-CN" sz="1400"/>
          </a:p>
        </p:txBody>
      </p:sp>
      <p:sp>
        <p:nvSpPr>
          <p:cNvPr id="101379" name="Rectangle 2">
            <a:extLst>
              <a:ext uri="{FF2B5EF4-FFF2-40B4-BE49-F238E27FC236}">
                <a16:creationId xmlns:a16="http://schemas.microsoft.com/office/drawing/2014/main" id="{45A68652-F70F-4925-8647-D35655055145}"/>
              </a:ext>
            </a:extLst>
          </p:cNvPr>
          <p:cNvSpPr>
            <a:spLocks noGrp="1" noChangeArrowheads="1"/>
          </p:cNvSpPr>
          <p:nvPr>
            <p:ph type="title"/>
          </p:nvPr>
        </p:nvSpPr>
        <p:spPr/>
        <p:txBody>
          <a:bodyPr/>
          <a:lstStyle/>
          <a:p>
            <a:pPr eaLnBrk="1" hangingPunct="1"/>
            <a:r>
              <a:rPr lang="zh-CN" altLang="en-US">
                <a:ea typeface="宋体" panose="02010600030101010101" pitchFamily="2" charset="-122"/>
              </a:rPr>
              <a:t>功耗趋势</a:t>
            </a:r>
            <a:endParaRPr lang="en-US" altLang="zh-CN">
              <a:ea typeface="宋体" panose="02010600030101010101" pitchFamily="2" charset="-122"/>
            </a:endParaRPr>
          </a:p>
        </p:txBody>
      </p:sp>
      <p:sp>
        <p:nvSpPr>
          <p:cNvPr id="101380" name="Rectangle 3">
            <a:extLst>
              <a:ext uri="{FF2B5EF4-FFF2-40B4-BE49-F238E27FC236}">
                <a16:creationId xmlns:a16="http://schemas.microsoft.com/office/drawing/2014/main" id="{203B65CC-A165-455A-BB06-CA82BA63E848}"/>
              </a:ext>
            </a:extLst>
          </p:cNvPr>
          <p:cNvSpPr>
            <a:spLocks noGrp="1" noChangeArrowheads="1"/>
          </p:cNvSpPr>
          <p:nvPr>
            <p:ph type="body" idx="1"/>
          </p:nvPr>
        </p:nvSpPr>
        <p:spPr>
          <a:xfrm>
            <a:off x="107950" y="4149725"/>
            <a:ext cx="9036050" cy="647700"/>
          </a:xfrm>
        </p:spPr>
        <p:txBody>
          <a:bodyPr/>
          <a:lstStyle/>
          <a:p>
            <a:pPr eaLnBrk="1" hangingPunct="1"/>
            <a:r>
              <a:rPr lang="zh-CN" altLang="en-US">
                <a:ea typeface="宋体" panose="02010600030101010101" pitchFamily="2" charset="-122"/>
              </a:rPr>
              <a:t>基于</a:t>
            </a:r>
            <a:r>
              <a:rPr lang="en-US" altLang="zh-CN">
                <a:ea typeface="宋体" panose="02010600030101010101" pitchFamily="2" charset="-122"/>
              </a:rPr>
              <a:t> CMOS </a:t>
            </a:r>
            <a:r>
              <a:rPr lang="zh-CN" altLang="en-US">
                <a:ea typeface="宋体" panose="02010600030101010101" pitchFamily="2" charset="-122"/>
              </a:rPr>
              <a:t>集成电路技术的每个晶体管的功耗</a:t>
            </a:r>
            <a:endParaRPr lang="en-US" altLang="zh-CN">
              <a:ea typeface="宋体" panose="02010600030101010101" pitchFamily="2" charset="-122"/>
            </a:endParaRPr>
          </a:p>
        </p:txBody>
      </p:sp>
      <p:sp>
        <p:nvSpPr>
          <p:cNvPr id="101381" name="Text Box 4">
            <a:extLst>
              <a:ext uri="{FF2B5EF4-FFF2-40B4-BE49-F238E27FC236}">
                <a16:creationId xmlns:a16="http://schemas.microsoft.com/office/drawing/2014/main" id="{509D9033-81F6-4687-A310-B629247E7020}"/>
              </a:ext>
            </a:extLst>
          </p:cNvPr>
          <p:cNvSpPr txBox="1">
            <a:spLocks noChangeArrowheads="1"/>
          </p:cNvSpPr>
          <p:nvPr/>
        </p:nvSpPr>
        <p:spPr bwMode="auto">
          <a:xfrm rot="5400000">
            <a:off x="8213725" y="974725"/>
            <a:ext cx="149383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§1.7 </a:t>
            </a:r>
            <a:r>
              <a:rPr lang="zh-CN" altLang="en-US" sz="1800">
                <a:solidFill>
                  <a:schemeClr val="folHlink"/>
                </a:solidFill>
                <a:ea typeface="宋体" panose="02010600030101010101" pitchFamily="2" charset="-122"/>
              </a:rPr>
              <a:t>功耗墙</a:t>
            </a:r>
            <a:endParaRPr lang="en-US" altLang="zh-CN" sz="1800">
              <a:solidFill>
                <a:schemeClr val="folHlink"/>
              </a:solidFill>
              <a:ea typeface="宋体" panose="02010600030101010101" pitchFamily="2" charset="-122"/>
            </a:endParaRPr>
          </a:p>
        </p:txBody>
      </p:sp>
      <p:graphicFrame>
        <p:nvGraphicFramePr>
          <p:cNvPr id="101382" name="Object 6">
            <a:extLst>
              <a:ext uri="{FF2B5EF4-FFF2-40B4-BE49-F238E27FC236}">
                <a16:creationId xmlns:a16="http://schemas.microsoft.com/office/drawing/2014/main" id="{D8D5D9F5-DA70-4A5F-ACA1-D42D26839D4B}"/>
              </a:ext>
            </a:extLst>
          </p:cNvPr>
          <p:cNvGraphicFramePr>
            <a:graphicFrameLocks noChangeAspect="1"/>
          </p:cNvGraphicFramePr>
          <p:nvPr/>
        </p:nvGraphicFramePr>
        <p:xfrm>
          <a:off x="1182688" y="4746625"/>
          <a:ext cx="6888162" cy="895350"/>
        </p:xfrm>
        <a:graphic>
          <a:graphicData uri="http://schemas.openxmlformats.org/presentationml/2006/ole">
            <mc:AlternateContent xmlns:mc="http://schemas.openxmlformats.org/markup-compatibility/2006">
              <mc:Choice xmlns:v="urn:schemas-microsoft-com:vml" Requires="v">
                <p:oleObj spid="_x0000_s101424" name="公式" r:id="rId4" imgW="3124200" imgH="406400" progId="Equation.3">
                  <p:embed/>
                </p:oleObj>
              </mc:Choice>
              <mc:Fallback>
                <p:oleObj name="公式" r:id="rId4" imgW="3124200" imgH="406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688" y="4746625"/>
                        <a:ext cx="6888162" cy="89535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3" name="AutoShape 7">
            <a:extLst>
              <a:ext uri="{FF2B5EF4-FFF2-40B4-BE49-F238E27FC236}">
                <a16:creationId xmlns:a16="http://schemas.microsoft.com/office/drawing/2014/main" id="{3EB44CCA-6857-4F5E-9F9D-E68DA6D008E0}"/>
              </a:ext>
            </a:extLst>
          </p:cNvPr>
          <p:cNvSpPr>
            <a:spLocks/>
          </p:cNvSpPr>
          <p:nvPr/>
        </p:nvSpPr>
        <p:spPr bwMode="auto">
          <a:xfrm>
            <a:off x="7740650" y="5805488"/>
            <a:ext cx="1003300" cy="403225"/>
          </a:xfrm>
          <a:prstGeom prst="borderCallout1">
            <a:avLst>
              <a:gd name="adj1" fmla="val 28347"/>
              <a:gd name="adj2" fmla="val -7597"/>
              <a:gd name="adj3" fmla="val -83463"/>
              <a:gd name="adj4" fmla="val -25000"/>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800" dirty="0">
                <a:ea typeface="宋体" panose="02010600030101010101" pitchFamily="2" charset="-122"/>
              </a:rPr>
              <a:t>×</a:t>
            </a:r>
            <a:r>
              <a:rPr lang="en-AU" altLang="zh-CN" sz="1800" dirty="0">
                <a:ea typeface="宋体" panose="02010600030101010101" pitchFamily="2" charset="-122"/>
              </a:rPr>
              <a:t>1000</a:t>
            </a:r>
          </a:p>
        </p:txBody>
      </p:sp>
      <p:sp>
        <p:nvSpPr>
          <p:cNvPr id="101384" name="AutoShape 8">
            <a:extLst>
              <a:ext uri="{FF2B5EF4-FFF2-40B4-BE49-F238E27FC236}">
                <a16:creationId xmlns:a16="http://schemas.microsoft.com/office/drawing/2014/main" id="{8C22A2E2-D6C6-4C9E-891C-6FF1EF79DA33}"/>
              </a:ext>
            </a:extLst>
          </p:cNvPr>
          <p:cNvSpPr>
            <a:spLocks/>
          </p:cNvSpPr>
          <p:nvPr/>
        </p:nvSpPr>
        <p:spPr bwMode="auto">
          <a:xfrm>
            <a:off x="2051050" y="5805488"/>
            <a:ext cx="1003300" cy="403225"/>
          </a:xfrm>
          <a:prstGeom prst="borderCallout1">
            <a:avLst>
              <a:gd name="adj1" fmla="val 28347"/>
              <a:gd name="adj2" fmla="val -7597"/>
              <a:gd name="adj3" fmla="val -84250"/>
              <a:gd name="adj4" fmla="val -29273"/>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800">
                <a:ea typeface="宋体" panose="02010600030101010101" pitchFamily="2" charset="-122"/>
              </a:rPr>
              <a:t>×</a:t>
            </a:r>
            <a:r>
              <a:rPr lang="en-AU" altLang="zh-CN" sz="1800">
                <a:ea typeface="宋体" panose="02010600030101010101" pitchFamily="2" charset="-122"/>
              </a:rPr>
              <a:t>30</a:t>
            </a:r>
          </a:p>
        </p:txBody>
      </p:sp>
      <p:sp>
        <p:nvSpPr>
          <p:cNvPr id="101385" name="AutoShape 9">
            <a:extLst>
              <a:ext uri="{FF2B5EF4-FFF2-40B4-BE49-F238E27FC236}">
                <a16:creationId xmlns:a16="http://schemas.microsoft.com/office/drawing/2014/main" id="{66FB5FBC-5BF6-4CDA-A168-FA5488ACDF01}"/>
              </a:ext>
            </a:extLst>
          </p:cNvPr>
          <p:cNvSpPr>
            <a:spLocks/>
          </p:cNvSpPr>
          <p:nvPr/>
        </p:nvSpPr>
        <p:spPr bwMode="auto">
          <a:xfrm>
            <a:off x="5867400" y="5805488"/>
            <a:ext cx="1223963" cy="403225"/>
          </a:xfrm>
          <a:prstGeom prst="borderCallout1">
            <a:avLst>
              <a:gd name="adj1" fmla="val 28347"/>
              <a:gd name="adj2" fmla="val -6227"/>
              <a:gd name="adj3" fmla="val -81495"/>
              <a:gd name="adj4" fmla="val -27755"/>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zh-CN" sz="1800">
                <a:ea typeface="宋体" panose="02010600030101010101" pitchFamily="2" charset="-122"/>
              </a:rPr>
              <a:t>5V → 1V</a:t>
            </a:r>
            <a:endParaRPr lang="en-AU" altLang="zh-CN" sz="1800">
              <a:ea typeface="宋体" panose="02010600030101010101" pitchFamily="2" charset="-122"/>
            </a:endParaRPr>
          </a:p>
        </p:txBody>
      </p:sp>
      <p:pic>
        <p:nvPicPr>
          <p:cNvPr id="101386" name="Picture 11">
            <a:extLst>
              <a:ext uri="{FF2B5EF4-FFF2-40B4-BE49-F238E27FC236}">
                <a16:creationId xmlns:a16="http://schemas.microsoft.com/office/drawing/2014/main" id="{387A8CA0-6456-4B6B-8303-7839FB00B6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268413"/>
            <a:ext cx="6905625"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a:extLst>
              <a:ext uri="{FF2B5EF4-FFF2-40B4-BE49-F238E27FC236}">
                <a16:creationId xmlns:a16="http://schemas.microsoft.com/office/drawing/2014/main" id="{659FFC2F-7CCB-43E2-945D-D0A929B6B577}"/>
              </a:ext>
            </a:extLst>
          </p:cNvPr>
          <p:cNvSpPr/>
          <p:nvPr/>
        </p:nvSpPr>
        <p:spPr bwMode="auto">
          <a:xfrm>
            <a:off x="4427984" y="1216025"/>
            <a:ext cx="1224136" cy="3014663"/>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a:extLst>
              <a:ext uri="{FF2B5EF4-FFF2-40B4-BE49-F238E27FC236}">
                <a16:creationId xmlns:a16="http://schemas.microsoft.com/office/drawing/2014/main" id="{C82731AD-47BC-4EE1-95B2-68729601FFB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EDF24CC1-8130-4EE8-8CFC-176541035949}" type="slidenum">
              <a:rPr lang="en-AU" altLang="zh-CN" sz="1400" smtClean="0"/>
              <a:pPr>
                <a:spcBef>
                  <a:spcPct val="0"/>
                </a:spcBef>
                <a:buClrTx/>
                <a:buSzTx/>
                <a:buFontTx/>
                <a:buNone/>
              </a:pPr>
              <a:t>51</a:t>
            </a:fld>
            <a:endParaRPr lang="en-AU" altLang="zh-CN" sz="1400"/>
          </a:p>
        </p:txBody>
      </p:sp>
      <p:sp>
        <p:nvSpPr>
          <p:cNvPr id="103427" name="Rectangle 2">
            <a:extLst>
              <a:ext uri="{FF2B5EF4-FFF2-40B4-BE49-F238E27FC236}">
                <a16:creationId xmlns:a16="http://schemas.microsoft.com/office/drawing/2014/main" id="{CA78B27A-0135-4FA5-8E61-4CEDB1870878}"/>
              </a:ext>
            </a:extLst>
          </p:cNvPr>
          <p:cNvSpPr>
            <a:spLocks noGrp="1" noChangeArrowheads="1"/>
          </p:cNvSpPr>
          <p:nvPr>
            <p:ph type="title"/>
          </p:nvPr>
        </p:nvSpPr>
        <p:spPr/>
        <p:txBody>
          <a:bodyPr/>
          <a:lstStyle/>
          <a:p>
            <a:pPr eaLnBrk="1" hangingPunct="1"/>
            <a:r>
              <a:rPr lang="zh-CN" altLang="en-US">
                <a:ea typeface="宋体" panose="02010600030101010101" pitchFamily="2" charset="-122"/>
              </a:rPr>
              <a:t>降低功耗</a:t>
            </a:r>
            <a:endParaRPr lang="en-AU" altLang="zh-CN">
              <a:ea typeface="宋体" panose="02010600030101010101" pitchFamily="2" charset="-122"/>
            </a:endParaRPr>
          </a:p>
        </p:txBody>
      </p:sp>
      <p:sp>
        <p:nvSpPr>
          <p:cNvPr id="103428" name="Rectangle 3">
            <a:extLst>
              <a:ext uri="{FF2B5EF4-FFF2-40B4-BE49-F238E27FC236}">
                <a16:creationId xmlns:a16="http://schemas.microsoft.com/office/drawing/2014/main" id="{C47933CB-16DA-4293-9F6D-051C88F09CB8}"/>
              </a:ext>
            </a:extLst>
          </p:cNvPr>
          <p:cNvSpPr>
            <a:spLocks noGrp="1" noChangeArrowheads="1"/>
          </p:cNvSpPr>
          <p:nvPr>
            <p:ph type="body" idx="1"/>
          </p:nvPr>
        </p:nvSpPr>
        <p:spPr>
          <a:xfrm>
            <a:off x="684213" y="1125538"/>
            <a:ext cx="8270875" cy="1727200"/>
          </a:xfrm>
        </p:spPr>
        <p:txBody>
          <a:bodyPr/>
          <a:lstStyle/>
          <a:p>
            <a:pPr eaLnBrk="1" hangingPunct="1"/>
            <a:r>
              <a:rPr lang="zh-CN" altLang="en-US">
                <a:ea typeface="宋体" panose="02010600030101010101" pitchFamily="2" charset="-122"/>
              </a:rPr>
              <a:t>假设开发一种新</a:t>
            </a:r>
            <a:r>
              <a:rPr lang="en-AU" altLang="zh-CN">
                <a:ea typeface="宋体" panose="02010600030101010101" pitchFamily="2" charset="-122"/>
              </a:rPr>
              <a:t> CPU </a:t>
            </a:r>
            <a:r>
              <a:rPr lang="zh-CN" altLang="en-US">
                <a:ea typeface="宋体" panose="02010600030101010101" pitchFamily="2" charset="-122"/>
              </a:rPr>
              <a:t>，其</a:t>
            </a:r>
            <a:endParaRPr lang="en-AU" altLang="zh-CN">
              <a:ea typeface="宋体" panose="02010600030101010101" pitchFamily="2" charset="-122"/>
            </a:endParaRPr>
          </a:p>
          <a:p>
            <a:pPr lvl="1" eaLnBrk="1" hangingPunct="1"/>
            <a:r>
              <a:rPr lang="zh-CN" altLang="en-US">
                <a:ea typeface="宋体" panose="02010600030101010101" pitchFamily="2" charset="-122"/>
              </a:rPr>
              <a:t>负载电容是旧</a:t>
            </a:r>
            <a:r>
              <a:rPr lang="en-US" altLang="zh-CN">
                <a:ea typeface="宋体" panose="02010600030101010101" pitchFamily="2" charset="-122"/>
              </a:rPr>
              <a:t>CPU</a:t>
            </a:r>
            <a:r>
              <a:rPr lang="zh-CN" altLang="en-US">
                <a:ea typeface="宋体" panose="02010600030101010101" pitchFamily="2" charset="-122"/>
              </a:rPr>
              <a:t>的</a:t>
            </a:r>
            <a:r>
              <a:rPr lang="en-AU" altLang="zh-CN">
                <a:ea typeface="宋体" panose="02010600030101010101" pitchFamily="2" charset="-122"/>
              </a:rPr>
              <a:t>85% </a:t>
            </a:r>
          </a:p>
          <a:p>
            <a:pPr lvl="1" eaLnBrk="1" hangingPunct="1"/>
            <a:r>
              <a:rPr lang="zh-CN" altLang="en-US">
                <a:ea typeface="宋体" panose="02010600030101010101" pitchFamily="2" charset="-122"/>
              </a:rPr>
              <a:t>电压降低了</a:t>
            </a:r>
            <a:r>
              <a:rPr lang="en-AU" altLang="zh-CN">
                <a:ea typeface="宋体" panose="02010600030101010101" pitchFamily="2" charset="-122"/>
              </a:rPr>
              <a:t>15% </a:t>
            </a:r>
            <a:r>
              <a:rPr lang="zh-CN" altLang="en-US">
                <a:ea typeface="宋体" panose="02010600030101010101" pitchFamily="2" charset="-122"/>
              </a:rPr>
              <a:t>，频率也降低了</a:t>
            </a:r>
            <a:r>
              <a:rPr lang="en-AU" altLang="zh-CN">
                <a:ea typeface="宋体" panose="02010600030101010101" pitchFamily="2" charset="-122"/>
              </a:rPr>
              <a:t>15% </a:t>
            </a:r>
            <a:r>
              <a:rPr lang="zh-CN" altLang="en-US">
                <a:ea typeface="宋体" panose="02010600030101010101" pitchFamily="2" charset="-122"/>
              </a:rPr>
              <a:t>，则</a:t>
            </a:r>
            <a:endParaRPr lang="en-AU" altLang="zh-CN">
              <a:ea typeface="宋体" panose="02010600030101010101" pitchFamily="2" charset="-122"/>
            </a:endParaRPr>
          </a:p>
        </p:txBody>
      </p:sp>
      <p:graphicFrame>
        <p:nvGraphicFramePr>
          <p:cNvPr id="103429" name="Object 4">
            <a:extLst>
              <a:ext uri="{FF2B5EF4-FFF2-40B4-BE49-F238E27FC236}">
                <a16:creationId xmlns:a16="http://schemas.microsoft.com/office/drawing/2014/main" id="{7E8BA12A-585E-4F55-8DE7-497821EB1FC4}"/>
              </a:ext>
            </a:extLst>
          </p:cNvPr>
          <p:cNvGraphicFramePr>
            <a:graphicFrameLocks noChangeAspect="1"/>
          </p:cNvGraphicFramePr>
          <p:nvPr/>
        </p:nvGraphicFramePr>
        <p:xfrm>
          <a:off x="1187450" y="2924175"/>
          <a:ext cx="7561263" cy="939800"/>
        </p:xfrm>
        <a:graphic>
          <a:graphicData uri="http://schemas.openxmlformats.org/presentationml/2006/ole">
            <mc:AlternateContent xmlns:mc="http://schemas.openxmlformats.org/markup-compatibility/2006">
              <mc:Choice xmlns:v="urn:schemas-microsoft-com:vml" Requires="v">
                <p:oleObj spid="_x0000_s103468" name="Equation" r:id="rId4" imgW="3784600" imgH="469900" progId="Equation.3">
                  <p:embed/>
                </p:oleObj>
              </mc:Choice>
              <mc:Fallback>
                <p:oleObj name="Equation" r:id="rId4" imgW="3784600" imgH="469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924175"/>
                        <a:ext cx="756126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0" name="Rectangle 5">
            <a:extLst>
              <a:ext uri="{FF2B5EF4-FFF2-40B4-BE49-F238E27FC236}">
                <a16:creationId xmlns:a16="http://schemas.microsoft.com/office/drawing/2014/main" id="{EC196AD2-FB73-475D-8141-2FADFA22872D}"/>
              </a:ext>
            </a:extLst>
          </p:cNvPr>
          <p:cNvSpPr>
            <a:spLocks noChangeArrowheads="1"/>
          </p:cNvSpPr>
          <p:nvPr/>
        </p:nvSpPr>
        <p:spPr bwMode="auto">
          <a:xfrm>
            <a:off x="684213" y="3933825"/>
            <a:ext cx="827087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a:ea typeface="宋体" panose="02010600030101010101" pitchFamily="2" charset="-122"/>
              </a:rPr>
              <a:t>功耗墙</a:t>
            </a:r>
            <a:endParaRPr lang="en-AU" altLang="zh-CN">
              <a:ea typeface="宋体" panose="02010600030101010101" pitchFamily="2" charset="-122"/>
            </a:endParaRPr>
          </a:p>
          <a:p>
            <a:pPr lvl="1" eaLnBrk="1" hangingPunct="1"/>
            <a:r>
              <a:rPr lang="zh-CN" altLang="en-US">
                <a:ea typeface="宋体" panose="02010600030101010101" pitchFamily="2" charset="-122"/>
              </a:rPr>
              <a:t>我们不能进一步减少电压</a:t>
            </a:r>
            <a:endParaRPr lang="en-AU" altLang="zh-CN">
              <a:ea typeface="宋体" panose="02010600030101010101" pitchFamily="2" charset="-122"/>
            </a:endParaRPr>
          </a:p>
          <a:p>
            <a:pPr lvl="1" eaLnBrk="1" hangingPunct="1"/>
            <a:r>
              <a:rPr lang="zh-CN" altLang="en-US">
                <a:ea typeface="宋体" panose="02010600030101010101" pitchFamily="2" charset="-122"/>
              </a:rPr>
              <a:t>我们不能再散发更多的热量</a:t>
            </a:r>
            <a:endParaRPr lang="en-AU" altLang="zh-CN">
              <a:ea typeface="宋体" panose="02010600030101010101" pitchFamily="2" charset="-122"/>
            </a:endParaRPr>
          </a:p>
          <a:p>
            <a:pPr eaLnBrk="1" hangingPunct="1"/>
            <a:r>
              <a:rPr lang="zh-CN" altLang="en-US">
                <a:ea typeface="宋体" panose="02010600030101010101" pitchFamily="2" charset="-122"/>
              </a:rPr>
              <a:t>我们还能怎样提高性能？</a:t>
            </a:r>
            <a:endParaRPr lang="en-AU" altLang="zh-CN">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2">
            <a:extLst>
              <a:ext uri="{FF2B5EF4-FFF2-40B4-BE49-F238E27FC236}">
                <a16:creationId xmlns:a16="http://schemas.microsoft.com/office/drawing/2014/main" id="{5DE44382-096C-4B66-86C1-DA38E3CFE4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8E13F668-186F-4D0E-9EC5-3DB6B70B46D8}" type="slidenum">
              <a:rPr lang="en-AU" altLang="zh-CN" sz="1400" smtClean="0"/>
              <a:pPr>
                <a:spcBef>
                  <a:spcPct val="0"/>
                </a:spcBef>
                <a:buClrTx/>
                <a:buSzTx/>
                <a:buFontTx/>
                <a:buNone/>
              </a:pPr>
              <a:t>52</a:t>
            </a:fld>
            <a:endParaRPr lang="en-AU" altLang="zh-CN" sz="1400"/>
          </a:p>
        </p:txBody>
      </p:sp>
      <p:sp>
        <p:nvSpPr>
          <p:cNvPr id="105475" name="Rectangle 2">
            <a:extLst>
              <a:ext uri="{FF2B5EF4-FFF2-40B4-BE49-F238E27FC236}">
                <a16:creationId xmlns:a16="http://schemas.microsoft.com/office/drawing/2014/main" id="{4F25BB4A-7FBA-415D-A3DE-F755AD11F040}"/>
              </a:ext>
            </a:extLst>
          </p:cNvPr>
          <p:cNvSpPr>
            <a:spLocks noGrp="1" noChangeArrowheads="1"/>
          </p:cNvSpPr>
          <p:nvPr>
            <p:ph type="title"/>
          </p:nvPr>
        </p:nvSpPr>
        <p:spPr/>
        <p:txBody>
          <a:bodyPr/>
          <a:lstStyle/>
          <a:p>
            <a:pPr eaLnBrk="1" hangingPunct="1"/>
            <a:r>
              <a:rPr lang="zh-CN" altLang="en-US">
                <a:ea typeface="宋体" panose="02010600030101010101" pitchFamily="2" charset="-122"/>
              </a:rPr>
              <a:t>单核处理器的性能</a:t>
            </a:r>
            <a:endParaRPr lang="en-US" altLang="zh-CN">
              <a:ea typeface="宋体" panose="02010600030101010101" pitchFamily="2" charset="-122"/>
            </a:endParaRPr>
          </a:p>
        </p:txBody>
      </p:sp>
      <p:sp>
        <p:nvSpPr>
          <p:cNvPr id="105476" name="Text Box 4">
            <a:extLst>
              <a:ext uri="{FF2B5EF4-FFF2-40B4-BE49-F238E27FC236}">
                <a16:creationId xmlns:a16="http://schemas.microsoft.com/office/drawing/2014/main" id="{D5844895-B4E9-4FAC-A02C-6EC2B6DCA481}"/>
              </a:ext>
            </a:extLst>
          </p:cNvPr>
          <p:cNvSpPr txBox="1">
            <a:spLocks noChangeArrowheads="1"/>
          </p:cNvSpPr>
          <p:nvPr/>
        </p:nvSpPr>
        <p:spPr bwMode="auto">
          <a:xfrm rot="5400000">
            <a:off x="6649244" y="2612231"/>
            <a:ext cx="4622800"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§1.8 </a:t>
            </a:r>
            <a:r>
              <a:rPr lang="zh-CN" altLang="en-US" sz="1800">
                <a:solidFill>
                  <a:schemeClr val="folHlink"/>
                </a:solidFill>
                <a:ea typeface="宋体" panose="02010600030101010101" pitchFamily="2" charset="-122"/>
              </a:rPr>
              <a:t>沧海巨变</a:t>
            </a:r>
            <a:r>
              <a:rPr lang="en-US" altLang="zh-CN" sz="1800">
                <a:solidFill>
                  <a:schemeClr val="folHlink"/>
                </a:solidFill>
                <a:ea typeface="宋体" panose="02010600030101010101" pitchFamily="2" charset="-122"/>
              </a:rPr>
              <a:t>: </a:t>
            </a:r>
            <a:r>
              <a:rPr lang="zh-CN" altLang="en-US" sz="1800">
                <a:solidFill>
                  <a:schemeClr val="folHlink"/>
                </a:solidFill>
                <a:ea typeface="宋体" panose="02010600030101010101" pitchFamily="2" charset="-122"/>
              </a:rPr>
              <a:t>从单处理器向多处理器转变</a:t>
            </a:r>
            <a:endParaRPr lang="en-US" altLang="zh-CN" sz="1800">
              <a:solidFill>
                <a:schemeClr val="folHlink"/>
              </a:solidFill>
              <a:ea typeface="宋体" panose="02010600030101010101" pitchFamily="2" charset="-122"/>
            </a:endParaRPr>
          </a:p>
        </p:txBody>
      </p:sp>
      <p:pic>
        <p:nvPicPr>
          <p:cNvPr id="105477" name="Picture 7">
            <a:extLst>
              <a:ext uri="{FF2B5EF4-FFF2-40B4-BE49-F238E27FC236}">
                <a16:creationId xmlns:a16="http://schemas.microsoft.com/office/drawing/2014/main" id="{FF0F3DD1-40CE-4437-9E35-5DFC321E9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077913"/>
            <a:ext cx="7632700"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8" name="AutoShape 7">
            <a:extLst>
              <a:ext uri="{FF2B5EF4-FFF2-40B4-BE49-F238E27FC236}">
                <a16:creationId xmlns:a16="http://schemas.microsoft.com/office/drawing/2014/main" id="{CE9EDEDA-DBD0-4754-922D-4B334D0C9F1E}"/>
              </a:ext>
            </a:extLst>
          </p:cNvPr>
          <p:cNvSpPr>
            <a:spLocks/>
          </p:cNvSpPr>
          <p:nvPr/>
        </p:nvSpPr>
        <p:spPr bwMode="auto">
          <a:xfrm>
            <a:off x="755650" y="5586413"/>
            <a:ext cx="5400675" cy="649287"/>
          </a:xfrm>
          <a:prstGeom prst="borderCallout1">
            <a:avLst>
              <a:gd name="adj1" fmla="val 17602"/>
              <a:gd name="adj2" fmla="val 101412"/>
              <a:gd name="adj3" fmla="val -147431"/>
              <a:gd name="adj4" fmla="val 107435"/>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50000"/>
              </a:spcBef>
              <a:buClrTx/>
              <a:buSzTx/>
              <a:buFontTx/>
              <a:buNone/>
            </a:pPr>
            <a:r>
              <a:rPr lang="zh-CN" altLang="en-US" sz="1600">
                <a:ea typeface="宋体" panose="02010600030101010101" pitchFamily="2" charset="-122"/>
              </a:rPr>
              <a:t>受到功耗、指令级并行程度和存储器长延迟时间的限制</a:t>
            </a:r>
            <a:endParaRPr lang="en-AU" altLang="zh-CN" sz="160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3">
            <a:extLst>
              <a:ext uri="{FF2B5EF4-FFF2-40B4-BE49-F238E27FC236}">
                <a16:creationId xmlns:a16="http://schemas.microsoft.com/office/drawing/2014/main" id="{DA087211-F66B-40E4-AABD-7E31A4E5FFD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7385DA29-BCCF-4B8E-9E4E-DCE39817B4D9}" type="slidenum">
              <a:rPr lang="en-AU" altLang="zh-CN" sz="1400" smtClean="0"/>
              <a:pPr>
                <a:spcBef>
                  <a:spcPct val="0"/>
                </a:spcBef>
                <a:buClrTx/>
                <a:buSzTx/>
                <a:buFontTx/>
                <a:buNone/>
              </a:pPr>
              <a:t>53</a:t>
            </a:fld>
            <a:endParaRPr lang="en-AU" altLang="zh-CN" sz="1400"/>
          </a:p>
        </p:txBody>
      </p:sp>
      <p:sp>
        <p:nvSpPr>
          <p:cNvPr id="107523" name="Rectangle 2">
            <a:extLst>
              <a:ext uri="{FF2B5EF4-FFF2-40B4-BE49-F238E27FC236}">
                <a16:creationId xmlns:a16="http://schemas.microsoft.com/office/drawing/2014/main" id="{5D02B8B8-2377-4CB1-9B61-5FC8105228B9}"/>
              </a:ext>
            </a:extLst>
          </p:cNvPr>
          <p:cNvSpPr>
            <a:spLocks noGrp="1" noChangeArrowheads="1"/>
          </p:cNvSpPr>
          <p:nvPr>
            <p:ph type="title"/>
          </p:nvPr>
        </p:nvSpPr>
        <p:spPr/>
        <p:txBody>
          <a:bodyPr/>
          <a:lstStyle/>
          <a:p>
            <a:pPr eaLnBrk="1" hangingPunct="1"/>
            <a:r>
              <a:rPr lang="zh-CN" altLang="en-US">
                <a:ea typeface="宋体" panose="02010600030101010101" pitchFamily="2" charset="-122"/>
              </a:rPr>
              <a:t>多处理器</a:t>
            </a:r>
            <a:endParaRPr lang="en-AU" altLang="zh-CN">
              <a:ea typeface="宋体" panose="02010600030101010101" pitchFamily="2" charset="-122"/>
            </a:endParaRPr>
          </a:p>
        </p:txBody>
      </p:sp>
      <p:sp>
        <p:nvSpPr>
          <p:cNvPr id="107524" name="Rectangle 3">
            <a:extLst>
              <a:ext uri="{FF2B5EF4-FFF2-40B4-BE49-F238E27FC236}">
                <a16:creationId xmlns:a16="http://schemas.microsoft.com/office/drawing/2014/main" id="{5708FFF8-B255-4AAC-B6C1-708115CCFCC8}"/>
              </a:ext>
            </a:extLst>
          </p:cNvPr>
          <p:cNvSpPr>
            <a:spLocks noGrp="1" noChangeArrowheads="1"/>
          </p:cNvSpPr>
          <p:nvPr>
            <p:ph type="body" idx="1"/>
          </p:nvPr>
        </p:nvSpPr>
        <p:spPr/>
        <p:txBody>
          <a:bodyPr/>
          <a:lstStyle/>
          <a:p>
            <a:pPr eaLnBrk="1" hangingPunct="1"/>
            <a:r>
              <a:rPr lang="zh-CN" altLang="en-US" dirty="0">
                <a:ea typeface="宋体" panose="02010600030101010101" pitchFamily="2" charset="-122"/>
              </a:rPr>
              <a:t>多核微处理器</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每个芯片中有多个处理器</a:t>
            </a:r>
            <a:endParaRPr lang="en-AU" altLang="zh-CN" dirty="0">
              <a:ea typeface="宋体" panose="02010600030101010101" pitchFamily="2" charset="-122"/>
            </a:endParaRPr>
          </a:p>
          <a:p>
            <a:pPr eaLnBrk="1" hangingPunct="1"/>
            <a:r>
              <a:rPr lang="zh-CN" altLang="en-US" dirty="0">
                <a:ea typeface="宋体" panose="02010600030101010101" pitchFamily="2" charset="-122"/>
              </a:rPr>
              <a:t>需要显式并行程序</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与指令级并行的比较</a:t>
            </a:r>
            <a:endParaRPr lang="en-AU" altLang="zh-CN" dirty="0">
              <a:ea typeface="宋体" panose="02010600030101010101" pitchFamily="2" charset="-122"/>
            </a:endParaRPr>
          </a:p>
          <a:p>
            <a:pPr lvl="2" eaLnBrk="1" hangingPunct="1"/>
            <a:r>
              <a:rPr lang="zh-CN" altLang="en-US" dirty="0">
                <a:ea typeface="宋体" panose="02010600030101010101" pitchFamily="2" charset="-122"/>
              </a:rPr>
              <a:t>硬件一次执行多条指令</a:t>
            </a:r>
            <a:endParaRPr lang="en-AU" altLang="zh-CN" dirty="0">
              <a:ea typeface="宋体" panose="02010600030101010101" pitchFamily="2" charset="-122"/>
            </a:endParaRPr>
          </a:p>
          <a:p>
            <a:pPr lvl="2" eaLnBrk="1" hangingPunct="1"/>
            <a:r>
              <a:rPr lang="zh-CN" altLang="en-US" dirty="0">
                <a:ea typeface="宋体" panose="02010600030101010101" pitchFamily="2" charset="-122"/>
              </a:rPr>
              <a:t>为程序员提供编程接口，以隐藏底层细节</a:t>
            </a:r>
            <a:endParaRPr lang="en-AU" altLang="zh-CN" dirty="0">
              <a:ea typeface="宋体" panose="02010600030101010101" pitchFamily="2" charset="-122"/>
            </a:endParaRPr>
          </a:p>
          <a:p>
            <a:pPr lvl="1" eaLnBrk="1" hangingPunct="1"/>
            <a:r>
              <a:rPr lang="zh-CN" altLang="en-US" dirty="0">
                <a:ea typeface="宋体" panose="02010600030101010101" pitchFamily="2" charset="-122"/>
              </a:rPr>
              <a:t>程序员编写显式并行程序难：</a:t>
            </a:r>
            <a:endParaRPr lang="en-AU" altLang="zh-CN" dirty="0">
              <a:ea typeface="宋体" panose="02010600030101010101" pitchFamily="2" charset="-122"/>
            </a:endParaRPr>
          </a:p>
          <a:p>
            <a:pPr lvl="2" eaLnBrk="1" hangingPunct="1"/>
            <a:r>
              <a:rPr lang="zh-CN" altLang="en-US" dirty="0">
                <a:ea typeface="宋体" panose="02010600030101010101" pitchFamily="2" charset="-122"/>
              </a:rPr>
              <a:t>并行编程以提高性能为目的，增加了编程难度</a:t>
            </a:r>
            <a:endParaRPr lang="en-AU" altLang="zh-CN" dirty="0">
              <a:ea typeface="宋体" panose="02010600030101010101" pitchFamily="2" charset="-122"/>
            </a:endParaRPr>
          </a:p>
          <a:p>
            <a:pPr lvl="2" eaLnBrk="1" hangingPunct="1"/>
            <a:r>
              <a:rPr lang="zh-CN" altLang="en-US" dirty="0">
                <a:ea typeface="宋体" panose="02010600030101010101" pitchFamily="2" charset="-122"/>
              </a:rPr>
              <a:t>要解决任务调度、负载均衡问题</a:t>
            </a:r>
            <a:endParaRPr lang="en-AU" altLang="zh-CN" dirty="0">
              <a:ea typeface="宋体" panose="02010600030101010101" pitchFamily="2" charset="-122"/>
            </a:endParaRPr>
          </a:p>
          <a:p>
            <a:pPr lvl="2" eaLnBrk="1" hangingPunct="1"/>
            <a:r>
              <a:rPr lang="zh-CN" altLang="en-US" dirty="0">
                <a:ea typeface="宋体" panose="02010600030101010101" pitchFamily="2" charset="-122"/>
              </a:rPr>
              <a:t>优化通信与同步问题</a:t>
            </a:r>
            <a:endParaRPr lang="en-AU" altLang="zh-CN" dirty="0">
              <a:ea typeface="宋体" panose="02010600030101010101" pitchFamily="2" charset="-122"/>
            </a:endParaRPr>
          </a:p>
        </p:txBody>
      </p:sp>
      <p:sp>
        <p:nvSpPr>
          <p:cNvPr id="2" name="矩形 1">
            <a:extLst>
              <a:ext uri="{FF2B5EF4-FFF2-40B4-BE49-F238E27FC236}">
                <a16:creationId xmlns:a16="http://schemas.microsoft.com/office/drawing/2014/main" id="{CDC1905D-1247-42FA-8AAC-2E6978223062}"/>
              </a:ext>
            </a:extLst>
          </p:cNvPr>
          <p:cNvSpPr>
            <a:spLocks noChangeArrowheads="1"/>
          </p:cNvSpPr>
          <p:nvPr/>
        </p:nvSpPr>
        <p:spPr bwMode="auto">
          <a:xfrm>
            <a:off x="6516216" y="5617997"/>
            <a:ext cx="1574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dirty="0">
                <a:solidFill>
                  <a:srgbClr val="FF0000"/>
                </a:solidFill>
                <a:ea typeface="宋体" panose="02010600030101010101" pitchFamily="2" charset="-122"/>
              </a:rPr>
              <a:t>练习</a:t>
            </a:r>
            <a:r>
              <a:rPr lang="en-US" altLang="zh-CN" dirty="0">
                <a:solidFill>
                  <a:srgbClr val="FF0000"/>
                </a:solidFill>
                <a:ea typeface="宋体" panose="02010600030101010101" pitchFamily="2" charset="-122"/>
              </a:rPr>
              <a:t>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2E74E09C-D907-4D75-BE4B-141DE73AF9EE}"/>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109571" name="内容占位符 2">
            <a:extLst>
              <a:ext uri="{FF2B5EF4-FFF2-40B4-BE49-F238E27FC236}">
                <a16:creationId xmlns:a16="http://schemas.microsoft.com/office/drawing/2014/main" id="{17AA78A0-BD4D-40EE-8E06-59197E21C427}"/>
              </a:ext>
            </a:extLst>
          </p:cNvPr>
          <p:cNvSpPr>
            <a:spLocks noGrp="1" noChangeArrowheads="1"/>
          </p:cNvSpPr>
          <p:nvPr>
            <p:ph idx="1"/>
          </p:nvPr>
        </p:nvSpPr>
        <p:spPr>
          <a:xfrm>
            <a:off x="684213" y="3357563"/>
            <a:ext cx="8270875" cy="2879725"/>
          </a:xfrm>
        </p:spPr>
        <p:txBody>
          <a:bodyPr/>
          <a:lstStyle/>
          <a:p>
            <a:r>
              <a:rPr lang="en-US" altLang="zh-CN">
                <a:ea typeface="宋体" panose="02010600030101010101" pitchFamily="2" charset="-122"/>
              </a:rPr>
              <a:t>1.9 </a:t>
            </a:r>
            <a:r>
              <a:rPr lang="zh-CN" altLang="en-US">
                <a:ea typeface="宋体" panose="02010600030101010101" pitchFamily="2" charset="-122"/>
              </a:rPr>
              <a:t>基准测试</a:t>
            </a:r>
          </a:p>
        </p:txBody>
      </p:sp>
      <p:sp>
        <p:nvSpPr>
          <p:cNvPr id="109572" name="页脚占位符 3">
            <a:extLst>
              <a:ext uri="{FF2B5EF4-FFF2-40B4-BE49-F238E27FC236}">
                <a16:creationId xmlns:a16="http://schemas.microsoft.com/office/drawing/2014/main" id="{F92984D0-70AA-4938-8A82-E554C9648783}"/>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584C5B41-0AE9-443A-9D15-2B948EFC0D45}" type="slidenum">
              <a:rPr lang="en-AU" altLang="zh-CN" sz="1400" smtClean="0"/>
              <a:pPr>
                <a:spcBef>
                  <a:spcPct val="0"/>
                </a:spcBef>
                <a:buClrTx/>
                <a:buSzTx/>
                <a:buFontTx/>
                <a:buNone/>
              </a:pPr>
              <a:t>54</a:t>
            </a:fld>
            <a:endParaRPr lang="en-AU" altLang="zh-CN"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a:extLst>
              <a:ext uri="{FF2B5EF4-FFF2-40B4-BE49-F238E27FC236}">
                <a16:creationId xmlns:a16="http://schemas.microsoft.com/office/drawing/2014/main" id="{F157653A-BC87-43D9-AE4B-3B51AF1635C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AF54E74F-459E-4683-B389-B52570756805}" type="slidenum">
              <a:rPr lang="en-AU" altLang="zh-CN" sz="1400" smtClean="0"/>
              <a:pPr>
                <a:spcBef>
                  <a:spcPct val="0"/>
                </a:spcBef>
                <a:buClrTx/>
                <a:buSzTx/>
                <a:buFontTx/>
                <a:buNone/>
              </a:pPr>
              <a:t>55</a:t>
            </a:fld>
            <a:endParaRPr lang="en-AU" altLang="zh-CN" sz="1400"/>
          </a:p>
        </p:txBody>
      </p:sp>
      <p:sp>
        <p:nvSpPr>
          <p:cNvPr id="111619" name="Rectangle 2">
            <a:extLst>
              <a:ext uri="{FF2B5EF4-FFF2-40B4-BE49-F238E27FC236}">
                <a16:creationId xmlns:a16="http://schemas.microsoft.com/office/drawing/2014/main" id="{1B6174B6-FC6B-492B-BDB2-40A06602FC36}"/>
              </a:ext>
            </a:extLst>
          </p:cNvPr>
          <p:cNvSpPr>
            <a:spLocks noGrp="1" noChangeArrowheads="1"/>
          </p:cNvSpPr>
          <p:nvPr>
            <p:ph type="title"/>
          </p:nvPr>
        </p:nvSpPr>
        <p:spPr>
          <a:xfrm>
            <a:off x="684213" y="138113"/>
            <a:ext cx="8259762" cy="769937"/>
          </a:xfrm>
        </p:spPr>
        <p:txBody>
          <a:bodyPr/>
          <a:lstStyle/>
          <a:p>
            <a:pPr eaLnBrk="1" hangingPunct="1"/>
            <a:r>
              <a:rPr lang="en-US" altLang="zh-CN">
                <a:ea typeface="宋体" panose="02010600030101010101" pitchFamily="2" charset="-122"/>
              </a:rPr>
              <a:t>SPEC CPU </a:t>
            </a:r>
            <a:r>
              <a:rPr lang="zh-CN" altLang="en-US">
                <a:ea typeface="宋体" panose="02010600030101010101" pitchFamily="2" charset="-122"/>
              </a:rPr>
              <a:t>基准测试程序</a:t>
            </a:r>
            <a:endParaRPr lang="en-AU" altLang="zh-CN">
              <a:ea typeface="宋体" panose="02010600030101010101" pitchFamily="2" charset="-122"/>
            </a:endParaRPr>
          </a:p>
        </p:txBody>
      </p:sp>
      <p:sp>
        <p:nvSpPr>
          <p:cNvPr id="111620" name="Rectangle 3">
            <a:extLst>
              <a:ext uri="{FF2B5EF4-FFF2-40B4-BE49-F238E27FC236}">
                <a16:creationId xmlns:a16="http://schemas.microsoft.com/office/drawing/2014/main" id="{585C7593-64DB-4D23-BC5D-E8DECF5828F7}"/>
              </a:ext>
            </a:extLst>
          </p:cNvPr>
          <p:cNvSpPr>
            <a:spLocks noGrp="1" noChangeArrowheads="1"/>
          </p:cNvSpPr>
          <p:nvPr>
            <p:ph type="body" idx="1"/>
          </p:nvPr>
        </p:nvSpPr>
        <p:spPr>
          <a:xfrm>
            <a:off x="684213" y="1125538"/>
            <a:ext cx="8270875" cy="4464050"/>
          </a:xfrm>
        </p:spPr>
        <p:txBody>
          <a:bodyPr/>
          <a:lstStyle/>
          <a:p>
            <a:pPr eaLnBrk="1" hangingPunct="1">
              <a:lnSpc>
                <a:spcPct val="80000"/>
              </a:lnSpc>
            </a:pPr>
            <a:r>
              <a:rPr lang="zh-CN" altLang="en-US" sz="2800" dirty="0">
                <a:solidFill>
                  <a:srgbClr val="FF0000"/>
                </a:solidFill>
                <a:ea typeface="宋体" panose="02010600030101010101" pitchFamily="2" charset="-122"/>
              </a:rPr>
              <a:t>基准测试程序</a:t>
            </a:r>
            <a:r>
              <a:rPr lang="en-US" altLang="zh-CN" sz="2800" dirty="0">
                <a:ea typeface="宋体" panose="02010600030101010101" pitchFamily="2" charset="-122"/>
              </a:rPr>
              <a:t>benchmark</a:t>
            </a:r>
            <a:r>
              <a:rPr lang="zh-CN" altLang="en-US" sz="2800" dirty="0">
                <a:ea typeface="宋体" panose="02010600030101010101" pitchFamily="2" charset="-122"/>
              </a:rPr>
              <a:t>：用于比较和测量计算机性能的程序</a:t>
            </a:r>
            <a:endParaRPr lang="en-US" altLang="zh-CN" sz="2800" dirty="0">
              <a:ea typeface="宋体" panose="02010600030101010101" pitchFamily="2" charset="-122"/>
            </a:endParaRPr>
          </a:p>
          <a:p>
            <a:pPr lvl="1" eaLnBrk="1" hangingPunct="1">
              <a:lnSpc>
                <a:spcPct val="80000"/>
              </a:lnSpc>
            </a:pPr>
            <a:r>
              <a:rPr lang="zh-CN" altLang="en-US" sz="2400" dirty="0">
                <a:ea typeface="宋体" panose="02010600030101010101" pitchFamily="2" charset="-122"/>
              </a:rPr>
              <a:t>使用典型的实际工作负载</a:t>
            </a:r>
            <a:endParaRPr lang="en-US" altLang="zh-CN" sz="2400" dirty="0">
              <a:ea typeface="宋体" panose="02010600030101010101" pitchFamily="2" charset="-122"/>
            </a:endParaRPr>
          </a:p>
          <a:p>
            <a:pPr eaLnBrk="1" hangingPunct="1">
              <a:lnSpc>
                <a:spcPct val="80000"/>
              </a:lnSpc>
            </a:pPr>
            <a:r>
              <a:rPr lang="zh-CN" altLang="en-US" sz="2800" dirty="0">
                <a:ea typeface="宋体" panose="02010600030101010101" pitchFamily="2" charset="-122"/>
              </a:rPr>
              <a:t>标准性能评估组织</a:t>
            </a:r>
            <a:r>
              <a:rPr lang="en-US" altLang="zh-CN" sz="2800" dirty="0">
                <a:ea typeface="宋体" panose="02010600030101010101" pitchFamily="2" charset="-122"/>
              </a:rPr>
              <a:t> (SPEC)</a:t>
            </a:r>
          </a:p>
          <a:p>
            <a:pPr lvl="1" eaLnBrk="1" hangingPunct="1">
              <a:lnSpc>
                <a:spcPct val="80000"/>
              </a:lnSpc>
            </a:pPr>
            <a:r>
              <a:rPr lang="zh-CN" altLang="en-US" sz="2400" dirty="0">
                <a:ea typeface="宋体" panose="02010600030101010101" pitchFamily="2" charset="-122"/>
              </a:rPr>
              <a:t>面向</a:t>
            </a:r>
            <a:r>
              <a:rPr lang="en-US" altLang="zh-CN" sz="2400" dirty="0">
                <a:ea typeface="宋体" panose="02010600030101010101" pitchFamily="2" charset="-122"/>
              </a:rPr>
              <a:t>CPU, I/O, Web, …</a:t>
            </a:r>
            <a:r>
              <a:rPr lang="zh-CN" altLang="en-US" sz="2400" dirty="0">
                <a:ea typeface="宋体" panose="02010600030101010101" pitchFamily="2" charset="-122"/>
              </a:rPr>
              <a:t>开发基准测试程序集</a:t>
            </a:r>
            <a:endParaRPr lang="en-US" altLang="zh-CN" sz="2400" dirty="0">
              <a:ea typeface="宋体" panose="02010600030101010101" pitchFamily="2" charset="-122"/>
            </a:endParaRPr>
          </a:p>
          <a:p>
            <a:pPr eaLnBrk="1" hangingPunct="1">
              <a:lnSpc>
                <a:spcPct val="80000"/>
              </a:lnSpc>
              <a:spcBef>
                <a:spcPct val="50000"/>
              </a:spcBef>
            </a:pPr>
            <a:r>
              <a:rPr lang="en-US" altLang="zh-CN" sz="2800" dirty="0">
                <a:ea typeface="宋体" panose="02010600030101010101" pitchFamily="2" charset="-122"/>
              </a:rPr>
              <a:t>SPEC CPU2006</a:t>
            </a:r>
          </a:p>
          <a:p>
            <a:pPr lvl="1" eaLnBrk="1" hangingPunct="1">
              <a:lnSpc>
                <a:spcPct val="80000"/>
              </a:lnSpc>
            </a:pPr>
            <a:r>
              <a:rPr lang="zh-CN" altLang="en-US" sz="2400" dirty="0">
                <a:ea typeface="宋体" panose="02010600030101010101" pitchFamily="2" charset="-122"/>
              </a:rPr>
              <a:t>运行一个基准测试程序的执行时间</a:t>
            </a:r>
            <a:endParaRPr lang="en-US" altLang="zh-CN" sz="2400" dirty="0">
              <a:ea typeface="宋体" panose="02010600030101010101" pitchFamily="2" charset="-122"/>
            </a:endParaRPr>
          </a:p>
          <a:p>
            <a:pPr lvl="2" eaLnBrk="1" hangingPunct="1">
              <a:lnSpc>
                <a:spcPct val="80000"/>
              </a:lnSpc>
            </a:pPr>
            <a:r>
              <a:rPr lang="en-US" altLang="zh-CN" sz="2000" dirty="0">
                <a:ea typeface="宋体" panose="02010600030101010101" pitchFamily="2" charset="-122"/>
              </a:rPr>
              <a:t>I/O</a:t>
            </a:r>
            <a:r>
              <a:rPr lang="zh-CN" altLang="en-US" sz="2000" dirty="0">
                <a:ea typeface="宋体" panose="02010600030101010101" pitchFamily="2" charset="-122"/>
              </a:rPr>
              <a:t>量微，可以忽略</a:t>
            </a:r>
            <a:r>
              <a:rPr lang="en-US" altLang="zh-CN" sz="2000" dirty="0">
                <a:ea typeface="宋体" panose="02010600030101010101" pitchFamily="2" charset="-122"/>
              </a:rPr>
              <a:t>, </a:t>
            </a:r>
            <a:r>
              <a:rPr lang="zh-CN" altLang="en-US" sz="2000" dirty="0">
                <a:ea typeface="宋体" panose="02010600030101010101" pitchFamily="2" charset="-122"/>
              </a:rPr>
              <a:t>主要是</a:t>
            </a:r>
            <a:r>
              <a:rPr lang="en-US" altLang="zh-CN" sz="2000" dirty="0">
                <a:ea typeface="宋体" panose="02010600030101010101" pitchFamily="2" charset="-122"/>
              </a:rPr>
              <a:t>CPU</a:t>
            </a:r>
            <a:r>
              <a:rPr lang="zh-CN" altLang="en-US" sz="2000" dirty="0">
                <a:ea typeface="宋体" panose="02010600030101010101" pitchFamily="2" charset="-122"/>
              </a:rPr>
              <a:t>性能</a:t>
            </a:r>
            <a:endParaRPr lang="en-US" altLang="zh-CN" sz="2000" dirty="0">
              <a:ea typeface="宋体" panose="02010600030101010101" pitchFamily="2" charset="-122"/>
            </a:endParaRPr>
          </a:p>
          <a:p>
            <a:pPr lvl="1" eaLnBrk="1" hangingPunct="1">
              <a:lnSpc>
                <a:spcPct val="80000"/>
              </a:lnSpc>
            </a:pPr>
            <a:r>
              <a:rPr lang="zh-CN" altLang="en-US" sz="2400" dirty="0">
                <a:ea typeface="宋体" panose="02010600030101010101" pitchFamily="2" charset="-122"/>
              </a:rPr>
              <a:t>执行时间相对于参考机进行标准化</a:t>
            </a:r>
            <a:endParaRPr lang="en-US" altLang="zh-CN" sz="2400" dirty="0">
              <a:ea typeface="宋体" panose="02010600030101010101" pitchFamily="2" charset="-122"/>
            </a:endParaRPr>
          </a:p>
          <a:p>
            <a:pPr lvl="2" eaLnBrk="1" hangingPunct="1">
              <a:lnSpc>
                <a:spcPct val="80000"/>
              </a:lnSpc>
            </a:pPr>
            <a:r>
              <a:rPr lang="zh-CN" altLang="en-US" sz="2000" dirty="0">
                <a:ea typeface="宋体" panose="02010600030101010101" pitchFamily="2" charset="-122"/>
              </a:rPr>
              <a:t>计算几何平均值的公式 </a:t>
            </a:r>
            <a:endParaRPr lang="en-US" altLang="zh-CN" sz="2000" dirty="0">
              <a:ea typeface="宋体" panose="02010600030101010101" pitchFamily="2" charset="-122"/>
            </a:endParaRPr>
          </a:p>
          <a:p>
            <a:pPr lvl="2" eaLnBrk="1" hangingPunct="1">
              <a:lnSpc>
                <a:spcPct val="80000"/>
              </a:lnSpc>
            </a:pPr>
            <a:r>
              <a:rPr lang="en-US" altLang="zh-CN" sz="2000" dirty="0">
                <a:ea typeface="宋体" panose="02010600030101010101" pitchFamily="2" charset="-122"/>
              </a:rPr>
              <a:t>12</a:t>
            </a:r>
            <a:r>
              <a:rPr lang="zh-CN" altLang="en-US" sz="2000" dirty="0">
                <a:ea typeface="宋体" panose="02010600030101010101" pitchFamily="2" charset="-122"/>
              </a:rPr>
              <a:t>个</a:t>
            </a:r>
            <a:r>
              <a:rPr lang="en-US" altLang="zh-CN" sz="2000" dirty="0">
                <a:ea typeface="宋体" panose="02010600030101010101" pitchFamily="2" charset="-122"/>
              </a:rPr>
              <a:t>CINT2006 (integer) </a:t>
            </a:r>
            <a:r>
              <a:rPr lang="zh-CN" altLang="en-US" sz="2000" dirty="0">
                <a:ea typeface="宋体" panose="02010600030101010101" pitchFamily="2" charset="-122"/>
              </a:rPr>
              <a:t>和</a:t>
            </a:r>
            <a:r>
              <a:rPr lang="en-US" altLang="zh-CN" sz="2000" dirty="0">
                <a:ea typeface="宋体" panose="02010600030101010101" pitchFamily="2" charset="-122"/>
              </a:rPr>
              <a:t>17</a:t>
            </a:r>
            <a:r>
              <a:rPr lang="zh-CN" altLang="en-US" sz="2000" dirty="0">
                <a:ea typeface="宋体" panose="02010600030101010101" pitchFamily="2" charset="-122"/>
              </a:rPr>
              <a:t>个</a:t>
            </a:r>
            <a:r>
              <a:rPr lang="en-US" altLang="zh-CN" sz="2000" dirty="0">
                <a:ea typeface="宋体" panose="02010600030101010101" pitchFamily="2" charset="-122"/>
              </a:rPr>
              <a:t>CFP2006 (floating-point)</a:t>
            </a:r>
          </a:p>
        </p:txBody>
      </p:sp>
      <p:graphicFrame>
        <p:nvGraphicFramePr>
          <p:cNvPr id="111621" name="Object 5">
            <a:extLst>
              <a:ext uri="{FF2B5EF4-FFF2-40B4-BE49-F238E27FC236}">
                <a16:creationId xmlns:a16="http://schemas.microsoft.com/office/drawing/2014/main" id="{5DCBFB5D-E3D9-4368-8231-9C963403CBBB}"/>
              </a:ext>
            </a:extLst>
          </p:cNvPr>
          <p:cNvGraphicFramePr>
            <a:graphicFrameLocks noChangeAspect="1"/>
          </p:cNvGraphicFramePr>
          <p:nvPr/>
        </p:nvGraphicFramePr>
        <p:xfrm>
          <a:off x="2987675" y="5319713"/>
          <a:ext cx="2598738" cy="1062037"/>
        </p:xfrm>
        <a:graphic>
          <a:graphicData uri="http://schemas.openxmlformats.org/presentationml/2006/ole">
            <mc:AlternateContent xmlns:mc="http://schemas.openxmlformats.org/markup-compatibility/2006">
              <mc:Choice xmlns:v="urn:schemas-microsoft-com:vml" Requires="v">
                <p:oleObj spid="_x0000_s111659" name="公式" r:id="rId4" imgW="1180588" imgH="482391" progId="Equation.3">
                  <p:embed/>
                </p:oleObj>
              </mc:Choice>
              <mc:Fallback>
                <p:oleObj name="公式" r:id="rId4" imgW="1180588" imgH="48239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5319713"/>
                        <a:ext cx="2598738" cy="1062037"/>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2">
            <a:extLst>
              <a:ext uri="{FF2B5EF4-FFF2-40B4-BE49-F238E27FC236}">
                <a16:creationId xmlns:a16="http://schemas.microsoft.com/office/drawing/2014/main" id="{86461241-F5E8-4235-92E4-3E52DCC31AA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93908951-FE57-40F5-9418-1796F5914606}" type="slidenum">
              <a:rPr lang="en-AU" altLang="zh-CN" sz="1400" smtClean="0"/>
              <a:pPr>
                <a:spcBef>
                  <a:spcPct val="0"/>
                </a:spcBef>
                <a:buClrTx/>
                <a:buSzTx/>
                <a:buFontTx/>
                <a:buNone/>
              </a:pPr>
              <a:t>56</a:t>
            </a:fld>
            <a:endParaRPr lang="en-AU" altLang="zh-CN" sz="1400"/>
          </a:p>
        </p:txBody>
      </p:sp>
      <p:sp>
        <p:nvSpPr>
          <p:cNvPr id="113667" name="Rectangle 4">
            <a:extLst>
              <a:ext uri="{FF2B5EF4-FFF2-40B4-BE49-F238E27FC236}">
                <a16:creationId xmlns:a16="http://schemas.microsoft.com/office/drawing/2014/main" id="{C87E1970-F37E-4C8D-86B6-D63F2391A9C6}"/>
              </a:ext>
            </a:extLst>
          </p:cNvPr>
          <p:cNvSpPr>
            <a:spLocks noGrp="1" noChangeArrowheads="1"/>
          </p:cNvSpPr>
          <p:nvPr>
            <p:ph type="title"/>
          </p:nvPr>
        </p:nvSpPr>
        <p:spPr>
          <a:xfrm>
            <a:off x="684213" y="446088"/>
            <a:ext cx="8259762" cy="461962"/>
          </a:xfrm>
        </p:spPr>
        <p:txBody>
          <a:bodyPr/>
          <a:lstStyle/>
          <a:p>
            <a:pPr eaLnBrk="1" hangingPunct="1"/>
            <a:r>
              <a:rPr lang="en-AU" altLang="zh-CN" sz="2400">
                <a:ea typeface="宋体" panose="02010600030101010101" pitchFamily="2" charset="-122"/>
              </a:rPr>
              <a:t>CINT2006</a:t>
            </a:r>
            <a:r>
              <a:rPr lang="zh-CN" altLang="en-US" sz="2400">
                <a:ea typeface="宋体" panose="02010600030101010101" pitchFamily="2" charset="-122"/>
              </a:rPr>
              <a:t>基准程序在</a:t>
            </a:r>
            <a:r>
              <a:rPr lang="en-AU" altLang="zh-CN" sz="2400">
                <a:ea typeface="宋体" panose="02010600030101010101" pitchFamily="2" charset="-122"/>
              </a:rPr>
              <a:t> Intel Core i7 920</a:t>
            </a:r>
            <a:r>
              <a:rPr lang="zh-CN" altLang="en-US" sz="2400">
                <a:ea typeface="宋体" panose="02010600030101010101" pitchFamily="2" charset="-122"/>
              </a:rPr>
              <a:t>上的运行结果</a:t>
            </a:r>
            <a:endParaRPr lang="en-AU" altLang="zh-CN" sz="2400">
              <a:ea typeface="宋体" panose="02010600030101010101" pitchFamily="2" charset="-122"/>
            </a:endParaRPr>
          </a:p>
        </p:txBody>
      </p:sp>
      <p:pic>
        <p:nvPicPr>
          <p:cNvPr id="113668" name="Picture 5">
            <a:extLst>
              <a:ext uri="{FF2B5EF4-FFF2-40B4-BE49-F238E27FC236}">
                <a16:creationId xmlns:a16="http://schemas.microsoft.com/office/drawing/2014/main" id="{DE8C3F7D-CC0E-4C0B-89BF-DD1D11741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196975"/>
            <a:ext cx="83058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a:extLst>
              <a:ext uri="{FF2B5EF4-FFF2-40B4-BE49-F238E27FC236}">
                <a16:creationId xmlns:a16="http://schemas.microsoft.com/office/drawing/2014/main" id="{7AD72252-F22F-4C1F-BEA0-7F800FFD0BC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F1776B7B-8A9D-4A98-B8E2-4F6C3794E265}" type="slidenum">
              <a:rPr lang="en-AU" altLang="zh-CN" sz="1400" smtClean="0"/>
              <a:pPr>
                <a:spcBef>
                  <a:spcPct val="0"/>
                </a:spcBef>
                <a:buClrTx/>
                <a:buSzTx/>
                <a:buFontTx/>
                <a:buNone/>
              </a:pPr>
              <a:t>57</a:t>
            </a:fld>
            <a:endParaRPr lang="en-AU" altLang="zh-CN" sz="1400"/>
          </a:p>
        </p:txBody>
      </p:sp>
      <p:sp>
        <p:nvSpPr>
          <p:cNvPr id="115715" name="Rectangle 2">
            <a:extLst>
              <a:ext uri="{FF2B5EF4-FFF2-40B4-BE49-F238E27FC236}">
                <a16:creationId xmlns:a16="http://schemas.microsoft.com/office/drawing/2014/main" id="{819440A8-02BB-421E-9081-1991BB44254D}"/>
              </a:ext>
            </a:extLst>
          </p:cNvPr>
          <p:cNvSpPr>
            <a:spLocks noGrp="1" noChangeArrowheads="1"/>
          </p:cNvSpPr>
          <p:nvPr>
            <p:ph type="title"/>
          </p:nvPr>
        </p:nvSpPr>
        <p:spPr>
          <a:xfrm>
            <a:off x="684213" y="138113"/>
            <a:ext cx="8259762" cy="769937"/>
          </a:xfrm>
        </p:spPr>
        <p:txBody>
          <a:bodyPr/>
          <a:lstStyle/>
          <a:p>
            <a:pPr eaLnBrk="1" hangingPunct="1"/>
            <a:r>
              <a:rPr lang="en-AU" altLang="zh-CN">
                <a:ea typeface="宋体" panose="02010600030101010101" pitchFamily="2" charset="-122"/>
              </a:rPr>
              <a:t>SPEC </a:t>
            </a:r>
            <a:r>
              <a:rPr lang="zh-CN" altLang="en-US">
                <a:ea typeface="宋体" panose="02010600030101010101" pitchFamily="2" charset="-122"/>
              </a:rPr>
              <a:t>功耗基准测试程序</a:t>
            </a:r>
            <a:endParaRPr lang="en-AU" altLang="zh-CN">
              <a:ea typeface="宋体" panose="02010600030101010101" pitchFamily="2" charset="-122"/>
            </a:endParaRPr>
          </a:p>
        </p:txBody>
      </p:sp>
      <p:sp>
        <p:nvSpPr>
          <p:cNvPr id="115716" name="Rectangle 3">
            <a:extLst>
              <a:ext uri="{FF2B5EF4-FFF2-40B4-BE49-F238E27FC236}">
                <a16:creationId xmlns:a16="http://schemas.microsoft.com/office/drawing/2014/main" id="{F08F4B8F-D3CA-4D38-932C-8E0E5D9C20C9}"/>
              </a:ext>
            </a:extLst>
          </p:cNvPr>
          <p:cNvSpPr>
            <a:spLocks noGrp="1" noChangeArrowheads="1"/>
          </p:cNvSpPr>
          <p:nvPr>
            <p:ph type="body" idx="1"/>
          </p:nvPr>
        </p:nvSpPr>
        <p:spPr>
          <a:xfrm>
            <a:off x="684213" y="1125538"/>
            <a:ext cx="8270875" cy="2447925"/>
          </a:xfrm>
        </p:spPr>
        <p:txBody>
          <a:bodyPr/>
          <a:lstStyle/>
          <a:p>
            <a:pPr eaLnBrk="1" hangingPunct="1"/>
            <a:r>
              <a:rPr lang="zh-CN" altLang="en-US">
                <a:ea typeface="宋体" panose="02010600030101010101" pitchFamily="2" charset="-122"/>
              </a:rPr>
              <a:t>不同负载水平下服务器功耗</a:t>
            </a:r>
            <a:endParaRPr lang="en-AU" altLang="zh-CN">
              <a:ea typeface="宋体" panose="02010600030101010101" pitchFamily="2" charset="-122"/>
            </a:endParaRPr>
          </a:p>
          <a:p>
            <a:pPr lvl="1" eaLnBrk="1" hangingPunct="1"/>
            <a:r>
              <a:rPr lang="zh-CN" altLang="en-US">
                <a:ea typeface="宋体" panose="02010600030101010101" pitchFamily="2" charset="-122"/>
              </a:rPr>
              <a:t>性能</a:t>
            </a:r>
            <a:r>
              <a:rPr lang="en-AU" altLang="zh-CN">
                <a:ea typeface="宋体" panose="02010600030101010101" pitchFamily="2" charset="-122"/>
              </a:rPr>
              <a:t>: </a:t>
            </a:r>
            <a:r>
              <a:rPr lang="zh-CN" altLang="en-US">
                <a:ea typeface="宋体" panose="02010600030101010101" pitchFamily="2" charset="-122"/>
              </a:rPr>
              <a:t>每秒完成的操作次数</a:t>
            </a:r>
            <a:r>
              <a:rPr lang="en-AU" altLang="zh-CN">
                <a:ea typeface="宋体" panose="02010600030101010101" pitchFamily="2" charset="-122"/>
              </a:rPr>
              <a:t>ssj_ops/sec</a:t>
            </a:r>
          </a:p>
          <a:p>
            <a:pPr lvl="1" eaLnBrk="1" hangingPunct="1"/>
            <a:r>
              <a:rPr lang="zh-CN" altLang="en-US">
                <a:ea typeface="宋体" panose="02010600030101010101" pitchFamily="2" charset="-122"/>
              </a:rPr>
              <a:t>功耗</a:t>
            </a:r>
            <a:r>
              <a:rPr lang="en-AU" altLang="zh-CN">
                <a:ea typeface="宋体" panose="02010600030101010101" pitchFamily="2" charset="-122"/>
              </a:rPr>
              <a:t>: Watts (Joules/sec)</a:t>
            </a:r>
          </a:p>
        </p:txBody>
      </p:sp>
      <p:graphicFrame>
        <p:nvGraphicFramePr>
          <p:cNvPr id="115717" name="Object 4">
            <a:extLst>
              <a:ext uri="{FF2B5EF4-FFF2-40B4-BE49-F238E27FC236}">
                <a16:creationId xmlns:a16="http://schemas.microsoft.com/office/drawing/2014/main" id="{B1D63A23-92A7-4228-93A7-955C7EBF725E}"/>
              </a:ext>
            </a:extLst>
          </p:cNvPr>
          <p:cNvGraphicFramePr>
            <a:graphicFrameLocks noChangeAspect="1"/>
          </p:cNvGraphicFramePr>
          <p:nvPr/>
        </p:nvGraphicFramePr>
        <p:xfrm>
          <a:off x="1116013" y="3500438"/>
          <a:ext cx="7288212" cy="914400"/>
        </p:xfrm>
        <a:graphic>
          <a:graphicData uri="http://schemas.openxmlformats.org/presentationml/2006/ole">
            <mc:AlternateContent xmlns:mc="http://schemas.openxmlformats.org/markup-compatibility/2006">
              <mc:Choice xmlns:v="urn:schemas-microsoft-com:vml" Requires="v">
                <p:oleObj spid="_x0000_s115754" name="Equation" r:id="rId4" imgW="3644900" imgH="457200" progId="Equation.3">
                  <p:embed/>
                </p:oleObj>
              </mc:Choice>
              <mc:Fallback>
                <p:oleObj name="Equation" r:id="rId4" imgW="36449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500438"/>
                        <a:ext cx="7288212" cy="9144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2">
            <a:extLst>
              <a:ext uri="{FF2B5EF4-FFF2-40B4-BE49-F238E27FC236}">
                <a16:creationId xmlns:a16="http://schemas.microsoft.com/office/drawing/2014/main" id="{A793E73B-6EC3-42D3-AE41-7CF3987343A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9A2D0EC1-3240-47EA-8A61-AB50F22529D1}" type="slidenum">
              <a:rPr lang="en-AU" altLang="zh-CN" sz="1400" smtClean="0"/>
              <a:pPr>
                <a:spcBef>
                  <a:spcPct val="0"/>
                </a:spcBef>
                <a:buClrTx/>
                <a:buSzTx/>
                <a:buFontTx/>
                <a:buNone/>
              </a:pPr>
              <a:t>58</a:t>
            </a:fld>
            <a:endParaRPr lang="en-AU" altLang="zh-CN" sz="1400"/>
          </a:p>
        </p:txBody>
      </p:sp>
      <p:sp>
        <p:nvSpPr>
          <p:cNvPr id="117763" name="Rectangle 2">
            <a:extLst>
              <a:ext uri="{FF2B5EF4-FFF2-40B4-BE49-F238E27FC236}">
                <a16:creationId xmlns:a16="http://schemas.microsoft.com/office/drawing/2014/main" id="{B41199B1-B1C3-4332-B544-6D46D186B606}"/>
              </a:ext>
            </a:extLst>
          </p:cNvPr>
          <p:cNvSpPr>
            <a:spLocks noGrp="1" noChangeArrowheads="1"/>
          </p:cNvSpPr>
          <p:nvPr>
            <p:ph type="title"/>
          </p:nvPr>
        </p:nvSpPr>
        <p:spPr>
          <a:xfrm>
            <a:off x="684213" y="446088"/>
            <a:ext cx="8259762" cy="461962"/>
          </a:xfrm>
        </p:spPr>
        <p:txBody>
          <a:bodyPr/>
          <a:lstStyle/>
          <a:p>
            <a:pPr eaLnBrk="1" hangingPunct="1"/>
            <a:r>
              <a:rPr lang="en-AU" altLang="zh-CN" sz="2400">
                <a:ea typeface="宋体" panose="02010600030101010101" pitchFamily="2" charset="-122"/>
              </a:rPr>
              <a:t>SPECpower_ssj2008 </a:t>
            </a:r>
            <a:r>
              <a:rPr lang="zh-CN" altLang="en-US" sz="2400">
                <a:ea typeface="宋体" panose="02010600030101010101" pitchFamily="2" charset="-122"/>
              </a:rPr>
              <a:t>在</a:t>
            </a:r>
            <a:r>
              <a:rPr lang="en-AU" altLang="zh-CN" sz="2400">
                <a:ea typeface="宋体" panose="02010600030101010101" pitchFamily="2" charset="-122"/>
              </a:rPr>
              <a:t>Xeon X5650</a:t>
            </a:r>
            <a:r>
              <a:rPr lang="zh-CN" altLang="en-US" sz="2400">
                <a:ea typeface="宋体" panose="02010600030101010101" pitchFamily="2" charset="-122"/>
              </a:rPr>
              <a:t>服务器上的运行结果</a:t>
            </a:r>
            <a:endParaRPr lang="en-AU" altLang="zh-CN" sz="2400">
              <a:ea typeface="宋体" panose="02010600030101010101" pitchFamily="2" charset="-122"/>
            </a:endParaRPr>
          </a:p>
        </p:txBody>
      </p:sp>
      <p:pic>
        <p:nvPicPr>
          <p:cNvPr id="117764" name="Picture 101">
            <a:extLst>
              <a:ext uri="{FF2B5EF4-FFF2-40B4-BE49-F238E27FC236}">
                <a16:creationId xmlns:a16="http://schemas.microsoft.com/office/drawing/2014/main" id="{EDA5178C-6942-412B-A5FA-2E4B66445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1238250"/>
            <a:ext cx="75819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a:extLst>
              <a:ext uri="{FF2B5EF4-FFF2-40B4-BE49-F238E27FC236}">
                <a16:creationId xmlns:a16="http://schemas.microsoft.com/office/drawing/2014/main" id="{DC172646-86EE-4094-9DD2-F3DC41278275}"/>
              </a:ext>
            </a:extLst>
          </p:cNvPr>
          <p:cNvSpPr/>
          <p:nvPr/>
        </p:nvSpPr>
        <p:spPr bwMode="auto">
          <a:xfrm>
            <a:off x="3923928" y="4653136"/>
            <a:ext cx="3960440" cy="288032"/>
          </a:xfrm>
          <a:prstGeom prst="ellipse">
            <a:avLst/>
          </a:prstGeom>
          <a:noFill/>
          <a:ln w="158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564B09A1-7B76-4513-A2CC-8087D82F61AB}"/>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119811" name="内容占位符 2">
            <a:extLst>
              <a:ext uri="{FF2B5EF4-FFF2-40B4-BE49-F238E27FC236}">
                <a16:creationId xmlns:a16="http://schemas.microsoft.com/office/drawing/2014/main" id="{9DAEE5B9-37E9-4956-81EE-BCDDF53D23D5}"/>
              </a:ext>
            </a:extLst>
          </p:cNvPr>
          <p:cNvSpPr>
            <a:spLocks noGrp="1" noChangeArrowheads="1"/>
          </p:cNvSpPr>
          <p:nvPr>
            <p:ph idx="1"/>
          </p:nvPr>
        </p:nvSpPr>
        <p:spPr>
          <a:xfrm>
            <a:off x="684213" y="3357563"/>
            <a:ext cx="8270875" cy="2879725"/>
          </a:xfrm>
        </p:spPr>
        <p:txBody>
          <a:bodyPr/>
          <a:lstStyle/>
          <a:p>
            <a:r>
              <a:rPr lang="en-US" altLang="zh-CN">
                <a:ea typeface="宋体" panose="02010600030101010101" pitchFamily="2" charset="-122"/>
              </a:rPr>
              <a:t>1.10 </a:t>
            </a:r>
            <a:r>
              <a:rPr lang="zh-CN" altLang="en-US">
                <a:ea typeface="宋体" panose="02010600030101010101" pitchFamily="2" charset="-122"/>
              </a:rPr>
              <a:t>谬误与陷阱</a:t>
            </a:r>
          </a:p>
        </p:txBody>
      </p:sp>
      <p:sp>
        <p:nvSpPr>
          <p:cNvPr id="119812" name="页脚占位符 3">
            <a:extLst>
              <a:ext uri="{FF2B5EF4-FFF2-40B4-BE49-F238E27FC236}">
                <a16:creationId xmlns:a16="http://schemas.microsoft.com/office/drawing/2014/main" id="{26FED5A6-38D4-4B58-9102-5BCDEE7FF38C}"/>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Computer Abstractions and Technology — </a:t>
            </a:r>
            <a:fld id="{6AF1D790-7667-4AB2-A608-CFD0A12C7E4E}" type="slidenum">
              <a:rPr lang="en-AU" altLang="zh-CN" sz="1400" smtClean="0"/>
              <a:pPr>
                <a:spcBef>
                  <a:spcPct val="0"/>
                </a:spcBef>
                <a:buClrTx/>
                <a:buSzTx/>
                <a:buFontTx/>
                <a:buNone/>
              </a:pPr>
              <a:t>59</a:t>
            </a:fld>
            <a:endParaRPr lang="en-AU" altLang="zh-CN"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a:extLst>
              <a:ext uri="{FF2B5EF4-FFF2-40B4-BE49-F238E27FC236}">
                <a16:creationId xmlns:a16="http://schemas.microsoft.com/office/drawing/2014/main" id="{A593BFC2-7B6F-4866-994E-31450E7CBB3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C7126B61-65B4-45BD-8050-F43639847958}" type="slidenum">
              <a:rPr lang="en-AU" altLang="zh-CN" sz="1400" smtClean="0"/>
              <a:pPr>
                <a:spcBef>
                  <a:spcPct val="0"/>
                </a:spcBef>
                <a:buClrTx/>
                <a:buSzTx/>
                <a:buFontTx/>
                <a:buNone/>
              </a:pPr>
              <a:t>6</a:t>
            </a:fld>
            <a:endParaRPr lang="en-AU" altLang="zh-CN" sz="1400"/>
          </a:p>
        </p:txBody>
      </p:sp>
      <p:sp>
        <p:nvSpPr>
          <p:cNvPr id="15363" name="Rectangle 2">
            <a:extLst>
              <a:ext uri="{FF2B5EF4-FFF2-40B4-BE49-F238E27FC236}">
                <a16:creationId xmlns:a16="http://schemas.microsoft.com/office/drawing/2014/main" id="{C5F276B7-D360-4B60-A783-16DAACCC014A}"/>
              </a:ext>
            </a:extLst>
          </p:cNvPr>
          <p:cNvSpPr>
            <a:spLocks noGrp="1" noChangeArrowheads="1"/>
          </p:cNvSpPr>
          <p:nvPr>
            <p:ph type="title"/>
          </p:nvPr>
        </p:nvSpPr>
        <p:spPr/>
        <p:txBody>
          <a:bodyPr/>
          <a:lstStyle/>
          <a:p>
            <a:pPr eaLnBrk="1" hangingPunct="1"/>
            <a:r>
              <a:rPr lang="zh-CN" altLang="en-US">
                <a:ea typeface="宋体" panose="02010600030101010101" pitchFamily="2" charset="-122"/>
              </a:rPr>
              <a:t>后</a:t>
            </a:r>
            <a:r>
              <a:rPr lang="en-US" altLang="zh-CN">
                <a:ea typeface="宋体" panose="02010600030101010101" pitchFamily="2" charset="-122"/>
              </a:rPr>
              <a:t>PC</a:t>
            </a:r>
            <a:r>
              <a:rPr lang="zh-CN" altLang="en-US">
                <a:ea typeface="宋体" panose="02010600030101010101" pitchFamily="2" charset="-122"/>
              </a:rPr>
              <a:t>时代</a:t>
            </a:r>
            <a:endParaRPr lang="en-AU" altLang="zh-CN">
              <a:ea typeface="宋体" panose="02010600030101010101" pitchFamily="2" charset="-122"/>
            </a:endParaRPr>
          </a:p>
        </p:txBody>
      </p:sp>
      <p:pic>
        <p:nvPicPr>
          <p:cNvPr id="15364" name="Picture 5">
            <a:extLst>
              <a:ext uri="{FF2B5EF4-FFF2-40B4-BE49-F238E27FC236}">
                <a16:creationId xmlns:a16="http://schemas.microsoft.com/office/drawing/2014/main" id="{DACEA159-0621-4BBD-B0C1-6EE458ABA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75" y="1052513"/>
            <a:ext cx="7212013" cy="511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3">
            <a:extLst>
              <a:ext uri="{FF2B5EF4-FFF2-40B4-BE49-F238E27FC236}">
                <a16:creationId xmlns:a16="http://schemas.microsoft.com/office/drawing/2014/main" id="{8C87E8B2-A5C5-4A65-B58F-229B2BE6E03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A3E300F5-E4C9-4599-8692-D4CB0EA8EA86}" type="slidenum">
              <a:rPr lang="en-AU" altLang="zh-CN" sz="1400" smtClean="0"/>
              <a:pPr>
                <a:spcBef>
                  <a:spcPct val="0"/>
                </a:spcBef>
                <a:buClrTx/>
                <a:buSzTx/>
                <a:buFontTx/>
                <a:buNone/>
              </a:pPr>
              <a:t>60</a:t>
            </a:fld>
            <a:endParaRPr lang="en-AU" altLang="zh-CN" sz="1400"/>
          </a:p>
        </p:txBody>
      </p:sp>
      <p:sp>
        <p:nvSpPr>
          <p:cNvPr id="121859" name="Rectangle 2">
            <a:extLst>
              <a:ext uri="{FF2B5EF4-FFF2-40B4-BE49-F238E27FC236}">
                <a16:creationId xmlns:a16="http://schemas.microsoft.com/office/drawing/2014/main" id="{CFCEB16E-C76E-4194-ADCF-3838EA7F7920}"/>
              </a:ext>
            </a:extLst>
          </p:cNvPr>
          <p:cNvSpPr>
            <a:spLocks noGrp="1" noChangeArrowheads="1"/>
          </p:cNvSpPr>
          <p:nvPr>
            <p:ph type="title"/>
          </p:nvPr>
        </p:nvSpPr>
        <p:spPr/>
        <p:txBody>
          <a:bodyPr/>
          <a:lstStyle/>
          <a:p>
            <a:pPr eaLnBrk="1" hangingPunct="1"/>
            <a:r>
              <a:rPr lang="zh-CN" altLang="en-US">
                <a:ea typeface="宋体" panose="02010600030101010101" pitchFamily="2" charset="-122"/>
              </a:rPr>
              <a:t>陷阱</a:t>
            </a:r>
            <a:r>
              <a:rPr lang="en-US" altLang="zh-CN">
                <a:ea typeface="宋体" panose="02010600030101010101" pitchFamily="2" charset="-122"/>
              </a:rPr>
              <a:t>: Amdahl</a:t>
            </a:r>
            <a:r>
              <a:rPr lang="zh-CN" altLang="en-US">
                <a:ea typeface="宋体" panose="02010600030101010101" pitchFamily="2" charset="-122"/>
              </a:rPr>
              <a:t>定律</a:t>
            </a:r>
            <a:endParaRPr lang="en-AU" altLang="zh-CN">
              <a:ea typeface="宋体" panose="02010600030101010101" pitchFamily="2" charset="-122"/>
            </a:endParaRPr>
          </a:p>
        </p:txBody>
      </p:sp>
      <p:sp>
        <p:nvSpPr>
          <p:cNvPr id="121860" name="Rectangle 3">
            <a:extLst>
              <a:ext uri="{FF2B5EF4-FFF2-40B4-BE49-F238E27FC236}">
                <a16:creationId xmlns:a16="http://schemas.microsoft.com/office/drawing/2014/main" id="{AC3ADF8D-D80A-498B-B841-179A37B175DA}"/>
              </a:ext>
            </a:extLst>
          </p:cNvPr>
          <p:cNvSpPr>
            <a:spLocks noGrp="1" noChangeArrowheads="1"/>
          </p:cNvSpPr>
          <p:nvPr>
            <p:ph type="body" idx="1"/>
          </p:nvPr>
        </p:nvSpPr>
        <p:spPr>
          <a:xfrm>
            <a:off x="684213" y="1125538"/>
            <a:ext cx="7991475" cy="1439862"/>
          </a:xfrm>
        </p:spPr>
        <p:txBody>
          <a:bodyPr/>
          <a:lstStyle/>
          <a:p>
            <a:pPr eaLnBrk="1" hangingPunct="1"/>
            <a:r>
              <a:rPr lang="zh-CN" altLang="en-US" sz="2800">
                <a:ea typeface="宋体" panose="02010600030101010101" pitchFamily="2" charset="-122"/>
              </a:rPr>
              <a:t>在改进计算机的某个方面时期望总性能的提高与改进大小成正比。</a:t>
            </a:r>
            <a:endParaRPr lang="en-US" altLang="zh-CN" sz="2800">
              <a:ea typeface="宋体" panose="02010600030101010101" pitchFamily="2" charset="-122"/>
              <a:sym typeface="Wingdings" panose="05000000000000000000" pitchFamily="2" charset="2"/>
            </a:endParaRPr>
          </a:p>
        </p:txBody>
      </p:sp>
      <p:sp>
        <p:nvSpPr>
          <p:cNvPr id="121861" name="Text Box 4">
            <a:extLst>
              <a:ext uri="{FF2B5EF4-FFF2-40B4-BE49-F238E27FC236}">
                <a16:creationId xmlns:a16="http://schemas.microsoft.com/office/drawing/2014/main" id="{8EB9D731-2895-4F9C-8DFF-1C5E7E56D37D}"/>
              </a:ext>
            </a:extLst>
          </p:cNvPr>
          <p:cNvSpPr txBox="1">
            <a:spLocks noChangeArrowheads="1"/>
          </p:cNvSpPr>
          <p:nvPr/>
        </p:nvSpPr>
        <p:spPr bwMode="auto">
          <a:xfrm rot="5400000">
            <a:off x="7920038" y="1279525"/>
            <a:ext cx="2081212"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§1.10 </a:t>
            </a:r>
            <a:r>
              <a:rPr lang="zh-CN" altLang="en-US" sz="1800">
                <a:solidFill>
                  <a:schemeClr val="folHlink"/>
                </a:solidFill>
                <a:ea typeface="宋体" panose="02010600030101010101" pitchFamily="2" charset="-122"/>
              </a:rPr>
              <a:t>谬误与陷阱</a:t>
            </a:r>
            <a:endParaRPr lang="en-US" altLang="zh-CN" sz="1800">
              <a:solidFill>
                <a:schemeClr val="folHlink"/>
              </a:solidFill>
              <a:ea typeface="宋体" panose="02010600030101010101" pitchFamily="2" charset="-122"/>
            </a:endParaRPr>
          </a:p>
        </p:txBody>
      </p:sp>
      <p:graphicFrame>
        <p:nvGraphicFramePr>
          <p:cNvPr id="121862" name="Object 5">
            <a:extLst>
              <a:ext uri="{FF2B5EF4-FFF2-40B4-BE49-F238E27FC236}">
                <a16:creationId xmlns:a16="http://schemas.microsoft.com/office/drawing/2014/main" id="{15B363C0-7EC8-46DF-BB23-BC1EF1FA3B66}"/>
              </a:ext>
            </a:extLst>
          </p:cNvPr>
          <p:cNvGraphicFramePr>
            <a:graphicFrameLocks noChangeAspect="1"/>
          </p:cNvGraphicFramePr>
          <p:nvPr/>
        </p:nvGraphicFramePr>
        <p:xfrm>
          <a:off x="2987675" y="4868863"/>
          <a:ext cx="1728788" cy="788987"/>
        </p:xfrm>
        <a:graphic>
          <a:graphicData uri="http://schemas.openxmlformats.org/presentationml/2006/ole">
            <mc:AlternateContent xmlns:mc="http://schemas.openxmlformats.org/markup-compatibility/2006">
              <mc:Choice xmlns:v="urn:schemas-microsoft-com:vml" Requires="v">
                <p:oleObj spid="_x0000_s121939" name="Equation" r:id="rId4" imgW="863225" imgH="393529" progId="Equation.3">
                  <p:embed/>
                </p:oleObj>
              </mc:Choice>
              <mc:Fallback>
                <p:oleObj name="Equation" r:id="rId4" imgW="863225" imgH="3935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4868863"/>
                        <a:ext cx="1728788"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3" name="Rectangle 6">
            <a:extLst>
              <a:ext uri="{FF2B5EF4-FFF2-40B4-BE49-F238E27FC236}">
                <a16:creationId xmlns:a16="http://schemas.microsoft.com/office/drawing/2014/main" id="{C5B4F294-1DA8-4211-91AC-87C284B70004}"/>
              </a:ext>
            </a:extLst>
          </p:cNvPr>
          <p:cNvSpPr>
            <a:spLocks noChangeArrowheads="1"/>
          </p:cNvSpPr>
          <p:nvPr/>
        </p:nvSpPr>
        <p:spPr bwMode="auto">
          <a:xfrm>
            <a:off x="4787900" y="4941888"/>
            <a:ext cx="34559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eaLnBrk="1" hangingPunct="1"/>
            <a:r>
              <a:rPr lang="zh-CN" altLang="en-US" sz="2400">
                <a:ea typeface="宋体" panose="02010600030101010101" pitchFamily="2" charset="-122"/>
              </a:rPr>
              <a:t>不可能</a:t>
            </a:r>
            <a:r>
              <a:rPr lang="en-US" altLang="zh-CN" sz="2400">
                <a:ea typeface="宋体" panose="02010600030101010101" pitchFamily="2" charset="-122"/>
              </a:rPr>
              <a:t>!</a:t>
            </a:r>
            <a:endParaRPr lang="en-US" altLang="zh-CN" sz="2400">
              <a:ea typeface="宋体" panose="02010600030101010101" pitchFamily="2" charset="-122"/>
              <a:cs typeface="Tahoma" panose="020B0604030504040204" pitchFamily="34" charset="0"/>
            </a:endParaRPr>
          </a:p>
        </p:txBody>
      </p:sp>
      <p:graphicFrame>
        <p:nvGraphicFramePr>
          <p:cNvPr id="121864" name="Object 7">
            <a:extLst>
              <a:ext uri="{FF2B5EF4-FFF2-40B4-BE49-F238E27FC236}">
                <a16:creationId xmlns:a16="http://schemas.microsoft.com/office/drawing/2014/main" id="{A374E85C-6A4A-496D-AFEF-E0DA8DEC7E2E}"/>
              </a:ext>
            </a:extLst>
          </p:cNvPr>
          <p:cNvGraphicFramePr>
            <a:graphicFrameLocks noChangeAspect="1"/>
          </p:cNvGraphicFramePr>
          <p:nvPr/>
        </p:nvGraphicFramePr>
        <p:xfrm>
          <a:off x="517525" y="2565400"/>
          <a:ext cx="7780338" cy="839788"/>
        </p:xfrm>
        <a:graphic>
          <a:graphicData uri="http://schemas.openxmlformats.org/presentationml/2006/ole">
            <mc:AlternateContent xmlns:mc="http://schemas.openxmlformats.org/markup-compatibility/2006">
              <mc:Choice xmlns:v="urn:schemas-microsoft-com:vml" Requires="v">
                <p:oleObj spid="_x0000_s121940" name="公式" r:id="rId6" imgW="3886200" imgH="419100" progId="Equation.3">
                  <p:embed/>
                </p:oleObj>
              </mc:Choice>
              <mc:Fallback>
                <p:oleObj name="公式" r:id="rId6" imgW="3886200" imgH="4191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525" y="2565400"/>
                        <a:ext cx="7780338" cy="83978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5" name="Rectangle 8">
            <a:extLst>
              <a:ext uri="{FF2B5EF4-FFF2-40B4-BE49-F238E27FC236}">
                <a16:creationId xmlns:a16="http://schemas.microsoft.com/office/drawing/2014/main" id="{F3D52D6E-0144-4B53-94CA-1D4640B01B25}"/>
              </a:ext>
            </a:extLst>
          </p:cNvPr>
          <p:cNvSpPr>
            <a:spLocks noChangeArrowheads="1"/>
          </p:cNvSpPr>
          <p:nvPr/>
        </p:nvSpPr>
        <p:spPr bwMode="auto">
          <a:xfrm>
            <a:off x="684213" y="3500438"/>
            <a:ext cx="799147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sz="2800">
                <a:ea typeface="宋体" panose="02010600030101010101" pitchFamily="2" charset="-122"/>
                <a:sym typeface="Wingdings" panose="05000000000000000000" pitchFamily="2" charset="2"/>
              </a:rPr>
              <a:t>例子</a:t>
            </a:r>
            <a:r>
              <a:rPr lang="en-US" altLang="zh-CN" sz="2800">
                <a:ea typeface="宋体" panose="02010600030101010101" pitchFamily="2" charset="-122"/>
                <a:sym typeface="Wingdings" panose="05000000000000000000" pitchFamily="2" charset="2"/>
              </a:rPr>
              <a:t>: </a:t>
            </a:r>
            <a:r>
              <a:rPr lang="zh-CN" altLang="en-US" sz="2800">
                <a:ea typeface="宋体" panose="02010600030101010101" pitchFamily="2" charset="-122"/>
                <a:sym typeface="Wingdings" panose="05000000000000000000" pitchFamily="2" charset="2"/>
              </a:rPr>
              <a:t>一个程序运行需</a:t>
            </a:r>
            <a:r>
              <a:rPr lang="en-US" altLang="zh-CN" sz="2800">
                <a:ea typeface="宋体" panose="02010600030101010101" pitchFamily="2" charset="-122"/>
                <a:sym typeface="Wingdings" panose="05000000000000000000" pitchFamily="2" charset="2"/>
              </a:rPr>
              <a:t>100</a:t>
            </a:r>
            <a:r>
              <a:rPr lang="zh-CN" altLang="en-US" sz="2800">
                <a:ea typeface="宋体" panose="02010600030101010101" pitchFamily="2" charset="-122"/>
                <a:sym typeface="Wingdings" panose="05000000000000000000" pitchFamily="2" charset="2"/>
              </a:rPr>
              <a:t>秒，乘法操作占</a:t>
            </a:r>
            <a:r>
              <a:rPr lang="en-US" altLang="zh-CN" sz="2800">
                <a:ea typeface="宋体" panose="02010600030101010101" pitchFamily="2" charset="-122"/>
                <a:sym typeface="Wingdings" panose="05000000000000000000" pitchFamily="2" charset="2"/>
              </a:rPr>
              <a:t>80</a:t>
            </a:r>
            <a:r>
              <a:rPr lang="zh-CN" altLang="en-US" sz="2800">
                <a:ea typeface="宋体" panose="02010600030101010101" pitchFamily="2" charset="-122"/>
                <a:sym typeface="Wingdings" panose="05000000000000000000" pitchFamily="2" charset="2"/>
              </a:rPr>
              <a:t>秒</a:t>
            </a:r>
            <a:endParaRPr lang="en-US" altLang="zh-CN" sz="2800">
              <a:ea typeface="宋体" panose="02010600030101010101" pitchFamily="2" charset="-122"/>
              <a:sym typeface="Wingdings" panose="05000000000000000000" pitchFamily="2" charset="2"/>
            </a:endParaRPr>
          </a:p>
          <a:p>
            <a:pPr lvl="1" eaLnBrk="1" hangingPunct="1"/>
            <a:r>
              <a:rPr lang="zh-CN" altLang="en-US" sz="2400">
                <a:ea typeface="宋体" panose="02010600030101010101" pitchFamily="2" charset="-122"/>
              </a:rPr>
              <a:t>若把程序运行速度提高到</a:t>
            </a:r>
            <a:r>
              <a:rPr lang="en-US" altLang="zh-CN" sz="2400">
                <a:ea typeface="宋体" panose="02010600030101010101" pitchFamily="2" charset="-122"/>
              </a:rPr>
              <a:t>5</a:t>
            </a:r>
            <a:r>
              <a:rPr lang="zh-CN" altLang="en-US" sz="2400">
                <a:ea typeface="宋体" panose="02010600030101010101" pitchFamily="2" charset="-122"/>
              </a:rPr>
              <a:t>倍，乘法操作的速度该改进多少？</a:t>
            </a:r>
            <a:endParaRPr lang="en-US" altLang="zh-CN" sz="2400">
              <a:ea typeface="宋体" panose="02010600030101010101" pitchFamily="2" charset="-122"/>
            </a:endParaRPr>
          </a:p>
        </p:txBody>
      </p:sp>
      <p:sp>
        <p:nvSpPr>
          <p:cNvPr id="121866" name="Rectangle 9">
            <a:extLst>
              <a:ext uri="{FF2B5EF4-FFF2-40B4-BE49-F238E27FC236}">
                <a16:creationId xmlns:a16="http://schemas.microsoft.com/office/drawing/2014/main" id="{1B88B2AE-A2CA-4186-9FE5-D66E6B5D3BA6}"/>
              </a:ext>
            </a:extLst>
          </p:cNvPr>
          <p:cNvSpPr>
            <a:spLocks noChangeArrowheads="1"/>
          </p:cNvSpPr>
          <p:nvPr/>
        </p:nvSpPr>
        <p:spPr bwMode="auto">
          <a:xfrm>
            <a:off x="684213" y="5661025"/>
            <a:ext cx="7991475"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zh-CN" altLang="en-US" sz="2800">
                <a:ea typeface="宋体" panose="02010600030101010101" pitchFamily="2" charset="-122"/>
                <a:sym typeface="Wingdings" panose="05000000000000000000" pitchFamily="2" charset="2"/>
              </a:rPr>
              <a:t>推论</a:t>
            </a:r>
            <a:r>
              <a:rPr lang="en-US" altLang="zh-CN" sz="2800">
                <a:ea typeface="宋体" panose="02010600030101010101" pitchFamily="2" charset="-122"/>
                <a:sym typeface="Wingdings" panose="05000000000000000000" pitchFamily="2" charset="2"/>
              </a:rPr>
              <a:t>: </a:t>
            </a:r>
            <a:r>
              <a:rPr lang="zh-CN" altLang="en-US" sz="2800">
                <a:ea typeface="宋体" panose="02010600030101010101" pitchFamily="2" charset="-122"/>
                <a:sym typeface="Wingdings" panose="05000000000000000000" pitchFamily="2" charset="2"/>
              </a:rPr>
              <a:t>加速大概率事件</a:t>
            </a:r>
            <a:endParaRPr lang="en-US" altLang="zh-CN" sz="2800">
              <a:ea typeface="宋体" panose="02010600030101010101" pitchFamily="2" charset="-122"/>
              <a:sym typeface="Wingdings" panose="05000000000000000000" pitchFamily="2"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3">
            <a:extLst>
              <a:ext uri="{FF2B5EF4-FFF2-40B4-BE49-F238E27FC236}">
                <a16:creationId xmlns:a16="http://schemas.microsoft.com/office/drawing/2014/main" id="{EDDD96C8-026F-4489-80EB-9FF72BCBED8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D3BEAEDE-C9C0-430B-AC87-944C6B35FD8C}" type="slidenum">
              <a:rPr lang="en-AU" altLang="zh-CN" sz="1400" smtClean="0"/>
              <a:pPr>
                <a:spcBef>
                  <a:spcPct val="0"/>
                </a:spcBef>
                <a:buClrTx/>
                <a:buSzTx/>
                <a:buFontTx/>
                <a:buNone/>
              </a:pPr>
              <a:t>61</a:t>
            </a:fld>
            <a:endParaRPr lang="en-AU" altLang="zh-CN" sz="1400"/>
          </a:p>
        </p:txBody>
      </p:sp>
      <p:sp>
        <p:nvSpPr>
          <p:cNvPr id="123907" name="Rectangle 2">
            <a:extLst>
              <a:ext uri="{FF2B5EF4-FFF2-40B4-BE49-F238E27FC236}">
                <a16:creationId xmlns:a16="http://schemas.microsoft.com/office/drawing/2014/main" id="{AC7A635C-CD76-4B1D-8F0D-6705BBBADA1B}"/>
              </a:ext>
            </a:extLst>
          </p:cNvPr>
          <p:cNvSpPr>
            <a:spLocks noGrp="1" noChangeArrowheads="1"/>
          </p:cNvSpPr>
          <p:nvPr>
            <p:ph type="title"/>
          </p:nvPr>
        </p:nvSpPr>
        <p:spPr>
          <a:xfrm>
            <a:off x="684213" y="138113"/>
            <a:ext cx="8259762" cy="769937"/>
          </a:xfrm>
        </p:spPr>
        <p:txBody>
          <a:bodyPr/>
          <a:lstStyle/>
          <a:p>
            <a:pPr eaLnBrk="1" hangingPunct="1"/>
            <a:r>
              <a:rPr lang="zh-CN" altLang="en-US">
                <a:ea typeface="宋体" panose="02010600030101010101" pitchFamily="2" charset="-122"/>
              </a:rPr>
              <a:t>谬误</a:t>
            </a:r>
            <a:r>
              <a:rPr lang="en-AU" altLang="zh-CN">
                <a:ea typeface="宋体" panose="02010600030101010101" pitchFamily="2" charset="-122"/>
              </a:rPr>
              <a:t>: </a:t>
            </a:r>
            <a:r>
              <a:rPr lang="zh-CN" altLang="en-US">
                <a:ea typeface="宋体" panose="02010600030101010101" pitchFamily="2" charset="-122"/>
              </a:rPr>
              <a:t>利用率低的计算机功耗低</a:t>
            </a:r>
            <a:endParaRPr lang="en-AU" altLang="zh-CN">
              <a:ea typeface="宋体" panose="02010600030101010101" pitchFamily="2" charset="-122"/>
            </a:endParaRPr>
          </a:p>
        </p:txBody>
      </p:sp>
      <p:sp>
        <p:nvSpPr>
          <p:cNvPr id="123908" name="Rectangle 3">
            <a:extLst>
              <a:ext uri="{FF2B5EF4-FFF2-40B4-BE49-F238E27FC236}">
                <a16:creationId xmlns:a16="http://schemas.microsoft.com/office/drawing/2014/main" id="{F9CF60AC-6DB0-454F-9F15-86F5F040C328}"/>
              </a:ext>
            </a:extLst>
          </p:cNvPr>
          <p:cNvSpPr>
            <a:spLocks noGrp="1" noChangeArrowheads="1"/>
          </p:cNvSpPr>
          <p:nvPr>
            <p:ph type="body" idx="1"/>
          </p:nvPr>
        </p:nvSpPr>
        <p:spPr/>
        <p:txBody>
          <a:bodyPr/>
          <a:lstStyle/>
          <a:p>
            <a:pPr eaLnBrk="1" hangingPunct="1"/>
            <a:r>
              <a:rPr lang="zh-CN" altLang="en-US">
                <a:ea typeface="宋体" panose="02010600030101010101" pitchFamily="2" charset="-122"/>
              </a:rPr>
              <a:t>回顾一下在不同负载水平下</a:t>
            </a:r>
            <a:r>
              <a:rPr lang="en-AU" altLang="zh-CN">
                <a:ea typeface="宋体" panose="02010600030101010101" pitchFamily="2" charset="-122"/>
              </a:rPr>
              <a:t> </a:t>
            </a:r>
            <a:r>
              <a:rPr lang="zh-CN" altLang="en-US">
                <a:ea typeface="宋体" panose="02010600030101010101" pitchFamily="2" charset="-122"/>
              </a:rPr>
              <a:t>基于</a:t>
            </a:r>
            <a:r>
              <a:rPr lang="en-AU" altLang="zh-CN">
                <a:ea typeface="宋体" panose="02010600030101010101" pitchFamily="2" charset="-122"/>
              </a:rPr>
              <a:t>i7 </a:t>
            </a:r>
            <a:r>
              <a:rPr lang="zh-CN" altLang="en-US">
                <a:ea typeface="宋体" panose="02010600030101010101" pitchFamily="2" charset="-122"/>
              </a:rPr>
              <a:t>处理器的功耗</a:t>
            </a:r>
            <a:endParaRPr lang="en-AU" altLang="zh-CN">
              <a:ea typeface="宋体" panose="02010600030101010101" pitchFamily="2" charset="-122"/>
            </a:endParaRPr>
          </a:p>
          <a:p>
            <a:pPr lvl="1" eaLnBrk="1" hangingPunct="1"/>
            <a:r>
              <a:rPr lang="en-AU" altLang="zh-CN">
                <a:ea typeface="宋体" panose="02010600030101010101" pitchFamily="2" charset="-122"/>
              </a:rPr>
              <a:t>100% </a:t>
            </a:r>
            <a:r>
              <a:rPr lang="zh-CN" altLang="en-US">
                <a:ea typeface="宋体" panose="02010600030101010101" pitchFamily="2" charset="-122"/>
              </a:rPr>
              <a:t>负载</a:t>
            </a:r>
            <a:r>
              <a:rPr lang="en-AU" altLang="zh-CN">
                <a:ea typeface="宋体" panose="02010600030101010101" pitchFamily="2" charset="-122"/>
              </a:rPr>
              <a:t>: 258W</a:t>
            </a:r>
          </a:p>
          <a:p>
            <a:pPr lvl="1" eaLnBrk="1" hangingPunct="1"/>
            <a:r>
              <a:rPr lang="en-AU" altLang="zh-CN">
                <a:ea typeface="宋体" panose="02010600030101010101" pitchFamily="2" charset="-122"/>
              </a:rPr>
              <a:t>50% </a:t>
            </a:r>
            <a:r>
              <a:rPr lang="zh-CN" altLang="en-US">
                <a:ea typeface="宋体" panose="02010600030101010101" pitchFamily="2" charset="-122"/>
              </a:rPr>
              <a:t>负载</a:t>
            </a:r>
            <a:r>
              <a:rPr lang="en-AU" altLang="zh-CN">
                <a:ea typeface="宋体" panose="02010600030101010101" pitchFamily="2" charset="-122"/>
              </a:rPr>
              <a:t>: 170W (66%)</a:t>
            </a:r>
          </a:p>
          <a:p>
            <a:pPr lvl="1" eaLnBrk="1" hangingPunct="1"/>
            <a:r>
              <a:rPr lang="en-AU" altLang="zh-CN">
                <a:ea typeface="宋体" panose="02010600030101010101" pitchFamily="2" charset="-122"/>
              </a:rPr>
              <a:t>10% </a:t>
            </a:r>
            <a:r>
              <a:rPr lang="zh-CN" altLang="en-US">
                <a:ea typeface="宋体" panose="02010600030101010101" pitchFamily="2" charset="-122"/>
              </a:rPr>
              <a:t>负载</a:t>
            </a:r>
            <a:r>
              <a:rPr lang="en-AU" altLang="zh-CN">
                <a:ea typeface="宋体" panose="02010600030101010101" pitchFamily="2" charset="-122"/>
              </a:rPr>
              <a:t>: 121W (47%)</a:t>
            </a:r>
          </a:p>
          <a:p>
            <a:pPr eaLnBrk="1" hangingPunct="1"/>
            <a:r>
              <a:rPr lang="en-AU" altLang="zh-CN">
                <a:ea typeface="宋体" panose="02010600030101010101" pitchFamily="2" charset="-122"/>
              </a:rPr>
              <a:t>Google </a:t>
            </a:r>
            <a:r>
              <a:rPr lang="zh-CN" altLang="en-US">
                <a:ea typeface="宋体" panose="02010600030101010101" pitchFamily="2" charset="-122"/>
              </a:rPr>
              <a:t>数据中心</a:t>
            </a:r>
            <a:endParaRPr lang="en-AU" altLang="zh-CN">
              <a:ea typeface="宋体" panose="02010600030101010101" pitchFamily="2" charset="-122"/>
            </a:endParaRPr>
          </a:p>
          <a:p>
            <a:pPr lvl="1" eaLnBrk="1" hangingPunct="1"/>
            <a:r>
              <a:rPr lang="en-AU" altLang="zh-CN">
                <a:ea typeface="宋体" panose="02010600030101010101" pitchFamily="2" charset="-122"/>
              </a:rPr>
              <a:t>CPU</a:t>
            </a:r>
            <a:r>
              <a:rPr lang="zh-CN" altLang="en-US">
                <a:ea typeface="宋体" panose="02010600030101010101" pitchFamily="2" charset="-122"/>
              </a:rPr>
              <a:t>利用率大多数时间在</a:t>
            </a:r>
            <a:r>
              <a:rPr lang="en-AU" altLang="zh-CN">
                <a:ea typeface="宋体" panose="02010600030101010101" pitchFamily="2" charset="-122"/>
              </a:rPr>
              <a:t> 10% </a:t>
            </a:r>
            <a:r>
              <a:rPr lang="en-AU" altLang="zh-CN">
                <a:ea typeface="宋体" panose="02010600030101010101" pitchFamily="2" charset="-122"/>
                <a:cs typeface="Arial" panose="020B0604020202020204" pitchFamily="34" charset="0"/>
              </a:rPr>
              <a:t>– 50% </a:t>
            </a:r>
            <a:r>
              <a:rPr lang="zh-CN" altLang="en-US">
                <a:ea typeface="宋体" panose="02010600030101010101" pitchFamily="2" charset="-122"/>
                <a:cs typeface="Arial" panose="020B0604020202020204" pitchFamily="34" charset="0"/>
              </a:rPr>
              <a:t>之间</a:t>
            </a:r>
            <a:endParaRPr lang="en-AU" altLang="zh-CN">
              <a:ea typeface="宋体" panose="02010600030101010101" pitchFamily="2" charset="-122"/>
              <a:cs typeface="Arial" panose="020B0604020202020204" pitchFamily="34" charset="0"/>
            </a:endParaRPr>
          </a:p>
          <a:p>
            <a:pPr lvl="1" eaLnBrk="1" hangingPunct="1"/>
            <a:r>
              <a:rPr lang="zh-CN" altLang="en-US">
                <a:ea typeface="宋体" panose="02010600030101010101" pitchFamily="2" charset="-122"/>
                <a:cs typeface="Arial" panose="020B0604020202020204" pitchFamily="34" charset="0"/>
              </a:rPr>
              <a:t>只有不到</a:t>
            </a:r>
            <a:r>
              <a:rPr lang="en-AU" altLang="zh-CN">
                <a:ea typeface="宋体" panose="02010600030101010101" pitchFamily="2" charset="-122"/>
                <a:cs typeface="Arial" panose="020B0604020202020204" pitchFamily="34" charset="0"/>
              </a:rPr>
              <a:t>1% </a:t>
            </a:r>
            <a:r>
              <a:rPr lang="zh-CN" altLang="en-US">
                <a:ea typeface="宋体" panose="02010600030101010101" pitchFamily="2" charset="-122"/>
                <a:cs typeface="Arial" panose="020B0604020202020204" pitchFamily="34" charset="0"/>
              </a:rPr>
              <a:t>的时间达到</a:t>
            </a:r>
            <a:r>
              <a:rPr lang="en-AU" altLang="zh-CN">
                <a:ea typeface="宋体" panose="02010600030101010101" pitchFamily="2" charset="-122"/>
                <a:cs typeface="Arial" panose="020B0604020202020204" pitchFamily="34" charset="0"/>
              </a:rPr>
              <a:t> 100% </a:t>
            </a:r>
          </a:p>
          <a:p>
            <a:pPr eaLnBrk="1" hangingPunct="1"/>
            <a:r>
              <a:rPr lang="zh-CN" altLang="en-US">
                <a:ea typeface="宋体" panose="02010600030101010101" pitchFamily="2" charset="-122"/>
                <a:cs typeface="Arial" panose="020B0604020202020204" pitchFamily="34" charset="0"/>
              </a:rPr>
              <a:t>提出考虑设计处理器使负载与功耗成正比</a:t>
            </a:r>
            <a:endParaRPr lang="en-AU" altLang="zh-CN">
              <a:ea typeface="宋体" panose="02010600030101010101" pitchFamily="2" charset="-122"/>
              <a:cs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3">
            <a:extLst>
              <a:ext uri="{FF2B5EF4-FFF2-40B4-BE49-F238E27FC236}">
                <a16:creationId xmlns:a16="http://schemas.microsoft.com/office/drawing/2014/main" id="{8D675B6A-062E-42B3-ACB8-1BAEABD5598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55D48207-0A72-4DBF-A70D-DC28020065C6}" type="slidenum">
              <a:rPr lang="en-AU" altLang="zh-CN" sz="1400" smtClean="0"/>
              <a:pPr>
                <a:spcBef>
                  <a:spcPct val="0"/>
                </a:spcBef>
                <a:buClrTx/>
                <a:buSzTx/>
                <a:buFontTx/>
                <a:buNone/>
              </a:pPr>
              <a:t>62</a:t>
            </a:fld>
            <a:endParaRPr lang="en-AU" altLang="zh-CN" sz="1400"/>
          </a:p>
        </p:txBody>
      </p:sp>
      <p:sp>
        <p:nvSpPr>
          <p:cNvPr id="125955" name="Rectangle 2">
            <a:extLst>
              <a:ext uri="{FF2B5EF4-FFF2-40B4-BE49-F238E27FC236}">
                <a16:creationId xmlns:a16="http://schemas.microsoft.com/office/drawing/2014/main" id="{BAC8FDB3-69F9-4849-B71F-A26EBA8AC8B0}"/>
              </a:ext>
            </a:extLst>
          </p:cNvPr>
          <p:cNvSpPr>
            <a:spLocks noGrp="1" noChangeArrowheads="1"/>
          </p:cNvSpPr>
          <p:nvPr>
            <p:ph type="title"/>
          </p:nvPr>
        </p:nvSpPr>
        <p:spPr>
          <a:xfrm>
            <a:off x="684213" y="266700"/>
            <a:ext cx="8259762" cy="641350"/>
          </a:xfrm>
        </p:spPr>
        <p:txBody>
          <a:bodyPr/>
          <a:lstStyle/>
          <a:p>
            <a:pPr eaLnBrk="1" hangingPunct="1"/>
            <a:r>
              <a:rPr lang="zh-CN" altLang="en-US" sz="3600">
                <a:ea typeface="宋体" panose="02010600030101010101" pitchFamily="2" charset="-122"/>
              </a:rPr>
              <a:t>陷阱</a:t>
            </a:r>
            <a:r>
              <a:rPr lang="en-US" altLang="zh-CN" sz="3600">
                <a:ea typeface="宋体" panose="02010600030101010101" pitchFamily="2" charset="-122"/>
              </a:rPr>
              <a:t>: MIPS </a:t>
            </a:r>
            <a:r>
              <a:rPr lang="zh-CN" altLang="en-US" sz="3600">
                <a:ea typeface="宋体" panose="02010600030101010101" pitchFamily="2" charset="-122"/>
              </a:rPr>
              <a:t>作为性能指标</a:t>
            </a:r>
            <a:endParaRPr lang="en-AU" altLang="zh-CN" sz="3600">
              <a:ea typeface="宋体" panose="02010600030101010101" pitchFamily="2" charset="-122"/>
            </a:endParaRPr>
          </a:p>
        </p:txBody>
      </p:sp>
      <p:sp>
        <p:nvSpPr>
          <p:cNvPr id="125956" name="Rectangle 3">
            <a:extLst>
              <a:ext uri="{FF2B5EF4-FFF2-40B4-BE49-F238E27FC236}">
                <a16:creationId xmlns:a16="http://schemas.microsoft.com/office/drawing/2014/main" id="{AD7354AC-6326-4111-995E-C9A989CCB55E}"/>
              </a:ext>
            </a:extLst>
          </p:cNvPr>
          <p:cNvSpPr>
            <a:spLocks noGrp="1" noChangeArrowheads="1"/>
          </p:cNvSpPr>
          <p:nvPr>
            <p:ph type="body" idx="1"/>
          </p:nvPr>
        </p:nvSpPr>
        <p:spPr>
          <a:xfrm>
            <a:off x="684213" y="1125538"/>
            <a:ext cx="8270875" cy="2087562"/>
          </a:xfrm>
        </p:spPr>
        <p:txBody>
          <a:bodyPr/>
          <a:lstStyle/>
          <a:p>
            <a:pPr eaLnBrk="1" hangingPunct="1"/>
            <a:r>
              <a:rPr lang="en-US" altLang="zh-CN">
                <a:ea typeface="宋体" panose="02010600030101010101" pitchFamily="2" charset="-122"/>
              </a:rPr>
              <a:t>MIPS: </a:t>
            </a:r>
            <a:r>
              <a:rPr lang="zh-CN" altLang="en-US">
                <a:ea typeface="宋体" panose="02010600030101010101" pitchFamily="2" charset="-122"/>
              </a:rPr>
              <a:t>每秒百万条指令</a:t>
            </a:r>
            <a:endParaRPr lang="en-US" altLang="zh-CN">
              <a:ea typeface="宋体" panose="02010600030101010101" pitchFamily="2" charset="-122"/>
            </a:endParaRPr>
          </a:p>
          <a:p>
            <a:pPr lvl="1" eaLnBrk="1" hangingPunct="1"/>
            <a:r>
              <a:rPr lang="zh-CN" altLang="en-US">
                <a:ea typeface="宋体" panose="02010600030101010101" pitchFamily="2" charset="-122"/>
              </a:rPr>
              <a:t>无法解释：</a:t>
            </a:r>
            <a:endParaRPr lang="en-US" altLang="zh-CN">
              <a:ea typeface="宋体" panose="02010600030101010101" pitchFamily="2" charset="-122"/>
            </a:endParaRPr>
          </a:p>
          <a:p>
            <a:pPr lvl="2" eaLnBrk="1" hangingPunct="1"/>
            <a:r>
              <a:rPr lang="zh-CN" altLang="en-US">
                <a:ea typeface="宋体" panose="02010600030101010101" pitchFamily="2" charset="-122"/>
              </a:rPr>
              <a:t>计算机之间指令集的差异</a:t>
            </a:r>
            <a:endParaRPr lang="en-US" altLang="zh-CN">
              <a:ea typeface="宋体" panose="02010600030101010101" pitchFamily="2" charset="-122"/>
            </a:endParaRPr>
          </a:p>
          <a:p>
            <a:pPr lvl="2" eaLnBrk="1" hangingPunct="1"/>
            <a:r>
              <a:rPr lang="zh-CN" altLang="en-US">
                <a:ea typeface="宋体" panose="02010600030101010101" pitchFamily="2" charset="-122"/>
              </a:rPr>
              <a:t>指令之间复杂性的差异</a:t>
            </a:r>
            <a:endParaRPr lang="en-US" altLang="zh-CN">
              <a:ea typeface="宋体" panose="02010600030101010101" pitchFamily="2" charset="-122"/>
            </a:endParaRPr>
          </a:p>
        </p:txBody>
      </p:sp>
      <p:graphicFrame>
        <p:nvGraphicFramePr>
          <p:cNvPr id="125957" name="Object 4">
            <a:extLst>
              <a:ext uri="{FF2B5EF4-FFF2-40B4-BE49-F238E27FC236}">
                <a16:creationId xmlns:a16="http://schemas.microsoft.com/office/drawing/2014/main" id="{E34F15C7-3C48-4250-807E-FAFFEB7BA38D}"/>
              </a:ext>
            </a:extLst>
          </p:cNvPr>
          <p:cNvGraphicFramePr>
            <a:graphicFrameLocks noChangeAspect="1"/>
          </p:cNvGraphicFramePr>
          <p:nvPr/>
        </p:nvGraphicFramePr>
        <p:xfrm>
          <a:off x="1687513" y="3335338"/>
          <a:ext cx="5845175" cy="2135187"/>
        </p:xfrm>
        <a:graphic>
          <a:graphicData uri="http://schemas.openxmlformats.org/presentationml/2006/ole">
            <mc:AlternateContent xmlns:mc="http://schemas.openxmlformats.org/markup-compatibility/2006">
              <mc:Choice xmlns:v="urn:schemas-microsoft-com:vml" Requires="v">
                <p:oleObj spid="_x0000_s125997" name="公式" r:id="rId4" imgW="2921000" imgH="1066800" progId="Equation.3">
                  <p:embed/>
                </p:oleObj>
              </mc:Choice>
              <mc:Fallback>
                <p:oleObj name="公式" r:id="rId4" imgW="2921000" imgH="1066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7513" y="3335338"/>
                        <a:ext cx="5845175" cy="2135187"/>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58" name="Rectangle 5">
            <a:extLst>
              <a:ext uri="{FF2B5EF4-FFF2-40B4-BE49-F238E27FC236}">
                <a16:creationId xmlns:a16="http://schemas.microsoft.com/office/drawing/2014/main" id="{186A8177-9565-4015-888C-E8C3039E7C7A}"/>
              </a:ext>
            </a:extLst>
          </p:cNvPr>
          <p:cNvSpPr>
            <a:spLocks noChangeArrowheads="1"/>
          </p:cNvSpPr>
          <p:nvPr/>
        </p:nvSpPr>
        <p:spPr bwMode="auto">
          <a:xfrm>
            <a:off x="684213" y="5589588"/>
            <a:ext cx="82708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eaLnBrk="1" hangingPunct="1"/>
            <a:r>
              <a:rPr lang="zh-CN" altLang="en-US">
                <a:ea typeface="宋体" panose="02010600030101010101" pitchFamily="2" charset="-122"/>
              </a:rPr>
              <a:t>在给定的</a:t>
            </a:r>
            <a:r>
              <a:rPr lang="en-US" altLang="zh-CN">
                <a:ea typeface="宋体" panose="02010600030101010101" pitchFamily="2" charset="-122"/>
              </a:rPr>
              <a:t>CPU</a:t>
            </a:r>
            <a:r>
              <a:rPr lang="zh-CN" altLang="en-US">
                <a:ea typeface="宋体" panose="02010600030101010101" pitchFamily="2" charset="-122"/>
              </a:rPr>
              <a:t>上程序间的</a:t>
            </a:r>
            <a:r>
              <a:rPr lang="en-US" altLang="zh-CN">
                <a:ea typeface="宋体" panose="02010600030101010101" pitchFamily="2" charset="-122"/>
              </a:rPr>
              <a:t>CPI </a:t>
            </a:r>
            <a:r>
              <a:rPr lang="zh-CN" altLang="en-US">
                <a:ea typeface="宋体" panose="02010600030101010101" pitchFamily="2" charset="-122"/>
              </a:rPr>
              <a:t>是变化的</a:t>
            </a:r>
            <a:endParaRPr lang="en-US" altLang="zh-CN">
              <a:ea typeface="宋体" panose="02010600030101010101" pitchFamily="2" charset="-122"/>
            </a:endParaRPr>
          </a:p>
        </p:txBody>
      </p:sp>
      <p:sp>
        <p:nvSpPr>
          <p:cNvPr id="2" name="矩形 1">
            <a:extLst>
              <a:ext uri="{FF2B5EF4-FFF2-40B4-BE49-F238E27FC236}">
                <a16:creationId xmlns:a16="http://schemas.microsoft.com/office/drawing/2014/main" id="{EBC8AE7E-B83D-49DB-AAB9-1C50D79B8AC4}"/>
              </a:ext>
            </a:extLst>
          </p:cNvPr>
          <p:cNvSpPr>
            <a:spLocks noChangeArrowheads="1"/>
          </p:cNvSpPr>
          <p:nvPr/>
        </p:nvSpPr>
        <p:spPr bwMode="auto">
          <a:xfrm>
            <a:off x="3444875" y="2141538"/>
            <a:ext cx="5689600" cy="368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800">
                <a:ea typeface="宋体" panose="02010600030101010101" pitchFamily="2" charset="-122"/>
              </a:rPr>
              <a:t>不同计算机上相同的指令数目完成的计算量并不相同</a:t>
            </a:r>
            <a:endParaRPr lang="en-US" altLang="zh-CN" sz="1800">
              <a:ea typeface="宋体" panose="02010600030101010101" pitchFamily="2" charset="-122"/>
            </a:endParaRPr>
          </a:p>
        </p:txBody>
      </p:sp>
      <p:sp>
        <p:nvSpPr>
          <p:cNvPr id="8" name="矩形 7">
            <a:extLst>
              <a:ext uri="{FF2B5EF4-FFF2-40B4-BE49-F238E27FC236}">
                <a16:creationId xmlns:a16="http://schemas.microsoft.com/office/drawing/2014/main" id="{A3631170-1804-48F2-9EC0-ACD38DA73FB1}"/>
              </a:ext>
            </a:extLst>
          </p:cNvPr>
          <p:cNvSpPr>
            <a:spLocks noChangeArrowheads="1"/>
          </p:cNvSpPr>
          <p:nvPr/>
        </p:nvSpPr>
        <p:spPr bwMode="auto">
          <a:xfrm>
            <a:off x="2700338" y="2659063"/>
            <a:ext cx="6243637" cy="3698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zh-CN" altLang="en-US" sz="1800">
                <a:ea typeface="宋体" panose="02010600030101010101" pitchFamily="2" charset="-122"/>
              </a:rPr>
              <a:t>同一计算机上不同程序的</a:t>
            </a:r>
            <a:r>
              <a:rPr lang="en-US" altLang="zh-CN" sz="1800">
                <a:ea typeface="宋体" panose="02010600030101010101" pitchFamily="2" charset="-122"/>
              </a:rPr>
              <a:t>CPI</a:t>
            </a:r>
            <a:r>
              <a:rPr lang="zh-CN" altLang="en-US" sz="1800">
                <a:ea typeface="宋体" panose="02010600030101010101" pitchFamily="2" charset="-122"/>
              </a:rPr>
              <a:t>不相同，因此有不同的</a:t>
            </a:r>
            <a:r>
              <a:rPr lang="en-US" altLang="zh-CN" sz="1800">
                <a:ea typeface="宋体" panose="02010600030101010101" pitchFamily="2" charset="-122"/>
              </a:rPr>
              <a:t>MIPS</a:t>
            </a:r>
            <a:r>
              <a:rPr lang="zh-CN" altLang="en-US" sz="1800">
                <a:ea typeface="宋体" panose="02010600030101010101" pitchFamily="2" charset="-122"/>
              </a:rPr>
              <a:t>值</a:t>
            </a:r>
          </a:p>
        </p:txBody>
      </p:sp>
      <p:sp>
        <p:nvSpPr>
          <p:cNvPr id="3" name="矩形 2">
            <a:extLst>
              <a:ext uri="{FF2B5EF4-FFF2-40B4-BE49-F238E27FC236}">
                <a16:creationId xmlns:a16="http://schemas.microsoft.com/office/drawing/2014/main" id="{F89E1A58-F9BA-4141-9D9F-C525CC940327}"/>
              </a:ext>
            </a:extLst>
          </p:cNvPr>
          <p:cNvSpPr/>
          <p:nvPr/>
        </p:nvSpPr>
        <p:spPr>
          <a:xfrm>
            <a:off x="6819474" y="5905212"/>
            <a:ext cx="2145139" cy="584775"/>
          </a:xfrm>
          <a:prstGeom prst="rect">
            <a:avLst/>
          </a:prstGeom>
        </p:spPr>
        <p:txBody>
          <a:bodyPr wrap="none">
            <a:spAutoFit/>
          </a:bodyPr>
          <a:lstStyle/>
          <a:p>
            <a:r>
              <a:rPr lang="en-US" altLang="zh-CN" sz="3200" dirty="0">
                <a:solidFill>
                  <a:srgbClr val="FF0000"/>
                </a:solidFill>
              </a:rPr>
              <a:t>P27</a:t>
            </a:r>
            <a:r>
              <a:rPr lang="zh-CN" altLang="en-US" sz="3200" dirty="0">
                <a:solidFill>
                  <a:srgbClr val="FF0000"/>
                </a:solidFill>
              </a:rPr>
              <a:t>小测验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3">
            <a:extLst>
              <a:ext uri="{FF2B5EF4-FFF2-40B4-BE49-F238E27FC236}">
                <a16:creationId xmlns:a16="http://schemas.microsoft.com/office/drawing/2014/main" id="{6D0DB0F8-6174-4F7B-AD89-4D3E6F23CF1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a:t>
            </a:r>
            <a:r>
              <a:rPr lang="zh-CN" altLang="en-US" sz="1400"/>
              <a:t>计算机概要与技术</a:t>
            </a:r>
            <a:r>
              <a:rPr lang="en-AU" altLang="zh-CN" sz="1400"/>
              <a:t>— </a:t>
            </a:r>
            <a:fld id="{8DB34990-9EA9-4741-B8A6-C5886557FACA}" type="slidenum">
              <a:rPr lang="en-AU" altLang="zh-CN" sz="1400" smtClean="0"/>
              <a:pPr>
                <a:spcBef>
                  <a:spcPct val="0"/>
                </a:spcBef>
                <a:buClrTx/>
                <a:buSzTx/>
                <a:buFontTx/>
                <a:buNone/>
              </a:pPr>
              <a:t>63</a:t>
            </a:fld>
            <a:endParaRPr lang="en-AU" altLang="zh-CN" sz="1400"/>
          </a:p>
        </p:txBody>
      </p:sp>
      <p:sp>
        <p:nvSpPr>
          <p:cNvPr id="128003" name="Rectangle 2">
            <a:extLst>
              <a:ext uri="{FF2B5EF4-FFF2-40B4-BE49-F238E27FC236}">
                <a16:creationId xmlns:a16="http://schemas.microsoft.com/office/drawing/2014/main" id="{CC44BDCF-8318-4398-BD7A-B5DC10289975}"/>
              </a:ext>
            </a:extLst>
          </p:cNvPr>
          <p:cNvSpPr>
            <a:spLocks noGrp="1" noChangeArrowheads="1"/>
          </p:cNvSpPr>
          <p:nvPr>
            <p:ph type="title"/>
          </p:nvPr>
        </p:nvSpPr>
        <p:spPr/>
        <p:txBody>
          <a:bodyPr/>
          <a:lstStyle/>
          <a:p>
            <a:pPr eaLnBrk="1" hangingPunct="1"/>
            <a:r>
              <a:rPr lang="zh-CN" altLang="en-US">
                <a:ea typeface="宋体" panose="02010600030101010101" pitchFamily="2" charset="-122"/>
              </a:rPr>
              <a:t>总结</a:t>
            </a:r>
            <a:endParaRPr lang="en-AU" altLang="zh-CN">
              <a:ea typeface="宋体" panose="02010600030101010101" pitchFamily="2" charset="-122"/>
            </a:endParaRPr>
          </a:p>
        </p:txBody>
      </p:sp>
      <p:sp>
        <p:nvSpPr>
          <p:cNvPr id="128004" name="Rectangle 3">
            <a:extLst>
              <a:ext uri="{FF2B5EF4-FFF2-40B4-BE49-F238E27FC236}">
                <a16:creationId xmlns:a16="http://schemas.microsoft.com/office/drawing/2014/main" id="{1E3CC8BF-1ACF-4ED6-9B98-664302B3C089}"/>
              </a:ext>
            </a:extLst>
          </p:cNvPr>
          <p:cNvSpPr>
            <a:spLocks noGrp="1" noChangeArrowheads="1"/>
          </p:cNvSpPr>
          <p:nvPr>
            <p:ph type="body" idx="1"/>
          </p:nvPr>
        </p:nvSpPr>
        <p:spPr/>
        <p:txBody>
          <a:bodyPr/>
          <a:lstStyle/>
          <a:p>
            <a:pPr eaLnBrk="1" hangingPunct="1">
              <a:lnSpc>
                <a:spcPct val="90000"/>
              </a:lnSpc>
            </a:pPr>
            <a:r>
              <a:rPr lang="zh-CN" altLang="en-US" dirty="0">
                <a:ea typeface="宋体" panose="02010600030101010101" pitchFamily="2" charset="-122"/>
              </a:rPr>
              <a:t>成本</a:t>
            </a:r>
            <a:r>
              <a:rPr lang="en-US" altLang="zh-CN" dirty="0">
                <a:ea typeface="宋体" panose="02010600030101010101" pitchFamily="2" charset="-122"/>
              </a:rPr>
              <a:t>/</a:t>
            </a:r>
            <a:r>
              <a:rPr lang="zh-CN" altLang="en-US" dirty="0">
                <a:ea typeface="宋体" panose="02010600030101010101" pitchFamily="2" charset="-122"/>
              </a:rPr>
              <a:t>性能不断改进</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由于底层技术的发展</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分层抽象</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在硬件和软件方面</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指令集体系结构</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是硬件和底层软件之间的接口</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执行时间</a:t>
            </a:r>
            <a:r>
              <a:rPr lang="en-US" altLang="zh-CN" dirty="0">
                <a:ea typeface="宋体" panose="02010600030101010101" pitchFamily="2" charset="-122"/>
              </a:rPr>
              <a:t>: </a:t>
            </a:r>
            <a:r>
              <a:rPr lang="zh-CN" altLang="en-US" dirty="0">
                <a:ea typeface="宋体" panose="02010600030101010101" pitchFamily="2" charset="-122"/>
              </a:rPr>
              <a:t>最佳性能度量指标</a:t>
            </a:r>
            <a:endParaRPr lang="en-US" altLang="zh-CN" dirty="0">
              <a:ea typeface="宋体" panose="02010600030101010101" pitchFamily="2" charset="-122"/>
            </a:endParaRPr>
          </a:p>
          <a:p>
            <a:pPr eaLnBrk="1" hangingPunct="1">
              <a:lnSpc>
                <a:spcPct val="90000"/>
              </a:lnSpc>
            </a:pPr>
            <a:r>
              <a:rPr lang="zh-CN" altLang="en-US" dirty="0">
                <a:ea typeface="宋体" panose="02010600030101010101" pitchFamily="2" charset="-122"/>
              </a:rPr>
              <a:t>功耗是一个受限的因素</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使用并行化提升性能是发展趋势</a:t>
            </a:r>
            <a:endParaRPr lang="en-US" altLang="zh-CN" dirty="0">
              <a:ea typeface="宋体" panose="02010600030101010101" pitchFamily="2" charset="-122"/>
            </a:endParaRPr>
          </a:p>
        </p:txBody>
      </p:sp>
      <p:sp>
        <p:nvSpPr>
          <p:cNvPr id="128005" name="Text Box 4">
            <a:extLst>
              <a:ext uri="{FF2B5EF4-FFF2-40B4-BE49-F238E27FC236}">
                <a16:creationId xmlns:a16="http://schemas.microsoft.com/office/drawing/2014/main" id="{B953FBE1-8534-42A5-BE47-ABB3E540C82A}"/>
              </a:ext>
            </a:extLst>
          </p:cNvPr>
          <p:cNvSpPr txBox="1">
            <a:spLocks noChangeArrowheads="1"/>
          </p:cNvSpPr>
          <p:nvPr/>
        </p:nvSpPr>
        <p:spPr bwMode="auto">
          <a:xfrm rot="5400000">
            <a:off x="8098631" y="1221582"/>
            <a:ext cx="172402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zh-CN" sz="1800">
                <a:solidFill>
                  <a:schemeClr val="folHlink"/>
                </a:solidFill>
                <a:ea typeface="宋体" panose="02010600030101010101" pitchFamily="2" charset="-122"/>
              </a:rPr>
              <a:t>§1.9 </a:t>
            </a:r>
            <a:r>
              <a:rPr lang="zh-CN" altLang="en-US" sz="1800">
                <a:solidFill>
                  <a:schemeClr val="folHlink"/>
                </a:solidFill>
                <a:ea typeface="宋体" panose="02010600030101010101" pitchFamily="2" charset="-122"/>
              </a:rPr>
              <a:t>本章小结</a:t>
            </a:r>
            <a:endParaRPr lang="en-US" altLang="zh-CN" sz="1800">
              <a:solidFill>
                <a:schemeClr val="folHlink"/>
              </a:solidFill>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32BCABD-A7CD-40F1-94FB-20A151067A18}"/>
              </a:ext>
            </a:extLst>
          </p:cNvPr>
          <p:cNvSpPr>
            <a:spLocks noGrp="1" noChangeArrowheads="1"/>
          </p:cNvSpPr>
          <p:nvPr>
            <p:ph type="title"/>
          </p:nvPr>
        </p:nvSpPr>
        <p:spPr/>
        <p:txBody>
          <a:bodyPr/>
          <a:lstStyle/>
          <a:p>
            <a:r>
              <a:rPr lang="zh-CN" altLang="en-US">
                <a:ea typeface="宋体" panose="02010600030101010101" pitchFamily="2" charset="-122"/>
              </a:rPr>
              <a:t>后</a:t>
            </a:r>
            <a:r>
              <a:rPr lang="en-US" altLang="zh-CN">
                <a:ea typeface="宋体" panose="02010600030101010101" pitchFamily="2" charset="-122"/>
              </a:rPr>
              <a:t>PC</a:t>
            </a:r>
            <a:r>
              <a:rPr lang="zh-CN" altLang="en-US">
                <a:ea typeface="宋体" panose="02010600030101010101" pitchFamily="2" charset="-122"/>
              </a:rPr>
              <a:t>时代</a:t>
            </a:r>
            <a:endParaRPr lang="en-US" altLang="zh-CN">
              <a:ea typeface="宋体" panose="02010600030101010101" pitchFamily="2" charset="-122"/>
            </a:endParaRPr>
          </a:p>
        </p:txBody>
      </p:sp>
      <p:sp>
        <p:nvSpPr>
          <p:cNvPr id="17411" name="Footer Placeholder 2">
            <a:extLst>
              <a:ext uri="{FF2B5EF4-FFF2-40B4-BE49-F238E27FC236}">
                <a16:creationId xmlns:a16="http://schemas.microsoft.com/office/drawing/2014/main" id="{449C4538-C0C7-4CA6-987E-0A87DDCB624A}"/>
              </a:ext>
            </a:extLst>
          </p:cNvPr>
          <p:cNvSpPr>
            <a:spLocks noGrp="1"/>
          </p:cNvSpPr>
          <p:nvPr>
            <p:ph type="ftr" sz="quarter" idx="10"/>
          </p:nvPr>
        </p:nvSpPr>
        <p:spPr>
          <a:xfrm>
            <a:off x="1692275" y="6454775"/>
            <a:ext cx="7272338" cy="358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70543502-6EEE-4DCD-940D-4CA580D10A09}" type="slidenum">
              <a:rPr lang="en-AU" altLang="zh-CN" sz="1400" smtClean="0"/>
              <a:pPr>
                <a:spcBef>
                  <a:spcPct val="0"/>
                </a:spcBef>
                <a:buClrTx/>
                <a:buSzTx/>
                <a:buFontTx/>
                <a:buNone/>
              </a:pPr>
              <a:t>7</a:t>
            </a:fld>
            <a:endParaRPr lang="en-AU" altLang="zh-CN" sz="1400"/>
          </a:p>
        </p:txBody>
      </p:sp>
      <p:sp>
        <p:nvSpPr>
          <p:cNvPr id="17412" name="Content Placeholder 2">
            <a:extLst>
              <a:ext uri="{FF2B5EF4-FFF2-40B4-BE49-F238E27FC236}">
                <a16:creationId xmlns:a16="http://schemas.microsoft.com/office/drawing/2014/main" id="{7002BF63-0B43-41EC-9E7B-7E6C767D5ACA}"/>
              </a:ext>
            </a:extLst>
          </p:cNvPr>
          <p:cNvSpPr txBox="1">
            <a:spLocks/>
          </p:cNvSpPr>
          <p:nvPr/>
        </p:nvSpPr>
        <p:spPr bwMode="auto">
          <a:xfrm>
            <a:off x="684213" y="1125538"/>
            <a:ext cx="8270875" cy="568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lnSpc>
                <a:spcPct val="90000"/>
              </a:lnSpc>
            </a:pPr>
            <a:r>
              <a:rPr lang="zh-CN" altLang="en-US" dirty="0">
                <a:ea typeface="宋体" panose="02010600030101010101" pitchFamily="2" charset="-122"/>
              </a:rPr>
              <a:t>个人移动设备</a:t>
            </a:r>
            <a:r>
              <a:rPr lang="zh-CN" altLang="en-US" sz="2800" dirty="0">
                <a:ea typeface="宋体" panose="02010600030101010101" pitchFamily="2" charset="-122"/>
              </a:rPr>
              <a:t> </a:t>
            </a:r>
            <a:r>
              <a:rPr lang="en-US" altLang="zh-CN" sz="2800" dirty="0">
                <a:ea typeface="宋体" panose="02010600030101010101" pitchFamily="2" charset="-122"/>
              </a:rPr>
              <a:t>(PMD)</a:t>
            </a:r>
            <a:r>
              <a:rPr lang="zh-CN" altLang="en-US" sz="2800" dirty="0">
                <a:ea typeface="宋体" panose="02010600030101010101" pitchFamily="2" charset="-122"/>
              </a:rPr>
              <a:t>：</a:t>
            </a:r>
            <a:r>
              <a:rPr lang="zh-CN" altLang="en-US" sz="2800" dirty="0">
                <a:latin typeface="华文行楷" panose="02010800040101010101" pitchFamily="2" charset="-122"/>
                <a:ea typeface="华文行楷" panose="02010800040101010101" pitchFamily="2" charset="-122"/>
              </a:rPr>
              <a:t>连接到网络上的小型无线设备</a:t>
            </a:r>
          </a:p>
          <a:p>
            <a:pPr lvl="1" eaLnBrk="1" hangingPunct="1">
              <a:lnSpc>
                <a:spcPct val="90000"/>
              </a:lnSpc>
            </a:pPr>
            <a:r>
              <a:rPr lang="zh-CN" altLang="en-US" dirty="0">
                <a:ea typeface="宋体" panose="02010600030101010101" pitchFamily="2" charset="-122"/>
              </a:rPr>
              <a:t>电池供电，通过下载</a:t>
            </a:r>
            <a:r>
              <a:rPr lang="en-US" altLang="zh-CN" dirty="0">
                <a:ea typeface="宋体" panose="02010600030101010101" pitchFamily="2" charset="-122"/>
              </a:rPr>
              <a:t>App</a:t>
            </a:r>
            <a:r>
              <a:rPr lang="zh-CN" altLang="en-US" dirty="0">
                <a:ea typeface="宋体" panose="02010600030101010101" pitchFamily="2" charset="-122"/>
              </a:rPr>
              <a:t>的方式安装软件</a:t>
            </a:r>
          </a:p>
          <a:p>
            <a:pPr lvl="1" eaLnBrk="1" hangingPunct="1">
              <a:lnSpc>
                <a:spcPct val="90000"/>
              </a:lnSpc>
            </a:pPr>
            <a:r>
              <a:rPr lang="zh-CN" altLang="en-US" dirty="0">
                <a:ea typeface="宋体" panose="02010600030101010101" pitchFamily="2" charset="-122"/>
              </a:rPr>
              <a:t>通过无线方式连接到网络</a:t>
            </a:r>
            <a:endParaRPr lang="en-US" altLang="zh-CN" dirty="0">
              <a:ea typeface="宋体" panose="02010600030101010101" pitchFamily="2" charset="-122"/>
            </a:endParaRPr>
          </a:p>
          <a:p>
            <a:pPr lvl="1" eaLnBrk="1" hangingPunct="1">
              <a:lnSpc>
                <a:spcPct val="90000"/>
              </a:lnSpc>
            </a:pPr>
            <a:r>
              <a:rPr lang="zh-CN" altLang="en-US" dirty="0">
                <a:ea typeface="宋体" panose="02010600030101010101" pitchFamily="2" charset="-122"/>
              </a:rPr>
              <a:t>价格为几百美元</a:t>
            </a:r>
          </a:p>
          <a:p>
            <a:pPr lvl="1" eaLnBrk="1" hangingPunct="1">
              <a:lnSpc>
                <a:spcPct val="90000"/>
              </a:lnSpc>
            </a:pPr>
            <a:r>
              <a:rPr lang="zh-CN" altLang="en-US" dirty="0">
                <a:ea typeface="宋体" panose="02010600030101010101" pitchFamily="2" charset="-122"/>
              </a:rPr>
              <a:t>如智能手机</a:t>
            </a:r>
            <a:r>
              <a:rPr lang="en-US" altLang="zh-CN" dirty="0">
                <a:ea typeface="宋体" panose="02010600030101010101" pitchFamily="2" charset="-122"/>
              </a:rPr>
              <a:t>, </a:t>
            </a:r>
            <a:r>
              <a:rPr lang="zh-CN" altLang="en-US" dirty="0">
                <a:ea typeface="宋体" panose="02010600030101010101" pitchFamily="2" charset="-122"/>
              </a:rPr>
              <a:t>平板电脑</a:t>
            </a:r>
            <a:r>
              <a:rPr lang="en-US" altLang="zh-CN" dirty="0">
                <a:ea typeface="宋体" panose="02010600030101010101" pitchFamily="2" charset="-122"/>
              </a:rPr>
              <a:t>, </a:t>
            </a:r>
            <a:r>
              <a:rPr lang="zh-CN" altLang="en-US" dirty="0">
                <a:ea typeface="宋体" panose="02010600030101010101" pitchFamily="2" charset="-122"/>
              </a:rPr>
              <a:t>电子眼镜</a:t>
            </a:r>
          </a:p>
          <a:p>
            <a:pPr eaLnBrk="1" hangingPunct="1">
              <a:lnSpc>
                <a:spcPct val="90000"/>
              </a:lnSpc>
            </a:pPr>
            <a:r>
              <a:rPr lang="zh-CN" altLang="en-US" dirty="0">
                <a:ea typeface="宋体" panose="02010600030101010101" pitchFamily="2" charset="-122"/>
              </a:rPr>
              <a:t>云计算：</a:t>
            </a:r>
            <a:r>
              <a:rPr lang="zh-CN" altLang="en-US" sz="2800" dirty="0">
                <a:latin typeface="华文行楷" panose="02010800040101010101" pitchFamily="2" charset="-122"/>
                <a:ea typeface="华文行楷" panose="02010800040101010101" pitchFamily="2" charset="-122"/>
              </a:rPr>
              <a:t>在网络上提供服务的在服务器集群，运营商根据应用需求出租不同数量的服务器。</a:t>
            </a:r>
          </a:p>
          <a:p>
            <a:pPr lvl="1" eaLnBrk="1" hangingPunct="1">
              <a:lnSpc>
                <a:spcPct val="90000"/>
              </a:lnSpc>
            </a:pPr>
            <a:r>
              <a:rPr lang="zh-CN" altLang="en-US" dirty="0">
                <a:ea typeface="宋体" panose="02010600030101010101" pitchFamily="2" charset="-122"/>
              </a:rPr>
              <a:t>依赖于仓储规模计算机 </a:t>
            </a:r>
            <a:r>
              <a:rPr lang="en-US" altLang="zh-CN" dirty="0">
                <a:ea typeface="宋体" panose="02010600030101010101" pitchFamily="2" charset="-122"/>
              </a:rPr>
              <a:t>(</a:t>
            </a:r>
            <a:r>
              <a:rPr lang="en-US" altLang="zh-CN" sz="1800" dirty="0">
                <a:ea typeface="宋体" panose="02010600030101010101" pitchFamily="2" charset="-122"/>
              </a:rPr>
              <a:t>WSC</a:t>
            </a:r>
            <a:r>
              <a:rPr lang="zh-CN" altLang="en-US" sz="1800" dirty="0">
                <a:ea typeface="宋体" panose="02010600030101010101" pitchFamily="2" charset="-122"/>
              </a:rPr>
              <a:t>，</a:t>
            </a:r>
            <a:r>
              <a:rPr lang="en-US" altLang="zh-CN" sz="1800" dirty="0">
                <a:ea typeface="宋体" panose="02010600030101010101" pitchFamily="2" charset="-122"/>
              </a:rPr>
              <a:t>warehouse scale computer</a:t>
            </a:r>
            <a:r>
              <a:rPr lang="en-US" altLang="zh-CN" dirty="0">
                <a:ea typeface="宋体" panose="02010600030101010101" pitchFamily="2" charset="-122"/>
              </a:rPr>
              <a:t>)</a:t>
            </a:r>
          </a:p>
          <a:p>
            <a:pPr lvl="1" eaLnBrk="1" hangingPunct="1">
              <a:lnSpc>
                <a:spcPct val="90000"/>
              </a:lnSpc>
            </a:pPr>
            <a:r>
              <a:rPr lang="zh-CN" altLang="en-US" dirty="0">
                <a:ea typeface="宋体" panose="02010600030101010101" pitchFamily="2" charset="-122"/>
              </a:rPr>
              <a:t>软件即服务</a:t>
            </a:r>
            <a:r>
              <a:rPr lang="en-US" altLang="zh-CN" dirty="0">
                <a:ea typeface="宋体" panose="02010600030101010101" pitchFamily="2" charset="-122"/>
              </a:rPr>
              <a:t>(SaaS)</a:t>
            </a:r>
          </a:p>
          <a:p>
            <a:pPr lvl="1" eaLnBrk="1" hangingPunct="1">
              <a:lnSpc>
                <a:spcPct val="90000"/>
              </a:lnSpc>
            </a:pPr>
            <a:r>
              <a:rPr lang="zh-CN" altLang="en-US" dirty="0">
                <a:ea typeface="宋体" panose="02010600030101010101" pitchFamily="2" charset="-122"/>
              </a:rPr>
              <a:t>软件运行在云和</a:t>
            </a:r>
            <a:r>
              <a:rPr lang="en-US" altLang="zh-CN" dirty="0">
                <a:ea typeface="宋体" panose="02010600030101010101" pitchFamily="2" charset="-122"/>
              </a:rPr>
              <a:t>PMD</a:t>
            </a:r>
            <a:r>
              <a:rPr lang="zh-CN" altLang="en-US" dirty="0">
                <a:ea typeface="宋体" panose="02010600030101010101" pitchFamily="2" charset="-122"/>
              </a:rPr>
              <a:t>上</a:t>
            </a:r>
          </a:p>
          <a:p>
            <a:pPr lvl="1" eaLnBrk="1" hangingPunct="1">
              <a:lnSpc>
                <a:spcPct val="90000"/>
              </a:lnSpc>
            </a:pPr>
            <a:r>
              <a:rPr lang="zh-CN" altLang="en-US" dirty="0">
                <a:ea typeface="宋体" panose="02010600030101010101" pitchFamily="2" charset="-122"/>
              </a:rPr>
              <a:t>例如</a:t>
            </a:r>
            <a:r>
              <a:rPr lang="en-US" altLang="zh-CN" dirty="0">
                <a:ea typeface="宋体" panose="02010600030101010101" pitchFamily="2" charset="-122"/>
              </a:rPr>
              <a:t>Amazon </a:t>
            </a:r>
            <a:r>
              <a:rPr lang="zh-CN" altLang="en-US" dirty="0">
                <a:ea typeface="宋体" panose="02010600030101010101" pitchFamily="2" charset="-122"/>
              </a:rPr>
              <a:t>和</a:t>
            </a:r>
            <a:r>
              <a:rPr lang="en-US" altLang="zh-CN" dirty="0">
                <a:ea typeface="宋体" panose="02010600030101010101" pitchFamily="2" charset="-122"/>
              </a:rPr>
              <a:t>Google</a:t>
            </a:r>
            <a:r>
              <a:rPr lang="zh-CN" altLang="en-US" dirty="0">
                <a:ea typeface="宋体" panose="02010600030101010101" pitchFamily="2" charset="-122"/>
              </a:rPr>
              <a:t>的云计算服务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CA08A622-04BF-4346-B31A-90FD2B682F5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23899B7F-55F0-4878-8A91-AB64E32BA45F}" type="slidenum">
              <a:rPr lang="en-AU" altLang="zh-CN" sz="1400" smtClean="0"/>
              <a:pPr>
                <a:spcBef>
                  <a:spcPct val="0"/>
                </a:spcBef>
                <a:buClrTx/>
                <a:buSzTx/>
                <a:buFontTx/>
                <a:buNone/>
              </a:pPr>
              <a:t>8</a:t>
            </a:fld>
            <a:endParaRPr lang="en-AU" altLang="zh-CN" sz="1400"/>
          </a:p>
        </p:txBody>
      </p:sp>
      <p:sp>
        <p:nvSpPr>
          <p:cNvPr id="19459" name="Rectangle 2">
            <a:extLst>
              <a:ext uri="{FF2B5EF4-FFF2-40B4-BE49-F238E27FC236}">
                <a16:creationId xmlns:a16="http://schemas.microsoft.com/office/drawing/2014/main" id="{7A78A6AD-AF7E-4093-9D37-DAEB947CB8E6}"/>
              </a:ext>
            </a:extLst>
          </p:cNvPr>
          <p:cNvSpPr>
            <a:spLocks noGrp="1" noChangeArrowheads="1"/>
          </p:cNvSpPr>
          <p:nvPr>
            <p:ph type="title"/>
          </p:nvPr>
        </p:nvSpPr>
        <p:spPr>
          <a:xfrm>
            <a:off x="684213" y="138113"/>
            <a:ext cx="8259762" cy="769937"/>
          </a:xfrm>
        </p:spPr>
        <p:txBody>
          <a:bodyPr/>
          <a:lstStyle/>
          <a:p>
            <a:pPr eaLnBrk="1" hangingPunct="1"/>
            <a:r>
              <a:rPr lang="zh-CN" altLang="en-US" dirty="0">
                <a:ea typeface="宋体" panose="02010600030101010101" pitchFamily="2" charset="-122"/>
              </a:rPr>
              <a:t>你将能学到什么</a:t>
            </a:r>
            <a:endParaRPr lang="en-AU" altLang="zh-CN" dirty="0">
              <a:ea typeface="宋体" panose="02010600030101010101" pitchFamily="2" charset="-122"/>
            </a:endParaRPr>
          </a:p>
        </p:txBody>
      </p:sp>
      <p:sp>
        <p:nvSpPr>
          <p:cNvPr id="9220" name="Rectangle 3">
            <a:extLst>
              <a:ext uri="{FF2B5EF4-FFF2-40B4-BE49-F238E27FC236}">
                <a16:creationId xmlns:a16="http://schemas.microsoft.com/office/drawing/2014/main" id="{9F6D4523-206C-4C87-B0DD-99622B107F8A}"/>
              </a:ext>
            </a:extLst>
          </p:cNvPr>
          <p:cNvSpPr>
            <a:spLocks noGrp="1" noChangeArrowheads="1"/>
          </p:cNvSpPr>
          <p:nvPr>
            <p:ph type="body" idx="1"/>
          </p:nvPr>
        </p:nvSpPr>
        <p:spPr/>
        <p:txBody>
          <a:bodyPr/>
          <a:lstStyle/>
          <a:p>
            <a:pPr eaLnBrk="1" hangingPunct="1">
              <a:defRPr/>
            </a:pPr>
            <a:r>
              <a:rPr lang="zh-CN" altLang="en-US" dirty="0">
                <a:ea typeface="宋体" panose="02010600030101010101" pitchFamily="2" charset="-122"/>
              </a:rPr>
              <a:t>高级语言程序</a:t>
            </a:r>
            <a:endParaRPr lang="en-US" altLang="zh-CN" dirty="0">
              <a:ea typeface="宋体" panose="02010600030101010101" pitchFamily="2" charset="-122"/>
            </a:endParaRPr>
          </a:p>
          <a:p>
            <a:pPr lvl="1" eaLnBrk="1" hangingPunct="1">
              <a:defRPr/>
            </a:pPr>
            <a:r>
              <a:rPr lang="zh-CN" altLang="en-US" sz="2400" dirty="0">
                <a:ea typeface="宋体" panose="02010600030101010101" pitchFamily="2" charset="-122"/>
              </a:rPr>
              <a:t>是如何翻译为</a:t>
            </a:r>
            <a:r>
              <a:rPr lang="zh-CN" altLang="en-US" sz="2400" b="1" dirty="0">
                <a:solidFill>
                  <a:srgbClr val="FF0000"/>
                </a:solidFill>
                <a:ea typeface="宋体" panose="02010600030101010101" pitchFamily="2" charset="-122"/>
              </a:rPr>
              <a:t>机器</a:t>
            </a:r>
            <a:r>
              <a:rPr lang="zh-CN" altLang="en-US" sz="2400" dirty="0">
                <a:ea typeface="宋体" panose="02010600030101010101" pitchFamily="2" charset="-122"/>
              </a:rPr>
              <a:t>语言程序</a:t>
            </a:r>
            <a:endParaRPr lang="en-AU" altLang="zh-CN" sz="2400" dirty="0">
              <a:ea typeface="宋体" panose="02010600030101010101" pitchFamily="2" charset="-122"/>
            </a:endParaRPr>
          </a:p>
          <a:p>
            <a:pPr lvl="1" eaLnBrk="1" hangingPunct="1">
              <a:defRPr/>
            </a:pPr>
            <a:r>
              <a:rPr lang="zh-CN" altLang="en-US" sz="2400" dirty="0">
                <a:ea typeface="宋体" panose="02010600030101010101" pitchFamily="2" charset="-122"/>
              </a:rPr>
              <a:t>硬件如何执行程序</a:t>
            </a:r>
            <a:endParaRPr lang="en-AU" altLang="zh-CN" sz="2400" dirty="0">
              <a:ea typeface="宋体" panose="02010600030101010101" pitchFamily="2" charset="-122"/>
            </a:endParaRPr>
          </a:p>
          <a:p>
            <a:pPr eaLnBrk="1" hangingPunct="1">
              <a:defRPr/>
            </a:pPr>
            <a:r>
              <a:rPr lang="zh-CN" altLang="en-US" dirty="0">
                <a:ea typeface="宋体" panose="02010600030101010101" pitchFamily="2" charset="-122"/>
              </a:rPr>
              <a:t>软件和硬件间的接口</a:t>
            </a:r>
            <a:endParaRPr lang="en-AU" altLang="zh-CN" dirty="0">
              <a:ea typeface="宋体" panose="02010600030101010101" pitchFamily="2" charset="-122"/>
            </a:endParaRPr>
          </a:p>
          <a:p>
            <a:pPr eaLnBrk="1" hangingPunct="1">
              <a:defRPr/>
            </a:pPr>
            <a:r>
              <a:rPr lang="zh-CN" altLang="en-US" dirty="0">
                <a:ea typeface="宋体" panose="02010600030101010101" pitchFamily="2" charset="-122"/>
              </a:rPr>
              <a:t>哪些因素决定了程序的性能</a:t>
            </a:r>
            <a:endParaRPr lang="en-AU" altLang="zh-CN" dirty="0">
              <a:ea typeface="宋体" panose="02010600030101010101" pitchFamily="2" charset="-122"/>
            </a:endParaRPr>
          </a:p>
          <a:p>
            <a:pPr lvl="1" eaLnBrk="1" hangingPunct="1">
              <a:defRPr/>
            </a:pPr>
            <a:r>
              <a:rPr lang="zh-CN" altLang="en-US" dirty="0">
                <a:ea typeface="宋体" panose="02010600030101010101" pitchFamily="2" charset="-122"/>
              </a:rPr>
              <a:t>如何改进程序性能</a:t>
            </a:r>
            <a:endParaRPr lang="en-AU" altLang="zh-CN" dirty="0">
              <a:ea typeface="宋体" panose="02010600030101010101" pitchFamily="2" charset="-122"/>
            </a:endParaRPr>
          </a:p>
          <a:p>
            <a:pPr eaLnBrk="1" hangingPunct="1">
              <a:defRPr/>
            </a:pPr>
            <a:r>
              <a:rPr lang="zh-CN" altLang="en-US" dirty="0">
                <a:ea typeface="宋体" panose="02010600030101010101" pitchFamily="2" charset="-122"/>
              </a:rPr>
              <a:t>硬件设计者如何改进性能</a:t>
            </a:r>
            <a:endParaRPr lang="en-AU" altLang="zh-CN" dirty="0">
              <a:ea typeface="宋体" panose="02010600030101010101" pitchFamily="2" charset="-122"/>
            </a:endParaRPr>
          </a:p>
          <a:p>
            <a:pPr eaLnBrk="1" hangingPunct="1">
              <a:defRPr/>
            </a:pPr>
            <a:r>
              <a:rPr lang="zh-CN" altLang="en-US" dirty="0">
                <a:ea typeface="宋体" panose="02010600030101010101" pitchFamily="2" charset="-122"/>
              </a:rPr>
              <a:t>为什么需要并行处理</a:t>
            </a:r>
            <a:endParaRPr lang="en-US" altLang="zh-CN" dirty="0">
              <a:ea typeface="宋体" panose="02010600030101010101" pitchFamily="2" charset="-122"/>
            </a:endParaRPr>
          </a:p>
          <a:p>
            <a:pPr eaLnBrk="1" hangingPunct="1">
              <a:defRPr/>
            </a:pPr>
            <a:endParaRPr lang="en-US" altLang="zh-CN" sz="1600" dirty="0">
              <a:ea typeface="宋体" panose="02010600030101010101" pitchFamily="2" charset="-122"/>
            </a:endParaRPr>
          </a:p>
          <a:p>
            <a:pPr eaLnBrk="1" hangingPunct="1">
              <a:defRPr/>
            </a:pPr>
            <a:r>
              <a:rPr lang="zh-CN" altLang="en-US" dirty="0">
                <a:ea typeface="宋体" panose="02010600030101010101" pitchFamily="2" charset="-122"/>
              </a:rPr>
              <a:t>现代计算机特征：</a:t>
            </a:r>
            <a:r>
              <a:rPr lang="zh-CN" altLang="en-US" sz="2400" dirty="0">
                <a:ea typeface="宋体" panose="02010600030101010101" pitchFamily="2" charset="-122"/>
              </a:rPr>
              <a:t>处理器并行性、存储的层次性</a:t>
            </a:r>
            <a:endParaRPr lang="en-US" altLang="zh-CN" sz="2400" dirty="0">
              <a:ea typeface="宋体" panose="02010600030101010101" pitchFamily="2" charset="-122"/>
            </a:endParaRPr>
          </a:p>
          <a:p>
            <a:pPr marL="0" indent="0" eaLnBrk="1" hangingPunct="1">
              <a:buFont typeface="Wingdings" panose="05000000000000000000" pitchFamily="2" charset="2"/>
              <a:buNone/>
              <a:defRPr/>
            </a:pPr>
            <a:endParaRPr lang="en-US" altLang="zh-CN" dirty="0">
              <a:ea typeface="宋体" panose="02010600030101010101" pitchFamily="2" charset="-122"/>
            </a:endParaRPr>
          </a:p>
        </p:txBody>
      </p:sp>
      <p:grpSp>
        <p:nvGrpSpPr>
          <p:cNvPr id="4" name="组合 3">
            <a:extLst>
              <a:ext uri="{FF2B5EF4-FFF2-40B4-BE49-F238E27FC236}">
                <a16:creationId xmlns:a16="http://schemas.microsoft.com/office/drawing/2014/main" id="{FBB63BD4-31D0-4848-A7FA-B408F0181CF3}"/>
              </a:ext>
            </a:extLst>
          </p:cNvPr>
          <p:cNvGrpSpPr/>
          <p:nvPr/>
        </p:nvGrpSpPr>
        <p:grpSpPr>
          <a:xfrm>
            <a:off x="6300192" y="1664804"/>
            <a:ext cx="2307024" cy="3528392"/>
            <a:chOff x="6228184" y="1556792"/>
            <a:chExt cx="2307024" cy="3528392"/>
          </a:xfrm>
        </p:grpSpPr>
        <p:sp>
          <p:nvSpPr>
            <p:cNvPr id="2" name="文本框 1">
              <a:extLst>
                <a:ext uri="{FF2B5EF4-FFF2-40B4-BE49-F238E27FC236}">
                  <a16:creationId xmlns:a16="http://schemas.microsoft.com/office/drawing/2014/main" id="{67A38597-705F-4669-9FA9-9C6B42F464D9}"/>
                </a:ext>
              </a:extLst>
            </p:cNvPr>
            <p:cNvSpPr txBox="1"/>
            <p:nvPr/>
          </p:nvSpPr>
          <p:spPr>
            <a:xfrm>
              <a:off x="7092280" y="2997822"/>
              <a:ext cx="1442928" cy="923330"/>
            </a:xfrm>
            <a:prstGeom prst="rect">
              <a:avLst/>
            </a:prstGeom>
            <a:noFill/>
            <a:ln w="22225">
              <a:solidFill>
                <a:srgbClr val="0070C0"/>
              </a:solidFill>
            </a:ln>
          </p:spPr>
          <p:txBody>
            <a:bodyPr wrap="square" rtlCol="0">
              <a:spAutoFit/>
            </a:bodyPr>
            <a:lstStyle/>
            <a:p>
              <a:r>
                <a:rPr lang="zh-CN" altLang="en-US" dirty="0"/>
                <a:t>计算机硬件是怎么工作的？</a:t>
              </a:r>
            </a:p>
          </p:txBody>
        </p:sp>
        <p:sp>
          <p:nvSpPr>
            <p:cNvPr id="3" name="右大括号 2">
              <a:extLst>
                <a:ext uri="{FF2B5EF4-FFF2-40B4-BE49-F238E27FC236}">
                  <a16:creationId xmlns:a16="http://schemas.microsoft.com/office/drawing/2014/main" id="{DFCAA8F8-F4BC-4CC3-8DDE-B58C6FD0AF31}"/>
                </a:ext>
              </a:extLst>
            </p:cNvPr>
            <p:cNvSpPr/>
            <p:nvPr/>
          </p:nvSpPr>
          <p:spPr bwMode="auto">
            <a:xfrm>
              <a:off x="6228184" y="1556792"/>
              <a:ext cx="720080" cy="3528392"/>
            </a:xfrm>
            <a:prstGeom prst="rightBrace">
              <a:avLst/>
            </a:prstGeom>
            <a:noFill/>
            <a:ln w="2222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1A696E1E-6639-41D1-A0A8-E6E1E46199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zh-CN" sz="1400"/>
              <a:t>Chapter 1 — — </a:t>
            </a:r>
            <a:r>
              <a:rPr lang="zh-CN" altLang="en-US" sz="1400"/>
              <a:t>计算机概要与技术</a:t>
            </a:r>
            <a:r>
              <a:rPr lang="en-AU" altLang="zh-CN" sz="1400"/>
              <a:t>— </a:t>
            </a:r>
            <a:fld id="{007D2AAD-F1A5-4C40-96B4-AB426084614E}" type="slidenum">
              <a:rPr lang="en-AU" altLang="zh-CN" sz="1400" smtClean="0"/>
              <a:pPr>
                <a:spcBef>
                  <a:spcPct val="0"/>
                </a:spcBef>
                <a:buClrTx/>
                <a:buSzTx/>
                <a:buFontTx/>
                <a:buNone/>
              </a:pPr>
              <a:t>9</a:t>
            </a:fld>
            <a:endParaRPr lang="en-AU" altLang="zh-CN" sz="1400"/>
          </a:p>
        </p:txBody>
      </p:sp>
      <p:sp>
        <p:nvSpPr>
          <p:cNvPr id="21507" name="Rectangle 2">
            <a:extLst>
              <a:ext uri="{FF2B5EF4-FFF2-40B4-BE49-F238E27FC236}">
                <a16:creationId xmlns:a16="http://schemas.microsoft.com/office/drawing/2014/main" id="{DCDF9F7A-421A-4F90-A89C-558FD8E5BF51}"/>
              </a:ext>
            </a:extLst>
          </p:cNvPr>
          <p:cNvSpPr>
            <a:spLocks noGrp="1" noChangeArrowheads="1"/>
          </p:cNvSpPr>
          <p:nvPr>
            <p:ph type="title"/>
          </p:nvPr>
        </p:nvSpPr>
        <p:spPr/>
        <p:txBody>
          <a:bodyPr/>
          <a:lstStyle/>
          <a:p>
            <a:pPr eaLnBrk="1" hangingPunct="1"/>
            <a:r>
              <a:rPr lang="zh-CN" altLang="en-US">
                <a:ea typeface="宋体" panose="02010600030101010101" pitchFamily="2" charset="-122"/>
              </a:rPr>
              <a:t>理解程序性能</a:t>
            </a:r>
            <a:endParaRPr lang="en-AU" altLang="zh-CN">
              <a:ea typeface="宋体" panose="02010600030101010101" pitchFamily="2" charset="-122"/>
            </a:endParaRPr>
          </a:p>
        </p:txBody>
      </p:sp>
      <p:sp>
        <p:nvSpPr>
          <p:cNvPr id="21508" name="Rectangle 3">
            <a:extLst>
              <a:ext uri="{FF2B5EF4-FFF2-40B4-BE49-F238E27FC236}">
                <a16:creationId xmlns:a16="http://schemas.microsoft.com/office/drawing/2014/main" id="{B4097C68-0624-4CBD-A4F0-DB7D1A671E64}"/>
              </a:ext>
            </a:extLst>
          </p:cNvPr>
          <p:cNvSpPr>
            <a:spLocks noGrp="1" noChangeArrowheads="1"/>
          </p:cNvSpPr>
          <p:nvPr>
            <p:ph type="body" idx="1"/>
          </p:nvPr>
        </p:nvSpPr>
        <p:spPr>
          <a:xfrm>
            <a:off x="684213" y="1125538"/>
            <a:ext cx="8270875" cy="5471814"/>
          </a:xfrm>
        </p:spPr>
        <p:txBody>
          <a:bodyPr/>
          <a:lstStyle/>
          <a:p>
            <a:pPr eaLnBrk="1" hangingPunct="1"/>
            <a:r>
              <a:rPr lang="zh-CN" altLang="en-US" sz="2800" dirty="0">
                <a:ea typeface="宋体" panose="02010600030101010101" pitchFamily="2" charset="-122"/>
              </a:rPr>
              <a:t>算法</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决定了源码级语句的数量和</a:t>
            </a:r>
            <a:r>
              <a:rPr lang="en-US" altLang="zh-CN" sz="2400" dirty="0">
                <a:ea typeface="宋体" panose="02010600030101010101" pitchFamily="2" charset="-122"/>
              </a:rPr>
              <a:t>I/O</a:t>
            </a:r>
            <a:r>
              <a:rPr lang="zh-CN" altLang="en-US" sz="2400" dirty="0">
                <a:ea typeface="宋体" panose="02010600030101010101" pitchFamily="2" charset="-122"/>
              </a:rPr>
              <a:t>操作的数量</a:t>
            </a:r>
            <a:endParaRPr lang="en-US" altLang="zh-CN" sz="2400" dirty="0">
              <a:ea typeface="宋体" panose="02010600030101010101" pitchFamily="2" charset="-122"/>
            </a:endParaRPr>
          </a:p>
          <a:p>
            <a:pPr eaLnBrk="1" hangingPunct="1"/>
            <a:r>
              <a:rPr lang="zh-CN" altLang="en-US" sz="2800" dirty="0">
                <a:ea typeface="宋体" panose="02010600030101010101" pitchFamily="2" charset="-122"/>
              </a:rPr>
              <a:t>编程语言、编译器和体系结构</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决定了每条源码级语句对应的计算机指令数量</a:t>
            </a:r>
            <a:endParaRPr lang="en-US" altLang="zh-CN" sz="2400" dirty="0">
              <a:ea typeface="宋体" panose="02010600030101010101" pitchFamily="2" charset="-122"/>
            </a:endParaRPr>
          </a:p>
          <a:p>
            <a:pPr eaLnBrk="1" hangingPunct="1"/>
            <a:r>
              <a:rPr lang="zh-CN" altLang="en-US" sz="2800" b="1" dirty="0">
                <a:solidFill>
                  <a:srgbClr val="FF0000"/>
                </a:solidFill>
                <a:ea typeface="宋体" panose="02010600030101010101" pitchFamily="2" charset="-122"/>
              </a:rPr>
              <a:t>处理器</a:t>
            </a:r>
            <a:r>
              <a:rPr lang="zh-CN" altLang="en-US" sz="2800" dirty="0">
                <a:ea typeface="宋体" panose="02010600030101010101" pitchFamily="2" charset="-122"/>
              </a:rPr>
              <a:t>和</a:t>
            </a:r>
            <a:r>
              <a:rPr lang="zh-CN" altLang="en-US" sz="2800" b="1" dirty="0">
                <a:solidFill>
                  <a:srgbClr val="FF0000"/>
                </a:solidFill>
                <a:ea typeface="宋体" panose="02010600030101010101" pitchFamily="2" charset="-122"/>
              </a:rPr>
              <a:t>存储系统</a:t>
            </a:r>
            <a:endParaRPr lang="en-US" altLang="zh-CN" sz="2800" b="1" dirty="0">
              <a:solidFill>
                <a:srgbClr val="FF0000"/>
              </a:solidFill>
              <a:ea typeface="宋体" panose="02010600030101010101" pitchFamily="2" charset="-122"/>
            </a:endParaRPr>
          </a:p>
          <a:p>
            <a:pPr lvl="1" eaLnBrk="1" hangingPunct="1"/>
            <a:r>
              <a:rPr lang="zh-CN" altLang="en-US" sz="2400" dirty="0">
                <a:ea typeface="宋体" panose="02010600030101010101" pitchFamily="2" charset="-122"/>
              </a:rPr>
              <a:t>决定了指令的执行速度</a:t>
            </a:r>
            <a:endParaRPr lang="en-US" altLang="zh-CN" sz="2400" dirty="0">
              <a:ea typeface="宋体" panose="02010600030101010101" pitchFamily="2" charset="-122"/>
            </a:endParaRPr>
          </a:p>
          <a:p>
            <a:pPr eaLnBrk="1" hangingPunct="1"/>
            <a:r>
              <a:rPr lang="en-US" altLang="zh-CN" sz="2800" dirty="0">
                <a:ea typeface="宋体" panose="02010600030101010101" pitchFamily="2" charset="-122"/>
              </a:rPr>
              <a:t>I/O </a:t>
            </a:r>
            <a:r>
              <a:rPr lang="zh-CN" altLang="en-US" sz="2800" dirty="0">
                <a:ea typeface="宋体" panose="02010600030101010101" pitchFamily="2" charset="-122"/>
              </a:rPr>
              <a:t>系统（包括操作系统）</a:t>
            </a:r>
            <a:endParaRPr lang="en-US" altLang="zh-CN" sz="2800" dirty="0">
              <a:ea typeface="宋体" panose="02010600030101010101" pitchFamily="2" charset="-122"/>
            </a:endParaRPr>
          </a:p>
          <a:p>
            <a:pPr lvl="1" eaLnBrk="1" hangingPunct="1"/>
            <a:r>
              <a:rPr lang="zh-CN" altLang="en-US" sz="2400" dirty="0">
                <a:ea typeface="宋体" panose="02010600030101010101" pitchFamily="2" charset="-122"/>
              </a:rPr>
              <a:t>决定了</a:t>
            </a:r>
            <a:r>
              <a:rPr lang="en-US" altLang="zh-CN" sz="2400" dirty="0">
                <a:ea typeface="宋体" panose="02010600030101010101" pitchFamily="2" charset="-122"/>
              </a:rPr>
              <a:t>I/O </a:t>
            </a:r>
            <a:r>
              <a:rPr lang="zh-CN" altLang="en-US" sz="2400" dirty="0">
                <a:ea typeface="宋体" panose="02010600030101010101" pitchFamily="2" charset="-122"/>
              </a:rPr>
              <a:t>操作的执行速度</a:t>
            </a:r>
            <a:endParaRPr lang="en-US" altLang="zh-CN" sz="2400" dirty="0">
              <a:ea typeface="宋体" panose="02010600030101010101" pitchFamily="2" charset="-122"/>
            </a:endParaRPr>
          </a:p>
          <a:p>
            <a:pPr lvl="1" eaLnBrk="1" hangingPunct="1"/>
            <a:endParaRPr lang="en-US" altLang="zh-CN" sz="2400" dirty="0">
              <a:ea typeface="宋体" panose="02010600030101010101" pitchFamily="2" charset="-122"/>
            </a:endParaRPr>
          </a:p>
          <a:p>
            <a:pPr eaLnBrk="1" hangingPunct="1"/>
            <a:r>
              <a:rPr lang="zh-CN" altLang="en-US" sz="2400" dirty="0">
                <a:ea typeface="宋体" panose="02010600030101010101" pitchFamily="2" charset="-122"/>
              </a:rPr>
              <a:t>向量乘法</a:t>
            </a:r>
            <a:r>
              <a:rPr lang="en-US" altLang="zh-CN" sz="2400" dirty="0">
                <a:ea typeface="宋体" panose="02010600030101010101" pitchFamily="2" charset="-122"/>
              </a:rPr>
              <a:t>C</a:t>
            </a:r>
            <a:r>
              <a:rPr lang="zh-CN" altLang="en-US" sz="2400" dirty="0">
                <a:ea typeface="宋体" panose="02010600030101010101" pitchFamily="2" charset="-122"/>
              </a:rPr>
              <a:t>程序性能优化示例：</a:t>
            </a:r>
            <a:endParaRPr lang="en-US" altLang="zh-CN" sz="2400" dirty="0">
              <a:ea typeface="宋体" panose="02010600030101010101" pitchFamily="2" charset="-122"/>
            </a:endParaRPr>
          </a:p>
          <a:p>
            <a:pPr lvl="1" eaLnBrk="1" hangingPunct="1"/>
            <a:r>
              <a:rPr lang="zh-CN" altLang="en-US" sz="2000" dirty="0">
                <a:ea typeface="宋体" panose="02010600030101010101" pitchFamily="2" charset="-122"/>
              </a:rPr>
              <a:t>第三章数据级并行</a:t>
            </a:r>
            <a:r>
              <a:rPr lang="en-US" altLang="zh-CN" sz="2000" dirty="0">
                <a:ea typeface="宋体" panose="02010600030101010101" pitchFamily="2" charset="-122"/>
              </a:rPr>
              <a:t>3</a:t>
            </a:r>
            <a:r>
              <a:rPr lang="zh-CN" altLang="en-US" sz="2000" dirty="0">
                <a:ea typeface="宋体" panose="02010600030101010101" pitchFamily="2" charset="-122"/>
              </a:rPr>
              <a:t>倍</a:t>
            </a:r>
            <a:r>
              <a:rPr lang="en-US" altLang="zh-CN" sz="2000" dirty="0">
                <a:ea typeface="宋体" panose="02010600030101010101" pitchFamily="2" charset="-122"/>
              </a:rPr>
              <a:t>/</a:t>
            </a:r>
            <a:r>
              <a:rPr lang="zh-CN" altLang="en-US" sz="2000" dirty="0">
                <a:ea typeface="宋体" panose="02010600030101010101" pitchFamily="2" charset="-122"/>
              </a:rPr>
              <a:t>第四章指令级并行</a:t>
            </a:r>
            <a:r>
              <a:rPr lang="en-US" altLang="zh-CN" sz="2000" dirty="0">
                <a:ea typeface="宋体" panose="02010600030101010101" pitchFamily="2" charset="-122"/>
              </a:rPr>
              <a:t>2.3</a:t>
            </a:r>
            <a:r>
              <a:rPr lang="zh-CN" altLang="en-US" sz="2000" dirty="0">
                <a:ea typeface="宋体" panose="02010600030101010101" pitchFamily="2" charset="-122"/>
              </a:rPr>
              <a:t>倍</a:t>
            </a:r>
            <a:r>
              <a:rPr lang="en-US" altLang="zh-CN" sz="2000" dirty="0">
                <a:ea typeface="宋体" panose="02010600030101010101" pitchFamily="2" charset="-122"/>
              </a:rPr>
              <a:t>/</a:t>
            </a:r>
            <a:r>
              <a:rPr lang="zh-CN" altLang="en-US" sz="2000" dirty="0">
                <a:ea typeface="宋体" panose="02010600030101010101" pitchFamily="2" charset="-122"/>
              </a:rPr>
              <a:t>第五章存储</a:t>
            </a:r>
            <a:r>
              <a:rPr lang="en-US" altLang="zh-CN" sz="2000" dirty="0">
                <a:ea typeface="宋体" panose="02010600030101010101" pitchFamily="2" charset="-122"/>
              </a:rPr>
              <a:t>2.5</a:t>
            </a:r>
            <a:r>
              <a:rPr lang="zh-CN" altLang="en-US" sz="2000" dirty="0">
                <a:ea typeface="宋体" panose="02010600030101010101" pitchFamily="2" charset="-122"/>
              </a:rPr>
              <a:t>倍</a:t>
            </a:r>
            <a:r>
              <a:rPr lang="en-US" altLang="zh-CN" sz="2000" dirty="0">
                <a:ea typeface="宋体" panose="02010600030101010101" pitchFamily="2" charset="-122"/>
              </a:rPr>
              <a:t>/</a:t>
            </a:r>
            <a:r>
              <a:rPr lang="zh-CN" altLang="en-US" sz="2000" dirty="0">
                <a:ea typeface="宋体" panose="02010600030101010101" pitchFamily="2" charset="-122"/>
              </a:rPr>
              <a:t>第六章线程级并行</a:t>
            </a:r>
            <a:endParaRPr lang="en-US" altLang="zh-CN" sz="2000" dirty="0">
              <a:ea typeface="宋体" panose="02010600030101010101" pitchFamily="2" charset="-122"/>
            </a:endParaRPr>
          </a:p>
        </p:txBody>
      </p:sp>
      <p:sp>
        <p:nvSpPr>
          <p:cNvPr id="2" name="文本框 1">
            <a:extLst>
              <a:ext uri="{FF2B5EF4-FFF2-40B4-BE49-F238E27FC236}">
                <a16:creationId xmlns:a16="http://schemas.microsoft.com/office/drawing/2014/main" id="{F9FE2894-A883-4A73-932D-BCA1482D5D01}"/>
              </a:ext>
            </a:extLst>
          </p:cNvPr>
          <p:cNvSpPr txBox="1"/>
          <p:nvPr/>
        </p:nvSpPr>
        <p:spPr>
          <a:xfrm>
            <a:off x="7452320" y="2132856"/>
            <a:ext cx="1296144" cy="369332"/>
          </a:xfrm>
          <a:prstGeom prst="rect">
            <a:avLst/>
          </a:prstGeom>
          <a:solidFill>
            <a:srgbClr val="FFC000"/>
          </a:solidFill>
        </p:spPr>
        <p:txBody>
          <a:bodyPr wrap="square" rtlCol="0">
            <a:spAutoFit/>
          </a:bodyPr>
          <a:lstStyle/>
          <a:p>
            <a:r>
              <a:rPr lang="zh-CN" altLang="en-US" dirty="0"/>
              <a:t>第</a:t>
            </a:r>
            <a:r>
              <a:rPr lang="en-US" altLang="zh-CN" dirty="0"/>
              <a:t>2</a:t>
            </a:r>
            <a:r>
              <a:rPr lang="zh-CN" altLang="en-US" dirty="0"/>
              <a:t>、</a:t>
            </a:r>
            <a:r>
              <a:rPr lang="en-US" altLang="zh-CN" dirty="0"/>
              <a:t>3</a:t>
            </a:r>
            <a:r>
              <a:rPr lang="zh-CN" altLang="en-US" dirty="0"/>
              <a:t>章</a:t>
            </a:r>
          </a:p>
        </p:txBody>
      </p:sp>
      <p:sp>
        <p:nvSpPr>
          <p:cNvPr id="6" name="文本框 5">
            <a:extLst>
              <a:ext uri="{FF2B5EF4-FFF2-40B4-BE49-F238E27FC236}">
                <a16:creationId xmlns:a16="http://schemas.microsoft.com/office/drawing/2014/main" id="{61C3059A-9F31-4FE5-A7CF-2B8F37292E33}"/>
              </a:ext>
            </a:extLst>
          </p:cNvPr>
          <p:cNvSpPr txBox="1"/>
          <p:nvPr/>
        </p:nvSpPr>
        <p:spPr>
          <a:xfrm>
            <a:off x="7236296" y="3131170"/>
            <a:ext cx="1512168" cy="369332"/>
          </a:xfrm>
          <a:prstGeom prst="rect">
            <a:avLst/>
          </a:prstGeom>
          <a:solidFill>
            <a:srgbClr val="FFC000"/>
          </a:solidFill>
        </p:spPr>
        <p:txBody>
          <a:bodyPr wrap="square" rtlCol="0">
            <a:spAutoFit/>
          </a:bodyPr>
          <a:lstStyle/>
          <a:p>
            <a:r>
              <a:rPr lang="zh-CN" altLang="en-US" dirty="0"/>
              <a:t>第</a:t>
            </a:r>
            <a:r>
              <a:rPr lang="en-US" altLang="zh-CN" dirty="0"/>
              <a:t>4</a:t>
            </a:r>
            <a:r>
              <a:rPr lang="zh-CN" altLang="en-US" dirty="0"/>
              <a:t>、</a:t>
            </a:r>
            <a:r>
              <a:rPr lang="en-US" altLang="zh-CN" dirty="0"/>
              <a:t>5</a:t>
            </a:r>
            <a:r>
              <a:rPr lang="zh-CN" altLang="en-US" dirty="0"/>
              <a:t>、</a:t>
            </a:r>
            <a:r>
              <a:rPr lang="en-US" altLang="zh-CN" dirty="0"/>
              <a:t>6</a:t>
            </a:r>
            <a:r>
              <a:rPr lang="zh-CN" altLang="en-US" dirty="0"/>
              <a:t>章</a:t>
            </a:r>
          </a:p>
        </p:txBody>
      </p:sp>
      <p:sp>
        <p:nvSpPr>
          <p:cNvPr id="7" name="文本框 6">
            <a:extLst>
              <a:ext uri="{FF2B5EF4-FFF2-40B4-BE49-F238E27FC236}">
                <a16:creationId xmlns:a16="http://schemas.microsoft.com/office/drawing/2014/main" id="{798CE2E2-C0E3-487A-B57B-D6C305779319}"/>
              </a:ext>
            </a:extLst>
          </p:cNvPr>
          <p:cNvSpPr txBox="1"/>
          <p:nvPr/>
        </p:nvSpPr>
        <p:spPr>
          <a:xfrm>
            <a:off x="6588224" y="4072637"/>
            <a:ext cx="2160240" cy="369332"/>
          </a:xfrm>
          <a:prstGeom prst="rect">
            <a:avLst/>
          </a:prstGeom>
          <a:solidFill>
            <a:srgbClr val="FFC000"/>
          </a:solidFill>
        </p:spPr>
        <p:txBody>
          <a:bodyPr wrap="square" rtlCol="0">
            <a:spAutoFit/>
          </a:bodyPr>
          <a:lstStyle/>
          <a:p>
            <a:r>
              <a:rPr lang="zh-CN" altLang="en-US" dirty="0"/>
              <a:t>本课程未专门讨论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theme/theme1.xml><?xml version="1.0" encoding="utf-8"?>
<a:theme xmlns:a="http://schemas.openxmlformats.org/drawingml/2006/main" name="2_Blends">
  <a:themeElements>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2_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2_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2_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2_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2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2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2_Blends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13899</TotalTime>
  <Words>6666</Words>
  <Application>Microsoft Office PowerPoint</Application>
  <PresentationFormat>全屏显示(4:3)</PresentationFormat>
  <Paragraphs>970</Paragraphs>
  <Slides>63</Slides>
  <Notes>63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80" baseType="lpstr">
      <vt:lpstr>Helvetica Neue</vt:lpstr>
      <vt:lpstr>华文行楷</vt:lpstr>
      <vt:lpstr>Arial</vt:lpstr>
      <vt:lpstr>Arial Black</vt:lpstr>
      <vt:lpstr>Arial Narrow</vt:lpstr>
      <vt:lpstr>Calibri</vt:lpstr>
      <vt:lpstr>Calibri Bold Italic</vt:lpstr>
      <vt:lpstr>Cambria Math</vt:lpstr>
      <vt:lpstr>Corbel</vt:lpstr>
      <vt:lpstr>Times New Roman</vt:lpstr>
      <vt:lpstr>Verdana</vt:lpstr>
      <vt:lpstr>Wingdings</vt:lpstr>
      <vt:lpstr>Wingdings 2</vt:lpstr>
      <vt:lpstr>2_Blends</vt:lpstr>
      <vt:lpstr>Chart</vt:lpstr>
      <vt:lpstr>公式</vt:lpstr>
      <vt:lpstr>Equation</vt:lpstr>
      <vt:lpstr>第 1 章</vt:lpstr>
      <vt:lpstr>PowerPoint 演示文稿</vt:lpstr>
      <vt:lpstr>计算机革命</vt:lpstr>
      <vt:lpstr>计算机的类型（按应用分）</vt:lpstr>
      <vt:lpstr>计算机的类型（按应用分）</vt:lpstr>
      <vt:lpstr>后PC时代</vt:lpstr>
      <vt:lpstr>后PC时代</vt:lpstr>
      <vt:lpstr>你将能学到什么</vt:lpstr>
      <vt:lpstr>理解程序性能</vt:lpstr>
      <vt:lpstr>PowerPoint 演示文稿</vt:lpstr>
      <vt:lpstr>PowerPoint 演示文稿</vt:lpstr>
      <vt:lpstr>PowerPoint 演示文稿</vt:lpstr>
      <vt:lpstr>8个伟大思想</vt:lpstr>
      <vt:lpstr>PowerPoint 演示文稿</vt:lpstr>
      <vt:lpstr>程序的层次</vt:lpstr>
      <vt:lpstr>程序代码的级别</vt:lpstr>
      <vt:lpstr>PowerPoint 演示文稿</vt:lpstr>
      <vt:lpstr>计算机的硬件组成</vt:lpstr>
      <vt:lpstr>显示器</vt:lpstr>
      <vt:lpstr>触摸屏</vt:lpstr>
      <vt:lpstr>打开机箱</vt:lpstr>
      <vt:lpstr>微处理器内部(CPU)</vt:lpstr>
      <vt:lpstr>微处理器内部</vt:lpstr>
      <vt:lpstr>抽象</vt:lpstr>
      <vt:lpstr>安全数据存储</vt:lpstr>
      <vt:lpstr>网络</vt:lpstr>
      <vt:lpstr>PowerPoint 演示文稿</vt:lpstr>
      <vt:lpstr>电子技术趋势</vt:lpstr>
      <vt:lpstr>半导体技术</vt:lpstr>
      <vt:lpstr>ICs制造</vt:lpstr>
      <vt:lpstr>英特尔酷睿i7晶圆</vt:lpstr>
      <vt:lpstr>集成电路的成本</vt:lpstr>
      <vt:lpstr>PowerPoint 演示文稿</vt:lpstr>
      <vt:lpstr>定义性能</vt:lpstr>
      <vt:lpstr>响应时间和吞吐率</vt:lpstr>
      <vt:lpstr>相对性能</vt:lpstr>
      <vt:lpstr>度量执行时间</vt:lpstr>
      <vt:lpstr>CPU 时钟</vt:lpstr>
      <vt:lpstr>CPU 时间计算</vt:lpstr>
      <vt:lpstr>性能改进例子</vt:lpstr>
      <vt:lpstr>指令数和 CPI</vt:lpstr>
      <vt:lpstr>CPI 例子  相同ISA</vt:lpstr>
      <vt:lpstr>PowerPoint 演示文稿</vt:lpstr>
      <vt:lpstr>更复杂的CPI</vt:lpstr>
      <vt:lpstr>CPI 例子</vt:lpstr>
      <vt:lpstr>PowerPoint 演示文稿</vt:lpstr>
      <vt:lpstr>性能度量</vt:lpstr>
      <vt:lpstr>PowerPoint 演示文稿</vt:lpstr>
      <vt:lpstr>PowerPoint 演示文稿</vt:lpstr>
      <vt:lpstr>功耗趋势</vt:lpstr>
      <vt:lpstr>降低功耗</vt:lpstr>
      <vt:lpstr>单核处理器的性能</vt:lpstr>
      <vt:lpstr>多处理器</vt:lpstr>
      <vt:lpstr>PowerPoint 演示文稿</vt:lpstr>
      <vt:lpstr>SPEC CPU 基准测试程序</vt:lpstr>
      <vt:lpstr>CINT2006基准程序在 Intel Core i7 920上的运行结果</vt:lpstr>
      <vt:lpstr>SPEC 功耗基准测试程序</vt:lpstr>
      <vt:lpstr>SPECpower_ssj2008 在Xeon X5650服务器上的运行结果</vt:lpstr>
      <vt:lpstr>PowerPoint 演示文稿</vt:lpstr>
      <vt:lpstr>陷阱: Amdahl定律</vt:lpstr>
      <vt:lpstr>谬误: 利用率低的计算机功耗低</vt:lpstr>
      <vt:lpstr>陷阱: MIPS 作为性能指标</vt:lpstr>
      <vt:lpstr>总结</vt:lpstr>
    </vt:vector>
  </TitlesOfParts>
  <Company>Ashenden Designs Pty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Rosetta Demostrator Project MASC, Adelaide University and Ashenden Designs</dc:title>
  <dc:creator>Peter J. Ashenden</dc:creator>
  <cp:lastModifiedBy>L6-505</cp:lastModifiedBy>
  <cp:revision>590</cp:revision>
  <cp:lastPrinted>2019-09-02T11:49:39Z</cp:lastPrinted>
  <dcterms:created xsi:type="dcterms:W3CDTF">2001-07-25T06:45:25Z</dcterms:created>
  <dcterms:modified xsi:type="dcterms:W3CDTF">2020-09-15T14:17:03Z</dcterms:modified>
</cp:coreProperties>
</file>