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259" r:id="rId6"/>
    <p:sldId id="343" r:id="rId7"/>
    <p:sldId id="294" r:id="rId8"/>
    <p:sldId id="308" r:id="rId9"/>
    <p:sldId id="345" r:id="rId10"/>
    <p:sldId id="323" r:id="rId11"/>
    <p:sldId id="331" r:id="rId12"/>
    <p:sldId id="324" r:id="rId13"/>
    <p:sldId id="332" r:id="rId14"/>
    <p:sldId id="296" r:id="rId15"/>
    <p:sldId id="325" r:id="rId16"/>
    <p:sldId id="326" r:id="rId17"/>
    <p:sldId id="327" r:id="rId18"/>
    <p:sldId id="329" r:id="rId19"/>
    <p:sldId id="330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7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6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 </a:t>
            </a:r>
            <a:r>
              <a:rPr lang="en-US" altLang="zh-CN" sz="4400" dirty="0"/>
              <a:t>2.2  OFF</a:t>
            </a:r>
            <a:r>
              <a:rPr lang="zh-CN" altLang="en-US" sz="4400" dirty="0"/>
              <a:t>格式的模型显示</a:t>
            </a:r>
            <a:endParaRPr lang="en-US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每一个面都可以设置不同的绘制方式：填充、只绘制边缘轮廓线、只绘制顶点，其中“填充模式”是默认的方式。。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绘制模式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113" y="2647446"/>
            <a:ext cx="3312391" cy="3477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82" y="1286121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glPolygonMode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GLenum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face,GLenum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mode)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这个参数确定显示模式将适用于物体的哪些部分，控制多边形的正面和背面的绘图模式，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这个参数确定选中的物体的面以何种方式显示（显示模式）。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绘制模式函数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768" y="3806339"/>
            <a:ext cx="5663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GL_FRONT_AND_BACK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4768" y="4636933"/>
            <a:ext cx="487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54768" y="5387213"/>
            <a:ext cx="525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GL_LINE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5581" y="2931886"/>
            <a:ext cx="11233759" cy="378822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4768" y="3076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GL_LINE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：线框模式 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14369" y="3774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绘制正面和反面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09620" y="5306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绘制反面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40223" y="4595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绘制正面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6712" y="6137493"/>
            <a:ext cx="615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glPolygonMode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GL_FRONT_AND_BACK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GL_FILL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25948" y="6137493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设置回默认的填充模式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6080" indent="-38608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创建工程项目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86080" indent="-38608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read_off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文件，并存储信息到外部变量中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074" y="2928619"/>
            <a:ext cx="5524082" cy="34563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18030" y="3403600"/>
            <a:ext cx="47722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容器用于存储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文件中的顶点坐标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容器存储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文件中的顶点下标。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是根据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vertices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faces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数据进一步获得的所有面片上顶点的数据</a:t>
            </a: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Colors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容器则是和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points</a:t>
            </a:r>
            <a:r>
              <a:rPr lang="zh-CN" altLang="en-US" sz="1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的顶点一一对应，保存这个顶点的颜色</a:t>
            </a: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read_off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中将读取的顶点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数据保存到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vertices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4370" y="203200"/>
            <a:ext cx="5818750" cy="6415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storeFacesPoints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函数，存储用于着色器中顶点和颜色信息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6759" y="2520678"/>
            <a:ext cx="8715219" cy="21384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569" y="13001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key_callback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中启用被注释的代码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参考前面提到函数控制深度测试、面剔除和绘制模式的切换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key_callback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@TODO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标记的位置，根据注释补充代码。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实验内容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198" y="2164629"/>
            <a:ext cx="11753603" cy="11080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1.OFF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模型读取，复制顶点数据到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开启窗口的深度测试和深度缓存清理。实现按键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分别控制深度测试的开启和关闭。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分别控制背面面片的剔除和恢复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分别控制正向面片的剔除和恢复</a:t>
            </a:r>
            <a:endParaRPr lang="zh-CN" altLang="en-US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实现按键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分别控制线模式的启动和关闭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最终得到下面的结果：开启深度测试或者背面剔除、开启正面剔除、开启线模式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如果为每个顶点赋上不同的颜色可以得到一个插值的彩色立方体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209" y="1682543"/>
            <a:ext cx="2089619" cy="219549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28" y="1682543"/>
            <a:ext cx="2089619" cy="2194782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47" y="1682543"/>
            <a:ext cx="2089619" cy="219397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209" y="4270005"/>
            <a:ext cx="2089619" cy="2196388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27" y="4288004"/>
            <a:ext cx="2089618" cy="2187494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44" y="4297251"/>
            <a:ext cx="2089617" cy="2191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29888" y="327872"/>
            <a:ext cx="7127551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实验目的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了解和熟悉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模型文件格式。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模型文件。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了解基本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图元的绘制。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了解深度测试技术。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spcAft>
                <a:spcPts val="100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了解面剔除技术。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OFF</a:t>
            </a:r>
            <a:r>
              <a:rPr lang="zh-CN" altLang="en-US" sz="4400" b="1" dirty="0">
                <a:latin typeface="+mj-ea"/>
                <a:ea typeface="+mj-ea"/>
              </a:rPr>
              <a:t>格式文件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329888" y="1471866"/>
            <a:ext cx="11107630" cy="3927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Object File Format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，即物体文件格式，是一种</a:t>
            </a:r>
            <a:r>
              <a:rPr lang="zh-CN" altLang="en-US" sz="1800" b="1" dirty="0">
                <a:solidFill>
                  <a:schemeClr val="accent4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三维模型文件格式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。物体文件格式（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）文件通过描述物体表面的多边形来表示一个模型的几何结构，这里的多边形可以有任意数量的顶点。本次实验提供了两个立方体的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文件，放在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assets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文件夹下。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Princeton Shape Benchmark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.off 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文件遵循以下标准：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文件全是以</a:t>
            </a:r>
            <a:r>
              <a:rPr lang="en-US" altLang="zh-CN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OFF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关键字开始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ASCII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文件。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第二行说明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顶点的数量、面片的数量、边的数量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。边的数量可能会省略。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第三行开始是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顶点列表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，顶点按每行一个列出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坐标。</a:t>
            </a:r>
            <a:endParaRPr lang="zh-CN" altLang="en-US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21851" y="2307157"/>
            <a:ext cx="2540261" cy="4550843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-283871" y="5386134"/>
            <a:ext cx="918112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355600" algn="l">
              <a:lnSpc>
                <a:spcPct val="150000"/>
              </a:lnSpc>
              <a:spcAft>
                <a:spcPts val="600"/>
              </a:spcAft>
            </a:pP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在顶点列表后，面片按照每行一个列表，对于每个面片，顶点的数量是指定的，接下来是</a:t>
            </a:r>
            <a:r>
              <a:rPr lang="zh-CN" altLang="en-US" sz="1800" b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顶点索引列表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。比如图中有一行是 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3 1 6 2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，它表示该面片有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个顶点，由第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个顶点构成。</a:t>
            </a:r>
            <a:endParaRPr lang="zh-CN" altLang="zh-CN" sz="18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b="1" dirty="0">
                <a:latin typeface="+mj-ea"/>
                <a:cs typeface="+mn-cs"/>
              </a:rPr>
              <a:t>深度</a:t>
            </a:r>
            <a:r>
              <a:rPr lang="zh-CN" altLang="en-US" b="1" dirty="0">
                <a:latin typeface="+mj-ea"/>
                <a:cs typeface="+mn-cs"/>
              </a:rPr>
              <a:t>测试</a:t>
            </a:r>
            <a:endParaRPr lang="zh-CN" altLang="en-US" b="1" dirty="0">
              <a:latin typeface="+mj-ea"/>
              <a:cs typeface="+mn-cs"/>
            </a:endParaRPr>
          </a:p>
        </p:txBody>
      </p:sp>
      <p:sp>
        <p:nvSpPr>
          <p:cNvPr id="11" name="内容占位符 10"/>
          <p:cNvSpPr/>
          <p:nvPr>
            <p:ph idx="1"/>
          </p:nvPr>
        </p:nvSpPr>
        <p:spPr>
          <a:xfrm>
            <a:off x="838200" y="1691005"/>
            <a:ext cx="5160010" cy="435165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在三维立体空间中，物体和物体之间或单个物体本身对于观察者来说是存在遮挡关系的</a:t>
            </a:r>
            <a:endParaRPr lang="zh-CN" altLang="en-US"/>
          </a:p>
          <a:p>
            <a:r>
              <a:rPr lang="zh-CN" altLang="en-US">
                <a:sym typeface="+mn-ea"/>
              </a:rPr>
              <a:t>对于多个物体的绘制，我们可以控制绘制的顺序（远的先绘制，近的后绘制）</a:t>
            </a:r>
            <a:endParaRPr lang="zh-CN" altLang="en-US"/>
          </a:p>
          <a:p>
            <a:r>
              <a:rPr lang="zh-CN" altLang="en-US">
                <a:sym typeface="+mn-ea"/>
              </a:rPr>
              <a:t>单个物体本身呢？或许可以，但是太麻烦了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OpenGL </a:t>
            </a:r>
            <a:r>
              <a:rPr lang="zh-CN" altLang="en-US">
                <a:sym typeface="+mn-ea"/>
              </a:rPr>
              <a:t>中利用深度测试来解决这个问题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6035" y="1691005"/>
            <a:ext cx="496062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096010"/>
            <a:ext cx="4876165" cy="49682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片段着色器</a:t>
            </a: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</a:t>
            </a:r>
            <a:endParaRPr lang="zh-CN" altLang="en-US" sz="205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OpenGL </a:t>
            </a: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205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类似于颜色缓冲</a:t>
            </a:r>
            <a:endParaRPr lang="zh-CN" altLang="en-US" sz="205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GLFW </a:t>
            </a: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endParaRPr lang="zh-CN" altLang="en-US" sz="205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存储了每个像素当前的</a:t>
            </a: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最小深度值</a:t>
            </a:r>
            <a:endParaRPr lang="zh-CN" altLang="en-US" sz="205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默认初始化为</a:t>
            </a:r>
            <a:r>
              <a:rPr lang="zh-CN" altLang="en-US" sz="205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无穷大</a:t>
            </a:r>
            <a:endParaRPr lang="zh-CN" altLang="en-US" sz="205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举个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栗子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类似于清空颜色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缓冲，在每一帧绘制之前都必须清空深度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深度测试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51550" y="2270125"/>
            <a:ext cx="5516245" cy="3290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70" y="3114804"/>
            <a:ext cx="2014279" cy="20142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49" y="3114803"/>
            <a:ext cx="2014280" cy="20142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48653" y="5203847"/>
            <a:ext cx="13573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开启深度测试</a:t>
            </a:r>
            <a:endParaRPr lang="zh-CN" altLang="en-US" sz="1350" dirty="0"/>
          </a:p>
        </p:txBody>
      </p:sp>
      <p:sp>
        <p:nvSpPr>
          <p:cNvPr id="23" name="文本框 22"/>
          <p:cNvSpPr txBox="1"/>
          <p:nvPr/>
        </p:nvSpPr>
        <p:spPr>
          <a:xfrm>
            <a:off x="4794650" y="5203847"/>
            <a:ext cx="14612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/>
              <a:t>不开启深度测试</a:t>
            </a:r>
            <a:endParaRPr lang="zh-CN" altLang="en-US" sz="1350" dirty="0"/>
          </a:p>
        </p:txBody>
      </p:sp>
      <p:sp>
        <p:nvSpPr>
          <p:cNvPr id="12" name="内容占位符 2"/>
          <p:cNvSpPr txBox="1"/>
          <p:nvPr/>
        </p:nvSpPr>
        <p:spPr>
          <a:xfrm>
            <a:off x="1270794" y="1695726"/>
            <a:ext cx="9181306" cy="82066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下图对比了开启深度测试的效果，可见深度测试技术能带来更准确的渲染结果（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cube.off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绘制结果）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9889" y="327872"/>
            <a:ext cx="588448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深度测试</a:t>
            </a:r>
            <a:endParaRPr lang="zh-CN" altLang="en-US" sz="4400" b="1" dirty="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44632" y="2967781"/>
            <a:ext cx="47477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glEnable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GL_DEPTH_TEST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glDisable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GL_DEPTH_TEST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/>
          </a:p>
          <a:p>
            <a:r>
              <a:rPr lang="en-US" altLang="zh-CN" sz="18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glClear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GL_COLOR_BUFFER_BIT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| </a:t>
            </a:r>
            <a:r>
              <a:rPr lang="en-US" altLang="zh-CN" sz="18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GL_DEPTH_BUFFER_BIT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面剔除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447800"/>
            <a:ext cx="5328920" cy="522287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一种减少计算开销的</a:t>
            </a:r>
            <a:r>
              <a:rPr lang="zh-CN" altLang="en-US"/>
              <a:t>手段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只渲染我们看得到的，不渲染（</a:t>
            </a:r>
            <a:r>
              <a:rPr lang="zh-CN" altLang="en-US"/>
              <a:t>剔除）我们看不到</a:t>
            </a:r>
            <a:r>
              <a:rPr lang="zh-CN" altLang="en-US"/>
              <a:t>的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考虑钟表指针的转动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从一个方向看是</a:t>
            </a:r>
            <a:r>
              <a:rPr lang="zh-CN" altLang="en-US"/>
              <a:t>顺时针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从另一个相反的方向看是逆时针</a:t>
            </a:r>
            <a:r>
              <a:rPr lang="zh-CN" altLang="en-US"/>
              <a:t>的</a:t>
            </a:r>
            <a:endParaRPr lang="zh-CN" altLang="en-US"/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利用三角面片顶点的输入顺序来确定逆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顺时针。默认情况</a:t>
            </a:r>
            <a:r>
              <a:rPr lang="zh-CN" altLang="en-US">
                <a:solidFill>
                  <a:schemeClr val="tx1"/>
                </a:solidFill>
              </a:rPr>
              <a:t>下，逆时针对应正面、顺时针对应</a:t>
            </a:r>
            <a:r>
              <a:rPr lang="zh-CN" altLang="en-US">
                <a:solidFill>
                  <a:schemeClr val="tx1"/>
                </a:solidFill>
              </a:rPr>
              <a:t>背面</a:t>
            </a: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举个栗子（如果我们规定仅绘制</a:t>
            </a:r>
            <a:r>
              <a:rPr lang="zh-CN" altLang="en-US">
                <a:solidFill>
                  <a:schemeClr val="tx1"/>
                </a:solidFill>
              </a:rPr>
              <a:t>正面）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2655" y="2729230"/>
            <a:ext cx="5752465" cy="2399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面剔除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61143" y="2005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GL_CULL_FACE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7943" y="20055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开启面剔除模式，默认去除掉所有不是正面朝向的面，这样可以节约很多的处理性能。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61143" y="2945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glDisable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GL_CULL_FACE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7943" y="2941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关闭面剔除模式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1143" y="36088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glCullFace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GLenum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75200" y="36000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GL_FRONT_AND_BACK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初始值是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GL_BACK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即剔除后面的多边形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2659" y="1364344"/>
            <a:ext cx="11426682" cy="4673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61143" y="4530843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800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glFrontFace</a:t>
            </a:r>
            <a:r>
              <a:rPr lang="en-US" altLang="zh-CN" sz="1800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GLenum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mode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768215" y="4472560"/>
            <a:ext cx="6096000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GL_CCW、GL_CW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初始值是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GL_CCW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即剔除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的多边形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7575" y="1431264"/>
            <a:ext cx="10356850" cy="26208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下面展示图中，左图为不开启深度测试而开启面剔除的效果（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cube.off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）。如果构成面片的点的顺序不统一，那么顺逆时针顺序不统一，无法用面剔除的方法代替深度测试，效果如右图（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cube2.off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面剔除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755" y="2952017"/>
            <a:ext cx="2748915" cy="288811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71" y="2951888"/>
            <a:ext cx="2748916" cy="288823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2255</Words>
  <Application>WPS 演示</Application>
  <PresentationFormat>宽屏</PresentationFormat>
  <Paragraphs>181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Times New Roman</vt:lpstr>
      <vt:lpstr>新宋体</vt:lpstr>
      <vt:lpstr>Consolas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深度测试</vt:lpstr>
      <vt:lpstr>PowerPoint 演示文稿</vt:lpstr>
      <vt:lpstr>PowerPoint 演示文稿</vt:lpstr>
      <vt:lpstr>面剔除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266</cp:revision>
  <dcterms:created xsi:type="dcterms:W3CDTF">2021-09-06T11:12:00Z</dcterms:created>
  <dcterms:modified xsi:type="dcterms:W3CDTF">2023-10-09T09:54:40Z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E5E610F107BB49B193364ADE9D927D1A_13</vt:lpwstr>
  </property>
  <property fmtid="{D5CDD505-2E9C-101B-9397-08002B2CF9AE}" pid="3" name="KSOProductBuildVer">
    <vt:lpwstr>2052-12.1.0.15374</vt:lpwstr>
  </property>
</Properties>
</file>