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362" r:id="rId6"/>
    <p:sldId id="363" r:id="rId7"/>
    <p:sldId id="364" r:id="rId8"/>
    <p:sldId id="344" r:id="rId9"/>
    <p:sldId id="336" r:id="rId10"/>
    <p:sldId id="275" r:id="rId11"/>
    <p:sldId id="294" r:id="rId12"/>
    <p:sldId id="308" r:id="rId13"/>
    <p:sldId id="322" r:id="rId14"/>
    <p:sldId id="334" r:id="rId15"/>
    <p:sldId id="335" r:id="rId16"/>
    <p:sldId id="296" r:id="rId17"/>
    <p:sldId id="338" r:id="rId18"/>
    <p:sldId id="339" r:id="rId19"/>
    <p:sldId id="340" r:id="rId20"/>
    <p:sldId id="337" r:id="rId21"/>
    <p:sldId id="341" r:id="rId22"/>
    <p:sldId id="329" r:id="rId23"/>
    <p:sldId id="330" r:id="rId24"/>
    <p:sldId id="342" r:id="rId25"/>
    <p:sldId id="343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7" autoAdjust="0"/>
  </p:normalViewPr>
  <p:slideViewPr>
    <p:cSldViewPr snapToGrid="0">
      <p:cViewPr varScale="1">
        <p:scale>
          <a:sx n="64" d="100"/>
          <a:sy n="64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gs" Target="tags/tag5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4.xml"/><Relationship Id="rId4" Type="http://schemas.openxmlformats.org/officeDocument/2006/relationships/image" Target="../media/image22.png"/><Relationship Id="rId3" Type="http://schemas.openxmlformats.org/officeDocument/2006/relationships/tags" Target="../tags/tag3.xml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5" y="2884642"/>
            <a:ext cx="95286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 </a:t>
            </a:r>
            <a:r>
              <a:rPr lang="en-US" altLang="zh-CN" sz="4400" dirty="0"/>
              <a:t>2.3</a:t>
            </a:r>
            <a:r>
              <a:rPr lang="zh-CN" altLang="en-US" sz="4400" dirty="0"/>
              <a:t>三维模型的平移、缩放和旋转</a:t>
            </a:r>
            <a:endParaRPr lang="en-US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缩放变换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7886" y="1338260"/>
            <a:ext cx="10376501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缩放是一种仿射变换，但不是刚体变换，通过缩放变换可以放大或者缩小对象。尝试考虑相对于参考点（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）的缩放变换，其步骤为：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平移到坐标原点处；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进行缩放变换；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将参考点（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）移回原来位置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857" y="3277252"/>
            <a:ext cx="7594553" cy="15313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25" y="4960327"/>
            <a:ext cx="7201219" cy="1628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三维空间的旋转相对要复杂些，旋转和平移都是刚体变换。旋转和平移的任何组合都不能改变对象的形状和体积，它们只能改变对象的位置和方向。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轴旋转：</a:t>
            </a:r>
            <a:endParaRPr lang="zh-CN" altLang="en-US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绕坐标轴的旋转变换</a:t>
            </a:r>
            <a:endParaRPr lang="zh-CN" altLang="zh-CN" sz="4400" b="1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611" y="3096809"/>
            <a:ext cx="5969265" cy="19106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4" y="5007500"/>
            <a:ext cx="7566910" cy="16655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三维空间的旋转相对要复杂些，旋转和平移都是刚体变换。旋转和平移的任何组合都不能改变对象的形状和体积，它们只能改变对象的位置和方向。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轴旋转：</a:t>
            </a:r>
            <a:endParaRPr lang="zh-CN" altLang="en-US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绕坐标轴的旋转变换</a:t>
            </a:r>
            <a:endParaRPr lang="zh-CN" altLang="zh-CN" sz="44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281" y="3823986"/>
            <a:ext cx="5859563" cy="18273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三维空间的旋转相对要复杂些，旋转和平移都是刚体变换。旋转和平移的任何组合都不能改变对象的形状和体积，它们只能改变对象的位置和方向。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绕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轴旋转：</a:t>
            </a:r>
            <a:endParaRPr lang="zh-CN" altLang="en-US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绕坐标轴的旋转变换</a:t>
            </a:r>
            <a:endParaRPr lang="zh-CN" altLang="zh-CN" sz="4400" b="1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088" y="4052155"/>
            <a:ext cx="6130090" cy="18515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5712502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本次实验将绘制一个立方体，并对其进行旋转平移等变换。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Unifrom </a:t>
            </a:r>
            <a:r>
              <a:rPr lang="zh-CN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关键字的补充</a:t>
            </a:r>
            <a:endPara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0702" y="712592"/>
            <a:ext cx="4572000" cy="58677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1515" y="3429000"/>
            <a:ext cx="5404485" cy="2664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9403080" cy="4351338"/>
          </a:xfrm>
        </p:spPr>
        <p:txBody>
          <a:bodyPr/>
          <a:lstStyle/>
          <a:p>
            <a:pPr marL="0" indent="0">
              <a:buFont typeface="+mj-lt"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 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根据下图的立方体示意图，在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TriMesh.cpp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storeFacesPoints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generateCube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2129" y="3195002"/>
            <a:ext cx="4260593" cy="2191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9403080" cy="4351338"/>
          </a:xfrm>
        </p:spPr>
        <p:txBody>
          <a:bodyPr/>
          <a:lstStyle/>
          <a:p>
            <a:pPr marL="0" indent="0">
              <a:buFont typeface="+mj-lt"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 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TriMesh.cpp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storeFacesPoints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generateCube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45" y="3272982"/>
            <a:ext cx="4593249" cy="23316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49" y="3744187"/>
            <a:ext cx="6760551" cy="1389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219" y="1687881"/>
            <a:ext cx="9403080" cy="4351338"/>
          </a:xfrm>
        </p:spPr>
        <p:txBody>
          <a:bodyPr/>
          <a:lstStyle/>
          <a:p>
            <a:pPr marL="0" indent="0">
              <a:buFont typeface="+mj-lt"/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 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类的完善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TriMesh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的函数都完善好后，将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bindObjectAndData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内标记了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的注释代码取消掉。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9" y="3863550"/>
            <a:ext cx="12192000" cy="7945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956"/>
            <a:ext cx="1049436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立方体的变换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开头代码中我们定义了一些旋转位移相关的参数，并绑定了键盘事件来控制这些参数，调用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updateDelta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函数更新参数数值。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702" y="3110079"/>
            <a:ext cx="4159540" cy="3287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79" y="3526497"/>
            <a:ext cx="5847604" cy="2094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956"/>
            <a:ext cx="104943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立方体的变换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中使用这些参数计算变换矩阵，并且实时将最新的变换矩阵传递给渲染管道，让立方体可以进行旋转平移等变化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::translate(),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::rotate(),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::scale())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590" y="2999249"/>
            <a:ext cx="4258296" cy="3707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实验目的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掌握三维模型顶点与三角面片之间关系。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了解和掌握三维模型的基本变换操作。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掌握在着色器中使用变换矩阵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的代码，理解代码，并完成缺失的部分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具体修改内容如下：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a)Task-1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shaders/vshader.glsl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中补充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uniform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关键字以及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必要的代码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b)Task-1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中完善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storeFacesPoints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c)Task-2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中完善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generateCube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d)Task-3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：打开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bindObjectAndData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里的注释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e)Task-4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中完善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最后得到下方展示的效果，可以通过键盘的操作进行切换变化类型，实现平移、旋转、缩放变化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1710" y="2836545"/>
            <a:ext cx="2816225" cy="2957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0575" y="2823845"/>
            <a:ext cx="2828290" cy="2969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9965" y="2823845"/>
            <a:ext cx="2792095" cy="2931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有兴趣就试一试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a)Uniform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应用：在片元着色器中加入一个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uniform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的浮点变量，用来控制颜色的明暗，传递一个浮点数的函数为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glUniform1f(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GLint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location,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GLfloat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v0)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，其中可能用到的函数还有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glfwGetTime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，作用是获取当前时间，返回是一个浮点数。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02" y="3595612"/>
            <a:ext cx="3020674" cy="28480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有兴趣就试一试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）变换矩阵与鼠标交互（要注意窗口的坐标系与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标准空间坐标系之间的转换）：绘制矩阵，然后参考实验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绑定鼠标事件，实现矩形拖拽。在鼠标事件中使用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glfwGetCursorPos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(window, &amp;x, &amp;y)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可以获得鼠标在窗口内的位置坐标，并存储到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中，其中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都是相对于窗口左上角的相对坐标（单位是像素）。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6" y="3888401"/>
            <a:ext cx="3133609" cy="2918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Uniform </a:t>
            </a:r>
            <a:r>
              <a:rPr lang="zh-CN" altLang="en-US"/>
              <a:t>关键字（</a:t>
            </a:r>
            <a:r>
              <a:rPr lang="zh-CN" altLang="en-US"/>
              <a:t>为什么）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以往我们实现</a:t>
            </a:r>
            <a:r>
              <a:rPr lang="zh-CN" altLang="en-US"/>
              <a:t>渲染的</a:t>
            </a:r>
            <a:r>
              <a:rPr lang="en-US" altLang="zh-CN"/>
              <a:t> </a:t>
            </a:r>
            <a:r>
              <a:rPr lang="en-US" altLang="zh-CN"/>
              <a:t>Pipline</a:t>
            </a:r>
            <a:endParaRPr lang="en-US" altLang="zh-CN"/>
          </a:p>
          <a:p>
            <a:pPr lvl="1"/>
            <a:r>
              <a:rPr lang="zh-CN" altLang="en-US"/>
              <a:t>生成顶底数据（位置属性、颜色</a:t>
            </a:r>
            <a:r>
              <a:rPr lang="zh-CN" altLang="en-US"/>
              <a:t>属性）</a:t>
            </a:r>
            <a:endParaRPr lang="zh-CN" altLang="en-US"/>
          </a:p>
          <a:p>
            <a:pPr lvl="1"/>
            <a:r>
              <a:rPr lang="zh-CN" altLang="en-US"/>
              <a:t>迁移至</a:t>
            </a:r>
            <a:r>
              <a:rPr lang="en-US" altLang="zh-CN"/>
              <a:t> GPU</a:t>
            </a:r>
            <a:r>
              <a:rPr lang="zh-CN" altLang="en-US"/>
              <a:t>（</a:t>
            </a:r>
            <a:r>
              <a:rPr lang="en-US" altLang="zh-CN"/>
              <a:t>BufferData/BufferSubData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着色器程序</a:t>
            </a:r>
            <a:r>
              <a:rPr lang="zh-CN" altLang="en-US"/>
              <a:t>计算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在我们想修改某些属性</a:t>
            </a:r>
            <a:r>
              <a:rPr lang="zh-CN" altLang="en-US">
                <a:solidFill>
                  <a:schemeClr val="tx1"/>
                </a:solidFill>
              </a:rPr>
              <a:t>时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在原有数据的</a:t>
            </a:r>
            <a:r>
              <a:rPr lang="zh-CN" altLang="en-US">
                <a:solidFill>
                  <a:schemeClr val="tx1"/>
                </a:solidFill>
              </a:rPr>
              <a:t>基础上，计算新的顶点数据（</a:t>
            </a:r>
            <a:r>
              <a:rPr lang="zh-CN" altLang="en-US">
                <a:solidFill>
                  <a:schemeClr val="tx1"/>
                </a:solidFill>
              </a:rPr>
              <a:t>属性）</a:t>
            </a:r>
            <a:endParaRPr lang="zh-CN" altLang="en-US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仿射变换：计算变换矩阵、左乘顶点坐标、将位置属性迁移至</a:t>
            </a:r>
            <a:r>
              <a:rPr lang="en-US" altLang="zh-CN">
                <a:solidFill>
                  <a:schemeClr val="tx1"/>
                </a:solidFill>
              </a:rPr>
              <a:t> GPU</a:t>
            </a:r>
            <a:r>
              <a:rPr lang="zh-CN" altLang="en-US">
                <a:solidFill>
                  <a:schemeClr val="tx1"/>
                </a:solidFill>
              </a:rPr>
              <a:t>、着色器</a:t>
            </a:r>
            <a:r>
              <a:rPr lang="en-US" altLang="zh-CN">
                <a:solidFill>
                  <a:schemeClr val="tx1"/>
                </a:solidFill>
              </a:rPr>
              <a:t>...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迁移至</a:t>
            </a:r>
            <a:r>
              <a:rPr lang="en-US" altLang="zh-CN">
                <a:solidFill>
                  <a:schemeClr val="tx1"/>
                </a:solidFill>
              </a:rPr>
              <a:t> GPU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着色器程序</a:t>
            </a:r>
            <a:r>
              <a:rPr lang="zh-CN" altLang="en-US">
                <a:solidFill>
                  <a:schemeClr val="tx1"/>
                </a:solidFill>
              </a:rPr>
              <a:t>计算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...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Uniform </a:t>
            </a:r>
            <a:r>
              <a:rPr lang="zh-CN" altLang="en-US"/>
              <a:t>关键字（是</a:t>
            </a:r>
            <a:r>
              <a:rPr lang="zh-CN" altLang="en-US"/>
              <a:t>什么）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提供了可以在程序中直接访问</a:t>
            </a:r>
            <a:r>
              <a:rPr lang="en-US" altLang="zh-CN"/>
              <a:t>/</a:t>
            </a:r>
            <a:r>
              <a:rPr lang="zh-CN" altLang="en-US"/>
              <a:t>编辑着色器任意部分的</a:t>
            </a:r>
            <a:r>
              <a:rPr lang="zh-CN" altLang="en-US"/>
              <a:t>能力</a:t>
            </a:r>
            <a:endParaRPr lang="zh-CN" altLang="en-US"/>
          </a:p>
          <a:p>
            <a:r>
              <a:rPr lang="zh-CN" altLang="en-US"/>
              <a:t>在一个着色器程序中全局的、独一无二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和之前介绍的</a:t>
            </a:r>
            <a:r>
              <a:rPr lang="en-US" altLang="zh-CN"/>
              <a:t> in </a:t>
            </a:r>
            <a:r>
              <a:rPr lang="zh-CN" altLang="en-US"/>
              <a:t>和</a:t>
            </a:r>
            <a:r>
              <a:rPr lang="en-US" altLang="zh-CN"/>
              <a:t> out </a:t>
            </a:r>
            <a:r>
              <a:rPr lang="zh-CN" altLang="en-US"/>
              <a:t>是一个级别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不恰当的</a:t>
            </a:r>
            <a:r>
              <a:rPr lang="zh-CN" altLang="en-US"/>
              <a:t>比喻</a:t>
            </a:r>
            <a:endParaRPr lang="zh-CN" altLang="en-US"/>
          </a:p>
          <a:p>
            <a:pPr lvl="1"/>
            <a:r>
              <a:rPr lang="zh-CN" altLang="en-US" sz="2400"/>
              <a:t>着色器子程序类似于函数</a:t>
            </a:r>
            <a:endParaRPr lang="zh-CN" altLang="en-US" sz="2400"/>
          </a:p>
          <a:p>
            <a:pPr lvl="1"/>
            <a:r>
              <a:rPr lang="en-US" altLang="zh-CN"/>
              <a:t>in </a:t>
            </a:r>
            <a:r>
              <a:rPr lang="zh-CN" altLang="en-US"/>
              <a:t>关键字标识的变量类似于函数的</a:t>
            </a:r>
            <a:r>
              <a:rPr lang="zh-CN" altLang="en-US"/>
              <a:t>参数</a:t>
            </a:r>
            <a:endParaRPr lang="zh-CN" altLang="en-US"/>
          </a:p>
          <a:p>
            <a:pPr lvl="1"/>
            <a:r>
              <a:rPr lang="en-US" altLang="zh-CN"/>
              <a:t>out </a:t>
            </a:r>
            <a:r>
              <a:rPr lang="zh-CN" altLang="en-US"/>
              <a:t>关键字</a:t>
            </a:r>
            <a:r>
              <a:rPr lang="zh-CN" altLang="en-US"/>
              <a:t>标识的变量类似于函数的</a:t>
            </a:r>
            <a:r>
              <a:rPr lang="zh-CN" altLang="en-US"/>
              <a:t>返回值</a:t>
            </a:r>
            <a:endParaRPr lang="zh-CN" altLang="en-US"/>
          </a:p>
          <a:p>
            <a:pPr lvl="1"/>
            <a:r>
              <a:rPr lang="en-US" altLang="zh-CN"/>
              <a:t>uniform </a:t>
            </a:r>
            <a:r>
              <a:rPr lang="zh-CN" altLang="en-US"/>
              <a:t>关键字标识的变量类似于程序的全局</a:t>
            </a:r>
            <a:r>
              <a:rPr lang="zh-CN" altLang="en-US"/>
              <a:t>变量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Uniform </a:t>
            </a:r>
            <a:r>
              <a:rPr lang="zh-CN" altLang="en-US"/>
              <a:t>关键字（是</a:t>
            </a:r>
            <a:r>
              <a:rPr lang="zh-CN" altLang="en-US"/>
              <a:t>什么）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在我们想修改某些属性时</a:t>
            </a:r>
            <a:endParaRPr lang="zh-CN" altLang="en-US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 strike="sngStrike">
                <a:sym typeface="+mn-ea"/>
              </a:rPr>
              <a:t>在原有数据的基础上，计算新的顶点数据（属性）</a:t>
            </a:r>
            <a:endParaRPr lang="zh-CN" altLang="en-US" sz="2800" strike="sngStrike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800" strike="sngStrike">
                <a:sym typeface="+mn-ea"/>
              </a:rPr>
              <a:t>仿射变换：计算变换矩阵、左乘顶点坐标、将位置属性迁移至</a:t>
            </a:r>
            <a:r>
              <a:rPr lang="en-US" altLang="zh-CN" sz="2800" strike="sngStrike">
                <a:sym typeface="+mn-ea"/>
              </a:rPr>
              <a:t> GPU</a:t>
            </a:r>
            <a:r>
              <a:rPr lang="zh-CN" altLang="en-US" sz="2800" strike="sngStrike">
                <a:sym typeface="+mn-ea"/>
              </a:rPr>
              <a:t>、着色器</a:t>
            </a:r>
            <a:r>
              <a:rPr lang="en-US" altLang="zh-CN" sz="2800" strike="sngStrike">
                <a:sym typeface="+mn-ea"/>
              </a:rPr>
              <a:t>...</a:t>
            </a:r>
            <a:endParaRPr lang="zh-CN" altLang="en-US" sz="2800" strike="sngStrike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计算变换矩阵</a:t>
            </a:r>
            <a:endParaRPr lang="zh-CN" altLang="en-US" sz="28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将此矩阵传递给被</a:t>
            </a:r>
            <a:r>
              <a:rPr lang="en-US" altLang="zh-CN" sz="2800">
                <a:sym typeface="+mn-ea"/>
              </a:rPr>
              <a:t> Uniform </a:t>
            </a:r>
            <a:r>
              <a:rPr lang="zh-CN" altLang="en-US" sz="2800">
                <a:sym typeface="+mn-ea"/>
              </a:rPr>
              <a:t>表示的</a:t>
            </a:r>
            <a:r>
              <a:rPr lang="zh-CN" altLang="en-US" sz="2800">
                <a:sym typeface="+mn-ea"/>
              </a:rPr>
              <a:t>变量</a:t>
            </a:r>
            <a:endParaRPr lang="zh-CN" altLang="en-US" sz="28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着色器程序利用变换矩阵和顶点坐标计算变换之后的结果</a:t>
            </a:r>
            <a:endParaRPr lang="zh-CN" altLang="en-US" sz="28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...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294585"/>
            <a:ext cx="10356850" cy="52355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获取变量的位置：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200" y="327660"/>
            <a:ext cx="713486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Uniform</a:t>
            </a:r>
            <a:r>
              <a:rPr lang="zh-CN" altLang="en-US" sz="4400" b="1" dirty="0">
                <a:latin typeface="+mj-ea"/>
                <a:ea typeface="+mj-ea"/>
              </a:rPr>
              <a:t>关键字（</a:t>
            </a:r>
            <a:r>
              <a:rPr lang="zh-CN" altLang="en-US" sz="4400" b="1" dirty="0">
                <a:latin typeface="+mj-ea"/>
                <a:ea typeface="+mj-ea"/>
              </a:rPr>
              <a:t>怎么做）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4023867"/>
            <a:ext cx="6446600" cy="19395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575" y="2167020"/>
            <a:ext cx="9268436" cy="39356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.matrixLocation = </a:t>
            </a:r>
            <a:r>
              <a:rPr lang="fr-FR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glGetUniformLocation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fr-FR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.program, </a:t>
            </a:r>
            <a:r>
              <a:rPr lang="fr-FR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"matrix"</a:t>
            </a:r>
            <a:r>
              <a:rPr lang="fr-FR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2375" y="3439389"/>
            <a:ext cx="3492707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330 core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vPosition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 vec3 color;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uniform mat4 matrix;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 main()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gl_Position = matrix * vec4(vPosition, 1.0);</a:t>
            </a:r>
            <a:endParaRPr lang="fr-F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color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917575" y="324926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向该位置的变量传递数据（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glUniform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5448" y="2786755"/>
            <a:ext cx="446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在顶点着色器定义一个带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平移旋转变化的是由变换矩阵实现的，我们可以把该矩阵作为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变量传递给着色器，在着色器内进行矩阵运算，而且矩阵运算正是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的特长。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Uniform</a:t>
            </a:r>
            <a:r>
              <a:rPr lang="zh-CN" altLang="en-US" sz="4400" b="1" dirty="0">
                <a:latin typeface="+mj-ea"/>
                <a:ea typeface="+mj-ea"/>
              </a:rPr>
              <a:t>关键字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011" y="2492373"/>
            <a:ext cx="4307956" cy="4037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226468"/>
            <a:ext cx="7886700" cy="3258048"/>
          </a:xfrm>
        </p:spPr>
        <p:txBody>
          <a:bodyPr>
            <a:noAutofit/>
          </a:bodyPr>
          <a:lstStyle/>
          <a:p>
            <a:pPr marL="386080" indent="-386080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平移变换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缩放变换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绕坐标轴的旋转变换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三维几何变换矩阵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9362" y="2003639"/>
            <a:ext cx="3109988" cy="2158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平移变换把点沿着给定的方向移动固定的距离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平移变换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001" y="2222348"/>
            <a:ext cx="7047405" cy="161457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72129" y="2222348"/>
            <a:ext cx="297865" cy="159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91" y="4052155"/>
            <a:ext cx="6967250" cy="14426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16929" y="3749457"/>
            <a:ext cx="4475071" cy="310854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#version 330 core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 vec3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vPosition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 vec3 color;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uniform mat4 matrix; 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 main()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gl_Position = matrix * vec4(vPosition, 1.0);</a:t>
            </a:r>
            <a:endParaRPr lang="fr-F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color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vColor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519" y="5616508"/>
            <a:ext cx="6967250" cy="10772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trans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从指定位置</a:t>
            </a:r>
            <a:r>
              <a:rPr lang="en-US" altLang="zh-CN" sz="16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matrixLocation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中传入变换矩阵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glUniformMatrix4fv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cube_object.matrixLocation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1, 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GL_FALSE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glm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value_ptr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(m));</a:t>
            </a:r>
            <a:endParaRPr lang="zh-CN" alt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2Y2NjcwNmUxMjdlY2VlYTFhYzZkZjhiODdiYjBiNGYifQ=="/>
  <p:tag name="commondata" val="eyJoZGlkIjoiZTA5ZTY1YTQ5YmQxMzViMTQ3N2ZkNTUwZWYxMDdk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2756</Words>
  <Application>WPS 演示</Application>
  <PresentationFormat>宽屏</PresentationFormat>
  <Paragraphs>198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新宋体</vt:lpstr>
      <vt:lpstr>Times New Roman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Reyn Morales</cp:lastModifiedBy>
  <cp:revision>280</cp:revision>
  <dcterms:created xsi:type="dcterms:W3CDTF">2021-09-06T11:12:00Z</dcterms:created>
  <dcterms:modified xsi:type="dcterms:W3CDTF">2023-10-17T03:39:12Z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BF599A55AD8941FDBBE2AB051570D1B2</vt:lpwstr>
  </property>
  <property fmtid="{D5CDD505-2E9C-101B-9397-08002B2CF9AE}" pid="3" name="KSOProductBuildVer">
    <vt:lpwstr>2052-12.1.0.15712</vt:lpwstr>
  </property>
</Properties>
</file>