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19.wmf"/><Relationship Id="rId9" Type="http://schemas.openxmlformats.org/officeDocument/2006/relationships/image" Target="../media/image12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9" Type="http://schemas.openxmlformats.org/officeDocument/2006/relationships/image" Target="../media/image14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254288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12824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203525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1559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377403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123709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232442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192645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237775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88896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D897766-054E-4D5C-9E83-B497B5BD14FA}"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18733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97766-054E-4D5C-9E83-B497B5BD14FA}" type="datetimeFigureOut">
              <a:rPr lang="zh-CN" altLang="en-US" smtClean="0"/>
              <a:t>2021/5/10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44FB9-4416-4B50-9C9F-5A349D2B023D}" type="slidenum">
              <a:rPr lang="zh-CN" altLang="en-US" smtClean="0"/>
              <a:t>‹#›</a:t>
            </a:fld>
            <a:endParaRPr lang="zh-CN" altLang="en-US"/>
          </a:p>
        </p:txBody>
      </p:sp>
    </p:spTree>
    <p:extLst>
      <p:ext uri="{BB962C8B-B14F-4D97-AF65-F5344CB8AC3E}">
        <p14:creationId xmlns:p14="http://schemas.microsoft.com/office/powerpoint/2010/main" val="270465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69.jpeg"/><Relationship Id="rId7" Type="http://schemas.openxmlformats.org/officeDocument/2006/relationships/image" Target="../media/image173.jpeg"/><Relationship Id="rId2" Type="http://schemas.openxmlformats.org/officeDocument/2006/relationships/image" Target="../media/image168.jpeg"/><Relationship Id="rId1" Type="http://schemas.openxmlformats.org/officeDocument/2006/relationships/slideLayout" Target="../slideLayouts/slideLayout7.xml"/><Relationship Id="rId6" Type="http://schemas.openxmlformats.org/officeDocument/2006/relationships/image" Target="../media/image172.jpeg"/><Relationship Id="rId5" Type="http://schemas.openxmlformats.org/officeDocument/2006/relationships/image" Target="../media/image171.jpeg"/><Relationship Id="rId4" Type="http://schemas.openxmlformats.org/officeDocument/2006/relationships/image" Target="../media/image170.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75.jpeg"/><Relationship Id="rId7" Type="http://schemas.openxmlformats.org/officeDocument/2006/relationships/image" Target="../media/image179.jpeg"/><Relationship Id="rId2" Type="http://schemas.openxmlformats.org/officeDocument/2006/relationships/image" Target="../media/image174.jpeg"/><Relationship Id="rId1" Type="http://schemas.openxmlformats.org/officeDocument/2006/relationships/slideLayout" Target="../slideLayouts/slideLayout7.xml"/><Relationship Id="rId6" Type="http://schemas.openxmlformats.org/officeDocument/2006/relationships/image" Target="../media/image178.jpeg"/><Relationship Id="rId5" Type="http://schemas.openxmlformats.org/officeDocument/2006/relationships/image" Target="../media/image177.jpeg"/><Relationship Id="rId4" Type="http://schemas.openxmlformats.org/officeDocument/2006/relationships/image" Target="../media/image176.jpeg"/></Relationships>
</file>

<file path=ppt/slides/_rels/slide105.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80.jpeg"/><Relationship Id="rId1" Type="http://schemas.openxmlformats.org/officeDocument/2006/relationships/slideLayout" Target="../slideLayouts/slideLayout7.xml"/><Relationship Id="rId5" Type="http://schemas.openxmlformats.org/officeDocument/2006/relationships/image" Target="../media/image183.jpeg"/><Relationship Id="rId4" Type="http://schemas.openxmlformats.org/officeDocument/2006/relationships/image" Target="../media/image182.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85.jpeg"/><Relationship Id="rId2" Type="http://schemas.openxmlformats.org/officeDocument/2006/relationships/image" Target="../media/image184.jpeg"/><Relationship Id="rId1" Type="http://schemas.openxmlformats.org/officeDocument/2006/relationships/slideLayout" Target="../slideLayouts/slideLayout7.xml"/><Relationship Id="rId4" Type="http://schemas.openxmlformats.org/officeDocument/2006/relationships/image" Target="../media/image186.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8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8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4.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34.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23.bin"/><Relationship Id="rId24" Type="http://schemas.openxmlformats.org/officeDocument/2006/relationships/image" Target="../media/image40.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33.wmf"/><Relationship Id="rId19" Type="http://schemas.openxmlformats.org/officeDocument/2006/relationships/oleObject" Target="../embeddings/oleObject27.bin"/><Relationship Id="rId4" Type="http://schemas.openxmlformats.org/officeDocument/2006/relationships/image" Target="../media/image30.wmf"/><Relationship Id="rId9" Type="http://schemas.openxmlformats.org/officeDocument/2006/relationships/oleObject" Target="../embeddings/oleObject22.bin"/><Relationship Id="rId14" Type="http://schemas.openxmlformats.org/officeDocument/2006/relationships/image" Target="../media/image35.wmf"/><Relationship Id="rId22" Type="http://schemas.openxmlformats.org/officeDocument/2006/relationships/image" Target="../media/image39.wmf"/></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41.bin"/><Relationship Id="rId4" Type="http://schemas.openxmlformats.org/officeDocument/2006/relationships/image" Target="../media/image5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4.wmf"/></Relationships>
</file>

<file path=ppt/slides/_rels/slide3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45.bin"/><Relationship Id="rId4" Type="http://schemas.openxmlformats.org/officeDocument/2006/relationships/image" Target="../media/image5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48.bin"/><Relationship Id="rId4" Type="http://schemas.openxmlformats.org/officeDocument/2006/relationships/image" Target="../media/image6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7.wmf"/><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5.vml"/><Relationship Id="rId6" Type="http://schemas.openxmlformats.org/officeDocument/2006/relationships/image" Target="../media/image64.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3.bin"/><Relationship Id="rId14" Type="http://schemas.openxmlformats.org/officeDocument/2006/relationships/image" Target="../media/image6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image" Target="../media/image80.wmf"/><Relationship Id="rId1" Type="http://schemas.openxmlformats.org/officeDocument/2006/relationships/vmlDrawing" Target="../drawings/vmlDrawing17.vml"/><Relationship Id="rId6" Type="http://schemas.openxmlformats.org/officeDocument/2006/relationships/image" Target="../media/image75.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1.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7.xml"/><Relationship Id="rId5" Type="http://schemas.openxmlformats.org/officeDocument/2006/relationships/image" Target="../media/image84.jpeg"/><Relationship Id="rId4" Type="http://schemas.openxmlformats.org/officeDocument/2006/relationships/image" Target="../media/image83.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7.wmf"/><Relationship Id="rId5" Type="http://schemas.openxmlformats.org/officeDocument/2006/relationships/oleObject" Target="../embeddings/oleObject66.bin"/><Relationship Id="rId4" Type="http://schemas.openxmlformats.org/officeDocument/2006/relationships/image" Target="../media/image8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9.wmf"/><Relationship Id="rId5" Type="http://schemas.openxmlformats.org/officeDocument/2006/relationships/oleObject" Target="../embeddings/oleObject68.bin"/><Relationship Id="rId4" Type="http://schemas.openxmlformats.org/officeDocument/2006/relationships/image" Target="../media/image88.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3.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7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77.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102.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media/image105.jpeg"/><Relationship Id="rId1" Type="http://schemas.openxmlformats.org/officeDocument/2006/relationships/slideLayout" Target="../slideLayouts/slideLayout7.xml"/><Relationship Id="rId4" Type="http://schemas.openxmlformats.org/officeDocument/2006/relationships/image" Target="../media/image107.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85.bin"/><Relationship Id="rId18" Type="http://schemas.openxmlformats.org/officeDocument/2006/relationships/image" Target="../media/image115.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112.wmf"/><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114.wmf"/><Relationship Id="rId1" Type="http://schemas.openxmlformats.org/officeDocument/2006/relationships/vmlDrawing" Target="../drawings/vmlDrawing23.vml"/><Relationship Id="rId6" Type="http://schemas.openxmlformats.org/officeDocument/2006/relationships/image" Target="../media/image109.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83.bin"/><Relationship Id="rId14" Type="http://schemas.openxmlformats.org/officeDocument/2006/relationships/image" Target="../media/image113.wmf"/></Relationships>
</file>

<file path=ppt/slides/_rels/slide8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image" Target="../media/image120.wmf"/><Relationship Id="rId18" Type="http://schemas.openxmlformats.org/officeDocument/2006/relationships/oleObject" Target="../embeddings/oleObject95.bin"/><Relationship Id="rId3" Type="http://schemas.openxmlformats.org/officeDocument/2006/relationships/oleObject" Target="../embeddings/oleObject88.bin"/><Relationship Id="rId21" Type="http://schemas.openxmlformats.org/officeDocument/2006/relationships/image" Target="../media/image124.wmf"/><Relationship Id="rId7" Type="http://schemas.openxmlformats.org/officeDocument/2006/relationships/oleObject" Target="../embeddings/oleObject90.bin"/><Relationship Id="rId12" Type="http://schemas.openxmlformats.org/officeDocument/2006/relationships/oleObject" Target="../embeddings/oleObject92.bin"/><Relationship Id="rId17" Type="http://schemas.openxmlformats.org/officeDocument/2006/relationships/image" Target="../media/image122.wmf"/><Relationship Id="rId25"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24.vml"/><Relationship Id="rId6" Type="http://schemas.openxmlformats.org/officeDocument/2006/relationships/image" Target="../media/image117.wmf"/><Relationship Id="rId11" Type="http://schemas.openxmlformats.org/officeDocument/2006/relationships/image" Target="../media/image119.wmf"/><Relationship Id="rId24" Type="http://schemas.openxmlformats.org/officeDocument/2006/relationships/oleObject" Target="../embeddings/oleObject98.bin"/><Relationship Id="rId5" Type="http://schemas.openxmlformats.org/officeDocument/2006/relationships/oleObject" Target="../embeddings/oleObject89.bin"/><Relationship Id="rId15" Type="http://schemas.openxmlformats.org/officeDocument/2006/relationships/image" Target="../media/image121.wmf"/><Relationship Id="rId23" Type="http://schemas.openxmlformats.org/officeDocument/2006/relationships/image" Target="../media/image125.wmf"/><Relationship Id="rId10" Type="http://schemas.openxmlformats.org/officeDocument/2006/relationships/oleObject" Target="../embeddings/oleObject91.bin"/><Relationship Id="rId19" Type="http://schemas.openxmlformats.org/officeDocument/2006/relationships/image" Target="../media/image123.wmf"/><Relationship Id="rId4" Type="http://schemas.openxmlformats.org/officeDocument/2006/relationships/image" Target="../media/image116.wmf"/><Relationship Id="rId9" Type="http://schemas.openxmlformats.org/officeDocument/2006/relationships/image" Target="../media/image127.wmf"/><Relationship Id="rId14" Type="http://schemas.openxmlformats.org/officeDocument/2006/relationships/oleObject" Target="../embeddings/oleObject93.bin"/><Relationship Id="rId22" Type="http://schemas.openxmlformats.org/officeDocument/2006/relationships/oleObject" Target="../embeddings/oleObject97.bin"/></Relationships>
</file>

<file path=ppt/slides/_rels/slide87.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32.wmf"/><Relationship Id="rId2" Type="http://schemas.openxmlformats.org/officeDocument/2006/relationships/slideLayout" Target="../slideLayouts/slideLayout7.xml"/><Relationship Id="rId16" Type="http://schemas.openxmlformats.org/officeDocument/2006/relationships/image" Target="../media/image134.wmf"/><Relationship Id="rId1" Type="http://schemas.openxmlformats.org/officeDocument/2006/relationships/vmlDrawing" Target="../drawings/vmlDrawing25.vml"/><Relationship Id="rId6" Type="http://schemas.openxmlformats.org/officeDocument/2006/relationships/image" Target="../media/image129.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02.bin"/><Relationship Id="rId14" Type="http://schemas.openxmlformats.org/officeDocument/2006/relationships/image" Target="../media/image133.wmf"/></Relationships>
</file>

<file path=ppt/slides/_rels/slide88.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6.wmf"/><Relationship Id="rId5" Type="http://schemas.openxmlformats.org/officeDocument/2006/relationships/oleObject" Target="../embeddings/oleObject107.bin"/><Relationship Id="rId4" Type="http://schemas.openxmlformats.org/officeDocument/2006/relationships/image" Target="../media/image135.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42.wmf"/><Relationship Id="rId18" Type="http://schemas.openxmlformats.org/officeDocument/2006/relationships/oleObject" Target="../embeddings/oleObject116.bin"/><Relationship Id="rId3" Type="http://schemas.openxmlformats.org/officeDocument/2006/relationships/oleObject" Target="../embeddings/oleObject109.bin"/><Relationship Id="rId21" Type="http://schemas.openxmlformats.org/officeDocument/2006/relationships/image" Target="../media/image146.wmf"/><Relationship Id="rId7" Type="http://schemas.openxmlformats.org/officeDocument/2006/relationships/image" Target="../media/image147.png"/><Relationship Id="rId12" Type="http://schemas.openxmlformats.org/officeDocument/2006/relationships/oleObject" Target="../embeddings/oleObject113.bin"/><Relationship Id="rId17" Type="http://schemas.openxmlformats.org/officeDocument/2006/relationships/image" Target="../media/image144.wmf"/><Relationship Id="rId2" Type="http://schemas.openxmlformats.org/officeDocument/2006/relationships/slideLayout" Target="../slideLayouts/slideLayout7.xml"/><Relationship Id="rId16" Type="http://schemas.openxmlformats.org/officeDocument/2006/relationships/oleObject" Target="../embeddings/oleObject115.bin"/><Relationship Id="rId20" Type="http://schemas.openxmlformats.org/officeDocument/2006/relationships/oleObject" Target="../embeddings/oleObject117.bin"/><Relationship Id="rId1" Type="http://schemas.openxmlformats.org/officeDocument/2006/relationships/vmlDrawing" Target="../drawings/vmlDrawing27.vml"/><Relationship Id="rId6" Type="http://schemas.openxmlformats.org/officeDocument/2006/relationships/image" Target="../media/image139.wmf"/><Relationship Id="rId11" Type="http://schemas.openxmlformats.org/officeDocument/2006/relationships/image" Target="../media/image141.wmf"/><Relationship Id="rId5" Type="http://schemas.openxmlformats.org/officeDocument/2006/relationships/oleObject" Target="../embeddings/oleObject110.bin"/><Relationship Id="rId15" Type="http://schemas.openxmlformats.org/officeDocument/2006/relationships/image" Target="../media/image143.wmf"/><Relationship Id="rId10" Type="http://schemas.openxmlformats.org/officeDocument/2006/relationships/oleObject" Target="../embeddings/oleObject112.bin"/><Relationship Id="rId19" Type="http://schemas.openxmlformats.org/officeDocument/2006/relationships/image" Target="../media/image145.wmf"/><Relationship Id="rId4" Type="http://schemas.openxmlformats.org/officeDocument/2006/relationships/image" Target="../media/image138.wmf"/><Relationship Id="rId9" Type="http://schemas.openxmlformats.org/officeDocument/2006/relationships/image" Target="../media/image140.wmf"/><Relationship Id="rId14" Type="http://schemas.openxmlformats.org/officeDocument/2006/relationships/oleObject" Target="../embeddings/oleObject11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49.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image" Target="../media/image154.png"/><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21.bin"/><Relationship Id="rId14" Type="http://schemas.openxmlformats.org/officeDocument/2006/relationships/image" Target="../media/image153.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image" Target="../media/image15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25.bin"/><Relationship Id="rId5" Type="http://schemas.openxmlformats.org/officeDocument/2006/relationships/image" Target="../media/image157.png"/><Relationship Id="rId4" Type="http://schemas.openxmlformats.org/officeDocument/2006/relationships/image" Target="../media/image155.wmf"/></Relationships>
</file>

<file path=ppt/slides/_rels/slide92.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oleObject" Target="../embeddings/oleObject126.bin"/><Relationship Id="rId7" Type="http://schemas.openxmlformats.org/officeDocument/2006/relationships/image" Target="../media/image160.png"/><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9.wmf"/><Relationship Id="rId5" Type="http://schemas.openxmlformats.org/officeDocument/2006/relationships/oleObject" Target="../embeddings/oleObject127.bin"/><Relationship Id="rId4" Type="http://schemas.openxmlformats.org/officeDocument/2006/relationships/image" Target="../media/image158.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63.jpeg"/><Relationship Id="rId2" Type="http://schemas.openxmlformats.org/officeDocument/2006/relationships/image" Target="../media/image162.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64.jpeg"/><Relationship Id="rId2" Type="http://schemas.openxmlformats.org/officeDocument/2006/relationships/image" Target="../media/image162.jpeg"/><Relationship Id="rId1" Type="http://schemas.openxmlformats.org/officeDocument/2006/relationships/slideLayout" Target="../slideLayouts/slideLayout7.xml"/><Relationship Id="rId4" Type="http://schemas.openxmlformats.org/officeDocument/2006/relationships/image" Target="../media/image165.jpeg"/></Relationships>
</file>

<file path=ppt/slides/_rels/slide98.xml.rels><?xml version="1.0" encoding="UTF-8" standalone="yes"?>
<Relationships xmlns="http://schemas.openxmlformats.org/package/2006/relationships"><Relationship Id="rId3" Type="http://schemas.openxmlformats.org/officeDocument/2006/relationships/image" Target="../media/image167.jpeg"/><Relationship Id="rId2" Type="http://schemas.openxmlformats.org/officeDocument/2006/relationships/image" Target="../media/image16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61" b="1">
                <a:solidFill>
                  <a:schemeClr val="tx1"/>
                </a:solidFill>
                <a:latin typeface="Times New Roman" pitchFamily="18" charset="0"/>
                <a:ea typeface="宋体" pitchFamily="2" charset="-122"/>
              </a:defRPr>
            </a:lvl1pPr>
            <a:lvl2pPr marL="947633" indent="-364474" eaLnBrk="0" hangingPunct="0">
              <a:defRPr kumimoji="1" sz="3061" b="1">
                <a:solidFill>
                  <a:schemeClr val="tx1"/>
                </a:solidFill>
                <a:latin typeface="Times New Roman" pitchFamily="18" charset="0"/>
                <a:ea typeface="宋体" pitchFamily="2" charset="-122"/>
              </a:defRPr>
            </a:lvl2pPr>
            <a:lvl3pPr marL="1457897" indent="-291579" eaLnBrk="0" hangingPunct="0">
              <a:defRPr kumimoji="1" sz="3061" b="1">
                <a:solidFill>
                  <a:schemeClr val="tx1"/>
                </a:solidFill>
                <a:latin typeface="Times New Roman" pitchFamily="18" charset="0"/>
                <a:ea typeface="宋体" pitchFamily="2" charset="-122"/>
              </a:defRPr>
            </a:lvl3pPr>
            <a:lvl4pPr marL="2041055" indent="-291579" eaLnBrk="0" hangingPunct="0">
              <a:defRPr kumimoji="1" sz="3061" b="1">
                <a:solidFill>
                  <a:schemeClr val="tx1"/>
                </a:solidFill>
                <a:latin typeface="Times New Roman" pitchFamily="18" charset="0"/>
                <a:ea typeface="宋体" pitchFamily="2" charset="-122"/>
              </a:defRPr>
            </a:lvl4pPr>
            <a:lvl5pPr marL="2624214" indent="-291579" eaLnBrk="0" hangingPunct="0">
              <a:defRPr kumimoji="1" sz="3061" b="1">
                <a:solidFill>
                  <a:schemeClr val="tx1"/>
                </a:solidFill>
                <a:latin typeface="Times New Roman" pitchFamily="18" charset="0"/>
                <a:ea typeface="宋体" pitchFamily="2" charset="-122"/>
              </a:defRPr>
            </a:lvl5pPr>
            <a:lvl6pPr marL="3207372"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6pPr>
            <a:lvl7pPr marL="3790531"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7pPr>
            <a:lvl8pPr marL="4373690"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8pPr>
            <a:lvl9pPr marL="4956848"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9pPr>
          </a:lstStyle>
          <a:p>
            <a:pPr eaLnBrk="1" hangingPunct="1"/>
            <a:fld id="{F22EFBC0-C814-4CFC-B5B3-CE8E48F3847E}" type="slidenum">
              <a:rPr kumimoji="0" lang="en-US" altLang="zh-CN" sz="1403" b="0"/>
              <a:pPr eaLnBrk="1" hangingPunct="1"/>
              <a:t>1</a:t>
            </a:fld>
            <a:endParaRPr kumimoji="0" lang="en-US" altLang="zh-CN" sz="1403" b="0"/>
          </a:p>
        </p:txBody>
      </p:sp>
      <p:sp>
        <p:nvSpPr>
          <p:cNvPr id="6147" name="Rectangle 2"/>
          <p:cNvSpPr txBox="1">
            <a:spLocks noChangeArrowheads="1"/>
          </p:cNvSpPr>
          <p:nvPr/>
        </p:nvSpPr>
        <p:spPr bwMode="auto">
          <a:xfrm>
            <a:off x="2192184" y="1278441"/>
            <a:ext cx="2771953" cy="58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16618" tIns="58309" rIns="116618" bIns="58309">
            <a:spAutoFit/>
          </a:bodyPr>
          <a:lstStyle>
            <a:lvl1pPr marL="968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20000"/>
              </a:spcBef>
              <a:buClr>
                <a:srgbClr val="7000C8"/>
              </a:buClr>
              <a:buSzPct val="75000"/>
              <a:buFont typeface="Wingdings" pitchFamily="2" charset="2"/>
              <a:buNone/>
            </a:pPr>
            <a:r>
              <a:rPr lang="zh-CN" altLang="en-US" sz="3061" dirty="0">
                <a:solidFill>
                  <a:srgbClr val="0000FF"/>
                </a:solidFill>
                <a:latin typeface="宋体" pitchFamily="2" charset="-122"/>
              </a:rPr>
              <a:t>问题的提出：</a:t>
            </a:r>
          </a:p>
        </p:txBody>
      </p:sp>
      <p:sp>
        <p:nvSpPr>
          <p:cNvPr id="6148" name="Rectangle 3"/>
          <p:cNvSpPr txBox="1">
            <a:spLocks noChangeArrowheads="1"/>
          </p:cNvSpPr>
          <p:nvPr/>
        </p:nvSpPr>
        <p:spPr bwMode="auto">
          <a:xfrm>
            <a:off x="2192185" y="2005424"/>
            <a:ext cx="7619326" cy="37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lIns="116618" tIns="58309" rIns="116618" bIns="58309">
            <a:spAutoFit/>
          </a:bodyPr>
          <a:lstStyle>
            <a:defPPr>
              <a:defRPr lang="zh-CN"/>
            </a:defPPr>
            <a:lvl1pPr marL="455613" indent="-357188" eaLnBrk="0" hangingPunct="0">
              <a:spcBef>
                <a:spcPct val="20000"/>
              </a:spcBef>
              <a:buClr>
                <a:srgbClr val="7000C8"/>
              </a:buClr>
              <a:buSzPct val="75000"/>
              <a:buFont typeface="Wingdings" pitchFamily="2" charset="2"/>
              <a:buChar char="n"/>
              <a:defRPr sz="2200">
                <a:latin typeface="楷体" pitchFamily="49" charset="-122"/>
                <a:ea typeface="楷体" pitchFamily="49" charset="-122"/>
              </a:defRPr>
            </a:lvl1pPr>
          </a:lstStyle>
          <a:p>
            <a:r>
              <a:rPr lang="zh-CN" altLang="zh-CN" sz="2806" dirty="0"/>
              <a:t>在对图像的研究和应用中，人们往往仅对图像中的某些目标感兴趣，这些目标通常对应图像中具有特定性质的区域。</a:t>
            </a:r>
            <a:endParaRPr lang="en-US" altLang="zh-CN" sz="2806" dirty="0"/>
          </a:p>
          <a:p>
            <a:r>
              <a:rPr lang="zh-CN" altLang="zh-CN" sz="2806" dirty="0"/>
              <a:t>图像分割</a:t>
            </a:r>
            <a:r>
              <a:rPr lang="zh-CN" altLang="zh-CN" sz="2806" dirty="0">
                <a:latin typeface="Times New Roman" panose="02020603050405020304" pitchFamily="18" charset="0"/>
                <a:cs typeface="Times New Roman" panose="02020603050405020304" pitchFamily="18" charset="0"/>
              </a:rPr>
              <a:t>（</a:t>
            </a:r>
            <a:r>
              <a:rPr lang="en-US" altLang="zh-CN" sz="2806" dirty="0">
                <a:latin typeface="Times New Roman" panose="02020603050405020304" pitchFamily="18" charset="0"/>
                <a:cs typeface="Times New Roman" panose="02020603050405020304" pitchFamily="18" charset="0"/>
              </a:rPr>
              <a:t>Image Segmentation</a:t>
            </a:r>
            <a:r>
              <a:rPr lang="zh-CN" altLang="zh-CN" sz="2806" dirty="0">
                <a:latin typeface="Times New Roman" panose="02020603050405020304" pitchFamily="18" charset="0"/>
                <a:cs typeface="Times New Roman" panose="02020603050405020304" pitchFamily="18" charset="0"/>
              </a:rPr>
              <a:t>）</a:t>
            </a:r>
            <a:r>
              <a:rPr lang="zh-CN" altLang="zh-CN" sz="2806" dirty="0"/>
              <a:t>是指把一幅图像分成不同的具有特定性质区域的图像处理技术，将这些区域分离提取出来，以便进一步提取特征和理解</a:t>
            </a:r>
            <a:endParaRPr lang="en-US" altLang="zh-CN" sz="2806" dirty="0"/>
          </a:p>
          <a:p>
            <a:r>
              <a:rPr lang="zh-CN" altLang="en-US" sz="2806" dirty="0">
                <a:solidFill>
                  <a:srgbClr val="0000FF"/>
                </a:solidFill>
              </a:rPr>
              <a:t>如何实现图像分割？</a:t>
            </a:r>
          </a:p>
        </p:txBody>
      </p:sp>
      <p:sp>
        <p:nvSpPr>
          <p:cNvPr id="6149" name="TextBox 5"/>
          <p:cNvSpPr txBox="1">
            <a:spLocks noChangeArrowheads="1"/>
          </p:cNvSpPr>
          <p:nvPr/>
        </p:nvSpPr>
        <p:spPr bwMode="auto">
          <a:xfrm>
            <a:off x="1963383" y="398886"/>
            <a:ext cx="6643370" cy="5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sz="3061" dirty="0">
                <a:solidFill>
                  <a:srgbClr val="FF0000"/>
                </a:solidFill>
                <a:latin typeface="微软雅黑" pitchFamily="34" charset="-122"/>
                <a:ea typeface="微软雅黑" pitchFamily="34" charset="-122"/>
              </a:rPr>
              <a:t>第</a:t>
            </a:r>
            <a:r>
              <a:rPr lang="en-US" altLang="zh-CN" sz="3061" dirty="0">
                <a:solidFill>
                  <a:srgbClr val="FF0000"/>
                </a:solidFill>
                <a:latin typeface="微软雅黑" pitchFamily="34" charset="-122"/>
                <a:ea typeface="微软雅黑" pitchFamily="34" charset="-122"/>
              </a:rPr>
              <a:t>10</a:t>
            </a:r>
            <a:r>
              <a:rPr lang="zh-CN" altLang="en-US" sz="3061" dirty="0">
                <a:solidFill>
                  <a:srgbClr val="FF0000"/>
                </a:solidFill>
                <a:latin typeface="微软雅黑" pitchFamily="34" charset="-122"/>
                <a:ea typeface="微软雅黑" pitchFamily="34" charset="-122"/>
              </a:rPr>
              <a:t>章 图像分割</a:t>
            </a:r>
          </a:p>
        </p:txBody>
      </p:sp>
    </p:spTree>
    <p:extLst>
      <p:ext uri="{BB962C8B-B14F-4D97-AF65-F5344CB8AC3E}">
        <p14:creationId xmlns:p14="http://schemas.microsoft.com/office/powerpoint/2010/main" val="4081141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a:t>
            </a:fld>
            <a:endParaRPr lang="en-US" altLang="zh-CN"/>
          </a:p>
        </p:txBody>
      </p:sp>
      <p:sp>
        <p:nvSpPr>
          <p:cNvPr id="3" name="Rectangle 2"/>
          <p:cNvSpPr txBox="1">
            <a:spLocks noChangeArrowheads="1"/>
          </p:cNvSpPr>
          <p:nvPr/>
        </p:nvSpPr>
        <p:spPr bwMode="auto">
          <a:xfrm>
            <a:off x="1963382" y="305746"/>
            <a:ext cx="6015413"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10.1.1 </a:t>
            </a:r>
            <a:r>
              <a:rPr lang="zh-CN" altLang="en-US" sz="3061" dirty="0">
                <a:ea typeface="微软雅黑" pitchFamily="34" charset="-122"/>
                <a:cs typeface="Times New Roman" pitchFamily="18" charset="0"/>
              </a:rPr>
              <a:t>基于灰度直方图的阈值选择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效果</a:t>
            </a:r>
            <a:endParaRPr lang="zh-CN" altLang="zh-CN" sz="2806" dirty="0">
              <a:latin typeface="楷体" pitchFamily="49" charset="-122"/>
              <a:ea typeface="楷体" pitchFamily="49" charset="-122"/>
            </a:endParaRPr>
          </a:p>
        </p:txBody>
      </p:sp>
      <p:pic>
        <p:nvPicPr>
          <p:cNvPr id="157698" name="Picture 2" descr="lo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921" y="2463151"/>
            <a:ext cx="2891415" cy="183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Picture 3" descr="lotushist"/>
          <p:cNvPicPr>
            <a:picLocks noChangeAspect="1" noChangeArrowheads="1"/>
          </p:cNvPicPr>
          <p:nvPr/>
        </p:nvPicPr>
        <p:blipFill>
          <a:blip r:embed="rId3">
            <a:extLst>
              <a:ext uri="{28A0092B-C50C-407E-A947-70E740481C1C}">
                <a14:useLocalDpi xmlns:a14="http://schemas.microsoft.com/office/drawing/2010/main" val="0"/>
              </a:ext>
            </a:extLst>
          </a:blip>
          <a:srcRect l="4213" t="3456" r="7021" b="864"/>
          <a:stretch>
            <a:fillRect/>
          </a:stretch>
        </p:blipFill>
        <p:spPr bwMode="auto">
          <a:xfrm>
            <a:off x="6401474" y="2394926"/>
            <a:ext cx="3154640" cy="183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00" name="Picture 4" descr="smoothhist"/>
          <p:cNvPicPr>
            <a:picLocks noChangeAspect="1" noChangeArrowheads="1"/>
          </p:cNvPicPr>
          <p:nvPr/>
        </p:nvPicPr>
        <p:blipFill>
          <a:blip r:embed="rId4">
            <a:extLst>
              <a:ext uri="{28A0092B-C50C-407E-A947-70E740481C1C}">
                <a14:useLocalDpi xmlns:a14="http://schemas.microsoft.com/office/drawing/2010/main" val="0"/>
              </a:ext>
            </a:extLst>
          </a:blip>
          <a:srcRect l="7492" t="6033" r="7423" b="4781"/>
          <a:stretch>
            <a:fillRect/>
          </a:stretch>
        </p:blipFill>
        <p:spPr bwMode="auto">
          <a:xfrm>
            <a:off x="6546106" y="4531124"/>
            <a:ext cx="2948110" cy="183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01" name="Picture 5" descr="bilotu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6694" y="4531124"/>
            <a:ext cx="2901540" cy="183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059973" y="2968802"/>
            <a:ext cx="667349" cy="825190"/>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原图</a:t>
            </a:r>
            <a:endParaRPr lang="zh-CN" altLang="en-US" sz="2806" dirty="0">
              <a:solidFill>
                <a:srgbClr val="C00000"/>
              </a:solidFill>
              <a:latin typeface="楷体" pitchFamily="49" charset="-122"/>
              <a:ea typeface="楷体" pitchFamily="49" charset="-122"/>
            </a:endParaRPr>
          </a:p>
        </p:txBody>
      </p:sp>
      <p:sp>
        <p:nvSpPr>
          <p:cNvPr id="8" name="矩形 7"/>
          <p:cNvSpPr/>
          <p:nvPr/>
        </p:nvSpPr>
        <p:spPr>
          <a:xfrm>
            <a:off x="9494216" y="2390576"/>
            <a:ext cx="605101" cy="1845196"/>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灰度直方图</a:t>
            </a:r>
            <a:endParaRPr lang="zh-CN" altLang="en-US" sz="2806" dirty="0">
              <a:solidFill>
                <a:srgbClr val="C00000"/>
              </a:solidFill>
              <a:latin typeface="楷体" pitchFamily="49" charset="-122"/>
              <a:ea typeface="楷体" pitchFamily="49" charset="-122"/>
            </a:endParaRPr>
          </a:p>
        </p:txBody>
      </p:sp>
      <p:sp>
        <p:nvSpPr>
          <p:cNvPr id="13" name="矩形 12"/>
          <p:cNvSpPr/>
          <p:nvPr/>
        </p:nvSpPr>
        <p:spPr>
          <a:xfrm>
            <a:off x="9494216" y="4531124"/>
            <a:ext cx="872515" cy="1974639"/>
          </a:xfrm>
          <a:prstGeom prst="rect">
            <a:avLst/>
          </a:prstGeom>
          <a:noFill/>
          <a:ln>
            <a:noFill/>
          </a:ln>
        </p:spPr>
        <p:txBody>
          <a:bodyPr vert="eaVert" lIns="0" tIns="0" rIns="0" bIns="0" anchor="ctr" anchorCtr="1"/>
          <a:lstStyle/>
          <a:p>
            <a:pPr algn="ctr">
              <a:spcBef>
                <a:spcPct val="20000"/>
              </a:spcBef>
              <a:buClr>
                <a:schemeClr val="hlink"/>
              </a:buClr>
              <a:buSzPct val="110000"/>
              <a:buFont typeface="Wingdings" pitchFamily="2" charset="2"/>
              <a:buNone/>
            </a:pPr>
            <a:r>
              <a:rPr lang="zh-CN" altLang="en-US" sz="2806" dirty="0">
                <a:solidFill>
                  <a:srgbClr val="C00000"/>
                </a:solidFill>
                <a:latin typeface="楷体" pitchFamily="49" charset="-122"/>
                <a:ea typeface="楷体" pitchFamily="49" charset="-122"/>
              </a:rPr>
              <a:t>平滑后的直方图和波谷</a:t>
            </a:r>
          </a:p>
        </p:txBody>
      </p:sp>
      <p:sp>
        <p:nvSpPr>
          <p:cNvPr id="9" name="矩形 8"/>
          <p:cNvSpPr/>
          <p:nvPr/>
        </p:nvSpPr>
        <p:spPr>
          <a:xfrm>
            <a:off x="1696110" y="4749642"/>
            <a:ext cx="1300252" cy="1401487"/>
          </a:xfrm>
          <a:prstGeom prst="rect">
            <a:avLst/>
          </a:prstGeom>
          <a:noFill/>
          <a:ln>
            <a:noFill/>
          </a:ln>
        </p:spPr>
        <p:txBody>
          <a:bodyPr vert="horz" lIns="0" tIns="0" rIns="0" bIns="0" anchor="ctr" anchorCtr="1"/>
          <a:lstStyle/>
          <a:p>
            <a:pPr algn="ctr">
              <a:spcBef>
                <a:spcPct val="20000"/>
              </a:spcBef>
              <a:buClr>
                <a:schemeClr val="hlink"/>
              </a:buClr>
              <a:buSzPct val="110000"/>
              <a:buFont typeface="Wingdings" pitchFamily="2" charset="2"/>
              <a:buNone/>
            </a:pPr>
            <a:r>
              <a:rPr lang="zh-CN" altLang="zh-CN" sz="2806" dirty="0">
                <a:solidFill>
                  <a:srgbClr val="C00000"/>
                </a:solidFill>
                <a:ea typeface="楷体" pitchFamily="49" charset="-122"/>
                <a:cs typeface="Times New Roman" panose="02020603050405020304" pitchFamily="18" charset="0"/>
              </a:rPr>
              <a:t>分割图</a:t>
            </a:r>
            <a:endParaRPr lang="en-US" altLang="zh-CN" sz="2806" dirty="0">
              <a:solidFill>
                <a:srgbClr val="C00000"/>
              </a:solidFill>
              <a:ea typeface="楷体" pitchFamily="49" charset="-122"/>
              <a:cs typeface="Times New Roman" panose="02020603050405020304" pitchFamily="18" charset="0"/>
            </a:endParaRPr>
          </a:p>
          <a:p>
            <a:pPr algn="ctr">
              <a:spcBef>
                <a:spcPct val="20000"/>
              </a:spcBef>
              <a:buClr>
                <a:schemeClr val="hlink"/>
              </a:buClr>
              <a:buSzPct val="110000"/>
              <a:buFont typeface="Wingdings" pitchFamily="2" charset="2"/>
              <a:buNone/>
            </a:pPr>
            <a:r>
              <a:rPr lang="en-US" altLang="zh-CN" sz="2806" dirty="0">
                <a:solidFill>
                  <a:srgbClr val="C00000"/>
                </a:solidFill>
                <a:ea typeface="楷体" pitchFamily="49" charset="-122"/>
                <a:cs typeface="Times New Roman" panose="02020603050405020304" pitchFamily="18" charset="0"/>
              </a:rPr>
              <a:t>T=118</a:t>
            </a:r>
            <a:endParaRPr lang="zh-CN" altLang="en-US" sz="2806" dirty="0">
              <a:solidFill>
                <a:srgbClr val="C00000"/>
              </a:solidFill>
              <a:ea typeface="楷体" pitchFamily="49" charset="-122"/>
              <a:cs typeface="Times New Roman" panose="02020603050405020304" pitchFamily="18" charset="0"/>
            </a:endParaRPr>
          </a:p>
        </p:txBody>
      </p:sp>
    </p:spTree>
    <p:extLst>
      <p:ext uri="{BB962C8B-B14F-4D97-AF65-F5344CB8AC3E}">
        <p14:creationId xmlns:p14="http://schemas.microsoft.com/office/powerpoint/2010/main" val="26915977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100</a:t>
            </a:fld>
            <a:endParaRPr lang="en-US" altLang="zh-CN"/>
          </a:p>
        </p:txBody>
      </p:sp>
      <p:sp>
        <p:nvSpPr>
          <p:cNvPr id="12" name="矩形 11"/>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3" name="矩形 12"/>
          <p:cNvSpPr/>
          <p:nvPr/>
        </p:nvSpPr>
        <p:spPr>
          <a:xfrm>
            <a:off x="1891335" y="2051345"/>
            <a:ext cx="1974638"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主程序</a:t>
            </a:r>
            <a:endParaRPr lang="zh-CN" altLang="zh-CN" sz="2806" dirty="0">
              <a:latin typeface="楷体" pitchFamily="49" charset="-122"/>
              <a:ea typeface="楷体" pitchFamily="49" charset="-122"/>
            </a:endParaRPr>
          </a:p>
        </p:txBody>
      </p:sp>
      <p:grpSp>
        <p:nvGrpSpPr>
          <p:cNvPr id="14" name="Group 1"/>
          <p:cNvGrpSpPr>
            <a:grpSpLocks/>
          </p:cNvGrpSpPr>
          <p:nvPr/>
        </p:nvGrpSpPr>
        <p:grpSpPr bwMode="auto">
          <a:xfrm>
            <a:off x="1963382" y="2832016"/>
            <a:ext cx="8080979" cy="1699108"/>
            <a:chOff x="1715" y="14182"/>
            <a:chExt cx="5513" cy="1387"/>
          </a:xfrm>
        </p:grpSpPr>
        <p:sp>
          <p:nvSpPr>
            <p:cNvPr id="15" name="AutoShape 14"/>
            <p:cNvSpPr>
              <a:spLocks noChangeShapeType="1"/>
            </p:cNvSpPr>
            <p:nvPr/>
          </p:nvSpPr>
          <p:spPr bwMode="auto">
            <a:xfrm>
              <a:off x="1715" y="14881"/>
              <a:ext cx="408"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6" name="Rectangle 13"/>
            <p:cNvSpPr>
              <a:spLocks noChangeArrowheads="1"/>
            </p:cNvSpPr>
            <p:nvPr/>
          </p:nvSpPr>
          <p:spPr bwMode="auto">
            <a:xfrm>
              <a:off x="2142" y="14553"/>
              <a:ext cx="680" cy="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几何</a:t>
              </a:r>
              <a:endParaRPr lang="zh-CN" altLang="en-US" sz="2551">
                <a:latin typeface="Arial" pitchFamily="34" charset="0"/>
                <a:ea typeface="宋体" pitchFamily="2" charset="-122"/>
                <a:cs typeface="宋体" pitchFamily="2" charset="-122"/>
              </a:endParaRPr>
            </a:p>
            <a:p>
              <a:pPr algn="ctr" defTabSz="1166317" eaLnBrk="0" fontAlgn="base" hangingPunct="0">
                <a:spcBef>
                  <a:spcPct val="0"/>
                </a:spcBef>
                <a:spcAft>
                  <a:spcPct val="0"/>
                </a:spcAft>
              </a:pPr>
              <a:r>
                <a:rPr lang="zh-CN" altLang="en-US" sz="2551">
                  <a:ea typeface="宋体" pitchFamily="2" charset="-122"/>
                  <a:cs typeface="Times New Roman" pitchFamily="18" charset="0"/>
                </a:rPr>
                <a:t>校正</a:t>
              </a:r>
              <a:endParaRPr lang="zh-CN" altLang="en-US" sz="2551">
                <a:latin typeface="Arial" pitchFamily="34" charset="0"/>
                <a:ea typeface="宋体" pitchFamily="2" charset="-122"/>
                <a:cs typeface="宋体" pitchFamily="2" charset="-122"/>
              </a:endParaRPr>
            </a:p>
          </p:txBody>
        </p:sp>
        <p:sp>
          <p:nvSpPr>
            <p:cNvPr id="17" name="AutoShape 12"/>
            <p:cNvSpPr>
              <a:spLocks noChangeShapeType="1"/>
            </p:cNvSpPr>
            <p:nvPr/>
          </p:nvSpPr>
          <p:spPr bwMode="auto">
            <a:xfrm>
              <a:off x="2846" y="14881"/>
              <a:ext cx="408"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8" name="Rectangle 11"/>
            <p:cNvSpPr>
              <a:spLocks noChangeArrowheads="1"/>
            </p:cNvSpPr>
            <p:nvPr/>
          </p:nvSpPr>
          <p:spPr bwMode="auto">
            <a:xfrm>
              <a:off x="3272" y="14645"/>
              <a:ext cx="668" cy="4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裁切</a:t>
              </a:r>
              <a:endParaRPr lang="zh-CN" altLang="en-US" sz="2551">
                <a:latin typeface="Arial" pitchFamily="34" charset="0"/>
                <a:ea typeface="宋体" pitchFamily="2" charset="-122"/>
                <a:cs typeface="宋体" pitchFamily="2" charset="-122"/>
              </a:endParaRPr>
            </a:p>
          </p:txBody>
        </p:sp>
        <p:sp>
          <p:nvSpPr>
            <p:cNvPr id="19" name="AutoShape 10"/>
            <p:cNvSpPr>
              <a:spLocks noChangeShapeType="1"/>
            </p:cNvSpPr>
            <p:nvPr/>
          </p:nvSpPr>
          <p:spPr bwMode="auto">
            <a:xfrm>
              <a:off x="3955" y="14881"/>
              <a:ext cx="408"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0" name="Rectangle 9"/>
            <p:cNvSpPr>
              <a:spLocks noChangeArrowheads="1"/>
            </p:cNvSpPr>
            <p:nvPr/>
          </p:nvSpPr>
          <p:spPr bwMode="auto">
            <a:xfrm>
              <a:off x="4379" y="14552"/>
              <a:ext cx="993" cy="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上下区域</a:t>
              </a:r>
              <a:endParaRPr lang="zh-CN" altLang="en-US" sz="2551">
                <a:latin typeface="Arial" pitchFamily="34" charset="0"/>
                <a:ea typeface="宋体" pitchFamily="2" charset="-122"/>
                <a:cs typeface="宋体" pitchFamily="2" charset="-122"/>
              </a:endParaRPr>
            </a:p>
            <a:p>
              <a:pPr algn="ctr" defTabSz="1166317" eaLnBrk="0" fontAlgn="base" hangingPunct="0">
                <a:spcBef>
                  <a:spcPct val="0"/>
                </a:spcBef>
                <a:spcAft>
                  <a:spcPct val="0"/>
                </a:spcAft>
              </a:pPr>
              <a:r>
                <a:rPr lang="zh-CN" altLang="en-US" sz="2551">
                  <a:ea typeface="宋体" pitchFamily="2" charset="-122"/>
                  <a:cs typeface="Times New Roman" pitchFamily="18" charset="0"/>
                </a:rPr>
                <a:t>分割</a:t>
              </a:r>
              <a:endParaRPr lang="zh-CN" altLang="en-US" sz="2551">
                <a:latin typeface="Arial" pitchFamily="34" charset="0"/>
                <a:ea typeface="宋体" pitchFamily="2" charset="-122"/>
                <a:cs typeface="宋体" pitchFamily="2" charset="-122"/>
              </a:endParaRPr>
            </a:p>
          </p:txBody>
        </p:sp>
        <p:sp>
          <p:nvSpPr>
            <p:cNvPr id="21" name="AutoShape 8"/>
            <p:cNvSpPr>
              <a:spLocks noChangeShapeType="1"/>
            </p:cNvSpPr>
            <p:nvPr/>
          </p:nvSpPr>
          <p:spPr bwMode="auto">
            <a:xfrm>
              <a:off x="5397" y="14881"/>
              <a:ext cx="269"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grpSp>
          <p:nvGrpSpPr>
            <p:cNvPr id="22" name="Group 4"/>
            <p:cNvGrpSpPr>
              <a:grpSpLocks/>
            </p:cNvGrpSpPr>
            <p:nvPr/>
          </p:nvGrpSpPr>
          <p:grpSpPr bwMode="auto">
            <a:xfrm>
              <a:off x="5678" y="14424"/>
              <a:ext cx="278" cy="915"/>
              <a:chOff x="5678" y="14424"/>
              <a:chExt cx="278" cy="915"/>
            </a:xfrm>
          </p:grpSpPr>
          <p:sp>
            <p:nvSpPr>
              <p:cNvPr id="25" name="AutoShape 7"/>
              <p:cNvSpPr>
                <a:spLocks noChangeShapeType="1"/>
              </p:cNvSpPr>
              <p:nvPr/>
            </p:nvSpPr>
            <p:spPr bwMode="auto">
              <a:xfrm>
                <a:off x="5682" y="14425"/>
                <a:ext cx="0" cy="914"/>
              </a:xfrm>
              <a:prstGeom prst="straightConnector1">
                <a:avLst/>
              </a:prstGeom>
              <a:noFill/>
              <a:ln w="22225">
                <a:solidFill>
                  <a:srgbClr val="000000"/>
                </a:solidFill>
                <a:round/>
                <a:headEnd/>
                <a:tailEnd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6" name="AutoShape 6"/>
              <p:cNvSpPr>
                <a:spLocks noChangeShapeType="1"/>
              </p:cNvSpPr>
              <p:nvPr/>
            </p:nvSpPr>
            <p:spPr bwMode="auto">
              <a:xfrm>
                <a:off x="5678" y="14424"/>
                <a:ext cx="269"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7" name="AutoShape 5"/>
              <p:cNvSpPr>
                <a:spLocks noChangeShapeType="1"/>
              </p:cNvSpPr>
              <p:nvPr/>
            </p:nvSpPr>
            <p:spPr bwMode="auto">
              <a:xfrm>
                <a:off x="5687" y="15339"/>
                <a:ext cx="269"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grpSp>
        <p:sp>
          <p:nvSpPr>
            <p:cNvPr id="23" name="Rectangle 3"/>
            <p:cNvSpPr>
              <a:spLocks noChangeArrowheads="1"/>
            </p:cNvSpPr>
            <p:nvPr/>
          </p:nvSpPr>
          <p:spPr bwMode="auto">
            <a:xfrm>
              <a:off x="5954" y="14182"/>
              <a:ext cx="1274" cy="4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9692" rIns="0" bIns="59692"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信息区分割</a:t>
              </a:r>
              <a:endParaRPr lang="zh-CN" altLang="en-US" sz="2551">
                <a:latin typeface="Arial" pitchFamily="34" charset="0"/>
                <a:ea typeface="宋体" pitchFamily="2" charset="-122"/>
                <a:cs typeface="宋体" pitchFamily="2" charset="-122"/>
              </a:endParaRPr>
            </a:p>
          </p:txBody>
        </p:sp>
        <p:sp>
          <p:nvSpPr>
            <p:cNvPr id="24" name="Rectangle 2"/>
            <p:cNvSpPr>
              <a:spLocks noChangeArrowheads="1"/>
            </p:cNvSpPr>
            <p:nvPr/>
          </p:nvSpPr>
          <p:spPr bwMode="auto">
            <a:xfrm>
              <a:off x="5954" y="15098"/>
              <a:ext cx="1274" cy="4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9692" rIns="0" bIns="59692"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答题区分割</a:t>
              </a:r>
              <a:endParaRPr lang="zh-CN" altLang="en-US" sz="2551">
                <a:latin typeface="Arial" pitchFamily="34" charset="0"/>
                <a:ea typeface="宋体" pitchFamily="2" charset="-122"/>
                <a:cs typeface="宋体" pitchFamily="2" charset="-122"/>
              </a:endParaRPr>
            </a:p>
          </p:txBody>
        </p:sp>
      </p:grpSp>
      <p:sp>
        <p:nvSpPr>
          <p:cNvPr id="29"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Tree>
    <p:extLst>
      <p:ext uri="{BB962C8B-B14F-4D97-AF65-F5344CB8AC3E}">
        <p14:creationId xmlns:p14="http://schemas.microsoft.com/office/powerpoint/2010/main" val="9227952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101</a:t>
            </a:fld>
            <a:endParaRPr lang="en-US" altLang="zh-CN"/>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2" name="矩形 11"/>
          <p:cNvSpPr/>
          <p:nvPr/>
        </p:nvSpPr>
        <p:spPr>
          <a:xfrm>
            <a:off x="1891334" y="2021706"/>
            <a:ext cx="4408496"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几何校正</a:t>
            </a:r>
            <a:endParaRPr lang="zh-CN" altLang="zh-CN" sz="2806" dirty="0">
              <a:latin typeface="楷体" pitchFamily="49" charset="-122"/>
              <a:ea typeface="楷体" pitchFamily="49" charset="-122"/>
            </a:endParaRPr>
          </a:p>
        </p:txBody>
      </p:sp>
      <p:sp>
        <p:nvSpPr>
          <p:cNvPr id="30" name="Rectangle 39"/>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46" name="组合 45"/>
          <p:cNvGrpSpPr/>
          <p:nvPr/>
        </p:nvGrpSpPr>
        <p:grpSpPr>
          <a:xfrm>
            <a:off x="2661514" y="2740182"/>
            <a:ext cx="6868973" cy="1979515"/>
            <a:chOff x="624877" y="2148378"/>
            <a:chExt cx="5385466" cy="1551995"/>
          </a:xfrm>
        </p:grpSpPr>
        <p:sp>
          <p:nvSpPr>
            <p:cNvPr id="16" name="AutoShape 15"/>
            <p:cNvSpPr>
              <a:spLocks noChangeShapeType="1"/>
            </p:cNvSpPr>
            <p:nvPr/>
          </p:nvSpPr>
          <p:spPr bwMode="auto">
            <a:xfrm>
              <a:off x="624877" y="2471923"/>
              <a:ext cx="266801" cy="985"/>
            </a:xfrm>
            <a:prstGeom prst="straightConnector1">
              <a:avLst/>
            </a:prstGeom>
            <a:noFill/>
            <a:ln w="22225">
              <a:solidFill>
                <a:srgbClr val="000000"/>
              </a:solidFill>
              <a:round/>
              <a:headEnd w="lg" len="me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7" name="Rectangle 14"/>
            <p:cNvSpPr>
              <a:spLocks noChangeArrowheads="1"/>
            </p:cNvSpPr>
            <p:nvPr/>
          </p:nvSpPr>
          <p:spPr bwMode="auto">
            <a:xfrm>
              <a:off x="905782" y="2240468"/>
              <a:ext cx="875623" cy="4638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9692" rIns="0" bIns="59692"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二值化</a:t>
              </a:r>
              <a:endParaRPr lang="zh-CN" altLang="en-US" sz="2551">
                <a:latin typeface="Arial" pitchFamily="34" charset="0"/>
                <a:ea typeface="宋体" pitchFamily="2" charset="-122"/>
                <a:cs typeface="宋体" pitchFamily="2" charset="-122"/>
              </a:endParaRPr>
            </a:p>
          </p:txBody>
        </p:sp>
        <p:sp>
          <p:nvSpPr>
            <p:cNvPr id="18" name="AutoShape 13"/>
            <p:cNvSpPr>
              <a:spLocks noChangeShapeType="1"/>
            </p:cNvSpPr>
            <p:nvPr/>
          </p:nvSpPr>
          <p:spPr bwMode="auto">
            <a:xfrm flipV="1">
              <a:off x="1799034" y="2472415"/>
              <a:ext cx="266801" cy="0"/>
            </a:xfrm>
            <a:prstGeom prst="straightConnector1">
              <a:avLst/>
            </a:prstGeom>
            <a:noFill/>
            <a:ln w="22225">
              <a:solidFill>
                <a:srgbClr val="000000"/>
              </a:solidFill>
              <a:round/>
              <a:headEnd w="lg" len="me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9" name="Rectangle 12"/>
            <p:cNvSpPr>
              <a:spLocks noChangeArrowheads="1"/>
            </p:cNvSpPr>
            <p:nvPr/>
          </p:nvSpPr>
          <p:spPr bwMode="auto">
            <a:xfrm>
              <a:off x="2070536" y="2239975"/>
              <a:ext cx="1103637" cy="4648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形态滤波</a:t>
              </a:r>
              <a:endParaRPr lang="zh-CN" altLang="en-US" sz="2551">
                <a:latin typeface="Arial" pitchFamily="34" charset="0"/>
                <a:ea typeface="宋体" pitchFamily="2" charset="-122"/>
                <a:cs typeface="宋体" pitchFamily="2" charset="-122"/>
              </a:endParaRPr>
            </a:p>
          </p:txBody>
        </p:sp>
        <p:sp>
          <p:nvSpPr>
            <p:cNvPr id="20" name="AutoShape 11"/>
            <p:cNvSpPr>
              <a:spLocks noChangeShapeType="1"/>
            </p:cNvSpPr>
            <p:nvPr/>
          </p:nvSpPr>
          <p:spPr bwMode="auto">
            <a:xfrm>
              <a:off x="3181226" y="2471923"/>
              <a:ext cx="266801" cy="985"/>
            </a:xfrm>
            <a:prstGeom prst="straightConnector1">
              <a:avLst/>
            </a:prstGeom>
            <a:noFill/>
            <a:ln w="22225">
              <a:solidFill>
                <a:srgbClr val="000000"/>
              </a:solidFill>
              <a:round/>
              <a:headEnd w="lg" len="me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1" name="Rectangle 10"/>
            <p:cNvSpPr>
              <a:spLocks noChangeArrowheads="1"/>
            </p:cNvSpPr>
            <p:nvPr/>
          </p:nvSpPr>
          <p:spPr bwMode="auto">
            <a:xfrm>
              <a:off x="3452727" y="2148378"/>
              <a:ext cx="1167105" cy="648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区域划分</a:t>
              </a:r>
              <a:endParaRPr lang="zh-CN" altLang="en-US" sz="2551">
                <a:latin typeface="Arial" pitchFamily="34" charset="0"/>
                <a:ea typeface="宋体" pitchFamily="2" charset="-122"/>
                <a:cs typeface="宋体" pitchFamily="2" charset="-122"/>
              </a:endParaRPr>
            </a:p>
            <a:p>
              <a:pPr algn="ctr" defTabSz="1166317" eaLnBrk="0" fontAlgn="base" hangingPunct="0">
                <a:spcBef>
                  <a:spcPct val="0"/>
                </a:spcBef>
                <a:spcAft>
                  <a:spcPct val="0"/>
                </a:spcAft>
              </a:pPr>
              <a:r>
                <a:rPr lang="zh-CN" altLang="en-US" sz="2551">
                  <a:ea typeface="宋体" pitchFamily="2" charset="-122"/>
                  <a:cs typeface="Times New Roman" pitchFamily="18" charset="0"/>
                </a:rPr>
                <a:t>并标记</a:t>
              </a:r>
              <a:endParaRPr lang="zh-CN" altLang="en-US" sz="2551">
                <a:latin typeface="Arial" pitchFamily="34" charset="0"/>
                <a:ea typeface="宋体" pitchFamily="2" charset="-122"/>
                <a:cs typeface="宋体" pitchFamily="2" charset="-122"/>
              </a:endParaRPr>
            </a:p>
          </p:txBody>
        </p:sp>
        <p:sp>
          <p:nvSpPr>
            <p:cNvPr id="22" name="AutoShape 9"/>
            <p:cNvSpPr>
              <a:spLocks noChangeShapeType="1"/>
            </p:cNvSpPr>
            <p:nvPr/>
          </p:nvSpPr>
          <p:spPr bwMode="auto">
            <a:xfrm>
              <a:off x="4628060" y="2472415"/>
              <a:ext cx="266801" cy="0"/>
            </a:xfrm>
            <a:prstGeom prst="straightConnector1">
              <a:avLst/>
            </a:prstGeom>
            <a:noFill/>
            <a:ln w="22225">
              <a:solidFill>
                <a:srgbClr val="000000"/>
              </a:solidFill>
              <a:round/>
              <a:headEnd w="lg" len="me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3" name="Rectangle 8"/>
            <p:cNvSpPr>
              <a:spLocks noChangeArrowheads="1"/>
            </p:cNvSpPr>
            <p:nvPr/>
          </p:nvSpPr>
          <p:spPr bwMode="auto">
            <a:xfrm>
              <a:off x="4905439" y="2239975"/>
              <a:ext cx="1103637" cy="4648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区域筛选</a:t>
              </a:r>
              <a:endParaRPr lang="zh-CN" altLang="en-US" sz="2551">
                <a:latin typeface="Arial" pitchFamily="34" charset="0"/>
                <a:ea typeface="宋体" pitchFamily="2" charset="-122"/>
                <a:cs typeface="宋体" pitchFamily="2" charset="-122"/>
              </a:endParaRPr>
            </a:p>
          </p:txBody>
        </p:sp>
        <p:sp>
          <p:nvSpPr>
            <p:cNvPr id="24" name="AutoShape 7"/>
            <p:cNvSpPr>
              <a:spLocks noChangeShapeType="1"/>
            </p:cNvSpPr>
            <p:nvPr/>
          </p:nvSpPr>
          <p:spPr bwMode="auto">
            <a:xfrm flipH="1">
              <a:off x="5456670" y="2724554"/>
              <a:ext cx="0" cy="323052"/>
            </a:xfrm>
            <a:prstGeom prst="straightConnector1">
              <a:avLst/>
            </a:prstGeom>
            <a:noFill/>
            <a:ln w="22225">
              <a:solidFill>
                <a:srgbClr val="000000"/>
              </a:solidFill>
              <a:round/>
              <a:headEnd w="lg" len="me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41" name="Rectangle 29"/>
            <p:cNvSpPr>
              <a:spLocks noChangeArrowheads="1"/>
            </p:cNvSpPr>
            <p:nvPr/>
          </p:nvSpPr>
          <p:spPr bwMode="auto">
            <a:xfrm>
              <a:off x="4449869" y="3051697"/>
              <a:ext cx="1560474" cy="6486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dirty="0">
                  <a:ea typeface="宋体" pitchFamily="2" charset="-122"/>
                  <a:cs typeface="Times New Roman" pitchFamily="18" charset="0"/>
                </a:rPr>
                <a:t>Hough</a:t>
              </a:r>
              <a:r>
                <a:rPr lang="zh-CN" altLang="en-US" sz="2551" dirty="0">
                  <a:ea typeface="宋体" pitchFamily="2" charset="-122"/>
                  <a:cs typeface="Times New Roman" pitchFamily="18" charset="0"/>
                </a:rPr>
                <a:t>变换检测分割线</a:t>
              </a:r>
              <a:endParaRPr lang="zh-CN" altLang="en-US" sz="2551" dirty="0">
                <a:latin typeface="Arial" pitchFamily="34" charset="0"/>
                <a:ea typeface="宋体" pitchFamily="2" charset="-122"/>
                <a:cs typeface="宋体" pitchFamily="2" charset="-122"/>
              </a:endParaRPr>
            </a:p>
          </p:txBody>
        </p:sp>
        <p:sp>
          <p:nvSpPr>
            <p:cNvPr id="42" name="AutoShape 28"/>
            <p:cNvSpPr>
              <a:spLocks noChangeShapeType="1"/>
            </p:cNvSpPr>
            <p:nvPr/>
          </p:nvSpPr>
          <p:spPr bwMode="auto">
            <a:xfrm>
              <a:off x="2339455" y="3376035"/>
              <a:ext cx="300448" cy="0"/>
            </a:xfrm>
            <a:prstGeom prst="straightConnector1">
              <a:avLst/>
            </a:prstGeom>
            <a:noFill/>
            <a:ln w="222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43" name="Rectangle 27"/>
            <p:cNvSpPr>
              <a:spLocks noChangeArrowheads="1"/>
            </p:cNvSpPr>
            <p:nvPr/>
          </p:nvSpPr>
          <p:spPr bwMode="auto">
            <a:xfrm>
              <a:off x="2639903" y="3051697"/>
              <a:ext cx="1487679" cy="6486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设置几何校正对应点</a:t>
              </a:r>
              <a:endParaRPr lang="zh-CN" altLang="en-US" sz="2551">
                <a:latin typeface="Arial" pitchFamily="34" charset="0"/>
                <a:ea typeface="宋体" pitchFamily="2" charset="-122"/>
                <a:cs typeface="宋体" pitchFamily="2" charset="-122"/>
              </a:endParaRPr>
            </a:p>
          </p:txBody>
        </p:sp>
        <p:sp>
          <p:nvSpPr>
            <p:cNvPr id="50" name="AutoShape 28"/>
            <p:cNvSpPr>
              <a:spLocks noChangeShapeType="1"/>
            </p:cNvSpPr>
            <p:nvPr/>
          </p:nvSpPr>
          <p:spPr bwMode="auto">
            <a:xfrm>
              <a:off x="4127582" y="3376035"/>
              <a:ext cx="300448" cy="0"/>
            </a:xfrm>
            <a:prstGeom prst="straightConnector1">
              <a:avLst/>
            </a:prstGeom>
            <a:noFill/>
            <a:ln w="222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51" name="Rectangle 25"/>
            <p:cNvSpPr>
              <a:spLocks noChangeArrowheads="1"/>
            </p:cNvSpPr>
            <p:nvPr/>
          </p:nvSpPr>
          <p:spPr bwMode="auto">
            <a:xfrm>
              <a:off x="1076711" y="3143379"/>
              <a:ext cx="1242821" cy="465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几何校正</a:t>
              </a:r>
              <a:endParaRPr lang="zh-CN" altLang="en-US" sz="2551">
                <a:latin typeface="Arial" pitchFamily="34" charset="0"/>
                <a:ea typeface="宋体" pitchFamily="2" charset="-122"/>
                <a:cs typeface="宋体" pitchFamily="2" charset="-122"/>
              </a:endParaRPr>
            </a:p>
          </p:txBody>
        </p:sp>
        <p:sp>
          <p:nvSpPr>
            <p:cNvPr id="52" name="AutoShape 28"/>
            <p:cNvSpPr>
              <a:spLocks noChangeShapeType="1"/>
            </p:cNvSpPr>
            <p:nvPr/>
          </p:nvSpPr>
          <p:spPr bwMode="auto">
            <a:xfrm>
              <a:off x="776263" y="3391353"/>
              <a:ext cx="300448" cy="0"/>
            </a:xfrm>
            <a:prstGeom prst="straightConnector1">
              <a:avLst/>
            </a:prstGeom>
            <a:noFill/>
            <a:ln w="222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grpSp>
      <p:sp>
        <p:nvSpPr>
          <p:cNvPr id="54"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Tree>
    <p:extLst>
      <p:ext uri="{BB962C8B-B14F-4D97-AF65-F5344CB8AC3E}">
        <p14:creationId xmlns:p14="http://schemas.microsoft.com/office/powerpoint/2010/main" val="4031909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102</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grpSp>
        <p:nvGrpSpPr>
          <p:cNvPr id="20" name="组合 19"/>
          <p:cNvGrpSpPr/>
          <p:nvPr/>
        </p:nvGrpSpPr>
        <p:grpSpPr>
          <a:xfrm>
            <a:off x="2697784" y="1993605"/>
            <a:ext cx="6853679" cy="4695846"/>
            <a:chOff x="1649693" y="1454829"/>
            <a:chExt cx="5373475" cy="3681674"/>
          </a:xfrm>
        </p:grpSpPr>
        <p:grpSp>
          <p:nvGrpSpPr>
            <p:cNvPr id="18" name="组合 17"/>
            <p:cNvGrpSpPr/>
            <p:nvPr/>
          </p:nvGrpSpPr>
          <p:grpSpPr>
            <a:xfrm>
              <a:off x="2180419" y="1454829"/>
              <a:ext cx="1374834" cy="3681674"/>
              <a:chOff x="2612467" y="1058585"/>
              <a:chExt cx="1374834" cy="3681674"/>
            </a:xfrm>
          </p:grpSpPr>
          <p:pic>
            <p:nvPicPr>
              <p:cNvPr id="225282" name="Picture 2" descr="ca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467" y="1058585"/>
                <a:ext cx="1374834"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3" name="Picture 3" descr="2adju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2467" y="2940259"/>
                <a:ext cx="1333112"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p:nvGrpSpPr>
          <p:grpSpPr>
            <a:xfrm>
              <a:off x="3690866" y="1454829"/>
              <a:ext cx="1162251" cy="3681674"/>
              <a:chOff x="4124635" y="1058585"/>
              <a:chExt cx="1162251" cy="3681674"/>
            </a:xfrm>
          </p:grpSpPr>
          <p:pic>
            <p:nvPicPr>
              <p:cNvPr id="225284" name="Picture 4" descr="card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4635" y="1058585"/>
                <a:ext cx="1162251"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5" name="Picture 5" descr="10adju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4635" y="2940259"/>
                <a:ext cx="1074835"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4988731" y="1454829"/>
              <a:ext cx="2034437" cy="3681674"/>
              <a:chOff x="5420779" y="1058585"/>
              <a:chExt cx="2034437" cy="3681674"/>
            </a:xfrm>
          </p:grpSpPr>
          <p:pic>
            <p:nvPicPr>
              <p:cNvPr id="225286" name="Picture 6" descr="card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236" y="1058585"/>
                <a:ext cx="1571523"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7" name="Picture 7" descr="11adjus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20779" y="2940259"/>
                <a:ext cx="2034437"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矩形 25"/>
            <p:cNvSpPr/>
            <p:nvPr/>
          </p:nvSpPr>
          <p:spPr>
            <a:xfrm>
              <a:off x="1656224" y="1752327"/>
              <a:ext cx="523220" cy="1201611"/>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原始图像</a:t>
              </a:r>
              <a:endParaRPr lang="zh-CN" altLang="en-US" sz="2806" dirty="0">
                <a:solidFill>
                  <a:srgbClr val="C00000"/>
                </a:solidFill>
                <a:latin typeface="楷体" pitchFamily="49" charset="-122"/>
                <a:ea typeface="楷体" pitchFamily="49" charset="-122"/>
              </a:endParaRPr>
            </a:p>
          </p:txBody>
        </p:sp>
        <p:sp>
          <p:nvSpPr>
            <p:cNvPr id="27" name="矩形 26"/>
            <p:cNvSpPr/>
            <p:nvPr/>
          </p:nvSpPr>
          <p:spPr>
            <a:xfrm>
              <a:off x="1649693" y="3660539"/>
              <a:ext cx="523220" cy="1201611"/>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en-US" sz="2806" dirty="0">
                  <a:solidFill>
                    <a:srgbClr val="C00000"/>
                  </a:solidFill>
                  <a:latin typeface="楷体" pitchFamily="49" charset="-122"/>
                  <a:ea typeface="楷体" pitchFamily="49" charset="-122"/>
                </a:rPr>
                <a:t>几何校正</a:t>
              </a:r>
            </a:p>
          </p:txBody>
        </p:sp>
      </p:grpSp>
    </p:spTree>
    <p:extLst>
      <p:ext uri="{BB962C8B-B14F-4D97-AF65-F5344CB8AC3E}">
        <p14:creationId xmlns:p14="http://schemas.microsoft.com/office/powerpoint/2010/main" val="32563100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103</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4" name="矩形 13"/>
          <p:cNvSpPr/>
          <p:nvPr/>
        </p:nvSpPr>
        <p:spPr>
          <a:xfrm>
            <a:off x="1891334" y="2021706"/>
            <a:ext cx="4408496"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裁切</a:t>
            </a:r>
            <a:endParaRPr lang="zh-CN" altLang="zh-CN" sz="2806" dirty="0">
              <a:latin typeface="楷体" pitchFamily="49" charset="-122"/>
              <a:ea typeface="楷体" pitchFamily="49" charset="-122"/>
            </a:endParaRPr>
          </a:p>
        </p:txBody>
      </p:sp>
      <p:sp>
        <p:nvSpPr>
          <p:cNvPr id="30" name="Rectangle 34"/>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46" name="组合 45"/>
          <p:cNvGrpSpPr/>
          <p:nvPr/>
        </p:nvGrpSpPr>
        <p:grpSpPr>
          <a:xfrm>
            <a:off x="2679351" y="2832016"/>
            <a:ext cx="6833299" cy="1882796"/>
            <a:chOff x="905827" y="2220379"/>
            <a:chExt cx="5357496" cy="1476164"/>
          </a:xfrm>
        </p:grpSpPr>
        <p:grpSp>
          <p:nvGrpSpPr>
            <p:cNvPr id="16" name="Group 1"/>
            <p:cNvGrpSpPr>
              <a:grpSpLocks/>
            </p:cNvGrpSpPr>
            <p:nvPr/>
          </p:nvGrpSpPr>
          <p:grpSpPr bwMode="auto">
            <a:xfrm>
              <a:off x="905827" y="2220379"/>
              <a:ext cx="5357496" cy="611434"/>
              <a:chOff x="1825" y="11131"/>
              <a:chExt cx="3722" cy="658"/>
            </a:xfrm>
          </p:grpSpPr>
          <p:sp>
            <p:nvSpPr>
              <p:cNvPr id="17" name="AutoShape 13"/>
              <p:cNvSpPr>
                <a:spLocks noChangeShapeType="1"/>
              </p:cNvSpPr>
              <p:nvPr/>
            </p:nvSpPr>
            <p:spPr bwMode="auto">
              <a:xfrm>
                <a:off x="1825" y="11459"/>
                <a:ext cx="227"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8" name="Rectangle 12"/>
              <p:cNvSpPr>
                <a:spLocks noChangeArrowheads="1"/>
              </p:cNvSpPr>
              <p:nvPr/>
            </p:nvSpPr>
            <p:spPr bwMode="auto">
              <a:xfrm>
                <a:off x="2064" y="11131"/>
                <a:ext cx="708" cy="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灰度化并反色</a:t>
                </a:r>
                <a:endParaRPr lang="zh-CN" altLang="en-US" sz="2551">
                  <a:latin typeface="Arial" pitchFamily="34" charset="0"/>
                  <a:ea typeface="宋体" pitchFamily="2" charset="-122"/>
                  <a:cs typeface="宋体" pitchFamily="2" charset="-122"/>
                </a:endParaRPr>
              </a:p>
            </p:txBody>
          </p:sp>
          <p:sp>
            <p:nvSpPr>
              <p:cNvPr id="19" name="AutoShape 11"/>
              <p:cNvSpPr>
                <a:spLocks noChangeShapeType="1"/>
              </p:cNvSpPr>
              <p:nvPr/>
            </p:nvSpPr>
            <p:spPr bwMode="auto">
              <a:xfrm flipV="1">
                <a:off x="2785" y="11459"/>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0" name="Rectangle 10"/>
              <p:cNvSpPr>
                <a:spLocks noChangeArrowheads="1"/>
              </p:cNvSpPr>
              <p:nvPr/>
            </p:nvSpPr>
            <p:spPr bwMode="auto">
              <a:xfrm>
                <a:off x="3016" y="11131"/>
                <a:ext cx="827" cy="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按行列求和向量</a:t>
                </a:r>
                <a:endParaRPr lang="zh-CN" altLang="en-US" sz="2551">
                  <a:latin typeface="Arial" pitchFamily="34" charset="0"/>
                  <a:ea typeface="宋体" pitchFamily="2" charset="-122"/>
                  <a:cs typeface="宋体" pitchFamily="2" charset="-122"/>
                </a:endParaRPr>
              </a:p>
            </p:txBody>
          </p:sp>
          <p:sp>
            <p:nvSpPr>
              <p:cNvPr id="21" name="AutoShape 9"/>
              <p:cNvSpPr>
                <a:spLocks noChangeShapeType="1"/>
              </p:cNvSpPr>
              <p:nvPr/>
            </p:nvSpPr>
            <p:spPr bwMode="auto">
              <a:xfrm>
                <a:off x="3849" y="11459"/>
                <a:ext cx="227"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2" name="Rectangle 8"/>
              <p:cNvSpPr>
                <a:spLocks noChangeArrowheads="1"/>
              </p:cNvSpPr>
              <p:nvPr/>
            </p:nvSpPr>
            <p:spPr bwMode="auto">
              <a:xfrm>
                <a:off x="4080" y="11131"/>
                <a:ext cx="1467" cy="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dirty="0">
                    <a:ea typeface="宋体" pitchFamily="2" charset="-122"/>
                    <a:cs typeface="Times New Roman" pitchFamily="18" charset="0"/>
                  </a:rPr>
                  <a:t>求向量均值并确定裁切位置</a:t>
                </a:r>
                <a:endParaRPr lang="zh-CN" altLang="en-US" sz="2551" dirty="0">
                  <a:latin typeface="Arial" pitchFamily="34" charset="0"/>
                  <a:ea typeface="宋体" pitchFamily="2" charset="-122"/>
                  <a:cs typeface="宋体" pitchFamily="2" charset="-122"/>
                </a:endParaRPr>
              </a:p>
            </p:txBody>
          </p:sp>
        </p:grpSp>
        <p:sp>
          <p:nvSpPr>
            <p:cNvPr id="29" name="AutoShape 7"/>
            <p:cNvSpPr>
              <a:spLocks noChangeShapeType="1"/>
            </p:cNvSpPr>
            <p:nvPr/>
          </p:nvSpPr>
          <p:spPr bwMode="auto">
            <a:xfrm flipH="1">
              <a:off x="5204755" y="2832447"/>
              <a:ext cx="0" cy="323052"/>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39" name="Rectangle 26"/>
            <p:cNvSpPr>
              <a:spLocks noChangeArrowheads="1"/>
            </p:cNvSpPr>
            <p:nvPr/>
          </p:nvSpPr>
          <p:spPr bwMode="auto">
            <a:xfrm>
              <a:off x="4749904" y="3156483"/>
              <a:ext cx="922903" cy="4286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551" dirty="0">
                  <a:ea typeface="宋体" pitchFamily="2" charset="-122"/>
                  <a:cs typeface="Times New Roman" pitchFamily="18" charset="0"/>
                </a:rPr>
                <a:t>裁切</a:t>
              </a:r>
              <a:endParaRPr lang="zh-CN" altLang="en-US" sz="2551" dirty="0">
                <a:latin typeface="Arial" pitchFamily="34" charset="0"/>
                <a:ea typeface="宋体" pitchFamily="2" charset="-122"/>
                <a:cs typeface="宋体" pitchFamily="2" charset="-122"/>
              </a:endParaRPr>
            </a:p>
          </p:txBody>
        </p:sp>
        <p:sp>
          <p:nvSpPr>
            <p:cNvPr id="41" name="Rectangle 24"/>
            <p:cNvSpPr>
              <a:spLocks noChangeArrowheads="1"/>
            </p:cNvSpPr>
            <p:nvPr/>
          </p:nvSpPr>
          <p:spPr bwMode="auto">
            <a:xfrm>
              <a:off x="2972507" y="3064785"/>
              <a:ext cx="1476164" cy="6120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dirty="0">
                  <a:ea typeface="宋体" pitchFamily="2" charset="-122"/>
                  <a:cs typeface="Times New Roman" pitchFamily="18" charset="0"/>
                </a:rPr>
                <a:t>Hough</a:t>
              </a:r>
              <a:r>
                <a:rPr lang="zh-CN" altLang="en-US" sz="2551" dirty="0">
                  <a:ea typeface="宋体" pitchFamily="2" charset="-122"/>
                  <a:cs typeface="Times New Roman" pitchFamily="18" charset="0"/>
                </a:rPr>
                <a:t>变换检测分割线</a:t>
              </a:r>
              <a:endParaRPr lang="zh-CN" altLang="en-US" sz="2551" dirty="0">
                <a:latin typeface="Arial" pitchFamily="34" charset="0"/>
                <a:ea typeface="宋体" pitchFamily="2" charset="-122"/>
                <a:cs typeface="宋体" pitchFamily="2" charset="-122"/>
              </a:endParaRPr>
            </a:p>
          </p:txBody>
        </p:sp>
        <p:sp>
          <p:nvSpPr>
            <p:cNvPr id="43" name="Rectangle 22"/>
            <p:cNvSpPr>
              <a:spLocks noChangeArrowheads="1"/>
            </p:cNvSpPr>
            <p:nvPr/>
          </p:nvSpPr>
          <p:spPr bwMode="auto">
            <a:xfrm>
              <a:off x="1280319" y="3064785"/>
              <a:ext cx="1381837" cy="6317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dirty="0">
                  <a:ea typeface="宋体" pitchFamily="2" charset="-122"/>
                  <a:cs typeface="Times New Roman" pitchFamily="18" charset="0"/>
                </a:rPr>
                <a:t>确定上下部分位置裁切</a:t>
              </a:r>
              <a:endParaRPr lang="zh-CN" altLang="en-US" sz="2551" dirty="0">
                <a:latin typeface="Arial" pitchFamily="34" charset="0"/>
                <a:ea typeface="宋体" pitchFamily="2" charset="-122"/>
                <a:cs typeface="宋体" pitchFamily="2" charset="-122"/>
              </a:endParaRPr>
            </a:p>
          </p:txBody>
        </p:sp>
        <p:sp>
          <p:nvSpPr>
            <p:cNvPr id="44" name="AutoShape 28"/>
            <p:cNvSpPr>
              <a:spLocks noChangeShapeType="1"/>
            </p:cNvSpPr>
            <p:nvPr/>
          </p:nvSpPr>
          <p:spPr bwMode="auto">
            <a:xfrm>
              <a:off x="2672059" y="3376035"/>
              <a:ext cx="300448" cy="0"/>
            </a:xfrm>
            <a:prstGeom prst="straightConnector1">
              <a:avLst/>
            </a:prstGeom>
            <a:noFill/>
            <a:ln w="222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45" name="AutoShape 28"/>
            <p:cNvSpPr>
              <a:spLocks noChangeShapeType="1"/>
            </p:cNvSpPr>
            <p:nvPr/>
          </p:nvSpPr>
          <p:spPr bwMode="auto">
            <a:xfrm>
              <a:off x="4449456" y="3384107"/>
              <a:ext cx="300448" cy="0"/>
            </a:xfrm>
            <a:prstGeom prst="straightConnector1">
              <a:avLst/>
            </a:prstGeom>
            <a:noFill/>
            <a:ln w="222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grpSp>
    </p:spTree>
    <p:extLst>
      <p:ext uri="{BB962C8B-B14F-4D97-AF65-F5344CB8AC3E}">
        <p14:creationId xmlns:p14="http://schemas.microsoft.com/office/powerpoint/2010/main" val="22017334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104</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grpSp>
        <p:nvGrpSpPr>
          <p:cNvPr id="13" name="组合 12"/>
          <p:cNvGrpSpPr/>
          <p:nvPr/>
        </p:nvGrpSpPr>
        <p:grpSpPr>
          <a:xfrm>
            <a:off x="1941351" y="1867658"/>
            <a:ext cx="8517224" cy="1824140"/>
            <a:chOff x="327215" y="1572307"/>
            <a:chExt cx="6677740" cy="1430177"/>
          </a:xfrm>
        </p:grpSpPr>
        <p:pic>
          <p:nvPicPr>
            <p:cNvPr id="227330" name="Picture 2" descr="3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5" y="1767562"/>
              <a:ext cx="2160000" cy="8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2" name="Picture 4" descr="7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85" y="1678070"/>
              <a:ext cx="2160000" cy="91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3" name="Picture 5" descr="11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955" y="1572307"/>
              <a:ext cx="2160000" cy="101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499182" y="2591561"/>
              <a:ext cx="2170786"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裁切出的上半部</a:t>
              </a:r>
              <a:endParaRPr lang="zh-CN" altLang="en-US" sz="2806" dirty="0">
                <a:solidFill>
                  <a:srgbClr val="C00000"/>
                </a:solidFill>
                <a:latin typeface="楷体" pitchFamily="49" charset="-122"/>
                <a:ea typeface="楷体" pitchFamily="49" charset="-122"/>
              </a:endParaRPr>
            </a:p>
          </p:txBody>
        </p:sp>
      </p:grpSp>
      <p:grpSp>
        <p:nvGrpSpPr>
          <p:cNvPr id="15" name="组合 14"/>
          <p:cNvGrpSpPr/>
          <p:nvPr/>
        </p:nvGrpSpPr>
        <p:grpSpPr>
          <a:xfrm>
            <a:off x="1941351" y="3789709"/>
            <a:ext cx="8517224" cy="2887008"/>
            <a:chOff x="327215" y="2868451"/>
            <a:chExt cx="6677740" cy="2263495"/>
          </a:xfrm>
        </p:grpSpPr>
        <p:pic>
          <p:nvPicPr>
            <p:cNvPr id="227331" name="Picture 3" descr="3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215" y="2944914"/>
              <a:ext cx="2160000" cy="180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4" name="Picture 6" descr="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85" y="2868451"/>
              <a:ext cx="2160000" cy="1883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335" name="Picture 7" descr="11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4955" y="3147699"/>
              <a:ext cx="2160000" cy="160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499182" y="4721023"/>
              <a:ext cx="2170786"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裁切出的下半部</a:t>
              </a:r>
              <a:endParaRPr lang="zh-CN" altLang="en-US" sz="2806" dirty="0">
                <a:solidFill>
                  <a:srgbClr val="C00000"/>
                </a:solidFill>
                <a:latin typeface="楷体" pitchFamily="49" charset="-122"/>
                <a:ea typeface="楷体" pitchFamily="49" charset="-122"/>
              </a:endParaRPr>
            </a:p>
          </p:txBody>
        </p:sp>
      </p:grpSp>
    </p:spTree>
    <p:extLst>
      <p:ext uri="{BB962C8B-B14F-4D97-AF65-F5344CB8AC3E}">
        <p14:creationId xmlns:p14="http://schemas.microsoft.com/office/powerpoint/2010/main" val="11259331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105</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2" name="矩形 11"/>
          <p:cNvSpPr/>
          <p:nvPr/>
        </p:nvSpPr>
        <p:spPr>
          <a:xfrm>
            <a:off x="1891334" y="1959502"/>
            <a:ext cx="4408496"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信息区分割</a:t>
            </a:r>
            <a:endParaRPr lang="zh-CN" altLang="zh-CN" sz="2806" dirty="0">
              <a:latin typeface="楷体" pitchFamily="49" charset="-122"/>
              <a:ea typeface="楷体" pitchFamily="49" charset="-122"/>
            </a:endParaRPr>
          </a:p>
        </p:txBody>
      </p:sp>
      <p:sp>
        <p:nvSpPr>
          <p:cNvPr id="13" name="矩形 12"/>
          <p:cNvSpPr/>
          <p:nvPr/>
        </p:nvSpPr>
        <p:spPr>
          <a:xfrm>
            <a:off x="2315856" y="2464642"/>
            <a:ext cx="8096797" cy="1042208"/>
          </a:xfrm>
          <a:prstGeom prst="rect">
            <a:avLst/>
          </a:prstGeom>
          <a:noFill/>
          <a:ln>
            <a:noFill/>
          </a:ln>
        </p:spPr>
        <p:txBody>
          <a:bodyPr wrap="square">
            <a:spAutoFit/>
          </a:bodyPr>
          <a:lstStyle/>
          <a:p>
            <a:pPr>
              <a:lnSpc>
                <a:spcPct val="110000"/>
              </a:lnSpc>
              <a:buClr>
                <a:srgbClr val="7000C8"/>
              </a:buClr>
              <a:buSzPct val="75000"/>
            </a:pPr>
            <a:r>
              <a:rPr lang="zh-CN" altLang="zh-CN" sz="2806" dirty="0">
                <a:latin typeface="楷体" pitchFamily="49" charset="-122"/>
                <a:ea typeface="楷体" pitchFamily="49" charset="-122"/>
              </a:rPr>
              <a:t>通过检测边缘来进行分割：</a:t>
            </a:r>
            <a:r>
              <a:rPr lang="en-US" altLang="zh-CN" sz="2806" dirty="0">
                <a:latin typeface="楷体" pitchFamily="49" charset="-122"/>
                <a:ea typeface="楷体" pitchFamily="49" charset="-122"/>
              </a:rPr>
              <a:t>canny</a:t>
            </a:r>
            <a:r>
              <a:rPr lang="zh-CN" altLang="zh-CN" sz="2806" dirty="0">
                <a:latin typeface="楷体" pitchFamily="49" charset="-122"/>
                <a:ea typeface="楷体" pitchFamily="49" charset="-122"/>
              </a:rPr>
              <a:t>边缘检测、边缘滤波、边界修复和区域定位四个步骤。</a:t>
            </a:r>
            <a:endParaRPr lang="zh-CN" altLang="en-US" sz="2806" dirty="0">
              <a:latin typeface="楷体" pitchFamily="49" charset="-122"/>
              <a:ea typeface="楷体" pitchFamily="49" charset="-122"/>
            </a:endParaRPr>
          </a:p>
        </p:txBody>
      </p:sp>
      <p:pic>
        <p:nvPicPr>
          <p:cNvPr id="228354" name="Picture 2" descr="7u"/>
          <p:cNvPicPr>
            <a:picLocks noChangeAspect="1" noChangeArrowheads="1"/>
          </p:cNvPicPr>
          <p:nvPr/>
        </p:nvPicPr>
        <p:blipFill>
          <a:blip r:embed="rId2">
            <a:extLst>
              <a:ext uri="{28A0092B-C50C-407E-A947-70E740481C1C}">
                <a14:useLocalDpi xmlns:a14="http://schemas.microsoft.com/office/drawing/2010/main" val="0"/>
              </a:ext>
            </a:extLst>
          </a:blip>
          <a:srcRect l="11472" t="8800" r="11728" b="19518"/>
          <a:stretch>
            <a:fillRect/>
          </a:stretch>
        </p:blipFill>
        <p:spPr bwMode="auto">
          <a:xfrm>
            <a:off x="2290542" y="3566260"/>
            <a:ext cx="3462409" cy="14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55" name="Picture 3" descr="4u"/>
          <p:cNvPicPr>
            <a:picLocks noChangeAspect="1" noChangeArrowheads="1"/>
          </p:cNvPicPr>
          <p:nvPr/>
        </p:nvPicPr>
        <p:blipFill>
          <a:blip r:embed="rId3" cstate="print">
            <a:extLst>
              <a:ext uri="{28A0092B-C50C-407E-A947-70E740481C1C}">
                <a14:useLocalDpi xmlns:a14="http://schemas.microsoft.com/office/drawing/2010/main" val="0"/>
              </a:ext>
            </a:extLst>
          </a:blip>
          <a:srcRect l="7660" t="5368" r="7826" b="16975"/>
          <a:stretch>
            <a:fillRect/>
          </a:stretch>
        </p:blipFill>
        <p:spPr bwMode="auto">
          <a:xfrm>
            <a:off x="6464703" y="3566260"/>
            <a:ext cx="3488732" cy="14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56" name="Picture 4" descr="3u"/>
          <p:cNvPicPr>
            <a:picLocks noChangeAspect="1" noChangeArrowheads="1"/>
          </p:cNvPicPr>
          <p:nvPr/>
        </p:nvPicPr>
        <p:blipFill>
          <a:blip r:embed="rId4" cstate="print">
            <a:extLst>
              <a:ext uri="{28A0092B-C50C-407E-A947-70E740481C1C}">
                <a14:useLocalDpi xmlns:a14="http://schemas.microsoft.com/office/drawing/2010/main" val="0"/>
              </a:ext>
            </a:extLst>
          </a:blip>
          <a:srcRect l="7579" t="6505" r="9668" b="17786"/>
          <a:stretch>
            <a:fillRect/>
          </a:stretch>
        </p:blipFill>
        <p:spPr bwMode="auto">
          <a:xfrm>
            <a:off x="5774547" y="5219953"/>
            <a:ext cx="3662865" cy="137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57" name="Picture 5" descr="10u"/>
          <p:cNvPicPr>
            <a:picLocks noChangeAspect="1" noChangeArrowheads="1"/>
          </p:cNvPicPr>
          <p:nvPr/>
        </p:nvPicPr>
        <p:blipFill>
          <a:blip r:embed="rId5">
            <a:extLst>
              <a:ext uri="{28A0092B-C50C-407E-A947-70E740481C1C}">
                <a14:useLocalDpi xmlns:a14="http://schemas.microsoft.com/office/drawing/2010/main" val="0"/>
              </a:ext>
            </a:extLst>
          </a:blip>
          <a:srcRect l="13455" t="9021" r="13814" b="19868"/>
          <a:stretch>
            <a:fillRect/>
          </a:stretch>
        </p:blipFill>
        <p:spPr bwMode="auto">
          <a:xfrm>
            <a:off x="2881471" y="5219951"/>
            <a:ext cx="2680836" cy="137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733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106</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2" name="矩形 11"/>
          <p:cNvSpPr/>
          <p:nvPr/>
        </p:nvSpPr>
        <p:spPr>
          <a:xfrm>
            <a:off x="1891334" y="2009644"/>
            <a:ext cx="4408496"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答题区分割</a:t>
            </a:r>
            <a:endParaRPr lang="zh-CN" altLang="zh-CN" sz="2806" dirty="0">
              <a:latin typeface="楷体" pitchFamily="49" charset="-122"/>
              <a:ea typeface="楷体" pitchFamily="49" charset="-122"/>
            </a:endParaRPr>
          </a:p>
        </p:txBody>
      </p:sp>
      <p:grpSp>
        <p:nvGrpSpPr>
          <p:cNvPr id="14" name="Group 1"/>
          <p:cNvGrpSpPr>
            <a:grpSpLocks/>
          </p:cNvGrpSpPr>
          <p:nvPr/>
        </p:nvGrpSpPr>
        <p:grpSpPr bwMode="auto">
          <a:xfrm>
            <a:off x="1732555" y="2877938"/>
            <a:ext cx="8588254" cy="2801232"/>
            <a:chOff x="2696" y="5331"/>
            <a:chExt cx="6664" cy="1614"/>
          </a:xfrm>
        </p:grpSpPr>
        <p:sp>
          <p:nvSpPr>
            <p:cNvPr id="15" name="AutoShape 22"/>
            <p:cNvSpPr>
              <a:spLocks noChangeShapeType="1"/>
            </p:cNvSpPr>
            <p:nvPr/>
          </p:nvSpPr>
          <p:spPr bwMode="auto">
            <a:xfrm>
              <a:off x="2696" y="5659"/>
              <a:ext cx="227"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6" name="Rectangle 21"/>
            <p:cNvSpPr>
              <a:spLocks noChangeArrowheads="1"/>
            </p:cNvSpPr>
            <p:nvPr/>
          </p:nvSpPr>
          <p:spPr bwMode="auto">
            <a:xfrm>
              <a:off x="2931" y="5331"/>
              <a:ext cx="992"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dirty="0">
                  <a:ea typeface="宋体" pitchFamily="2" charset="-122"/>
                  <a:cs typeface="Times New Roman" pitchFamily="18" charset="0"/>
                </a:rPr>
                <a:t>S</a:t>
              </a:r>
              <a:r>
                <a:rPr lang="zh-CN" altLang="en-US" sz="2551" dirty="0">
                  <a:ea typeface="宋体" pitchFamily="2" charset="-122"/>
                  <a:cs typeface="Times New Roman" pitchFamily="18" charset="0"/>
                </a:rPr>
                <a:t>分量二值化、滤波</a:t>
              </a:r>
              <a:endParaRPr lang="zh-CN" altLang="en-US" sz="2551" dirty="0">
                <a:latin typeface="Arial" pitchFamily="34" charset="0"/>
                <a:ea typeface="宋体" pitchFamily="2" charset="-122"/>
                <a:cs typeface="宋体" pitchFamily="2" charset="-122"/>
              </a:endParaRPr>
            </a:p>
          </p:txBody>
        </p:sp>
        <p:sp>
          <p:nvSpPr>
            <p:cNvPr id="17" name="AutoShape 20"/>
            <p:cNvSpPr>
              <a:spLocks noChangeShapeType="1"/>
            </p:cNvSpPr>
            <p:nvPr/>
          </p:nvSpPr>
          <p:spPr bwMode="auto">
            <a:xfrm flipV="1">
              <a:off x="3936" y="5660"/>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18" name="Rectangle 19"/>
            <p:cNvSpPr>
              <a:spLocks noChangeArrowheads="1"/>
            </p:cNvSpPr>
            <p:nvPr/>
          </p:nvSpPr>
          <p:spPr bwMode="auto">
            <a:xfrm>
              <a:off x="4167" y="5331"/>
              <a:ext cx="827"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a:ea typeface="宋体" pitchFamily="2" charset="-122"/>
                  <a:cs typeface="Times New Roman" pitchFamily="18" charset="0"/>
                </a:rPr>
                <a:t>S</a:t>
              </a:r>
              <a:r>
                <a:rPr lang="zh-CN" altLang="en-US" sz="2551">
                  <a:ea typeface="宋体" pitchFamily="2" charset="-122"/>
                  <a:cs typeface="Times New Roman" pitchFamily="18" charset="0"/>
                </a:rPr>
                <a:t>分量区域标记</a:t>
              </a:r>
              <a:endParaRPr lang="zh-CN" altLang="en-US" sz="2551">
                <a:latin typeface="Arial" pitchFamily="34" charset="0"/>
                <a:ea typeface="宋体" pitchFamily="2" charset="-122"/>
                <a:cs typeface="宋体" pitchFamily="2" charset="-122"/>
              </a:endParaRPr>
            </a:p>
          </p:txBody>
        </p:sp>
        <p:sp>
          <p:nvSpPr>
            <p:cNvPr id="19" name="AutoShape 18"/>
            <p:cNvSpPr>
              <a:spLocks noChangeShapeType="1"/>
            </p:cNvSpPr>
            <p:nvPr/>
          </p:nvSpPr>
          <p:spPr bwMode="auto">
            <a:xfrm>
              <a:off x="5000" y="5659"/>
              <a:ext cx="227" cy="1"/>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0" name="Rectangle 17"/>
            <p:cNvSpPr>
              <a:spLocks noChangeArrowheads="1"/>
            </p:cNvSpPr>
            <p:nvPr/>
          </p:nvSpPr>
          <p:spPr bwMode="auto">
            <a:xfrm>
              <a:off x="5233" y="5331"/>
              <a:ext cx="1295"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找面积最大的</a:t>
              </a:r>
              <a:r>
                <a:rPr lang="en-US" altLang="zh-CN" sz="2551">
                  <a:ea typeface="宋体" pitchFamily="2" charset="-122"/>
                  <a:cs typeface="Times New Roman" pitchFamily="18" charset="0"/>
                </a:rPr>
                <a:t>3</a:t>
              </a:r>
              <a:r>
                <a:rPr lang="zh-CN" altLang="en-US" sz="2551">
                  <a:ea typeface="宋体" pitchFamily="2" charset="-122"/>
                  <a:cs typeface="Times New Roman" pitchFamily="18" charset="0"/>
                </a:rPr>
                <a:t>个</a:t>
              </a:r>
              <a:r>
                <a:rPr lang="en-US" altLang="zh-CN" sz="2551">
                  <a:ea typeface="宋体" pitchFamily="2" charset="-122"/>
                  <a:cs typeface="Times New Roman" pitchFamily="18" charset="0"/>
                </a:rPr>
                <a:t>S</a:t>
              </a:r>
              <a:r>
                <a:rPr lang="zh-CN" altLang="en-US" sz="2551">
                  <a:ea typeface="宋体" pitchFamily="2" charset="-122"/>
                  <a:cs typeface="Times New Roman" pitchFamily="18" charset="0"/>
                </a:rPr>
                <a:t>分量区域</a:t>
              </a:r>
              <a:endParaRPr lang="zh-CN" altLang="en-US" sz="2551">
                <a:latin typeface="Arial" pitchFamily="34" charset="0"/>
                <a:ea typeface="宋体" pitchFamily="2" charset="-122"/>
                <a:cs typeface="宋体" pitchFamily="2" charset="-122"/>
              </a:endParaRPr>
            </a:p>
          </p:txBody>
        </p:sp>
        <p:sp>
          <p:nvSpPr>
            <p:cNvPr id="21" name="AutoShape 16"/>
            <p:cNvSpPr>
              <a:spLocks noChangeShapeType="1"/>
            </p:cNvSpPr>
            <p:nvPr/>
          </p:nvSpPr>
          <p:spPr bwMode="auto">
            <a:xfrm>
              <a:off x="6536" y="5660"/>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2" name="Rectangle 15"/>
            <p:cNvSpPr>
              <a:spLocks noChangeArrowheads="1"/>
            </p:cNvSpPr>
            <p:nvPr/>
          </p:nvSpPr>
          <p:spPr bwMode="auto">
            <a:xfrm>
              <a:off x="6773" y="5331"/>
              <a:ext cx="1281"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a:ea typeface="宋体" pitchFamily="2" charset="-122"/>
                  <a:cs typeface="Times New Roman" pitchFamily="18" charset="0"/>
                </a:rPr>
                <a:t>V</a:t>
              </a:r>
              <a:r>
                <a:rPr lang="zh-CN" altLang="en-US" sz="2551">
                  <a:ea typeface="宋体" pitchFamily="2" charset="-122"/>
                  <a:cs typeface="Times New Roman" pitchFamily="18" charset="0"/>
                </a:rPr>
                <a:t>分量中对应区域置为背景色</a:t>
              </a:r>
              <a:endParaRPr lang="zh-CN" altLang="en-US" sz="2551">
                <a:latin typeface="Arial" pitchFamily="34" charset="0"/>
                <a:ea typeface="宋体" pitchFamily="2" charset="-122"/>
                <a:cs typeface="宋体" pitchFamily="2" charset="-122"/>
              </a:endParaRPr>
            </a:p>
          </p:txBody>
        </p:sp>
        <p:sp>
          <p:nvSpPr>
            <p:cNvPr id="23" name="AutoShape 14"/>
            <p:cNvSpPr>
              <a:spLocks noChangeShapeType="1"/>
            </p:cNvSpPr>
            <p:nvPr/>
          </p:nvSpPr>
          <p:spPr bwMode="auto">
            <a:xfrm>
              <a:off x="8064" y="5660"/>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4" name="Rectangle 13"/>
            <p:cNvSpPr>
              <a:spLocks noChangeArrowheads="1"/>
            </p:cNvSpPr>
            <p:nvPr/>
          </p:nvSpPr>
          <p:spPr bwMode="auto">
            <a:xfrm>
              <a:off x="8294" y="5331"/>
              <a:ext cx="1066"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en-US" altLang="zh-CN" sz="2551" dirty="0">
                  <a:ea typeface="宋体" pitchFamily="2" charset="-122"/>
                  <a:cs typeface="Times New Roman" pitchFamily="18" charset="0"/>
                </a:rPr>
                <a:t>V</a:t>
              </a:r>
              <a:r>
                <a:rPr lang="zh-CN" altLang="en-US" sz="2551" dirty="0">
                  <a:ea typeface="宋体" pitchFamily="2" charset="-122"/>
                  <a:cs typeface="Times New Roman" pitchFamily="18" charset="0"/>
                </a:rPr>
                <a:t>分量</a:t>
              </a:r>
              <a:r>
                <a:rPr lang="en-US" altLang="zh-CN" sz="2551" dirty="0">
                  <a:ea typeface="宋体" pitchFamily="2" charset="-122"/>
                  <a:cs typeface="Times New Roman" pitchFamily="18" charset="0"/>
                </a:rPr>
                <a:t>Canny</a:t>
              </a:r>
              <a:r>
                <a:rPr lang="zh-CN" altLang="en-US" sz="2551" dirty="0">
                  <a:ea typeface="宋体" pitchFamily="2" charset="-122"/>
                  <a:cs typeface="Times New Roman" pitchFamily="18" charset="0"/>
                </a:rPr>
                <a:t>边缘检测</a:t>
              </a:r>
              <a:endParaRPr lang="zh-CN" altLang="en-US" sz="2551" dirty="0">
                <a:latin typeface="Arial" pitchFamily="34" charset="0"/>
                <a:ea typeface="宋体" pitchFamily="2" charset="-122"/>
                <a:cs typeface="宋体" pitchFamily="2" charset="-122"/>
              </a:endParaRPr>
            </a:p>
          </p:txBody>
        </p:sp>
        <p:sp>
          <p:nvSpPr>
            <p:cNvPr id="25" name="AutoShape 12"/>
            <p:cNvSpPr>
              <a:spLocks noChangeShapeType="1"/>
            </p:cNvSpPr>
            <p:nvPr/>
          </p:nvSpPr>
          <p:spPr bwMode="auto">
            <a:xfrm rot="5400000">
              <a:off x="8711" y="6144"/>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6" name="Rectangle 11"/>
            <p:cNvSpPr>
              <a:spLocks noChangeArrowheads="1"/>
            </p:cNvSpPr>
            <p:nvPr/>
          </p:nvSpPr>
          <p:spPr bwMode="auto">
            <a:xfrm>
              <a:off x="8292" y="6287"/>
              <a:ext cx="1053"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dirty="0">
                  <a:ea typeface="宋体" pitchFamily="2" charset="-122"/>
                  <a:cs typeface="Times New Roman" pitchFamily="18" charset="0"/>
                </a:rPr>
                <a:t>清除过长过宽边缘线</a:t>
              </a:r>
              <a:endParaRPr lang="zh-CN" altLang="en-US" sz="2551" dirty="0">
                <a:latin typeface="Arial" pitchFamily="34" charset="0"/>
                <a:ea typeface="宋体" pitchFamily="2" charset="-122"/>
                <a:cs typeface="宋体" pitchFamily="2" charset="-122"/>
              </a:endParaRPr>
            </a:p>
          </p:txBody>
        </p:sp>
        <p:sp>
          <p:nvSpPr>
            <p:cNvPr id="27" name="AutoShape 10"/>
            <p:cNvSpPr>
              <a:spLocks noChangeShapeType="1"/>
            </p:cNvSpPr>
            <p:nvPr/>
          </p:nvSpPr>
          <p:spPr bwMode="auto">
            <a:xfrm rot="10800000">
              <a:off x="8059" y="6616"/>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28" name="Rectangle 9"/>
            <p:cNvSpPr>
              <a:spLocks noChangeArrowheads="1"/>
            </p:cNvSpPr>
            <p:nvPr/>
          </p:nvSpPr>
          <p:spPr bwMode="auto">
            <a:xfrm>
              <a:off x="6782" y="6287"/>
              <a:ext cx="1275"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水平和垂直方向线型膨胀</a:t>
              </a:r>
              <a:endParaRPr lang="zh-CN" altLang="en-US" sz="2551">
                <a:latin typeface="Arial" pitchFamily="34" charset="0"/>
                <a:ea typeface="宋体" pitchFamily="2" charset="-122"/>
                <a:cs typeface="宋体" pitchFamily="2" charset="-122"/>
              </a:endParaRPr>
            </a:p>
          </p:txBody>
        </p:sp>
        <p:sp>
          <p:nvSpPr>
            <p:cNvPr id="29" name="AutoShape 8"/>
            <p:cNvSpPr>
              <a:spLocks noChangeShapeType="1"/>
            </p:cNvSpPr>
            <p:nvPr/>
          </p:nvSpPr>
          <p:spPr bwMode="auto">
            <a:xfrm rot="10800000">
              <a:off x="6538" y="6616"/>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30" name="Rectangle 7"/>
            <p:cNvSpPr>
              <a:spLocks noChangeArrowheads="1"/>
            </p:cNvSpPr>
            <p:nvPr/>
          </p:nvSpPr>
          <p:spPr bwMode="auto">
            <a:xfrm>
              <a:off x="5564" y="6287"/>
              <a:ext cx="961"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dirty="0">
                  <a:ea typeface="宋体" pitchFamily="2" charset="-122"/>
                  <a:cs typeface="Times New Roman" pitchFamily="18" charset="0"/>
                </a:rPr>
                <a:t>形态滤波去除黏连</a:t>
              </a:r>
              <a:endParaRPr lang="zh-CN" altLang="en-US" sz="2551" dirty="0">
                <a:latin typeface="Arial" pitchFamily="34" charset="0"/>
                <a:ea typeface="宋体" pitchFamily="2" charset="-122"/>
                <a:cs typeface="宋体" pitchFamily="2" charset="-122"/>
              </a:endParaRPr>
            </a:p>
          </p:txBody>
        </p:sp>
        <p:sp>
          <p:nvSpPr>
            <p:cNvPr id="31" name="AutoShape 6"/>
            <p:cNvSpPr>
              <a:spLocks noChangeShapeType="1"/>
            </p:cNvSpPr>
            <p:nvPr/>
          </p:nvSpPr>
          <p:spPr bwMode="auto">
            <a:xfrm rot="10800000">
              <a:off x="5327" y="6616"/>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32" name="Rectangle 5"/>
            <p:cNvSpPr>
              <a:spLocks noChangeArrowheads="1"/>
            </p:cNvSpPr>
            <p:nvPr/>
          </p:nvSpPr>
          <p:spPr bwMode="auto">
            <a:xfrm>
              <a:off x="4206" y="6287"/>
              <a:ext cx="1113" cy="658"/>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区域填充并获取外接矩形</a:t>
              </a:r>
              <a:endParaRPr lang="zh-CN" altLang="en-US" sz="2551">
                <a:latin typeface="Arial" pitchFamily="34" charset="0"/>
                <a:ea typeface="宋体" pitchFamily="2" charset="-122"/>
                <a:cs typeface="宋体" pitchFamily="2" charset="-122"/>
              </a:endParaRPr>
            </a:p>
          </p:txBody>
        </p:sp>
        <p:sp>
          <p:nvSpPr>
            <p:cNvPr id="33" name="AutoShape 4"/>
            <p:cNvSpPr>
              <a:spLocks noChangeShapeType="1"/>
            </p:cNvSpPr>
            <p:nvPr/>
          </p:nvSpPr>
          <p:spPr bwMode="auto">
            <a:xfrm rot="10800000">
              <a:off x="3967" y="6616"/>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sp>
          <p:nvSpPr>
            <p:cNvPr id="34" name="Rectangle 3"/>
            <p:cNvSpPr>
              <a:spLocks noChangeArrowheads="1"/>
            </p:cNvSpPr>
            <p:nvPr/>
          </p:nvSpPr>
          <p:spPr bwMode="auto">
            <a:xfrm>
              <a:off x="3080" y="6388"/>
              <a:ext cx="888" cy="456"/>
            </a:xfrm>
            <a:prstGeom prst="rect">
              <a:avLst/>
            </a:prstGeom>
            <a:noFill/>
            <a:ln w="22225">
              <a:solidFill>
                <a:srgbClr val="000000"/>
              </a:solidFill>
              <a:miter lim="800000"/>
              <a:headEnd/>
              <a:tailEnd w="lg" len="med"/>
            </a:ln>
            <a:extLst>
              <a:ext uri="{909E8E84-426E-40DD-AFC4-6F175D3DCCD1}">
                <a14:hiddenFill xmlns:a14="http://schemas.microsoft.com/office/drawing/2010/main">
                  <a:solidFill>
                    <a:srgbClr val="FFFFFF"/>
                  </a:solidFill>
                </a14:hiddenFill>
              </a:ext>
            </a:extLst>
          </p:spPr>
          <p:txBody>
            <a:bodyPr vert="horz" wrap="square" lIns="0" tIns="59692" rIns="0" bIns="59692" numCol="1" anchor="t" anchorCtr="0" compatLnSpc="1">
              <a:prstTxWarp prst="textNoShape">
                <a:avLst/>
              </a:prstTxWarp>
            </a:bodyPr>
            <a:lstStyle/>
            <a:p>
              <a:pPr algn="ctr" defTabSz="1166317" fontAlgn="base">
                <a:spcBef>
                  <a:spcPct val="0"/>
                </a:spcBef>
                <a:spcAft>
                  <a:spcPct val="0"/>
                </a:spcAft>
              </a:pPr>
              <a:r>
                <a:rPr lang="zh-CN" altLang="en-US" sz="2551">
                  <a:ea typeface="宋体" pitchFamily="2" charset="-122"/>
                  <a:cs typeface="Times New Roman" pitchFamily="18" charset="0"/>
                </a:rPr>
                <a:t>定位分割</a:t>
              </a:r>
              <a:endParaRPr lang="zh-CN" altLang="en-US" sz="2551">
                <a:latin typeface="Arial" pitchFamily="34" charset="0"/>
                <a:ea typeface="宋体" pitchFamily="2" charset="-122"/>
                <a:cs typeface="宋体" pitchFamily="2" charset="-122"/>
              </a:endParaRPr>
            </a:p>
          </p:txBody>
        </p:sp>
        <p:sp>
          <p:nvSpPr>
            <p:cNvPr id="35" name="AutoShape 2"/>
            <p:cNvSpPr>
              <a:spLocks noChangeShapeType="1"/>
            </p:cNvSpPr>
            <p:nvPr/>
          </p:nvSpPr>
          <p:spPr bwMode="auto">
            <a:xfrm rot="10800000">
              <a:off x="2841" y="6616"/>
              <a:ext cx="227" cy="0"/>
            </a:xfrm>
            <a:prstGeom prst="straightConnector1">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551"/>
            </a:p>
          </p:txBody>
        </p:sp>
      </p:grpSp>
    </p:spTree>
    <p:extLst>
      <p:ext uri="{BB962C8B-B14F-4D97-AF65-F5344CB8AC3E}">
        <p14:creationId xmlns:p14="http://schemas.microsoft.com/office/powerpoint/2010/main" val="40768701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107</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2401597"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）各模块设计</a:t>
            </a:r>
            <a:endParaRPr lang="en-US" altLang="zh-CN" sz="2296" dirty="0">
              <a:solidFill>
                <a:srgbClr val="0000FF"/>
              </a:solidFill>
              <a:latin typeface="+mj-ea"/>
              <a:ea typeface="+mj-ea"/>
            </a:endParaRPr>
          </a:p>
        </p:txBody>
      </p:sp>
      <p:sp>
        <p:nvSpPr>
          <p:cNvPr id="12" name="矩形 11"/>
          <p:cNvSpPr/>
          <p:nvPr/>
        </p:nvSpPr>
        <p:spPr>
          <a:xfrm>
            <a:off x="1891334" y="2009644"/>
            <a:ext cx="4408496" cy="567271"/>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答题区分割</a:t>
            </a:r>
            <a:endParaRPr lang="zh-CN" altLang="zh-CN" sz="2806" dirty="0">
              <a:latin typeface="楷体" pitchFamily="49" charset="-122"/>
              <a:ea typeface="楷体" pitchFamily="49" charset="-122"/>
            </a:endParaRPr>
          </a:p>
        </p:txBody>
      </p:sp>
      <p:pic>
        <p:nvPicPr>
          <p:cNvPr id="230402" name="Picture 2" descr="2d"/>
          <p:cNvPicPr>
            <a:picLocks noChangeAspect="1" noChangeArrowheads="1"/>
          </p:cNvPicPr>
          <p:nvPr/>
        </p:nvPicPr>
        <p:blipFill>
          <a:blip r:embed="rId2">
            <a:extLst>
              <a:ext uri="{28A0092B-C50C-407E-A947-70E740481C1C}">
                <a14:useLocalDpi xmlns:a14="http://schemas.microsoft.com/office/drawing/2010/main" val="0"/>
              </a:ext>
            </a:extLst>
          </a:blip>
          <a:srcRect l="20700" t="9389" r="21347" b="20680"/>
          <a:stretch>
            <a:fillRect/>
          </a:stretch>
        </p:blipFill>
        <p:spPr bwMode="auto">
          <a:xfrm>
            <a:off x="1985786" y="2878193"/>
            <a:ext cx="2463084"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03" name="Picture 3" descr="3d"/>
          <p:cNvPicPr>
            <a:picLocks noChangeAspect="1" noChangeArrowheads="1"/>
          </p:cNvPicPr>
          <p:nvPr/>
        </p:nvPicPr>
        <p:blipFill>
          <a:blip r:embed="rId3">
            <a:extLst>
              <a:ext uri="{28A0092B-C50C-407E-A947-70E740481C1C}">
                <a14:useLocalDpi xmlns:a14="http://schemas.microsoft.com/office/drawing/2010/main" val="0"/>
              </a:ext>
            </a:extLst>
          </a:blip>
          <a:srcRect l="12851" t="5891" r="14662" b="15225"/>
          <a:stretch>
            <a:fillRect/>
          </a:stretch>
        </p:blipFill>
        <p:spPr bwMode="auto">
          <a:xfrm>
            <a:off x="4733337" y="2878193"/>
            <a:ext cx="2777303"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04" name="Picture 4" descr="10d"/>
          <p:cNvPicPr>
            <a:picLocks noChangeAspect="1" noChangeArrowheads="1"/>
          </p:cNvPicPr>
          <p:nvPr/>
        </p:nvPicPr>
        <p:blipFill>
          <a:blip r:embed="rId4">
            <a:extLst>
              <a:ext uri="{28A0092B-C50C-407E-A947-70E740481C1C}">
                <a14:useLocalDpi xmlns:a14="http://schemas.microsoft.com/office/drawing/2010/main" val="0"/>
              </a:ext>
            </a:extLst>
          </a:blip>
          <a:srcRect l="21155" t="9694" r="21718" b="21230"/>
          <a:stretch>
            <a:fillRect/>
          </a:stretch>
        </p:blipFill>
        <p:spPr bwMode="auto">
          <a:xfrm>
            <a:off x="7795108" y="2878193"/>
            <a:ext cx="2483356"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1745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108</a:t>
            </a:fld>
            <a:endParaRPr lang="en-US" altLang="zh-CN"/>
          </a:p>
        </p:txBody>
      </p:sp>
      <p:sp>
        <p:nvSpPr>
          <p:cNvPr id="3"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1" name="矩形 10"/>
          <p:cNvSpPr/>
          <p:nvPr/>
        </p:nvSpPr>
        <p:spPr>
          <a:xfrm>
            <a:off x="1732555" y="1409072"/>
            <a:ext cx="1516740"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）分析</a:t>
            </a:r>
            <a:endParaRPr lang="en-US" altLang="zh-CN" sz="2296" dirty="0">
              <a:solidFill>
                <a:srgbClr val="0000FF"/>
              </a:solidFill>
              <a:latin typeface="+mj-ea"/>
              <a:ea typeface="+mj-ea"/>
            </a:endParaRPr>
          </a:p>
        </p:txBody>
      </p:sp>
      <p:sp>
        <p:nvSpPr>
          <p:cNvPr id="12" name="矩形 11"/>
          <p:cNvSpPr/>
          <p:nvPr/>
        </p:nvSpPr>
        <p:spPr>
          <a:xfrm>
            <a:off x="2238566" y="2097266"/>
            <a:ext cx="8036321" cy="4366773"/>
          </a:xfrm>
          <a:prstGeom prst="rect">
            <a:avLst/>
          </a:prstGeom>
          <a:noFill/>
          <a:ln>
            <a:noFill/>
          </a:ln>
        </p:spPr>
        <p:txBody>
          <a:bodyPr wrap="square">
            <a:spAutoFit/>
          </a:bodyPr>
          <a:lstStyle/>
          <a:p>
            <a:pPr marL="437369" indent="-437369">
              <a:lnSpc>
                <a:spcPct val="110000"/>
              </a:lnSpc>
              <a:buClr>
                <a:srgbClr val="7000C8"/>
              </a:buClr>
              <a:buSzPct val="75000"/>
              <a:buFont typeface="Wingdings" pitchFamily="2" charset="2"/>
              <a:buChar char="n"/>
            </a:pPr>
            <a:r>
              <a:rPr lang="zh-CN" altLang="zh-CN" sz="2806" dirty="0">
                <a:latin typeface="楷体" pitchFamily="49" charset="-122"/>
                <a:ea typeface="楷体" pitchFamily="49" charset="-122"/>
              </a:rPr>
              <a:t>方案综合利用了灰度化、二值化、形态滤波、</a:t>
            </a:r>
            <a:r>
              <a:rPr lang="en-US" altLang="zh-CN" sz="2806" dirty="0">
                <a:latin typeface="楷体" pitchFamily="49" charset="-122"/>
                <a:ea typeface="楷体" pitchFamily="49" charset="-122"/>
              </a:rPr>
              <a:t>Hough</a:t>
            </a:r>
            <a:r>
              <a:rPr lang="zh-CN" altLang="zh-CN" sz="2806" dirty="0">
                <a:latin typeface="楷体" pitchFamily="49" charset="-122"/>
                <a:ea typeface="楷体" pitchFamily="49" charset="-122"/>
              </a:rPr>
              <a:t>变换、几何校正、边缘检测、边界修复、色彩检测、特征检测等技术</a:t>
            </a:r>
            <a:endParaRPr lang="en-US" altLang="zh-CN" sz="2806" dirty="0">
              <a:latin typeface="楷体" pitchFamily="49" charset="-122"/>
              <a:ea typeface="楷体" pitchFamily="49" charset="-122"/>
            </a:endParaRPr>
          </a:p>
          <a:p>
            <a:pPr marL="437369" indent="-437369">
              <a:lnSpc>
                <a:spcPct val="110000"/>
              </a:lnSpc>
              <a:buClr>
                <a:srgbClr val="7000C8"/>
              </a:buClr>
              <a:buSzPct val="75000"/>
              <a:buFont typeface="Wingdings" pitchFamily="2" charset="2"/>
              <a:buChar char="n"/>
            </a:pPr>
            <a:r>
              <a:rPr lang="zh-CN" altLang="zh-CN" sz="2806" dirty="0">
                <a:latin typeface="楷体" pitchFamily="49" charset="-122"/>
                <a:ea typeface="楷体" pitchFamily="49" charset="-122"/>
              </a:rPr>
              <a:t>不足之处</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程序中用到的阈值，实现了根据图像信息按比例自动选择，但比例的确定采用了固定值；仅对于具有两条黑色分割线的答题卡适用等</a:t>
            </a:r>
            <a:r>
              <a:rPr lang="zh-CN" altLang="en-US"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437369" indent="-437369">
              <a:lnSpc>
                <a:spcPct val="110000"/>
              </a:lnSpc>
              <a:buClr>
                <a:srgbClr val="7000C8"/>
              </a:buClr>
              <a:buSzPct val="75000"/>
              <a:buFont typeface="Wingdings" pitchFamily="2" charset="2"/>
              <a:buChar char="n"/>
            </a:pPr>
            <a:r>
              <a:rPr lang="zh-CN" altLang="zh-CN" sz="2806" dirty="0">
                <a:latin typeface="楷体" pitchFamily="49" charset="-122"/>
                <a:ea typeface="楷体" pitchFamily="49" charset="-122"/>
              </a:rPr>
              <a:t>所设计方案与实际答题卡自动机器阅读原理并不一致。</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23593562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109</a:t>
            </a:fld>
            <a:endParaRPr lang="en-US" altLang="zh-CN"/>
          </a:p>
        </p:txBody>
      </p:sp>
      <p:sp>
        <p:nvSpPr>
          <p:cNvPr id="3"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954" dirty="0">
                <a:solidFill>
                  <a:srgbClr val="FF0000"/>
                </a:solidFill>
                <a:latin typeface="隶书" pitchFamily="49" charset="-122"/>
                <a:ea typeface="隶书" pitchFamily="49" charset="-122"/>
              </a:rPr>
              <a:t>计算、思考</a:t>
            </a:r>
          </a:p>
        </p:txBody>
      </p:sp>
      <p:sp>
        <p:nvSpPr>
          <p:cNvPr id="11" name="Rectangle 3"/>
          <p:cNvSpPr>
            <a:spLocks noChangeArrowheads="1"/>
          </p:cNvSpPr>
          <p:nvPr/>
        </p:nvSpPr>
        <p:spPr bwMode="auto">
          <a:xfrm>
            <a:off x="2054498" y="1224752"/>
            <a:ext cx="8068831" cy="104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Lst>
        </p:spPr>
        <p:txBody>
          <a:bodyPr lIns="91420" tIns="45710" rIns="91420" bIns="45710">
            <a:spAutoFit/>
          </a:bodyPr>
          <a:lstStyle/>
          <a:p>
            <a:pPr marL="437369" indent="-437369" eaLnBrk="0" hangingPunct="0">
              <a:lnSpc>
                <a:spcPct val="110000"/>
              </a:lnSpc>
              <a:spcBef>
                <a:spcPts val="765"/>
              </a:spcBef>
              <a:buClr>
                <a:srgbClr val="7000C8"/>
              </a:buClr>
              <a:buSzPct val="75000"/>
              <a:buFont typeface="Wingdings" pitchFamily="2" charset="2"/>
              <a:buChar char="n"/>
              <a:defRPr/>
            </a:pPr>
            <a:r>
              <a:rPr lang="en-US" altLang="zh-CN" sz="2806" dirty="0">
                <a:latin typeface="楷体" pitchFamily="49" charset="-122"/>
                <a:ea typeface="楷体" pitchFamily="49" charset="-122"/>
              </a:rPr>
              <a:t>10.1</a:t>
            </a:r>
            <a:r>
              <a:rPr lang="zh-CN" altLang="zh-CN" sz="2806" dirty="0">
                <a:latin typeface="楷体" pitchFamily="49" charset="-122"/>
                <a:ea typeface="楷体" pitchFamily="49" charset="-122"/>
              </a:rPr>
              <a:t>绘制</a:t>
            </a:r>
            <a:r>
              <a:rPr lang="zh-CN" altLang="en-US" sz="2806" dirty="0">
                <a:latin typeface="楷体" pitchFamily="49" charset="-122"/>
                <a:ea typeface="楷体" pitchFamily="49" charset="-122"/>
              </a:rPr>
              <a:t>下图</a:t>
            </a:r>
            <a:r>
              <a:rPr lang="zh-CN" altLang="zh-CN" sz="2806" dirty="0">
                <a:latin typeface="楷体" pitchFamily="49" charset="-122"/>
                <a:ea typeface="楷体" pitchFamily="49" charset="-122"/>
              </a:rPr>
              <a:t>直方图，并用峰谷法求出二值化的阈值。</a:t>
            </a:r>
            <a:endParaRPr lang="en-US" altLang="zh-CN" sz="2806" dirty="0">
              <a:latin typeface="楷体" pitchFamily="49" charset="-122"/>
              <a:ea typeface="楷体" pitchFamily="49" charset="-122"/>
            </a:endParaRPr>
          </a:p>
        </p:txBody>
      </p:sp>
      <p:sp>
        <p:nvSpPr>
          <p:cNvPr id="12" name="Rectangle 2"/>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aphicFrame>
        <p:nvGraphicFramePr>
          <p:cNvPr id="13" name="对象 12"/>
          <p:cNvGraphicFramePr>
            <a:graphicFrameLocks noChangeAspect="1"/>
          </p:cNvGraphicFramePr>
          <p:nvPr>
            <p:extLst/>
          </p:nvPr>
        </p:nvGraphicFramePr>
        <p:xfrm>
          <a:off x="3635868" y="1810173"/>
          <a:ext cx="3966584" cy="2824598"/>
        </p:xfrm>
        <a:graphic>
          <a:graphicData uri="http://schemas.openxmlformats.org/presentationml/2006/ole">
            <mc:AlternateContent xmlns:mc="http://schemas.openxmlformats.org/markup-compatibility/2006">
              <mc:Choice xmlns:v="urn:schemas-microsoft-com:vml" Requires="v">
                <p:oleObj spid="_x0000_s31747" name="Equation" r:id="rId3" imgW="1942920" imgH="1384200" progId="Equation.DSMT4">
                  <p:embed/>
                </p:oleObj>
              </mc:Choice>
              <mc:Fallback>
                <p:oleObj name="Equation" r:id="rId3" imgW="1942920" imgH="1384200" progId="Equation.DSMT4">
                  <p:embed/>
                  <p:pic>
                    <p:nvPicPr>
                      <p:cNvPr id="13" name="对象 12"/>
                      <p:cNvPicPr>
                        <a:picLocks noChangeAspect="1" noChangeArrowheads="1"/>
                      </p:cNvPicPr>
                      <p:nvPr/>
                    </p:nvPicPr>
                    <p:blipFill>
                      <a:blip r:embed="rId4"/>
                      <a:srcRect/>
                      <a:stretch>
                        <a:fillRect/>
                      </a:stretch>
                    </p:blipFill>
                    <p:spPr bwMode="auto">
                      <a:xfrm>
                        <a:off x="3635868" y="1810173"/>
                        <a:ext cx="3966584" cy="2824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2054498" y="4852577"/>
            <a:ext cx="6107985" cy="1042188"/>
          </a:xfrm>
          <a:prstGeom prst="rect">
            <a:avLst/>
          </a:prstGeom>
          <a:noFill/>
          <a:ln>
            <a:noFill/>
          </a:ln>
        </p:spPr>
        <p:txBody>
          <a:bodyPr wrap="square" lIns="91420" tIns="45710" rIns="91420" bIns="45710">
            <a:spAutoFit/>
          </a:bodyPr>
          <a:lstStyle/>
          <a:p>
            <a:pPr marL="437369" indent="-437369" eaLnBrk="0" hangingPunct="0">
              <a:lnSpc>
                <a:spcPct val="110000"/>
              </a:lnSpc>
              <a:spcBef>
                <a:spcPts val="765"/>
              </a:spcBef>
              <a:buClr>
                <a:srgbClr val="7000C8"/>
              </a:buClr>
              <a:buSzPct val="75000"/>
              <a:buFont typeface="Wingdings" pitchFamily="2" charset="2"/>
              <a:buChar char="n"/>
            </a:pPr>
            <a:r>
              <a:rPr lang="en-US" altLang="zh-CN" sz="2806" dirty="0">
                <a:latin typeface="楷体" pitchFamily="49" charset="-122"/>
                <a:ea typeface="楷体" pitchFamily="49" charset="-122"/>
              </a:rPr>
              <a:t>10.2</a:t>
            </a:r>
            <a:r>
              <a:rPr lang="zh-CN" altLang="zh-CN" sz="2806" dirty="0">
                <a:latin typeface="楷体" pitchFamily="49" charset="-122"/>
                <a:ea typeface="楷体" pitchFamily="49" charset="-122"/>
              </a:rPr>
              <a:t>试按区域分裂合并方法分割右图，给出分割的各个步骤图。</a:t>
            </a:r>
          </a:p>
        </p:txBody>
      </p:sp>
      <p:grpSp>
        <p:nvGrpSpPr>
          <p:cNvPr id="15" name="Group 3"/>
          <p:cNvGrpSpPr>
            <a:grpSpLocks noChangeAspect="1"/>
          </p:cNvGrpSpPr>
          <p:nvPr/>
        </p:nvGrpSpPr>
        <p:grpSpPr bwMode="auto">
          <a:xfrm>
            <a:off x="8346170" y="4439280"/>
            <a:ext cx="1839863" cy="1836670"/>
            <a:chOff x="2362" y="2910"/>
            <a:chExt cx="2286" cy="2286"/>
          </a:xfrm>
        </p:grpSpPr>
        <p:sp>
          <p:nvSpPr>
            <p:cNvPr id="16" name="Rectangle 4"/>
            <p:cNvSpPr>
              <a:spLocks noChangeAspect="1" noChangeArrowheads="1"/>
            </p:cNvSpPr>
            <p:nvPr/>
          </p:nvSpPr>
          <p:spPr bwMode="auto">
            <a:xfrm>
              <a:off x="2362" y="2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17" name="Rectangle 5"/>
            <p:cNvSpPr>
              <a:spLocks noChangeAspect="1" noChangeArrowheads="1"/>
            </p:cNvSpPr>
            <p:nvPr/>
          </p:nvSpPr>
          <p:spPr bwMode="auto">
            <a:xfrm>
              <a:off x="2648" y="2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18" name="Rectangle 6"/>
            <p:cNvSpPr>
              <a:spLocks noChangeAspect="1" noChangeArrowheads="1"/>
            </p:cNvSpPr>
            <p:nvPr/>
          </p:nvSpPr>
          <p:spPr bwMode="auto">
            <a:xfrm>
              <a:off x="2934" y="2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19" name="Rectangle 7"/>
            <p:cNvSpPr>
              <a:spLocks noChangeAspect="1" noChangeArrowheads="1"/>
            </p:cNvSpPr>
            <p:nvPr/>
          </p:nvSpPr>
          <p:spPr bwMode="auto">
            <a:xfrm>
              <a:off x="3219" y="2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0" name="Rectangle 8"/>
            <p:cNvSpPr>
              <a:spLocks noChangeAspect="1" noChangeArrowheads="1"/>
            </p:cNvSpPr>
            <p:nvPr/>
          </p:nvSpPr>
          <p:spPr bwMode="auto">
            <a:xfrm>
              <a:off x="3505" y="2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1" name="Rectangle 9"/>
            <p:cNvSpPr>
              <a:spLocks noChangeAspect="1" noChangeArrowheads="1"/>
            </p:cNvSpPr>
            <p:nvPr/>
          </p:nvSpPr>
          <p:spPr bwMode="auto">
            <a:xfrm>
              <a:off x="3791" y="2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2" name="Rectangle 10"/>
            <p:cNvSpPr>
              <a:spLocks noChangeAspect="1" noChangeArrowheads="1"/>
            </p:cNvSpPr>
            <p:nvPr/>
          </p:nvSpPr>
          <p:spPr bwMode="auto">
            <a:xfrm>
              <a:off x="4077" y="2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3" name="Rectangle 11"/>
            <p:cNvSpPr>
              <a:spLocks noChangeAspect="1" noChangeArrowheads="1"/>
            </p:cNvSpPr>
            <p:nvPr/>
          </p:nvSpPr>
          <p:spPr bwMode="auto">
            <a:xfrm>
              <a:off x="4362" y="2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4" name="Rectangle 12"/>
            <p:cNvSpPr>
              <a:spLocks noChangeAspect="1" noChangeArrowheads="1"/>
            </p:cNvSpPr>
            <p:nvPr/>
          </p:nvSpPr>
          <p:spPr bwMode="auto">
            <a:xfrm>
              <a:off x="2362" y="3196"/>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5" name="Rectangle 13"/>
            <p:cNvSpPr>
              <a:spLocks noChangeAspect="1" noChangeArrowheads="1"/>
            </p:cNvSpPr>
            <p:nvPr/>
          </p:nvSpPr>
          <p:spPr bwMode="auto">
            <a:xfrm>
              <a:off x="2648" y="3196"/>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6" name="Rectangle 14"/>
            <p:cNvSpPr>
              <a:spLocks noChangeAspect="1" noChangeArrowheads="1"/>
            </p:cNvSpPr>
            <p:nvPr/>
          </p:nvSpPr>
          <p:spPr bwMode="auto">
            <a:xfrm>
              <a:off x="2934" y="3196"/>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7" name="Rectangle 15"/>
            <p:cNvSpPr>
              <a:spLocks noChangeAspect="1" noChangeArrowheads="1"/>
            </p:cNvSpPr>
            <p:nvPr/>
          </p:nvSpPr>
          <p:spPr bwMode="auto">
            <a:xfrm>
              <a:off x="3219" y="3196"/>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8" name="Rectangle 16"/>
            <p:cNvSpPr>
              <a:spLocks noChangeAspect="1" noChangeArrowheads="1"/>
            </p:cNvSpPr>
            <p:nvPr/>
          </p:nvSpPr>
          <p:spPr bwMode="auto">
            <a:xfrm>
              <a:off x="3505" y="3196"/>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29" name="Rectangle 17"/>
            <p:cNvSpPr>
              <a:spLocks noChangeAspect="1" noChangeArrowheads="1"/>
            </p:cNvSpPr>
            <p:nvPr/>
          </p:nvSpPr>
          <p:spPr bwMode="auto">
            <a:xfrm>
              <a:off x="3791" y="3196"/>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0" name="Rectangle 18"/>
            <p:cNvSpPr>
              <a:spLocks noChangeAspect="1" noChangeArrowheads="1"/>
            </p:cNvSpPr>
            <p:nvPr/>
          </p:nvSpPr>
          <p:spPr bwMode="auto">
            <a:xfrm>
              <a:off x="4077" y="3196"/>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1" name="Rectangle 19"/>
            <p:cNvSpPr>
              <a:spLocks noChangeAspect="1" noChangeArrowheads="1"/>
            </p:cNvSpPr>
            <p:nvPr/>
          </p:nvSpPr>
          <p:spPr bwMode="auto">
            <a:xfrm>
              <a:off x="4362" y="3196"/>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2" name="Rectangle 20"/>
            <p:cNvSpPr>
              <a:spLocks noChangeAspect="1" noChangeArrowheads="1"/>
            </p:cNvSpPr>
            <p:nvPr/>
          </p:nvSpPr>
          <p:spPr bwMode="auto">
            <a:xfrm>
              <a:off x="2362" y="3482"/>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3" name="Rectangle 21"/>
            <p:cNvSpPr>
              <a:spLocks noChangeAspect="1" noChangeArrowheads="1"/>
            </p:cNvSpPr>
            <p:nvPr/>
          </p:nvSpPr>
          <p:spPr bwMode="auto">
            <a:xfrm>
              <a:off x="2648" y="3482"/>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4" name="Rectangle 22"/>
            <p:cNvSpPr>
              <a:spLocks noChangeAspect="1" noChangeArrowheads="1"/>
            </p:cNvSpPr>
            <p:nvPr/>
          </p:nvSpPr>
          <p:spPr bwMode="auto">
            <a:xfrm>
              <a:off x="2934" y="3482"/>
              <a:ext cx="285"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5" name="Rectangle 23"/>
            <p:cNvSpPr>
              <a:spLocks noChangeAspect="1" noChangeArrowheads="1"/>
            </p:cNvSpPr>
            <p:nvPr/>
          </p:nvSpPr>
          <p:spPr bwMode="auto">
            <a:xfrm>
              <a:off x="3219" y="3482"/>
              <a:ext cx="286"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6" name="Rectangle 24"/>
            <p:cNvSpPr>
              <a:spLocks noChangeAspect="1" noChangeArrowheads="1"/>
            </p:cNvSpPr>
            <p:nvPr/>
          </p:nvSpPr>
          <p:spPr bwMode="auto">
            <a:xfrm>
              <a:off x="3505" y="3482"/>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7" name="Rectangle 25"/>
            <p:cNvSpPr>
              <a:spLocks noChangeAspect="1" noChangeArrowheads="1"/>
            </p:cNvSpPr>
            <p:nvPr/>
          </p:nvSpPr>
          <p:spPr bwMode="auto">
            <a:xfrm>
              <a:off x="3791" y="3482"/>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8" name="Rectangle 26"/>
            <p:cNvSpPr>
              <a:spLocks noChangeAspect="1" noChangeArrowheads="1"/>
            </p:cNvSpPr>
            <p:nvPr/>
          </p:nvSpPr>
          <p:spPr bwMode="auto">
            <a:xfrm>
              <a:off x="4077" y="3482"/>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39" name="Rectangle 27"/>
            <p:cNvSpPr>
              <a:spLocks noChangeAspect="1" noChangeArrowheads="1"/>
            </p:cNvSpPr>
            <p:nvPr/>
          </p:nvSpPr>
          <p:spPr bwMode="auto">
            <a:xfrm>
              <a:off x="4362" y="3482"/>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0" name="Rectangle 28"/>
            <p:cNvSpPr>
              <a:spLocks noChangeAspect="1" noChangeArrowheads="1"/>
            </p:cNvSpPr>
            <p:nvPr/>
          </p:nvSpPr>
          <p:spPr bwMode="auto">
            <a:xfrm>
              <a:off x="2362" y="3767"/>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1" name="Rectangle 29"/>
            <p:cNvSpPr>
              <a:spLocks noChangeAspect="1" noChangeArrowheads="1"/>
            </p:cNvSpPr>
            <p:nvPr/>
          </p:nvSpPr>
          <p:spPr bwMode="auto">
            <a:xfrm>
              <a:off x="2648" y="3767"/>
              <a:ext cx="285"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2" name="Rectangle 30"/>
            <p:cNvSpPr>
              <a:spLocks noChangeAspect="1" noChangeArrowheads="1"/>
            </p:cNvSpPr>
            <p:nvPr/>
          </p:nvSpPr>
          <p:spPr bwMode="auto">
            <a:xfrm>
              <a:off x="2934" y="3767"/>
              <a:ext cx="285"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3" name="Rectangle 31"/>
            <p:cNvSpPr>
              <a:spLocks noChangeAspect="1" noChangeArrowheads="1"/>
            </p:cNvSpPr>
            <p:nvPr/>
          </p:nvSpPr>
          <p:spPr bwMode="auto">
            <a:xfrm>
              <a:off x="3219" y="3767"/>
              <a:ext cx="286"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4" name="Rectangle 32"/>
            <p:cNvSpPr>
              <a:spLocks noChangeAspect="1" noChangeArrowheads="1"/>
            </p:cNvSpPr>
            <p:nvPr/>
          </p:nvSpPr>
          <p:spPr bwMode="auto">
            <a:xfrm>
              <a:off x="3505" y="3767"/>
              <a:ext cx="286"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5" name="Rectangle 33"/>
            <p:cNvSpPr>
              <a:spLocks noChangeAspect="1" noChangeArrowheads="1"/>
            </p:cNvSpPr>
            <p:nvPr/>
          </p:nvSpPr>
          <p:spPr bwMode="auto">
            <a:xfrm>
              <a:off x="3791" y="3767"/>
              <a:ext cx="285"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6" name="Rectangle 34"/>
            <p:cNvSpPr>
              <a:spLocks noChangeAspect="1" noChangeArrowheads="1"/>
            </p:cNvSpPr>
            <p:nvPr/>
          </p:nvSpPr>
          <p:spPr bwMode="auto">
            <a:xfrm>
              <a:off x="4077" y="3767"/>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7" name="Rectangle 35"/>
            <p:cNvSpPr>
              <a:spLocks noChangeAspect="1" noChangeArrowheads="1"/>
            </p:cNvSpPr>
            <p:nvPr/>
          </p:nvSpPr>
          <p:spPr bwMode="auto">
            <a:xfrm>
              <a:off x="4362" y="3767"/>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8" name="Rectangle 36"/>
            <p:cNvSpPr>
              <a:spLocks noChangeAspect="1" noChangeArrowheads="1"/>
            </p:cNvSpPr>
            <p:nvPr/>
          </p:nvSpPr>
          <p:spPr bwMode="auto">
            <a:xfrm>
              <a:off x="2362" y="4053"/>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49" name="Rectangle 37"/>
            <p:cNvSpPr>
              <a:spLocks noChangeAspect="1" noChangeArrowheads="1"/>
            </p:cNvSpPr>
            <p:nvPr/>
          </p:nvSpPr>
          <p:spPr bwMode="auto">
            <a:xfrm>
              <a:off x="2648" y="4053"/>
              <a:ext cx="285"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0" name="Rectangle 38"/>
            <p:cNvSpPr>
              <a:spLocks noChangeAspect="1" noChangeArrowheads="1"/>
            </p:cNvSpPr>
            <p:nvPr/>
          </p:nvSpPr>
          <p:spPr bwMode="auto">
            <a:xfrm>
              <a:off x="2934" y="4053"/>
              <a:ext cx="285"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1" name="Rectangle 39"/>
            <p:cNvSpPr>
              <a:spLocks noChangeAspect="1" noChangeArrowheads="1"/>
            </p:cNvSpPr>
            <p:nvPr/>
          </p:nvSpPr>
          <p:spPr bwMode="auto">
            <a:xfrm>
              <a:off x="3219" y="4053"/>
              <a:ext cx="286"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2" name="Rectangle 40"/>
            <p:cNvSpPr>
              <a:spLocks noChangeAspect="1" noChangeArrowheads="1"/>
            </p:cNvSpPr>
            <p:nvPr/>
          </p:nvSpPr>
          <p:spPr bwMode="auto">
            <a:xfrm>
              <a:off x="3505" y="4053"/>
              <a:ext cx="286" cy="286"/>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3" name="Rectangle 41"/>
            <p:cNvSpPr>
              <a:spLocks noChangeAspect="1" noChangeArrowheads="1"/>
            </p:cNvSpPr>
            <p:nvPr/>
          </p:nvSpPr>
          <p:spPr bwMode="auto">
            <a:xfrm>
              <a:off x="3791" y="4053"/>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4" name="Rectangle 42"/>
            <p:cNvSpPr>
              <a:spLocks noChangeAspect="1" noChangeArrowheads="1"/>
            </p:cNvSpPr>
            <p:nvPr/>
          </p:nvSpPr>
          <p:spPr bwMode="auto">
            <a:xfrm>
              <a:off x="4077" y="4053"/>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5" name="Rectangle 43"/>
            <p:cNvSpPr>
              <a:spLocks noChangeAspect="1" noChangeArrowheads="1"/>
            </p:cNvSpPr>
            <p:nvPr/>
          </p:nvSpPr>
          <p:spPr bwMode="auto">
            <a:xfrm>
              <a:off x="4362" y="4053"/>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6" name="Rectangle 44"/>
            <p:cNvSpPr>
              <a:spLocks noChangeAspect="1" noChangeArrowheads="1"/>
            </p:cNvSpPr>
            <p:nvPr/>
          </p:nvSpPr>
          <p:spPr bwMode="auto">
            <a:xfrm>
              <a:off x="2362" y="4339"/>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7" name="Rectangle 45"/>
            <p:cNvSpPr>
              <a:spLocks noChangeAspect="1" noChangeArrowheads="1"/>
            </p:cNvSpPr>
            <p:nvPr/>
          </p:nvSpPr>
          <p:spPr bwMode="auto">
            <a:xfrm>
              <a:off x="2648" y="4339"/>
              <a:ext cx="285"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8" name="Rectangle 46"/>
            <p:cNvSpPr>
              <a:spLocks noChangeAspect="1" noChangeArrowheads="1"/>
            </p:cNvSpPr>
            <p:nvPr/>
          </p:nvSpPr>
          <p:spPr bwMode="auto">
            <a:xfrm>
              <a:off x="2934" y="4339"/>
              <a:ext cx="285"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59" name="Rectangle 47"/>
            <p:cNvSpPr>
              <a:spLocks noChangeAspect="1" noChangeArrowheads="1"/>
            </p:cNvSpPr>
            <p:nvPr/>
          </p:nvSpPr>
          <p:spPr bwMode="auto">
            <a:xfrm>
              <a:off x="3219" y="4339"/>
              <a:ext cx="286"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0" name="Rectangle 48"/>
            <p:cNvSpPr>
              <a:spLocks noChangeAspect="1" noChangeArrowheads="1"/>
            </p:cNvSpPr>
            <p:nvPr/>
          </p:nvSpPr>
          <p:spPr bwMode="auto">
            <a:xfrm>
              <a:off x="3505" y="4339"/>
              <a:ext cx="286" cy="285"/>
            </a:xfrm>
            <a:prstGeom prst="rect">
              <a:avLst/>
            </a:prstGeom>
            <a:solidFill>
              <a:srgbClr val="78787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1" name="Rectangle 49"/>
            <p:cNvSpPr>
              <a:spLocks noChangeAspect="1" noChangeArrowheads="1"/>
            </p:cNvSpPr>
            <p:nvPr/>
          </p:nvSpPr>
          <p:spPr bwMode="auto">
            <a:xfrm>
              <a:off x="3791" y="4339"/>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2" name="Rectangle 50"/>
            <p:cNvSpPr>
              <a:spLocks noChangeAspect="1" noChangeArrowheads="1"/>
            </p:cNvSpPr>
            <p:nvPr/>
          </p:nvSpPr>
          <p:spPr bwMode="auto">
            <a:xfrm>
              <a:off x="4077" y="4339"/>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3" name="Rectangle 51"/>
            <p:cNvSpPr>
              <a:spLocks noChangeAspect="1" noChangeArrowheads="1"/>
            </p:cNvSpPr>
            <p:nvPr/>
          </p:nvSpPr>
          <p:spPr bwMode="auto">
            <a:xfrm>
              <a:off x="4362" y="4339"/>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4" name="Rectangle 52"/>
            <p:cNvSpPr>
              <a:spLocks noChangeAspect="1" noChangeArrowheads="1"/>
            </p:cNvSpPr>
            <p:nvPr/>
          </p:nvSpPr>
          <p:spPr bwMode="auto">
            <a:xfrm>
              <a:off x="2362" y="4625"/>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5" name="Rectangle 53"/>
            <p:cNvSpPr>
              <a:spLocks noChangeAspect="1" noChangeArrowheads="1"/>
            </p:cNvSpPr>
            <p:nvPr/>
          </p:nvSpPr>
          <p:spPr bwMode="auto">
            <a:xfrm>
              <a:off x="2648" y="4625"/>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6" name="Rectangle 54"/>
            <p:cNvSpPr>
              <a:spLocks noChangeAspect="1" noChangeArrowheads="1"/>
            </p:cNvSpPr>
            <p:nvPr/>
          </p:nvSpPr>
          <p:spPr bwMode="auto">
            <a:xfrm>
              <a:off x="2934" y="4625"/>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7" name="Rectangle 55"/>
            <p:cNvSpPr>
              <a:spLocks noChangeAspect="1" noChangeArrowheads="1"/>
            </p:cNvSpPr>
            <p:nvPr/>
          </p:nvSpPr>
          <p:spPr bwMode="auto">
            <a:xfrm>
              <a:off x="3219" y="4625"/>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8" name="Rectangle 56"/>
            <p:cNvSpPr>
              <a:spLocks noChangeAspect="1" noChangeArrowheads="1"/>
            </p:cNvSpPr>
            <p:nvPr/>
          </p:nvSpPr>
          <p:spPr bwMode="auto">
            <a:xfrm>
              <a:off x="3505" y="4625"/>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69" name="Rectangle 57"/>
            <p:cNvSpPr>
              <a:spLocks noChangeAspect="1" noChangeArrowheads="1"/>
            </p:cNvSpPr>
            <p:nvPr/>
          </p:nvSpPr>
          <p:spPr bwMode="auto">
            <a:xfrm>
              <a:off x="3791" y="4625"/>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0" name="Rectangle 58"/>
            <p:cNvSpPr>
              <a:spLocks noChangeAspect="1" noChangeArrowheads="1"/>
            </p:cNvSpPr>
            <p:nvPr/>
          </p:nvSpPr>
          <p:spPr bwMode="auto">
            <a:xfrm>
              <a:off x="4077" y="4625"/>
              <a:ext cx="285"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1" name="Rectangle 59"/>
            <p:cNvSpPr>
              <a:spLocks noChangeAspect="1" noChangeArrowheads="1"/>
            </p:cNvSpPr>
            <p:nvPr/>
          </p:nvSpPr>
          <p:spPr bwMode="auto">
            <a:xfrm>
              <a:off x="4362" y="4625"/>
              <a:ext cx="286" cy="2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2" name="Rectangle 60"/>
            <p:cNvSpPr>
              <a:spLocks noChangeAspect="1" noChangeArrowheads="1"/>
            </p:cNvSpPr>
            <p:nvPr/>
          </p:nvSpPr>
          <p:spPr bwMode="auto">
            <a:xfrm>
              <a:off x="2362" y="4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3" name="Rectangle 61"/>
            <p:cNvSpPr>
              <a:spLocks noChangeAspect="1" noChangeArrowheads="1"/>
            </p:cNvSpPr>
            <p:nvPr/>
          </p:nvSpPr>
          <p:spPr bwMode="auto">
            <a:xfrm>
              <a:off x="2648" y="4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4" name="Rectangle 62"/>
            <p:cNvSpPr>
              <a:spLocks noChangeAspect="1" noChangeArrowheads="1"/>
            </p:cNvSpPr>
            <p:nvPr/>
          </p:nvSpPr>
          <p:spPr bwMode="auto">
            <a:xfrm>
              <a:off x="2934" y="4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5" name="Rectangle 63"/>
            <p:cNvSpPr>
              <a:spLocks noChangeAspect="1" noChangeArrowheads="1"/>
            </p:cNvSpPr>
            <p:nvPr/>
          </p:nvSpPr>
          <p:spPr bwMode="auto">
            <a:xfrm>
              <a:off x="3219" y="4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6" name="Rectangle 64"/>
            <p:cNvSpPr>
              <a:spLocks noChangeAspect="1" noChangeArrowheads="1"/>
            </p:cNvSpPr>
            <p:nvPr/>
          </p:nvSpPr>
          <p:spPr bwMode="auto">
            <a:xfrm>
              <a:off x="3505" y="4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7" name="Rectangle 65"/>
            <p:cNvSpPr>
              <a:spLocks noChangeAspect="1" noChangeArrowheads="1"/>
            </p:cNvSpPr>
            <p:nvPr/>
          </p:nvSpPr>
          <p:spPr bwMode="auto">
            <a:xfrm>
              <a:off x="3791" y="4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8" name="Rectangle 66"/>
            <p:cNvSpPr>
              <a:spLocks noChangeAspect="1" noChangeArrowheads="1"/>
            </p:cNvSpPr>
            <p:nvPr/>
          </p:nvSpPr>
          <p:spPr bwMode="auto">
            <a:xfrm>
              <a:off x="4077" y="4910"/>
              <a:ext cx="285"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sp>
          <p:nvSpPr>
            <p:cNvPr id="79" name="Rectangle 67"/>
            <p:cNvSpPr>
              <a:spLocks noChangeAspect="1" noChangeArrowheads="1"/>
            </p:cNvSpPr>
            <p:nvPr/>
          </p:nvSpPr>
          <p:spPr bwMode="auto">
            <a:xfrm>
              <a:off x="4362" y="4910"/>
              <a:ext cx="286" cy="2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vert="horz" wrap="square" lIns="116629" tIns="58314" rIns="116629" bIns="58314" numCol="1" anchor="ctr" anchorCtr="0" compatLnSpc="1">
              <a:prstTxWarp prst="textNoShape">
                <a:avLst/>
              </a:prstTxWarp>
            </a:bodyPr>
            <a:lstStyle/>
            <a:p>
              <a:endParaRPr lang="zh-CN" altLang="en-US" sz="2296"/>
            </a:p>
          </p:txBody>
        </p:sp>
      </p:grpSp>
    </p:spTree>
    <p:extLst>
      <p:ext uri="{BB962C8B-B14F-4D97-AF65-F5344CB8AC3E}">
        <p14:creationId xmlns:p14="http://schemas.microsoft.com/office/powerpoint/2010/main" val="290111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6" name="矩形 5"/>
          <p:cNvSpPr/>
          <p:nvPr/>
        </p:nvSpPr>
        <p:spPr>
          <a:xfrm>
            <a:off x="1891335" y="1913580"/>
            <a:ext cx="8127818" cy="3777220"/>
          </a:xfrm>
          <a:prstGeom prst="rect">
            <a:avLst/>
          </a:prstGeom>
          <a:noFill/>
          <a:ln>
            <a:noFill/>
          </a:ln>
        </p:spPr>
        <p:txBody>
          <a:bodyPr wrap="square" lIns="116618" tIns="58309" rIns="116618" bIns="58309">
            <a:spAutoFit/>
          </a:bodyPr>
          <a:lstStyle/>
          <a:p>
            <a:pPr marL="581134" indent="-455593" eaLnBrk="0" hangingPunct="0">
              <a:spcBef>
                <a:spcPts val="765"/>
              </a:spcBef>
              <a:buClr>
                <a:srgbClr val="7000C8"/>
              </a:buClr>
              <a:buSzPct val="75000"/>
              <a:buFont typeface="Wingdings" pitchFamily="2" charset="2"/>
              <a:buChar char="n"/>
            </a:pPr>
            <a:r>
              <a:rPr lang="zh-CN" altLang="zh-CN" sz="2806" dirty="0">
                <a:latin typeface="楷体" pitchFamily="49" charset="-122"/>
                <a:ea typeface="楷体" pitchFamily="49" charset="-122"/>
              </a:rPr>
              <a:t>认为像素值（</a:t>
            </a:r>
            <a:r>
              <a:rPr lang="zh-CN" altLang="en-US" sz="2806" dirty="0">
                <a:latin typeface="楷体" pitchFamily="49" charset="-122"/>
                <a:ea typeface="楷体" pitchFamily="49" charset="-122"/>
              </a:rPr>
              <a:t>或像素</a:t>
            </a:r>
            <a:r>
              <a:rPr lang="zh-CN" altLang="zh-CN" sz="2806" dirty="0">
                <a:latin typeface="楷体" pitchFamily="49" charset="-122"/>
                <a:ea typeface="楷体" pitchFamily="49" charset="-122"/>
              </a:rPr>
              <a:t>特征值）为待分类的数据，寻找合适的阈值，把数据分为不同类别，从而实现图像分割。</a:t>
            </a:r>
            <a:endParaRPr lang="en-US" altLang="zh-CN" sz="2806" dirty="0">
              <a:latin typeface="楷体" pitchFamily="49" charset="-122"/>
              <a:ea typeface="楷体" pitchFamily="49" charset="-122"/>
            </a:endParaRPr>
          </a:p>
          <a:p>
            <a:pPr marL="581134" indent="-455593" eaLnBrk="0" hangingPunct="0">
              <a:spcBef>
                <a:spcPts val="765"/>
              </a:spcBef>
              <a:buClr>
                <a:srgbClr val="7000C8"/>
              </a:buClr>
              <a:buSzPct val="75000"/>
              <a:buFont typeface="Wingdings" pitchFamily="2" charset="2"/>
              <a:buChar char="n"/>
            </a:pPr>
            <a:r>
              <a:rPr lang="zh-CN" altLang="en-US" sz="2806" dirty="0">
                <a:latin typeface="楷体" pitchFamily="49" charset="-122"/>
                <a:ea typeface="楷体" pitchFamily="49" charset="-122"/>
              </a:rPr>
              <a:t>把所有的像素分为两组（类），属于“同一类别”的对象具有较大的一致性，“不同类别”的对象具有较大的差异性。</a:t>
            </a:r>
            <a:endParaRPr lang="en-US" altLang="zh-CN" sz="2806" dirty="0">
              <a:latin typeface="楷体" pitchFamily="49" charset="-122"/>
              <a:ea typeface="楷体" pitchFamily="49" charset="-122"/>
            </a:endParaRPr>
          </a:p>
          <a:p>
            <a:pPr marL="581134" indent="-455593" eaLnBrk="0" hangingPunct="0">
              <a:spcBef>
                <a:spcPts val="765"/>
              </a:spcBef>
              <a:buClr>
                <a:srgbClr val="7000C8"/>
              </a:buClr>
              <a:buSzPct val="75000"/>
              <a:buFont typeface="Wingdings" pitchFamily="2" charset="2"/>
              <a:buChar char="n"/>
            </a:pPr>
            <a:r>
              <a:rPr lang="zh-CN" altLang="zh-CN" sz="2806" dirty="0">
                <a:latin typeface="楷体" pitchFamily="49" charset="-122"/>
                <a:ea typeface="楷体" pitchFamily="49" charset="-122"/>
              </a:rPr>
              <a:t>如何衡量同类的一致性和类间的差异性，采用不同的衡量方法对应不同的算法</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33589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61" b="1">
                <a:solidFill>
                  <a:schemeClr val="tx1"/>
                </a:solidFill>
                <a:latin typeface="Times New Roman" pitchFamily="18" charset="0"/>
                <a:ea typeface="宋体" pitchFamily="2" charset="-122"/>
              </a:defRPr>
            </a:lvl1pPr>
            <a:lvl2pPr marL="947633" indent="-364474" eaLnBrk="0" hangingPunct="0">
              <a:defRPr kumimoji="1" sz="3061" b="1">
                <a:solidFill>
                  <a:schemeClr val="tx1"/>
                </a:solidFill>
                <a:latin typeface="Times New Roman" pitchFamily="18" charset="0"/>
                <a:ea typeface="宋体" pitchFamily="2" charset="-122"/>
              </a:defRPr>
            </a:lvl2pPr>
            <a:lvl3pPr marL="1457897" indent="-291579" eaLnBrk="0" hangingPunct="0">
              <a:defRPr kumimoji="1" sz="3061" b="1">
                <a:solidFill>
                  <a:schemeClr val="tx1"/>
                </a:solidFill>
                <a:latin typeface="Times New Roman" pitchFamily="18" charset="0"/>
                <a:ea typeface="宋体" pitchFamily="2" charset="-122"/>
              </a:defRPr>
            </a:lvl3pPr>
            <a:lvl4pPr marL="2041055" indent="-291579" eaLnBrk="0" hangingPunct="0">
              <a:defRPr kumimoji="1" sz="3061" b="1">
                <a:solidFill>
                  <a:schemeClr val="tx1"/>
                </a:solidFill>
                <a:latin typeface="Times New Roman" pitchFamily="18" charset="0"/>
                <a:ea typeface="宋体" pitchFamily="2" charset="-122"/>
              </a:defRPr>
            </a:lvl4pPr>
            <a:lvl5pPr marL="2624214" indent="-291579" eaLnBrk="0" hangingPunct="0">
              <a:defRPr kumimoji="1" sz="3061" b="1">
                <a:solidFill>
                  <a:schemeClr val="tx1"/>
                </a:solidFill>
                <a:latin typeface="Times New Roman" pitchFamily="18" charset="0"/>
                <a:ea typeface="宋体" pitchFamily="2" charset="-122"/>
              </a:defRPr>
            </a:lvl5pPr>
            <a:lvl6pPr marL="3207372"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6pPr>
            <a:lvl7pPr marL="3790531"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7pPr>
            <a:lvl8pPr marL="4373690"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8pPr>
            <a:lvl9pPr marL="4956848"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9pPr>
          </a:lstStyle>
          <a:p>
            <a:pPr eaLnBrk="1" hangingPunct="1"/>
            <a:fld id="{2B665D98-33CC-43A2-BA3F-46F2B0EB0479}" type="slidenum">
              <a:rPr kumimoji="0" lang="en-US" altLang="zh-CN" sz="1403" b="0"/>
              <a:pPr eaLnBrk="1" hangingPunct="1"/>
              <a:t>110</a:t>
            </a:fld>
            <a:endParaRPr kumimoji="0" lang="en-US" altLang="zh-CN" sz="1403" b="0"/>
          </a:p>
        </p:txBody>
      </p:sp>
      <p:sp>
        <p:nvSpPr>
          <p:cNvPr id="16" name="Rectangle 3"/>
          <p:cNvSpPr>
            <a:spLocks noChangeArrowheads="1"/>
          </p:cNvSpPr>
          <p:nvPr/>
        </p:nvSpPr>
        <p:spPr bwMode="auto">
          <a:xfrm>
            <a:off x="2054498" y="1408439"/>
            <a:ext cx="8068831" cy="3622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Lst>
        </p:spPr>
        <p:txBody>
          <a:bodyPr lIns="91420" tIns="45710" rIns="91420" bIns="45710">
            <a:spAutoFit/>
          </a:bodyPr>
          <a:lstStyle/>
          <a:p>
            <a:pPr marL="437369" indent="-437369" eaLnBrk="0" hangingPunct="0">
              <a:lnSpc>
                <a:spcPct val="110000"/>
              </a:lnSpc>
              <a:spcBef>
                <a:spcPts val="765"/>
              </a:spcBef>
              <a:buClr>
                <a:srgbClr val="7000C8"/>
              </a:buClr>
              <a:buSzPct val="75000"/>
              <a:buFont typeface="Wingdings" pitchFamily="2" charset="2"/>
              <a:buChar char="n"/>
              <a:defRPr/>
            </a:pPr>
            <a:r>
              <a:rPr lang="en-US" altLang="zh-CN" sz="2806" dirty="0">
                <a:latin typeface="楷体" pitchFamily="49" charset="-122"/>
                <a:ea typeface="楷体" pitchFamily="49" charset="-122"/>
              </a:rPr>
              <a:t>10.3</a:t>
            </a:r>
            <a:r>
              <a:rPr lang="zh-CN" altLang="zh-CN" sz="2806" dirty="0">
                <a:latin typeface="楷体" pitchFamily="49" charset="-122"/>
                <a:ea typeface="楷体" pitchFamily="49" charset="-122"/>
              </a:rPr>
              <a:t>利用边缘检测实现分割，常常会有一些短小或不连续的曲线，用什么样的处理方法可以消除这些干扰？</a:t>
            </a:r>
            <a:endParaRPr lang="en-US" altLang="zh-CN" sz="2806" dirty="0">
              <a:latin typeface="楷体" pitchFamily="49" charset="-122"/>
              <a:ea typeface="楷体" pitchFamily="49" charset="-122"/>
            </a:endParaRPr>
          </a:p>
          <a:p>
            <a:pPr marL="437369" indent="-437369" eaLnBrk="0" hangingPunct="0">
              <a:lnSpc>
                <a:spcPct val="110000"/>
              </a:lnSpc>
              <a:spcBef>
                <a:spcPts val="765"/>
              </a:spcBef>
              <a:buClr>
                <a:srgbClr val="7000C8"/>
              </a:buClr>
              <a:buSzPct val="75000"/>
              <a:buFont typeface="Wingdings" pitchFamily="2" charset="2"/>
              <a:buChar char="n"/>
              <a:defRPr/>
            </a:pPr>
            <a:r>
              <a:rPr lang="en-US" altLang="zh-CN" sz="2806" dirty="0">
                <a:latin typeface="楷体" pitchFamily="49" charset="-122"/>
                <a:ea typeface="楷体" pitchFamily="49" charset="-122"/>
              </a:rPr>
              <a:t>10.4</a:t>
            </a:r>
            <a:r>
              <a:rPr lang="zh-CN" altLang="zh-CN" sz="2806" dirty="0">
                <a:latin typeface="楷体" pitchFamily="49" charset="-122"/>
                <a:ea typeface="楷体" pitchFamily="49" charset="-122"/>
              </a:rPr>
              <a:t>如何利用数学形态学算法削弱分水岭算法分割时所产生的过分割？</a:t>
            </a:r>
            <a:endParaRPr lang="en-US" altLang="zh-CN" sz="2806" dirty="0">
              <a:latin typeface="楷体" pitchFamily="49" charset="-122"/>
              <a:ea typeface="楷体" pitchFamily="49" charset="-122"/>
            </a:endParaRPr>
          </a:p>
          <a:p>
            <a:pPr marL="437369" indent="-437369" eaLnBrk="0" hangingPunct="0">
              <a:lnSpc>
                <a:spcPct val="110000"/>
              </a:lnSpc>
              <a:spcBef>
                <a:spcPts val="765"/>
              </a:spcBef>
              <a:buClr>
                <a:srgbClr val="7000C8"/>
              </a:buClr>
              <a:buSzPct val="75000"/>
              <a:buFont typeface="Wingdings" pitchFamily="2" charset="2"/>
              <a:buChar char="n"/>
              <a:defRPr/>
            </a:pPr>
            <a:r>
              <a:rPr lang="en-US" altLang="zh-CN" sz="2806" dirty="0">
                <a:latin typeface="楷体" pitchFamily="49" charset="-122"/>
                <a:ea typeface="楷体" pitchFamily="49" charset="-122"/>
              </a:rPr>
              <a:t>10.5</a:t>
            </a:r>
            <a:r>
              <a:rPr lang="zh-CN" altLang="zh-CN" sz="2806" dirty="0">
                <a:latin typeface="楷体" pitchFamily="49" charset="-122"/>
                <a:ea typeface="楷体" pitchFamily="49" charset="-122"/>
              </a:rPr>
              <a:t>设方差阈值为</a:t>
            </a:r>
            <a:r>
              <a:rPr lang="en-US" altLang="zh-CN" sz="2806" dirty="0">
                <a:latin typeface="楷体" pitchFamily="49" charset="-122"/>
                <a:ea typeface="楷体" pitchFamily="49" charset="-122"/>
              </a:rPr>
              <a:t>1</a:t>
            </a:r>
            <a:r>
              <a:rPr lang="zh-CN" altLang="zh-CN" sz="2806" dirty="0">
                <a:latin typeface="楷体" pitchFamily="49" charset="-122"/>
                <a:ea typeface="楷体" pitchFamily="49" charset="-122"/>
              </a:rPr>
              <a:t>，均值阈值为</a:t>
            </a:r>
            <a:r>
              <a:rPr lang="en-US" altLang="zh-CN" sz="2806" dirty="0">
                <a:latin typeface="楷体" pitchFamily="49" charset="-122"/>
                <a:ea typeface="楷体" pitchFamily="49" charset="-122"/>
              </a:rPr>
              <a:t>2</a:t>
            </a:r>
            <a:r>
              <a:rPr lang="zh-CN" altLang="zh-CN" sz="2806" dirty="0">
                <a:latin typeface="楷体" pitchFamily="49" charset="-122"/>
                <a:ea typeface="楷体" pitchFamily="49" charset="-122"/>
              </a:rPr>
              <a:t>，试用区域分裂合并方法</a:t>
            </a:r>
            <a:r>
              <a:rPr lang="zh-CN" altLang="en-US" sz="2806" dirty="0">
                <a:latin typeface="楷体" pitchFamily="49" charset="-122"/>
                <a:ea typeface="楷体" pitchFamily="49" charset="-122"/>
              </a:rPr>
              <a:t>对下图进行</a:t>
            </a:r>
            <a:r>
              <a:rPr lang="zh-CN" altLang="zh-CN" sz="2806" dirty="0">
                <a:latin typeface="楷体" pitchFamily="49" charset="-122"/>
                <a:ea typeface="楷体" pitchFamily="49" charset="-122"/>
              </a:rPr>
              <a:t>分割</a:t>
            </a:r>
            <a:endParaRPr lang="zh-CN" altLang="en-US" sz="2806" dirty="0">
              <a:latin typeface="楷体" pitchFamily="49" charset="-122"/>
              <a:ea typeface="楷体" pitchFamily="49" charset="-122"/>
            </a:endParaRPr>
          </a:p>
        </p:txBody>
      </p:sp>
      <p:sp>
        <p:nvSpPr>
          <p:cNvPr id="12"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954" dirty="0">
                <a:solidFill>
                  <a:srgbClr val="FF0000"/>
                </a:solidFill>
                <a:latin typeface="隶书" pitchFamily="49" charset="-122"/>
                <a:ea typeface="隶书" pitchFamily="49" charset="-122"/>
              </a:rPr>
              <a:t>计算、思考</a:t>
            </a:r>
          </a:p>
        </p:txBody>
      </p:sp>
      <p:graphicFrame>
        <p:nvGraphicFramePr>
          <p:cNvPr id="3" name="对象 2"/>
          <p:cNvGraphicFramePr>
            <a:graphicFrameLocks noChangeAspect="1"/>
          </p:cNvGraphicFramePr>
          <p:nvPr>
            <p:extLst/>
          </p:nvPr>
        </p:nvGraphicFramePr>
        <p:xfrm>
          <a:off x="7071955" y="4535555"/>
          <a:ext cx="2433810" cy="1893189"/>
        </p:xfrm>
        <a:graphic>
          <a:graphicData uri="http://schemas.openxmlformats.org/presentationml/2006/ole">
            <mc:AlternateContent xmlns:mc="http://schemas.openxmlformats.org/markup-compatibility/2006">
              <mc:Choice xmlns:v="urn:schemas-microsoft-com:vml" Requires="v">
                <p:oleObj spid="_x0000_s32771" name="Equation" r:id="rId3" imgW="1193760" imgH="927000" progId="Equation.DSMT4">
                  <p:embed/>
                </p:oleObj>
              </mc:Choice>
              <mc:Fallback>
                <p:oleObj name="Equation" r:id="rId3" imgW="1193760" imgH="927000" progId="Equation.DSMT4">
                  <p:embed/>
                  <p:pic>
                    <p:nvPicPr>
                      <p:cNvPr id="3" name="对象 2"/>
                      <p:cNvPicPr>
                        <a:picLocks noChangeAspect="1" noChangeArrowheads="1"/>
                      </p:cNvPicPr>
                      <p:nvPr/>
                    </p:nvPicPr>
                    <p:blipFill>
                      <a:blip r:embed="rId4"/>
                      <a:srcRect/>
                      <a:stretch>
                        <a:fillRect/>
                      </a:stretch>
                    </p:blipFill>
                    <p:spPr bwMode="auto">
                      <a:xfrm>
                        <a:off x="7071955" y="4535555"/>
                        <a:ext cx="2433810" cy="1893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049188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61" b="1">
                <a:solidFill>
                  <a:schemeClr val="tx1"/>
                </a:solidFill>
                <a:latin typeface="Times New Roman" pitchFamily="18" charset="0"/>
                <a:ea typeface="宋体" pitchFamily="2" charset="-122"/>
              </a:defRPr>
            </a:lvl1pPr>
            <a:lvl2pPr marL="947633" indent="-364474" eaLnBrk="0" hangingPunct="0">
              <a:defRPr kumimoji="1" sz="3061" b="1">
                <a:solidFill>
                  <a:schemeClr val="tx1"/>
                </a:solidFill>
                <a:latin typeface="Times New Roman" pitchFamily="18" charset="0"/>
                <a:ea typeface="宋体" pitchFamily="2" charset="-122"/>
              </a:defRPr>
            </a:lvl2pPr>
            <a:lvl3pPr marL="1457897" indent="-291579" eaLnBrk="0" hangingPunct="0">
              <a:defRPr kumimoji="1" sz="3061" b="1">
                <a:solidFill>
                  <a:schemeClr val="tx1"/>
                </a:solidFill>
                <a:latin typeface="Times New Roman" pitchFamily="18" charset="0"/>
                <a:ea typeface="宋体" pitchFamily="2" charset="-122"/>
              </a:defRPr>
            </a:lvl3pPr>
            <a:lvl4pPr marL="2041055" indent="-291579" eaLnBrk="0" hangingPunct="0">
              <a:defRPr kumimoji="1" sz="3061" b="1">
                <a:solidFill>
                  <a:schemeClr val="tx1"/>
                </a:solidFill>
                <a:latin typeface="Times New Roman" pitchFamily="18" charset="0"/>
                <a:ea typeface="宋体" pitchFamily="2" charset="-122"/>
              </a:defRPr>
            </a:lvl4pPr>
            <a:lvl5pPr marL="2624214" indent="-291579" eaLnBrk="0" hangingPunct="0">
              <a:defRPr kumimoji="1" sz="3061" b="1">
                <a:solidFill>
                  <a:schemeClr val="tx1"/>
                </a:solidFill>
                <a:latin typeface="Times New Roman" pitchFamily="18" charset="0"/>
                <a:ea typeface="宋体" pitchFamily="2" charset="-122"/>
              </a:defRPr>
            </a:lvl5pPr>
            <a:lvl6pPr marL="3207372"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6pPr>
            <a:lvl7pPr marL="3790531"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7pPr>
            <a:lvl8pPr marL="4373690"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8pPr>
            <a:lvl9pPr marL="4956848"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9pPr>
          </a:lstStyle>
          <a:p>
            <a:pPr eaLnBrk="1" hangingPunct="1"/>
            <a:fld id="{8391AAD2-3176-40F8-80D0-99D7704D231D}" type="slidenum">
              <a:rPr kumimoji="0" lang="en-US" altLang="zh-CN" sz="1403" b="0"/>
              <a:pPr eaLnBrk="1" hangingPunct="1"/>
              <a:t>111</a:t>
            </a:fld>
            <a:endParaRPr kumimoji="0" lang="en-US" altLang="zh-CN" sz="1403" b="0"/>
          </a:p>
        </p:txBody>
      </p:sp>
      <p:sp>
        <p:nvSpPr>
          <p:cNvPr id="88067"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954">
                <a:solidFill>
                  <a:srgbClr val="FF0000"/>
                </a:solidFill>
                <a:latin typeface="隶书" pitchFamily="49" charset="-122"/>
                <a:ea typeface="隶书" pitchFamily="49" charset="-122"/>
              </a:rPr>
              <a:t>编程实践</a:t>
            </a:r>
          </a:p>
        </p:txBody>
      </p:sp>
      <p:sp>
        <p:nvSpPr>
          <p:cNvPr id="88069" name="Rectangle 3"/>
          <p:cNvSpPr>
            <a:spLocks noChangeArrowheads="1"/>
          </p:cNvSpPr>
          <p:nvPr/>
        </p:nvSpPr>
        <p:spPr bwMode="auto">
          <a:xfrm>
            <a:off x="2009953" y="1524029"/>
            <a:ext cx="8170071" cy="324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lIns="91420" tIns="45710" rIns="91420" bIns="45710">
            <a:spAutoFit/>
          </a:bodyPr>
          <a:lstStyle/>
          <a:p>
            <a:pPr marL="437369" indent="-437369" eaLnBrk="0" hangingPunct="0">
              <a:lnSpc>
                <a:spcPct val="110000"/>
              </a:lnSpc>
              <a:spcBef>
                <a:spcPts val="765"/>
              </a:spcBef>
              <a:buClr>
                <a:srgbClr val="7000C8"/>
              </a:buClr>
              <a:buSzPct val="75000"/>
              <a:buFont typeface="Wingdings" pitchFamily="2" charset="2"/>
              <a:buChar char="n"/>
            </a:pPr>
            <a:r>
              <a:rPr lang="en-US" altLang="zh-CN" sz="2806" dirty="0">
                <a:latin typeface="楷体" pitchFamily="49" charset="-122"/>
                <a:ea typeface="楷体" pitchFamily="49" charset="-122"/>
              </a:rPr>
              <a:t>10.6</a:t>
            </a:r>
            <a:r>
              <a:rPr lang="zh-CN" altLang="zh-CN" sz="2806" dirty="0">
                <a:latin typeface="楷体" pitchFamily="49" charset="-122"/>
                <a:ea typeface="楷体" pitchFamily="49" charset="-122"/>
              </a:rPr>
              <a:t>编写程序实现基于边界的图像分割，可以选择不同的边界改良算法。</a:t>
            </a:r>
            <a:endParaRPr lang="en-US" altLang="zh-CN" sz="2806" dirty="0">
              <a:latin typeface="楷体" pitchFamily="49" charset="-122"/>
              <a:ea typeface="楷体" pitchFamily="49" charset="-122"/>
            </a:endParaRPr>
          </a:p>
          <a:p>
            <a:pPr marL="437369" indent="-437369" eaLnBrk="0" hangingPunct="0">
              <a:lnSpc>
                <a:spcPct val="110000"/>
              </a:lnSpc>
              <a:spcBef>
                <a:spcPts val="765"/>
              </a:spcBef>
              <a:buClr>
                <a:srgbClr val="7000C8"/>
              </a:buClr>
              <a:buSzPct val="75000"/>
              <a:buFont typeface="Wingdings" pitchFamily="2" charset="2"/>
              <a:buChar char="n"/>
            </a:pPr>
            <a:r>
              <a:rPr lang="en-US" altLang="zh-CN" sz="2806" dirty="0">
                <a:latin typeface="楷体" pitchFamily="49" charset="-122"/>
                <a:ea typeface="楷体" pitchFamily="49" charset="-122"/>
              </a:rPr>
              <a:t>10.7</a:t>
            </a:r>
            <a:r>
              <a:rPr lang="zh-CN" altLang="zh-CN" sz="2806" dirty="0">
                <a:latin typeface="楷体" pitchFamily="49" charset="-122"/>
                <a:ea typeface="楷体" pitchFamily="49" charset="-122"/>
              </a:rPr>
              <a:t>编写程序实现基于区域生长的图像分割。</a:t>
            </a:r>
            <a:endParaRPr lang="en-US" altLang="zh-CN" sz="2806" dirty="0">
              <a:latin typeface="楷体" pitchFamily="49" charset="-122"/>
              <a:ea typeface="楷体" pitchFamily="49" charset="-122"/>
            </a:endParaRPr>
          </a:p>
          <a:p>
            <a:pPr marL="437369" indent="-437369" eaLnBrk="0" hangingPunct="0">
              <a:lnSpc>
                <a:spcPct val="110000"/>
              </a:lnSpc>
              <a:spcBef>
                <a:spcPts val="765"/>
              </a:spcBef>
              <a:buClr>
                <a:srgbClr val="7000C8"/>
              </a:buClr>
              <a:buSzPct val="75000"/>
              <a:buFont typeface="Wingdings" pitchFamily="2" charset="2"/>
              <a:buChar char="n"/>
            </a:pPr>
            <a:r>
              <a:rPr lang="en-US" altLang="zh-CN" sz="2806" dirty="0">
                <a:latin typeface="楷体" pitchFamily="49" charset="-122"/>
                <a:ea typeface="楷体" pitchFamily="49" charset="-122"/>
              </a:rPr>
              <a:t>10.8</a:t>
            </a:r>
            <a:r>
              <a:rPr lang="zh-CN" altLang="zh-CN" sz="2806" dirty="0">
                <a:latin typeface="楷体" pitchFamily="49" charset="-122"/>
                <a:ea typeface="楷体" pitchFamily="49" charset="-122"/>
              </a:rPr>
              <a:t>编写程序实现基于</a:t>
            </a:r>
            <a:r>
              <a:rPr lang="en-US" altLang="zh-CN" sz="2806" dirty="0">
                <a:latin typeface="楷体" pitchFamily="49" charset="-122"/>
                <a:ea typeface="楷体" pitchFamily="49" charset="-122"/>
              </a:rPr>
              <a:t>Hough</a:t>
            </a:r>
            <a:r>
              <a:rPr lang="zh-CN" altLang="zh-CN" sz="2806" dirty="0">
                <a:latin typeface="楷体" pitchFamily="49" charset="-122"/>
                <a:ea typeface="楷体" pitchFamily="49" charset="-122"/>
              </a:rPr>
              <a:t>变换检测圆。</a:t>
            </a:r>
            <a:endParaRPr lang="en-US" altLang="zh-CN" sz="2806" dirty="0">
              <a:latin typeface="楷体" pitchFamily="49" charset="-122"/>
              <a:ea typeface="楷体" pitchFamily="49" charset="-122"/>
            </a:endParaRPr>
          </a:p>
          <a:p>
            <a:pPr marL="437369" indent="-437369" eaLnBrk="0" hangingPunct="0">
              <a:lnSpc>
                <a:spcPct val="110000"/>
              </a:lnSpc>
              <a:spcBef>
                <a:spcPts val="765"/>
              </a:spcBef>
              <a:buClr>
                <a:srgbClr val="7000C8"/>
              </a:buClr>
              <a:buSzPct val="75000"/>
              <a:buFont typeface="Wingdings" pitchFamily="2" charset="2"/>
              <a:buChar char="n"/>
            </a:pPr>
            <a:r>
              <a:rPr lang="en-US" altLang="zh-CN" sz="2806" dirty="0">
                <a:latin typeface="楷体" pitchFamily="49" charset="-122"/>
                <a:ea typeface="楷体" pitchFamily="49" charset="-122"/>
              </a:rPr>
              <a:t>10.9</a:t>
            </a:r>
            <a:r>
              <a:rPr lang="zh-CN" altLang="zh-CN" sz="2806" dirty="0">
                <a:latin typeface="楷体" pitchFamily="49" charset="-122"/>
                <a:ea typeface="楷体" pitchFamily="49" charset="-122"/>
              </a:rPr>
              <a:t>尝试在分水岭分割算法中加入相关预处理、后处理步骤，编程实现并查看分割效果。</a:t>
            </a:r>
          </a:p>
        </p:txBody>
      </p:sp>
    </p:spTree>
    <p:extLst>
      <p:ext uri="{BB962C8B-B14F-4D97-AF65-F5344CB8AC3E}">
        <p14:creationId xmlns:p14="http://schemas.microsoft.com/office/powerpoint/2010/main" val="1366194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12</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8437"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ea typeface="+mj-ea"/>
                <a:cs typeface="Times New Roman" panose="02020603050405020304" pitchFamily="18" charset="0"/>
              </a:rPr>
              <a:t>（</a:t>
            </a:r>
            <a:r>
              <a:rPr lang="en-US" altLang="zh-CN" sz="2296" dirty="0">
                <a:solidFill>
                  <a:srgbClr val="0000FF"/>
                </a:solidFill>
                <a:ea typeface="+mj-ea"/>
                <a:cs typeface="Times New Roman" panose="02020603050405020304" pitchFamily="18" charset="0"/>
              </a:rPr>
              <a:t>2</a:t>
            </a:r>
            <a:r>
              <a:rPr lang="zh-CN" altLang="en-US" sz="2296" dirty="0">
                <a:solidFill>
                  <a:srgbClr val="0000FF"/>
                </a:solidFill>
                <a:ea typeface="+mj-ea"/>
                <a:cs typeface="Times New Roman" panose="02020603050405020304" pitchFamily="18" charset="0"/>
              </a:rPr>
              <a:t>）</a:t>
            </a:r>
            <a:r>
              <a:rPr lang="zh-CN" altLang="zh-CN" sz="2296" dirty="0">
                <a:solidFill>
                  <a:srgbClr val="0000FF"/>
                </a:solidFill>
                <a:ea typeface="+mj-ea"/>
                <a:cs typeface="Times New Roman" panose="02020603050405020304" pitchFamily="18" charset="0"/>
              </a:rPr>
              <a:t>最大类间方差法</a:t>
            </a:r>
            <a:r>
              <a:rPr lang="zh-CN" altLang="en-US" sz="2296" dirty="0">
                <a:solidFill>
                  <a:srgbClr val="0000FF"/>
                </a:solidFill>
                <a:ea typeface="+mj-ea"/>
                <a:cs typeface="Times New Roman" panose="02020603050405020304" pitchFamily="18" charset="0"/>
              </a:rPr>
              <a:t>（</a:t>
            </a:r>
            <a:r>
              <a:rPr lang="en-US" altLang="zh-CN" sz="2296" dirty="0">
                <a:solidFill>
                  <a:srgbClr val="0000FF"/>
                </a:solidFill>
                <a:ea typeface="+mj-ea"/>
                <a:cs typeface="Times New Roman" panose="02020603050405020304" pitchFamily="18" charset="0"/>
              </a:rPr>
              <a:t>OTSU</a:t>
            </a:r>
            <a:r>
              <a:rPr lang="zh-CN" altLang="en-US" sz="2296" dirty="0">
                <a:solidFill>
                  <a:srgbClr val="0000FF"/>
                </a:solidFill>
                <a:ea typeface="+mj-ea"/>
                <a:cs typeface="Times New Roman" panose="02020603050405020304" pitchFamily="18" charset="0"/>
              </a:rPr>
              <a:t>）</a:t>
            </a:r>
          </a:p>
        </p:txBody>
      </p:sp>
      <p:grpSp>
        <p:nvGrpSpPr>
          <p:cNvPr id="14" name="组合 13"/>
          <p:cNvGrpSpPr/>
          <p:nvPr/>
        </p:nvGrpSpPr>
        <p:grpSpPr>
          <a:xfrm>
            <a:off x="1871191" y="3383443"/>
            <a:ext cx="8278461" cy="880788"/>
            <a:chOff x="560239" y="1458076"/>
            <a:chExt cx="6490543" cy="690562"/>
          </a:xfrm>
        </p:grpSpPr>
        <p:sp>
          <p:nvSpPr>
            <p:cNvPr id="6" name="Rectangle 5"/>
            <p:cNvSpPr>
              <a:spLocks noChangeArrowheads="1"/>
            </p:cNvSpPr>
            <p:nvPr/>
          </p:nvSpPr>
          <p:spPr bwMode="auto">
            <a:xfrm>
              <a:off x="560239" y="1570707"/>
              <a:ext cx="4320480" cy="43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两类像素在图像中的分布概率：</a:t>
              </a:r>
            </a:p>
          </p:txBody>
        </p:sp>
        <p:graphicFrame>
          <p:nvGraphicFramePr>
            <p:cNvPr id="11" name="对象 10"/>
            <p:cNvGraphicFramePr>
              <a:graphicFrameLocks noChangeAspect="1"/>
            </p:cNvGraphicFramePr>
            <p:nvPr>
              <p:extLst/>
            </p:nvPr>
          </p:nvGraphicFramePr>
          <p:xfrm>
            <a:off x="4547295" y="1458076"/>
            <a:ext cx="1138237" cy="690562"/>
          </p:xfrm>
          <a:graphic>
            <a:graphicData uri="http://schemas.openxmlformats.org/presentationml/2006/ole">
              <mc:AlternateContent xmlns:mc="http://schemas.openxmlformats.org/markup-compatibility/2006">
                <mc:Choice xmlns:v="urn:schemas-microsoft-com:vml" Requires="v">
                  <p:oleObj spid="_x0000_s3080" name="Equation" r:id="rId3" imgW="711000" imgH="431640" progId="Equation.DSMT4">
                    <p:embed/>
                  </p:oleObj>
                </mc:Choice>
                <mc:Fallback>
                  <p:oleObj name="Equation" r:id="rId3" imgW="711000" imgH="431640" progId="Equation.DSMT4">
                    <p:embed/>
                    <p:pic>
                      <p:nvPicPr>
                        <p:cNvPr id="11" name="对象 10"/>
                        <p:cNvPicPr>
                          <a:picLocks noChangeAspect="1" noChangeArrowheads="1"/>
                        </p:cNvPicPr>
                        <p:nvPr/>
                      </p:nvPicPr>
                      <p:blipFill>
                        <a:blip r:embed="rId4"/>
                        <a:srcRect/>
                        <a:stretch>
                          <a:fillRect/>
                        </a:stretch>
                      </p:blipFill>
                      <p:spPr bwMode="auto">
                        <a:xfrm>
                          <a:off x="4547295" y="1458076"/>
                          <a:ext cx="1138237"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nvPr>
          </p:nvGraphicFramePr>
          <p:xfrm>
            <a:off x="5772845" y="1458076"/>
            <a:ext cx="1277937" cy="690562"/>
          </p:xfrm>
          <a:graphic>
            <a:graphicData uri="http://schemas.openxmlformats.org/presentationml/2006/ole">
              <mc:AlternateContent xmlns:mc="http://schemas.openxmlformats.org/markup-compatibility/2006">
                <mc:Choice xmlns:v="urn:schemas-microsoft-com:vml" Requires="v">
                  <p:oleObj spid="_x0000_s3081" name="Equation" r:id="rId5" imgW="799920" imgH="431640" progId="Equation.DSMT4">
                    <p:embed/>
                  </p:oleObj>
                </mc:Choice>
                <mc:Fallback>
                  <p:oleObj name="Equation" r:id="rId5" imgW="799920" imgH="431640" progId="Equation.DSMT4">
                    <p:embed/>
                    <p:pic>
                      <p:nvPicPr>
                        <p:cNvPr id="13" name="对象 12"/>
                        <p:cNvPicPr>
                          <a:picLocks noChangeAspect="1" noChangeArrowheads="1"/>
                        </p:cNvPicPr>
                        <p:nvPr/>
                      </p:nvPicPr>
                      <p:blipFill>
                        <a:blip r:embed="rId6"/>
                        <a:srcRect/>
                        <a:stretch>
                          <a:fillRect/>
                        </a:stretch>
                      </p:blipFill>
                      <p:spPr bwMode="auto">
                        <a:xfrm>
                          <a:off x="5772845" y="1458076"/>
                          <a:ext cx="1277937"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Rectangle 14"/>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sp>
        <p:nvSpPr>
          <p:cNvPr id="27" name="Rectangle 16"/>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sp>
        <p:nvSpPr>
          <p:cNvPr id="29" name="Rectangle 18"/>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32" name="组合 31"/>
          <p:cNvGrpSpPr/>
          <p:nvPr/>
        </p:nvGrpSpPr>
        <p:grpSpPr>
          <a:xfrm>
            <a:off x="1871190" y="4308663"/>
            <a:ext cx="8355403" cy="1462020"/>
            <a:chOff x="272207" y="2041528"/>
            <a:chExt cx="6550868" cy="1146264"/>
          </a:xfrm>
        </p:grpSpPr>
        <p:sp>
          <p:nvSpPr>
            <p:cNvPr id="7" name="Rectangle 9"/>
            <p:cNvSpPr>
              <a:spLocks noChangeArrowheads="1"/>
            </p:cNvSpPr>
            <p:nvPr/>
          </p:nvSpPr>
          <p:spPr bwMode="auto">
            <a:xfrm>
              <a:off x="272207" y="2041528"/>
              <a:ext cx="4579045" cy="43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两类像素值均值和总体灰度均值：</a:t>
              </a:r>
            </a:p>
          </p:txBody>
        </p:sp>
        <p:grpSp>
          <p:nvGrpSpPr>
            <p:cNvPr id="31" name="组合 30"/>
            <p:cNvGrpSpPr/>
            <p:nvPr/>
          </p:nvGrpSpPr>
          <p:grpSpPr>
            <a:xfrm>
              <a:off x="658813" y="2471830"/>
              <a:ext cx="6164262" cy="715962"/>
              <a:chOff x="658813" y="2471830"/>
              <a:chExt cx="6164262" cy="715962"/>
            </a:xfrm>
          </p:grpSpPr>
          <p:graphicFrame>
            <p:nvGraphicFramePr>
              <p:cNvPr id="16" name="对象 15"/>
              <p:cNvGraphicFramePr>
                <a:graphicFrameLocks noChangeAspect="1"/>
              </p:cNvGraphicFramePr>
              <p:nvPr>
                <p:extLst/>
              </p:nvPr>
            </p:nvGraphicFramePr>
            <p:xfrm>
              <a:off x="658813" y="2471830"/>
              <a:ext cx="1778000" cy="715962"/>
            </p:xfrm>
            <a:graphic>
              <a:graphicData uri="http://schemas.openxmlformats.org/presentationml/2006/ole">
                <mc:AlternateContent xmlns:mc="http://schemas.openxmlformats.org/markup-compatibility/2006">
                  <mc:Choice xmlns:v="urn:schemas-microsoft-com:vml" Requires="v">
                    <p:oleObj spid="_x0000_s3082" name="Equation" r:id="rId7" imgW="1104840" imgH="444240" progId="Equation.DSMT4">
                      <p:embed/>
                    </p:oleObj>
                  </mc:Choice>
                  <mc:Fallback>
                    <p:oleObj name="Equation" r:id="rId7" imgW="1104840" imgH="444240" progId="Equation.DSMT4">
                      <p:embed/>
                      <p:pic>
                        <p:nvPicPr>
                          <p:cNvPr id="16" name="对象 15"/>
                          <p:cNvPicPr>
                            <a:picLocks noChangeAspect="1" noChangeArrowheads="1"/>
                          </p:cNvPicPr>
                          <p:nvPr/>
                        </p:nvPicPr>
                        <p:blipFill>
                          <a:blip r:embed="rId8"/>
                          <a:srcRect/>
                          <a:stretch>
                            <a:fillRect/>
                          </a:stretch>
                        </p:blipFill>
                        <p:spPr bwMode="auto">
                          <a:xfrm>
                            <a:off x="658813" y="2471830"/>
                            <a:ext cx="1778000"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nvPr>
            </p:nvGraphicFramePr>
            <p:xfrm>
              <a:off x="2576513" y="2471830"/>
              <a:ext cx="1901825" cy="715962"/>
            </p:xfrm>
            <a:graphic>
              <a:graphicData uri="http://schemas.openxmlformats.org/presentationml/2006/ole">
                <mc:AlternateContent xmlns:mc="http://schemas.openxmlformats.org/markup-compatibility/2006">
                  <mc:Choice xmlns:v="urn:schemas-microsoft-com:vml" Requires="v">
                    <p:oleObj spid="_x0000_s3083" name="Equation" r:id="rId9" imgW="1180800" imgH="444240" progId="Equation.DSMT4">
                      <p:embed/>
                    </p:oleObj>
                  </mc:Choice>
                  <mc:Fallback>
                    <p:oleObj name="Equation" r:id="rId9" imgW="1180800" imgH="444240" progId="Equation.DSMT4">
                      <p:embed/>
                      <p:pic>
                        <p:nvPicPr>
                          <p:cNvPr id="18" name="对象 17"/>
                          <p:cNvPicPr>
                            <a:picLocks noChangeAspect="1" noChangeArrowheads="1"/>
                          </p:cNvPicPr>
                          <p:nvPr/>
                        </p:nvPicPr>
                        <p:blipFill>
                          <a:blip r:embed="rId10"/>
                          <a:srcRect/>
                          <a:stretch>
                            <a:fillRect/>
                          </a:stretch>
                        </p:blipFill>
                        <p:spPr bwMode="auto">
                          <a:xfrm>
                            <a:off x="2576513" y="2471830"/>
                            <a:ext cx="190182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nvPr>
            </p:nvGraphicFramePr>
            <p:xfrm>
              <a:off x="4648200" y="2648042"/>
              <a:ext cx="2174875" cy="365125"/>
            </p:xfrm>
            <a:graphic>
              <a:graphicData uri="http://schemas.openxmlformats.org/presentationml/2006/ole">
                <mc:AlternateContent xmlns:mc="http://schemas.openxmlformats.org/markup-compatibility/2006">
                  <mc:Choice xmlns:v="urn:schemas-microsoft-com:vml" Requires="v">
                    <p:oleObj spid="_x0000_s3084" name="Equation" r:id="rId11" imgW="1358640" imgH="228600" progId="Equation.DSMT4">
                      <p:embed/>
                    </p:oleObj>
                  </mc:Choice>
                  <mc:Fallback>
                    <p:oleObj name="Equation" r:id="rId11" imgW="1358640" imgH="228600" progId="Equation.DSMT4">
                      <p:embed/>
                      <p:pic>
                        <p:nvPicPr>
                          <p:cNvPr id="30" name="对象 29"/>
                          <p:cNvPicPr>
                            <a:picLocks noChangeAspect="1" noChangeArrowheads="1"/>
                          </p:cNvPicPr>
                          <p:nvPr/>
                        </p:nvPicPr>
                        <p:blipFill>
                          <a:blip r:embed="rId12"/>
                          <a:srcRect/>
                          <a:stretch>
                            <a:fillRect/>
                          </a:stretch>
                        </p:blipFill>
                        <p:spPr bwMode="auto">
                          <a:xfrm>
                            <a:off x="4648200" y="2648042"/>
                            <a:ext cx="21748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4" name="矩形 33"/>
          <p:cNvSpPr/>
          <p:nvPr/>
        </p:nvSpPr>
        <p:spPr>
          <a:xfrm>
            <a:off x="1891335" y="1960993"/>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准则</a:t>
            </a:r>
            <a:endParaRPr lang="zh-CN" altLang="zh-CN" sz="2806" dirty="0">
              <a:latin typeface="楷体" pitchFamily="49" charset="-122"/>
              <a:ea typeface="楷体" pitchFamily="49" charset="-122"/>
            </a:endParaRPr>
          </a:p>
        </p:txBody>
      </p:sp>
      <p:sp>
        <p:nvSpPr>
          <p:cNvPr id="36" name="Rectangle 29"/>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38" name="组合 37"/>
          <p:cNvGrpSpPr/>
          <p:nvPr/>
        </p:nvGrpSpPr>
        <p:grpSpPr>
          <a:xfrm>
            <a:off x="1917113" y="2476334"/>
            <a:ext cx="7951092" cy="826119"/>
            <a:chOff x="452364" y="1969931"/>
            <a:chExt cx="6233877" cy="647700"/>
          </a:xfrm>
        </p:grpSpPr>
        <p:sp>
          <p:nvSpPr>
            <p:cNvPr id="35" name="矩形 34"/>
            <p:cNvSpPr/>
            <p:nvPr/>
          </p:nvSpPr>
          <p:spPr>
            <a:xfrm>
              <a:off x="452364" y="2078575"/>
              <a:ext cx="3600263" cy="430856"/>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各级灰度出现的概率为</a:t>
              </a:r>
              <a:r>
                <a:rPr lang="zh-CN" altLang="en-US" sz="2806" dirty="0">
                  <a:latin typeface="楷体" pitchFamily="49" charset="-122"/>
                  <a:ea typeface="楷体" pitchFamily="49" charset="-122"/>
                </a:rPr>
                <a:t>：</a:t>
              </a:r>
            </a:p>
          </p:txBody>
        </p:sp>
        <p:graphicFrame>
          <p:nvGraphicFramePr>
            <p:cNvPr id="37" name="对象 36"/>
            <p:cNvGraphicFramePr>
              <a:graphicFrameLocks noChangeAspect="1"/>
            </p:cNvGraphicFramePr>
            <p:nvPr>
              <p:extLst/>
            </p:nvPr>
          </p:nvGraphicFramePr>
          <p:xfrm>
            <a:off x="3557278" y="1969931"/>
            <a:ext cx="3128963" cy="647700"/>
          </p:xfrm>
          <a:graphic>
            <a:graphicData uri="http://schemas.openxmlformats.org/presentationml/2006/ole">
              <mc:AlternateContent xmlns:mc="http://schemas.openxmlformats.org/markup-compatibility/2006">
                <mc:Choice xmlns:v="urn:schemas-microsoft-com:vml" Requires="v">
                  <p:oleObj spid="_x0000_s3085" name="Equation" r:id="rId13" imgW="1955520" imgH="406080" progId="Equation.DSMT4">
                    <p:embed/>
                  </p:oleObj>
                </mc:Choice>
                <mc:Fallback>
                  <p:oleObj name="Equation" r:id="rId13" imgW="1955520" imgH="406080" progId="Equation.DSMT4">
                    <p:embed/>
                    <p:pic>
                      <p:nvPicPr>
                        <p:cNvPr id="37" name="对象 36"/>
                        <p:cNvPicPr>
                          <a:picLocks noChangeAspect="1" noChangeArrowheads="1"/>
                        </p:cNvPicPr>
                        <p:nvPr/>
                      </p:nvPicPr>
                      <p:blipFill>
                        <a:blip r:embed="rId14"/>
                        <a:srcRect/>
                        <a:stretch>
                          <a:fillRect/>
                        </a:stretch>
                      </p:blipFill>
                      <p:spPr bwMode="auto">
                        <a:xfrm>
                          <a:off x="3557278" y="1969931"/>
                          <a:ext cx="31289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02267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13</a:t>
            </a:fld>
            <a:endParaRPr lang="en-US" altLang="zh-CN"/>
          </a:p>
        </p:txBody>
      </p:sp>
      <p:sp>
        <p:nvSpPr>
          <p:cNvPr id="3" name="矩形 2"/>
          <p:cNvSpPr/>
          <p:nvPr/>
        </p:nvSpPr>
        <p:spPr>
          <a:xfrm>
            <a:off x="2100975" y="4973317"/>
            <a:ext cx="7990226" cy="981327"/>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使得</a:t>
            </a:r>
            <a:r>
              <a:rPr lang="zh-CN" altLang="zh-CN" sz="2806" dirty="0">
                <a:solidFill>
                  <a:srgbClr val="C00000"/>
                </a:solidFill>
                <a:latin typeface="楷体" pitchFamily="49" charset="-122"/>
                <a:ea typeface="楷体" pitchFamily="49" charset="-122"/>
              </a:rPr>
              <a:t>类内方差最小</a:t>
            </a:r>
            <a:r>
              <a:rPr lang="zh-CN" altLang="zh-CN" sz="2806" dirty="0">
                <a:latin typeface="楷体" pitchFamily="49" charset="-122"/>
                <a:ea typeface="楷体" pitchFamily="49" charset="-122"/>
              </a:rPr>
              <a:t>或</a:t>
            </a:r>
            <a:r>
              <a:rPr lang="zh-CN" altLang="zh-CN" sz="2806" dirty="0">
                <a:solidFill>
                  <a:srgbClr val="C00000"/>
                </a:solidFill>
                <a:latin typeface="楷体" pitchFamily="49" charset="-122"/>
                <a:ea typeface="楷体" pitchFamily="49" charset="-122"/>
              </a:rPr>
              <a:t>类间方差最大</a:t>
            </a:r>
            <a:r>
              <a:rPr lang="zh-CN" altLang="zh-CN" sz="2806" dirty="0">
                <a:latin typeface="楷体" pitchFamily="49" charset="-122"/>
                <a:ea typeface="楷体" pitchFamily="49" charset="-122"/>
              </a:rPr>
              <a:t>、或者</a:t>
            </a:r>
            <a:r>
              <a:rPr lang="zh-CN" altLang="zh-CN" sz="2806" dirty="0">
                <a:solidFill>
                  <a:srgbClr val="C00000"/>
                </a:solidFill>
                <a:latin typeface="楷体" pitchFamily="49" charset="-122"/>
                <a:ea typeface="楷体" pitchFamily="49" charset="-122"/>
              </a:rPr>
              <a:t>类内和类间方差比值最小</a:t>
            </a:r>
            <a:r>
              <a:rPr lang="zh-CN" altLang="zh-CN" sz="2806" dirty="0">
                <a:latin typeface="楷体" pitchFamily="49" charset="-122"/>
                <a:ea typeface="楷体" pitchFamily="49" charset="-122"/>
              </a:rPr>
              <a:t>的阈值</a:t>
            </a:r>
            <a:r>
              <a:rPr lang="en-US" altLang="zh-CN" sz="2806" i="1" dirty="0">
                <a:ea typeface="楷体" pitchFamily="49" charset="-122"/>
                <a:cs typeface="Times New Roman" panose="02020603050405020304" pitchFamily="18" charset="0"/>
              </a:rPr>
              <a:t>T</a:t>
            </a:r>
            <a:r>
              <a:rPr lang="zh-CN" altLang="zh-CN" sz="2806" dirty="0">
                <a:latin typeface="楷体" pitchFamily="49" charset="-122"/>
                <a:ea typeface="楷体" pitchFamily="49" charset="-122"/>
              </a:rPr>
              <a:t>为最佳阈值。</a:t>
            </a: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6" name="矩形 5"/>
          <p:cNvSpPr>
            <a:spLocks noChangeArrowheads="1"/>
          </p:cNvSpPr>
          <p:nvPr/>
        </p:nvSpPr>
        <p:spPr bwMode="auto">
          <a:xfrm>
            <a:off x="1696110" y="1279675"/>
            <a:ext cx="6098999" cy="471059"/>
          </a:xfrm>
          <a:prstGeom prst="rect">
            <a:avLst/>
          </a:prstGeom>
          <a:noFill/>
          <a:ln>
            <a:noFill/>
          </a:ln>
          <a:extLst/>
        </p:spPr>
        <p:txBody>
          <a:bodyPr wrap="squar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endParaRPr lang="zh-CN" altLang="en-US" sz="2296" dirty="0">
              <a:solidFill>
                <a:srgbClr val="0000FF"/>
              </a:solidFill>
              <a:latin typeface="+mj-ea"/>
              <a:ea typeface="+mj-ea"/>
            </a:endParaRPr>
          </a:p>
        </p:txBody>
      </p:sp>
      <p:grpSp>
        <p:nvGrpSpPr>
          <p:cNvPr id="7" name="组合 6"/>
          <p:cNvGrpSpPr/>
          <p:nvPr/>
        </p:nvGrpSpPr>
        <p:grpSpPr>
          <a:xfrm>
            <a:off x="1871191" y="2476334"/>
            <a:ext cx="8450569" cy="907111"/>
            <a:chOff x="272207" y="3272482"/>
            <a:chExt cx="6625481" cy="711200"/>
          </a:xfrm>
        </p:grpSpPr>
        <p:sp>
          <p:nvSpPr>
            <p:cNvPr id="8" name="Rectangle 12"/>
            <p:cNvSpPr>
              <a:spLocks noChangeArrowheads="1"/>
            </p:cNvSpPr>
            <p:nvPr/>
          </p:nvSpPr>
          <p:spPr bwMode="auto">
            <a:xfrm>
              <a:off x="272207" y="3373676"/>
              <a:ext cx="1905801" cy="43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两类方差：</a:t>
              </a:r>
            </a:p>
          </p:txBody>
        </p:sp>
        <p:graphicFrame>
          <p:nvGraphicFramePr>
            <p:cNvPr id="9" name="对象 8"/>
            <p:cNvGraphicFramePr>
              <a:graphicFrameLocks noChangeAspect="1"/>
            </p:cNvGraphicFramePr>
            <p:nvPr>
              <p:extLst/>
            </p:nvPr>
          </p:nvGraphicFramePr>
          <p:xfrm>
            <a:off x="1800225" y="3272482"/>
            <a:ext cx="2416175" cy="711200"/>
          </p:xfrm>
          <a:graphic>
            <a:graphicData uri="http://schemas.openxmlformats.org/presentationml/2006/ole">
              <mc:AlternateContent xmlns:mc="http://schemas.openxmlformats.org/markup-compatibility/2006">
                <mc:Choice xmlns:v="urn:schemas-microsoft-com:vml" Requires="v">
                  <p:oleObj spid="_x0000_s4102" name="Equation" r:id="rId3" imgW="1511280" imgH="444240" progId="Equation.DSMT4">
                    <p:embed/>
                  </p:oleObj>
                </mc:Choice>
                <mc:Fallback>
                  <p:oleObj name="Equation" r:id="rId3" imgW="1511280" imgH="444240" progId="Equation.DSMT4">
                    <p:embed/>
                    <p:pic>
                      <p:nvPicPr>
                        <p:cNvPr id="9" name="对象 8"/>
                        <p:cNvPicPr>
                          <a:picLocks noChangeAspect="1" noChangeArrowheads="1"/>
                        </p:cNvPicPr>
                        <p:nvPr/>
                      </p:nvPicPr>
                      <p:blipFill>
                        <a:blip r:embed="rId4"/>
                        <a:srcRect/>
                        <a:stretch>
                          <a:fillRect/>
                        </a:stretch>
                      </p:blipFill>
                      <p:spPr bwMode="auto">
                        <a:xfrm>
                          <a:off x="1800225" y="3272482"/>
                          <a:ext cx="241617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nvPr>
          </p:nvGraphicFramePr>
          <p:xfrm>
            <a:off x="4356100" y="3272482"/>
            <a:ext cx="2541588" cy="711200"/>
          </p:xfrm>
          <a:graphic>
            <a:graphicData uri="http://schemas.openxmlformats.org/presentationml/2006/ole">
              <mc:AlternateContent xmlns:mc="http://schemas.openxmlformats.org/markup-compatibility/2006">
                <mc:Choice xmlns:v="urn:schemas-microsoft-com:vml" Requires="v">
                  <p:oleObj spid="_x0000_s4103" name="Equation" r:id="rId5" imgW="1587240" imgH="444240" progId="Equation.DSMT4">
                    <p:embed/>
                  </p:oleObj>
                </mc:Choice>
                <mc:Fallback>
                  <p:oleObj name="Equation" r:id="rId5" imgW="1587240" imgH="444240" progId="Equation.DSMT4">
                    <p:embed/>
                    <p:pic>
                      <p:nvPicPr>
                        <p:cNvPr id="10" name="对象 9"/>
                        <p:cNvPicPr>
                          <a:picLocks noChangeAspect="1" noChangeArrowheads="1"/>
                        </p:cNvPicPr>
                        <p:nvPr/>
                      </p:nvPicPr>
                      <p:blipFill>
                        <a:blip r:embed="rId6"/>
                        <a:srcRect/>
                        <a:stretch>
                          <a:fillRect/>
                        </a:stretch>
                      </p:blipFill>
                      <p:spPr bwMode="auto">
                        <a:xfrm>
                          <a:off x="4356100" y="3272482"/>
                          <a:ext cx="254158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组合 10"/>
          <p:cNvGrpSpPr/>
          <p:nvPr/>
        </p:nvGrpSpPr>
        <p:grpSpPr>
          <a:xfrm>
            <a:off x="1825269" y="3598072"/>
            <a:ext cx="8599755" cy="1247277"/>
            <a:chOff x="236203" y="4113272"/>
            <a:chExt cx="6742447" cy="977900"/>
          </a:xfrm>
        </p:grpSpPr>
        <p:sp>
          <p:nvSpPr>
            <p:cNvPr id="12" name="Rectangle 16"/>
            <p:cNvSpPr>
              <a:spLocks noChangeArrowheads="1"/>
            </p:cNvSpPr>
            <p:nvPr/>
          </p:nvSpPr>
          <p:spPr bwMode="auto">
            <a:xfrm>
              <a:off x="236203" y="4352145"/>
              <a:ext cx="4093634" cy="43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类内方差和类间方差：</a:t>
              </a:r>
            </a:p>
          </p:txBody>
        </p:sp>
        <p:graphicFrame>
          <p:nvGraphicFramePr>
            <p:cNvPr id="13" name="对象 12"/>
            <p:cNvGraphicFramePr>
              <a:graphicFrameLocks noChangeAspect="1"/>
            </p:cNvGraphicFramePr>
            <p:nvPr>
              <p:extLst/>
            </p:nvPr>
          </p:nvGraphicFramePr>
          <p:xfrm>
            <a:off x="3278188" y="4113272"/>
            <a:ext cx="2236787" cy="387350"/>
          </p:xfrm>
          <a:graphic>
            <a:graphicData uri="http://schemas.openxmlformats.org/presentationml/2006/ole">
              <mc:AlternateContent xmlns:mc="http://schemas.openxmlformats.org/markup-compatibility/2006">
                <mc:Choice xmlns:v="urn:schemas-microsoft-com:vml" Requires="v">
                  <p:oleObj spid="_x0000_s4104" name="Equation" r:id="rId7" imgW="1396800" imgH="241200" progId="Equation.DSMT4">
                    <p:embed/>
                  </p:oleObj>
                </mc:Choice>
                <mc:Fallback>
                  <p:oleObj name="Equation" r:id="rId7" imgW="1396800" imgH="241200" progId="Equation.DSMT4">
                    <p:embed/>
                    <p:pic>
                      <p:nvPicPr>
                        <p:cNvPr id="13" name="对象 12"/>
                        <p:cNvPicPr>
                          <a:picLocks noChangeArrowheads="1"/>
                        </p:cNvPicPr>
                        <p:nvPr/>
                      </p:nvPicPr>
                      <p:blipFill>
                        <a:blip r:embed="rId8"/>
                        <a:srcRect/>
                        <a:stretch>
                          <a:fillRect/>
                        </a:stretch>
                      </p:blipFill>
                      <p:spPr bwMode="auto">
                        <a:xfrm>
                          <a:off x="3278188" y="4113272"/>
                          <a:ext cx="2236787" cy="387350"/>
                        </a:xfrm>
                        <a:prstGeom prst="rect">
                          <a:avLst/>
                        </a:prstGeom>
                        <a:solidFill>
                          <a:srgbClr val="CCFFFF"/>
                        </a:solidFill>
                      </p:spPr>
                    </p:pic>
                  </p:oleObj>
                </mc:Fallback>
              </mc:AlternateContent>
            </a:graphicData>
          </a:graphic>
        </p:graphicFrame>
        <p:graphicFrame>
          <p:nvGraphicFramePr>
            <p:cNvPr id="14" name="对象 13"/>
            <p:cNvGraphicFramePr>
              <a:graphicFrameLocks noChangeAspect="1"/>
            </p:cNvGraphicFramePr>
            <p:nvPr>
              <p:extLst/>
            </p:nvPr>
          </p:nvGraphicFramePr>
          <p:xfrm>
            <a:off x="3340100" y="4624447"/>
            <a:ext cx="3638550" cy="466725"/>
          </p:xfrm>
          <a:graphic>
            <a:graphicData uri="http://schemas.openxmlformats.org/presentationml/2006/ole">
              <mc:AlternateContent xmlns:mc="http://schemas.openxmlformats.org/markup-compatibility/2006">
                <mc:Choice xmlns:v="urn:schemas-microsoft-com:vml" Requires="v">
                  <p:oleObj spid="_x0000_s4105" name="Equation" r:id="rId9" imgW="2273040" imgH="291960" progId="Equation.DSMT4">
                    <p:embed/>
                  </p:oleObj>
                </mc:Choice>
                <mc:Fallback>
                  <p:oleObj name="Equation" r:id="rId9" imgW="2273040" imgH="291960" progId="Equation.DSMT4">
                    <p:embed/>
                    <p:pic>
                      <p:nvPicPr>
                        <p:cNvPr id="14" name="对象 13"/>
                        <p:cNvPicPr>
                          <a:picLocks noChangeAspect="1" noChangeArrowheads="1"/>
                        </p:cNvPicPr>
                        <p:nvPr/>
                      </p:nvPicPr>
                      <p:blipFill>
                        <a:blip r:embed="rId10"/>
                        <a:srcRect/>
                        <a:stretch>
                          <a:fillRect/>
                        </a:stretch>
                      </p:blipFill>
                      <p:spPr bwMode="auto">
                        <a:xfrm>
                          <a:off x="3340100" y="4624447"/>
                          <a:ext cx="3638550" cy="466725"/>
                        </a:xfrm>
                        <a:prstGeom prst="rect">
                          <a:avLst/>
                        </a:prstGeom>
                        <a:solidFill>
                          <a:srgbClr val="CCFFFF"/>
                        </a:solidFill>
                      </p:spPr>
                    </p:pic>
                  </p:oleObj>
                </mc:Fallback>
              </mc:AlternateContent>
            </a:graphicData>
          </a:graphic>
        </p:graphicFrame>
      </p:grpSp>
      <p:sp>
        <p:nvSpPr>
          <p:cNvPr id="16" name="矩形 15"/>
          <p:cNvSpPr/>
          <p:nvPr/>
        </p:nvSpPr>
        <p:spPr>
          <a:xfrm>
            <a:off x="1891335" y="1960993"/>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准则</a:t>
            </a:r>
            <a:endParaRPr lang="zh-CN" altLang="zh-CN" sz="2806" dirty="0">
              <a:latin typeface="楷体" pitchFamily="49" charset="-122"/>
              <a:ea typeface="楷体" pitchFamily="49" charset="-122"/>
            </a:endParaRPr>
          </a:p>
        </p:txBody>
      </p:sp>
    </p:spTree>
    <p:extLst>
      <p:ext uri="{BB962C8B-B14F-4D97-AF65-F5344CB8AC3E}">
        <p14:creationId xmlns:p14="http://schemas.microsoft.com/office/powerpoint/2010/main" val="3326451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14</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523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函数</a:t>
            </a:r>
            <a:endParaRPr lang="zh-CN" altLang="zh-CN" sz="2806" dirty="0">
              <a:latin typeface="楷体" pitchFamily="49" charset="-122"/>
              <a:ea typeface="楷体" pitchFamily="49" charset="-122"/>
            </a:endParaRPr>
          </a:p>
        </p:txBody>
      </p:sp>
      <p:sp>
        <p:nvSpPr>
          <p:cNvPr id="7" name="矩形 6"/>
          <p:cNvSpPr/>
          <p:nvPr/>
        </p:nvSpPr>
        <p:spPr>
          <a:xfrm>
            <a:off x="2514097" y="2556486"/>
            <a:ext cx="7668946" cy="3232680"/>
          </a:xfrm>
          <a:prstGeom prst="rect">
            <a:avLst/>
          </a:prstGeom>
        </p:spPr>
        <p:txBody>
          <a:bodyPr wrap="square">
            <a:spAutoFit/>
          </a:bodyPr>
          <a:lstStyle/>
          <a:p>
            <a:pPr marL="437369" indent="-437369">
              <a:buClr>
                <a:srgbClr val="7000C8"/>
              </a:buClr>
              <a:buSzPct val="75000"/>
              <a:buFont typeface="Wingdings" pitchFamily="2" charset="2"/>
              <a:buChar char="p"/>
            </a:pPr>
            <a:r>
              <a:rPr lang="en-US" altLang="zh-CN" sz="2551" dirty="0">
                <a:ea typeface="楷体" pitchFamily="49" charset="-122"/>
              </a:rPr>
              <a:t>LEVEL = </a:t>
            </a:r>
            <a:r>
              <a:rPr lang="en-US" altLang="zh-CN" sz="2551" dirty="0" err="1">
                <a:ea typeface="楷体" pitchFamily="49" charset="-122"/>
              </a:rPr>
              <a:t>graythresh</a:t>
            </a:r>
            <a:r>
              <a:rPr lang="en-US" altLang="zh-CN" sz="2551" dirty="0">
                <a:ea typeface="楷体" pitchFamily="49" charset="-122"/>
              </a:rPr>
              <a:t>(I)</a:t>
            </a:r>
            <a:r>
              <a:rPr lang="zh-CN" altLang="zh-CN" sz="2551" dirty="0">
                <a:ea typeface="楷体" pitchFamily="49" charset="-122"/>
              </a:rPr>
              <a:t>：采用</a:t>
            </a:r>
            <a:r>
              <a:rPr lang="en-US" altLang="zh-CN" sz="2551" dirty="0">
                <a:ea typeface="楷体" pitchFamily="49" charset="-122"/>
              </a:rPr>
              <a:t>OTSU</a:t>
            </a:r>
            <a:r>
              <a:rPr lang="zh-CN" altLang="zh-CN" sz="2551" dirty="0">
                <a:ea typeface="楷体" pitchFamily="49" charset="-122"/>
              </a:rPr>
              <a:t>方法计算图像</a:t>
            </a:r>
            <a:r>
              <a:rPr lang="en-US" altLang="zh-CN" sz="2551" dirty="0">
                <a:ea typeface="楷体" pitchFamily="49" charset="-122"/>
              </a:rPr>
              <a:t>I</a:t>
            </a:r>
            <a:r>
              <a:rPr lang="zh-CN" altLang="zh-CN" sz="2551" dirty="0">
                <a:ea typeface="楷体" pitchFamily="49" charset="-122"/>
              </a:rPr>
              <a:t>的全局最佳阈值</a:t>
            </a:r>
            <a:r>
              <a:rPr lang="en-US" altLang="zh-CN" sz="2551" dirty="0">
                <a:ea typeface="楷体" pitchFamily="49" charset="-122"/>
              </a:rPr>
              <a:t>LEVEL</a:t>
            </a:r>
            <a:r>
              <a:rPr lang="zh-CN" altLang="zh-CN" sz="2551" dirty="0">
                <a:ea typeface="楷体" pitchFamily="49" charset="-122"/>
              </a:rPr>
              <a:t>。</a:t>
            </a:r>
          </a:p>
          <a:p>
            <a:pPr marL="437369" indent="-437369">
              <a:buClr>
                <a:srgbClr val="7000C8"/>
              </a:buClr>
              <a:buSzPct val="75000"/>
              <a:buFont typeface="Wingdings" pitchFamily="2" charset="2"/>
              <a:buChar char="p"/>
            </a:pPr>
            <a:r>
              <a:rPr lang="en-US" altLang="zh-CN" sz="2551" dirty="0">
                <a:ea typeface="楷体" pitchFamily="49" charset="-122"/>
              </a:rPr>
              <a:t>BW = im2bw(I,LEVEL)</a:t>
            </a:r>
            <a:r>
              <a:rPr lang="zh-CN" altLang="zh-CN" sz="2551" dirty="0">
                <a:ea typeface="楷体" pitchFamily="49" charset="-122"/>
              </a:rPr>
              <a:t>：采用阈值</a:t>
            </a:r>
            <a:r>
              <a:rPr lang="en-US" altLang="zh-CN" sz="2551" dirty="0">
                <a:ea typeface="楷体" pitchFamily="49" charset="-122"/>
              </a:rPr>
              <a:t>LEVEL</a:t>
            </a:r>
            <a:r>
              <a:rPr lang="zh-CN" altLang="zh-CN" sz="2551" dirty="0">
                <a:ea typeface="楷体" pitchFamily="49" charset="-122"/>
              </a:rPr>
              <a:t>实现灰度图像</a:t>
            </a:r>
            <a:r>
              <a:rPr lang="en-US" altLang="zh-CN" sz="2551" dirty="0">
                <a:ea typeface="楷体" pitchFamily="49" charset="-122"/>
              </a:rPr>
              <a:t>I</a:t>
            </a:r>
            <a:r>
              <a:rPr lang="zh-CN" altLang="zh-CN" sz="2551" dirty="0">
                <a:ea typeface="楷体" pitchFamily="49" charset="-122"/>
              </a:rPr>
              <a:t>的二值化。</a:t>
            </a:r>
          </a:p>
          <a:p>
            <a:pPr marL="437369" indent="-437369">
              <a:buClr>
                <a:srgbClr val="7000C8"/>
              </a:buClr>
              <a:buSzPct val="75000"/>
              <a:buFont typeface="Wingdings" pitchFamily="2" charset="2"/>
              <a:buChar char="p"/>
            </a:pPr>
            <a:r>
              <a:rPr lang="en-US" altLang="zh-CN" sz="2551" dirty="0">
                <a:ea typeface="楷体" pitchFamily="49" charset="-122"/>
              </a:rPr>
              <a:t>BW = </a:t>
            </a:r>
            <a:r>
              <a:rPr lang="en-US" altLang="zh-CN" sz="2551" dirty="0" err="1">
                <a:ea typeface="楷体" pitchFamily="49" charset="-122"/>
              </a:rPr>
              <a:t>imbinarize</a:t>
            </a:r>
            <a:r>
              <a:rPr lang="en-US" altLang="zh-CN" sz="2551" dirty="0">
                <a:ea typeface="楷体" pitchFamily="49" charset="-122"/>
              </a:rPr>
              <a:t>(I)</a:t>
            </a:r>
            <a:r>
              <a:rPr lang="zh-CN" altLang="zh-CN" sz="2551" dirty="0">
                <a:ea typeface="楷体" pitchFamily="49" charset="-122"/>
              </a:rPr>
              <a:t>：采用基于</a:t>
            </a:r>
            <a:r>
              <a:rPr lang="en-US" altLang="zh-CN" sz="2551" dirty="0">
                <a:ea typeface="楷体" pitchFamily="49" charset="-122"/>
              </a:rPr>
              <a:t>OTSU</a:t>
            </a:r>
            <a:r>
              <a:rPr lang="zh-CN" altLang="zh-CN" sz="2551" dirty="0">
                <a:ea typeface="楷体" pitchFamily="49" charset="-122"/>
              </a:rPr>
              <a:t>方法的全局阈值实现灰度图像</a:t>
            </a:r>
            <a:r>
              <a:rPr lang="en-US" altLang="zh-CN" sz="2551" dirty="0">
                <a:ea typeface="楷体" pitchFamily="49" charset="-122"/>
              </a:rPr>
              <a:t>I</a:t>
            </a:r>
            <a:r>
              <a:rPr lang="zh-CN" altLang="zh-CN" sz="2551" dirty="0">
                <a:ea typeface="楷体" pitchFamily="49" charset="-122"/>
              </a:rPr>
              <a:t>的二值化。</a:t>
            </a:r>
          </a:p>
          <a:p>
            <a:pPr marL="437369" indent="-437369">
              <a:buClr>
                <a:srgbClr val="7000C8"/>
              </a:buClr>
              <a:buSzPct val="75000"/>
              <a:buFont typeface="Wingdings" pitchFamily="2" charset="2"/>
              <a:buChar char="p"/>
            </a:pPr>
            <a:r>
              <a:rPr lang="en-US" altLang="zh-CN" sz="2551" dirty="0">
                <a:ea typeface="楷体" pitchFamily="49" charset="-122"/>
              </a:rPr>
              <a:t>BW = </a:t>
            </a:r>
            <a:r>
              <a:rPr lang="en-US" altLang="zh-CN" sz="2551" dirty="0" err="1">
                <a:ea typeface="楷体" pitchFamily="49" charset="-122"/>
              </a:rPr>
              <a:t>imbinarize</a:t>
            </a:r>
            <a:r>
              <a:rPr lang="en-US" altLang="zh-CN" sz="2551" dirty="0">
                <a:ea typeface="楷体" pitchFamily="49" charset="-122"/>
              </a:rPr>
              <a:t>(I, METHOD) </a:t>
            </a:r>
            <a:r>
              <a:rPr lang="zh-CN" altLang="zh-CN" sz="2551" dirty="0">
                <a:ea typeface="楷体" pitchFamily="49" charset="-122"/>
              </a:rPr>
              <a:t>：采用</a:t>
            </a:r>
            <a:r>
              <a:rPr lang="en-US" altLang="zh-CN" sz="2551" dirty="0">
                <a:ea typeface="楷体" pitchFamily="49" charset="-122"/>
              </a:rPr>
              <a:t>METHOD</a:t>
            </a:r>
            <a:r>
              <a:rPr lang="zh-CN" altLang="zh-CN" sz="2551" dirty="0">
                <a:ea typeface="楷体" pitchFamily="49" charset="-122"/>
              </a:rPr>
              <a:t>指定的方法获取阈值实现灰度图像</a:t>
            </a:r>
            <a:r>
              <a:rPr lang="en-US" altLang="zh-CN" sz="2551" dirty="0">
                <a:ea typeface="楷体" pitchFamily="49" charset="-122"/>
              </a:rPr>
              <a:t>I</a:t>
            </a:r>
            <a:r>
              <a:rPr lang="zh-CN" altLang="zh-CN" sz="2551" dirty="0">
                <a:ea typeface="楷体" pitchFamily="49" charset="-122"/>
              </a:rPr>
              <a:t>的二值化</a:t>
            </a:r>
            <a:endParaRPr lang="zh-CN" altLang="en-US" sz="2551" dirty="0">
              <a:ea typeface="楷体" pitchFamily="49" charset="-122"/>
            </a:endParaRPr>
          </a:p>
        </p:txBody>
      </p:sp>
    </p:spTree>
    <p:extLst>
      <p:ext uri="{BB962C8B-B14F-4D97-AF65-F5344CB8AC3E}">
        <p14:creationId xmlns:p14="http://schemas.microsoft.com/office/powerpoint/2010/main" val="3718354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15</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523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程序</a:t>
            </a:r>
            <a:endParaRPr lang="zh-CN" altLang="zh-CN" sz="2806" dirty="0">
              <a:latin typeface="楷体" pitchFamily="49" charset="-122"/>
              <a:ea typeface="楷体" pitchFamily="49" charset="-122"/>
            </a:endParaRPr>
          </a:p>
        </p:txBody>
      </p:sp>
      <p:sp>
        <p:nvSpPr>
          <p:cNvPr id="7" name="矩形 6"/>
          <p:cNvSpPr/>
          <p:nvPr/>
        </p:nvSpPr>
        <p:spPr>
          <a:xfrm>
            <a:off x="2100975" y="2418720"/>
            <a:ext cx="8403522" cy="2683107"/>
          </a:xfrm>
          <a:prstGeom prst="rect">
            <a:avLst/>
          </a:prstGeom>
        </p:spPr>
        <p:txBody>
          <a:bodyPr wrap="square">
            <a:spAutoFit/>
          </a:bodyPr>
          <a:lstStyle/>
          <a:p>
            <a:pPr>
              <a:lnSpc>
                <a:spcPct val="120000"/>
              </a:lnSpc>
            </a:pPr>
            <a:r>
              <a:rPr lang="en-US" altLang="zh-CN" sz="2806" dirty="0"/>
              <a:t>Image=rgb2gray(</a:t>
            </a:r>
            <a:r>
              <a:rPr lang="en-US" altLang="zh-CN" sz="2806" dirty="0" err="1"/>
              <a:t>imread</a:t>
            </a:r>
            <a:r>
              <a:rPr lang="en-US" altLang="zh-CN" sz="2806" dirty="0"/>
              <a:t>('lotus1.jpg'));</a:t>
            </a:r>
          </a:p>
          <a:p>
            <a:pPr>
              <a:lnSpc>
                <a:spcPct val="120000"/>
              </a:lnSpc>
            </a:pPr>
            <a:r>
              <a:rPr lang="en-US" altLang="zh-CN" sz="2806" dirty="0" err="1"/>
              <a:t>figure,imshow</a:t>
            </a:r>
            <a:r>
              <a:rPr lang="en-US" altLang="zh-CN" sz="2806" dirty="0"/>
              <a:t>(Image),title('</a:t>
            </a:r>
            <a:r>
              <a:rPr lang="zh-CN" altLang="en-US" sz="2806" dirty="0"/>
              <a:t>原始图像</a:t>
            </a:r>
            <a:r>
              <a:rPr lang="en-US" altLang="zh-CN" sz="2806" dirty="0"/>
              <a:t>');</a:t>
            </a:r>
          </a:p>
          <a:p>
            <a:pPr>
              <a:lnSpc>
                <a:spcPct val="120000"/>
              </a:lnSpc>
            </a:pPr>
            <a:r>
              <a:rPr lang="en-US" altLang="zh-CN" sz="2806" dirty="0"/>
              <a:t>T=</a:t>
            </a:r>
            <a:r>
              <a:rPr lang="en-US" altLang="zh-CN" sz="2806" dirty="0" err="1"/>
              <a:t>graythresh</a:t>
            </a:r>
            <a:r>
              <a:rPr lang="en-US" altLang="zh-CN" sz="2806" dirty="0"/>
              <a:t>(Image);</a:t>
            </a:r>
          </a:p>
          <a:p>
            <a:pPr>
              <a:lnSpc>
                <a:spcPct val="120000"/>
              </a:lnSpc>
            </a:pPr>
            <a:r>
              <a:rPr lang="en-US" altLang="zh-CN" sz="2806" dirty="0"/>
              <a:t>result=im2bw(</a:t>
            </a:r>
            <a:r>
              <a:rPr lang="en-US" altLang="zh-CN" sz="2806" dirty="0" err="1"/>
              <a:t>Image,T</a:t>
            </a:r>
            <a:r>
              <a:rPr lang="en-US" altLang="zh-CN" sz="2806" dirty="0"/>
              <a:t>);</a:t>
            </a:r>
          </a:p>
          <a:p>
            <a:pPr>
              <a:lnSpc>
                <a:spcPct val="120000"/>
              </a:lnSpc>
            </a:pPr>
            <a:r>
              <a:rPr lang="en-US" altLang="zh-CN" sz="2806" dirty="0" err="1"/>
              <a:t>figure,imshow</a:t>
            </a:r>
            <a:r>
              <a:rPr lang="en-US" altLang="zh-CN" sz="2806" dirty="0"/>
              <a:t>(result),title('OTSU</a:t>
            </a:r>
            <a:r>
              <a:rPr lang="zh-CN" altLang="en-US" sz="2806" dirty="0"/>
              <a:t>方法二值化图像 </a:t>
            </a:r>
            <a:r>
              <a:rPr lang="en-US" altLang="zh-CN" sz="2806" dirty="0"/>
              <a:t>');</a:t>
            </a:r>
            <a:endParaRPr lang="zh-CN" altLang="en-US" sz="2806" dirty="0"/>
          </a:p>
        </p:txBody>
      </p:sp>
    </p:spTree>
    <p:extLst>
      <p:ext uri="{BB962C8B-B14F-4D97-AF65-F5344CB8AC3E}">
        <p14:creationId xmlns:p14="http://schemas.microsoft.com/office/powerpoint/2010/main" val="3959901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16</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523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p>
        </p:txBody>
      </p:sp>
      <p:sp>
        <p:nvSpPr>
          <p:cNvPr id="6" name="矩形 5"/>
          <p:cNvSpPr/>
          <p:nvPr/>
        </p:nvSpPr>
        <p:spPr>
          <a:xfrm>
            <a:off x="1891335" y="2006914"/>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效果</a:t>
            </a:r>
            <a:endParaRPr lang="zh-CN" altLang="zh-CN" sz="2806" dirty="0">
              <a:latin typeface="楷体" pitchFamily="49" charset="-122"/>
              <a:ea typeface="楷体" pitchFamily="49" charset="-122"/>
            </a:endParaRPr>
          </a:p>
        </p:txBody>
      </p:sp>
      <p:pic>
        <p:nvPicPr>
          <p:cNvPr id="164866"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792" y="2832015"/>
            <a:ext cx="3608886"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67" name="Picture 3" descr="lotus1ot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531" y="2832015"/>
            <a:ext cx="3608885"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616394" y="5239239"/>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sp>
        <p:nvSpPr>
          <p:cNvPr id="8" name="矩形 7"/>
          <p:cNvSpPr/>
          <p:nvPr/>
        </p:nvSpPr>
        <p:spPr>
          <a:xfrm>
            <a:off x="6649915" y="5239239"/>
            <a:ext cx="3052118"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分割图，阈值</a:t>
            </a:r>
            <a:r>
              <a:rPr lang="en-US" altLang="zh-CN" sz="2806" dirty="0">
                <a:solidFill>
                  <a:srgbClr val="C00000"/>
                </a:solidFill>
                <a:latin typeface="楷体" pitchFamily="49" charset="-122"/>
                <a:ea typeface="楷体" pitchFamily="49" charset="-122"/>
              </a:rPr>
              <a:t>T=109</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2713821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17</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523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效果</a:t>
            </a:r>
            <a:endParaRPr lang="zh-CN" altLang="zh-CN" sz="2806" dirty="0">
              <a:latin typeface="楷体" pitchFamily="49" charset="-122"/>
              <a:ea typeface="楷体" pitchFamily="49" charset="-122"/>
            </a:endParaRPr>
          </a:p>
        </p:txBody>
      </p:sp>
      <p:pic>
        <p:nvPicPr>
          <p:cNvPr id="7" name="Picture 10" descr="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726" y="2648328"/>
            <a:ext cx="3084512" cy="251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otsu"/>
          <p:cNvPicPr>
            <a:picLocks noChangeAspect="1" noChangeArrowheads="1"/>
          </p:cNvPicPr>
          <p:nvPr/>
        </p:nvPicPr>
        <p:blipFill>
          <a:blip r:embed="rId3">
            <a:extLst>
              <a:ext uri="{28A0092B-C50C-407E-A947-70E740481C1C}">
                <a14:useLocalDpi xmlns:a14="http://schemas.microsoft.com/office/drawing/2010/main" val="0"/>
              </a:ext>
            </a:extLst>
          </a:blip>
          <a:srcRect l="12056" t="5751" r="12225" b="11055"/>
          <a:stretch>
            <a:fillRect/>
          </a:stretch>
        </p:blipFill>
        <p:spPr bwMode="auto">
          <a:xfrm>
            <a:off x="6305276" y="2648328"/>
            <a:ext cx="3051175" cy="251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2"/>
          <p:cNvSpPr>
            <a:spLocks noChangeArrowheads="1"/>
          </p:cNvSpPr>
          <p:nvPr/>
        </p:nvSpPr>
        <p:spPr bwMode="auto">
          <a:xfrm>
            <a:off x="7022949" y="5293294"/>
            <a:ext cx="1615827"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pPr algn="ctr"/>
            <a:r>
              <a:rPr lang="zh-CN" altLang="en-US" sz="2806" dirty="0">
                <a:solidFill>
                  <a:srgbClr val="C00000"/>
                </a:solidFill>
                <a:latin typeface="楷体" pitchFamily="49" charset="-122"/>
                <a:ea typeface="楷体" pitchFamily="49" charset="-122"/>
              </a:rPr>
              <a:t>阈值</a:t>
            </a:r>
            <a:r>
              <a:rPr lang="en-US" altLang="zh-CN" sz="2806" dirty="0">
                <a:solidFill>
                  <a:srgbClr val="C00000"/>
                </a:solidFill>
                <a:latin typeface="楷体" pitchFamily="49" charset="-122"/>
                <a:ea typeface="楷体" pitchFamily="49" charset="-122"/>
              </a:rPr>
              <a:t>T=80 </a:t>
            </a:r>
          </a:p>
        </p:txBody>
      </p:sp>
      <p:sp>
        <p:nvSpPr>
          <p:cNvPr id="10" name="矩形 9"/>
          <p:cNvSpPr/>
          <p:nvPr/>
        </p:nvSpPr>
        <p:spPr>
          <a:xfrm>
            <a:off x="3887141" y="5293294"/>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1995975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18</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435523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a:t>
            </a:r>
            <a:r>
              <a:rPr lang="zh-CN" altLang="zh-CN" sz="2296" dirty="0">
                <a:solidFill>
                  <a:srgbClr val="0000FF"/>
                </a:solidFill>
                <a:latin typeface="+mj-ea"/>
                <a:ea typeface="+mj-ea"/>
              </a:rPr>
              <a:t>最大类间方差法</a:t>
            </a:r>
            <a:r>
              <a:rPr lang="zh-CN" altLang="en-US" sz="2296" dirty="0">
                <a:solidFill>
                  <a:srgbClr val="0000FF"/>
                </a:solidFill>
                <a:latin typeface="+mj-ea"/>
              </a:rPr>
              <a:t>（</a:t>
            </a:r>
            <a:r>
              <a:rPr lang="en-US" altLang="zh-CN" sz="2296" dirty="0">
                <a:solidFill>
                  <a:srgbClr val="0000FF"/>
                </a:solidFill>
                <a:cs typeface="Times New Roman" panose="02020603050405020304" pitchFamily="18" charset="0"/>
              </a:rPr>
              <a:t>OTSU</a:t>
            </a:r>
            <a:r>
              <a:rPr lang="zh-CN" altLang="en-US" sz="2296" dirty="0">
                <a:solidFill>
                  <a:srgbClr val="0000FF"/>
                </a:solidFill>
                <a:latin typeface="+mj-ea"/>
              </a:rPr>
              <a:t>）</a:t>
            </a: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效果</a:t>
            </a:r>
            <a:endParaRPr lang="zh-CN" altLang="zh-CN" sz="2806" dirty="0">
              <a:latin typeface="楷体" pitchFamily="49" charset="-122"/>
              <a:ea typeface="楷体" pitchFamily="49" charset="-122"/>
            </a:endParaRPr>
          </a:p>
        </p:txBody>
      </p:sp>
      <p:pic>
        <p:nvPicPr>
          <p:cNvPr id="7" name="Picture 4" descr="camera_th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6" y="2733559"/>
            <a:ext cx="2432050" cy="243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4878215" y="5208626"/>
            <a:ext cx="2333972" cy="8635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defPPr>
              <a:defRPr lang="zh-CN"/>
            </a:defPPr>
            <a:lvl1pPr algn="ctr">
              <a:defRPr sz="2200">
                <a:solidFill>
                  <a:srgbClr val="C00000"/>
                </a:solidFill>
                <a:latin typeface="楷体" pitchFamily="49" charset="-122"/>
                <a:ea typeface="楷体" pitchFamily="49" charset="-122"/>
              </a:defRPr>
            </a:lvl1pPr>
          </a:lstStyle>
          <a:p>
            <a:r>
              <a:rPr lang="en-US" altLang="zh-CN" sz="2806" dirty="0" err="1"/>
              <a:t>Th</a:t>
            </a:r>
            <a:r>
              <a:rPr lang="en-US" altLang="zh-CN" sz="2806" dirty="0"/>
              <a:t>=82</a:t>
            </a:r>
          </a:p>
          <a:p>
            <a:r>
              <a:rPr lang="zh-CN" altLang="en-US" sz="2806" dirty="0"/>
              <a:t>类内方差</a:t>
            </a:r>
            <a:r>
              <a:rPr lang="en-US" altLang="zh-CN" sz="2806" dirty="0"/>
              <a:t>=24.4</a:t>
            </a:r>
          </a:p>
        </p:txBody>
      </p:sp>
      <p:sp>
        <p:nvSpPr>
          <p:cNvPr id="9" name="Text Box 6"/>
          <p:cNvSpPr txBox="1">
            <a:spLocks noChangeArrowheads="1"/>
          </p:cNvSpPr>
          <p:nvPr/>
        </p:nvSpPr>
        <p:spPr bwMode="auto">
          <a:xfrm>
            <a:off x="8086553" y="5208626"/>
            <a:ext cx="2333972" cy="8635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defPPr>
              <a:defRPr lang="zh-CN"/>
            </a:defPPr>
            <a:lvl1pPr algn="ctr">
              <a:defRPr sz="2200">
                <a:solidFill>
                  <a:srgbClr val="C00000"/>
                </a:solidFill>
                <a:latin typeface="楷体" pitchFamily="49" charset="-122"/>
                <a:ea typeface="楷体" pitchFamily="49" charset="-122"/>
              </a:defRPr>
            </a:lvl1pPr>
          </a:lstStyle>
          <a:p>
            <a:r>
              <a:rPr lang="en-US" altLang="zh-CN" sz="2806" dirty="0" err="1"/>
              <a:t>Th</a:t>
            </a:r>
            <a:r>
              <a:rPr lang="en-US" altLang="zh-CN" sz="2806" dirty="0"/>
              <a:t>=31</a:t>
            </a:r>
          </a:p>
          <a:p>
            <a:r>
              <a:rPr lang="zh-CN" altLang="en-US" sz="2806" dirty="0"/>
              <a:t>类内方差</a:t>
            </a:r>
            <a:r>
              <a:rPr lang="en-US" altLang="zh-CN" sz="2806" dirty="0"/>
              <a:t>=29.7</a:t>
            </a:r>
          </a:p>
        </p:txBody>
      </p:sp>
      <p:pic>
        <p:nvPicPr>
          <p:cNvPr id="10" name="Picture 7" descr="camera_th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939" y="2733559"/>
            <a:ext cx="2432050" cy="243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came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9" y="2733560"/>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9"/>
          <p:cNvSpPr txBox="1">
            <a:spLocks noChangeArrowheads="1"/>
          </p:cNvSpPr>
          <p:nvPr/>
        </p:nvSpPr>
        <p:spPr bwMode="auto">
          <a:xfrm>
            <a:off x="2625428" y="5480076"/>
            <a:ext cx="718145"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defPPr>
              <a:defRPr lang="zh-CN"/>
            </a:defPPr>
            <a:lvl1pPr algn="ctr">
              <a:defRPr sz="2200">
                <a:solidFill>
                  <a:srgbClr val="C00000"/>
                </a:solidFill>
                <a:latin typeface="楷体" pitchFamily="49" charset="-122"/>
                <a:ea typeface="楷体" pitchFamily="49" charset="-122"/>
              </a:defRPr>
            </a:lvl1pPr>
          </a:lstStyle>
          <a:p>
            <a:r>
              <a:rPr lang="zh-CN" altLang="en-US" sz="2806" dirty="0"/>
              <a:t>原图</a:t>
            </a:r>
          </a:p>
        </p:txBody>
      </p:sp>
    </p:spTree>
    <p:extLst>
      <p:ext uri="{BB962C8B-B14F-4D97-AF65-F5344CB8AC3E}">
        <p14:creationId xmlns:p14="http://schemas.microsoft.com/office/powerpoint/2010/main" val="2891795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19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zh-CN" altLang="zh-CN" sz="2296" dirty="0">
                <a:solidFill>
                  <a:srgbClr val="0000FF"/>
                </a:solidFill>
                <a:latin typeface="+mj-ea"/>
                <a:ea typeface="+mj-ea"/>
              </a:rPr>
              <a:t>最大</a:t>
            </a:r>
            <a:r>
              <a:rPr lang="zh-CN" altLang="en-US" sz="2296" dirty="0">
                <a:solidFill>
                  <a:srgbClr val="0000FF"/>
                </a:solidFill>
                <a:latin typeface="+mj-ea"/>
                <a:ea typeface="+mj-ea"/>
              </a:rPr>
              <a:t>熵法</a:t>
            </a:r>
            <a:endParaRPr lang="zh-CN" altLang="en-US" sz="2296" dirty="0">
              <a:solidFill>
                <a:srgbClr val="0000FF"/>
              </a:solidFill>
              <a:latin typeface="+mj-ea"/>
            </a:endParaRPr>
          </a:p>
        </p:txBody>
      </p:sp>
      <p:sp>
        <p:nvSpPr>
          <p:cNvPr id="6" name="矩形 5"/>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准则</a:t>
            </a:r>
            <a:endParaRPr lang="zh-CN" altLang="zh-CN" sz="2806" dirty="0">
              <a:latin typeface="楷体" pitchFamily="49" charset="-122"/>
              <a:ea typeface="楷体" pitchFamily="49" charset="-122"/>
            </a:endParaRPr>
          </a:p>
        </p:txBody>
      </p:sp>
      <p:sp>
        <p:nvSpPr>
          <p:cNvPr id="7" name="矩形 6"/>
          <p:cNvSpPr/>
          <p:nvPr/>
        </p:nvSpPr>
        <p:spPr>
          <a:xfrm>
            <a:off x="2330409" y="2510564"/>
            <a:ext cx="7898210" cy="1413111"/>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熵作为分类的标准：若两类的平均熵之和为最大时，从图像中获得最大信息量，</a:t>
            </a:r>
            <a:r>
              <a:rPr lang="zh-CN" altLang="en-US" sz="2806" dirty="0">
                <a:latin typeface="楷体" pitchFamily="49" charset="-122"/>
                <a:ea typeface="楷体" pitchFamily="49" charset="-122"/>
              </a:rPr>
              <a:t>对应</a:t>
            </a:r>
            <a:r>
              <a:rPr lang="zh-CN" altLang="zh-CN" sz="2806" dirty="0">
                <a:latin typeface="楷体" pitchFamily="49" charset="-122"/>
                <a:ea typeface="楷体" pitchFamily="49" charset="-122"/>
              </a:rPr>
              <a:t>阈值是最佳阈值。</a:t>
            </a:r>
          </a:p>
        </p:txBody>
      </p:sp>
      <p:graphicFrame>
        <p:nvGraphicFramePr>
          <p:cNvPr id="9" name="对象 8"/>
          <p:cNvGraphicFramePr>
            <a:graphicFrameLocks noChangeAspect="1"/>
          </p:cNvGraphicFramePr>
          <p:nvPr>
            <p:extLst/>
          </p:nvPr>
        </p:nvGraphicFramePr>
        <p:xfrm>
          <a:off x="2777353" y="4118446"/>
          <a:ext cx="3259929" cy="911160"/>
        </p:xfrm>
        <a:graphic>
          <a:graphicData uri="http://schemas.openxmlformats.org/presentationml/2006/ole">
            <mc:AlternateContent xmlns:mc="http://schemas.openxmlformats.org/markup-compatibility/2006">
              <mc:Choice xmlns:v="urn:schemas-microsoft-com:vml" Requires="v">
                <p:oleObj spid="_x0000_s5125" name="Equation" r:id="rId3" imgW="1587240" imgH="444240" progId="Equation.DSMT4">
                  <p:embed/>
                </p:oleObj>
              </mc:Choice>
              <mc:Fallback>
                <p:oleObj name="Equation" r:id="rId3" imgW="1587240" imgH="444240" progId="Equation.DSMT4">
                  <p:embed/>
                  <p:pic>
                    <p:nvPicPr>
                      <p:cNvPr id="9" name="对象 8"/>
                      <p:cNvPicPr>
                        <a:picLocks noChangeAspect="1" noChangeArrowheads="1"/>
                      </p:cNvPicPr>
                      <p:nvPr/>
                    </p:nvPicPr>
                    <p:blipFill>
                      <a:blip r:embed="rId4"/>
                      <a:srcRect/>
                      <a:stretch>
                        <a:fillRect/>
                      </a:stretch>
                    </p:blipFill>
                    <p:spPr bwMode="auto">
                      <a:xfrm>
                        <a:off x="2777353" y="4118446"/>
                        <a:ext cx="3259929" cy="911160"/>
                      </a:xfrm>
                      <a:prstGeom prst="rect">
                        <a:avLst/>
                      </a:prstGeom>
                      <a:solidFill>
                        <a:srgbClr val="CCFFFF"/>
                      </a:solidFill>
                    </p:spPr>
                  </p:pic>
                </p:oleObj>
              </mc:Fallback>
            </mc:AlternateContent>
          </a:graphicData>
        </a:graphic>
      </p:graphicFrame>
      <p:graphicFrame>
        <p:nvGraphicFramePr>
          <p:cNvPr id="11" name="对象 10"/>
          <p:cNvGraphicFramePr>
            <a:graphicFrameLocks noChangeAspect="1"/>
          </p:cNvGraphicFramePr>
          <p:nvPr>
            <p:extLst/>
          </p:nvPr>
        </p:nvGraphicFramePr>
        <p:xfrm>
          <a:off x="6438192" y="4118446"/>
          <a:ext cx="3442161" cy="911160"/>
        </p:xfrm>
        <a:graphic>
          <a:graphicData uri="http://schemas.openxmlformats.org/presentationml/2006/ole">
            <mc:AlternateContent xmlns:mc="http://schemas.openxmlformats.org/markup-compatibility/2006">
              <mc:Choice xmlns:v="urn:schemas-microsoft-com:vml" Requires="v">
                <p:oleObj spid="_x0000_s5126" name="Equation" r:id="rId5" imgW="1676160" imgH="444240" progId="Equation.DSMT4">
                  <p:embed/>
                </p:oleObj>
              </mc:Choice>
              <mc:Fallback>
                <p:oleObj name="Equation" r:id="rId5" imgW="1676160" imgH="444240" progId="Equation.DSMT4">
                  <p:embed/>
                  <p:pic>
                    <p:nvPicPr>
                      <p:cNvPr id="11" name="对象 10"/>
                      <p:cNvPicPr>
                        <a:picLocks noChangeAspect="1" noChangeArrowheads="1"/>
                      </p:cNvPicPr>
                      <p:nvPr/>
                    </p:nvPicPr>
                    <p:blipFill>
                      <a:blip r:embed="rId6"/>
                      <a:srcRect/>
                      <a:stretch>
                        <a:fillRect/>
                      </a:stretch>
                    </p:blipFill>
                    <p:spPr bwMode="auto">
                      <a:xfrm>
                        <a:off x="6438192" y="4118446"/>
                        <a:ext cx="3442161" cy="911160"/>
                      </a:xfrm>
                      <a:prstGeom prst="rect">
                        <a:avLst/>
                      </a:prstGeom>
                      <a:solidFill>
                        <a:srgbClr val="CCFFFF"/>
                      </a:solidFill>
                    </p:spPr>
                  </p:pic>
                </p:oleObj>
              </mc:Fallback>
            </mc:AlternateContent>
          </a:graphicData>
        </a:graphic>
      </p:graphicFrame>
      <p:graphicFrame>
        <p:nvGraphicFramePr>
          <p:cNvPr id="13" name="对象 12"/>
          <p:cNvGraphicFramePr>
            <a:graphicFrameLocks noChangeAspect="1"/>
          </p:cNvGraphicFramePr>
          <p:nvPr>
            <p:extLst/>
          </p:nvPr>
        </p:nvGraphicFramePr>
        <p:xfrm>
          <a:off x="4263557" y="5379896"/>
          <a:ext cx="3314598" cy="516324"/>
        </p:xfrm>
        <a:graphic>
          <a:graphicData uri="http://schemas.openxmlformats.org/presentationml/2006/ole">
            <mc:AlternateContent xmlns:mc="http://schemas.openxmlformats.org/markup-compatibility/2006">
              <mc:Choice xmlns:v="urn:schemas-microsoft-com:vml" Requires="v">
                <p:oleObj spid="_x0000_s5127" name="Equation" r:id="rId7" imgW="1625400" imgH="253800" progId="Equation.DSMT4">
                  <p:embed/>
                </p:oleObj>
              </mc:Choice>
              <mc:Fallback>
                <p:oleObj name="Equation" r:id="rId7" imgW="1625400" imgH="253800" progId="Equation.DSMT4">
                  <p:embed/>
                  <p:pic>
                    <p:nvPicPr>
                      <p:cNvPr id="13" name="对象 12"/>
                      <p:cNvPicPr>
                        <a:picLocks noChangeAspect="1" noChangeArrowheads="1"/>
                      </p:cNvPicPr>
                      <p:nvPr/>
                    </p:nvPicPr>
                    <p:blipFill>
                      <a:blip r:embed="rId8"/>
                      <a:srcRect/>
                      <a:stretch>
                        <a:fillRect/>
                      </a:stretch>
                    </p:blipFill>
                    <p:spPr bwMode="auto">
                      <a:xfrm>
                        <a:off x="4263557" y="5379896"/>
                        <a:ext cx="3314598" cy="516324"/>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203917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5"/>
          <p:cNvSpPr txBox="1">
            <a:spLocks noChangeArrowheads="1"/>
          </p:cNvSpPr>
          <p:nvPr/>
        </p:nvSpPr>
        <p:spPr bwMode="auto">
          <a:xfrm>
            <a:off x="1963383" y="398886"/>
            <a:ext cx="6643370" cy="5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sz="3061">
                <a:solidFill>
                  <a:srgbClr val="FF0000"/>
                </a:solidFill>
                <a:latin typeface="微软雅黑" pitchFamily="34" charset="-122"/>
                <a:ea typeface="微软雅黑" pitchFamily="34" charset="-122"/>
              </a:rPr>
              <a:t>主要内容</a:t>
            </a:r>
          </a:p>
        </p:txBody>
      </p:sp>
      <p:sp>
        <p:nvSpPr>
          <p:cNvPr id="7171" name="Text Box 4"/>
          <p:cNvSpPr txBox="1">
            <a:spLocks noChangeArrowheads="1"/>
          </p:cNvSpPr>
          <p:nvPr/>
        </p:nvSpPr>
        <p:spPr bwMode="auto">
          <a:xfrm>
            <a:off x="2167888" y="1224751"/>
            <a:ext cx="7570730" cy="44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nSpc>
                <a:spcPct val="120000"/>
              </a:lnSpc>
              <a:spcBef>
                <a:spcPct val="40000"/>
              </a:spcBef>
            </a:pPr>
            <a:r>
              <a:rPr lang="en-US" altLang="zh-CN" sz="3061" dirty="0">
                <a:latin typeface="黑体" pitchFamily="49" charset="-122"/>
                <a:ea typeface="黑体" pitchFamily="49" charset="-122"/>
                <a:cs typeface="Times New Roman" pitchFamily="18" charset="0"/>
              </a:rPr>
              <a:t>10.1 </a:t>
            </a:r>
            <a:r>
              <a:rPr lang="zh-CN" altLang="en-US" sz="3061" dirty="0">
                <a:latin typeface="黑体" pitchFamily="49" charset="-122"/>
                <a:ea typeface="黑体" pitchFamily="49" charset="-122"/>
                <a:cs typeface="Times New Roman" pitchFamily="18" charset="0"/>
              </a:rPr>
              <a:t>阈值分割</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10.2 </a:t>
            </a:r>
            <a:r>
              <a:rPr lang="zh-CN" altLang="en-US" sz="3061" dirty="0">
                <a:latin typeface="黑体" pitchFamily="49" charset="-122"/>
                <a:ea typeface="黑体" pitchFamily="49" charset="-122"/>
                <a:cs typeface="Times New Roman" pitchFamily="18" charset="0"/>
              </a:rPr>
              <a:t>边界分割</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10.3 </a:t>
            </a:r>
            <a:r>
              <a:rPr lang="zh-CN" altLang="en-US" sz="3061" dirty="0">
                <a:latin typeface="黑体" pitchFamily="49" charset="-122"/>
                <a:ea typeface="黑体" pitchFamily="49" charset="-122"/>
                <a:cs typeface="Times New Roman" pitchFamily="18" charset="0"/>
              </a:rPr>
              <a:t>区域分割</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10.4 </a:t>
            </a:r>
            <a:r>
              <a:rPr lang="zh-CN" altLang="en-US" sz="3061" dirty="0">
                <a:latin typeface="黑体" pitchFamily="49" charset="-122"/>
                <a:ea typeface="黑体" pitchFamily="49" charset="-122"/>
                <a:cs typeface="Times New Roman" pitchFamily="18" charset="0"/>
              </a:rPr>
              <a:t>基于聚类的图像分割</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10.5 </a:t>
            </a:r>
            <a:r>
              <a:rPr lang="zh-CN" altLang="en-US" sz="3061" dirty="0">
                <a:latin typeface="黑体" pitchFamily="49" charset="-122"/>
                <a:ea typeface="黑体" pitchFamily="49" charset="-122"/>
                <a:cs typeface="Times New Roman" pitchFamily="18" charset="0"/>
              </a:rPr>
              <a:t>分水岭分割</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10.6 </a:t>
            </a:r>
            <a:r>
              <a:rPr lang="zh-CN" altLang="en-US" sz="3061" dirty="0">
                <a:latin typeface="黑体" pitchFamily="49" charset="-122"/>
                <a:ea typeface="黑体" pitchFamily="49" charset="-122"/>
                <a:cs typeface="Times New Roman" pitchFamily="18" charset="0"/>
              </a:rPr>
              <a:t>综合实例</a:t>
            </a:r>
            <a:endParaRPr lang="en-US" altLang="zh-CN" sz="3061" dirty="0">
              <a:latin typeface="黑体" pitchFamily="49" charset="-122"/>
              <a:ea typeface="黑体" pitchFamily="49" charset="-122"/>
              <a:cs typeface="Times New Roman" pitchFamily="18" charset="0"/>
            </a:endParaRPr>
          </a:p>
        </p:txBody>
      </p:sp>
      <p:sp>
        <p:nvSpPr>
          <p:cNvPr id="7172" name="灯片编号占位符 4"/>
          <p:cNvSpPr>
            <a:spLocks noGrp="1"/>
          </p:cNvSpPr>
          <p:nvPr>
            <p:ph type="sldNum" sz="quarter" idx="10"/>
          </p:nvPr>
        </p:nvSpPr>
        <p:spPr>
          <a:xfrm>
            <a:off x="8031709" y="6495562"/>
            <a:ext cx="2132116" cy="2956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61" b="1">
                <a:solidFill>
                  <a:schemeClr val="tx1"/>
                </a:solidFill>
                <a:latin typeface="Times New Roman" pitchFamily="18" charset="0"/>
                <a:ea typeface="宋体" pitchFamily="2" charset="-122"/>
              </a:defRPr>
            </a:lvl1pPr>
            <a:lvl2pPr marL="947633" indent="-364474" eaLnBrk="0" hangingPunct="0">
              <a:defRPr kumimoji="1" sz="3061" b="1">
                <a:solidFill>
                  <a:schemeClr val="tx1"/>
                </a:solidFill>
                <a:latin typeface="Times New Roman" pitchFamily="18" charset="0"/>
                <a:ea typeface="宋体" pitchFamily="2" charset="-122"/>
              </a:defRPr>
            </a:lvl2pPr>
            <a:lvl3pPr marL="1457897" indent="-291579" eaLnBrk="0" hangingPunct="0">
              <a:defRPr kumimoji="1" sz="3061" b="1">
                <a:solidFill>
                  <a:schemeClr val="tx1"/>
                </a:solidFill>
                <a:latin typeface="Times New Roman" pitchFamily="18" charset="0"/>
                <a:ea typeface="宋体" pitchFamily="2" charset="-122"/>
              </a:defRPr>
            </a:lvl3pPr>
            <a:lvl4pPr marL="2041055" indent="-291579" eaLnBrk="0" hangingPunct="0">
              <a:defRPr kumimoji="1" sz="3061" b="1">
                <a:solidFill>
                  <a:schemeClr val="tx1"/>
                </a:solidFill>
                <a:latin typeface="Times New Roman" pitchFamily="18" charset="0"/>
                <a:ea typeface="宋体" pitchFamily="2" charset="-122"/>
              </a:defRPr>
            </a:lvl4pPr>
            <a:lvl5pPr marL="2624214" indent="-291579" eaLnBrk="0" hangingPunct="0">
              <a:defRPr kumimoji="1" sz="3061" b="1">
                <a:solidFill>
                  <a:schemeClr val="tx1"/>
                </a:solidFill>
                <a:latin typeface="Times New Roman" pitchFamily="18" charset="0"/>
                <a:ea typeface="宋体" pitchFamily="2" charset="-122"/>
              </a:defRPr>
            </a:lvl5pPr>
            <a:lvl6pPr marL="3207372"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6pPr>
            <a:lvl7pPr marL="3790531"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7pPr>
            <a:lvl8pPr marL="4373690"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8pPr>
            <a:lvl9pPr marL="4956848"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9pPr>
          </a:lstStyle>
          <a:p>
            <a:pPr eaLnBrk="1" hangingPunct="1"/>
            <a:fld id="{FA8617DA-575D-42D9-BFD8-7CC0F79A3938}" type="slidenum">
              <a:rPr kumimoji="0" lang="en-US" altLang="zh-CN" sz="1403" b="0"/>
              <a:pPr eaLnBrk="1" hangingPunct="1"/>
              <a:t>2</a:t>
            </a:fld>
            <a:endParaRPr kumimoji="0" lang="en-US" altLang="zh-CN" sz="1403" b="0"/>
          </a:p>
        </p:txBody>
      </p:sp>
    </p:spTree>
    <p:extLst>
      <p:ext uri="{BB962C8B-B14F-4D97-AF65-F5344CB8AC3E}">
        <p14:creationId xmlns:p14="http://schemas.microsoft.com/office/powerpoint/2010/main" val="2903695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20</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zh-CN" altLang="zh-CN" sz="2296" dirty="0">
                <a:solidFill>
                  <a:srgbClr val="0000FF"/>
                </a:solidFill>
                <a:latin typeface="+mj-ea"/>
                <a:ea typeface="+mj-ea"/>
              </a:rPr>
              <a:t>最大</a:t>
            </a:r>
            <a:r>
              <a:rPr lang="zh-CN" altLang="en-US" sz="2296" dirty="0">
                <a:solidFill>
                  <a:srgbClr val="0000FF"/>
                </a:solidFill>
                <a:latin typeface="+mj-ea"/>
                <a:ea typeface="+mj-ea"/>
              </a:rPr>
              <a:t>熵法</a:t>
            </a:r>
            <a:endParaRPr lang="zh-CN" altLang="en-US" sz="2296" dirty="0">
              <a:solidFill>
                <a:srgbClr val="0000FF"/>
              </a:solidFill>
              <a:latin typeface="+mj-ea"/>
            </a:endParaRPr>
          </a:p>
        </p:txBody>
      </p:sp>
      <p:sp>
        <p:nvSpPr>
          <p:cNvPr id="6" name="矩形 5"/>
          <p:cNvSpPr/>
          <p:nvPr/>
        </p:nvSpPr>
        <p:spPr>
          <a:xfrm>
            <a:off x="1891335" y="1960993"/>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endParaRPr lang="zh-CN" altLang="zh-CN" sz="2806" dirty="0">
              <a:latin typeface="楷体" pitchFamily="49" charset="-122"/>
              <a:ea typeface="楷体" pitchFamily="49" charset="-122"/>
            </a:endParaRPr>
          </a:p>
        </p:txBody>
      </p:sp>
      <p:sp>
        <p:nvSpPr>
          <p:cNvPr id="7" name="Rectangle 4"/>
          <p:cNvSpPr>
            <a:spLocks noChangeArrowheads="1"/>
          </p:cNvSpPr>
          <p:nvPr/>
        </p:nvSpPr>
        <p:spPr bwMode="auto">
          <a:xfrm>
            <a:off x="2560018" y="2602407"/>
            <a:ext cx="330637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10.3】</a:t>
            </a:r>
            <a:endParaRPr lang="zh-CN" altLang="en-US" sz="2806" dirty="0">
              <a:latin typeface="楷体" pitchFamily="49" charset="-122"/>
              <a:ea typeface="楷体" pitchFamily="49" charset="-122"/>
            </a:endParaRPr>
          </a:p>
        </p:txBody>
      </p:sp>
      <p:pic>
        <p:nvPicPr>
          <p:cNvPr id="165890"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670" y="3383078"/>
            <a:ext cx="3264776"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1" name="Picture 3" descr="lotus1sh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40" y="3383078"/>
            <a:ext cx="3267173"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7337048" y="5522903"/>
            <a:ext cx="1795363"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pPr algn="ctr"/>
            <a:r>
              <a:rPr lang="zh-CN" altLang="en-US" sz="2806" dirty="0">
                <a:solidFill>
                  <a:srgbClr val="C00000"/>
                </a:solidFill>
                <a:latin typeface="楷体" pitchFamily="49" charset="-122"/>
                <a:ea typeface="楷体" pitchFamily="49" charset="-122"/>
              </a:rPr>
              <a:t>阈值</a:t>
            </a:r>
            <a:r>
              <a:rPr lang="en-US" altLang="zh-CN" sz="2806" dirty="0">
                <a:solidFill>
                  <a:srgbClr val="C00000"/>
                </a:solidFill>
                <a:latin typeface="楷体" pitchFamily="49" charset="-122"/>
                <a:ea typeface="楷体" pitchFamily="49" charset="-122"/>
              </a:rPr>
              <a:t>T=120 </a:t>
            </a:r>
          </a:p>
        </p:txBody>
      </p:sp>
      <p:sp>
        <p:nvSpPr>
          <p:cNvPr id="11" name="矩形 10"/>
          <p:cNvSpPr/>
          <p:nvPr/>
        </p:nvSpPr>
        <p:spPr>
          <a:xfrm>
            <a:off x="3601217" y="5522903"/>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769215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2452467"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a:t>
            </a:r>
            <a:r>
              <a:rPr lang="zh-CN" altLang="zh-CN" sz="2296" dirty="0">
                <a:solidFill>
                  <a:srgbClr val="0000FF"/>
                </a:solidFill>
                <a:latin typeface="+mj-ea"/>
                <a:ea typeface="+mj-ea"/>
              </a:rPr>
              <a:t>最小误差法</a:t>
            </a:r>
            <a:endParaRPr lang="zh-CN" altLang="en-US" sz="2296" dirty="0">
              <a:solidFill>
                <a:srgbClr val="0000FF"/>
              </a:solidFill>
              <a:latin typeface="+mj-ea"/>
              <a:ea typeface="+mj-ea"/>
            </a:endParaRPr>
          </a:p>
        </p:txBody>
      </p:sp>
      <p:sp>
        <p:nvSpPr>
          <p:cNvPr id="7" name="矩形 6"/>
          <p:cNvSpPr/>
          <p:nvPr/>
        </p:nvSpPr>
        <p:spPr>
          <a:xfrm>
            <a:off x="3364173" y="1960993"/>
            <a:ext cx="7140325" cy="549542"/>
          </a:xfrm>
          <a:prstGeom prst="rect">
            <a:avLst/>
          </a:prstGeom>
          <a:noFill/>
          <a:ln>
            <a:noFill/>
          </a:ln>
        </p:spPr>
        <p:txBody>
          <a:bodyPr wrap="square" lIns="0" tIns="58309" rIns="0"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分类的错误率最小时对应的阈值为最佳阈值</a:t>
            </a:r>
          </a:p>
        </p:txBody>
      </p:sp>
      <p:grpSp>
        <p:nvGrpSpPr>
          <p:cNvPr id="8" name="Group 2"/>
          <p:cNvGrpSpPr>
            <a:grpSpLocks noChangeAspect="1"/>
          </p:cNvGrpSpPr>
          <p:nvPr/>
        </p:nvGrpSpPr>
        <p:grpSpPr bwMode="auto">
          <a:xfrm>
            <a:off x="1656578" y="2923860"/>
            <a:ext cx="4714953" cy="2946086"/>
            <a:chOff x="3975" y="8219"/>
            <a:chExt cx="3880" cy="2427"/>
          </a:xfrm>
        </p:grpSpPr>
        <p:sp>
          <p:nvSpPr>
            <p:cNvPr id="9" name="AutoShape 3"/>
            <p:cNvSpPr>
              <a:spLocks noChangeAspect="1" noChangeArrowheads="1"/>
            </p:cNvSpPr>
            <p:nvPr/>
          </p:nvSpPr>
          <p:spPr bwMode="auto">
            <a:xfrm>
              <a:off x="3975" y="8219"/>
              <a:ext cx="3874" cy="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0" name="Line 4"/>
            <p:cNvSpPr>
              <a:spLocks noChangeShapeType="1"/>
            </p:cNvSpPr>
            <p:nvPr/>
          </p:nvSpPr>
          <p:spPr bwMode="auto">
            <a:xfrm>
              <a:off x="4200" y="9795"/>
              <a:ext cx="3649" cy="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1" name="Line 5"/>
            <p:cNvSpPr>
              <a:spLocks noChangeShapeType="1"/>
            </p:cNvSpPr>
            <p:nvPr/>
          </p:nvSpPr>
          <p:spPr bwMode="auto">
            <a:xfrm flipV="1">
              <a:off x="4515" y="8246"/>
              <a:ext cx="1" cy="184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2" name="Freeform 6"/>
            <p:cNvSpPr>
              <a:spLocks/>
            </p:cNvSpPr>
            <p:nvPr/>
          </p:nvSpPr>
          <p:spPr bwMode="auto">
            <a:xfrm>
              <a:off x="4648" y="8338"/>
              <a:ext cx="2000" cy="1381"/>
            </a:xfrm>
            <a:custGeom>
              <a:avLst/>
              <a:gdLst>
                <a:gd name="T0" fmla="*/ 0 w 2000"/>
                <a:gd name="T1" fmla="*/ 1381 h 1381"/>
                <a:gd name="T2" fmla="*/ 383 w 2000"/>
                <a:gd name="T3" fmla="*/ 1028 h 1381"/>
                <a:gd name="T4" fmla="*/ 860 w 2000"/>
                <a:gd name="T5" fmla="*/ 3 h 1381"/>
                <a:gd name="T6" fmla="*/ 1408 w 2000"/>
                <a:gd name="T7" fmla="*/ 1046 h 1381"/>
                <a:gd name="T8" fmla="*/ 2000 w 2000"/>
                <a:gd name="T9" fmla="*/ 1364 h 1381"/>
              </a:gdLst>
              <a:ahLst/>
              <a:cxnLst>
                <a:cxn ang="0">
                  <a:pos x="T0" y="T1"/>
                </a:cxn>
                <a:cxn ang="0">
                  <a:pos x="T2" y="T3"/>
                </a:cxn>
                <a:cxn ang="0">
                  <a:pos x="T4" y="T5"/>
                </a:cxn>
                <a:cxn ang="0">
                  <a:pos x="T6" y="T7"/>
                </a:cxn>
                <a:cxn ang="0">
                  <a:pos x="T8" y="T9"/>
                </a:cxn>
              </a:cxnLst>
              <a:rect l="0" t="0" r="r" b="b"/>
              <a:pathLst>
                <a:path w="2000" h="1381">
                  <a:moveTo>
                    <a:pt x="0" y="1381"/>
                  </a:moveTo>
                  <a:cubicBezTo>
                    <a:pt x="64" y="1324"/>
                    <a:pt x="240" y="1258"/>
                    <a:pt x="383" y="1028"/>
                  </a:cubicBezTo>
                  <a:cubicBezTo>
                    <a:pt x="526" y="798"/>
                    <a:pt x="689" y="0"/>
                    <a:pt x="860" y="3"/>
                  </a:cubicBezTo>
                  <a:cubicBezTo>
                    <a:pt x="1031" y="6"/>
                    <a:pt x="1218" y="819"/>
                    <a:pt x="1408" y="1046"/>
                  </a:cubicBezTo>
                  <a:cubicBezTo>
                    <a:pt x="1598" y="1273"/>
                    <a:pt x="1877" y="1298"/>
                    <a:pt x="2000" y="1364"/>
                  </a:cubicBez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16629" tIns="58314" rIns="116629" bIns="58314" numCol="1" anchor="t" anchorCtr="0" compatLnSpc="1">
              <a:prstTxWarp prst="textNoShape">
                <a:avLst/>
              </a:prstTxWarp>
            </a:bodyPr>
            <a:lstStyle/>
            <a:p>
              <a:endParaRPr lang="zh-CN" altLang="en-US" sz="2296"/>
            </a:p>
          </p:txBody>
        </p:sp>
        <p:graphicFrame>
          <p:nvGraphicFramePr>
            <p:cNvPr id="13" name="对象 12"/>
            <p:cNvGraphicFramePr>
              <a:graphicFrameLocks noChangeAspect="1"/>
            </p:cNvGraphicFramePr>
            <p:nvPr>
              <p:extLst/>
            </p:nvPr>
          </p:nvGraphicFramePr>
          <p:xfrm>
            <a:off x="7668" y="9855"/>
            <a:ext cx="187" cy="208"/>
          </p:xfrm>
          <a:graphic>
            <a:graphicData uri="http://schemas.openxmlformats.org/presentationml/2006/ole">
              <mc:AlternateContent xmlns:mc="http://schemas.openxmlformats.org/markup-compatibility/2006">
                <mc:Choice xmlns:v="urn:schemas-microsoft-com:vml" Requires="v">
                  <p:oleObj spid="_x0000_s6158" name="公式" r:id="rId3" imgW="114120" imgH="126720" progId="Equation.3">
                    <p:embed/>
                  </p:oleObj>
                </mc:Choice>
                <mc:Fallback>
                  <p:oleObj name="公式" r:id="rId3" imgW="114120" imgH="126720" progId="Equation.3">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 y="9855"/>
                          <a:ext cx="18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3984" y="8219"/>
            <a:ext cx="499" cy="353"/>
          </p:xfrm>
          <a:graphic>
            <a:graphicData uri="http://schemas.openxmlformats.org/presentationml/2006/ole">
              <mc:AlternateContent xmlns:mc="http://schemas.openxmlformats.org/markup-compatibility/2006">
                <mc:Choice xmlns:v="urn:schemas-microsoft-com:vml" Requires="v">
                  <p:oleObj spid="_x0000_s6159" name="公式" r:id="rId5" imgW="304560" imgH="215640" progId="Equation.3">
                    <p:embed/>
                  </p:oleObj>
                </mc:Choice>
                <mc:Fallback>
                  <p:oleObj name="公式" r:id="rId5" imgW="304560" imgH="215640" progId="Equation.3">
                    <p:embed/>
                    <p:pic>
                      <p:nvPicPr>
                        <p:cNvPr id="14"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8219"/>
                          <a:ext cx="49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Line 9"/>
            <p:cNvSpPr>
              <a:spLocks noChangeShapeType="1"/>
            </p:cNvSpPr>
            <p:nvPr/>
          </p:nvSpPr>
          <p:spPr bwMode="auto">
            <a:xfrm>
              <a:off x="5976" y="9315"/>
              <a:ext cx="1" cy="482"/>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16629" tIns="58314" rIns="116629" bIns="58314" numCol="1" anchor="t" anchorCtr="0" compatLnSpc="1">
              <a:prstTxWarp prst="textNoShape">
                <a:avLst/>
              </a:prstTxWarp>
            </a:bodyPr>
            <a:lstStyle/>
            <a:p>
              <a:endParaRPr lang="zh-CN" altLang="en-US" sz="2296"/>
            </a:p>
          </p:txBody>
        </p:sp>
        <p:graphicFrame>
          <p:nvGraphicFramePr>
            <p:cNvPr id="16" name="对象 15"/>
            <p:cNvGraphicFramePr>
              <a:graphicFrameLocks noChangeAspect="1"/>
            </p:cNvGraphicFramePr>
            <p:nvPr>
              <p:extLst/>
            </p:nvPr>
          </p:nvGraphicFramePr>
          <p:xfrm>
            <a:off x="5861" y="9805"/>
            <a:ext cx="230" cy="272"/>
          </p:xfrm>
          <a:graphic>
            <a:graphicData uri="http://schemas.openxmlformats.org/presentationml/2006/ole">
              <mc:AlternateContent xmlns:mc="http://schemas.openxmlformats.org/markup-compatibility/2006">
                <mc:Choice xmlns:v="urn:schemas-microsoft-com:vml" Requires="v">
                  <p:oleObj spid="_x0000_s6160" name="公式" r:id="rId7" imgW="139680" imgH="164880" progId="Equation.3">
                    <p:embed/>
                  </p:oleObj>
                </mc:Choice>
                <mc:Fallback>
                  <p:oleObj name="公式" r:id="rId7" imgW="139680" imgH="164880" progId="Equation.3">
                    <p:embed/>
                    <p:pic>
                      <p:nvPicPr>
                        <p:cNvPr id="16"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1" y="9805"/>
                          <a:ext cx="23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4327" y="9795"/>
            <a:ext cx="201" cy="273"/>
          </p:xfrm>
          <a:graphic>
            <a:graphicData uri="http://schemas.openxmlformats.org/presentationml/2006/ole">
              <mc:AlternateContent xmlns:mc="http://schemas.openxmlformats.org/markup-compatibility/2006">
                <mc:Choice xmlns:v="urn:schemas-microsoft-com:vml" Requires="v">
                  <p:oleObj spid="_x0000_s6161" name="公式" r:id="rId9" imgW="126720" imgH="177480" progId="Equation.3">
                    <p:embed/>
                  </p:oleObj>
                </mc:Choice>
                <mc:Fallback>
                  <p:oleObj name="公式" r:id="rId9" imgW="126720" imgH="177480" progId="Equation.3">
                    <p:embed/>
                    <p:pic>
                      <p:nvPicPr>
                        <p:cNvPr id="17" name="对象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7" y="9795"/>
                          <a:ext cx="20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Freeform 12"/>
            <p:cNvSpPr>
              <a:spLocks/>
            </p:cNvSpPr>
            <p:nvPr/>
          </p:nvSpPr>
          <p:spPr bwMode="auto">
            <a:xfrm>
              <a:off x="5584" y="8246"/>
              <a:ext cx="2000" cy="1381"/>
            </a:xfrm>
            <a:custGeom>
              <a:avLst/>
              <a:gdLst>
                <a:gd name="T0" fmla="*/ 0 w 2000"/>
                <a:gd name="T1" fmla="*/ 1381 h 1381"/>
                <a:gd name="T2" fmla="*/ 383 w 2000"/>
                <a:gd name="T3" fmla="*/ 1028 h 1381"/>
                <a:gd name="T4" fmla="*/ 860 w 2000"/>
                <a:gd name="T5" fmla="*/ 3 h 1381"/>
                <a:gd name="T6" fmla="*/ 1408 w 2000"/>
                <a:gd name="T7" fmla="*/ 1046 h 1381"/>
                <a:gd name="T8" fmla="*/ 2000 w 2000"/>
                <a:gd name="T9" fmla="*/ 1364 h 1381"/>
              </a:gdLst>
              <a:ahLst/>
              <a:cxnLst>
                <a:cxn ang="0">
                  <a:pos x="T0" y="T1"/>
                </a:cxn>
                <a:cxn ang="0">
                  <a:pos x="T2" y="T3"/>
                </a:cxn>
                <a:cxn ang="0">
                  <a:pos x="T4" y="T5"/>
                </a:cxn>
                <a:cxn ang="0">
                  <a:pos x="T6" y="T7"/>
                </a:cxn>
                <a:cxn ang="0">
                  <a:pos x="T8" y="T9"/>
                </a:cxn>
              </a:cxnLst>
              <a:rect l="0" t="0" r="r" b="b"/>
              <a:pathLst>
                <a:path w="2000" h="1381">
                  <a:moveTo>
                    <a:pt x="0" y="1381"/>
                  </a:moveTo>
                  <a:cubicBezTo>
                    <a:pt x="64" y="1324"/>
                    <a:pt x="240" y="1258"/>
                    <a:pt x="383" y="1028"/>
                  </a:cubicBezTo>
                  <a:cubicBezTo>
                    <a:pt x="526" y="798"/>
                    <a:pt x="689" y="0"/>
                    <a:pt x="860" y="3"/>
                  </a:cubicBezTo>
                  <a:cubicBezTo>
                    <a:pt x="1031" y="6"/>
                    <a:pt x="1218" y="819"/>
                    <a:pt x="1408" y="1046"/>
                  </a:cubicBezTo>
                  <a:cubicBezTo>
                    <a:pt x="1598" y="1273"/>
                    <a:pt x="1877" y="1298"/>
                    <a:pt x="2000" y="1364"/>
                  </a:cubicBez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16629" tIns="58314" rIns="116629" bIns="58314" numCol="1" anchor="t" anchorCtr="0" compatLnSpc="1">
              <a:prstTxWarp prst="textNoShape">
                <a:avLst/>
              </a:prstTxWarp>
            </a:bodyPr>
            <a:lstStyle/>
            <a:p>
              <a:endParaRPr lang="zh-CN" altLang="en-US" sz="2296"/>
            </a:p>
          </p:txBody>
        </p:sp>
        <p:graphicFrame>
          <p:nvGraphicFramePr>
            <p:cNvPr id="19" name="对象 18"/>
            <p:cNvGraphicFramePr>
              <a:graphicFrameLocks noChangeAspect="1"/>
            </p:cNvGraphicFramePr>
            <p:nvPr>
              <p:extLst/>
            </p:nvPr>
          </p:nvGraphicFramePr>
          <p:xfrm>
            <a:off x="4693" y="8338"/>
            <a:ext cx="624" cy="375"/>
          </p:xfrm>
          <a:graphic>
            <a:graphicData uri="http://schemas.openxmlformats.org/presentationml/2006/ole">
              <mc:AlternateContent xmlns:mc="http://schemas.openxmlformats.org/markup-compatibility/2006">
                <mc:Choice xmlns:v="urn:schemas-microsoft-com:vml" Requires="v">
                  <p:oleObj spid="_x0000_s6162" name="公式" r:id="rId11" imgW="380880" imgH="228600" progId="Equation.3">
                    <p:embed/>
                  </p:oleObj>
                </mc:Choice>
                <mc:Fallback>
                  <p:oleObj name="公式" r:id="rId11" imgW="380880" imgH="228600" progId="Equation.3">
                    <p:embed/>
                    <p:pic>
                      <p:nvPicPr>
                        <p:cNvPr id="19" name="对象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3" y="8338"/>
                          <a:ext cx="62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nvPr>
          </p:nvGraphicFramePr>
          <p:xfrm>
            <a:off x="6787" y="8409"/>
            <a:ext cx="628" cy="356"/>
          </p:xfrm>
          <a:graphic>
            <a:graphicData uri="http://schemas.openxmlformats.org/presentationml/2006/ole">
              <mc:AlternateContent xmlns:mc="http://schemas.openxmlformats.org/markup-compatibility/2006">
                <mc:Choice xmlns:v="urn:schemas-microsoft-com:vml" Requires="v">
                  <p:oleObj spid="_x0000_s6163" name="公式" r:id="rId13" imgW="380880" imgH="215640" progId="Equation.3">
                    <p:embed/>
                  </p:oleObj>
                </mc:Choice>
                <mc:Fallback>
                  <p:oleObj name="公式" r:id="rId13" imgW="380880" imgH="215640" progId="Equation.3">
                    <p:embed/>
                    <p:pic>
                      <p:nvPicPr>
                        <p:cNvPr id="20" name="对象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7" y="8409"/>
                          <a:ext cx="62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15"/>
            <p:cNvSpPr txBox="1">
              <a:spLocks noChangeArrowheads="1"/>
            </p:cNvSpPr>
            <p:nvPr/>
          </p:nvSpPr>
          <p:spPr bwMode="auto">
            <a:xfrm>
              <a:off x="4107" y="10141"/>
              <a:ext cx="3561"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58314" rIns="0" bIns="58314" numCol="1" anchor="t" anchorCtr="0" compatLnSpc="1">
              <a:prstTxWarp prst="textNoShape">
                <a:avLst/>
              </a:prstTxWarp>
            </a:bodyPr>
            <a:lstStyle/>
            <a:p>
              <a:pPr algn="ctr" defTabSz="1166317" fontAlgn="base">
                <a:spcBef>
                  <a:spcPct val="0"/>
                </a:spcBef>
                <a:spcAft>
                  <a:spcPct val="0"/>
                </a:spcAft>
              </a:pPr>
              <a:r>
                <a:rPr lang="zh-CN" altLang="en-US" sz="2806" dirty="0">
                  <a:solidFill>
                    <a:srgbClr val="C00000"/>
                  </a:solidFill>
                  <a:latin typeface="楷体" pitchFamily="49" charset="-122"/>
                  <a:ea typeface="楷体" pitchFamily="49" charset="-122"/>
                </a:rPr>
                <a:t>目标和背景的概率密度分布</a:t>
              </a:r>
            </a:p>
          </p:txBody>
        </p:sp>
      </p:grpSp>
      <p:graphicFrame>
        <p:nvGraphicFramePr>
          <p:cNvPr id="23" name="对象 22"/>
          <p:cNvGraphicFramePr>
            <a:graphicFrameLocks noChangeAspect="1"/>
          </p:cNvGraphicFramePr>
          <p:nvPr>
            <p:extLst/>
          </p:nvPr>
        </p:nvGraphicFramePr>
        <p:xfrm>
          <a:off x="6547531" y="4525431"/>
          <a:ext cx="3806625" cy="937482"/>
        </p:xfrm>
        <a:graphic>
          <a:graphicData uri="http://schemas.openxmlformats.org/presentationml/2006/ole">
            <mc:AlternateContent xmlns:mc="http://schemas.openxmlformats.org/markup-compatibility/2006">
              <mc:Choice xmlns:v="urn:schemas-microsoft-com:vml" Requires="v">
                <p:oleObj spid="_x0000_s6164" name="Equation" r:id="rId15" imgW="1854000" imgH="457200" progId="Equation.DSMT4">
                  <p:embed/>
                </p:oleObj>
              </mc:Choice>
              <mc:Fallback>
                <p:oleObj name="Equation" r:id="rId15" imgW="1854000" imgH="457200" progId="Equation.DSMT4">
                  <p:embed/>
                  <p:pic>
                    <p:nvPicPr>
                      <p:cNvPr id="23" name="对象 22"/>
                      <p:cNvPicPr>
                        <a:picLocks noChangeAspect="1" noChangeArrowheads="1"/>
                      </p:cNvPicPr>
                      <p:nvPr/>
                    </p:nvPicPr>
                    <p:blipFill>
                      <a:blip r:embed="rId16"/>
                      <a:srcRect/>
                      <a:stretch>
                        <a:fillRect/>
                      </a:stretch>
                    </p:blipFill>
                    <p:spPr bwMode="auto">
                      <a:xfrm>
                        <a:off x="6547531" y="4525431"/>
                        <a:ext cx="3806625" cy="937482"/>
                      </a:xfrm>
                      <a:prstGeom prst="rect">
                        <a:avLst/>
                      </a:prstGeom>
                      <a:solidFill>
                        <a:srgbClr val="CCFFFF"/>
                      </a:solidFill>
                    </p:spPr>
                  </p:pic>
                </p:oleObj>
              </mc:Fallback>
            </mc:AlternateContent>
          </a:graphicData>
        </a:graphic>
      </p:graphicFrame>
      <p:graphicFrame>
        <p:nvGraphicFramePr>
          <p:cNvPr id="25" name="对象 24"/>
          <p:cNvGraphicFramePr>
            <a:graphicFrameLocks noChangeAspect="1"/>
          </p:cNvGraphicFramePr>
          <p:nvPr>
            <p:extLst/>
          </p:nvPr>
        </p:nvGraphicFramePr>
        <p:xfrm>
          <a:off x="6521208" y="5552004"/>
          <a:ext cx="3784353" cy="933434"/>
        </p:xfrm>
        <a:graphic>
          <a:graphicData uri="http://schemas.openxmlformats.org/presentationml/2006/ole">
            <mc:AlternateContent xmlns:mc="http://schemas.openxmlformats.org/markup-compatibility/2006">
              <mc:Choice xmlns:v="urn:schemas-microsoft-com:vml" Requires="v">
                <p:oleObj spid="_x0000_s6165" name="Equation" r:id="rId17" imgW="1854000" imgH="457200" progId="Equation.DSMT4">
                  <p:embed/>
                </p:oleObj>
              </mc:Choice>
              <mc:Fallback>
                <p:oleObj name="Equation" r:id="rId17" imgW="1854000" imgH="457200" progId="Equation.DSMT4">
                  <p:embed/>
                  <p:pic>
                    <p:nvPicPr>
                      <p:cNvPr id="25" name="对象 24"/>
                      <p:cNvPicPr>
                        <a:picLocks noChangeAspect="1" noChangeArrowheads="1"/>
                      </p:cNvPicPr>
                      <p:nvPr/>
                    </p:nvPicPr>
                    <p:blipFill>
                      <a:blip r:embed="rId18"/>
                      <a:srcRect/>
                      <a:stretch>
                        <a:fillRect/>
                      </a:stretch>
                    </p:blipFill>
                    <p:spPr bwMode="auto">
                      <a:xfrm>
                        <a:off x="6521208" y="5552004"/>
                        <a:ext cx="3784353" cy="933434"/>
                      </a:xfrm>
                      <a:prstGeom prst="rect">
                        <a:avLst/>
                      </a:prstGeom>
                      <a:solidFill>
                        <a:srgbClr val="CCFFFF"/>
                      </a:solidFill>
                    </p:spPr>
                  </p:pic>
                </p:oleObj>
              </mc:Fallback>
            </mc:AlternateContent>
          </a:graphicData>
        </a:graphic>
      </p:graphicFrame>
      <p:sp>
        <p:nvSpPr>
          <p:cNvPr id="22" name="Rectangle 45"/>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sp>
        <p:nvSpPr>
          <p:cNvPr id="27" name="Rectangle 47"/>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38" name="组合 37"/>
          <p:cNvGrpSpPr/>
          <p:nvPr/>
        </p:nvGrpSpPr>
        <p:grpSpPr>
          <a:xfrm>
            <a:off x="6233765" y="2602408"/>
            <a:ext cx="4160075" cy="477316"/>
            <a:chOff x="3836603" y="2040359"/>
            <a:chExt cx="3261614" cy="374229"/>
          </a:xfrm>
        </p:grpSpPr>
        <p:sp>
          <p:nvSpPr>
            <p:cNvPr id="26" name="矩形 25"/>
            <p:cNvSpPr/>
            <p:nvPr/>
          </p:nvSpPr>
          <p:spPr>
            <a:xfrm>
              <a:off x="3836603" y="2040359"/>
              <a:ext cx="2769739" cy="338532"/>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目标均值</a:t>
              </a:r>
              <a:r>
                <a:rPr lang="zh-CN" altLang="en-US" sz="2806" dirty="0">
                  <a:latin typeface="楷体" pitchFamily="49" charset="-122"/>
                  <a:ea typeface="楷体" pitchFamily="49" charset="-122"/>
                </a:rPr>
                <a:t>和标准差：</a:t>
              </a:r>
            </a:p>
          </p:txBody>
        </p:sp>
        <p:graphicFrame>
          <p:nvGraphicFramePr>
            <p:cNvPr id="28" name="对象 27"/>
            <p:cNvGraphicFramePr>
              <a:graphicFrameLocks noChangeAspect="1"/>
            </p:cNvGraphicFramePr>
            <p:nvPr>
              <p:extLst/>
            </p:nvPr>
          </p:nvGraphicFramePr>
          <p:xfrm>
            <a:off x="6344791" y="2049463"/>
            <a:ext cx="325438" cy="365125"/>
          </p:xfrm>
          <a:graphic>
            <a:graphicData uri="http://schemas.openxmlformats.org/presentationml/2006/ole">
              <mc:AlternateContent xmlns:mc="http://schemas.openxmlformats.org/markup-compatibility/2006">
                <mc:Choice xmlns:v="urn:schemas-microsoft-com:vml" Requires="v">
                  <p:oleObj spid="_x0000_s6166" name="Equation" r:id="rId19" imgW="203040" imgH="228600" progId="Equation.DSMT4">
                    <p:embed/>
                  </p:oleObj>
                </mc:Choice>
                <mc:Fallback>
                  <p:oleObj name="Equation" r:id="rId19" imgW="203040" imgH="228600" progId="Equation.DSMT4">
                    <p:embed/>
                    <p:pic>
                      <p:nvPicPr>
                        <p:cNvPr id="28" name="对象 27"/>
                        <p:cNvPicPr>
                          <a:picLocks noChangeAspect="1" noChangeArrowheads="1"/>
                        </p:cNvPicPr>
                        <p:nvPr/>
                      </p:nvPicPr>
                      <p:blipFill>
                        <a:blip r:embed="rId20"/>
                        <a:srcRect/>
                        <a:stretch>
                          <a:fillRect/>
                        </a:stretch>
                      </p:blipFill>
                      <p:spPr bwMode="auto">
                        <a:xfrm>
                          <a:off x="6344791" y="2049463"/>
                          <a:ext cx="325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nvPr>
          </p:nvGraphicFramePr>
          <p:xfrm>
            <a:off x="6752927" y="2048876"/>
            <a:ext cx="345290" cy="365602"/>
          </p:xfrm>
          <a:graphic>
            <a:graphicData uri="http://schemas.openxmlformats.org/presentationml/2006/ole">
              <mc:AlternateContent xmlns:mc="http://schemas.openxmlformats.org/markup-compatibility/2006">
                <mc:Choice xmlns:v="urn:schemas-microsoft-com:vml" Requires="v">
                  <p:oleObj spid="_x0000_s6167" name="Equation" r:id="rId21" imgW="215640" imgH="228600" progId="Equation.DSMT4">
                    <p:embed/>
                  </p:oleObj>
                </mc:Choice>
                <mc:Fallback>
                  <p:oleObj name="Equation" r:id="rId21" imgW="215640" imgH="228600" progId="Equation.DSMT4">
                    <p:embed/>
                    <p:pic>
                      <p:nvPicPr>
                        <p:cNvPr id="30" name="对象 29"/>
                        <p:cNvPicPr>
                          <a:picLocks noChangeAspect="1" noChangeArrowheads="1"/>
                        </p:cNvPicPr>
                        <p:nvPr/>
                      </p:nvPicPr>
                      <p:blipFill>
                        <a:blip r:embed="rId22"/>
                        <a:srcRect/>
                        <a:stretch>
                          <a:fillRect/>
                        </a:stretch>
                      </p:blipFill>
                      <p:spPr bwMode="auto">
                        <a:xfrm>
                          <a:off x="6752927" y="2048876"/>
                          <a:ext cx="345290" cy="365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组合 36"/>
          <p:cNvGrpSpPr/>
          <p:nvPr/>
        </p:nvGrpSpPr>
        <p:grpSpPr>
          <a:xfrm>
            <a:off x="6241252" y="3140470"/>
            <a:ext cx="4125054" cy="471778"/>
            <a:chOff x="3842472" y="2535597"/>
            <a:chExt cx="3234157" cy="369887"/>
          </a:xfrm>
        </p:grpSpPr>
        <p:sp>
          <p:nvSpPr>
            <p:cNvPr id="32" name="矩形 31"/>
            <p:cNvSpPr/>
            <p:nvPr/>
          </p:nvSpPr>
          <p:spPr>
            <a:xfrm>
              <a:off x="3842472" y="2556540"/>
              <a:ext cx="2769739" cy="338532"/>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背景</a:t>
              </a:r>
              <a:r>
                <a:rPr lang="zh-CN" altLang="zh-CN" sz="2806" dirty="0">
                  <a:latin typeface="楷体" pitchFamily="49" charset="-122"/>
                  <a:ea typeface="楷体" pitchFamily="49" charset="-122"/>
                </a:rPr>
                <a:t>均值</a:t>
              </a:r>
              <a:r>
                <a:rPr lang="zh-CN" altLang="en-US" sz="2806" dirty="0">
                  <a:latin typeface="楷体" pitchFamily="49" charset="-122"/>
                  <a:ea typeface="楷体" pitchFamily="49" charset="-122"/>
                </a:rPr>
                <a:t>和标准差：</a:t>
              </a:r>
            </a:p>
          </p:txBody>
        </p:sp>
        <p:graphicFrame>
          <p:nvGraphicFramePr>
            <p:cNvPr id="24" name="对象 23"/>
            <p:cNvGraphicFramePr>
              <a:graphicFrameLocks noChangeAspect="1"/>
            </p:cNvGraphicFramePr>
            <p:nvPr>
              <p:extLst/>
            </p:nvPr>
          </p:nvGraphicFramePr>
          <p:xfrm>
            <a:off x="6344791" y="2535597"/>
            <a:ext cx="328613" cy="369887"/>
          </p:xfrm>
          <a:graphic>
            <a:graphicData uri="http://schemas.openxmlformats.org/presentationml/2006/ole">
              <mc:AlternateContent xmlns:mc="http://schemas.openxmlformats.org/markup-compatibility/2006">
                <mc:Choice xmlns:v="urn:schemas-microsoft-com:vml" Requires="v">
                  <p:oleObj spid="_x0000_s6168" name="Equation" r:id="rId23" imgW="203040" imgH="228600" progId="Equation.DSMT4">
                    <p:embed/>
                  </p:oleObj>
                </mc:Choice>
                <mc:Fallback>
                  <p:oleObj name="Equation" r:id="rId23" imgW="203040" imgH="228600" progId="Equation.DSMT4">
                    <p:embed/>
                    <p:pic>
                      <p:nvPicPr>
                        <p:cNvPr id="24" name="对象 23"/>
                        <p:cNvPicPr>
                          <a:picLocks noChangeAspect="1" noChangeArrowheads="1"/>
                        </p:cNvPicPr>
                        <p:nvPr/>
                      </p:nvPicPr>
                      <p:blipFill>
                        <a:blip r:embed="rId24"/>
                        <a:srcRect/>
                        <a:stretch>
                          <a:fillRect/>
                        </a:stretch>
                      </p:blipFill>
                      <p:spPr bwMode="auto">
                        <a:xfrm>
                          <a:off x="6344791" y="2535597"/>
                          <a:ext cx="328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nvPr>
          </p:nvGraphicFramePr>
          <p:xfrm>
            <a:off x="6727379" y="2535597"/>
            <a:ext cx="349250" cy="369887"/>
          </p:xfrm>
          <a:graphic>
            <a:graphicData uri="http://schemas.openxmlformats.org/presentationml/2006/ole">
              <mc:AlternateContent xmlns:mc="http://schemas.openxmlformats.org/markup-compatibility/2006">
                <mc:Choice xmlns:v="urn:schemas-microsoft-com:vml" Requires="v">
                  <p:oleObj spid="_x0000_s6169" name="Equation" r:id="rId25" imgW="215640" imgH="228600" progId="Equation.DSMT4">
                    <p:embed/>
                  </p:oleObj>
                </mc:Choice>
                <mc:Fallback>
                  <p:oleObj name="Equation" r:id="rId25" imgW="215640" imgH="228600" progId="Equation.DSMT4">
                    <p:embed/>
                    <p:pic>
                      <p:nvPicPr>
                        <p:cNvPr id="35" name="对象 34"/>
                        <p:cNvPicPr>
                          <a:picLocks noChangeAspect="1" noChangeArrowheads="1"/>
                        </p:cNvPicPr>
                        <p:nvPr/>
                      </p:nvPicPr>
                      <p:blipFill>
                        <a:blip r:embed="rId26"/>
                        <a:srcRect/>
                        <a:stretch>
                          <a:fillRect/>
                        </a:stretch>
                      </p:blipFill>
                      <p:spPr bwMode="auto">
                        <a:xfrm>
                          <a:off x="6727379" y="2535597"/>
                          <a:ext cx="34925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 name="矩形 38"/>
          <p:cNvSpPr/>
          <p:nvPr/>
        </p:nvSpPr>
        <p:spPr>
          <a:xfrm>
            <a:off x="6232139" y="3808065"/>
            <a:ext cx="3127779" cy="484876"/>
          </a:xfrm>
          <a:prstGeom prst="rect">
            <a:avLst/>
          </a:prstGeom>
        </p:spPr>
        <p:txBody>
          <a:bodyPr wrap="none">
            <a:spAutoFit/>
          </a:bodyPr>
          <a:lstStyle/>
          <a:p>
            <a:r>
              <a:rPr lang="zh-CN" altLang="zh-CN" sz="2551" dirty="0">
                <a:solidFill>
                  <a:srgbClr val="C00000"/>
                </a:solidFill>
              </a:rPr>
              <a:t>正态分布概率密度</a:t>
            </a:r>
            <a:r>
              <a:rPr lang="zh-CN" altLang="en-US" sz="2551" dirty="0">
                <a:solidFill>
                  <a:srgbClr val="C00000"/>
                </a:solidFill>
              </a:rPr>
              <a:t>：</a:t>
            </a:r>
          </a:p>
        </p:txBody>
      </p:sp>
      <p:sp>
        <p:nvSpPr>
          <p:cNvPr id="40" name="矩形 39"/>
          <p:cNvSpPr/>
          <p:nvPr/>
        </p:nvSpPr>
        <p:spPr>
          <a:xfrm>
            <a:off x="1779348" y="1959501"/>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准则</a:t>
            </a:r>
            <a:endParaRPr lang="zh-CN" altLang="zh-CN" sz="2806" dirty="0">
              <a:latin typeface="楷体" pitchFamily="49" charset="-122"/>
              <a:ea typeface="楷体" pitchFamily="49" charset="-122"/>
            </a:endParaRPr>
          </a:p>
        </p:txBody>
      </p:sp>
    </p:spTree>
    <p:extLst>
      <p:ext uri="{BB962C8B-B14F-4D97-AF65-F5344CB8AC3E}">
        <p14:creationId xmlns:p14="http://schemas.microsoft.com/office/powerpoint/2010/main" val="283670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strips(upRigh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strips(upRigh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strips(upRigh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trips(upRigh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22</a:t>
            </a:fld>
            <a:endParaRPr lang="en-US" altLang="zh-CN"/>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6" name="矩形 5"/>
          <p:cNvSpPr>
            <a:spLocks noChangeArrowheads="1"/>
          </p:cNvSpPr>
          <p:nvPr/>
        </p:nvSpPr>
        <p:spPr bwMode="auto">
          <a:xfrm>
            <a:off x="1696109" y="1279675"/>
            <a:ext cx="2452467"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a:t>
            </a:r>
            <a:r>
              <a:rPr lang="zh-CN" altLang="zh-CN" sz="2296" dirty="0">
                <a:solidFill>
                  <a:srgbClr val="0000FF"/>
                </a:solidFill>
                <a:latin typeface="+mj-ea"/>
                <a:ea typeface="+mj-ea"/>
              </a:rPr>
              <a:t>最小误差法</a:t>
            </a:r>
            <a:endParaRPr lang="zh-CN" altLang="en-US" sz="2296" dirty="0">
              <a:solidFill>
                <a:srgbClr val="0000FF"/>
              </a:solidFill>
              <a:latin typeface="+mj-ea"/>
              <a:ea typeface="+mj-ea"/>
            </a:endParaRPr>
          </a:p>
        </p:txBody>
      </p:sp>
      <p:grpSp>
        <p:nvGrpSpPr>
          <p:cNvPr id="15" name="组合 14"/>
          <p:cNvGrpSpPr/>
          <p:nvPr/>
        </p:nvGrpSpPr>
        <p:grpSpPr>
          <a:xfrm>
            <a:off x="1722290" y="1973227"/>
            <a:ext cx="8782208" cy="1392183"/>
            <a:chOff x="272911" y="2156213"/>
            <a:chExt cx="6716685" cy="1091510"/>
          </a:xfrm>
        </p:grpSpPr>
        <p:sp>
          <p:nvSpPr>
            <p:cNvPr id="9" name="矩形 8"/>
            <p:cNvSpPr/>
            <p:nvPr/>
          </p:nvSpPr>
          <p:spPr>
            <a:xfrm>
              <a:off x="327574" y="2258307"/>
              <a:ext cx="3235255" cy="338531"/>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背景误判为目标的概率</a:t>
              </a:r>
              <a:r>
                <a:rPr lang="zh-CN" altLang="en-US" sz="2806" dirty="0">
                  <a:latin typeface="楷体" pitchFamily="49" charset="-122"/>
                  <a:ea typeface="楷体" pitchFamily="49" charset="-122"/>
                </a:rPr>
                <a:t>：</a:t>
              </a:r>
            </a:p>
          </p:txBody>
        </p:sp>
        <p:graphicFrame>
          <p:nvGraphicFramePr>
            <p:cNvPr id="11" name="对象 10"/>
            <p:cNvGraphicFramePr>
              <a:graphicFrameLocks noChangeAspect="1"/>
            </p:cNvGraphicFramePr>
            <p:nvPr>
              <p:extLst/>
            </p:nvPr>
          </p:nvGraphicFramePr>
          <p:xfrm>
            <a:off x="3300247" y="2156213"/>
            <a:ext cx="2073769" cy="531813"/>
          </p:xfrm>
          <a:graphic>
            <a:graphicData uri="http://schemas.openxmlformats.org/presentationml/2006/ole">
              <mc:AlternateContent xmlns:mc="http://schemas.openxmlformats.org/markup-compatibility/2006">
                <mc:Choice xmlns:v="urn:schemas-microsoft-com:vml" Requires="v">
                  <p:oleObj spid="_x0000_s7175" name="Equation" r:id="rId3" imgW="1371600" imgH="330120" progId="Equation.DSMT4">
                    <p:embed/>
                  </p:oleObj>
                </mc:Choice>
                <mc:Fallback>
                  <p:oleObj name="Equation" r:id="rId3" imgW="1371600" imgH="330120" progId="Equation.DSMT4">
                    <p:embed/>
                    <p:pic>
                      <p:nvPicPr>
                        <p:cNvPr id="11" name="对象 10"/>
                        <p:cNvPicPr>
                          <a:picLocks noChangeAspect="1" noChangeArrowheads="1"/>
                        </p:cNvPicPr>
                        <p:nvPr/>
                      </p:nvPicPr>
                      <p:blipFill>
                        <a:blip r:embed="rId4"/>
                        <a:srcRect/>
                        <a:stretch>
                          <a:fillRect/>
                        </a:stretch>
                      </p:blipFill>
                      <p:spPr bwMode="auto">
                        <a:xfrm>
                          <a:off x="3300247" y="2156213"/>
                          <a:ext cx="2073769" cy="531813"/>
                        </a:xfrm>
                        <a:prstGeom prst="rect">
                          <a:avLst/>
                        </a:prstGeom>
                        <a:noFill/>
                        <a:extLst/>
                      </p:spPr>
                    </p:pic>
                  </p:oleObj>
                </mc:Fallback>
              </mc:AlternateContent>
            </a:graphicData>
          </a:graphic>
        </p:graphicFrame>
        <p:sp>
          <p:nvSpPr>
            <p:cNvPr id="12" name="矩形 11"/>
            <p:cNvSpPr/>
            <p:nvPr/>
          </p:nvSpPr>
          <p:spPr>
            <a:xfrm>
              <a:off x="272911" y="2795177"/>
              <a:ext cx="3235255" cy="338531"/>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目标误判为背景的概率</a:t>
              </a:r>
              <a:r>
                <a:rPr lang="zh-CN" altLang="en-US" sz="2806" dirty="0">
                  <a:latin typeface="楷体" pitchFamily="49" charset="-122"/>
                  <a:ea typeface="楷体" pitchFamily="49" charset="-122"/>
                </a:rPr>
                <a:t>：</a:t>
              </a:r>
            </a:p>
          </p:txBody>
        </p:sp>
        <p:graphicFrame>
          <p:nvGraphicFramePr>
            <p:cNvPr id="14" name="对象 13"/>
            <p:cNvGraphicFramePr>
              <a:graphicFrameLocks noChangeAspect="1"/>
            </p:cNvGraphicFramePr>
            <p:nvPr>
              <p:extLst/>
            </p:nvPr>
          </p:nvGraphicFramePr>
          <p:xfrm>
            <a:off x="3174640" y="2715911"/>
            <a:ext cx="3814956" cy="531812"/>
          </p:xfrm>
          <a:graphic>
            <a:graphicData uri="http://schemas.openxmlformats.org/presentationml/2006/ole">
              <mc:AlternateContent xmlns:mc="http://schemas.openxmlformats.org/markup-compatibility/2006">
                <mc:Choice xmlns:v="urn:schemas-microsoft-com:vml" Requires="v">
                  <p:oleObj spid="_x0000_s7176" name="Equation" r:id="rId5" imgW="2489040" imgH="330120" progId="Equation.DSMT4">
                    <p:embed/>
                  </p:oleObj>
                </mc:Choice>
                <mc:Fallback>
                  <p:oleObj name="Equation" r:id="rId5" imgW="2489040" imgH="330120" progId="Equation.DSMT4">
                    <p:embed/>
                    <p:pic>
                      <p:nvPicPr>
                        <p:cNvPr id="14" name="对象 13"/>
                        <p:cNvPicPr>
                          <a:picLocks noChangeAspect="1" noChangeArrowheads="1"/>
                        </p:cNvPicPr>
                        <p:nvPr/>
                      </p:nvPicPr>
                      <p:blipFill>
                        <a:blip r:embed="rId6"/>
                        <a:srcRect/>
                        <a:stretch>
                          <a:fillRect/>
                        </a:stretch>
                      </p:blipFill>
                      <p:spPr bwMode="auto">
                        <a:xfrm>
                          <a:off x="3174640" y="2715911"/>
                          <a:ext cx="3814956" cy="531812"/>
                        </a:xfrm>
                        <a:prstGeom prst="rect">
                          <a:avLst/>
                        </a:prstGeom>
                        <a:noFill/>
                        <a:extLst/>
                      </p:spPr>
                    </p:pic>
                  </p:oleObj>
                </mc:Fallback>
              </mc:AlternateContent>
            </a:graphicData>
          </a:graphic>
        </p:graphicFrame>
      </p:grpSp>
      <p:grpSp>
        <p:nvGrpSpPr>
          <p:cNvPr id="33" name="组合 32"/>
          <p:cNvGrpSpPr/>
          <p:nvPr/>
        </p:nvGrpSpPr>
        <p:grpSpPr>
          <a:xfrm>
            <a:off x="1917113" y="3423811"/>
            <a:ext cx="6136871" cy="530622"/>
            <a:chOff x="308211" y="2737383"/>
            <a:chExt cx="4811477" cy="416023"/>
          </a:xfrm>
        </p:grpSpPr>
        <p:sp>
          <p:nvSpPr>
            <p:cNvPr id="16" name="矩形 15"/>
            <p:cNvSpPr/>
            <p:nvPr/>
          </p:nvSpPr>
          <p:spPr>
            <a:xfrm>
              <a:off x="308211" y="2737383"/>
              <a:ext cx="1683105" cy="380156"/>
            </a:xfrm>
            <a:prstGeom prst="rect">
              <a:avLst/>
            </a:prstGeom>
          </p:spPr>
          <p:txBody>
            <a:bodyPr wrap="none">
              <a:spAutoFit/>
            </a:bodyPr>
            <a:lstStyle/>
            <a:p>
              <a:r>
                <a:rPr lang="zh-CN" altLang="zh-CN" sz="2551" dirty="0">
                  <a:solidFill>
                    <a:srgbClr val="C00000"/>
                  </a:solidFill>
                </a:rPr>
                <a:t>误判的概率</a:t>
              </a:r>
              <a:r>
                <a:rPr lang="zh-CN" altLang="en-US" sz="2551" dirty="0">
                  <a:solidFill>
                    <a:srgbClr val="C00000"/>
                  </a:solidFill>
                </a:rPr>
                <a:t>：</a:t>
              </a:r>
            </a:p>
          </p:txBody>
        </p:sp>
        <p:graphicFrame>
          <p:nvGraphicFramePr>
            <p:cNvPr id="18" name="对象 17"/>
            <p:cNvGraphicFramePr>
              <a:graphicFrameLocks noChangeAspect="1"/>
            </p:cNvGraphicFramePr>
            <p:nvPr>
              <p:extLst/>
            </p:nvPr>
          </p:nvGraphicFramePr>
          <p:xfrm>
            <a:off x="1868488" y="2747006"/>
            <a:ext cx="3251200" cy="406400"/>
          </p:xfrm>
          <a:graphic>
            <a:graphicData uri="http://schemas.openxmlformats.org/presentationml/2006/ole">
              <mc:AlternateContent xmlns:mc="http://schemas.openxmlformats.org/markup-compatibility/2006">
                <mc:Choice xmlns:v="urn:schemas-microsoft-com:vml" Requires="v">
                  <p:oleObj spid="_x0000_s7177" name="Equation" r:id="rId7" imgW="2031840" imgH="253800" progId="Equation.DSMT4">
                    <p:embed/>
                  </p:oleObj>
                </mc:Choice>
                <mc:Fallback>
                  <p:oleObj name="Equation" r:id="rId7" imgW="2031840" imgH="253800" progId="Equation.DSMT4">
                    <p:embed/>
                    <p:pic>
                      <p:nvPicPr>
                        <p:cNvPr id="18" name="对象 17"/>
                        <p:cNvPicPr>
                          <a:picLocks noChangeAspect="1" noChangeArrowheads="1"/>
                        </p:cNvPicPr>
                        <p:nvPr/>
                      </p:nvPicPr>
                      <p:blipFill>
                        <a:blip r:embed="rId8"/>
                        <a:srcRect/>
                        <a:stretch>
                          <a:fillRect/>
                        </a:stretch>
                      </p:blipFill>
                      <p:spPr bwMode="auto">
                        <a:xfrm>
                          <a:off x="1868488" y="2747006"/>
                          <a:ext cx="3251200" cy="406400"/>
                        </a:xfrm>
                        <a:prstGeom prst="rect">
                          <a:avLst/>
                        </a:prstGeom>
                        <a:solidFill>
                          <a:srgbClr val="CCFFFF"/>
                        </a:solidFill>
                      </p:spPr>
                    </p:pic>
                  </p:oleObj>
                </mc:Fallback>
              </mc:AlternateContent>
            </a:graphicData>
          </a:graphic>
        </p:graphicFrame>
      </p:grpSp>
      <p:grpSp>
        <p:nvGrpSpPr>
          <p:cNvPr id="22" name="组合 21"/>
          <p:cNvGrpSpPr/>
          <p:nvPr/>
        </p:nvGrpSpPr>
        <p:grpSpPr>
          <a:xfrm>
            <a:off x="2022101" y="4025989"/>
            <a:ext cx="8482396" cy="431786"/>
            <a:chOff x="1254117" y="3804555"/>
            <a:chExt cx="6650434" cy="338532"/>
          </a:xfrm>
        </p:grpSpPr>
        <p:sp>
          <p:nvSpPr>
            <p:cNvPr id="19" name="矩形 18"/>
            <p:cNvSpPr/>
            <p:nvPr/>
          </p:nvSpPr>
          <p:spPr>
            <a:xfrm>
              <a:off x="1387837" y="3804555"/>
              <a:ext cx="6516714" cy="338532"/>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为</a:t>
              </a:r>
              <a:r>
                <a:rPr lang="zh-CN" altLang="zh-CN" sz="2806" dirty="0">
                  <a:latin typeface="楷体" pitchFamily="49" charset="-122"/>
                  <a:ea typeface="楷体" pitchFamily="49" charset="-122"/>
                </a:rPr>
                <a:t>目标占图像的比例</a:t>
              </a:r>
              <a:r>
                <a:rPr lang="zh-CN" altLang="en-US" sz="2806" dirty="0">
                  <a:latin typeface="楷体" pitchFamily="49" charset="-122"/>
                  <a:ea typeface="楷体" pitchFamily="49" charset="-122"/>
                </a:rPr>
                <a:t>。</a:t>
              </a:r>
              <a:r>
                <a:rPr lang="en-US" altLang="zh-CN" sz="2806" i="1" dirty="0">
                  <a:ea typeface="楷体" pitchFamily="49" charset="-122"/>
                  <a:cs typeface="Times New Roman" pitchFamily="18" charset="0"/>
                </a:rPr>
                <a:t>J</a:t>
              </a:r>
              <a:r>
                <a:rPr lang="en-US" altLang="zh-CN" sz="2806" dirty="0">
                  <a:ea typeface="楷体" pitchFamily="49" charset="-122"/>
                  <a:cs typeface="Times New Roman" pitchFamily="18" charset="0"/>
                </a:rPr>
                <a:t>(</a:t>
              </a:r>
              <a:r>
                <a:rPr lang="en-US" altLang="zh-CN" sz="2806" i="1" dirty="0">
                  <a:ea typeface="楷体" pitchFamily="49" charset="-122"/>
                  <a:cs typeface="Times New Roman" pitchFamily="18" charset="0"/>
                </a:rPr>
                <a:t>T</a:t>
              </a:r>
              <a:r>
                <a:rPr lang="en-US" altLang="zh-CN" sz="2806" dirty="0">
                  <a:ea typeface="楷体" pitchFamily="49" charset="-122"/>
                  <a:cs typeface="Times New Roman" pitchFamily="18" charset="0"/>
                </a:rPr>
                <a:t>)</a:t>
              </a:r>
              <a:r>
                <a:rPr lang="zh-CN" altLang="zh-CN" sz="2806" dirty="0">
                  <a:latin typeface="楷体" pitchFamily="49" charset="-122"/>
                  <a:ea typeface="楷体" pitchFamily="49" charset="-122"/>
                </a:rPr>
                <a:t>最小时对应</a:t>
              </a:r>
              <a:r>
                <a:rPr lang="en-US" altLang="zh-CN" sz="2806" i="1" dirty="0">
                  <a:ea typeface="楷体" pitchFamily="49" charset="-122"/>
                  <a:cs typeface="Times New Roman" panose="02020603050405020304" pitchFamily="18" charset="0"/>
                </a:rPr>
                <a:t>T</a:t>
              </a:r>
              <a:r>
                <a:rPr lang="zh-CN" altLang="zh-CN" sz="2806" dirty="0">
                  <a:latin typeface="楷体" pitchFamily="49" charset="-122"/>
                  <a:ea typeface="楷体" pitchFamily="49" charset="-122"/>
                </a:rPr>
                <a:t>为最佳阈值</a:t>
              </a:r>
              <a:endParaRPr lang="zh-CN" altLang="en-US" sz="2806" dirty="0">
                <a:latin typeface="楷体" pitchFamily="49" charset="-122"/>
                <a:ea typeface="楷体" pitchFamily="49" charset="-122"/>
              </a:endParaRPr>
            </a:p>
          </p:txBody>
        </p:sp>
        <p:graphicFrame>
          <p:nvGraphicFramePr>
            <p:cNvPr id="21" name="对象 20"/>
            <p:cNvGraphicFramePr>
              <a:graphicFrameLocks noChangeAspect="1"/>
            </p:cNvGraphicFramePr>
            <p:nvPr>
              <p:extLst/>
            </p:nvPr>
          </p:nvGraphicFramePr>
          <p:xfrm>
            <a:off x="1254117" y="3902447"/>
            <a:ext cx="225425" cy="225425"/>
          </p:xfrm>
          <a:graphic>
            <a:graphicData uri="http://schemas.openxmlformats.org/presentationml/2006/ole">
              <mc:AlternateContent xmlns:mc="http://schemas.openxmlformats.org/markup-compatibility/2006">
                <mc:Choice xmlns:v="urn:schemas-microsoft-com:vml" Requires="v">
                  <p:oleObj spid="_x0000_s7178" name="Equation" r:id="rId9" imgW="139680" imgH="139680" progId="Equation.DSMT4">
                    <p:embed/>
                  </p:oleObj>
                </mc:Choice>
                <mc:Fallback>
                  <p:oleObj name="Equation" r:id="rId9" imgW="139680" imgH="139680" progId="Equation.DSMT4">
                    <p:embed/>
                    <p:pic>
                      <p:nvPicPr>
                        <p:cNvPr id="21" name="对象 20"/>
                        <p:cNvPicPr>
                          <a:picLocks noChangeAspect="1" noChangeArrowheads="1"/>
                        </p:cNvPicPr>
                        <p:nvPr/>
                      </p:nvPicPr>
                      <p:blipFill>
                        <a:blip r:embed="rId10"/>
                        <a:srcRect/>
                        <a:stretch>
                          <a:fillRect/>
                        </a:stretch>
                      </p:blipFill>
                      <p:spPr bwMode="auto">
                        <a:xfrm>
                          <a:off x="1254117" y="3902447"/>
                          <a:ext cx="225425"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组合 29"/>
          <p:cNvGrpSpPr/>
          <p:nvPr/>
        </p:nvGrpSpPr>
        <p:grpSpPr>
          <a:xfrm>
            <a:off x="1917112" y="4615011"/>
            <a:ext cx="6695796" cy="518349"/>
            <a:chOff x="344215" y="4230364"/>
            <a:chExt cx="5249690" cy="406400"/>
          </a:xfrm>
        </p:grpSpPr>
        <p:graphicFrame>
          <p:nvGraphicFramePr>
            <p:cNvPr id="28" name="对象 27"/>
            <p:cNvGraphicFramePr>
              <a:graphicFrameLocks noChangeAspect="1"/>
            </p:cNvGraphicFramePr>
            <p:nvPr>
              <p:extLst/>
            </p:nvPr>
          </p:nvGraphicFramePr>
          <p:xfrm>
            <a:off x="2850705" y="4230364"/>
            <a:ext cx="2743200" cy="406400"/>
          </p:xfrm>
          <a:graphic>
            <a:graphicData uri="http://schemas.openxmlformats.org/presentationml/2006/ole">
              <mc:AlternateContent xmlns:mc="http://schemas.openxmlformats.org/markup-compatibility/2006">
                <mc:Choice xmlns:v="urn:schemas-microsoft-com:vml" Requires="v">
                  <p:oleObj spid="_x0000_s7179" name="Equation" r:id="rId11" imgW="1714320" imgH="253800" progId="Equation.DSMT4">
                    <p:embed/>
                  </p:oleObj>
                </mc:Choice>
                <mc:Fallback>
                  <p:oleObj name="Equation" r:id="rId11" imgW="1714320" imgH="253800" progId="Equation.DSMT4">
                    <p:embed/>
                    <p:pic>
                      <p:nvPicPr>
                        <p:cNvPr id="28" name="对象 27"/>
                        <p:cNvPicPr>
                          <a:picLocks noChangeAspect="1" noChangeArrowheads="1"/>
                        </p:cNvPicPr>
                        <p:nvPr/>
                      </p:nvPicPr>
                      <p:blipFill>
                        <a:blip r:embed="rId12"/>
                        <a:srcRect/>
                        <a:stretch>
                          <a:fillRect/>
                        </a:stretch>
                      </p:blipFill>
                      <p:spPr bwMode="auto">
                        <a:xfrm>
                          <a:off x="2850705" y="4230364"/>
                          <a:ext cx="2743200" cy="406400"/>
                        </a:xfrm>
                        <a:prstGeom prst="rect">
                          <a:avLst/>
                        </a:prstGeom>
                        <a:solidFill>
                          <a:srgbClr val="CCFFFF"/>
                        </a:solidFill>
                      </p:spPr>
                    </p:pic>
                  </p:oleObj>
                </mc:Fallback>
              </mc:AlternateContent>
            </a:graphicData>
          </a:graphic>
        </p:graphicFrame>
        <p:sp>
          <p:nvSpPr>
            <p:cNvPr id="29" name="矩形 28"/>
            <p:cNvSpPr/>
            <p:nvPr/>
          </p:nvSpPr>
          <p:spPr>
            <a:xfrm>
              <a:off x="344215" y="4236603"/>
              <a:ext cx="2772308" cy="338531"/>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求解极值点</a:t>
              </a:r>
              <a:r>
                <a:rPr lang="zh-CN" altLang="en-US" sz="2806" dirty="0">
                  <a:latin typeface="楷体" pitchFamily="49" charset="-122"/>
                  <a:ea typeface="楷体" pitchFamily="49" charset="-122"/>
                </a:rPr>
                <a:t>，可得：</a:t>
              </a:r>
            </a:p>
          </p:txBody>
        </p:sp>
      </p:grpSp>
      <p:sp>
        <p:nvSpPr>
          <p:cNvPr id="31" name="矩形 30"/>
          <p:cNvSpPr/>
          <p:nvPr/>
        </p:nvSpPr>
        <p:spPr>
          <a:xfrm>
            <a:off x="1917112" y="5219952"/>
            <a:ext cx="8311507" cy="1177630"/>
          </a:xfrm>
          <a:prstGeom prst="rect">
            <a:avLst/>
          </a:prstGeom>
          <a:noFill/>
          <a:ln>
            <a:noFill/>
          </a:ln>
        </p:spPr>
        <p:txBody>
          <a:bodyPr wrap="square" lIns="0" tIns="0" rIns="0" bIns="0">
            <a:spAutoFit/>
          </a:bodyPr>
          <a:lstStyle/>
          <a:p>
            <a:pPr marL="125541" eaLnBrk="0" hangingPunct="0">
              <a:spcBef>
                <a:spcPct val="20000"/>
              </a:spcBef>
              <a:buClr>
                <a:srgbClr val="7000C8"/>
              </a:buClr>
              <a:buSzPct val="75000"/>
            </a:pPr>
            <a:r>
              <a:rPr lang="zh-CN" altLang="zh-CN" sz="2551" dirty="0">
                <a:latin typeface="楷体" pitchFamily="49" charset="-122"/>
                <a:ea typeface="楷体" pitchFamily="49" charset="-122"/>
              </a:rPr>
              <a:t>需要</a:t>
            </a:r>
            <a:r>
              <a:rPr lang="zh-CN" altLang="zh-CN" sz="2551" dirty="0">
                <a:solidFill>
                  <a:srgbClr val="C00000"/>
                </a:solidFill>
                <a:latin typeface="楷体" pitchFamily="49" charset="-122"/>
                <a:ea typeface="楷体" pitchFamily="49" charset="-122"/>
              </a:rPr>
              <a:t>已知目标在图像中所占比例</a:t>
            </a:r>
            <a:r>
              <a:rPr lang="zh-CN" altLang="zh-CN" sz="2551" dirty="0">
                <a:latin typeface="楷体" pitchFamily="49" charset="-122"/>
                <a:ea typeface="楷体" pitchFamily="49" charset="-122"/>
              </a:rPr>
              <a:t>，</a:t>
            </a:r>
            <a:r>
              <a:rPr lang="zh-CN" altLang="en-US" sz="2551" dirty="0">
                <a:latin typeface="楷体" pitchFamily="49" charset="-122"/>
                <a:ea typeface="楷体" pitchFamily="49" charset="-122"/>
              </a:rPr>
              <a:t>且</a:t>
            </a:r>
            <a:r>
              <a:rPr lang="zh-CN" altLang="zh-CN" sz="2551" dirty="0">
                <a:latin typeface="楷体" pitchFamily="49" charset="-122"/>
                <a:ea typeface="楷体" pitchFamily="49" charset="-122"/>
              </a:rPr>
              <a:t>目标和背景的灰度概率密度符合正态分布，因此，往往需要</a:t>
            </a:r>
            <a:r>
              <a:rPr lang="zh-CN" altLang="zh-CN" sz="2551" dirty="0">
                <a:solidFill>
                  <a:srgbClr val="C00000"/>
                </a:solidFill>
                <a:latin typeface="楷体" pitchFamily="49" charset="-122"/>
                <a:ea typeface="楷体" pitchFamily="49" charset="-122"/>
              </a:rPr>
              <a:t>用已知的正态分布来拟合直方图的分布</a:t>
            </a:r>
            <a:r>
              <a:rPr lang="zh-CN" altLang="zh-CN" sz="2551" dirty="0">
                <a:latin typeface="楷体" pitchFamily="49" charset="-122"/>
                <a:ea typeface="楷体" pitchFamily="49" charset="-122"/>
              </a:rPr>
              <a:t>，实现较为复杂。</a:t>
            </a:r>
            <a:endParaRPr lang="zh-CN" altLang="en-US" sz="2551" dirty="0">
              <a:latin typeface="楷体" pitchFamily="49" charset="-122"/>
              <a:ea typeface="楷体" pitchFamily="49" charset="-122"/>
            </a:endParaRPr>
          </a:p>
        </p:txBody>
      </p:sp>
    </p:spTree>
    <p:extLst>
      <p:ext uri="{BB962C8B-B14F-4D97-AF65-F5344CB8AC3E}">
        <p14:creationId xmlns:p14="http://schemas.microsoft.com/office/powerpoint/2010/main" val="328513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up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upRigh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up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trips(upRigh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strips(upRight)">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23</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10.1.2</a:t>
            </a:r>
            <a:r>
              <a:rPr lang="zh-CN" altLang="zh-CN" sz="3061" dirty="0">
                <a:ea typeface="微软雅黑" pitchFamily="34" charset="-122"/>
                <a:cs typeface="Times New Roman" pitchFamily="18" charset="0"/>
              </a:rPr>
              <a:t>基于模式分类思路的</a:t>
            </a:r>
            <a:r>
              <a:rPr lang="zh-CN" altLang="en-US" sz="3061" dirty="0">
                <a:ea typeface="微软雅黑" pitchFamily="34" charset="-122"/>
                <a:cs typeface="Times New Roman" pitchFamily="18" charset="0"/>
              </a:rPr>
              <a:t>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2452467"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a:t>
            </a:r>
            <a:r>
              <a:rPr lang="zh-CN" altLang="zh-CN" sz="2296" dirty="0">
                <a:solidFill>
                  <a:srgbClr val="0000FF"/>
                </a:solidFill>
                <a:latin typeface="+mj-ea"/>
                <a:ea typeface="+mj-ea"/>
              </a:rPr>
              <a:t>最小误差法</a:t>
            </a:r>
            <a:endParaRPr lang="zh-CN" altLang="en-US" sz="2296" dirty="0">
              <a:solidFill>
                <a:srgbClr val="0000FF"/>
              </a:solidFill>
              <a:latin typeface="+mj-ea"/>
              <a:ea typeface="+mj-ea"/>
            </a:endParaRPr>
          </a:p>
        </p:txBody>
      </p:sp>
      <p:sp>
        <p:nvSpPr>
          <p:cNvPr id="6" name="矩形 5"/>
          <p:cNvSpPr/>
          <p:nvPr/>
        </p:nvSpPr>
        <p:spPr>
          <a:xfrm>
            <a:off x="1779348" y="1959501"/>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endParaRPr lang="zh-CN" altLang="zh-CN" sz="2806" dirty="0">
              <a:latin typeface="楷体" pitchFamily="49" charset="-122"/>
              <a:ea typeface="楷体" pitchFamily="49" charset="-122"/>
            </a:endParaRPr>
          </a:p>
        </p:txBody>
      </p:sp>
      <p:sp>
        <p:nvSpPr>
          <p:cNvPr id="7" name="Rectangle 4"/>
          <p:cNvSpPr>
            <a:spLocks noChangeArrowheads="1"/>
          </p:cNvSpPr>
          <p:nvPr/>
        </p:nvSpPr>
        <p:spPr bwMode="auto">
          <a:xfrm>
            <a:off x="2560018" y="2510564"/>
            <a:ext cx="7485260"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程序见教材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10.4】</a:t>
            </a:r>
            <a:r>
              <a:rPr lang="zh-CN" altLang="en-US" sz="2806" dirty="0">
                <a:latin typeface="楷体" pitchFamily="49" charset="-122"/>
                <a:ea typeface="楷体" pitchFamily="49" charset="-122"/>
              </a:rPr>
              <a:t>，默认目标和背景服从正态分布，仅估计了参数，简化了求解</a:t>
            </a:r>
          </a:p>
        </p:txBody>
      </p:sp>
      <p:pic>
        <p:nvPicPr>
          <p:cNvPr id="168962"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806" y="3612689"/>
            <a:ext cx="3254462"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3" name="Picture 3" descr="lotus1wuc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598" y="3612688"/>
            <a:ext cx="3254462"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7061148" y="5798434"/>
            <a:ext cx="1795363"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pPr algn="ctr"/>
            <a:r>
              <a:rPr lang="zh-CN" altLang="en-US" sz="2806" dirty="0">
                <a:solidFill>
                  <a:srgbClr val="C00000"/>
                </a:solidFill>
                <a:latin typeface="楷体" pitchFamily="49" charset="-122"/>
                <a:ea typeface="楷体" pitchFamily="49" charset="-122"/>
              </a:rPr>
              <a:t>阈值</a:t>
            </a:r>
            <a:r>
              <a:rPr lang="en-US" altLang="zh-CN" sz="2806" dirty="0">
                <a:solidFill>
                  <a:srgbClr val="C00000"/>
                </a:solidFill>
                <a:latin typeface="楷体" pitchFamily="49" charset="-122"/>
                <a:ea typeface="楷体" pitchFamily="49" charset="-122"/>
              </a:rPr>
              <a:t>T=111 </a:t>
            </a:r>
          </a:p>
        </p:txBody>
      </p:sp>
      <p:sp>
        <p:nvSpPr>
          <p:cNvPr id="11" name="矩形 10"/>
          <p:cNvSpPr/>
          <p:nvPr/>
        </p:nvSpPr>
        <p:spPr>
          <a:xfrm>
            <a:off x="3808196" y="5798434"/>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1526443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24</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）基于迭代运算的阈值选择</a:t>
            </a:r>
          </a:p>
        </p:txBody>
      </p:sp>
      <p:sp>
        <p:nvSpPr>
          <p:cNvPr id="6" name="Rectangle 5"/>
          <p:cNvSpPr>
            <a:spLocks noChangeArrowheads="1"/>
          </p:cNvSpPr>
          <p:nvPr/>
        </p:nvSpPr>
        <p:spPr bwMode="auto">
          <a:xfrm>
            <a:off x="1963034" y="1969878"/>
            <a:ext cx="8265585"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solidFill>
                  <a:srgbClr val="C00000"/>
                </a:solidFill>
                <a:latin typeface="楷体" pitchFamily="49" charset="-122"/>
                <a:ea typeface="楷体" pitchFamily="49" charset="-122"/>
              </a:rPr>
              <a:t>基本思路</a:t>
            </a:r>
            <a:r>
              <a:rPr lang="zh-CN" altLang="en-US" sz="2806" dirty="0">
                <a:latin typeface="楷体" pitchFamily="49" charset="-122"/>
                <a:ea typeface="楷体" pitchFamily="49" charset="-122"/>
              </a:rPr>
              <a:t>：先选择一个阈值作为初始值，然后进行迭代运算，按照某种策略不断改进阈值，直到满足给定的准则为止。 </a:t>
            </a:r>
          </a:p>
        </p:txBody>
      </p:sp>
      <p:sp>
        <p:nvSpPr>
          <p:cNvPr id="7" name="Rectangle 6"/>
          <p:cNvSpPr>
            <a:spLocks noChangeArrowheads="1"/>
          </p:cNvSpPr>
          <p:nvPr/>
        </p:nvSpPr>
        <p:spPr bwMode="auto">
          <a:xfrm>
            <a:off x="1963035" y="3485300"/>
            <a:ext cx="8265585"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solidFill>
                  <a:srgbClr val="C00000"/>
                </a:solidFill>
                <a:latin typeface="楷体" pitchFamily="49" charset="-122"/>
                <a:ea typeface="楷体" pitchFamily="49" charset="-122"/>
              </a:rPr>
              <a:t>关键技术</a:t>
            </a:r>
            <a:r>
              <a:rPr lang="zh-CN" altLang="en-US" sz="2806" dirty="0">
                <a:latin typeface="楷体" pitchFamily="49" charset="-122"/>
                <a:ea typeface="楷体" pitchFamily="49" charset="-122"/>
              </a:rPr>
              <a:t>：阈值改进策略的选择，应能使算法快速收敛且每次迭代产生的新阈值优于上一次的阈值。 </a:t>
            </a:r>
          </a:p>
        </p:txBody>
      </p:sp>
    </p:spTree>
    <p:extLst>
      <p:ext uri="{BB962C8B-B14F-4D97-AF65-F5344CB8AC3E}">
        <p14:creationId xmlns:p14="http://schemas.microsoft.com/office/powerpoint/2010/main" val="20839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25</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）基于迭代运算的阈值选择</a:t>
            </a:r>
          </a:p>
        </p:txBody>
      </p:sp>
      <p:sp>
        <p:nvSpPr>
          <p:cNvPr id="6" name="Rectangle 11"/>
          <p:cNvSpPr>
            <a:spLocks noChangeArrowheads="1"/>
          </p:cNvSpPr>
          <p:nvPr/>
        </p:nvSpPr>
        <p:spPr bwMode="auto">
          <a:xfrm>
            <a:off x="1891335" y="1867658"/>
            <a:ext cx="7350414"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一种常用的基于迭代运算的阈值分割算法 </a:t>
            </a:r>
          </a:p>
        </p:txBody>
      </p:sp>
      <p:sp>
        <p:nvSpPr>
          <p:cNvPr id="8" name="矩形 7"/>
          <p:cNvSpPr/>
          <p:nvPr/>
        </p:nvSpPr>
        <p:spPr>
          <a:xfrm>
            <a:off x="2376333" y="2502976"/>
            <a:ext cx="7668602" cy="1067697"/>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求出图像中的最小和最大灰度值</a:t>
            </a:r>
            <a:r>
              <a:rPr lang="en-US" altLang="zh-CN" sz="2806" i="1" dirty="0">
                <a:ea typeface="楷体" pitchFamily="49" charset="-122"/>
                <a:cs typeface="Times New Roman" panose="02020603050405020304" pitchFamily="18" charset="0"/>
              </a:rPr>
              <a:t>r</a:t>
            </a:r>
            <a:r>
              <a:rPr lang="en-US" altLang="zh-CN" sz="2806" baseline="-25000" dirty="0">
                <a:ea typeface="楷体" pitchFamily="49" charset="-122"/>
                <a:cs typeface="Times New Roman" panose="02020603050405020304" pitchFamily="18" charset="0"/>
              </a:rPr>
              <a:t>1</a:t>
            </a:r>
            <a:r>
              <a:rPr lang="zh-CN" altLang="en-US" sz="2806" dirty="0">
                <a:latin typeface="楷体" pitchFamily="49" charset="-122"/>
                <a:ea typeface="楷体" pitchFamily="49" charset="-122"/>
              </a:rPr>
              <a:t>和</a:t>
            </a:r>
            <a:r>
              <a:rPr lang="en-US" altLang="zh-CN" sz="2806" i="1" dirty="0">
                <a:ea typeface="楷体" pitchFamily="49" charset="-122"/>
                <a:cs typeface="Times New Roman" panose="02020603050405020304" pitchFamily="18" charset="0"/>
              </a:rPr>
              <a:t>r</a:t>
            </a:r>
            <a:r>
              <a:rPr lang="en-US" altLang="zh-CN" sz="2806" baseline="-25000" dirty="0">
                <a:ea typeface="楷体" pitchFamily="49" charset="-122"/>
                <a:cs typeface="Times New Roman" panose="02020603050405020304" pitchFamily="18" charset="0"/>
              </a:rPr>
              <a:t>2</a:t>
            </a:r>
            <a:r>
              <a:rPr lang="zh-CN" altLang="en-US" sz="2806" dirty="0">
                <a:latin typeface="楷体" pitchFamily="49" charset="-122"/>
                <a:ea typeface="楷体" pitchFamily="49" charset="-122"/>
              </a:rPr>
              <a:t>，令</a:t>
            </a:r>
            <a:endParaRPr lang="en-US" altLang="zh-CN" sz="2806" dirty="0">
              <a:latin typeface="楷体" pitchFamily="49" charset="-122"/>
              <a:ea typeface="楷体" pitchFamily="49" charset="-122"/>
            </a:endParaRPr>
          </a:p>
          <a:p>
            <a:pPr marL="125541" eaLnBrk="0" hangingPunct="0">
              <a:spcBef>
                <a:spcPct val="20000"/>
              </a:spcBef>
              <a:buClr>
                <a:srgbClr val="7000C8"/>
              </a:buClr>
              <a:buSzPct val="75000"/>
            </a:pPr>
            <a:r>
              <a:rPr lang="en-US" altLang="zh-CN" sz="2806" dirty="0">
                <a:latin typeface="楷体" pitchFamily="49" charset="-122"/>
                <a:ea typeface="楷体" pitchFamily="49" charset="-122"/>
              </a:rPr>
              <a:t>   </a:t>
            </a:r>
            <a:r>
              <a:rPr lang="zh-CN" altLang="en-US" sz="2806" dirty="0">
                <a:latin typeface="楷体" pitchFamily="49" charset="-122"/>
                <a:ea typeface="楷体" pitchFamily="49" charset="-122"/>
              </a:rPr>
              <a:t>阈值初值为</a:t>
            </a:r>
            <a:r>
              <a:rPr lang="en-US" altLang="zh-CN" sz="2806" dirty="0">
                <a:latin typeface="楷体" pitchFamily="49" charset="-122"/>
                <a:ea typeface="楷体" pitchFamily="49" charset="-122"/>
              </a:rPr>
              <a:t>:</a:t>
            </a:r>
          </a:p>
        </p:txBody>
      </p:sp>
      <p:graphicFrame>
        <p:nvGraphicFramePr>
          <p:cNvPr id="10" name="对象 9"/>
          <p:cNvGraphicFramePr>
            <a:graphicFrameLocks noChangeAspect="1"/>
          </p:cNvGraphicFramePr>
          <p:nvPr>
            <p:extLst/>
          </p:nvPr>
        </p:nvGraphicFramePr>
        <p:xfrm>
          <a:off x="5356948" y="2915713"/>
          <a:ext cx="1538849" cy="834218"/>
        </p:xfrm>
        <a:graphic>
          <a:graphicData uri="http://schemas.openxmlformats.org/presentationml/2006/ole">
            <mc:AlternateContent xmlns:mc="http://schemas.openxmlformats.org/markup-compatibility/2006">
              <mc:Choice xmlns:v="urn:schemas-microsoft-com:vml" Requires="v">
                <p:oleObj spid="_x0000_s8197" name="Equation" r:id="rId3" imgW="749160" imgH="406080" progId="Equation.DSMT4">
                  <p:embed/>
                </p:oleObj>
              </mc:Choice>
              <mc:Fallback>
                <p:oleObj name="Equation" r:id="rId3" imgW="749160" imgH="406080" progId="Equation.DSMT4">
                  <p:embed/>
                  <p:pic>
                    <p:nvPicPr>
                      <p:cNvPr id="10" name="对象 9"/>
                      <p:cNvPicPr>
                        <a:picLocks noChangeArrowheads="1"/>
                      </p:cNvPicPr>
                      <p:nvPr/>
                    </p:nvPicPr>
                    <p:blipFill>
                      <a:blip r:embed="rId4"/>
                      <a:srcRect/>
                      <a:stretch>
                        <a:fillRect/>
                      </a:stretch>
                    </p:blipFill>
                    <p:spPr bwMode="auto">
                      <a:xfrm>
                        <a:off x="5356948" y="2915713"/>
                        <a:ext cx="1538849" cy="834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376331" y="3718688"/>
            <a:ext cx="7657485" cy="981327"/>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根据阈值</a:t>
            </a:r>
            <a:r>
              <a:rPr lang="en-US" altLang="zh-CN" sz="2806" dirty="0" err="1">
                <a:latin typeface="楷体" pitchFamily="49" charset="-122"/>
                <a:ea typeface="楷体" pitchFamily="49" charset="-122"/>
              </a:rPr>
              <a:t>T</a:t>
            </a:r>
            <a:r>
              <a:rPr lang="en-US" altLang="zh-CN" sz="2806" baseline="30000" dirty="0" err="1">
                <a:latin typeface="楷体" pitchFamily="49" charset="-122"/>
                <a:ea typeface="楷体" pitchFamily="49" charset="-122"/>
              </a:rPr>
              <a:t>k</a:t>
            </a:r>
            <a:r>
              <a:rPr lang="zh-CN" altLang="en-US" sz="2806" dirty="0">
                <a:latin typeface="楷体" pitchFamily="49" charset="-122"/>
                <a:ea typeface="楷体" pitchFamily="49" charset="-122"/>
              </a:rPr>
              <a:t>将图像分割成背景和目标两部分，求出两部分的平均灰度值</a:t>
            </a:r>
            <a:r>
              <a:rPr lang="en-US" altLang="zh-CN" sz="2806" i="1" dirty="0" err="1">
                <a:ea typeface="楷体" pitchFamily="49" charset="-122"/>
                <a:cs typeface="Times New Roman" panose="02020603050405020304" pitchFamily="18" charset="0"/>
              </a:rPr>
              <a:t>r</a:t>
            </a:r>
            <a:r>
              <a:rPr lang="en-US" altLang="zh-CN" sz="2806" i="1" baseline="-25000" dirty="0" err="1">
                <a:ea typeface="楷体" pitchFamily="49" charset="-122"/>
                <a:cs typeface="Times New Roman" panose="02020603050405020304" pitchFamily="18" charset="0"/>
              </a:rPr>
              <a:t>B</a:t>
            </a:r>
            <a:r>
              <a:rPr lang="zh-CN" altLang="en-US" sz="2806" dirty="0">
                <a:latin typeface="楷体" pitchFamily="49" charset="-122"/>
                <a:ea typeface="楷体" pitchFamily="49" charset="-122"/>
              </a:rPr>
              <a:t>和</a:t>
            </a:r>
            <a:r>
              <a:rPr lang="en-US" altLang="zh-CN" sz="2806" i="1" dirty="0" err="1">
                <a:ea typeface="楷体" pitchFamily="49" charset="-122"/>
                <a:cs typeface="Times New Roman" panose="02020603050405020304" pitchFamily="18" charset="0"/>
              </a:rPr>
              <a:t>r</a:t>
            </a:r>
            <a:r>
              <a:rPr lang="en-US" altLang="zh-CN" sz="2806" i="1" baseline="-25000" dirty="0" err="1">
                <a:ea typeface="楷体" pitchFamily="49" charset="-122"/>
                <a:cs typeface="Times New Roman" panose="02020603050405020304" pitchFamily="18" charset="0"/>
              </a:rPr>
              <a:t>O</a:t>
            </a:r>
            <a:endParaRPr lang="en-US" altLang="zh-CN" sz="2806" i="1" baseline="-25000" dirty="0">
              <a:ea typeface="楷体" pitchFamily="49" charset="-122"/>
              <a:cs typeface="Times New Roman" panose="02020603050405020304" pitchFamily="18" charset="0"/>
            </a:endParaRPr>
          </a:p>
        </p:txBody>
      </p:sp>
      <p:graphicFrame>
        <p:nvGraphicFramePr>
          <p:cNvPr id="13" name="对象 12"/>
          <p:cNvGraphicFramePr>
            <a:graphicFrameLocks noChangeAspect="1"/>
          </p:cNvGraphicFramePr>
          <p:nvPr>
            <p:extLst/>
          </p:nvPr>
        </p:nvGraphicFramePr>
        <p:xfrm>
          <a:off x="3186363" y="4808903"/>
          <a:ext cx="2763852" cy="1251327"/>
        </p:xfrm>
        <a:graphic>
          <a:graphicData uri="http://schemas.openxmlformats.org/presentationml/2006/ole">
            <mc:AlternateContent xmlns:mc="http://schemas.openxmlformats.org/markup-compatibility/2006">
              <mc:Choice xmlns:v="urn:schemas-microsoft-com:vml" Requires="v">
                <p:oleObj spid="_x0000_s8198" name="Equation" r:id="rId5" imgW="1346040" imgH="609480" progId="Equation.DSMT4">
                  <p:embed/>
                </p:oleObj>
              </mc:Choice>
              <mc:Fallback>
                <p:oleObj name="Equation" r:id="rId5" imgW="1346040" imgH="609480" progId="Equation.DSMT4">
                  <p:embed/>
                  <p:pic>
                    <p:nvPicPr>
                      <p:cNvPr id="13" name="对象 12"/>
                      <p:cNvPicPr>
                        <a:picLocks noChangeArrowheads="1"/>
                      </p:cNvPicPr>
                      <p:nvPr/>
                    </p:nvPicPr>
                    <p:blipFill>
                      <a:blip r:embed="rId6"/>
                      <a:srcRect/>
                      <a:stretch>
                        <a:fillRect/>
                      </a:stretch>
                    </p:blipFill>
                    <p:spPr bwMode="auto">
                      <a:xfrm>
                        <a:off x="3186363" y="4808903"/>
                        <a:ext cx="2763852" cy="1251327"/>
                      </a:xfrm>
                      <a:prstGeom prst="rect">
                        <a:avLst/>
                      </a:prstGeom>
                      <a:solidFill>
                        <a:srgbClr val="CCFFFF"/>
                      </a:solidFill>
                    </p:spPr>
                  </p:pic>
                </p:oleObj>
              </mc:Fallback>
            </mc:AlternateContent>
          </a:graphicData>
        </a:graphic>
      </p:graphicFrame>
      <p:graphicFrame>
        <p:nvGraphicFramePr>
          <p:cNvPr id="15" name="对象 14"/>
          <p:cNvGraphicFramePr>
            <a:graphicFrameLocks noChangeAspect="1"/>
          </p:cNvGraphicFramePr>
          <p:nvPr>
            <p:extLst/>
          </p:nvPr>
        </p:nvGraphicFramePr>
        <p:xfrm>
          <a:off x="6006909" y="4796755"/>
          <a:ext cx="2763854" cy="1249301"/>
        </p:xfrm>
        <a:graphic>
          <a:graphicData uri="http://schemas.openxmlformats.org/presentationml/2006/ole">
            <mc:AlternateContent xmlns:mc="http://schemas.openxmlformats.org/markup-compatibility/2006">
              <mc:Choice xmlns:v="urn:schemas-microsoft-com:vml" Requires="v">
                <p:oleObj spid="_x0000_s8199" name="Equation" r:id="rId7" imgW="1346040" imgH="609480" progId="Equation.DSMT4">
                  <p:embed/>
                </p:oleObj>
              </mc:Choice>
              <mc:Fallback>
                <p:oleObj name="Equation" r:id="rId7" imgW="1346040" imgH="609480" progId="Equation.DSMT4">
                  <p:embed/>
                  <p:pic>
                    <p:nvPicPr>
                      <p:cNvPr id="15" name="对象 14"/>
                      <p:cNvPicPr>
                        <a:picLocks noChangeArrowheads="1"/>
                      </p:cNvPicPr>
                      <p:nvPr/>
                    </p:nvPicPr>
                    <p:blipFill>
                      <a:blip r:embed="rId8"/>
                      <a:srcRect/>
                      <a:stretch>
                        <a:fillRect/>
                      </a:stretch>
                    </p:blipFill>
                    <p:spPr bwMode="auto">
                      <a:xfrm>
                        <a:off x="6006909" y="4796755"/>
                        <a:ext cx="2763854" cy="1249301"/>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1630312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26</a:t>
            </a:fld>
            <a:endParaRPr lang="en-US" altLang="zh-CN"/>
          </a:p>
        </p:txBody>
      </p:sp>
      <p:sp>
        <p:nvSpPr>
          <p:cNvPr id="3" name="Rectangle 5"/>
          <p:cNvSpPr>
            <a:spLocks noChangeArrowheads="1"/>
          </p:cNvSpPr>
          <p:nvPr/>
        </p:nvSpPr>
        <p:spPr bwMode="auto">
          <a:xfrm>
            <a:off x="2449839" y="3017195"/>
            <a:ext cx="7686938"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如果</a:t>
            </a:r>
            <a:r>
              <a:rPr lang="en-US" altLang="zh-CN" sz="2806" i="1" dirty="0" err="1">
                <a:ea typeface="楷体" pitchFamily="49" charset="-122"/>
                <a:cs typeface="Times New Roman" panose="02020603050405020304" pitchFamily="18" charset="0"/>
              </a:rPr>
              <a:t>T</a:t>
            </a:r>
            <a:r>
              <a:rPr lang="en-US" altLang="zh-CN" sz="2806" i="1" baseline="30000" dirty="0" err="1">
                <a:ea typeface="楷体" pitchFamily="49" charset="-122"/>
                <a:cs typeface="Times New Roman" panose="02020603050405020304" pitchFamily="18" charset="0"/>
              </a:rPr>
              <a:t>k</a:t>
            </a:r>
            <a:r>
              <a:rPr lang="en-US" altLang="zh-CN" sz="2806" i="1" baseline="30000" dirty="0">
                <a:ea typeface="楷体" pitchFamily="49" charset="-122"/>
                <a:cs typeface="Times New Roman" panose="02020603050405020304" pitchFamily="18" charset="0"/>
              </a:rPr>
              <a:t> </a:t>
            </a:r>
            <a:r>
              <a:rPr lang="en-US" altLang="zh-CN" sz="2806" dirty="0">
                <a:ea typeface="楷体" pitchFamily="49" charset="-122"/>
                <a:cs typeface="Times New Roman" panose="02020603050405020304" pitchFamily="18" charset="0"/>
              </a:rPr>
              <a:t>= </a:t>
            </a:r>
            <a:r>
              <a:rPr lang="en-US" altLang="zh-CN" sz="2806" i="1" dirty="0">
                <a:ea typeface="楷体" pitchFamily="49" charset="-122"/>
                <a:cs typeface="Times New Roman" panose="02020603050405020304" pitchFamily="18" charset="0"/>
              </a:rPr>
              <a:t>T</a:t>
            </a:r>
            <a:r>
              <a:rPr lang="en-US" altLang="zh-CN" sz="2806" i="1" baseline="30000" dirty="0">
                <a:ea typeface="楷体" pitchFamily="49" charset="-122"/>
                <a:cs typeface="Times New Roman" panose="02020603050405020304" pitchFamily="18" charset="0"/>
              </a:rPr>
              <a:t>k</a:t>
            </a:r>
            <a:r>
              <a:rPr lang="en-US" altLang="zh-CN" sz="2806" baseline="30000" dirty="0">
                <a:ea typeface="楷体" pitchFamily="49" charset="-122"/>
                <a:cs typeface="Times New Roman" panose="02020603050405020304" pitchFamily="18" charset="0"/>
              </a:rPr>
              <a:t>+1</a:t>
            </a:r>
            <a:r>
              <a:rPr lang="zh-CN" altLang="en-US" sz="2806" dirty="0">
                <a:latin typeface="楷体" pitchFamily="49" charset="-122"/>
                <a:ea typeface="楷体" pitchFamily="49" charset="-122"/>
              </a:rPr>
              <a:t>，则结束，否则</a:t>
            </a:r>
            <a:r>
              <a:rPr lang="en-US" altLang="zh-CN" sz="2806" i="1" dirty="0">
                <a:ea typeface="楷体" pitchFamily="49" charset="-122"/>
                <a:cs typeface="Times New Roman" panose="02020603050405020304" pitchFamily="18" charset="0"/>
              </a:rPr>
              <a:t>k</a:t>
            </a:r>
            <a:r>
              <a:rPr lang="zh-CN" altLang="en-US" sz="2806" dirty="0">
                <a:latin typeface="楷体" pitchFamily="49" charset="-122"/>
                <a:ea typeface="楷体" pitchFamily="49" charset="-122"/>
              </a:rPr>
              <a:t>增加</a:t>
            </a:r>
            <a:r>
              <a:rPr lang="en-US" altLang="zh-CN" sz="2806" dirty="0">
                <a:latin typeface="楷体" pitchFamily="49" charset="-122"/>
                <a:ea typeface="楷体" pitchFamily="49" charset="-122"/>
              </a:rPr>
              <a:t>1</a:t>
            </a:r>
            <a:r>
              <a:rPr lang="zh-CN" altLang="en-US" sz="2806" dirty="0">
                <a:latin typeface="楷体" pitchFamily="49" charset="-122"/>
                <a:ea typeface="楷体" pitchFamily="49" charset="-122"/>
              </a:rPr>
              <a:t>，转入第二步</a:t>
            </a: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6" name="矩形 5"/>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）基于迭代运算的阈值选择</a:t>
            </a:r>
          </a:p>
        </p:txBody>
      </p:sp>
      <p:sp>
        <p:nvSpPr>
          <p:cNvPr id="7" name="矩形 6"/>
          <p:cNvSpPr/>
          <p:nvPr/>
        </p:nvSpPr>
        <p:spPr>
          <a:xfrm>
            <a:off x="2422252" y="2094861"/>
            <a:ext cx="3065226"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求出新的阈值</a:t>
            </a:r>
          </a:p>
        </p:txBody>
      </p:sp>
      <p:graphicFrame>
        <p:nvGraphicFramePr>
          <p:cNvPr id="8" name="对象 7"/>
          <p:cNvGraphicFramePr>
            <a:graphicFrameLocks noChangeAspect="1"/>
          </p:cNvGraphicFramePr>
          <p:nvPr>
            <p:extLst/>
          </p:nvPr>
        </p:nvGraphicFramePr>
        <p:xfrm>
          <a:off x="5512857" y="2002530"/>
          <a:ext cx="1838519" cy="830168"/>
        </p:xfrm>
        <a:graphic>
          <a:graphicData uri="http://schemas.openxmlformats.org/presentationml/2006/ole">
            <mc:AlternateContent xmlns:mc="http://schemas.openxmlformats.org/markup-compatibility/2006">
              <mc:Choice xmlns:v="urn:schemas-microsoft-com:vml" Requires="v">
                <p:oleObj spid="_x0000_s9219" name="Equation" r:id="rId3" imgW="901440" imgH="406080" progId="Equation.DSMT4">
                  <p:embed/>
                </p:oleObj>
              </mc:Choice>
              <mc:Fallback>
                <p:oleObj name="Equation" r:id="rId3" imgW="901440" imgH="406080" progId="Equation.DSMT4">
                  <p:embed/>
                  <p:pic>
                    <p:nvPicPr>
                      <p:cNvPr id="8" name="对象 7"/>
                      <p:cNvPicPr>
                        <a:picLocks noChangeArrowheads="1"/>
                      </p:cNvPicPr>
                      <p:nvPr/>
                    </p:nvPicPr>
                    <p:blipFill>
                      <a:blip r:embed="rId4"/>
                      <a:srcRect/>
                      <a:stretch>
                        <a:fillRect/>
                      </a:stretch>
                    </p:blipFill>
                    <p:spPr bwMode="auto">
                      <a:xfrm>
                        <a:off x="5512857" y="2002530"/>
                        <a:ext cx="1838519" cy="830168"/>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1587960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27</a:t>
            </a:fld>
            <a:endParaRPr lang="en-US" altLang="zh-CN"/>
          </a:p>
        </p:txBody>
      </p:sp>
      <p:sp>
        <p:nvSpPr>
          <p:cNvPr id="3" name="矩形 2"/>
          <p:cNvSpPr/>
          <p:nvPr/>
        </p:nvSpPr>
        <p:spPr>
          <a:xfrm>
            <a:off x="2514097" y="2418720"/>
            <a:ext cx="6842353" cy="3978653"/>
          </a:xfrm>
          <a:prstGeom prst="rect">
            <a:avLst/>
          </a:prstGeom>
        </p:spPr>
        <p:txBody>
          <a:bodyPr wrap="square">
            <a:spAutoFit/>
          </a:bodyPr>
          <a:lstStyle/>
          <a:p>
            <a:r>
              <a:rPr lang="en-US" altLang="zh-CN" sz="2296" dirty="0"/>
              <a:t>Image=im2double(rgb2gray(</a:t>
            </a:r>
            <a:r>
              <a:rPr lang="en-US" altLang="zh-CN" sz="2296" dirty="0" err="1"/>
              <a:t>imread</a:t>
            </a:r>
            <a:r>
              <a:rPr lang="en-US" altLang="zh-CN" sz="2296" dirty="0"/>
              <a:t>('lotus1.jpg')));</a:t>
            </a:r>
          </a:p>
          <a:p>
            <a:r>
              <a:rPr lang="en-US" altLang="zh-CN" sz="2296" dirty="0"/>
              <a:t>T=(max(Image(:))+min(Image(:)))/2;</a:t>
            </a:r>
          </a:p>
          <a:p>
            <a:r>
              <a:rPr lang="en-US" altLang="zh-CN" sz="2296" dirty="0"/>
              <a:t>equal=false;</a:t>
            </a:r>
          </a:p>
          <a:p>
            <a:r>
              <a:rPr lang="en-US" altLang="zh-CN" sz="2296" dirty="0"/>
              <a:t>while ~equal</a:t>
            </a:r>
          </a:p>
          <a:p>
            <a:r>
              <a:rPr lang="en-US" altLang="zh-CN" sz="2296" dirty="0"/>
              <a:t>    </a:t>
            </a:r>
            <a:r>
              <a:rPr lang="en-US" altLang="zh-CN" sz="2296" dirty="0" err="1"/>
              <a:t>NewT</a:t>
            </a:r>
            <a:r>
              <a:rPr lang="en-US" altLang="zh-CN" sz="2296" dirty="0"/>
              <a:t>=(mean(Image(Image&gt;=T))</a:t>
            </a:r>
          </a:p>
          <a:p>
            <a:r>
              <a:rPr lang="en-US" altLang="zh-CN" sz="2296" dirty="0"/>
              <a:t>               +mean(Image(Image&lt;T)))/2;</a:t>
            </a:r>
          </a:p>
          <a:p>
            <a:r>
              <a:rPr lang="en-US" altLang="zh-CN" sz="2296" dirty="0"/>
              <a:t>    equal=abs(</a:t>
            </a:r>
            <a:r>
              <a:rPr lang="en-US" altLang="zh-CN" sz="2296" dirty="0" err="1"/>
              <a:t>NewT</a:t>
            </a:r>
            <a:r>
              <a:rPr lang="en-US" altLang="zh-CN" sz="2296" dirty="0"/>
              <a:t>-T)&lt;1/256;</a:t>
            </a:r>
          </a:p>
          <a:p>
            <a:r>
              <a:rPr lang="en-US" altLang="zh-CN" sz="2296" dirty="0"/>
              <a:t>    T=</a:t>
            </a:r>
            <a:r>
              <a:rPr lang="en-US" altLang="zh-CN" sz="2296" dirty="0" err="1"/>
              <a:t>NewT</a:t>
            </a:r>
            <a:r>
              <a:rPr lang="en-US" altLang="zh-CN" sz="2296" dirty="0"/>
              <a:t>;</a:t>
            </a:r>
          </a:p>
          <a:p>
            <a:r>
              <a:rPr lang="en-US" altLang="zh-CN" sz="2296" dirty="0"/>
              <a:t>end</a:t>
            </a:r>
          </a:p>
          <a:p>
            <a:r>
              <a:rPr lang="en-US" altLang="zh-CN" sz="2296" dirty="0"/>
              <a:t>result=im2bw(</a:t>
            </a:r>
            <a:r>
              <a:rPr lang="en-US" altLang="zh-CN" sz="2296" dirty="0" err="1"/>
              <a:t>Image,T</a:t>
            </a:r>
            <a:r>
              <a:rPr lang="en-US" altLang="zh-CN" sz="2296" dirty="0"/>
              <a:t>);</a:t>
            </a:r>
          </a:p>
          <a:p>
            <a:r>
              <a:rPr lang="en-US" altLang="zh-CN" sz="2296" dirty="0" err="1"/>
              <a:t>figure,imshow</a:t>
            </a:r>
            <a:r>
              <a:rPr lang="en-US" altLang="zh-CN" sz="2296" dirty="0"/>
              <a:t>(result),title('</a:t>
            </a:r>
            <a:r>
              <a:rPr lang="zh-CN" altLang="en-US" sz="2296" dirty="0"/>
              <a:t>迭代方法二值化图像 </a:t>
            </a:r>
            <a:r>
              <a:rPr lang="en-US" altLang="zh-CN" sz="2296" dirty="0"/>
              <a:t>');</a:t>
            </a:r>
            <a:endParaRPr lang="zh-CN" altLang="en-US" sz="2296" dirty="0"/>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6" name="矩形 5"/>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）基于迭代运算的阈值选择</a:t>
            </a:r>
          </a:p>
        </p:txBody>
      </p:sp>
      <p:sp>
        <p:nvSpPr>
          <p:cNvPr id="7" name="Rectangle 11"/>
          <p:cNvSpPr>
            <a:spLocks noChangeArrowheads="1"/>
          </p:cNvSpPr>
          <p:nvPr/>
        </p:nvSpPr>
        <p:spPr bwMode="auto">
          <a:xfrm>
            <a:off x="1891335" y="1867658"/>
            <a:ext cx="1679240"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程序</a:t>
            </a:r>
          </a:p>
        </p:txBody>
      </p:sp>
    </p:spTree>
    <p:extLst>
      <p:ext uri="{BB962C8B-B14F-4D97-AF65-F5344CB8AC3E}">
        <p14:creationId xmlns:p14="http://schemas.microsoft.com/office/powerpoint/2010/main" val="734776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28</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）基于迭代运算的阈值选择</a:t>
            </a:r>
          </a:p>
        </p:txBody>
      </p:sp>
      <p:sp>
        <p:nvSpPr>
          <p:cNvPr id="6" name="Rectangle 11"/>
          <p:cNvSpPr>
            <a:spLocks noChangeArrowheads="1"/>
          </p:cNvSpPr>
          <p:nvPr/>
        </p:nvSpPr>
        <p:spPr bwMode="auto">
          <a:xfrm>
            <a:off x="1891335" y="1960982"/>
            <a:ext cx="1679240"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效果</a:t>
            </a:r>
          </a:p>
        </p:txBody>
      </p:sp>
      <p:pic>
        <p:nvPicPr>
          <p:cNvPr id="173058"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392" y="2740174"/>
            <a:ext cx="2889390" cy="183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59" name="Picture 3" descr="lotus1died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745" y="2740173"/>
            <a:ext cx="2891415" cy="183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2"/>
          <p:cNvSpPr>
            <a:spLocks noChangeArrowheads="1"/>
          </p:cNvSpPr>
          <p:nvPr/>
        </p:nvSpPr>
        <p:spPr bwMode="auto">
          <a:xfrm>
            <a:off x="6881611" y="4622984"/>
            <a:ext cx="2154436"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pPr algn="ctr"/>
            <a:r>
              <a:rPr lang="zh-CN" altLang="en-US" sz="2806" dirty="0">
                <a:solidFill>
                  <a:srgbClr val="C00000"/>
                </a:solidFill>
                <a:latin typeface="楷体" pitchFamily="49" charset="-122"/>
                <a:ea typeface="楷体" pitchFamily="49" charset="-122"/>
              </a:rPr>
              <a:t>阈值</a:t>
            </a:r>
            <a:r>
              <a:rPr lang="en-US" altLang="zh-CN" sz="2806" dirty="0">
                <a:solidFill>
                  <a:srgbClr val="C00000"/>
                </a:solidFill>
                <a:latin typeface="楷体" pitchFamily="49" charset="-122"/>
                <a:ea typeface="楷体" pitchFamily="49" charset="-122"/>
              </a:rPr>
              <a:t>T=109.7 </a:t>
            </a:r>
          </a:p>
        </p:txBody>
      </p:sp>
      <p:sp>
        <p:nvSpPr>
          <p:cNvPr id="10" name="矩形 9"/>
          <p:cNvSpPr/>
          <p:nvPr/>
        </p:nvSpPr>
        <p:spPr>
          <a:xfrm>
            <a:off x="3808196" y="4622984"/>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28369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29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）基于模糊理论的阈值选择</a:t>
            </a:r>
          </a:p>
        </p:txBody>
      </p:sp>
      <p:sp>
        <p:nvSpPr>
          <p:cNvPr id="7" name="Rectangle 5"/>
          <p:cNvSpPr>
            <a:spLocks noChangeArrowheads="1"/>
          </p:cNvSpPr>
          <p:nvPr/>
        </p:nvSpPr>
        <p:spPr bwMode="auto">
          <a:xfrm>
            <a:off x="1891334" y="1969878"/>
            <a:ext cx="8265585"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solidFill>
                  <a:srgbClr val="C00000"/>
                </a:solidFill>
                <a:latin typeface="楷体" pitchFamily="49" charset="-122"/>
                <a:ea typeface="楷体" pitchFamily="49" charset="-122"/>
              </a:rPr>
              <a:t>基本思路</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模糊度表示一个模糊集的模糊程度，模糊熵是一种度量模糊度的数量指标，用</a:t>
            </a:r>
            <a:r>
              <a:rPr lang="zh-CN" altLang="zh-CN" sz="2806" dirty="0">
                <a:solidFill>
                  <a:srgbClr val="C00000"/>
                </a:solidFill>
                <a:latin typeface="楷体" pitchFamily="49" charset="-122"/>
                <a:ea typeface="楷体" pitchFamily="49" charset="-122"/>
              </a:rPr>
              <a:t>模糊熵作为目标函数</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求解</a:t>
            </a:r>
            <a:r>
              <a:rPr lang="zh-CN" altLang="zh-CN" sz="2806" dirty="0">
                <a:latin typeface="楷体" pitchFamily="49" charset="-122"/>
                <a:ea typeface="楷体" pitchFamily="49" charset="-122"/>
              </a:rPr>
              <a:t>最佳阈值。</a:t>
            </a:r>
            <a:r>
              <a:rPr lang="zh-CN" altLang="en-US" sz="2806" dirty="0">
                <a:latin typeface="楷体" pitchFamily="49" charset="-122"/>
                <a:ea typeface="楷体" pitchFamily="49" charset="-122"/>
              </a:rPr>
              <a:t> </a:t>
            </a:r>
          </a:p>
        </p:txBody>
      </p:sp>
      <p:sp>
        <p:nvSpPr>
          <p:cNvPr id="9" name="矩形 8"/>
          <p:cNvSpPr/>
          <p:nvPr/>
        </p:nvSpPr>
        <p:spPr>
          <a:xfrm>
            <a:off x="1891334" y="3429000"/>
            <a:ext cx="8265585" cy="981327"/>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zh-CN" sz="2806" dirty="0">
                <a:latin typeface="楷体" pitchFamily="49" charset="-122"/>
                <a:ea typeface="楷体" pitchFamily="49" charset="-122"/>
              </a:rPr>
              <a:t>图中的每一点对于目标和背景均有一定的隶属程度</a:t>
            </a:r>
            <a:r>
              <a:rPr lang="en-US" altLang="zh-CN" sz="2806" dirty="0">
                <a:latin typeface="楷体" pitchFamily="49" charset="-122"/>
                <a:ea typeface="楷体" pitchFamily="49" charset="-122"/>
              </a:rPr>
              <a:t>,</a:t>
            </a:r>
            <a:r>
              <a:rPr lang="zh-CN" altLang="zh-CN" sz="2806" dirty="0">
                <a:latin typeface="楷体" pitchFamily="49" charset="-122"/>
                <a:ea typeface="楷体" pitchFamily="49" charset="-122"/>
              </a:rPr>
              <a:t>隶属度函数为</a:t>
            </a:r>
            <a:endParaRPr lang="zh-CN" altLang="en-US" sz="2806" dirty="0">
              <a:latin typeface="楷体" pitchFamily="49" charset="-122"/>
              <a:ea typeface="楷体" pitchFamily="49" charset="-122"/>
            </a:endParaRPr>
          </a:p>
        </p:txBody>
      </p:sp>
      <p:grpSp>
        <p:nvGrpSpPr>
          <p:cNvPr id="8" name="组合 7"/>
          <p:cNvGrpSpPr/>
          <p:nvPr/>
        </p:nvGrpSpPr>
        <p:grpSpPr>
          <a:xfrm>
            <a:off x="2117268" y="4424191"/>
            <a:ext cx="7822524" cy="1919511"/>
            <a:chOff x="465138" y="3468688"/>
            <a:chExt cx="6133076" cy="1504950"/>
          </a:xfrm>
        </p:grpSpPr>
        <p:graphicFrame>
          <p:nvGraphicFramePr>
            <p:cNvPr id="11" name="对象 10"/>
            <p:cNvGraphicFramePr>
              <a:graphicFrameLocks noChangeAspect="1"/>
            </p:cNvGraphicFramePr>
            <p:nvPr>
              <p:extLst/>
            </p:nvPr>
          </p:nvGraphicFramePr>
          <p:xfrm>
            <a:off x="465138" y="3468688"/>
            <a:ext cx="3581400" cy="1504950"/>
          </p:xfrm>
          <a:graphic>
            <a:graphicData uri="http://schemas.openxmlformats.org/presentationml/2006/ole">
              <mc:AlternateContent xmlns:mc="http://schemas.openxmlformats.org/markup-compatibility/2006">
                <mc:Choice xmlns:v="urn:schemas-microsoft-com:vml" Requires="v">
                  <p:oleObj spid="_x0000_s10244" name="Equation" r:id="rId3" imgW="2387520" imgH="1002960" progId="Equation.DSMT4">
                    <p:embed/>
                  </p:oleObj>
                </mc:Choice>
                <mc:Fallback>
                  <p:oleObj name="Equation" r:id="rId3" imgW="2387520" imgH="1002960" progId="Equation.DSMT4">
                    <p:embed/>
                    <p:pic>
                      <p:nvPicPr>
                        <p:cNvPr id="11" name="对象 10"/>
                        <p:cNvPicPr>
                          <a:picLocks noChangeAspect="1" noChangeArrowheads="1"/>
                        </p:cNvPicPr>
                        <p:nvPr/>
                      </p:nvPicPr>
                      <p:blipFill>
                        <a:blip r:embed="rId4"/>
                        <a:srcRect/>
                        <a:stretch>
                          <a:fillRect/>
                        </a:stretch>
                      </p:blipFill>
                      <p:spPr bwMode="auto">
                        <a:xfrm>
                          <a:off x="465138" y="3468688"/>
                          <a:ext cx="3581400" cy="1504950"/>
                        </a:xfrm>
                        <a:prstGeom prst="rect">
                          <a:avLst/>
                        </a:prstGeom>
                        <a:solidFill>
                          <a:srgbClr val="CCFFFF"/>
                        </a:solidFill>
                      </p:spPr>
                    </p:pic>
                  </p:oleObj>
                </mc:Fallback>
              </mc:AlternateContent>
            </a:graphicData>
          </a:graphic>
        </p:graphicFrame>
        <p:sp>
          <p:nvSpPr>
            <p:cNvPr id="6" name="矩形 5"/>
            <p:cNvSpPr/>
            <p:nvPr/>
          </p:nvSpPr>
          <p:spPr>
            <a:xfrm>
              <a:off x="4171336" y="3647030"/>
              <a:ext cx="2426878" cy="338531"/>
            </a:xfrm>
            <a:prstGeom prst="rect">
              <a:avLst/>
            </a:prstGeom>
          </p:spPr>
          <p:txBody>
            <a:bodyPr wrap="none" lIns="0" tIns="0" rIns="0" bIns="0" anchor="ctr" anchorCtr="1">
              <a:spAutoFit/>
            </a:bodyPr>
            <a:lstStyle/>
            <a:p>
              <a:pPr algn="ctr"/>
              <a:r>
                <a:rPr lang="en-US" altLang="zh-CN" sz="2806" i="1" dirty="0">
                  <a:ea typeface="楷体" pitchFamily="49" charset="-122"/>
                  <a:cs typeface="Times New Roman" panose="02020603050405020304" pitchFamily="18" charset="0"/>
                </a:rPr>
                <a:t>C</a:t>
              </a:r>
              <a:r>
                <a:rPr lang="zh-CN" altLang="zh-CN" sz="2806" dirty="0">
                  <a:ea typeface="楷体" pitchFamily="49" charset="-122"/>
                  <a:cs typeface="Times New Roman" panose="02020603050405020304" pitchFamily="18" charset="0"/>
                </a:rPr>
                <a:t>是一个常数，保证</a:t>
              </a:r>
              <a:endParaRPr lang="zh-CN" altLang="en-US" sz="2806" dirty="0">
                <a:ea typeface="楷体" pitchFamily="49" charset="-122"/>
                <a:cs typeface="Times New Roman" panose="02020603050405020304" pitchFamily="18" charset="0"/>
              </a:endParaRPr>
            </a:p>
          </p:txBody>
        </p:sp>
        <p:graphicFrame>
          <p:nvGraphicFramePr>
            <p:cNvPr id="12" name="对象 11"/>
            <p:cNvGraphicFramePr>
              <a:graphicFrameLocks noChangeAspect="1"/>
            </p:cNvGraphicFramePr>
            <p:nvPr>
              <p:extLst/>
            </p:nvPr>
          </p:nvGraphicFramePr>
          <p:xfrm>
            <a:off x="4278313" y="4135438"/>
            <a:ext cx="1828800" cy="466725"/>
          </p:xfrm>
          <a:graphic>
            <a:graphicData uri="http://schemas.openxmlformats.org/presentationml/2006/ole">
              <mc:AlternateContent xmlns:mc="http://schemas.openxmlformats.org/markup-compatibility/2006">
                <mc:Choice xmlns:v="urn:schemas-microsoft-com:vml" Requires="v">
                  <p:oleObj spid="_x0000_s10245" name="Equation" r:id="rId5" imgW="1143000" imgH="291960" progId="Equation.DSMT4">
                    <p:embed/>
                  </p:oleObj>
                </mc:Choice>
                <mc:Fallback>
                  <p:oleObj name="Equation" r:id="rId5" imgW="1143000" imgH="291960" progId="Equation.DSMT4">
                    <p:embed/>
                    <p:pic>
                      <p:nvPicPr>
                        <p:cNvPr id="12" name="对象 11"/>
                        <p:cNvPicPr>
                          <a:picLocks noChangeAspect="1" noChangeArrowheads="1"/>
                        </p:cNvPicPr>
                        <p:nvPr/>
                      </p:nvPicPr>
                      <p:blipFill>
                        <a:blip r:embed="rId6"/>
                        <a:srcRect/>
                        <a:stretch>
                          <a:fillRect/>
                        </a:stretch>
                      </p:blipFill>
                      <p:spPr bwMode="auto">
                        <a:xfrm>
                          <a:off x="4278313" y="4135438"/>
                          <a:ext cx="18288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3094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a:t>
            </a:fld>
            <a:endParaRPr lang="en-US" altLang="zh-CN"/>
          </a:p>
        </p:txBody>
      </p:sp>
      <p:sp>
        <p:nvSpPr>
          <p:cNvPr id="10"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 </a:t>
            </a:r>
            <a:r>
              <a:rPr lang="zh-CN" altLang="en-US" sz="3061" dirty="0">
                <a:ea typeface="微软雅黑" pitchFamily="34" charset="-122"/>
                <a:cs typeface="Times New Roman" pitchFamily="18" charset="0"/>
              </a:rPr>
              <a:t>阈值分割</a:t>
            </a:r>
          </a:p>
        </p:txBody>
      </p:sp>
      <p:sp>
        <p:nvSpPr>
          <p:cNvPr id="11" name="Rectangle 4"/>
          <p:cNvSpPr>
            <a:spLocks noChangeArrowheads="1"/>
          </p:cNvSpPr>
          <p:nvPr/>
        </p:nvSpPr>
        <p:spPr bwMode="auto">
          <a:xfrm>
            <a:off x="1891335" y="1285669"/>
            <a:ext cx="3040587" cy="63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阈值分割原理</a:t>
            </a:r>
          </a:p>
        </p:txBody>
      </p:sp>
      <p:sp>
        <p:nvSpPr>
          <p:cNvPr id="13" name="Text Box 7"/>
          <p:cNvSpPr txBox="1">
            <a:spLocks noChangeArrowheads="1"/>
          </p:cNvSpPr>
          <p:nvPr/>
        </p:nvSpPr>
        <p:spPr bwMode="auto">
          <a:xfrm>
            <a:off x="2286188" y="3520844"/>
            <a:ext cx="7619625"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defPPr>
              <a:defRPr lang="zh-CN"/>
            </a:defPPr>
            <a:lvl1pPr marL="98425" eaLnBrk="0" hangingPunct="0">
              <a:spcBef>
                <a:spcPct val="20000"/>
              </a:spcBef>
              <a:buClr>
                <a:srgbClr val="7000C8"/>
              </a:buClr>
              <a:buSzPct val="75000"/>
              <a:defRPr sz="2200">
                <a:latin typeface="楷体" pitchFamily="49" charset="-122"/>
                <a:ea typeface="楷体" pitchFamily="49" charset="-122"/>
              </a:defRPr>
            </a:lvl1pPr>
          </a:lstStyle>
          <a:p>
            <a:r>
              <a:rPr lang="zh-CN" altLang="en-US" sz="2806" dirty="0">
                <a:latin typeface="Times New Roman" pitchFamily="18" charset="0"/>
              </a:rPr>
              <a:t>其中，</a:t>
            </a:r>
            <a:r>
              <a:rPr lang="en-US" altLang="zh-CN" sz="2806" i="1" dirty="0">
                <a:latin typeface="Times New Roman" pitchFamily="18" charset="0"/>
              </a:rPr>
              <a:t>f</a:t>
            </a:r>
            <a:r>
              <a:rPr lang="en-US" altLang="zh-CN" sz="2806" dirty="0">
                <a:latin typeface="Times New Roman" pitchFamily="18" charset="0"/>
              </a:rPr>
              <a:t>(</a:t>
            </a:r>
            <a:r>
              <a:rPr lang="en-US" altLang="zh-CN" sz="2806" i="1" dirty="0" err="1">
                <a:latin typeface="Times New Roman" pitchFamily="18" charset="0"/>
              </a:rPr>
              <a:t>x</a:t>
            </a:r>
            <a:r>
              <a:rPr lang="en-US" altLang="zh-CN" sz="2806" dirty="0" err="1">
                <a:latin typeface="Times New Roman" pitchFamily="18" charset="0"/>
              </a:rPr>
              <a:t>,</a:t>
            </a:r>
            <a:r>
              <a:rPr lang="en-US" altLang="zh-CN" sz="2806" i="1" dirty="0" err="1">
                <a:latin typeface="Times New Roman" pitchFamily="18" charset="0"/>
              </a:rPr>
              <a:t>y</a:t>
            </a:r>
            <a:r>
              <a:rPr lang="en-US" altLang="zh-CN" sz="2806" dirty="0">
                <a:latin typeface="Times New Roman" pitchFamily="18" charset="0"/>
              </a:rPr>
              <a:t>)</a:t>
            </a:r>
            <a:r>
              <a:rPr lang="zh-CN" altLang="en-US" sz="2806" dirty="0">
                <a:latin typeface="Times New Roman" pitchFamily="18" charset="0"/>
              </a:rPr>
              <a:t>为原始图像，</a:t>
            </a:r>
            <a:r>
              <a:rPr lang="en-US" altLang="zh-CN" sz="2806" i="1" dirty="0">
                <a:latin typeface="Times New Roman" pitchFamily="18" charset="0"/>
              </a:rPr>
              <a:t>g</a:t>
            </a:r>
            <a:r>
              <a:rPr lang="en-US" altLang="zh-CN" sz="2806" dirty="0">
                <a:latin typeface="Times New Roman" pitchFamily="18" charset="0"/>
              </a:rPr>
              <a:t>(</a:t>
            </a:r>
            <a:r>
              <a:rPr lang="en-US" altLang="zh-CN" sz="2806" i="1" dirty="0" err="1">
                <a:latin typeface="Times New Roman" pitchFamily="18" charset="0"/>
              </a:rPr>
              <a:t>x</a:t>
            </a:r>
            <a:r>
              <a:rPr lang="en-US" altLang="zh-CN" sz="2806" dirty="0" err="1">
                <a:latin typeface="Times New Roman" pitchFamily="18" charset="0"/>
              </a:rPr>
              <a:t>,</a:t>
            </a:r>
            <a:r>
              <a:rPr lang="en-US" altLang="zh-CN" sz="2806" i="1" dirty="0" err="1">
                <a:latin typeface="Times New Roman" pitchFamily="18" charset="0"/>
              </a:rPr>
              <a:t>y</a:t>
            </a:r>
            <a:r>
              <a:rPr lang="en-US" altLang="zh-CN" sz="2806" dirty="0">
                <a:latin typeface="Times New Roman" pitchFamily="18" charset="0"/>
              </a:rPr>
              <a:t>)</a:t>
            </a:r>
            <a:r>
              <a:rPr lang="zh-CN" altLang="en-US" sz="2806" dirty="0">
                <a:latin typeface="Times New Roman" pitchFamily="18" charset="0"/>
              </a:rPr>
              <a:t>为结果图像</a:t>
            </a:r>
            <a:r>
              <a:rPr lang="en-US" altLang="zh-CN" sz="2806" dirty="0">
                <a:latin typeface="Times New Roman" pitchFamily="18" charset="0"/>
              </a:rPr>
              <a:t/>
            </a:r>
            <a:br>
              <a:rPr lang="en-US" altLang="zh-CN" sz="2806" dirty="0">
                <a:latin typeface="Times New Roman" pitchFamily="18" charset="0"/>
              </a:rPr>
            </a:br>
            <a:r>
              <a:rPr lang="zh-CN" altLang="en-US" sz="2806" dirty="0">
                <a:latin typeface="Times New Roman" pitchFamily="18" charset="0"/>
              </a:rPr>
              <a:t>（二值），</a:t>
            </a:r>
            <a:r>
              <a:rPr lang="en-US" altLang="zh-CN" sz="2806" i="1" dirty="0">
                <a:latin typeface="Times New Roman" pitchFamily="18" charset="0"/>
              </a:rPr>
              <a:t>T</a:t>
            </a:r>
            <a:r>
              <a:rPr lang="zh-CN" altLang="en-US" sz="2806" dirty="0">
                <a:latin typeface="Times New Roman" pitchFamily="18" charset="0"/>
              </a:rPr>
              <a:t>为阈值。</a:t>
            </a:r>
          </a:p>
        </p:txBody>
      </p:sp>
      <p:sp>
        <p:nvSpPr>
          <p:cNvPr id="14" name="Text Box 8"/>
          <p:cNvSpPr txBox="1">
            <a:spLocks noChangeArrowheads="1"/>
          </p:cNvSpPr>
          <p:nvPr/>
        </p:nvSpPr>
        <p:spPr bwMode="auto">
          <a:xfrm>
            <a:off x="2375277" y="4760733"/>
            <a:ext cx="7441446" cy="5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806" b="1" dirty="0">
                <a:solidFill>
                  <a:srgbClr val="C00000"/>
                </a:solidFill>
                <a:latin typeface="宋体" pitchFamily="2" charset="-122"/>
              </a:rPr>
              <a:t>显然，阈值的选取决定了二值化效果的好坏。</a:t>
            </a:r>
          </a:p>
        </p:txBody>
      </p:sp>
      <p:graphicFrame>
        <p:nvGraphicFramePr>
          <p:cNvPr id="16" name="对象 15"/>
          <p:cNvGraphicFramePr>
            <a:graphicFrameLocks noChangeAspect="1"/>
          </p:cNvGraphicFramePr>
          <p:nvPr>
            <p:extLst/>
          </p:nvPr>
        </p:nvGraphicFramePr>
        <p:xfrm>
          <a:off x="4085374" y="2130090"/>
          <a:ext cx="4023278" cy="1168311"/>
        </p:xfrm>
        <a:graphic>
          <a:graphicData uri="http://schemas.openxmlformats.org/presentationml/2006/ole">
            <mc:AlternateContent xmlns:mc="http://schemas.openxmlformats.org/markup-compatibility/2006">
              <mc:Choice xmlns:v="urn:schemas-microsoft-com:vml" Requires="v">
                <p:oleObj spid="_x0000_s1027" name="Equation" r:id="rId3" imgW="1752480" imgH="507960" progId="Equation.DSMT4">
                  <p:embed/>
                </p:oleObj>
              </mc:Choice>
              <mc:Fallback>
                <p:oleObj name="Equation" r:id="rId3" imgW="1752480" imgH="507960" progId="Equation.DSMT4">
                  <p:embed/>
                  <p:pic>
                    <p:nvPicPr>
                      <p:cNvPr id="16" name="对象 15"/>
                      <p:cNvPicPr>
                        <a:picLocks noChangeAspect="1" noChangeArrowheads="1"/>
                      </p:cNvPicPr>
                      <p:nvPr/>
                    </p:nvPicPr>
                    <p:blipFill>
                      <a:blip r:embed="rId4"/>
                      <a:srcRect/>
                      <a:stretch>
                        <a:fillRect/>
                      </a:stretch>
                    </p:blipFill>
                    <p:spPr bwMode="auto">
                      <a:xfrm>
                        <a:off x="4085374" y="2130090"/>
                        <a:ext cx="4023278" cy="1168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22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upRight)">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30</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）基于模糊理论的阈值选择</a:t>
            </a:r>
          </a:p>
        </p:txBody>
      </p:sp>
      <p:sp>
        <p:nvSpPr>
          <p:cNvPr id="6" name="矩形 5"/>
          <p:cNvSpPr/>
          <p:nvPr/>
        </p:nvSpPr>
        <p:spPr>
          <a:xfrm>
            <a:off x="1891334" y="1959501"/>
            <a:ext cx="1908406"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zh-CN" sz="2806" dirty="0">
                <a:solidFill>
                  <a:srgbClr val="C00000"/>
                </a:solidFill>
                <a:latin typeface="楷体" pitchFamily="49" charset="-122"/>
                <a:ea typeface="楷体" pitchFamily="49" charset="-122"/>
              </a:rPr>
              <a:t>模糊熵</a:t>
            </a:r>
            <a:endParaRPr lang="zh-CN" altLang="en-US" sz="2806" dirty="0">
              <a:solidFill>
                <a:srgbClr val="C00000"/>
              </a:solidFill>
              <a:latin typeface="楷体" pitchFamily="49" charset="-122"/>
              <a:ea typeface="楷体" pitchFamily="49" charset="-122"/>
            </a:endParaRPr>
          </a:p>
        </p:txBody>
      </p:sp>
      <p:graphicFrame>
        <p:nvGraphicFramePr>
          <p:cNvPr id="8" name="对象 7"/>
          <p:cNvGraphicFramePr>
            <a:graphicFrameLocks noChangeAspect="1"/>
          </p:cNvGraphicFramePr>
          <p:nvPr>
            <p:extLst/>
          </p:nvPr>
        </p:nvGraphicFramePr>
        <p:xfrm>
          <a:off x="3672314" y="2561374"/>
          <a:ext cx="4849397" cy="913184"/>
        </p:xfrm>
        <a:graphic>
          <a:graphicData uri="http://schemas.openxmlformats.org/presentationml/2006/ole">
            <mc:AlternateContent xmlns:mc="http://schemas.openxmlformats.org/markup-compatibility/2006">
              <mc:Choice xmlns:v="urn:schemas-microsoft-com:vml" Requires="v">
                <p:oleObj spid="_x0000_s11268" name="Equation" r:id="rId3" imgW="2361960" imgH="444240" progId="Equation.DSMT4">
                  <p:embed/>
                </p:oleObj>
              </mc:Choice>
              <mc:Fallback>
                <p:oleObj name="Equation" r:id="rId3" imgW="2361960" imgH="444240" progId="Equation.DSMT4">
                  <p:embed/>
                  <p:pic>
                    <p:nvPicPr>
                      <p:cNvPr id="8" name="对象 7"/>
                      <p:cNvPicPr>
                        <a:picLocks noChangeAspect="1" noChangeArrowheads="1"/>
                      </p:cNvPicPr>
                      <p:nvPr/>
                    </p:nvPicPr>
                    <p:blipFill>
                      <a:blip r:embed="rId4"/>
                      <a:srcRect/>
                      <a:stretch>
                        <a:fillRect/>
                      </a:stretch>
                    </p:blipFill>
                    <p:spPr bwMode="auto">
                      <a:xfrm>
                        <a:off x="3672314" y="2561374"/>
                        <a:ext cx="4849397" cy="913184"/>
                      </a:xfrm>
                      <a:prstGeom prst="rect">
                        <a:avLst/>
                      </a:prstGeom>
                      <a:solidFill>
                        <a:srgbClr val="CCFFFF"/>
                      </a:solidFill>
                    </p:spPr>
                  </p:pic>
                </p:oleObj>
              </mc:Fallback>
            </mc:AlternateContent>
          </a:graphicData>
        </a:graphic>
      </p:graphicFrame>
      <p:grpSp>
        <p:nvGrpSpPr>
          <p:cNvPr id="12" name="组合 11"/>
          <p:cNvGrpSpPr/>
          <p:nvPr/>
        </p:nvGrpSpPr>
        <p:grpSpPr>
          <a:xfrm>
            <a:off x="2068401" y="3723610"/>
            <a:ext cx="8131871" cy="986077"/>
            <a:chOff x="426825" y="2919413"/>
            <a:chExt cx="6375613" cy="773112"/>
          </a:xfrm>
        </p:grpSpPr>
        <p:graphicFrame>
          <p:nvGraphicFramePr>
            <p:cNvPr id="10" name="对象 9"/>
            <p:cNvGraphicFramePr>
              <a:graphicFrameLocks noChangeAspect="1"/>
            </p:cNvGraphicFramePr>
            <p:nvPr>
              <p:extLst/>
            </p:nvPr>
          </p:nvGraphicFramePr>
          <p:xfrm>
            <a:off x="2168525" y="2919413"/>
            <a:ext cx="4633913" cy="773112"/>
          </p:xfrm>
          <a:graphic>
            <a:graphicData uri="http://schemas.openxmlformats.org/presentationml/2006/ole">
              <mc:AlternateContent xmlns:mc="http://schemas.openxmlformats.org/markup-compatibility/2006">
                <mc:Choice xmlns:v="urn:schemas-microsoft-com:vml" Requires="v">
                  <p:oleObj spid="_x0000_s11269" name="Equation" r:id="rId5" imgW="2895480" imgH="482400" progId="Equation.DSMT4">
                    <p:embed/>
                  </p:oleObj>
                </mc:Choice>
                <mc:Fallback>
                  <p:oleObj name="Equation" r:id="rId5" imgW="2895480" imgH="482400" progId="Equation.DSMT4">
                    <p:embed/>
                    <p:pic>
                      <p:nvPicPr>
                        <p:cNvPr id="10" name="对象 9"/>
                        <p:cNvPicPr>
                          <a:picLocks noChangeAspect="1" noChangeArrowheads="1"/>
                        </p:cNvPicPr>
                        <p:nvPr/>
                      </p:nvPicPr>
                      <p:blipFill>
                        <a:blip r:embed="rId6"/>
                        <a:srcRect/>
                        <a:stretch>
                          <a:fillRect/>
                        </a:stretch>
                      </p:blipFill>
                      <p:spPr bwMode="auto">
                        <a:xfrm>
                          <a:off x="2168525" y="2919413"/>
                          <a:ext cx="4633913" cy="773112"/>
                        </a:xfrm>
                        <a:prstGeom prst="rect">
                          <a:avLst/>
                        </a:prstGeom>
                        <a:solidFill>
                          <a:srgbClr val="CCFFFF"/>
                        </a:solidFill>
                      </p:spPr>
                    </p:pic>
                  </p:oleObj>
                </mc:Fallback>
              </mc:AlternateContent>
            </a:graphicData>
          </a:graphic>
        </p:graphicFrame>
        <p:sp>
          <p:nvSpPr>
            <p:cNvPr id="11" name="矩形 10"/>
            <p:cNvSpPr/>
            <p:nvPr/>
          </p:nvSpPr>
          <p:spPr>
            <a:xfrm>
              <a:off x="426825" y="3094426"/>
              <a:ext cx="1774600" cy="338532"/>
            </a:xfrm>
            <a:prstGeom prst="rect">
              <a:avLst/>
            </a:prstGeom>
          </p:spPr>
          <p:txBody>
            <a:bodyPr wrap="none" lIns="0" tIns="0" rIns="0" bIns="0" anchor="ctr" anchorCtr="1">
              <a:spAutoFit/>
            </a:bodyPr>
            <a:lstStyle/>
            <a:p>
              <a:pPr algn="ctr"/>
              <a:r>
                <a:rPr lang="en-US" altLang="zh-CN" sz="2806" dirty="0">
                  <a:ea typeface="楷体" pitchFamily="49" charset="-122"/>
                  <a:cs typeface="Times New Roman" panose="02020603050405020304" pitchFamily="18" charset="0"/>
                </a:rPr>
                <a:t>Shannon</a:t>
              </a:r>
              <a:r>
                <a:rPr lang="zh-CN" altLang="zh-CN" sz="2806" dirty="0">
                  <a:latin typeface="楷体" pitchFamily="49" charset="-122"/>
                  <a:ea typeface="楷体" pitchFamily="49" charset="-122"/>
                </a:rPr>
                <a:t>函数</a:t>
              </a:r>
              <a:r>
                <a:rPr lang="en-US" altLang="zh-CN" sz="2806" dirty="0">
                  <a:latin typeface="楷体" pitchFamily="49" charset="-122"/>
                  <a:ea typeface="楷体" pitchFamily="49" charset="-122"/>
                </a:rPr>
                <a:t>:</a:t>
              </a:r>
              <a:endParaRPr lang="zh-CN" altLang="en-US" sz="2806" dirty="0">
                <a:latin typeface="楷体" pitchFamily="49" charset="-122"/>
                <a:ea typeface="楷体" pitchFamily="49" charset="-122"/>
              </a:endParaRPr>
            </a:p>
          </p:txBody>
        </p:sp>
      </p:grpSp>
      <p:sp>
        <p:nvSpPr>
          <p:cNvPr id="13" name="矩形 12"/>
          <p:cNvSpPr/>
          <p:nvPr/>
        </p:nvSpPr>
        <p:spPr>
          <a:xfrm>
            <a:off x="2864347" y="5081461"/>
            <a:ext cx="6463308"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模糊熵取最小值时对应的阈值为最佳阈值</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1520109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10.1.3</a:t>
            </a:r>
            <a:r>
              <a:rPr lang="zh-CN" altLang="en-US" sz="3061" dirty="0">
                <a:ea typeface="微软雅黑" pitchFamily="34" charset="-122"/>
                <a:cs typeface="Times New Roman" pitchFamily="18" charset="0"/>
              </a:rPr>
              <a:t>其他阈值分割方法</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10" y="1279675"/>
            <a:ext cx="422218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）基于模糊理论的阈值选择</a:t>
            </a:r>
          </a:p>
        </p:txBody>
      </p:sp>
      <p:sp>
        <p:nvSpPr>
          <p:cNvPr id="7" name="矩形 6"/>
          <p:cNvSpPr/>
          <p:nvPr/>
        </p:nvSpPr>
        <p:spPr>
          <a:xfrm>
            <a:off x="1891335" y="1959501"/>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endParaRPr lang="zh-CN" altLang="zh-CN" sz="2806" dirty="0">
              <a:latin typeface="楷体" pitchFamily="49" charset="-122"/>
              <a:ea typeface="楷体" pitchFamily="49" charset="-122"/>
            </a:endParaRPr>
          </a:p>
        </p:txBody>
      </p:sp>
      <p:sp>
        <p:nvSpPr>
          <p:cNvPr id="8" name="Rectangle 4"/>
          <p:cNvSpPr>
            <a:spLocks noChangeArrowheads="1"/>
          </p:cNvSpPr>
          <p:nvPr/>
        </p:nvSpPr>
        <p:spPr bwMode="auto">
          <a:xfrm>
            <a:off x="2560018" y="2510563"/>
            <a:ext cx="7485260"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程序见教材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10.6】</a:t>
            </a:r>
            <a:endParaRPr lang="zh-CN" altLang="en-US" sz="2806" dirty="0">
              <a:latin typeface="楷体" pitchFamily="49" charset="-122"/>
              <a:ea typeface="楷体" pitchFamily="49" charset="-122"/>
            </a:endParaRPr>
          </a:p>
        </p:txBody>
      </p:sp>
      <p:pic>
        <p:nvPicPr>
          <p:cNvPr id="9"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806" y="3199391"/>
            <a:ext cx="3254462"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7192268" y="5385136"/>
            <a:ext cx="1795363" cy="4317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pPr algn="ctr"/>
            <a:r>
              <a:rPr lang="zh-CN" altLang="en-US" sz="2806" dirty="0">
                <a:solidFill>
                  <a:srgbClr val="C00000"/>
                </a:solidFill>
                <a:latin typeface="楷体" pitchFamily="49" charset="-122"/>
                <a:ea typeface="楷体" pitchFamily="49" charset="-122"/>
              </a:rPr>
              <a:t>阈值</a:t>
            </a:r>
            <a:r>
              <a:rPr lang="en-US" altLang="zh-CN" sz="2806" dirty="0">
                <a:solidFill>
                  <a:srgbClr val="C00000"/>
                </a:solidFill>
                <a:latin typeface="楷体" pitchFamily="49" charset="-122"/>
                <a:ea typeface="楷体" pitchFamily="49" charset="-122"/>
              </a:rPr>
              <a:t>T=135 </a:t>
            </a:r>
          </a:p>
        </p:txBody>
      </p:sp>
      <p:sp>
        <p:nvSpPr>
          <p:cNvPr id="11" name="矩形 10"/>
          <p:cNvSpPr/>
          <p:nvPr/>
        </p:nvSpPr>
        <p:spPr>
          <a:xfrm>
            <a:off x="3808196" y="5385136"/>
            <a:ext cx="897682" cy="431785"/>
          </a:xfrm>
          <a:prstGeom prst="rect">
            <a:avLst/>
          </a:prstGeom>
        </p:spPr>
        <p:txBody>
          <a:bodyPr wrap="none" lIns="0" tIns="0" rIns="0" bIns="0" anchor="ctr" anchorCtr="1">
            <a:spAutoFit/>
          </a:bodyPr>
          <a:lstStyle/>
          <a:p>
            <a:pPr algn="ctr"/>
            <a:r>
              <a:rPr lang="zh-CN" altLang="zh-CN" sz="2806" dirty="0">
                <a:solidFill>
                  <a:srgbClr val="C00000"/>
                </a:solidFill>
                <a:latin typeface="楷体" pitchFamily="49" charset="-122"/>
                <a:ea typeface="楷体" pitchFamily="49" charset="-122"/>
              </a:rPr>
              <a:t>原图 </a:t>
            </a:r>
            <a:endParaRPr lang="zh-CN" altLang="en-US" sz="2806" dirty="0">
              <a:solidFill>
                <a:srgbClr val="C00000"/>
              </a:solidFill>
              <a:latin typeface="楷体" pitchFamily="49" charset="-122"/>
              <a:ea typeface="楷体" pitchFamily="49" charset="-122"/>
            </a:endParaRPr>
          </a:p>
        </p:txBody>
      </p:sp>
      <p:pic>
        <p:nvPicPr>
          <p:cNvPr id="176130" name="Picture 2" descr="lotus1fuz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375" y="3207068"/>
            <a:ext cx="3253147"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677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32</a:t>
            </a:fld>
            <a:endParaRPr lang="en-US" altLang="zh-CN"/>
          </a:p>
        </p:txBody>
      </p:sp>
      <p:sp>
        <p:nvSpPr>
          <p:cNvPr id="11"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 </a:t>
            </a:r>
            <a:r>
              <a:rPr lang="zh-CN" altLang="en-US" sz="3061" dirty="0">
                <a:ea typeface="微软雅黑" pitchFamily="34" charset="-122"/>
                <a:cs typeface="Times New Roman" pitchFamily="18" charset="0"/>
              </a:rPr>
              <a:t>边界分割</a:t>
            </a:r>
          </a:p>
        </p:txBody>
      </p:sp>
      <p:sp>
        <p:nvSpPr>
          <p:cNvPr id="12" name="矩形 11"/>
          <p:cNvSpPr/>
          <p:nvPr/>
        </p:nvSpPr>
        <p:spPr>
          <a:xfrm>
            <a:off x="1891333" y="1362518"/>
            <a:ext cx="8429476" cy="4608473"/>
          </a:xfrm>
          <a:prstGeom prst="rect">
            <a:avLst/>
          </a:prstGeom>
          <a:noFill/>
          <a:ln>
            <a:noFill/>
          </a:ln>
        </p:spPr>
        <p:txBody>
          <a:bodyPr wrap="square" lIns="116618" tIns="58309" rIns="116618" bIns="58309">
            <a:spAutoFit/>
          </a:bodyPr>
          <a:lstStyle/>
          <a:p>
            <a:pPr marL="581134" indent="-455593" eaLnBrk="0" hangingPunct="0">
              <a:lnSpc>
                <a:spcPct val="120000"/>
              </a:lnSpc>
              <a:spcBef>
                <a:spcPct val="20000"/>
              </a:spcBef>
              <a:buClr>
                <a:srgbClr val="7000C8"/>
              </a:buClr>
              <a:buSzPct val="75000"/>
              <a:buFont typeface="Wingdings" pitchFamily="2" charset="2"/>
              <a:buChar char="n"/>
            </a:pPr>
            <a:r>
              <a:rPr lang="zh-CN" altLang="zh-CN" sz="2806" dirty="0">
                <a:latin typeface="楷体" pitchFamily="49" charset="-122"/>
                <a:ea typeface="楷体" pitchFamily="49" charset="-122"/>
              </a:rPr>
              <a:t>边界分割</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通过</a:t>
            </a:r>
            <a:r>
              <a:rPr lang="zh-CN" altLang="zh-CN" sz="2806" dirty="0">
                <a:solidFill>
                  <a:srgbClr val="C00000"/>
                </a:solidFill>
                <a:latin typeface="楷体" pitchFamily="49" charset="-122"/>
                <a:ea typeface="楷体" pitchFamily="49" charset="-122"/>
              </a:rPr>
              <a:t>检测区域的边界轮廓</a:t>
            </a:r>
            <a:r>
              <a:rPr lang="zh-CN" altLang="zh-CN" sz="2806" dirty="0">
                <a:latin typeface="楷体" pitchFamily="49" charset="-122"/>
                <a:ea typeface="楷体" pitchFamily="49" charset="-122"/>
              </a:rPr>
              <a:t>来实现图像分割的方法</a:t>
            </a:r>
            <a:endParaRPr lang="en-US" altLang="zh-CN" sz="2806" dirty="0">
              <a:latin typeface="楷体" pitchFamily="49" charset="-122"/>
              <a:ea typeface="楷体" pitchFamily="49" charset="-122"/>
            </a:endParaRPr>
          </a:p>
          <a:p>
            <a:pPr marL="581134" indent="-455593"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分割过程：</a:t>
            </a:r>
            <a:endParaRPr lang="en-US" altLang="zh-CN" sz="2806" dirty="0">
              <a:latin typeface="楷体" pitchFamily="49" charset="-122"/>
              <a:ea typeface="楷体" pitchFamily="49" charset="-122"/>
            </a:endParaRPr>
          </a:p>
          <a:p>
            <a:pPr marL="1162269" lvl="1" indent="-455593" eaLnBrk="0" hangingPunct="0">
              <a:lnSpc>
                <a:spcPct val="120000"/>
              </a:lnSpc>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边界检测</a:t>
            </a:r>
            <a:r>
              <a:rPr lang="zh-CN" altLang="en-US" sz="2806" dirty="0">
                <a:latin typeface="楷体" pitchFamily="49" charset="-122"/>
                <a:ea typeface="楷体" pitchFamily="49" charset="-122"/>
              </a:rPr>
              <a:t>：通过各种边缘检测算子从图像中</a:t>
            </a:r>
            <a:r>
              <a:rPr lang="zh-CN" altLang="en-US" sz="2806" dirty="0">
                <a:solidFill>
                  <a:srgbClr val="C00000"/>
                </a:solidFill>
                <a:latin typeface="楷体" pitchFamily="49" charset="-122"/>
                <a:ea typeface="楷体" pitchFamily="49" charset="-122"/>
              </a:rPr>
              <a:t>抽取边缘线段</a:t>
            </a:r>
            <a:endParaRPr lang="en-US" altLang="zh-CN" sz="2806" dirty="0">
              <a:solidFill>
                <a:srgbClr val="C00000"/>
              </a:solidFill>
              <a:latin typeface="楷体" pitchFamily="49" charset="-122"/>
              <a:ea typeface="楷体" pitchFamily="49" charset="-122"/>
            </a:endParaRPr>
          </a:p>
          <a:p>
            <a:pPr marL="1162269" lvl="1" indent="-455593" eaLnBrk="0" hangingPunct="0">
              <a:lnSpc>
                <a:spcPct val="120000"/>
              </a:lnSpc>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边界改良</a:t>
            </a:r>
            <a:r>
              <a:rPr lang="zh-CN" altLang="en-US" sz="2806" dirty="0">
                <a:latin typeface="楷体" pitchFamily="49" charset="-122"/>
                <a:ea typeface="楷体" pitchFamily="49" charset="-122"/>
              </a:rPr>
              <a:t>：执行各种</a:t>
            </a:r>
            <a:r>
              <a:rPr lang="zh-CN" altLang="en-US" sz="2806" dirty="0">
                <a:solidFill>
                  <a:srgbClr val="C00000"/>
                </a:solidFill>
                <a:latin typeface="楷体" pitchFamily="49" charset="-122"/>
                <a:ea typeface="楷体" pitchFamily="49" charset="-122"/>
              </a:rPr>
              <a:t>改良边缘</a:t>
            </a:r>
            <a:r>
              <a:rPr lang="zh-CN" altLang="en-US" sz="2806" dirty="0">
                <a:latin typeface="楷体" pitchFamily="49" charset="-122"/>
                <a:ea typeface="楷体" pitchFamily="49" charset="-122"/>
              </a:rPr>
              <a:t>的处理：如边界细化，边缘闭合等</a:t>
            </a:r>
            <a:endParaRPr lang="en-US" altLang="zh-CN" sz="2806" dirty="0">
              <a:latin typeface="楷体" pitchFamily="49" charset="-122"/>
              <a:ea typeface="楷体" pitchFamily="49" charset="-122"/>
            </a:endParaRPr>
          </a:p>
          <a:p>
            <a:pPr marL="1162269" lvl="1" indent="-455593" eaLnBrk="0" hangingPunct="0">
              <a:lnSpc>
                <a:spcPct val="120000"/>
              </a:lnSpc>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边界跟踪</a:t>
            </a:r>
            <a:r>
              <a:rPr lang="zh-CN" altLang="en-US" sz="2806" dirty="0">
                <a:latin typeface="楷体" pitchFamily="49" charset="-122"/>
                <a:ea typeface="楷体" pitchFamily="49" charset="-122"/>
              </a:rPr>
              <a:t>：</a:t>
            </a:r>
            <a:r>
              <a:rPr lang="zh-CN" altLang="en-US" sz="2806" dirty="0">
                <a:solidFill>
                  <a:srgbClr val="C00000"/>
                </a:solidFill>
                <a:latin typeface="楷体" pitchFamily="49" charset="-122"/>
                <a:ea typeface="楷体" pitchFamily="49" charset="-122"/>
              </a:rPr>
              <a:t>跟踪边缘</a:t>
            </a:r>
            <a:r>
              <a:rPr lang="zh-CN" altLang="en-US" sz="2806" dirty="0">
                <a:latin typeface="楷体" pitchFamily="49" charset="-122"/>
                <a:ea typeface="楷体" pitchFamily="49" charset="-122"/>
              </a:rPr>
              <a:t>形成边界曲线</a:t>
            </a:r>
          </a:p>
        </p:txBody>
      </p:sp>
    </p:spTree>
    <p:extLst>
      <p:ext uri="{BB962C8B-B14F-4D97-AF65-F5344CB8AC3E}">
        <p14:creationId xmlns:p14="http://schemas.microsoft.com/office/powerpoint/2010/main" val="319606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strips(upRight)">
                                      <p:cBhvr>
                                        <p:cTn id="7" dur="500"/>
                                        <p:tgtEl>
                                          <p:spTgt spid="12">
                                            <p:txEl>
                                              <p:pRg st="1" end="1"/>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strips(upRight)">
                                      <p:cBhvr>
                                        <p:cTn id="10" dur="500"/>
                                        <p:tgtEl>
                                          <p:spTgt spid="12">
                                            <p:txEl>
                                              <p:pRg st="2" end="2"/>
                                            </p:txEl>
                                          </p:spTgt>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strips(upRight)">
                                      <p:cBhvr>
                                        <p:cTn id="13" dur="500"/>
                                        <p:tgtEl>
                                          <p:spTgt spid="12">
                                            <p:txEl>
                                              <p:pRg st="3" end="3"/>
                                            </p:txEl>
                                          </p:spTgt>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strips(upRight)">
                                      <p:cBhvr>
                                        <p:cTn id="16"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33</a:t>
            </a:fld>
            <a:endParaRPr lang="en-US" altLang="zh-CN"/>
          </a:p>
        </p:txBody>
      </p:sp>
      <p:sp>
        <p:nvSpPr>
          <p:cNvPr id="3" name="Text Box 4"/>
          <p:cNvSpPr txBox="1">
            <a:spLocks noChangeArrowheads="1"/>
          </p:cNvSpPr>
          <p:nvPr/>
        </p:nvSpPr>
        <p:spPr bwMode="auto">
          <a:xfrm>
            <a:off x="2167888" y="1408440"/>
            <a:ext cx="5764987" cy="216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nSpc>
                <a:spcPct val="120000"/>
              </a:lnSpc>
              <a:spcBef>
                <a:spcPct val="40000"/>
              </a:spcBef>
            </a:pPr>
            <a:r>
              <a:rPr lang="en-US" altLang="zh-CN" sz="3061" dirty="0">
                <a:latin typeface="黑体" pitchFamily="49" charset="-122"/>
                <a:ea typeface="黑体" pitchFamily="49" charset="-122"/>
                <a:cs typeface="Times New Roman" pitchFamily="18" charset="0"/>
              </a:rPr>
              <a:t>10.2.1 </a:t>
            </a:r>
            <a:r>
              <a:rPr lang="zh-CN" altLang="en-US" sz="3061" dirty="0">
                <a:latin typeface="黑体" pitchFamily="49" charset="-122"/>
                <a:ea typeface="黑体" pitchFamily="49" charset="-122"/>
                <a:cs typeface="Times New Roman" pitchFamily="18" charset="0"/>
              </a:rPr>
              <a:t>基于梯度的边界闭合</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10.2.2 Hough</a:t>
            </a:r>
            <a:r>
              <a:rPr lang="zh-CN" altLang="en-US" sz="3061" dirty="0">
                <a:latin typeface="黑体" pitchFamily="49" charset="-122"/>
                <a:ea typeface="黑体" pitchFamily="49" charset="-122"/>
                <a:cs typeface="Times New Roman" pitchFamily="18" charset="0"/>
              </a:rPr>
              <a:t>变换</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10.2.3 </a:t>
            </a:r>
            <a:r>
              <a:rPr lang="zh-CN" altLang="en-US" sz="3061" dirty="0">
                <a:latin typeface="黑体" pitchFamily="49" charset="-122"/>
                <a:ea typeface="黑体" pitchFamily="49" charset="-122"/>
                <a:cs typeface="Times New Roman" pitchFamily="18" charset="0"/>
              </a:rPr>
              <a:t>边界跟踪</a:t>
            </a:r>
            <a:endParaRPr lang="en-US" altLang="zh-CN" sz="3061" dirty="0">
              <a:latin typeface="黑体" pitchFamily="49" charset="-122"/>
              <a:ea typeface="黑体" pitchFamily="49" charset="-122"/>
              <a:cs typeface="Times New Roman" pitchFamily="18" charset="0"/>
            </a:endParaRPr>
          </a:p>
        </p:txBody>
      </p:sp>
      <p:sp>
        <p:nvSpPr>
          <p:cNvPr id="11"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 </a:t>
            </a:r>
            <a:r>
              <a:rPr lang="zh-CN" altLang="en-US" sz="3061" dirty="0">
                <a:ea typeface="微软雅黑" pitchFamily="34" charset="-122"/>
                <a:cs typeface="Times New Roman" pitchFamily="18" charset="0"/>
              </a:rPr>
              <a:t>边界分割</a:t>
            </a:r>
          </a:p>
        </p:txBody>
      </p:sp>
    </p:spTree>
    <p:extLst>
      <p:ext uri="{BB962C8B-B14F-4D97-AF65-F5344CB8AC3E}">
        <p14:creationId xmlns:p14="http://schemas.microsoft.com/office/powerpoint/2010/main" val="2751326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34</a:t>
            </a:fld>
            <a:endParaRPr lang="en-US" altLang="zh-CN"/>
          </a:p>
        </p:txBody>
      </p:sp>
      <p:sp>
        <p:nvSpPr>
          <p:cNvPr id="12" name="矩形 11"/>
          <p:cNvSpPr/>
          <p:nvPr/>
        </p:nvSpPr>
        <p:spPr>
          <a:xfrm>
            <a:off x="1891335" y="1959502"/>
            <a:ext cx="8521319" cy="3917580"/>
          </a:xfrm>
          <a:prstGeom prst="rect">
            <a:avLst/>
          </a:prstGeom>
          <a:noFill/>
          <a:ln>
            <a:noFill/>
          </a:ln>
        </p:spPr>
        <p:txBody>
          <a:bodyPr wrap="square" lIns="116618" tIns="58309" rIns="116618" bIns="58309">
            <a:spAutoFit/>
          </a:bodyPr>
          <a:lstStyle/>
          <a:p>
            <a:pPr marL="581134" indent="-455593"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目标的部分边界与相邻部分背景相近或相同时，提取出的目标区域</a:t>
            </a:r>
            <a:r>
              <a:rPr lang="zh-CN" altLang="en-US" sz="2806" dirty="0">
                <a:solidFill>
                  <a:srgbClr val="C00000"/>
                </a:solidFill>
                <a:latin typeface="楷体" pitchFamily="49" charset="-122"/>
                <a:ea typeface="楷体" pitchFamily="49" charset="-122"/>
              </a:rPr>
              <a:t>边界线会出现断点、不连续或分段连续</a:t>
            </a:r>
            <a:r>
              <a:rPr lang="zh-CN" altLang="en-US" sz="2806" dirty="0">
                <a:latin typeface="楷体" pitchFamily="49" charset="-122"/>
                <a:ea typeface="楷体" pitchFamily="49" charset="-122"/>
              </a:rPr>
              <a:t>等情况；有噪声干扰时，也会使</a:t>
            </a:r>
            <a:r>
              <a:rPr lang="zh-CN" altLang="en-US" sz="2806" dirty="0">
                <a:solidFill>
                  <a:srgbClr val="C00000"/>
                </a:solidFill>
                <a:latin typeface="楷体" pitchFamily="49" charset="-122"/>
                <a:ea typeface="楷体" pitchFamily="49" charset="-122"/>
              </a:rPr>
              <a:t>轮廓线断开</a:t>
            </a:r>
            <a:r>
              <a:rPr lang="zh-CN" altLang="en-US" sz="2806" dirty="0">
                <a:latin typeface="楷体" pitchFamily="49" charset="-122"/>
                <a:ea typeface="楷体" pitchFamily="49" charset="-122"/>
              </a:rPr>
              <a:t>。</a:t>
            </a:r>
          </a:p>
          <a:p>
            <a:pPr marL="581134" indent="-455593"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要提取目标区域时，应使不连续边界闭合</a:t>
            </a:r>
          </a:p>
          <a:p>
            <a:pPr marL="581134" indent="-455593"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方法多种多样：</a:t>
            </a:r>
            <a:r>
              <a:rPr lang="en-US" altLang="zh-CN" sz="2806" dirty="0">
                <a:ea typeface="楷体" pitchFamily="49" charset="-122"/>
                <a:cs typeface="Times New Roman" panose="02020603050405020304" pitchFamily="18" charset="0"/>
              </a:rPr>
              <a:t>Hough</a:t>
            </a:r>
            <a:r>
              <a:rPr lang="zh-CN" altLang="en-US" sz="2806" dirty="0">
                <a:latin typeface="楷体" pitchFamily="49" charset="-122"/>
                <a:ea typeface="楷体" pitchFamily="49" charset="-122"/>
              </a:rPr>
              <a:t>变换、基于梯度的边界闭合技术、数学形态学等</a:t>
            </a:r>
          </a:p>
        </p:txBody>
      </p:sp>
      <p:sp>
        <p:nvSpPr>
          <p:cNvPr id="1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10.2.1</a:t>
            </a:r>
            <a:r>
              <a:rPr lang="zh-CN" altLang="zh-CN" sz="3061" dirty="0">
                <a:ea typeface="微软雅黑" pitchFamily="34" charset="-122"/>
                <a:cs typeface="Times New Roman" pitchFamily="18" charset="0"/>
              </a:rPr>
              <a:t>基于梯度的边界闭合</a:t>
            </a:r>
            <a:endParaRPr lang="zh-CN" altLang="en-US" sz="3061" dirty="0">
              <a:ea typeface="微软雅黑" pitchFamily="34" charset="-122"/>
              <a:cs typeface="Times New Roman" pitchFamily="18" charset="0"/>
            </a:endParaRPr>
          </a:p>
        </p:txBody>
      </p:sp>
      <p:sp>
        <p:nvSpPr>
          <p:cNvPr id="1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15" name="矩形 14"/>
          <p:cNvSpPr/>
          <p:nvPr/>
        </p:nvSpPr>
        <p:spPr>
          <a:xfrm>
            <a:off x="1687504" y="1270674"/>
            <a:ext cx="2157515" cy="471059"/>
          </a:xfrm>
          <a:prstGeom prst="rect">
            <a:avLst/>
          </a:prstGeom>
          <a:noFill/>
          <a:ln>
            <a:noFill/>
          </a:ln>
        </p:spPr>
        <p:txBody>
          <a:bodyPr wrap="none" lIns="116618" tIns="58309" rIns="116618" bIns="58309">
            <a:spAutoFit/>
          </a:bodyPr>
          <a:lstStyle/>
          <a:p>
            <a:pPr eaLnBrk="0" hangingPunct="0"/>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）边界改良</a:t>
            </a:r>
          </a:p>
        </p:txBody>
      </p:sp>
    </p:spTree>
    <p:extLst>
      <p:ext uri="{BB962C8B-B14F-4D97-AF65-F5344CB8AC3E}">
        <p14:creationId xmlns:p14="http://schemas.microsoft.com/office/powerpoint/2010/main" val="3963791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35</a:t>
            </a:fld>
            <a:endParaRPr lang="en-US" altLang="zh-CN"/>
          </a:p>
        </p:txBody>
      </p:sp>
      <p:sp>
        <p:nvSpPr>
          <p:cNvPr id="3" name="矩形 2"/>
          <p:cNvSpPr/>
          <p:nvPr/>
        </p:nvSpPr>
        <p:spPr>
          <a:xfrm>
            <a:off x="1687504" y="1270674"/>
            <a:ext cx="3632277" cy="471059"/>
          </a:xfrm>
          <a:prstGeom prst="rect">
            <a:avLst/>
          </a:prstGeom>
          <a:noFill/>
          <a:ln>
            <a:noFill/>
          </a:ln>
        </p:spPr>
        <p:txBody>
          <a:bodyPr wrap="none" lIns="116618" tIns="58309" rIns="116618" bIns="58309">
            <a:spAutoFit/>
          </a:bodyPr>
          <a:lstStyle/>
          <a:p>
            <a:pPr eaLnBrk="0" hangingPunct="0"/>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）基于梯度的边界闭合</a:t>
            </a: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10.2.1</a:t>
            </a:r>
            <a:r>
              <a:rPr lang="zh-CN" altLang="zh-CN" sz="3061" dirty="0">
                <a:ea typeface="微软雅黑" pitchFamily="34" charset="-122"/>
                <a:cs typeface="Times New Roman" pitchFamily="18" charset="0"/>
              </a:rPr>
              <a:t>基于梯度的边界闭合</a:t>
            </a:r>
            <a:endParaRPr lang="zh-CN" altLang="en-US" sz="3061" dirty="0">
              <a:ea typeface="微软雅黑" pitchFamily="34" charset="-122"/>
              <a:cs typeface="Times New Roman" pitchFamily="18" charset="0"/>
            </a:endParaRP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graphicFrame>
        <p:nvGraphicFramePr>
          <p:cNvPr id="7" name="对象 6"/>
          <p:cNvGraphicFramePr>
            <a:graphicFrameLocks noChangeAspect="1"/>
          </p:cNvGraphicFramePr>
          <p:nvPr>
            <p:extLst/>
          </p:nvPr>
        </p:nvGraphicFramePr>
        <p:xfrm>
          <a:off x="4162316" y="2682862"/>
          <a:ext cx="3500880" cy="1139962"/>
        </p:xfrm>
        <a:graphic>
          <a:graphicData uri="http://schemas.openxmlformats.org/presentationml/2006/ole">
            <mc:AlternateContent xmlns:mc="http://schemas.openxmlformats.org/markup-compatibility/2006">
              <mc:Choice xmlns:v="urn:schemas-microsoft-com:vml" Requires="v">
                <p:oleObj spid="_x0000_s12293" name="Equation" r:id="rId3" imgW="1714320" imgH="558720" progId="Equation.DSMT4">
                  <p:embed/>
                </p:oleObj>
              </mc:Choice>
              <mc:Fallback>
                <p:oleObj name="Equation" r:id="rId3" imgW="1714320" imgH="558720" progId="Equation.DSMT4">
                  <p:embed/>
                  <p:pic>
                    <p:nvPicPr>
                      <p:cNvPr id="7" name="对象 6"/>
                      <p:cNvPicPr>
                        <a:picLocks noChangeAspect="1" noChangeArrowheads="1"/>
                      </p:cNvPicPr>
                      <p:nvPr/>
                    </p:nvPicPr>
                    <p:blipFill>
                      <a:blip r:embed="rId4"/>
                      <a:srcRect/>
                      <a:stretch>
                        <a:fillRect/>
                      </a:stretch>
                    </p:blipFill>
                    <p:spPr bwMode="auto">
                      <a:xfrm>
                        <a:off x="4162316" y="2682862"/>
                        <a:ext cx="3500880" cy="113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sp>
        <p:nvSpPr>
          <p:cNvPr id="11" name="Rectangle 7"/>
          <p:cNvSpPr>
            <a:spLocks noChangeArrowheads="1"/>
          </p:cNvSpPr>
          <p:nvPr/>
        </p:nvSpPr>
        <p:spPr bwMode="auto">
          <a:xfrm>
            <a:off x="1524001" y="-23553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pSp>
        <p:nvGrpSpPr>
          <p:cNvPr id="14" name="组合 13"/>
          <p:cNvGrpSpPr/>
          <p:nvPr/>
        </p:nvGrpSpPr>
        <p:grpSpPr>
          <a:xfrm>
            <a:off x="1909763" y="1999357"/>
            <a:ext cx="8502890" cy="635912"/>
            <a:chOff x="302449" y="1500299"/>
            <a:chExt cx="6666502" cy="498573"/>
          </a:xfrm>
        </p:grpSpPr>
        <p:sp>
          <p:nvSpPr>
            <p:cNvPr id="8" name="Rectangle 4" descr="Rectangle: Click to edit Master text styles&#10;Second level&#10;Third level&#10;Fourth level&#10;Fifth level"/>
            <p:cNvSpPr>
              <a:spLocks noChangeArrowheads="1"/>
            </p:cNvSpPr>
            <p:nvPr/>
          </p:nvSpPr>
          <p:spPr bwMode="auto">
            <a:xfrm>
              <a:off x="302449" y="1500299"/>
              <a:ext cx="6666502" cy="49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116618" tIns="58309" rIns="116618" bIns="58309">
              <a:spAutoFit/>
            </a:bodyPr>
            <a:lstStyle/>
            <a:p>
              <a:pPr marL="125541"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两像素     、    互为邻点，</a:t>
              </a:r>
              <a:r>
                <a:rPr lang="zh-CN" altLang="zh-CN" sz="2806" dirty="0">
                  <a:latin typeface="楷体" pitchFamily="49" charset="-122"/>
                  <a:ea typeface="楷体" pitchFamily="49" charset="-122"/>
                </a:rPr>
                <a:t>梯度幅度和方向满足</a:t>
              </a:r>
              <a:endParaRPr lang="zh-CN" altLang="en-US" sz="2806" dirty="0">
                <a:latin typeface="楷体" pitchFamily="49" charset="-122"/>
                <a:ea typeface="楷体" pitchFamily="49" charset="-122"/>
              </a:endParaRPr>
            </a:p>
          </p:txBody>
        </p:sp>
        <p:graphicFrame>
          <p:nvGraphicFramePr>
            <p:cNvPr id="10" name="对象 9"/>
            <p:cNvGraphicFramePr>
              <a:graphicFrameLocks noChangeAspect="1"/>
            </p:cNvGraphicFramePr>
            <p:nvPr>
              <p:extLst/>
            </p:nvPr>
          </p:nvGraphicFramePr>
          <p:xfrm>
            <a:off x="1265238" y="1542472"/>
            <a:ext cx="844550" cy="411163"/>
          </p:xfrm>
          <a:graphic>
            <a:graphicData uri="http://schemas.openxmlformats.org/presentationml/2006/ole">
              <mc:AlternateContent xmlns:mc="http://schemas.openxmlformats.org/markup-compatibility/2006">
                <mc:Choice xmlns:v="urn:schemas-microsoft-com:vml" Requires="v">
                  <p:oleObj spid="_x0000_s12294" name="Equation" r:id="rId5" imgW="520560" imgH="253800" progId="Equation.DSMT4">
                    <p:embed/>
                  </p:oleObj>
                </mc:Choice>
                <mc:Fallback>
                  <p:oleObj name="Equation" r:id="rId5" imgW="520560" imgH="253800" progId="Equation.DSMT4">
                    <p:embed/>
                    <p:pic>
                      <p:nvPicPr>
                        <p:cNvPr id="10" name="对象 9"/>
                        <p:cNvPicPr>
                          <a:picLocks noChangeAspect="1" noChangeArrowheads="1"/>
                        </p:cNvPicPr>
                        <p:nvPr/>
                      </p:nvPicPr>
                      <p:blipFill>
                        <a:blip r:embed="rId6"/>
                        <a:srcRect/>
                        <a:stretch>
                          <a:fillRect/>
                        </a:stretch>
                      </p:blipFill>
                      <p:spPr bwMode="auto">
                        <a:xfrm>
                          <a:off x="1265238" y="1542472"/>
                          <a:ext cx="8445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2098675" y="1542472"/>
            <a:ext cx="863600" cy="411163"/>
          </p:xfrm>
          <a:graphic>
            <a:graphicData uri="http://schemas.openxmlformats.org/presentationml/2006/ole">
              <mc:AlternateContent xmlns:mc="http://schemas.openxmlformats.org/markup-compatibility/2006">
                <mc:Choice xmlns:v="urn:schemas-microsoft-com:vml" Requires="v">
                  <p:oleObj spid="_x0000_s12295" name="Equation" r:id="rId7" imgW="533160" imgH="253800" progId="Equation.DSMT4">
                    <p:embed/>
                  </p:oleObj>
                </mc:Choice>
                <mc:Fallback>
                  <p:oleObj name="Equation" r:id="rId7" imgW="533160" imgH="253800" progId="Equation.DSMT4">
                    <p:embed/>
                    <p:pic>
                      <p:nvPicPr>
                        <p:cNvPr id="12" name="对象 11"/>
                        <p:cNvPicPr>
                          <a:picLocks noChangeAspect="1" noChangeArrowheads="1"/>
                        </p:cNvPicPr>
                        <p:nvPr/>
                      </p:nvPicPr>
                      <p:blipFill>
                        <a:blip r:embed="rId8"/>
                        <a:srcRect/>
                        <a:stretch>
                          <a:fillRect/>
                        </a:stretch>
                      </p:blipFill>
                      <p:spPr bwMode="auto">
                        <a:xfrm>
                          <a:off x="2098675" y="1542472"/>
                          <a:ext cx="863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矩形 12"/>
          <p:cNvSpPr/>
          <p:nvPr/>
        </p:nvSpPr>
        <p:spPr>
          <a:xfrm>
            <a:off x="2548625" y="3928076"/>
            <a:ext cx="7094751" cy="1154066"/>
          </a:xfrm>
          <a:prstGeom prst="rect">
            <a:avLst/>
          </a:prstGeom>
          <a:noFill/>
          <a:ln>
            <a:noFill/>
          </a:ln>
        </p:spPr>
        <p:txBody>
          <a:bodyPr wrap="square" lIns="116618" tIns="58309" rIns="116618" bIns="58309">
            <a:spAutoFit/>
          </a:bodyPr>
          <a:lstStyle/>
          <a:p>
            <a:pPr marL="125541" eaLnBrk="0" hangingPunct="0">
              <a:lnSpc>
                <a:spcPct val="120000"/>
              </a:lnSpc>
              <a:spcBef>
                <a:spcPct val="20000"/>
              </a:spcBef>
              <a:buClr>
                <a:srgbClr val="7000C8"/>
              </a:buClr>
              <a:buSzPct val="75000"/>
            </a:pPr>
            <a:r>
              <a:rPr lang="zh-CN" altLang="zh-CN" sz="2806" dirty="0">
                <a:latin typeface="楷体" pitchFamily="49" charset="-122"/>
                <a:ea typeface="楷体" pitchFamily="49" charset="-122"/>
              </a:rPr>
              <a:t>将两像素连接起来。对所有边缘像素进行同样的操作，则有希望得到闭合的边界。</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3600854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36</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）概述</a:t>
            </a:r>
          </a:p>
        </p:txBody>
      </p:sp>
      <p:sp>
        <p:nvSpPr>
          <p:cNvPr id="6" name="Rectangle 3"/>
          <p:cNvSpPr>
            <a:spLocks noChangeArrowheads="1"/>
          </p:cNvSpPr>
          <p:nvPr/>
        </p:nvSpPr>
        <p:spPr bwMode="auto">
          <a:xfrm>
            <a:off x="1891335" y="1968099"/>
            <a:ext cx="8424863" cy="465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wrap="square" lIns="116618" tIns="58309" rIns="116618" bIns="58309">
            <a:spAutoFit/>
          </a:bodyPr>
          <a:lstStyle/>
          <a:p>
            <a:pPr marL="581134" indent="-455593" eaLnBrk="0" hangingPunct="0">
              <a:lnSpc>
                <a:spcPct val="11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霍夫变换</a:t>
            </a:r>
            <a:r>
              <a:rPr lang="zh-CN" altLang="en-US" sz="2806"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Hough transform</a:t>
            </a:r>
            <a:r>
              <a:rPr lang="zh-CN" altLang="en-US" sz="2806" dirty="0">
                <a:ea typeface="楷体" pitchFamily="49" charset="-122"/>
                <a:cs typeface="Times New Roman" panose="02020603050405020304" pitchFamily="18" charset="0"/>
              </a:rPr>
              <a:t>）</a:t>
            </a:r>
            <a:r>
              <a:rPr lang="zh-CN" altLang="en-US" sz="2806" dirty="0">
                <a:latin typeface="楷体" pitchFamily="49" charset="-122"/>
                <a:ea typeface="楷体" pitchFamily="49" charset="-122"/>
              </a:rPr>
              <a:t>是检测图像中直线和曲线的一种方法。</a:t>
            </a:r>
          </a:p>
          <a:p>
            <a:pPr marL="581134" indent="-455593" eaLnBrk="0" hangingPunct="0">
              <a:lnSpc>
                <a:spcPct val="11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核心思想：</a:t>
            </a:r>
            <a:endParaRPr lang="en-US" altLang="zh-CN" sz="2806" dirty="0">
              <a:latin typeface="楷体" pitchFamily="49" charset="-122"/>
              <a:ea typeface="楷体" pitchFamily="49" charset="-122"/>
            </a:endParaRPr>
          </a:p>
          <a:p>
            <a:pPr marL="1162269" lvl="1" indent="-455593" eaLnBrk="0" hangingPunct="0">
              <a:lnSpc>
                <a:spcPct val="110000"/>
              </a:lnSpc>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建立一种点</a:t>
            </a:r>
            <a:r>
              <a:rPr lang="zh-CN" altLang="zh-CN" sz="2806" dirty="0">
                <a:solidFill>
                  <a:srgbClr val="C00000"/>
                </a:solidFill>
                <a:latin typeface="楷体" pitchFamily="49" charset="-122"/>
                <a:ea typeface="楷体" pitchFamily="49" charset="-122"/>
              </a:rPr>
              <a:t>－</a:t>
            </a:r>
            <a:r>
              <a:rPr lang="zh-CN" altLang="zh-CN" sz="2806" dirty="0">
                <a:latin typeface="楷体" pitchFamily="49" charset="-122"/>
                <a:ea typeface="楷体" pitchFamily="49" charset="-122"/>
              </a:rPr>
              <a:t>线对偶关系，将图像从图像空间变换到参数空间，</a:t>
            </a:r>
            <a:r>
              <a:rPr lang="zh-CN" altLang="zh-CN" sz="2806" dirty="0">
                <a:solidFill>
                  <a:srgbClr val="C00000"/>
                </a:solidFill>
                <a:latin typeface="楷体" pitchFamily="49" charset="-122"/>
                <a:ea typeface="楷体" pitchFamily="49" charset="-122"/>
              </a:rPr>
              <a:t>确定曲线的参数</a:t>
            </a:r>
            <a:r>
              <a:rPr lang="zh-CN" altLang="zh-CN" sz="2806" dirty="0">
                <a:latin typeface="楷体" pitchFamily="49" charset="-122"/>
                <a:ea typeface="楷体" pitchFamily="49" charset="-122"/>
              </a:rPr>
              <a:t>，进而确定图像中的曲线。</a:t>
            </a:r>
            <a:endParaRPr lang="en-US" altLang="zh-CN" sz="2806" dirty="0">
              <a:latin typeface="楷体" pitchFamily="49" charset="-122"/>
              <a:ea typeface="楷体" pitchFamily="49" charset="-122"/>
            </a:endParaRPr>
          </a:p>
          <a:p>
            <a:pPr marL="1162269" lvl="1" indent="-455593" eaLnBrk="0" hangingPunct="0">
              <a:lnSpc>
                <a:spcPct val="110000"/>
              </a:lnSpc>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若边界线形状已知，通过检测图像中离散的边界点，确定曲线参数，在图像空间重绘边界曲线，进而改良边界。</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22363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up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upRight)">
                                      <p:cBhvr>
                                        <p:cTn id="12" dur="500"/>
                                        <p:tgtEl>
                                          <p:spTgt spid="6">
                                            <p:txEl>
                                              <p:pRg st="1" end="1"/>
                                            </p:txEl>
                                          </p:spTgt>
                                        </p:tgtEl>
                                      </p:cBhvr>
                                    </p:animEffect>
                                  </p:childTnLst>
                                </p:cTn>
                              </p:par>
                              <p:par>
                                <p:cTn id="13" presetID="18" presetClass="entr" presetSubtype="3"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upRight)">
                                      <p:cBhvr>
                                        <p:cTn id="15" dur="500"/>
                                        <p:tgtEl>
                                          <p:spTgt spid="6">
                                            <p:txEl>
                                              <p:pRg st="2" end="2"/>
                                            </p:txEl>
                                          </p:spTgt>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strips(upRight)">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37</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7" name="矩形 6"/>
          <p:cNvSpPr/>
          <p:nvPr/>
        </p:nvSpPr>
        <p:spPr>
          <a:xfrm>
            <a:off x="1891334" y="1913580"/>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原理</a:t>
            </a:r>
          </a:p>
        </p:txBody>
      </p:sp>
      <p:grpSp>
        <p:nvGrpSpPr>
          <p:cNvPr id="11" name="组合 10"/>
          <p:cNvGrpSpPr/>
          <p:nvPr/>
        </p:nvGrpSpPr>
        <p:grpSpPr>
          <a:xfrm>
            <a:off x="2330410" y="2510562"/>
            <a:ext cx="4741545" cy="635912"/>
            <a:chOff x="503079" y="2066142"/>
            <a:chExt cx="3717503" cy="498573"/>
          </a:xfrm>
        </p:grpSpPr>
        <p:sp>
          <p:nvSpPr>
            <p:cNvPr id="8" name="Rectangle 4" descr="Rectangle: Click to edit Master text styles&#10;Second level&#10;Third level&#10;Fourth level&#10;Fifth level"/>
            <p:cNvSpPr>
              <a:spLocks noChangeArrowheads="1"/>
            </p:cNvSpPr>
            <p:nvPr/>
          </p:nvSpPr>
          <p:spPr bwMode="auto">
            <a:xfrm>
              <a:off x="503079" y="2066142"/>
              <a:ext cx="2829468" cy="49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116618" tIns="58309" rIns="116618" bIns="58309">
              <a:spAutoFit/>
            </a:bodyPr>
            <a:lstStyle/>
            <a:p>
              <a:pPr marL="125541"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以截距式方程为例：</a:t>
              </a:r>
            </a:p>
          </p:txBody>
        </p:sp>
        <p:graphicFrame>
          <p:nvGraphicFramePr>
            <p:cNvPr id="10" name="对象 9"/>
            <p:cNvGraphicFramePr>
              <a:graphicFrameLocks noChangeAspect="1"/>
            </p:cNvGraphicFramePr>
            <p:nvPr>
              <p:extLst/>
            </p:nvPr>
          </p:nvGraphicFramePr>
          <p:xfrm>
            <a:off x="3142670" y="2148841"/>
            <a:ext cx="1077912" cy="323850"/>
          </p:xfrm>
          <a:graphic>
            <a:graphicData uri="http://schemas.openxmlformats.org/presentationml/2006/ole">
              <mc:AlternateContent xmlns:mc="http://schemas.openxmlformats.org/markup-compatibility/2006">
                <mc:Choice xmlns:v="urn:schemas-microsoft-com:vml" Requires="v">
                  <p:oleObj spid="_x0000_s13316" name="Equation" r:id="rId3" imgW="672840" imgH="203040" progId="Equation.DSMT4">
                    <p:embed/>
                  </p:oleObj>
                </mc:Choice>
                <mc:Fallback>
                  <p:oleObj name="Equation" r:id="rId3" imgW="672840" imgH="203040" progId="Equation.DSMT4">
                    <p:embed/>
                    <p:pic>
                      <p:nvPicPr>
                        <p:cNvPr id="10" name="对象 9"/>
                        <p:cNvPicPr>
                          <a:picLocks noChangeAspect="1" noChangeArrowheads="1"/>
                        </p:cNvPicPr>
                        <p:nvPr/>
                      </p:nvPicPr>
                      <p:blipFill>
                        <a:blip r:embed="rId4"/>
                        <a:srcRect/>
                        <a:stretch>
                          <a:fillRect/>
                        </a:stretch>
                      </p:blipFill>
                      <p:spPr bwMode="auto">
                        <a:xfrm>
                          <a:off x="3142670" y="2148841"/>
                          <a:ext cx="107791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矩形 11"/>
          <p:cNvSpPr/>
          <p:nvPr/>
        </p:nvSpPr>
        <p:spPr>
          <a:xfrm>
            <a:off x="2372781" y="3148981"/>
            <a:ext cx="753083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一条确定的直线对应一组确定的数据</a:t>
            </a:r>
            <a:r>
              <a:rPr lang="en-US" altLang="zh-CN" sz="2806" i="1" dirty="0">
                <a:ea typeface="楷体" pitchFamily="49" charset="-122"/>
                <a:cs typeface="Times New Roman" panose="02020603050405020304" pitchFamily="18" charset="0"/>
              </a:rPr>
              <a:t>k</a:t>
            </a:r>
            <a:r>
              <a:rPr lang="zh-CN" altLang="en-US"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b</a:t>
            </a:r>
            <a:endParaRPr lang="zh-CN" altLang="en-US" sz="2806" i="1" dirty="0">
              <a:ea typeface="楷体" pitchFamily="49" charset="-122"/>
              <a:cs typeface="Times New Roman" panose="02020603050405020304" pitchFamily="18" charset="0"/>
            </a:endParaRPr>
          </a:p>
        </p:txBody>
      </p:sp>
      <p:sp>
        <p:nvSpPr>
          <p:cNvPr id="13" name="矩形 12"/>
          <p:cNvSpPr/>
          <p:nvPr/>
        </p:nvSpPr>
        <p:spPr>
          <a:xfrm>
            <a:off x="2330409" y="3701046"/>
            <a:ext cx="7757242" cy="524118"/>
          </a:xfrm>
          <a:prstGeom prst="rect">
            <a:avLst/>
          </a:prstGeom>
        </p:spPr>
        <p:txBody>
          <a:bodyPr wrap="square">
            <a:spAutoFit/>
          </a:bodyPr>
          <a:lstStyle/>
          <a:p>
            <a:pPr marL="125541" eaLnBrk="0" hangingPunct="0">
              <a:spcBef>
                <a:spcPct val="20000"/>
              </a:spcBef>
              <a:buClr>
                <a:srgbClr val="7000C8"/>
              </a:buClr>
              <a:buSzPct val="75000"/>
            </a:pPr>
            <a:r>
              <a:rPr lang="en-US" altLang="zh-CN" sz="2806" i="1" dirty="0" err="1">
                <a:solidFill>
                  <a:srgbClr val="C00000"/>
                </a:solidFill>
                <a:ea typeface="楷体" pitchFamily="49" charset="-122"/>
                <a:cs typeface="Times New Roman" panose="02020603050405020304" pitchFamily="18" charset="0"/>
              </a:rPr>
              <a:t>xy</a:t>
            </a:r>
            <a:r>
              <a:rPr lang="zh-CN" altLang="en-US" sz="2806" dirty="0">
                <a:solidFill>
                  <a:srgbClr val="C00000"/>
                </a:solidFill>
                <a:latin typeface="楷体" pitchFamily="49" charset="-122"/>
                <a:ea typeface="楷体" pitchFamily="49" charset="-122"/>
              </a:rPr>
              <a:t>空间一条确定的直线对应参数空间的一个点</a:t>
            </a:r>
          </a:p>
        </p:txBody>
      </p:sp>
      <p:grpSp>
        <p:nvGrpSpPr>
          <p:cNvPr id="17" name="组合 16"/>
          <p:cNvGrpSpPr/>
          <p:nvPr/>
        </p:nvGrpSpPr>
        <p:grpSpPr>
          <a:xfrm>
            <a:off x="2372781" y="4253108"/>
            <a:ext cx="6788767" cy="551743"/>
            <a:chOff x="920279" y="3336503"/>
            <a:chExt cx="5322582" cy="432582"/>
          </a:xfrm>
        </p:grpSpPr>
        <p:sp>
          <p:nvSpPr>
            <p:cNvPr id="14" name="矩形 13"/>
            <p:cNvSpPr/>
            <p:nvPr/>
          </p:nvSpPr>
          <p:spPr>
            <a:xfrm>
              <a:off x="920279" y="3336503"/>
              <a:ext cx="4312432" cy="410923"/>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直线变形为关于</a:t>
              </a:r>
              <a:r>
                <a:rPr lang="en-US" altLang="zh-CN" sz="2806" i="1" dirty="0">
                  <a:ea typeface="楷体" pitchFamily="49" charset="-122"/>
                  <a:cs typeface="Times New Roman" panose="02020603050405020304" pitchFamily="18" charset="0"/>
                </a:rPr>
                <a:t>k</a:t>
              </a:r>
              <a:r>
                <a:rPr lang="zh-CN" altLang="en-US" sz="2806" dirty="0">
                  <a:ea typeface="楷体" pitchFamily="49" charset="-122"/>
                  <a:cs typeface="Times New Roman" panose="02020603050405020304" pitchFamily="18" charset="0"/>
                </a:rPr>
                <a:t>和</a:t>
              </a:r>
              <a:r>
                <a:rPr lang="en-US" altLang="zh-CN" sz="2806" i="1" dirty="0">
                  <a:ea typeface="楷体" pitchFamily="49" charset="-122"/>
                  <a:cs typeface="Times New Roman" panose="02020603050405020304" pitchFamily="18" charset="0"/>
                </a:rPr>
                <a:t>b</a:t>
              </a:r>
              <a:r>
                <a:rPr lang="zh-CN" altLang="en-US" sz="2806" dirty="0">
                  <a:latin typeface="楷体" pitchFamily="49" charset="-122"/>
                  <a:ea typeface="楷体" pitchFamily="49" charset="-122"/>
                </a:rPr>
                <a:t>的直线：</a:t>
              </a:r>
            </a:p>
          </p:txBody>
        </p:sp>
        <p:graphicFrame>
          <p:nvGraphicFramePr>
            <p:cNvPr id="16" name="对象 15"/>
            <p:cNvGraphicFramePr>
              <a:graphicFrameLocks noChangeAspect="1"/>
            </p:cNvGraphicFramePr>
            <p:nvPr>
              <p:extLst/>
            </p:nvPr>
          </p:nvGraphicFramePr>
          <p:xfrm>
            <a:off x="4983974" y="3443647"/>
            <a:ext cx="1258887" cy="325438"/>
          </p:xfrm>
          <a:graphic>
            <a:graphicData uri="http://schemas.openxmlformats.org/presentationml/2006/ole">
              <mc:AlternateContent xmlns:mc="http://schemas.openxmlformats.org/markup-compatibility/2006">
                <mc:Choice xmlns:v="urn:schemas-microsoft-com:vml" Requires="v">
                  <p:oleObj spid="_x0000_s13317" name="Equation" r:id="rId5" imgW="787320" imgH="203040" progId="Equation.DSMT4">
                    <p:embed/>
                  </p:oleObj>
                </mc:Choice>
                <mc:Fallback>
                  <p:oleObj name="Equation" r:id="rId5" imgW="787320" imgH="203040" progId="Equation.DSMT4">
                    <p:embed/>
                    <p:pic>
                      <p:nvPicPr>
                        <p:cNvPr id="16" name="对象 15"/>
                        <p:cNvPicPr>
                          <a:picLocks noChangeAspect="1" noChangeArrowheads="1"/>
                        </p:cNvPicPr>
                        <p:nvPr/>
                      </p:nvPicPr>
                      <p:blipFill>
                        <a:blip r:embed="rId6"/>
                        <a:srcRect/>
                        <a:stretch>
                          <a:fillRect/>
                        </a:stretch>
                      </p:blipFill>
                      <p:spPr bwMode="auto">
                        <a:xfrm>
                          <a:off x="4983974" y="3443647"/>
                          <a:ext cx="1258887"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矩形 17"/>
          <p:cNvSpPr/>
          <p:nvPr/>
        </p:nvSpPr>
        <p:spPr>
          <a:xfrm>
            <a:off x="2330410" y="4806656"/>
            <a:ext cx="7367503" cy="524118"/>
          </a:xfrm>
          <a:prstGeom prst="rect">
            <a:avLst/>
          </a:prstGeom>
        </p:spPr>
        <p:txBody>
          <a:bodyPr wrap="square">
            <a:spAutoFit/>
          </a:bodyPr>
          <a:lstStyle/>
          <a:p>
            <a:pPr marL="125541" eaLnBrk="0" hangingPunct="0">
              <a:spcBef>
                <a:spcPct val="20000"/>
              </a:spcBef>
              <a:buClr>
                <a:srgbClr val="7000C8"/>
              </a:buClr>
              <a:buSzPct val="75000"/>
            </a:pPr>
            <a:r>
              <a:rPr lang="zh-CN" altLang="en-US" sz="2806" dirty="0">
                <a:solidFill>
                  <a:srgbClr val="C00000"/>
                </a:solidFill>
                <a:latin typeface="楷体" pitchFamily="49" charset="-122"/>
                <a:ea typeface="楷体" pitchFamily="49" charset="-122"/>
              </a:rPr>
              <a:t>参数空间的一条直线对应</a:t>
            </a:r>
            <a:r>
              <a:rPr lang="en-US" altLang="zh-CN" sz="2806" i="1" dirty="0" err="1">
                <a:solidFill>
                  <a:srgbClr val="C00000"/>
                </a:solidFill>
                <a:ea typeface="楷体" pitchFamily="49" charset="-122"/>
                <a:cs typeface="Times New Roman" panose="02020603050405020304" pitchFamily="18" charset="0"/>
              </a:rPr>
              <a:t>xy</a:t>
            </a:r>
            <a:r>
              <a:rPr lang="zh-CN" altLang="en-US" sz="2806" dirty="0">
                <a:solidFill>
                  <a:srgbClr val="C00000"/>
                </a:solidFill>
                <a:latin typeface="楷体" pitchFamily="49" charset="-122"/>
                <a:ea typeface="楷体" pitchFamily="49" charset="-122"/>
              </a:rPr>
              <a:t>空间的一个点</a:t>
            </a:r>
          </a:p>
        </p:txBody>
      </p:sp>
      <p:sp>
        <p:nvSpPr>
          <p:cNvPr id="19" name="矩形 18"/>
          <p:cNvSpPr/>
          <p:nvPr/>
        </p:nvSpPr>
        <p:spPr>
          <a:xfrm>
            <a:off x="2530411" y="5403639"/>
            <a:ext cx="7131178" cy="955903"/>
          </a:xfrm>
          <a:prstGeom prst="rect">
            <a:avLst/>
          </a:prstGeom>
          <a:solidFill>
            <a:srgbClr val="CCFFFF"/>
          </a:solidFill>
          <a:ln w="22225">
            <a:solidFill>
              <a:schemeClr val="accent1"/>
            </a:solidFill>
          </a:ln>
        </p:spPr>
        <p:txBody>
          <a:bodyPr wrap="square">
            <a:spAutoFit/>
          </a:bodyPr>
          <a:lstStyle/>
          <a:p>
            <a:r>
              <a:rPr lang="zh-CN" altLang="zh-CN" sz="2806" dirty="0">
                <a:ea typeface="黑体" pitchFamily="49" charset="-122"/>
              </a:rPr>
              <a:t>综上所述，</a:t>
            </a:r>
            <a:r>
              <a:rPr lang="en-US" altLang="zh-CN" sz="2806" i="1" dirty="0" err="1">
                <a:ea typeface="黑体" pitchFamily="49" charset="-122"/>
              </a:rPr>
              <a:t>xy</a:t>
            </a:r>
            <a:r>
              <a:rPr lang="zh-CN" altLang="zh-CN" sz="2806" dirty="0">
                <a:ea typeface="黑体" pitchFamily="49" charset="-122"/>
              </a:rPr>
              <a:t>空间一条直线上的</a:t>
            </a:r>
            <a:r>
              <a:rPr lang="en-US" altLang="zh-CN" sz="2806" i="1" dirty="0">
                <a:ea typeface="黑体" pitchFamily="49" charset="-122"/>
              </a:rPr>
              <a:t>n</a:t>
            </a:r>
            <a:r>
              <a:rPr lang="zh-CN" altLang="zh-CN" sz="2806" dirty="0">
                <a:ea typeface="黑体" pitchFamily="49" charset="-122"/>
              </a:rPr>
              <a:t>个点，对应参数</a:t>
            </a:r>
            <a:r>
              <a:rPr lang="en-US" altLang="zh-CN" sz="2806" i="1" dirty="0">
                <a:ea typeface="黑体" pitchFamily="49" charset="-122"/>
              </a:rPr>
              <a:t>kb</a:t>
            </a:r>
            <a:r>
              <a:rPr lang="zh-CN" altLang="zh-CN" sz="2806" dirty="0">
                <a:ea typeface="黑体" pitchFamily="49" charset="-122"/>
              </a:rPr>
              <a:t>空间经过一个公共点的</a:t>
            </a:r>
            <a:r>
              <a:rPr lang="en-US" altLang="zh-CN" sz="2806" i="1" dirty="0">
                <a:ea typeface="黑体" pitchFamily="49" charset="-122"/>
              </a:rPr>
              <a:t>n</a:t>
            </a:r>
            <a:r>
              <a:rPr lang="zh-CN" altLang="zh-CN" sz="2806" dirty="0">
                <a:ea typeface="黑体" pitchFamily="49" charset="-122"/>
              </a:rPr>
              <a:t>条直线</a:t>
            </a:r>
            <a:endParaRPr lang="zh-CN" altLang="en-US" sz="2806" dirty="0">
              <a:ea typeface="黑体" pitchFamily="49" charset="-122"/>
            </a:endParaRPr>
          </a:p>
        </p:txBody>
      </p:sp>
    </p:spTree>
    <p:extLst>
      <p:ext uri="{BB962C8B-B14F-4D97-AF65-F5344CB8AC3E}">
        <p14:creationId xmlns:p14="http://schemas.microsoft.com/office/powerpoint/2010/main" val="24984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up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up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38</a:t>
            </a:fld>
            <a:endParaRPr lang="en-US" altLang="zh-CN"/>
          </a:p>
        </p:txBody>
      </p:sp>
      <p:sp>
        <p:nvSpPr>
          <p:cNvPr id="3" name="矩形 2"/>
          <p:cNvSpPr/>
          <p:nvPr/>
        </p:nvSpPr>
        <p:spPr>
          <a:xfrm>
            <a:off x="2248054" y="2631303"/>
            <a:ext cx="7990399" cy="981327"/>
          </a:xfrm>
          <a:prstGeom prst="rect">
            <a:avLst/>
          </a:prstGeom>
          <a:solidFill>
            <a:srgbClr val="CCFFFF"/>
          </a:solidFill>
          <a:ln w="22225">
            <a:solidFill>
              <a:schemeClr val="accent1"/>
            </a:solidFill>
          </a:ln>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对于原图中每一点，在参数空间确定一条直线，经过直线最多的点为原图中直线的参数</a:t>
            </a: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6" name="矩形 5"/>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7" name="矩形 6"/>
          <p:cNvSpPr/>
          <p:nvPr/>
        </p:nvSpPr>
        <p:spPr>
          <a:xfrm>
            <a:off x="1891334" y="1913580"/>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原理</a:t>
            </a:r>
          </a:p>
        </p:txBody>
      </p:sp>
    </p:spTree>
    <p:extLst>
      <p:ext uri="{BB962C8B-B14F-4D97-AF65-F5344CB8AC3E}">
        <p14:creationId xmlns:p14="http://schemas.microsoft.com/office/powerpoint/2010/main" val="3568831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39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6" name="矩形 5"/>
          <p:cNvSpPr/>
          <p:nvPr/>
        </p:nvSpPr>
        <p:spPr>
          <a:xfrm>
            <a:off x="1891334" y="1913580"/>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算法</a:t>
            </a:r>
          </a:p>
        </p:txBody>
      </p:sp>
      <p:sp>
        <p:nvSpPr>
          <p:cNvPr id="7" name="矩形 6"/>
          <p:cNvSpPr/>
          <p:nvPr/>
        </p:nvSpPr>
        <p:spPr>
          <a:xfrm>
            <a:off x="2422253" y="2464642"/>
            <a:ext cx="7806366" cy="3892091"/>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假设原图像已经处理为二值边缘图像，扫描图中的每一个像素点：</a:t>
            </a:r>
            <a:endParaRPr lang="en-US" altLang="zh-CN" sz="2806" dirty="0">
              <a:latin typeface="楷体" pitchFamily="49" charset="-122"/>
              <a:ea typeface="楷体" pitchFamily="49" charset="-122"/>
            </a:endParaRPr>
          </a:p>
          <a:p>
            <a:pPr marL="1162269" lvl="1" indent="-455593" eaLnBrk="0" hangingPunct="0">
              <a:spcBef>
                <a:spcPct val="20000"/>
              </a:spcBef>
              <a:buClr>
                <a:srgbClr val="7000C8"/>
              </a:buClr>
              <a:buSzPct val="75000"/>
              <a:buFont typeface="Wingdings" pitchFamily="2" charset="2"/>
              <a:buChar char="u"/>
            </a:pPr>
            <a:r>
              <a:rPr lang="zh-CN" altLang="en-US" sz="2806" dirty="0">
                <a:latin typeface="楷体" pitchFamily="49" charset="-122"/>
                <a:ea typeface="楷体" pitchFamily="49" charset="-122"/>
              </a:rPr>
              <a:t>背景点，不作任何处理</a:t>
            </a:r>
            <a:endParaRPr lang="en-US" altLang="zh-CN" sz="2806" dirty="0">
              <a:latin typeface="楷体" pitchFamily="49" charset="-122"/>
              <a:ea typeface="楷体" pitchFamily="49" charset="-122"/>
            </a:endParaRPr>
          </a:p>
          <a:p>
            <a:pPr marL="1162269" lvl="1" indent="-455593" eaLnBrk="0" hangingPunct="0">
              <a:spcBef>
                <a:spcPct val="20000"/>
              </a:spcBef>
              <a:buClr>
                <a:srgbClr val="7000C8"/>
              </a:buClr>
              <a:buSzPct val="75000"/>
              <a:buFont typeface="Wingdings" pitchFamily="2" charset="2"/>
              <a:buChar char="u"/>
            </a:pPr>
            <a:r>
              <a:rPr lang="zh-CN" altLang="en-US" sz="2806" dirty="0">
                <a:latin typeface="楷体" pitchFamily="49" charset="-122"/>
                <a:ea typeface="楷体" pitchFamily="49" charset="-122"/>
              </a:rPr>
              <a:t>目标点，确定直线：        ，参数空间上的对应直线上所有的值累加</a:t>
            </a:r>
            <a:r>
              <a:rPr lang="en-US" altLang="zh-CN" sz="2806" dirty="0">
                <a:latin typeface="楷体" pitchFamily="49" charset="-122"/>
                <a:ea typeface="楷体" pitchFamily="49" charset="-122"/>
              </a:rPr>
              <a:t>1</a:t>
            </a:r>
          </a:p>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循环扫描所有点，重复上述操作</a:t>
            </a:r>
          </a:p>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参数空间上累计值最大的点</a:t>
            </a:r>
            <a:r>
              <a:rPr lang="en-US" altLang="zh-CN" sz="2806" dirty="0">
                <a:latin typeface="楷体" pitchFamily="49" charset="-122"/>
                <a:ea typeface="楷体" pitchFamily="49" charset="-122"/>
              </a:rPr>
              <a:t>(</a:t>
            </a:r>
            <a:r>
              <a:rPr lang="en-US" altLang="zh-CN" sz="2806" i="1" dirty="0">
                <a:ea typeface="楷体" pitchFamily="49" charset="-122"/>
                <a:cs typeface="Times New Roman" panose="02020603050405020304" pitchFamily="18" charset="0"/>
              </a:rPr>
              <a:t>k</a:t>
            </a:r>
            <a:r>
              <a:rPr lang="en-US" altLang="zh-CN" sz="2806" baseline="30000"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b</a:t>
            </a:r>
            <a:r>
              <a:rPr lang="en-US" altLang="zh-CN" sz="2806" baseline="30000"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a:t>
            </a:r>
            <a:r>
              <a:rPr lang="zh-CN" altLang="en-US" sz="2806" dirty="0">
                <a:latin typeface="楷体" pitchFamily="49" charset="-122"/>
                <a:ea typeface="楷体" pitchFamily="49" charset="-122"/>
              </a:rPr>
              <a:t>为所求直线参数，按照该参数绘制直线</a:t>
            </a:r>
          </a:p>
        </p:txBody>
      </p:sp>
      <p:graphicFrame>
        <p:nvGraphicFramePr>
          <p:cNvPr id="8" name="对象 7"/>
          <p:cNvGraphicFramePr>
            <a:graphicFrameLocks noChangeAspect="1"/>
          </p:cNvGraphicFramePr>
          <p:nvPr>
            <p:extLst/>
          </p:nvPr>
        </p:nvGraphicFramePr>
        <p:xfrm>
          <a:off x="6760134" y="4071876"/>
          <a:ext cx="1605668" cy="415084"/>
        </p:xfrm>
        <a:graphic>
          <a:graphicData uri="http://schemas.openxmlformats.org/presentationml/2006/ole">
            <mc:AlternateContent xmlns:mc="http://schemas.openxmlformats.org/markup-compatibility/2006">
              <mc:Choice xmlns:v="urn:schemas-microsoft-com:vml" Requires="v">
                <p:oleObj spid="_x0000_s14339" name="Equation" r:id="rId3" imgW="787320" imgH="203040" progId="Equation.DSMT4">
                  <p:embed/>
                </p:oleObj>
              </mc:Choice>
              <mc:Fallback>
                <p:oleObj name="Equation" r:id="rId3" imgW="787320" imgH="203040" progId="Equation.DSMT4">
                  <p:embed/>
                  <p:pic>
                    <p:nvPicPr>
                      <p:cNvPr id="8" name="对象 7"/>
                      <p:cNvPicPr>
                        <a:picLocks noChangeAspect="1" noChangeArrowheads="1"/>
                      </p:cNvPicPr>
                      <p:nvPr/>
                    </p:nvPicPr>
                    <p:blipFill>
                      <a:blip r:embed="rId4"/>
                      <a:srcRect/>
                      <a:stretch>
                        <a:fillRect/>
                      </a:stretch>
                    </p:blipFill>
                    <p:spPr bwMode="auto">
                      <a:xfrm>
                        <a:off x="6760134" y="4071876"/>
                        <a:ext cx="1605668" cy="415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870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a:t>
            </a:fld>
            <a:endParaRPr lang="en-US" altLang="zh-CN"/>
          </a:p>
        </p:txBody>
      </p:sp>
      <p:sp>
        <p:nvSpPr>
          <p:cNvPr id="3" name="Rectangle 27"/>
          <p:cNvSpPr>
            <a:spLocks noChangeArrowheads="1"/>
          </p:cNvSpPr>
          <p:nvPr/>
        </p:nvSpPr>
        <p:spPr bwMode="auto">
          <a:xfrm>
            <a:off x="1917112" y="1270673"/>
            <a:ext cx="8153400" cy="478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阈值化概念</a:t>
            </a:r>
          </a:p>
          <a:p>
            <a:pPr marL="1162269" lvl="1"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上阈值化：灰度值大于等于阈值的所有像素作为前景像素，其余像素作为背景像素</a:t>
            </a:r>
          </a:p>
          <a:p>
            <a:pPr marL="1162269" lvl="1"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下阈值化：灰度值小于等于阈值的所有像素作为前景像素</a:t>
            </a:r>
          </a:p>
          <a:p>
            <a:pPr marL="1162269" lvl="1"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内阈值化：确定一个较小的阈值和一个较大的阈值，灰度值介于二者之间的像素作为前景像素</a:t>
            </a:r>
          </a:p>
          <a:p>
            <a:pPr marL="1162269" lvl="1"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外阈值化：灰度值介于小阈值和大阈值之外的像素作为前景像素</a:t>
            </a:r>
          </a:p>
        </p:txBody>
      </p:sp>
      <p:sp>
        <p:nvSpPr>
          <p:cNvPr id="11"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 </a:t>
            </a:r>
            <a:r>
              <a:rPr lang="zh-CN" altLang="en-US" sz="3061" dirty="0">
                <a:ea typeface="微软雅黑" pitchFamily="34" charset="-122"/>
                <a:cs typeface="Times New Roman" pitchFamily="18" charset="0"/>
              </a:rPr>
              <a:t>阈值分割</a:t>
            </a:r>
          </a:p>
        </p:txBody>
      </p:sp>
    </p:spTree>
    <p:extLst>
      <p:ext uri="{BB962C8B-B14F-4D97-AF65-F5344CB8AC3E}">
        <p14:creationId xmlns:p14="http://schemas.microsoft.com/office/powerpoint/2010/main" val="166573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upRight)">
                                      <p:cBhvr>
                                        <p:cTn id="7" dur="500"/>
                                        <p:tgtEl>
                                          <p:spTgt spid="3">
                                            <p:txEl>
                                              <p:pRg st="1" end="1"/>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upRight)">
                                      <p:cBhvr>
                                        <p:cTn id="10" dur="500"/>
                                        <p:tgtEl>
                                          <p:spTgt spid="3">
                                            <p:txEl>
                                              <p:pRg st="2" end="2"/>
                                            </p:txEl>
                                          </p:spTgt>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upRight)">
                                      <p:cBhvr>
                                        <p:cTn id="13" dur="500"/>
                                        <p:tgtEl>
                                          <p:spTgt spid="3">
                                            <p:txEl>
                                              <p:pRg st="3" end="3"/>
                                            </p:txEl>
                                          </p:spTgt>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upRigh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40</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967648"/>
            <a:ext cx="2246128"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极坐标形式</a:t>
            </a:r>
          </a:p>
        </p:txBody>
      </p:sp>
      <p:sp>
        <p:nvSpPr>
          <p:cNvPr id="6" name="矩形 5"/>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7" name="矩形 6"/>
          <p:cNvSpPr/>
          <p:nvPr/>
        </p:nvSpPr>
        <p:spPr>
          <a:xfrm>
            <a:off x="2422253" y="2631293"/>
            <a:ext cx="7806366" cy="955903"/>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直线方程</a:t>
            </a:r>
            <a:r>
              <a:rPr lang="en-US" altLang="zh-CN" sz="2806" i="1" dirty="0">
                <a:ea typeface="楷体" pitchFamily="49" charset="-122"/>
                <a:cs typeface="Times New Roman" panose="02020603050405020304" pitchFamily="18" charset="0"/>
              </a:rPr>
              <a:t>y</a:t>
            </a:r>
            <a:r>
              <a:rPr lang="en-US" altLang="zh-CN" sz="2806" dirty="0">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kx</a:t>
            </a:r>
            <a:r>
              <a:rPr lang="en-US" altLang="zh-CN" sz="2806" dirty="0" err="1">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b</a:t>
            </a:r>
            <a:r>
              <a:rPr lang="zh-CN" altLang="en-US" sz="2806" dirty="0">
                <a:latin typeface="楷体" pitchFamily="49" charset="-122"/>
                <a:ea typeface="楷体" pitchFamily="49" charset="-122"/>
              </a:rPr>
              <a:t>对垂直线不起作用，采用极坐标形式</a:t>
            </a:r>
          </a:p>
        </p:txBody>
      </p:sp>
      <p:graphicFrame>
        <p:nvGraphicFramePr>
          <p:cNvPr id="9" name="对象 8"/>
          <p:cNvGraphicFramePr>
            <a:graphicFrameLocks noChangeAspect="1"/>
          </p:cNvGraphicFramePr>
          <p:nvPr>
            <p:extLst/>
          </p:nvPr>
        </p:nvGraphicFramePr>
        <p:xfrm>
          <a:off x="3445537" y="3841048"/>
          <a:ext cx="2539100" cy="415084"/>
        </p:xfrm>
        <a:graphic>
          <a:graphicData uri="http://schemas.openxmlformats.org/presentationml/2006/ole">
            <mc:AlternateContent xmlns:mc="http://schemas.openxmlformats.org/markup-compatibility/2006">
              <mc:Choice xmlns:v="urn:schemas-microsoft-com:vml" Requires="v">
                <p:oleObj spid="_x0000_s15369" name="Equation" r:id="rId3" imgW="1244520" imgH="203040" progId="Equation.DSMT4">
                  <p:embed/>
                </p:oleObj>
              </mc:Choice>
              <mc:Fallback>
                <p:oleObj name="Equation" r:id="rId3" imgW="1244520" imgH="203040" progId="Equation.DSMT4">
                  <p:embed/>
                  <p:pic>
                    <p:nvPicPr>
                      <p:cNvPr id="9" name="对象 8"/>
                      <p:cNvPicPr>
                        <a:picLocks noChangeAspect="1" noChangeArrowheads="1"/>
                      </p:cNvPicPr>
                      <p:nvPr/>
                    </p:nvPicPr>
                    <p:blipFill>
                      <a:blip r:embed="rId4"/>
                      <a:srcRect/>
                      <a:stretch>
                        <a:fillRect/>
                      </a:stretch>
                    </p:blipFill>
                    <p:spPr bwMode="auto">
                      <a:xfrm>
                        <a:off x="3445537" y="3841048"/>
                        <a:ext cx="2539100" cy="415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3911241" y="4472786"/>
          <a:ext cx="1607692" cy="957730"/>
        </p:xfrm>
        <a:graphic>
          <a:graphicData uri="http://schemas.openxmlformats.org/presentationml/2006/ole">
            <mc:AlternateContent xmlns:mc="http://schemas.openxmlformats.org/markup-compatibility/2006">
              <mc:Choice xmlns:v="urn:schemas-microsoft-com:vml" Requires="v">
                <p:oleObj spid="_x0000_s15370" name="Equation" r:id="rId5" imgW="787320" imgH="469800" progId="Equation.DSMT4">
                  <p:embed/>
                </p:oleObj>
              </mc:Choice>
              <mc:Fallback>
                <p:oleObj name="Equation" r:id="rId5" imgW="787320" imgH="469800" progId="Equation.DSMT4">
                  <p:embed/>
                  <p:pic>
                    <p:nvPicPr>
                      <p:cNvPr id="11" name="对象 10"/>
                      <p:cNvPicPr>
                        <a:picLocks noChangeAspect="1" noChangeArrowheads="1"/>
                      </p:cNvPicPr>
                      <p:nvPr/>
                    </p:nvPicPr>
                    <p:blipFill>
                      <a:blip r:embed="rId6"/>
                      <a:srcRect/>
                      <a:stretch>
                        <a:fillRect/>
                      </a:stretch>
                    </p:blipFill>
                    <p:spPr bwMode="auto">
                      <a:xfrm>
                        <a:off x="3911241" y="4472786"/>
                        <a:ext cx="1607692" cy="957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5"/>
          <p:cNvSpPr>
            <a:spLocks noChangeShapeType="1"/>
          </p:cNvSpPr>
          <p:nvPr/>
        </p:nvSpPr>
        <p:spPr bwMode="auto">
          <a:xfrm flipH="1">
            <a:off x="6604662" y="3478443"/>
            <a:ext cx="1814514" cy="1493839"/>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grpSp>
        <p:nvGrpSpPr>
          <p:cNvPr id="19" name="Group 6"/>
          <p:cNvGrpSpPr>
            <a:grpSpLocks/>
          </p:cNvGrpSpPr>
          <p:nvPr/>
        </p:nvGrpSpPr>
        <p:grpSpPr bwMode="auto">
          <a:xfrm>
            <a:off x="6463375" y="3337156"/>
            <a:ext cx="3081337" cy="2524125"/>
            <a:chOff x="3669" y="1109"/>
            <a:chExt cx="1941" cy="1590"/>
          </a:xfrm>
        </p:grpSpPr>
        <p:grpSp>
          <p:nvGrpSpPr>
            <p:cNvPr id="20" name="Group 7"/>
            <p:cNvGrpSpPr>
              <a:grpSpLocks/>
            </p:cNvGrpSpPr>
            <p:nvPr/>
          </p:nvGrpSpPr>
          <p:grpSpPr bwMode="auto">
            <a:xfrm>
              <a:off x="3758" y="1198"/>
              <a:ext cx="1691" cy="1307"/>
              <a:chOff x="3758" y="1198"/>
              <a:chExt cx="1691" cy="1307"/>
            </a:xfrm>
          </p:grpSpPr>
          <p:sp>
            <p:nvSpPr>
              <p:cNvPr id="23" name="Line 8"/>
              <p:cNvSpPr>
                <a:spLocks noChangeShapeType="1"/>
              </p:cNvSpPr>
              <p:nvPr/>
            </p:nvSpPr>
            <p:spPr bwMode="auto">
              <a:xfrm>
                <a:off x="3758" y="1198"/>
                <a:ext cx="169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296"/>
              </a:p>
            </p:txBody>
          </p:sp>
          <p:sp>
            <p:nvSpPr>
              <p:cNvPr id="24" name="Line 9"/>
              <p:cNvSpPr>
                <a:spLocks noChangeShapeType="1"/>
              </p:cNvSpPr>
              <p:nvPr/>
            </p:nvSpPr>
            <p:spPr bwMode="auto">
              <a:xfrm>
                <a:off x="3758" y="1198"/>
                <a:ext cx="0" cy="130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296"/>
              </a:p>
            </p:txBody>
          </p:sp>
        </p:grpSp>
        <p:graphicFrame>
          <p:nvGraphicFramePr>
            <p:cNvPr id="21" name="Object 10"/>
            <p:cNvGraphicFramePr>
              <a:graphicFrameLocks noChangeAspect="1"/>
            </p:cNvGraphicFramePr>
            <p:nvPr/>
          </p:nvGraphicFramePr>
          <p:xfrm>
            <a:off x="5449" y="1109"/>
            <a:ext cx="161" cy="177"/>
          </p:xfrm>
          <a:graphic>
            <a:graphicData uri="http://schemas.openxmlformats.org/presentationml/2006/ole">
              <mc:AlternateContent xmlns:mc="http://schemas.openxmlformats.org/markup-compatibility/2006">
                <mc:Choice xmlns:v="urn:schemas-microsoft-com:vml" Requires="v">
                  <p:oleObj spid="_x0000_s15371" name="公式" r:id="rId7" imgW="126720" imgH="139680" progId="Equation.3">
                    <p:embed/>
                  </p:oleObj>
                </mc:Choice>
                <mc:Fallback>
                  <p:oleObj name="公式" r:id="rId7" imgW="126720" imgH="139680" progId="Equation.3">
                    <p:embed/>
                    <p:pic>
                      <p:nvPicPr>
                        <p:cNvPr id="2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9" y="1109"/>
                          <a:ext cx="161"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1"/>
            <p:cNvGraphicFramePr>
              <a:graphicFrameLocks noChangeAspect="1"/>
            </p:cNvGraphicFramePr>
            <p:nvPr/>
          </p:nvGraphicFramePr>
          <p:xfrm>
            <a:off x="3669" y="2489"/>
            <a:ext cx="177" cy="210"/>
          </p:xfrm>
          <a:graphic>
            <a:graphicData uri="http://schemas.openxmlformats.org/presentationml/2006/ole">
              <mc:AlternateContent xmlns:mc="http://schemas.openxmlformats.org/markup-compatibility/2006">
                <mc:Choice xmlns:v="urn:schemas-microsoft-com:vml" Requires="v">
                  <p:oleObj spid="_x0000_s15372" name="公式" r:id="rId9" imgW="139680" imgH="164880" progId="Equation.3">
                    <p:embed/>
                  </p:oleObj>
                </mc:Choice>
                <mc:Fallback>
                  <p:oleObj name="公式" r:id="rId9" imgW="139680" imgH="164880" progId="Equation.3">
                    <p:embed/>
                    <p:pic>
                      <p:nvPicPr>
                        <p:cNvPr id="2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9" y="2489"/>
                          <a:ext cx="17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2"/>
          <p:cNvGrpSpPr>
            <a:grpSpLocks/>
          </p:cNvGrpSpPr>
          <p:nvPr/>
        </p:nvGrpSpPr>
        <p:grpSpPr bwMode="auto">
          <a:xfrm>
            <a:off x="6604663" y="3478443"/>
            <a:ext cx="835025" cy="889000"/>
            <a:chOff x="3758" y="1198"/>
            <a:chExt cx="526" cy="560"/>
          </a:xfrm>
        </p:grpSpPr>
        <p:sp>
          <p:nvSpPr>
            <p:cNvPr id="26" name="Line 13"/>
            <p:cNvSpPr>
              <a:spLocks noChangeShapeType="1"/>
            </p:cNvSpPr>
            <p:nvPr/>
          </p:nvSpPr>
          <p:spPr bwMode="auto">
            <a:xfrm>
              <a:off x="3758" y="1198"/>
              <a:ext cx="451" cy="560"/>
            </a:xfrm>
            <a:prstGeom prst="line">
              <a:avLst/>
            </a:prstGeom>
            <a:noFill/>
            <a:ln w="28575">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27" name="Freeform 14"/>
            <p:cNvSpPr>
              <a:spLocks/>
            </p:cNvSpPr>
            <p:nvPr/>
          </p:nvSpPr>
          <p:spPr bwMode="auto">
            <a:xfrm>
              <a:off x="4160" y="1632"/>
              <a:ext cx="124" cy="68"/>
            </a:xfrm>
            <a:custGeom>
              <a:avLst/>
              <a:gdLst>
                <a:gd name="T0" fmla="*/ 0 w 124"/>
                <a:gd name="T1" fmla="*/ 56 h 68"/>
                <a:gd name="T2" fmla="*/ 68 w 124"/>
                <a:gd name="T3" fmla="*/ 0 h 68"/>
                <a:gd name="T4" fmla="*/ 124 w 124"/>
                <a:gd name="T5" fmla="*/ 68 h 68"/>
                <a:gd name="T6" fmla="*/ 0 60000 65536"/>
                <a:gd name="T7" fmla="*/ 0 60000 65536"/>
                <a:gd name="T8" fmla="*/ 0 60000 65536"/>
                <a:gd name="T9" fmla="*/ 0 w 124"/>
                <a:gd name="T10" fmla="*/ 0 h 68"/>
                <a:gd name="T11" fmla="*/ 124 w 124"/>
                <a:gd name="T12" fmla="*/ 68 h 68"/>
              </a:gdLst>
              <a:ahLst/>
              <a:cxnLst>
                <a:cxn ang="T6">
                  <a:pos x="T0" y="T1"/>
                </a:cxn>
                <a:cxn ang="T7">
                  <a:pos x="T2" y="T3"/>
                </a:cxn>
                <a:cxn ang="T8">
                  <a:pos x="T4" y="T5"/>
                </a:cxn>
              </a:cxnLst>
              <a:rect l="T9" t="T10" r="T11" b="T12"/>
              <a:pathLst>
                <a:path w="124" h="68">
                  <a:moveTo>
                    <a:pt x="0" y="56"/>
                  </a:moveTo>
                  <a:lnTo>
                    <a:pt x="68" y="0"/>
                  </a:lnTo>
                  <a:lnTo>
                    <a:pt x="124" y="6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grpSp>
      <p:grpSp>
        <p:nvGrpSpPr>
          <p:cNvPr id="28" name="Group 15"/>
          <p:cNvGrpSpPr>
            <a:grpSpLocks/>
          </p:cNvGrpSpPr>
          <p:nvPr/>
        </p:nvGrpSpPr>
        <p:grpSpPr bwMode="auto">
          <a:xfrm>
            <a:off x="6717385" y="3460981"/>
            <a:ext cx="366713" cy="765176"/>
            <a:chOff x="3829" y="1187"/>
            <a:chExt cx="231" cy="482"/>
          </a:xfrm>
        </p:grpSpPr>
        <p:graphicFrame>
          <p:nvGraphicFramePr>
            <p:cNvPr id="29" name="Object 16"/>
            <p:cNvGraphicFramePr>
              <a:graphicFrameLocks noChangeAspect="1"/>
            </p:cNvGraphicFramePr>
            <p:nvPr>
              <p:extLst/>
            </p:nvPr>
          </p:nvGraphicFramePr>
          <p:xfrm>
            <a:off x="3829" y="1460"/>
            <a:ext cx="194" cy="209"/>
          </p:xfrm>
          <a:graphic>
            <a:graphicData uri="http://schemas.openxmlformats.org/presentationml/2006/ole">
              <mc:AlternateContent xmlns:mc="http://schemas.openxmlformats.org/markup-compatibility/2006">
                <mc:Choice xmlns:v="urn:schemas-microsoft-com:vml" Requires="v">
                  <p:oleObj spid="_x0000_s15373" name="公式" r:id="rId11" imgW="152280" imgH="164880" progId="Equation.3">
                    <p:embed/>
                  </p:oleObj>
                </mc:Choice>
                <mc:Fallback>
                  <p:oleObj name="公式" r:id="rId11" imgW="152280" imgH="164880" progId="Equation.3">
                    <p:embed/>
                    <p:pic>
                      <p:nvPicPr>
                        <p:cNvPr id="29" name="Object 16"/>
                        <p:cNvPicPr>
                          <a:picLocks noChangeAspect="1" noChangeArrowheads="1"/>
                        </p:cNvPicPr>
                        <p:nvPr/>
                      </p:nvPicPr>
                      <p:blipFill>
                        <a:blip r:embed="rId12"/>
                        <a:srcRect/>
                        <a:stretch>
                          <a:fillRect/>
                        </a:stretch>
                      </p:blipFill>
                      <p:spPr bwMode="auto">
                        <a:xfrm>
                          <a:off x="3829" y="1460"/>
                          <a:ext cx="19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Freeform 17"/>
            <p:cNvSpPr>
              <a:spLocks/>
            </p:cNvSpPr>
            <p:nvPr/>
          </p:nvSpPr>
          <p:spPr bwMode="auto">
            <a:xfrm>
              <a:off x="3868" y="1196"/>
              <a:ext cx="52" cy="124"/>
            </a:xfrm>
            <a:custGeom>
              <a:avLst/>
              <a:gdLst>
                <a:gd name="T0" fmla="*/ 52 w 52"/>
                <a:gd name="T1" fmla="*/ 0 h 124"/>
                <a:gd name="T2" fmla="*/ 44 w 52"/>
                <a:gd name="T3" fmla="*/ 76 h 124"/>
                <a:gd name="T4" fmla="*/ 0 w 52"/>
                <a:gd name="T5" fmla="*/ 124 h 124"/>
                <a:gd name="T6" fmla="*/ 0 60000 65536"/>
                <a:gd name="T7" fmla="*/ 0 60000 65536"/>
                <a:gd name="T8" fmla="*/ 0 60000 65536"/>
                <a:gd name="T9" fmla="*/ 0 w 52"/>
                <a:gd name="T10" fmla="*/ 0 h 124"/>
                <a:gd name="T11" fmla="*/ 52 w 52"/>
                <a:gd name="T12" fmla="*/ 124 h 124"/>
              </a:gdLst>
              <a:ahLst/>
              <a:cxnLst>
                <a:cxn ang="T6">
                  <a:pos x="T0" y="T1"/>
                </a:cxn>
                <a:cxn ang="T7">
                  <a:pos x="T2" y="T3"/>
                </a:cxn>
                <a:cxn ang="T8">
                  <a:pos x="T4" y="T5"/>
                </a:cxn>
              </a:cxnLst>
              <a:rect l="T9" t="T10" r="T11" b="T12"/>
              <a:pathLst>
                <a:path w="52" h="124">
                  <a:moveTo>
                    <a:pt x="52" y="0"/>
                  </a:moveTo>
                  <a:lnTo>
                    <a:pt x="44" y="76"/>
                  </a:lnTo>
                  <a:lnTo>
                    <a:pt x="0" y="12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graphicFrame>
          <p:nvGraphicFramePr>
            <p:cNvPr id="31" name="Object 18"/>
            <p:cNvGraphicFramePr>
              <a:graphicFrameLocks noChangeAspect="1"/>
            </p:cNvGraphicFramePr>
            <p:nvPr/>
          </p:nvGraphicFramePr>
          <p:xfrm>
            <a:off x="3899" y="1187"/>
            <a:ext cx="161" cy="225"/>
          </p:xfrm>
          <a:graphic>
            <a:graphicData uri="http://schemas.openxmlformats.org/presentationml/2006/ole">
              <mc:AlternateContent xmlns:mc="http://schemas.openxmlformats.org/markup-compatibility/2006">
                <mc:Choice xmlns:v="urn:schemas-microsoft-com:vml" Requires="v">
                  <p:oleObj spid="_x0000_s15374" name="公式" r:id="rId13" imgW="126720" imgH="177480" progId="Equation.3">
                    <p:embed/>
                  </p:oleObj>
                </mc:Choice>
                <mc:Fallback>
                  <p:oleObj name="公式" r:id="rId13" imgW="126720" imgH="177480" progId="Equation.3">
                    <p:embed/>
                    <p:pic>
                      <p:nvPicPr>
                        <p:cNvPr id="31"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9" y="1187"/>
                          <a:ext cx="16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20"/>
          <p:cNvGrpSpPr>
            <a:grpSpLocks/>
          </p:cNvGrpSpPr>
          <p:nvPr/>
        </p:nvGrpSpPr>
        <p:grpSpPr bwMode="auto">
          <a:xfrm>
            <a:off x="6604663" y="3478443"/>
            <a:ext cx="715963" cy="889000"/>
            <a:chOff x="3758" y="1198"/>
            <a:chExt cx="451" cy="560"/>
          </a:xfrm>
        </p:grpSpPr>
        <p:sp>
          <p:nvSpPr>
            <p:cNvPr id="33" name="Line 21"/>
            <p:cNvSpPr>
              <a:spLocks noChangeShapeType="1"/>
            </p:cNvSpPr>
            <p:nvPr/>
          </p:nvSpPr>
          <p:spPr bwMode="auto">
            <a:xfrm>
              <a:off x="3758" y="1758"/>
              <a:ext cx="45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4" name="Line 22"/>
            <p:cNvSpPr>
              <a:spLocks noChangeShapeType="1"/>
            </p:cNvSpPr>
            <p:nvPr/>
          </p:nvSpPr>
          <p:spPr bwMode="auto">
            <a:xfrm flipV="1">
              <a:off x="4209" y="1198"/>
              <a:ext cx="0" cy="56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296"/>
            </a:p>
          </p:txBody>
        </p:sp>
      </p:grpSp>
      <p:grpSp>
        <p:nvGrpSpPr>
          <p:cNvPr id="35" name="Group 23"/>
          <p:cNvGrpSpPr>
            <a:grpSpLocks/>
          </p:cNvGrpSpPr>
          <p:nvPr/>
        </p:nvGrpSpPr>
        <p:grpSpPr bwMode="auto">
          <a:xfrm>
            <a:off x="7282525" y="4335692"/>
            <a:ext cx="712787" cy="436564"/>
            <a:chOff x="4185" y="1738"/>
            <a:chExt cx="449" cy="275"/>
          </a:xfrm>
        </p:grpSpPr>
        <p:graphicFrame>
          <p:nvGraphicFramePr>
            <p:cNvPr id="36" name="Object 24"/>
            <p:cNvGraphicFramePr>
              <a:graphicFrameLocks noChangeAspect="1"/>
            </p:cNvGraphicFramePr>
            <p:nvPr/>
          </p:nvGraphicFramePr>
          <p:xfrm>
            <a:off x="4185" y="1740"/>
            <a:ext cx="449" cy="273"/>
          </p:xfrm>
          <a:graphic>
            <a:graphicData uri="http://schemas.openxmlformats.org/presentationml/2006/ole">
              <mc:AlternateContent xmlns:mc="http://schemas.openxmlformats.org/markup-compatibility/2006">
                <mc:Choice xmlns:v="urn:schemas-microsoft-com:vml" Requires="v">
                  <p:oleObj spid="_x0000_s15375" name="公式" r:id="rId15" imgW="355320" imgH="215640" progId="Equation.3">
                    <p:embed/>
                  </p:oleObj>
                </mc:Choice>
                <mc:Fallback>
                  <p:oleObj name="公式" r:id="rId15" imgW="355320" imgH="215640" progId="Equation.3">
                    <p:embed/>
                    <p:pic>
                      <p:nvPicPr>
                        <p:cNvPr id="36"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85" y="1740"/>
                          <a:ext cx="449"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Oval 25"/>
            <p:cNvSpPr>
              <a:spLocks noChangeAspect="1" noChangeArrowheads="1"/>
            </p:cNvSpPr>
            <p:nvPr/>
          </p:nvSpPr>
          <p:spPr bwMode="auto">
            <a:xfrm>
              <a:off x="4185" y="1738"/>
              <a:ext cx="57" cy="57"/>
            </a:xfrm>
            <a:prstGeom prst="ellipse">
              <a:avLst/>
            </a:prstGeom>
            <a:solidFill>
              <a:srgbClr val="FF0000"/>
            </a:solidFill>
            <a:ln w="9525">
              <a:solidFill>
                <a:srgbClr val="FF0000"/>
              </a:solidFill>
              <a:round/>
              <a:headEnd/>
              <a:tailEnd/>
            </a:ln>
          </p:spPr>
          <p:txBody>
            <a:bodyPr wrap="none" anchor="ctr"/>
            <a:lstStyle/>
            <a:p>
              <a:endParaRPr lang="zh-CN" altLang="en-US" sz="2296"/>
            </a:p>
          </p:txBody>
        </p:sp>
      </p:grpSp>
    </p:spTree>
    <p:extLst>
      <p:ext uri="{BB962C8B-B14F-4D97-AF65-F5344CB8AC3E}">
        <p14:creationId xmlns:p14="http://schemas.microsoft.com/office/powerpoint/2010/main" val="17940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up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checkerboard(across)">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strips(down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checkerboard(across)">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trips(upRigh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41</a:t>
            </a:fld>
            <a:endParaRPr lang="en-US" altLang="zh-CN"/>
          </a:p>
        </p:txBody>
      </p:sp>
      <p:sp>
        <p:nvSpPr>
          <p:cNvPr id="4" name="Rectangle 28"/>
          <p:cNvSpPr>
            <a:spLocks noChangeArrowheads="1"/>
          </p:cNvSpPr>
          <p:nvPr/>
        </p:nvSpPr>
        <p:spPr bwMode="auto">
          <a:xfrm>
            <a:off x="2238565" y="2602407"/>
            <a:ext cx="7990054" cy="353231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581134" indent="-455593" eaLnBrk="0" hangingPunct="0">
              <a:lnSpc>
                <a:spcPct val="110000"/>
              </a:lnSpc>
              <a:spcBef>
                <a:spcPts val="255"/>
              </a:spcBef>
              <a:buClr>
                <a:srgbClr val="7000C8"/>
              </a:buClr>
              <a:buSzPct val="75000"/>
              <a:buFont typeface="Wingdings" pitchFamily="2" charset="2"/>
              <a:buChar char="p"/>
            </a:pPr>
            <a:r>
              <a:rPr lang="en-US" altLang="zh-CN" sz="2806" i="1" dirty="0" err="1">
                <a:ea typeface="楷体" pitchFamily="49" charset="-122"/>
                <a:cs typeface="Times New Roman" pitchFamily="18" charset="0"/>
              </a:rPr>
              <a:t>xy</a:t>
            </a:r>
            <a:r>
              <a:rPr lang="zh-CN" altLang="en-US" sz="2806" dirty="0">
                <a:latin typeface="楷体" pitchFamily="49" charset="-122"/>
                <a:ea typeface="楷体" pitchFamily="49" charset="-122"/>
              </a:rPr>
              <a:t>空间一条确定的直线对应</a:t>
            </a:r>
            <a:r>
              <a:rPr lang="el-GR" altLang="zh-CN" sz="2806" i="1" dirty="0">
                <a:ea typeface="楷体" pitchFamily="49" charset="-122"/>
                <a:cs typeface="Times New Roman" pitchFamily="18" charset="0"/>
              </a:rPr>
              <a:t>ρθ</a:t>
            </a:r>
            <a:r>
              <a:rPr lang="zh-CN" altLang="en-US" sz="2806" dirty="0">
                <a:latin typeface="楷体" pitchFamily="49" charset="-122"/>
                <a:ea typeface="楷体" pitchFamily="49" charset="-122"/>
              </a:rPr>
              <a:t>参数空间的一个点</a:t>
            </a:r>
          </a:p>
          <a:p>
            <a:pPr marL="581134" indent="-455593" eaLnBrk="0" hangingPunct="0">
              <a:lnSpc>
                <a:spcPct val="110000"/>
              </a:lnSpc>
              <a:spcBef>
                <a:spcPts val="255"/>
              </a:spcBef>
              <a:buClr>
                <a:srgbClr val="7000C8"/>
              </a:buClr>
              <a:buSzPct val="75000"/>
              <a:buFont typeface="Wingdings" pitchFamily="2" charset="2"/>
              <a:buChar char="p"/>
            </a:pPr>
            <a:r>
              <a:rPr lang="zh-CN" altLang="en-US" sz="2806" dirty="0">
                <a:ea typeface="楷体" pitchFamily="49" charset="-122"/>
                <a:cs typeface="Times New Roman" pitchFamily="18" charset="0"/>
              </a:rPr>
              <a:t>参数空间的一条正弦曲线对应</a:t>
            </a:r>
            <a:r>
              <a:rPr lang="en-US" altLang="zh-CN" sz="2806" i="1" dirty="0" err="1">
                <a:ea typeface="楷体" pitchFamily="49" charset="-122"/>
                <a:cs typeface="Times New Roman" pitchFamily="18" charset="0"/>
              </a:rPr>
              <a:t>xy</a:t>
            </a:r>
            <a:r>
              <a:rPr lang="zh-CN" altLang="en-US" sz="2806" dirty="0">
                <a:ea typeface="楷体" pitchFamily="49" charset="-122"/>
                <a:cs typeface="Times New Roman" pitchFamily="18" charset="0"/>
              </a:rPr>
              <a:t>空间的一个点</a:t>
            </a:r>
          </a:p>
          <a:p>
            <a:pPr marL="581134" indent="-455593" eaLnBrk="0" hangingPunct="0">
              <a:lnSpc>
                <a:spcPct val="110000"/>
              </a:lnSpc>
              <a:spcBef>
                <a:spcPts val="255"/>
              </a:spcBef>
              <a:buClr>
                <a:srgbClr val="7000C8"/>
              </a:buClr>
              <a:buSzPct val="75000"/>
              <a:buFont typeface="Wingdings" pitchFamily="2" charset="2"/>
              <a:buChar char="p"/>
            </a:pPr>
            <a:r>
              <a:rPr lang="en-US" altLang="zh-CN" sz="2806" i="1" dirty="0" err="1">
                <a:ea typeface="楷体" pitchFamily="49" charset="-122"/>
                <a:cs typeface="Times New Roman" pitchFamily="18" charset="0"/>
              </a:rPr>
              <a:t>xy</a:t>
            </a:r>
            <a:r>
              <a:rPr lang="zh-CN" altLang="en-US" sz="2806" dirty="0">
                <a:ea typeface="楷体" pitchFamily="49" charset="-122"/>
                <a:cs typeface="Times New Roman" pitchFamily="18" charset="0"/>
              </a:rPr>
              <a:t>空间一条直线上的</a:t>
            </a:r>
            <a:r>
              <a:rPr lang="en-US" altLang="zh-CN" sz="2806" i="1" dirty="0">
                <a:ea typeface="楷体" pitchFamily="49" charset="-122"/>
                <a:cs typeface="Times New Roman" pitchFamily="18" charset="0"/>
              </a:rPr>
              <a:t>n</a:t>
            </a:r>
            <a:r>
              <a:rPr lang="zh-CN" altLang="en-US" sz="2806" dirty="0">
                <a:ea typeface="楷体" pitchFamily="49" charset="-122"/>
                <a:cs typeface="Times New Roman" pitchFamily="18" charset="0"/>
              </a:rPr>
              <a:t>个点，对应</a:t>
            </a:r>
            <a:r>
              <a:rPr lang="el-GR" altLang="zh-CN" sz="2806" i="1" dirty="0">
                <a:ea typeface="楷体" pitchFamily="49" charset="-122"/>
                <a:cs typeface="Times New Roman" pitchFamily="18" charset="0"/>
              </a:rPr>
              <a:t>ρθ</a:t>
            </a:r>
            <a:r>
              <a:rPr lang="zh-CN" altLang="en-US" sz="2806" dirty="0">
                <a:ea typeface="楷体" pitchFamily="49" charset="-122"/>
                <a:cs typeface="Times New Roman" pitchFamily="18" charset="0"/>
              </a:rPr>
              <a:t>参数空间经过一个公共点的</a:t>
            </a:r>
            <a:r>
              <a:rPr lang="en-US" altLang="zh-CN" sz="2806" i="1" dirty="0">
                <a:ea typeface="楷体" pitchFamily="49" charset="-122"/>
                <a:cs typeface="Times New Roman" pitchFamily="18" charset="0"/>
              </a:rPr>
              <a:t>n</a:t>
            </a:r>
            <a:r>
              <a:rPr lang="zh-CN" altLang="en-US" sz="2806" dirty="0">
                <a:ea typeface="楷体" pitchFamily="49" charset="-122"/>
                <a:cs typeface="Times New Roman" pitchFamily="18" charset="0"/>
              </a:rPr>
              <a:t>条正弦曲线</a:t>
            </a:r>
          </a:p>
          <a:p>
            <a:pPr marL="581134" indent="-455593" eaLnBrk="0" hangingPunct="0">
              <a:lnSpc>
                <a:spcPct val="110000"/>
              </a:lnSpc>
              <a:spcBef>
                <a:spcPts val="255"/>
              </a:spcBef>
              <a:buClr>
                <a:srgbClr val="7000C8"/>
              </a:buClr>
              <a:buSzPct val="75000"/>
              <a:buFont typeface="Wingdings" pitchFamily="2" charset="2"/>
              <a:buChar char="p"/>
            </a:pPr>
            <a:r>
              <a:rPr lang="zh-CN" altLang="en-US" sz="2806" dirty="0">
                <a:ea typeface="楷体" pitchFamily="49" charset="-122"/>
                <a:cs typeface="Times New Roman" pitchFamily="18" charset="0"/>
              </a:rPr>
              <a:t>对于原图中每一点，在参数空间确定一条正弦曲线，经过曲线最多的点为原图中直线的参数</a:t>
            </a:r>
          </a:p>
        </p:txBody>
      </p:sp>
      <p:sp>
        <p:nvSpPr>
          <p:cNvPr id="6"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7"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8" name="矩形 7"/>
          <p:cNvSpPr/>
          <p:nvPr/>
        </p:nvSpPr>
        <p:spPr>
          <a:xfrm>
            <a:off x="1891334" y="1967648"/>
            <a:ext cx="2246128"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极坐标形式</a:t>
            </a:r>
          </a:p>
        </p:txBody>
      </p:sp>
      <p:sp>
        <p:nvSpPr>
          <p:cNvPr id="9" name="矩形 8"/>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Tree>
    <p:extLst>
      <p:ext uri="{BB962C8B-B14F-4D97-AF65-F5344CB8AC3E}">
        <p14:creationId xmlns:p14="http://schemas.microsoft.com/office/powerpoint/2010/main" val="135400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42</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821736"/>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函数</a:t>
            </a:r>
          </a:p>
        </p:txBody>
      </p:sp>
      <p:sp>
        <p:nvSpPr>
          <p:cNvPr id="6" name="矩形 5"/>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8" name="矩形 7"/>
          <p:cNvSpPr/>
          <p:nvPr/>
        </p:nvSpPr>
        <p:spPr>
          <a:xfrm>
            <a:off x="2422253" y="2372798"/>
            <a:ext cx="7806366" cy="3978653"/>
          </a:xfrm>
          <a:prstGeom prst="rect">
            <a:avLst/>
          </a:prstGeom>
        </p:spPr>
        <p:txBody>
          <a:bodyPr wrap="square">
            <a:spAutoFit/>
          </a:bodyPr>
          <a:lstStyle/>
          <a:p>
            <a:pPr marL="491323" indent="-362752"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[H, THETA, RHO] = </a:t>
            </a:r>
            <a:r>
              <a:rPr lang="en-US" altLang="zh-CN" sz="2296" dirty="0" err="1">
                <a:ea typeface="楷体" pitchFamily="49" charset="-122"/>
                <a:cs typeface="Times New Roman" pitchFamily="18" charset="0"/>
              </a:rPr>
              <a:t>hough</a:t>
            </a:r>
            <a:r>
              <a:rPr lang="en-US" altLang="zh-CN" sz="2296" dirty="0">
                <a:ea typeface="楷体" pitchFamily="49" charset="-122"/>
                <a:cs typeface="Times New Roman" pitchFamily="18" charset="0"/>
              </a:rPr>
              <a:t>(BW)</a:t>
            </a:r>
          </a:p>
          <a:p>
            <a:pPr marL="491323" indent="-362752"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[H, THETA, RHO] = </a:t>
            </a:r>
            <a:r>
              <a:rPr lang="en-US" altLang="zh-CN" sz="2296" dirty="0" err="1">
                <a:ea typeface="楷体" pitchFamily="49" charset="-122"/>
                <a:cs typeface="Times New Roman" pitchFamily="18" charset="0"/>
              </a:rPr>
              <a:t>hough</a:t>
            </a:r>
            <a:r>
              <a:rPr lang="en-US" altLang="zh-CN" sz="2296" dirty="0">
                <a:ea typeface="楷体" pitchFamily="49" charset="-122"/>
                <a:cs typeface="Times New Roman" pitchFamily="18" charset="0"/>
              </a:rPr>
              <a:t>(BW,PARAM1,VAL1,</a:t>
            </a:r>
          </a:p>
          <a:p>
            <a:pPr marL="125541" algn="r" eaLnBrk="0" hangingPunct="0">
              <a:buClr>
                <a:srgbClr val="7000C8"/>
              </a:buClr>
              <a:buSzPct val="75000"/>
            </a:pPr>
            <a:r>
              <a:rPr lang="en-US" altLang="zh-CN" sz="2296" dirty="0">
                <a:ea typeface="楷体" pitchFamily="49" charset="-122"/>
                <a:cs typeface="Times New Roman" pitchFamily="18" charset="0"/>
              </a:rPr>
              <a:t>      PARAM2,VAL2)</a:t>
            </a:r>
            <a:r>
              <a:rPr lang="zh-CN" altLang="en-US" sz="2296" dirty="0">
                <a:ea typeface="楷体" pitchFamily="49" charset="-122"/>
                <a:cs typeface="Times New Roman" pitchFamily="18" charset="0"/>
              </a:rPr>
              <a:t>：</a:t>
            </a:r>
            <a:r>
              <a:rPr lang="zh-CN" altLang="zh-CN" sz="2296" dirty="0">
                <a:ea typeface="楷体" pitchFamily="49" charset="-122"/>
                <a:cs typeface="Times New Roman" pitchFamily="18" charset="0"/>
              </a:rPr>
              <a:t>对输入图像</a:t>
            </a:r>
            <a:r>
              <a:rPr lang="en-US" altLang="zh-CN" sz="2296" dirty="0">
                <a:ea typeface="楷体" pitchFamily="49" charset="-122"/>
                <a:cs typeface="Times New Roman" pitchFamily="18" charset="0"/>
              </a:rPr>
              <a:t>BW</a:t>
            </a:r>
            <a:r>
              <a:rPr lang="zh-CN" altLang="zh-CN" sz="2296" dirty="0">
                <a:ea typeface="楷体" pitchFamily="49" charset="-122"/>
                <a:cs typeface="Times New Roman" pitchFamily="18" charset="0"/>
              </a:rPr>
              <a:t>进行</a:t>
            </a:r>
            <a:r>
              <a:rPr lang="en-US" altLang="zh-CN" sz="2296" dirty="0">
                <a:ea typeface="楷体" pitchFamily="49" charset="-122"/>
                <a:cs typeface="Times New Roman" pitchFamily="18" charset="0"/>
              </a:rPr>
              <a:t>Hough</a:t>
            </a:r>
            <a:r>
              <a:rPr lang="zh-CN" altLang="zh-CN" sz="2296" dirty="0">
                <a:ea typeface="楷体" pitchFamily="49" charset="-122"/>
                <a:cs typeface="Times New Roman" pitchFamily="18" charset="0"/>
              </a:rPr>
              <a:t>变换</a:t>
            </a:r>
            <a:endParaRPr lang="en-US" altLang="zh-CN" sz="2296" dirty="0">
              <a:ea typeface="楷体" pitchFamily="49" charset="-122"/>
              <a:cs typeface="Times New Roman" pitchFamily="18" charset="0"/>
            </a:endParaRPr>
          </a:p>
          <a:p>
            <a:pPr marL="491323" indent="-362752"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LINES = </a:t>
            </a:r>
            <a:r>
              <a:rPr lang="en-US" altLang="zh-CN" sz="2296" dirty="0" err="1">
                <a:ea typeface="楷体" pitchFamily="49" charset="-122"/>
                <a:cs typeface="Times New Roman" pitchFamily="18" charset="0"/>
              </a:rPr>
              <a:t>houghlines</a:t>
            </a:r>
            <a:r>
              <a:rPr lang="en-US" altLang="zh-CN" sz="2296" dirty="0">
                <a:ea typeface="楷体" pitchFamily="49" charset="-122"/>
                <a:cs typeface="Times New Roman" pitchFamily="18" charset="0"/>
              </a:rPr>
              <a:t>(BW, THETA, RHO, PEAKS)</a:t>
            </a:r>
          </a:p>
          <a:p>
            <a:pPr marL="491323" indent="-362752"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LINES = </a:t>
            </a:r>
            <a:r>
              <a:rPr lang="en-US" altLang="zh-CN" sz="2296" dirty="0" err="1">
                <a:ea typeface="楷体" pitchFamily="49" charset="-122"/>
                <a:cs typeface="Times New Roman" pitchFamily="18" charset="0"/>
              </a:rPr>
              <a:t>houghlines</a:t>
            </a:r>
            <a:r>
              <a:rPr lang="en-US" altLang="zh-CN" sz="2296" dirty="0">
                <a:ea typeface="楷体" pitchFamily="49" charset="-122"/>
                <a:cs typeface="Times New Roman" pitchFamily="18" charset="0"/>
              </a:rPr>
              <a:t>(...,PARAM1,VAL1,</a:t>
            </a:r>
          </a:p>
          <a:p>
            <a:pPr marL="125541" algn="r" eaLnBrk="0" hangingPunct="0">
              <a:buClr>
                <a:srgbClr val="7000C8"/>
              </a:buClr>
              <a:buSzPct val="75000"/>
            </a:pPr>
            <a:r>
              <a:rPr lang="en-US" altLang="zh-CN" sz="2296" dirty="0">
                <a:ea typeface="楷体" pitchFamily="49" charset="-122"/>
                <a:cs typeface="Times New Roman" pitchFamily="18" charset="0"/>
              </a:rPr>
              <a:t>       PARAM2,VAL2)</a:t>
            </a:r>
          </a:p>
          <a:p>
            <a:pPr marL="125541" eaLnBrk="0" hangingPunct="0">
              <a:buClr>
                <a:srgbClr val="7000C8"/>
              </a:buClr>
              <a:buSzPct val="75000"/>
            </a:pPr>
            <a:r>
              <a:rPr lang="en-US" altLang="zh-CN" sz="2296" dirty="0">
                <a:ea typeface="楷体" pitchFamily="49" charset="-122"/>
                <a:cs typeface="Times New Roman" pitchFamily="18" charset="0"/>
              </a:rPr>
              <a:t>      </a:t>
            </a:r>
            <a:r>
              <a:rPr lang="zh-CN" altLang="zh-CN" sz="2296" dirty="0">
                <a:ea typeface="楷体" pitchFamily="49" charset="-122"/>
                <a:cs typeface="Times New Roman" pitchFamily="18" charset="0"/>
              </a:rPr>
              <a:t>根据</a:t>
            </a:r>
            <a:r>
              <a:rPr lang="en-US" altLang="zh-CN" sz="2296" dirty="0">
                <a:ea typeface="楷体" pitchFamily="49" charset="-122"/>
                <a:cs typeface="Times New Roman" pitchFamily="18" charset="0"/>
              </a:rPr>
              <a:t>Hough</a:t>
            </a:r>
            <a:r>
              <a:rPr lang="zh-CN" altLang="zh-CN" sz="2296" dirty="0">
                <a:ea typeface="楷体" pitchFamily="49" charset="-122"/>
                <a:cs typeface="Times New Roman" pitchFamily="18" charset="0"/>
              </a:rPr>
              <a:t>变换的结果提取图像</a:t>
            </a:r>
            <a:r>
              <a:rPr lang="en-US" altLang="zh-CN" sz="2296" dirty="0">
                <a:ea typeface="楷体" pitchFamily="49" charset="-122"/>
                <a:cs typeface="Times New Roman" pitchFamily="18" charset="0"/>
              </a:rPr>
              <a:t>BW</a:t>
            </a:r>
            <a:r>
              <a:rPr lang="zh-CN" altLang="zh-CN" sz="2296" dirty="0">
                <a:ea typeface="楷体" pitchFamily="49" charset="-122"/>
                <a:cs typeface="Times New Roman" pitchFamily="18" charset="0"/>
              </a:rPr>
              <a:t>中的线段</a:t>
            </a:r>
            <a:endParaRPr lang="en-US" altLang="zh-CN" sz="2296" dirty="0">
              <a:ea typeface="楷体" pitchFamily="49" charset="-122"/>
              <a:cs typeface="Times New Roman" pitchFamily="18" charset="0"/>
            </a:endParaRPr>
          </a:p>
          <a:p>
            <a:pPr marL="490015" indent="-364474"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PEAKS = </a:t>
            </a:r>
            <a:r>
              <a:rPr lang="en-US" altLang="zh-CN" sz="2296" dirty="0" err="1">
                <a:ea typeface="楷体" pitchFamily="49" charset="-122"/>
                <a:cs typeface="Times New Roman" pitchFamily="18" charset="0"/>
              </a:rPr>
              <a:t>houghpeaks</a:t>
            </a:r>
            <a:r>
              <a:rPr lang="en-US" altLang="zh-CN" sz="2296" dirty="0">
                <a:ea typeface="楷体" pitchFamily="49" charset="-122"/>
                <a:cs typeface="Times New Roman" pitchFamily="18" charset="0"/>
              </a:rPr>
              <a:t>(H,NUMPEAKS)</a:t>
            </a:r>
          </a:p>
          <a:p>
            <a:pPr marL="490015" indent="-364474" eaLnBrk="0" hangingPunct="0">
              <a:buClr>
                <a:srgbClr val="7000C8"/>
              </a:buClr>
              <a:buSzPct val="75000"/>
              <a:buFont typeface="Wingdings" pitchFamily="2" charset="2"/>
              <a:buChar char="p"/>
            </a:pPr>
            <a:r>
              <a:rPr lang="en-US" altLang="zh-CN" sz="2296" dirty="0">
                <a:ea typeface="楷体" pitchFamily="49" charset="-122"/>
                <a:cs typeface="Times New Roman" pitchFamily="18" charset="0"/>
              </a:rPr>
              <a:t>PEAKS = </a:t>
            </a:r>
            <a:r>
              <a:rPr lang="en-US" altLang="zh-CN" sz="2296" dirty="0" err="1">
                <a:ea typeface="楷体" pitchFamily="49" charset="-122"/>
                <a:cs typeface="Times New Roman" pitchFamily="18" charset="0"/>
              </a:rPr>
              <a:t>houghpeaks</a:t>
            </a:r>
            <a:r>
              <a:rPr lang="en-US" altLang="zh-CN" sz="2296" dirty="0">
                <a:ea typeface="楷体" pitchFamily="49" charset="-122"/>
                <a:cs typeface="Times New Roman" pitchFamily="18" charset="0"/>
              </a:rPr>
              <a:t>(...,PARAM1,VAL1,</a:t>
            </a:r>
          </a:p>
          <a:p>
            <a:pPr marL="125541" algn="r" eaLnBrk="0" hangingPunct="0">
              <a:buClr>
                <a:srgbClr val="7000C8"/>
              </a:buClr>
              <a:buSzPct val="75000"/>
            </a:pPr>
            <a:r>
              <a:rPr lang="en-US" altLang="zh-CN" sz="2296" dirty="0">
                <a:ea typeface="楷体" pitchFamily="49" charset="-122"/>
                <a:cs typeface="Times New Roman" pitchFamily="18" charset="0"/>
              </a:rPr>
              <a:t>   PARAM2,VAL2</a:t>
            </a:r>
            <a:r>
              <a:rPr lang="en-US" altLang="zh-CN" sz="2296" dirty="0"/>
              <a:t>)</a:t>
            </a:r>
            <a:endParaRPr lang="en-US" altLang="zh-CN" sz="2296" dirty="0">
              <a:ea typeface="楷体" pitchFamily="49" charset="-122"/>
              <a:cs typeface="Times New Roman" pitchFamily="18" charset="0"/>
            </a:endParaRPr>
          </a:p>
          <a:p>
            <a:pPr marL="125541" eaLnBrk="0" hangingPunct="0">
              <a:buClr>
                <a:srgbClr val="7000C8"/>
              </a:buClr>
              <a:buSzPct val="75000"/>
            </a:pPr>
            <a:r>
              <a:rPr lang="en-US" altLang="zh-CN" sz="2296" dirty="0">
                <a:ea typeface="楷体" pitchFamily="49" charset="-122"/>
                <a:cs typeface="Times New Roman" pitchFamily="18" charset="0"/>
              </a:rPr>
              <a:t>                                </a:t>
            </a:r>
            <a:r>
              <a:rPr lang="zh-CN" altLang="zh-CN" sz="2296" dirty="0">
                <a:ea typeface="楷体" pitchFamily="49" charset="-122"/>
                <a:cs typeface="Times New Roman" pitchFamily="18" charset="0"/>
              </a:rPr>
              <a:t>提取</a:t>
            </a:r>
            <a:r>
              <a:rPr lang="en-US" altLang="zh-CN" sz="2296" dirty="0">
                <a:ea typeface="楷体" pitchFamily="49" charset="-122"/>
                <a:cs typeface="Times New Roman" pitchFamily="18" charset="0"/>
              </a:rPr>
              <a:t>Hough</a:t>
            </a:r>
            <a:r>
              <a:rPr lang="zh-CN" altLang="zh-CN" sz="2296" dirty="0">
                <a:ea typeface="楷体" pitchFamily="49" charset="-122"/>
                <a:cs typeface="Times New Roman" pitchFamily="18" charset="0"/>
              </a:rPr>
              <a:t>变换后参数平面的峰值点</a:t>
            </a:r>
            <a:endParaRPr lang="zh-CN" altLang="en-US" sz="2296" dirty="0">
              <a:ea typeface="楷体" pitchFamily="49" charset="-122"/>
              <a:cs typeface="Times New Roman" pitchFamily="18" charset="0"/>
            </a:endParaRPr>
          </a:p>
        </p:txBody>
      </p:sp>
    </p:spTree>
    <p:extLst>
      <p:ext uri="{BB962C8B-B14F-4D97-AF65-F5344CB8AC3E}">
        <p14:creationId xmlns:p14="http://schemas.microsoft.com/office/powerpoint/2010/main" val="535216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43</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775814"/>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例程</a:t>
            </a:r>
          </a:p>
        </p:txBody>
      </p:sp>
      <p:sp>
        <p:nvSpPr>
          <p:cNvPr id="6" name="矩形 5"/>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
        <p:nvSpPr>
          <p:cNvPr id="8" name="Rectangle 4"/>
          <p:cNvSpPr>
            <a:spLocks noChangeArrowheads="1"/>
          </p:cNvSpPr>
          <p:nvPr/>
        </p:nvSpPr>
        <p:spPr bwMode="auto">
          <a:xfrm>
            <a:off x="2376331" y="2280954"/>
            <a:ext cx="8036322" cy="443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buClr>
                <a:srgbClr val="7000C8"/>
              </a:buClr>
              <a:buSzPct val="75000"/>
            </a:pPr>
            <a:r>
              <a:rPr lang="en-US" altLang="zh-CN" sz="2551" dirty="0">
                <a:ea typeface="楷体" pitchFamily="49" charset="-122"/>
                <a:cs typeface="Times New Roman" pitchFamily="18" charset="0"/>
              </a:rPr>
              <a:t>Image=rgb2gray(</a:t>
            </a:r>
            <a:r>
              <a:rPr lang="en-US" altLang="zh-CN" sz="2551" dirty="0" err="1">
                <a:ea typeface="楷体" pitchFamily="49" charset="-122"/>
                <a:cs typeface="Times New Roman" pitchFamily="18" charset="0"/>
              </a:rPr>
              <a:t>imread</a:t>
            </a:r>
            <a:r>
              <a:rPr lang="en-US" altLang="zh-CN" sz="2551" dirty="0">
                <a:ea typeface="楷体" pitchFamily="49" charset="-122"/>
                <a:cs typeface="Times New Roman" pitchFamily="18" charset="0"/>
              </a:rPr>
              <a:t>('houghsource.bmp'));</a:t>
            </a:r>
          </a:p>
          <a:p>
            <a:pPr marL="125541" eaLnBrk="0" hangingPunct="0">
              <a:buClr>
                <a:srgbClr val="7000C8"/>
              </a:buClr>
              <a:buSzPct val="75000"/>
            </a:pPr>
            <a:r>
              <a:rPr lang="en-US" altLang="zh-CN" sz="2551" dirty="0" err="1">
                <a:ea typeface="楷体" pitchFamily="49" charset="-122"/>
                <a:cs typeface="Times New Roman" pitchFamily="18" charset="0"/>
              </a:rPr>
              <a:t>bw</a:t>
            </a:r>
            <a:r>
              <a:rPr lang="en-US" altLang="zh-CN" sz="2551" dirty="0">
                <a:ea typeface="楷体" pitchFamily="49" charset="-122"/>
                <a:cs typeface="Times New Roman" pitchFamily="18" charset="0"/>
              </a:rPr>
              <a:t>=edge(</a:t>
            </a:r>
            <a:r>
              <a:rPr lang="en-US" altLang="zh-CN" sz="2551" dirty="0" err="1">
                <a:ea typeface="楷体" pitchFamily="49" charset="-122"/>
                <a:cs typeface="Times New Roman" pitchFamily="18" charset="0"/>
              </a:rPr>
              <a:t>Image,'canny</a:t>
            </a:r>
            <a:r>
              <a:rPr lang="en-US" altLang="zh-CN" sz="2551" dirty="0">
                <a:ea typeface="楷体" pitchFamily="49" charset="-122"/>
                <a:cs typeface="Times New Roman" pitchFamily="18" charset="0"/>
              </a:rPr>
              <a:t>');</a:t>
            </a:r>
          </a:p>
          <a:p>
            <a:pPr marL="125541" eaLnBrk="0" hangingPunct="0">
              <a:buClr>
                <a:srgbClr val="7000C8"/>
              </a:buClr>
              <a:buSzPct val="75000"/>
            </a:pPr>
            <a:r>
              <a:rPr lang="en-US" altLang="zh-CN" sz="2551" dirty="0" err="1">
                <a:ea typeface="楷体" pitchFamily="49" charset="-122"/>
                <a:cs typeface="Times New Roman" pitchFamily="18" charset="0"/>
              </a:rPr>
              <a:t>figure,imshow</a:t>
            </a:r>
            <a:r>
              <a:rPr lang="en-US" altLang="zh-CN" sz="2551" dirty="0">
                <a:ea typeface="楷体" pitchFamily="49" charset="-122"/>
                <a:cs typeface="Times New Roman" pitchFamily="18" charset="0"/>
              </a:rPr>
              <a:t>(</a:t>
            </a:r>
            <a:r>
              <a:rPr lang="en-US" altLang="zh-CN" sz="2551" dirty="0" err="1">
                <a:ea typeface="楷体" pitchFamily="49" charset="-122"/>
                <a:cs typeface="Times New Roman" pitchFamily="18" charset="0"/>
              </a:rPr>
              <a:t>bw</a:t>
            </a:r>
            <a:r>
              <a:rPr lang="en-US" altLang="zh-CN" sz="2551" dirty="0">
                <a:ea typeface="楷体" pitchFamily="49" charset="-122"/>
                <a:cs typeface="Times New Roman" pitchFamily="18" charset="0"/>
              </a:rPr>
              <a:t>);</a:t>
            </a:r>
          </a:p>
          <a:p>
            <a:pPr marL="125541" eaLnBrk="0" hangingPunct="0">
              <a:buClr>
                <a:srgbClr val="7000C8"/>
              </a:buClr>
              <a:buSzPct val="75000"/>
            </a:pPr>
            <a:r>
              <a:rPr lang="en-US" altLang="zh-CN" sz="2551" dirty="0">
                <a:ea typeface="楷体" pitchFamily="49" charset="-122"/>
                <a:cs typeface="Times New Roman" pitchFamily="18" charset="0"/>
              </a:rPr>
              <a:t>[</a:t>
            </a:r>
            <a:r>
              <a:rPr lang="en-US" altLang="zh-CN" sz="2551" dirty="0" err="1">
                <a:ea typeface="楷体" pitchFamily="49" charset="-122"/>
                <a:cs typeface="Times New Roman" pitchFamily="18" charset="0"/>
              </a:rPr>
              <a:t>h,t,r</a:t>
            </a:r>
            <a:r>
              <a:rPr lang="en-US" altLang="zh-CN" sz="2551" dirty="0">
                <a:ea typeface="楷体" pitchFamily="49" charset="-122"/>
                <a:cs typeface="Times New Roman" pitchFamily="18" charset="0"/>
              </a:rPr>
              <a:t>]=</a:t>
            </a:r>
            <a:r>
              <a:rPr lang="en-US" altLang="zh-CN" sz="2551" dirty="0" err="1">
                <a:ea typeface="楷体" pitchFamily="49" charset="-122"/>
                <a:cs typeface="Times New Roman" pitchFamily="18" charset="0"/>
              </a:rPr>
              <a:t>hough</a:t>
            </a:r>
            <a:r>
              <a:rPr lang="en-US" altLang="zh-CN" sz="2551" dirty="0">
                <a:ea typeface="楷体" pitchFamily="49" charset="-122"/>
                <a:cs typeface="Times New Roman" pitchFamily="18" charset="0"/>
              </a:rPr>
              <a:t>(bw,'RhoResolution',0.5,</a:t>
            </a:r>
          </a:p>
          <a:p>
            <a:pPr marL="125541" eaLnBrk="0" hangingPunct="0">
              <a:buClr>
                <a:srgbClr val="7000C8"/>
              </a:buClr>
              <a:buSzPct val="75000"/>
            </a:pPr>
            <a:r>
              <a:rPr lang="en-US" altLang="zh-CN" sz="2551" dirty="0">
                <a:ea typeface="楷体" pitchFamily="49" charset="-122"/>
                <a:cs typeface="Times New Roman" pitchFamily="18" charset="0"/>
              </a:rPr>
              <a:t>                              'ThetaResolution',0.5);</a:t>
            </a:r>
          </a:p>
          <a:p>
            <a:pPr marL="125541" eaLnBrk="0" hangingPunct="0">
              <a:buClr>
                <a:srgbClr val="7000C8"/>
              </a:buClr>
              <a:buSzPct val="75000"/>
            </a:pPr>
            <a:r>
              <a:rPr lang="en-US" altLang="zh-CN" sz="2551" dirty="0" err="1">
                <a:ea typeface="楷体" pitchFamily="49" charset="-122"/>
                <a:cs typeface="Times New Roman" pitchFamily="18" charset="0"/>
              </a:rPr>
              <a:t>figure,imshow</a:t>
            </a:r>
            <a:r>
              <a:rPr lang="en-US" altLang="zh-CN" sz="2551" dirty="0">
                <a:ea typeface="楷体" pitchFamily="49" charset="-122"/>
                <a:cs typeface="Times New Roman" pitchFamily="18" charset="0"/>
              </a:rPr>
              <a:t>(</a:t>
            </a:r>
            <a:r>
              <a:rPr lang="en-US" altLang="zh-CN" sz="2551" dirty="0" err="1">
                <a:ea typeface="楷体" pitchFamily="49" charset="-122"/>
                <a:cs typeface="Times New Roman" pitchFamily="18" charset="0"/>
              </a:rPr>
              <a:t>imadjust</a:t>
            </a:r>
            <a:r>
              <a:rPr lang="en-US" altLang="zh-CN" sz="2551" dirty="0">
                <a:ea typeface="楷体" pitchFamily="49" charset="-122"/>
                <a:cs typeface="Times New Roman" pitchFamily="18" charset="0"/>
              </a:rPr>
              <a:t>(mat2gray(h)),'</a:t>
            </a:r>
            <a:r>
              <a:rPr lang="en-US" altLang="zh-CN" sz="2551" dirty="0" err="1">
                <a:ea typeface="楷体" pitchFamily="49" charset="-122"/>
                <a:cs typeface="Times New Roman" pitchFamily="18" charset="0"/>
              </a:rPr>
              <a:t>XData</a:t>
            </a:r>
            <a:r>
              <a:rPr lang="en-US" altLang="zh-CN" sz="2551" dirty="0">
                <a:ea typeface="楷体" pitchFamily="49" charset="-122"/>
                <a:cs typeface="Times New Roman" pitchFamily="18" charset="0"/>
              </a:rPr>
              <a:t>',t,</a:t>
            </a:r>
          </a:p>
          <a:p>
            <a:pPr marL="125541" eaLnBrk="0" hangingPunct="0">
              <a:buClr>
                <a:srgbClr val="7000C8"/>
              </a:buClr>
              <a:buSzPct val="75000"/>
            </a:pPr>
            <a:r>
              <a:rPr lang="en-US" altLang="zh-CN" sz="2551" dirty="0">
                <a:ea typeface="楷体" pitchFamily="49" charset="-122"/>
                <a:cs typeface="Times New Roman" pitchFamily="18" charset="0"/>
              </a:rPr>
              <a:t>                          '</a:t>
            </a:r>
            <a:r>
              <a:rPr lang="en-US" altLang="zh-CN" sz="2551" dirty="0" err="1">
                <a:ea typeface="楷体" pitchFamily="49" charset="-122"/>
                <a:cs typeface="Times New Roman" pitchFamily="18" charset="0"/>
              </a:rPr>
              <a:t>YData</a:t>
            </a:r>
            <a:r>
              <a:rPr lang="en-US" altLang="zh-CN" sz="2551" dirty="0">
                <a:ea typeface="楷体" pitchFamily="49" charset="-122"/>
                <a:cs typeface="Times New Roman" pitchFamily="18" charset="0"/>
              </a:rPr>
              <a:t>',r,'</a:t>
            </a:r>
            <a:r>
              <a:rPr lang="en-US" altLang="zh-CN" sz="2551" dirty="0" err="1">
                <a:ea typeface="楷体" pitchFamily="49" charset="-122"/>
                <a:cs typeface="Times New Roman" pitchFamily="18" charset="0"/>
              </a:rPr>
              <a:t>InitialMagnification</a:t>
            </a:r>
            <a:r>
              <a:rPr lang="en-US" altLang="zh-CN" sz="2551" dirty="0">
                <a:ea typeface="楷体" pitchFamily="49" charset="-122"/>
                <a:cs typeface="Times New Roman" pitchFamily="18" charset="0"/>
              </a:rPr>
              <a:t>','fit');</a:t>
            </a:r>
          </a:p>
          <a:p>
            <a:pPr marL="125541" eaLnBrk="0" hangingPunct="0">
              <a:buClr>
                <a:srgbClr val="7000C8"/>
              </a:buClr>
              <a:buSzPct val="75000"/>
            </a:pPr>
            <a:r>
              <a:rPr lang="en-US" altLang="zh-CN" sz="2551" dirty="0" err="1">
                <a:ea typeface="楷体" pitchFamily="49" charset="-122"/>
                <a:cs typeface="Times New Roman" pitchFamily="18" charset="0"/>
              </a:rPr>
              <a:t>xlabel</a:t>
            </a:r>
            <a:r>
              <a:rPr lang="en-US" altLang="zh-CN" sz="2551" dirty="0">
                <a:ea typeface="楷体" pitchFamily="49" charset="-122"/>
                <a:cs typeface="Times New Roman" pitchFamily="18" charset="0"/>
              </a:rPr>
              <a:t>('\theta'),</a:t>
            </a:r>
            <a:r>
              <a:rPr lang="en-US" altLang="zh-CN" sz="2551" dirty="0" err="1">
                <a:ea typeface="楷体" pitchFamily="49" charset="-122"/>
                <a:cs typeface="Times New Roman" pitchFamily="18" charset="0"/>
              </a:rPr>
              <a:t>ylabel</a:t>
            </a:r>
            <a:r>
              <a:rPr lang="en-US" altLang="zh-CN" sz="2551" dirty="0">
                <a:ea typeface="楷体" pitchFamily="49" charset="-122"/>
                <a:cs typeface="Times New Roman" pitchFamily="18" charset="0"/>
              </a:rPr>
              <a:t>('\rho');</a:t>
            </a:r>
          </a:p>
          <a:p>
            <a:pPr marL="125541" eaLnBrk="0" hangingPunct="0">
              <a:buClr>
                <a:srgbClr val="7000C8"/>
              </a:buClr>
              <a:buSzPct val="75000"/>
            </a:pPr>
            <a:r>
              <a:rPr lang="en-US" altLang="zh-CN" sz="2551" dirty="0">
                <a:ea typeface="楷体" pitchFamily="49" charset="-122"/>
                <a:cs typeface="Times New Roman" pitchFamily="18" charset="0"/>
              </a:rPr>
              <a:t>axis </a:t>
            </a:r>
            <a:r>
              <a:rPr lang="en-US" altLang="zh-CN" sz="2551" dirty="0" err="1">
                <a:ea typeface="楷体" pitchFamily="49" charset="-122"/>
                <a:cs typeface="Times New Roman" pitchFamily="18" charset="0"/>
              </a:rPr>
              <a:t>on,axis</a:t>
            </a:r>
            <a:r>
              <a:rPr lang="en-US" altLang="zh-CN" sz="2551" dirty="0">
                <a:ea typeface="楷体" pitchFamily="49" charset="-122"/>
                <a:cs typeface="Times New Roman" pitchFamily="18" charset="0"/>
              </a:rPr>
              <a:t> </a:t>
            </a:r>
            <a:r>
              <a:rPr lang="en-US" altLang="zh-CN" sz="2551" dirty="0" err="1">
                <a:ea typeface="楷体" pitchFamily="49" charset="-122"/>
                <a:cs typeface="Times New Roman" pitchFamily="18" charset="0"/>
              </a:rPr>
              <a:t>normal,hold</a:t>
            </a:r>
            <a:r>
              <a:rPr lang="en-US" altLang="zh-CN" sz="2551" dirty="0">
                <a:ea typeface="楷体" pitchFamily="49" charset="-122"/>
                <a:cs typeface="Times New Roman" pitchFamily="18" charset="0"/>
              </a:rPr>
              <a:t> on;</a:t>
            </a:r>
          </a:p>
          <a:p>
            <a:pPr marL="125541" eaLnBrk="0" hangingPunct="0">
              <a:buClr>
                <a:srgbClr val="7000C8"/>
              </a:buClr>
              <a:buSzPct val="75000"/>
            </a:pPr>
            <a:r>
              <a:rPr lang="en-US" altLang="zh-CN" sz="2551" dirty="0">
                <a:ea typeface="楷体" pitchFamily="49" charset="-122"/>
                <a:cs typeface="Times New Roman" pitchFamily="18" charset="0"/>
              </a:rPr>
              <a:t>P=</a:t>
            </a:r>
            <a:r>
              <a:rPr lang="en-US" altLang="zh-CN" sz="2551" dirty="0" err="1">
                <a:ea typeface="楷体" pitchFamily="49" charset="-122"/>
                <a:cs typeface="Times New Roman" pitchFamily="18" charset="0"/>
              </a:rPr>
              <a:t>houghpeaks</a:t>
            </a:r>
            <a:r>
              <a:rPr lang="en-US" altLang="zh-CN" sz="2551" dirty="0">
                <a:ea typeface="楷体" pitchFamily="49" charset="-122"/>
                <a:cs typeface="Times New Roman" pitchFamily="18" charset="0"/>
              </a:rPr>
              <a:t>(h,2);    x=t(P(:,2));      y=r(P(:,1));</a:t>
            </a:r>
          </a:p>
          <a:p>
            <a:pPr marL="125541" eaLnBrk="0" hangingPunct="0">
              <a:buClr>
                <a:srgbClr val="7000C8"/>
              </a:buClr>
              <a:buSzPct val="75000"/>
            </a:pPr>
            <a:r>
              <a:rPr lang="en-US" altLang="zh-CN" sz="2551" dirty="0">
                <a:ea typeface="楷体" pitchFamily="49" charset="-122"/>
                <a:cs typeface="Times New Roman" pitchFamily="18" charset="0"/>
              </a:rPr>
              <a:t>plot(</a:t>
            </a:r>
            <a:r>
              <a:rPr lang="en-US" altLang="zh-CN" sz="2551" dirty="0" err="1">
                <a:ea typeface="楷体" pitchFamily="49" charset="-122"/>
                <a:cs typeface="Times New Roman" pitchFamily="18" charset="0"/>
              </a:rPr>
              <a:t>x,y,'s','color','r</a:t>
            </a:r>
            <a:r>
              <a:rPr lang="en-US" altLang="zh-CN" sz="2551" dirty="0">
                <a:ea typeface="楷体" pitchFamily="49" charset="-122"/>
                <a:cs typeface="Times New Roman" pitchFamily="18" charset="0"/>
              </a:rPr>
              <a:t>');</a:t>
            </a:r>
          </a:p>
        </p:txBody>
      </p:sp>
    </p:spTree>
    <p:extLst>
      <p:ext uri="{BB962C8B-B14F-4D97-AF65-F5344CB8AC3E}">
        <p14:creationId xmlns:p14="http://schemas.microsoft.com/office/powerpoint/2010/main" val="1482086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44</a:t>
            </a:fld>
            <a:endParaRPr lang="en-US" altLang="zh-CN"/>
          </a:p>
        </p:txBody>
      </p:sp>
      <p:sp>
        <p:nvSpPr>
          <p:cNvPr id="3" name="矩形 2"/>
          <p:cNvSpPr/>
          <p:nvPr/>
        </p:nvSpPr>
        <p:spPr>
          <a:xfrm>
            <a:off x="2514096" y="2556486"/>
            <a:ext cx="7898557" cy="4017767"/>
          </a:xfrm>
          <a:prstGeom prst="rect">
            <a:avLst/>
          </a:prstGeom>
        </p:spPr>
        <p:txBody>
          <a:bodyPr wrap="square">
            <a:spAutoFit/>
          </a:bodyPr>
          <a:lstStyle/>
          <a:p>
            <a:pPr eaLnBrk="0" hangingPunct="0">
              <a:buClr>
                <a:srgbClr val="7000C8"/>
              </a:buClr>
              <a:buSzPct val="75000"/>
            </a:pPr>
            <a:r>
              <a:rPr lang="en-US" altLang="zh-CN" sz="2551" dirty="0">
                <a:ea typeface="楷体" pitchFamily="49" charset="-122"/>
                <a:cs typeface="Times New Roman" pitchFamily="18" charset="0"/>
              </a:rPr>
              <a:t>lines=</a:t>
            </a:r>
            <a:r>
              <a:rPr lang="en-US" altLang="zh-CN" sz="2551" dirty="0" err="1">
                <a:ea typeface="楷体" pitchFamily="49" charset="-122"/>
                <a:cs typeface="Times New Roman" pitchFamily="18" charset="0"/>
              </a:rPr>
              <a:t>houghlines</a:t>
            </a:r>
            <a:r>
              <a:rPr lang="en-US" altLang="zh-CN" sz="2551" dirty="0">
                <a:ea typeface="楷体" pitchFamily="49" charset="-122"/>
                <a:cs typeface="Times New Roman" pitchFamily="18" charset="0"/>
              </a:rPr>
              <a:t>(bw,t,r,P,'FillGap',5,'Minlength',7);</a:t>
            </a:r>
          </a:p>
          <a:p>
            <a:pPr eaLnBrk="0" hangingPunct="0">
              <a:buClr>
                <a:srgbClr val="7000C8"/>
              </a:buClr>
              <a:buSzPct val="75000"/>
            </a:pPr>
            <a:r>
              <a:rPr lang="en-US" altLang="zh-CN" sz="2551" dirty="0" err="1">
                <a:ea typeface="楷体" pitchFamily="49" charset="-122"/>
                <a:cs typeface="Times New Roman" pitchFamily="18" charset="0"/>
              </a:rPr>
              <a:t>figure,imshow</a:t>
            </a:r>
            <a:r>
              <a:rPr lang="en-US" altLang="zh-CN" sz="2551" dirty="0">
                <a:ea typeface="楷体" pitchFamily="49" charset="-122"/>
                <a:cs typeface="Times New Roman" pitchFamily="18" charset="0"/>
              </a:rPr>
              <a:t>(Image);</a:t>
            </a:r>
            <a:endParaRPr lang="zh-CN" altLang="en-US" sz="2551" dirty="0">
              <a:ea typeface="楷体" pitchFamily="49" charset="-122"/>
              <a:cs typeface="Times New Roman" pitchFamily="18" charset="0"/>
            </a:endParaRPr>
          </a:p>
          <a:p>
            <a:r>
              <a:rPr lang="en-US" altLang="zh-CN" sz="2551" dirty="0"/>
              <a:t>hold on;</a:t>
            </a:r>
          </a:p>
          <a:p>
            <a:r>
              <a:rPr lang="en-US" altLang="zh-CN" sz="2551" dirty="0" err="1"/>
              <a:t>max_len</a:t>
            </a:r>
            <a:r>
              <a:rPr lang="en-US" altLang="zh-CN" sz="2551" dirty="0"/>
              <a:t>=0;</a:t>
            </a:r>
          </a:p>
          <a:p>
            <a:r>
              <a:rPr lang="en-US" altLang="zh-CN" sz="2551" dirty="0"/>
              <a:t>for </a:t>
            </a:r>
            <a:r>
              <a:rPr lang="en-US" altLang="zh-CN" sz="2551" dirty="0" err="1"/>
              <a:t>i</a:t>
            </a:r>
            <a:r>
              <a:rPr lang="en-US" altLang="zh-CN" sz="2551" dirty="0"/>
              <a:t>=1:length(lines)</a:t>
            </a:r>
          </a:p>
          <a:p>
            <a:r>
              <a:rPr lang="en-US" altLang="zh-CN" sz="2551" dirty="0"/>
              <a:t>    </a:t>
            </a:r>
            <a:r>
              <a:rPr lang="en-US" altLang="zh-CN" sz="2551" dirty="0" err="1"/>
              <a:t>xy</a:t>
            </a:r>
            <a:r>
              <a:rPr lang="en-US" altLang="zh-CN" sz="2551" dirty="0"/>
              <a:t>=[lines(</a:t>
            </a:r>
            <a:r>
              <a:rPr lang="en-US" altLang="zh-CN" sz="2551" dirty="0" err="1"/>
              <a:t>i</a:t>
            </a:r>
            <a:r>
              <a:rPr lang="en-US" altLang="zh-CN" sz="2551" dirty="0"/>
              <a:t>).point1;lines(</a:t>
            </a:r>
            <a:r>
              <a:rPr lang="en-US" altLang="zh-CN" sz="2551" dirty="0" err="1"/>
              <a:t>i</a:t>
            </a:r>
            <a:r>
              <a:rPr lang="en-US" altLang="zh-CN" sz="2551" dirty="0"/>
              <a:t>).point2];</a:t>
            </a:r>
          </a:p>
          <a:p>
            <a:r>
              <a:rPr lang="en-US" altLang="zh-CN" sz="2551" dirty="0"/>
              <a:t>    plot(</a:t>
            </a:r>
            <a:r>
              <a:rPr lang="en-US" altLang="zh-CN" sz="2551" dirty="0" err="1"/>
              <a:t>xy</a:t>
            </a:r>
            <a:r>
              <a:rPr lang="en-US" altLang="zh-CN" sz="2551" dirty="0"/>
              <a:t>(:,1),</a:t>
            </a:r>
            <a:r>
              <a:rPr lang="en-US" altLang="zh-CN" sz="2551" dirty="0" err="1"/>
              <a:t>xy</a:t>
            </a:r>
            <a:r>
              <a:rPr lang="en-US" altLang="zh-CN" sz="2551" dirty="0"/>
              <a:t>(:,2),'LineWidth',2,'Color','g');</a:t>
            </a:r>
          </a:p>
          <a:p>
            <a:r>
              <a:rPr lang="en-US" altLang="zh-CN" sz="2551" dirty="0"/>
              <a:t>    plot(</a:t>
            </a:r>
            <a:r>
              <a:rPr lang="en-US" altLang="zh-CN" sz="2551" dirty="0" err="1"/>
              <a:t>xy</a:t>
            </a:r>
            <a:r>
              <a:rPr lang="en-US" altLang="zh-CN" sz="2551" dirty="0"/>
              <a:t>(1,1),</a:t>
            </a:r>
            <a:r>
              <a:rPr lang="en-US" altLang="zh-CN" sz="2551" dirty="0" err="1"/>
              <a:t>xy</a:t>
            </a:r>
            <a:r>
              <a:rPr lang="en-US" altLang="zh-CN" sz="2551" dirty="0"/>
              <a:t>(1,2),'x','LineWidth',2,'Color','y');</a:t>
            </a:r>
          </a:p>
          <a:p>
            <a:r>
              <a:rPr lang="en-US" altLang="zh-CN" sz="2551" dirty="0"/>
              <a:t>    plot(</a:t>
            </a:r>
            <a:r>
              <a:rPr lang="en-US" altLang="zh-CN" sz="2551" dirty="0" err="1"/>
              <a:t>xy</a:t>
            </a:r>
            <a:r>
              <a:rPr lang="en-US" altLang="zh-CN" sz="2551" dirty="0"/>
              <a:t>(2,1),</a:t>
            </a:r>
            <a:r>
              <a:rPr lang="en-US" altLang="zh-CN" sz="2551" dirty="0" err="1"/>
              <a:t>xy</a:t>
            </a:r>
            <a:r>
              <a:rPr lang="en-US" altLang="zh-CN" sz="2551" dirty="0"/>
              <a:t>(2,2),'x','LineWidth',2,'Color','r');</a:t>
            </a:r>
          </a:p>
          <a:p>
            <a:r>
              <a:rPr lang="en-US" altLang="zh-CN" sz="2551" dirty="0"/>
              <a:t>end</a:t>
            </a:r>
            <a:endParaRPr lang="zh-CN" altLang="en-US" sz="2551" dirty="0"/>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6" name="矩形 5"/>
          <p:cNvSpPr/>
          <p:nvPr/>
        </p:nvSpPr>
        <p:spPr>
          <a:xfrm>
            <a:off x="1891334" y="1967648"/>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例程</a:t>
            </a:r>
          </a:p>
        </p:txBody>
      </p:sp>
      <p:sp>
        <p:nvSpPr>
          <p:cNvPr id="7" name="矩形 6"/>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spTree>
    <p:extLst>
      <p:ext uri="{BB962C8B-B14F-4D97-AF65-F5344CB8AC3E}">
        <p14:creationId xmlns:p14="http://schemas.microsoft.com/office/powerpoint/2010/main" val="2963081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45</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913580"/>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例程</a:t>
            </a:r>
          </a:p>
        </p:txBody>
      </p:sp>
      <p:sp>
        <p:nvSpPr>
          <p:cNvPr id="6" name="矩形 5"/>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）检测直线</a:t>
            </a:r>
          </a:p>
        </p:txBody>
      </p:sp>
      <p:grpSp>
        <p:nvGrpSpPr>
          <p:cNvPr id="12" name="组合 11"/>
          <p:cNvGrpSpPr/>
          <p:nvPr/>
        </p:nvGrpSpPr>
        <p:grpSpPr>
          <a:xfrm>
            <a:off x="2053336" y="2694251"/>
            <a:ext cx="2068025" cy="2924786"/>
            <a:chOff x="344487" y="2112367"/>
            <a:chExt cx="1621389" cy="2293113"/>
          </a:xfrm>
        </p:grpSpPr>
        <p:pic>
          <p:nvPicPr>
            <p:cNvPr id="183298" name="Picture 2" descr="hough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7" y="2112367"/>
              <a:ext cx="1621389"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75052" y="3994557"/>
              <a:ext cx="1560259"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原始图像 </a:t>
              </a:r>
              <a:endParaRPr lang="zh-CN" altLang="en-US" sz="2806" dirty="0">
                <a:solidFill>
                  <a:srgbClr val="C00000"/>
                </a:solidFill>
                <a:latin typeface="楷体" pitchFamily="49" charset="-122"/>
                <a:ea typeface="楷体" pitchFamily="49" charset="-122"/>
              </a:endParaRPr>
            </a:p>
          </p:txBody>
        </p:sp>
      </p:grpSp>
      <p:grpSp>
        <p:nvGrpSpPr>
          <p:cNvPr id="11" name="组合 10"/>
          <p:cNvGrpSpPr/>
          <p:nvPr/>
        </p:nvGrpSpPr>
        <p:grpSpPr>
          <a:xfrm>
            <a:off x="4443278" y="2694251"/>
            <a:ext cx="3351366" cy="2924786"/>
            <a:chOff x="2346037" y="2112367"/>
            <a:chExt cx="2627564" cy="2293113"/>
          </a:xfrm>
        </p:grpSpPr>
        <p:pic>
          <p:nvPicPr>
            <p:cNvPr id="183299" name="Picture 3" descr="houghh"/>
            <p:cNvPicPr>
              <a:picLocks noChangeAspect="1" noChangeArrowheads="1"/>
            </p:cNvPicPr>
            <p:nvPr/>
          </p:nvPicPr>
          <p:blipFill>
            <a:blip r:embed="rId3">
              <a:extLst>
                <a:ext uri="{28A0092B-C50C-407E-A947-70E740481C1C}">
                  <a14:useLocalDpi xmlns:a14="http://schemas.microsoft.com/office/drawing/2010/main" val="0"/>
                </a:ext>
              </a:extLst>
            </a:blip>
            <a:srcRect l="2664" t="6361" r="7230" b="2620"/>
            <a:stretch>
              <a:fillRect/>
            </a:stretch>
          </p:blipFill>
          <p:spPr bwMode="auto">
            <a:xfrm>
              <a:off x="2346037" y="2112367"/>
              <a:ext cx="2627564"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716292" y="3994557"/>
              <a:ext cx="1887055" cy="410923"/>
            </a:xfrm>
            <a:prstGeom prst="rect">
              <a:avLst/>
            </a:prstGeom>
          </p:spPr>
          <p:txBody>
            <a:bodyPr wrap="square" anchor="ctr" anchorCtr="1">
              <a:spAutoFit/>
            </a:bodyPr>
            <a:lstStyle/>
            <a:p>
              <a:pPr algn="ctr"/>
              <a:r>
                <a:rPr lang="zh-CN" altLang="zh-CN" sz="2806" i="1" dirty="0">
                  <a:solidFill>
                    <a:srgbClr val="C00000"/>
                  </a:solidFill>
                  <a:ea typeface="楷体" pitchFamily="49" charset="-122"/>
                  <a:cs typeface="Times New Roman" panose="02020603050405020304" pitchFamily="18" charset="0"/>
                </a:rPr>
                <a:t>ρθ</a:t>
              </a:r>
              <a:r>
                <a:rPr lang="zh-CN" altLang="zh-CN" sz="2806" dirty="0">
                  <a:solidFill>
                    <a:srgbClr val="C00000"/>
                  </a:solidFill>
                  <a:latin typeface="楷体" pitchFamily="49" charset="-122"/>
                  <a:ea typeface="楷体" pitchFamily="49" charset="-122"/>
                </a:rPr>
                <a:t>参数空间</a:t>
              </a:r>
              <a:endParaRPr lang="zh-CN" altLang="en-US" sz="2806" dirty="0">
                <a:solidFill>
                  <a:srgbClr val="C00000"/>
                </a:solidFill>
                <a:latin typeface="楷体" pitchFamily="49" charset="-122"/>
                <a:ea typeface="楷体" pitchFamily="49" charset="-122"/>
              </a:endParaRPr>
            </a:p>
          </p:txBody>
        </p:sp>
      </p:grpSp>
      <p:grpSp>
        <p:nvGrpSpPr>
          <p:cNvPr id="10" name="组合 9"/>
          <p:cNvGrpSpPr/>
          <p:nvPr/>
        </p:nvGrpSpPr>
        <p:grpSpPr>
          <a:xfrm>
            <a:off x="8116562" y="2694251"/>
            <a:ext cx="2045245" cy="2924786"/>
            <a:chOff x="5353763" y="2112367"/>
            <a:chExt cx="1603529" cy="2293113"/>
          </a:xfrm>
        </p:grpSpPr>
        <p:pic>
          <p:nvPicPr>
            <p:cNvPr id="183300" name="Picture 4" descr="houghbiaozh"/>
            <p:cNvPicPr>
              <a:picLocks noChangeAspect="1" noChangeArrowheads="1"/>
            </p:cNvPicPr>
            <p:nvPr/>
          </p:nvPicPr>
          <p:blipFill>
            <a:blip r:embed="rId4">
              <a:extLst>
                <a:ext uri="{28A0092B-C50C-407E-A947-70E740481C1C}">
                  <a14:useLocalDpi xmlns:a14="http://schemas.microsoft.com/office/drawing/2010/main" val="0"/>
                </a:ext>
              </a:extLst>
            </a:blip>
            <a:srcRect l="22556" t="8017" r="22708" b="15271"/>
            <a:stretch>
              <a:fillRect/>
            </a:stretch>
          </p:blipFill>
          <p:spPr bwMode="auto">
            <a:xfrm>
              <a:off x="5353763" y="2112367"/>
              <a:ext cx="1603529"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495731" y="3994557"/>
              <a:ext cx="1319592"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检测结果</a:t>
              </a:r>
              <a:endParaRPr lang="zh-CN" altLang="en-US" sz="2806" dirty="0">
                <a:solidFill>
                  <a:srgbClr val="C00000"/>
                </a:solidFill>
                <a:latin typeface="楷体" pitchFamily="49" charset="-122"/>
                <a:ea typeface="楷体" pitchFamily="49" charset="-122"/>
              </a:endParaRPr>
            </a:p>
          </p:txBody>
        </p:sp>
      </p:grpSp>
    </p:spTree>
    <p:extLst>
      <p:ext uri="{BB962C8B-B14F-4D97-AF65-F5344CB8AC3E}">
        <p14:creationId xmlns:p14="http://schemas.microsoft.com/office/powerpoint/2010/main" val="3354329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46</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913580"/>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原理</a:t>
            </a:r>
          </a:p>
        </p:txBody>
      </p:sp>
      <p:sp>
        <p:nvSpPr>
          <p:cNvPr id="6" name="矩形 5"/>
          <p:cNvSpPr>
            <a:spLocks noChangeArrowheads="1"/>
          </p:cNvSpPr>
          <p:nvPr/>
        </p:nvSpPr>
        <p:spPr bwMode="auto">
          <a:xfrm>
            <a:off x="1696109" y="1279675"/>
            <a:ext cx="186256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）检测圆</a:t>
            </a:r>
          </a:p>
        </p:txBody>
      </p:sp>
      <p:grpSp>
        <p:nvGrpSpPr>
          <p:cNvPr id="9" name="组合 8"/>
          <p:cNvGrpSpPr/>
          <p:nvPr/>
        </p:nvGrpSpPr>
        <p:grpSpPr>
          <a:xfrm>
            <a:off x="3909255" y="2471615"/>
            <a:ext cx="4495018" cy="635913"/>
            <a:chOff x="1452458" y="1995569"/>
            <a:chExt cx="3524219" cy="498573"/>
          </a:xfrm>
        </p:grpSpPr>
        <p:graphicFrame>
          <p:nvGraphicFramePr>
            <p:cNvPr id="7" name="Object 5"/>
            <p:cNvGraphicFramePr>
              <a:graphicFrameLocks noChangeAspect="1"/>
            </p:cNvGraphicFramePr>
            <p:nvPr>
              <p:extLst/>
            </p:nvPr>
          </p:nvGraphicFramePr>
          <p:xfrm>
            <a:off x="2517640" y="2002444"/>
            <a:ext cx="2459037" cy="465137"/>
          </p:xfrm>
          <a:graphic>
            <a:graphicData uri="http://schemas.openxmlformats.org/presentationml/2006/ole">
              <mc:AlternateContent xmlns:mc="http://schemas.openxmlformats.org/markup-compatibility/2006">
                <mc:Choice xmlns:v="urn:schemas-microsoft-com:vml" Requires="v">
                  <p:oleObj spid="_x0000_s16387" name="Equation" r:id="rId3" imgW="1473120" imgH="279360" progId="Equation.DSMT4">
                    <p:embed/>
                  </p:oleObj>
                </mc:Choice>
                <mc:Fallback>
                  <p:oleObj name="Equation" r:id="rId3" imgW="1473120" imgH="279360" progId="Equation.DSMT4">
                    <p:embed/>
                    <p:pic>
                      <p:nvPicPr>
                        <p:cNvPr id="7" name="Object 5"/>
                        <p:cNvPicPr>
                          <a:picLocks noChangeAspect="1" noChangeArrowheads="1"/>
                        </p:cNvPicPr>
                        <p:nvPr/>
                      </p:nvPicPr>
                      <p:blipFill>
                        <a:blip r:embed="rId4"/>
                        <a:srcRect/>
                        <a:stretch>
                          <a:fillRect/>
                        </a:stretch>
                      </p:blipFill>
                      <p:spPr bwMode="auto">
                        <a:xfrm>
                          <a:off x="2517640" y="2002444"/>
                          <a:ext cx="245903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p:cNvSpPr txBox="1">
              <a:spLocks noChangeArrowheads="1"/>
            </p:cNvSpPr>
            <p:nvPr/>
          </p:nvSpPr>
          <p:spPr bwMode="auto">
            <a:xfrm>
              <a:off x="1452458" y="1995569"/>
              <a:ext cx="2320017" cy="49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116618" tIns="58309" rIns="116618" bIns="58309">
              <a:spAutoFit/>
            </a:bodyPr>
            <a:lstStyle>
              <a:defPPr>
                <a:defRPr lang="zh-CN"/>
              </a:defPPr>
              <a:lvl1pPr marL="98425" eaLnBrk="0" hangingPunct="0">
                <a:lnSpc>
                  <a:spcPct val="120000"/>
                </a:lnSpc>
                <a:spcBef>
                  <a:spcPct val="20000"/>
                </a:spcBef>
                <a:buClr>
                  <a:srgbClr val="7000C8"/>
                </a:buClr>
                <a:buSzPct val="75000"/>
                <a:defRPr sz="2200">
                  <a:latin typeface="楷体" pitchFamily="49" charset="-122"/>
                  <a:ea typeface="楷体" pitchFamily="49" charset="-122"/>
                </a:defRPr>
              </a:lvl1pPr>
            </a:lstStyle>
            <a:p>
              <a:r>
                <a:rPr lang="zh-CN" altLang="en-US" sz="2806" dirty="0"/>
                <a:t>圆方程</a:t>
              </a:r>
            </a:p>
          </p:txBody>
        </p:sp>
      </p:grpSp>
      <p:sp>
        <p:nvSpPr>
          <p:cNvPr id="10" name="矩形 9"/>
          <p:cNvSpPr/>
          <p:nvPr/>
        </p:nvSpPr>
        <p:spPr>
          <a:xfrm>
            <a:off x="2422254" y="3164578"/>
            <a:ext cx="7806712" cy="1662506"/>
          </a:xfrm>
          <a:prstGeom prst="rect">
            <a:avLst/>
          </a:prstGeom>
        </p:spPr>
        <p:txBody>
          <a:bodyPr wrap="square">
            <a:spAutoFit/>
          </a:bodyPr>
          <a:lstStyle/>
          <a:p>
            <a:pPr marL="581134" indent="-455593" eaLnBrk="0" hangingPunct="0">
              <a:buClr>
                <a:srgbClr val="7000C8"/>
              </a:buClr>
              <a:buSzPct val="75000"/>
              <a:buFont typeface="Wingdings" pitchFamily="2" charset="2"/>
              <a:buChar char="p"/>
            </a:pPr>
            <a:r>
              <a:rPr lang="en-US" altLang="zh-CN" sz="2551" i="1" dirty="0" err="1">
                <a:ea typeface="楷体" pitchFamily="49" charset="-122"/>
                <a:cs typeface="Times New Roman" panose="02020603050405020304" pitchFamily="18" charset="0"/>
              </a:rPr>
              <a:t>xy</a:t>
            </a:r>
            <a:r>
              <a:rPr lang="zh-CN" altLang="en-US" sz="2551" dirty="0">
                <a:ea typeface="楷体" pitchFamily="49" charset="-122"/>
                <a:cs typeface="Times New Roman" panose="02020603050405020304" pitchFamily="18" charset="0"/>
              </a:rPr>
              <a:t>空间一个圆对应三维参数空间一个点（</a:t>
            </a:r>
            <a:r>
              <a:rPr lang="en-US" altLang="zh-CN" sz="2551" i="1" dirty="0" err="1">
                <a:ea typeface="楷体" pitchFamily="49" charset="-122"/>
                <a:cs typeface="Times New Roman" panose="02020603050405020304" pitchFamily="18" charset="0"/>
              </a:rPr>
              <a:t>a</a:t>
            </a:r>
            <a:r>
              <a:rPr lang="en-US" altLang="zh-CN" sz="2551" dirty="0" err="1">
                <a:ea typeface="楷体" pitchFamily="49" charset="-122"/>
                <a:cs typeface="Times New Roman" panose="02020603050405020304" pitchFamily="18" charset="0"/>
              </a:rPr>
              <a:t>,</a:t>
            </a:r>
            <a:r>
              <a:rPr lang="en-US" altLang="zh-CN" sz="2551" i="1" dirty="0" err="1">
                <a:ea typeface="楷体" pitchFamily="49" charset="-122"/>
                <a:cs typeface="Times New Roman" panose="02020603050405020304" pitchFamily="18" charset="0"/>
              </a:rPr>
              <a:t>b</a:t>
            </a:r>
            <a:r>
              <a:rPr lang="en-US" altLang="zh-CN" sz="2551" dirty="0" err="1">
                <a:ea typeface="楷体" pitchFamily="49" charset="-122"/>
                <a:cs typeface="Times New Roman" panose="02020603050405020304" pitchFamily="18" charset="0"/>
              </a:rPr>
              <a:t>,</a:t>
            </a:r>
            <a:r>
              <a:rPr lang="en-US" altLang="zh-CN" sz="2551" i="1" dirty="0" err="1">
                <a:ea typeface="楷体" pitchFamily="49" charset="-122"/>
                <a:cs typeface="Times New Roman" panose="02020603050405020304" pitchFamily="18" charset="0"/>
              </a:rPr>
              <a:t>r</a:t>
            </a:r>
            <a:r>
              <a:rPr lang="en-US" altLang="zh-CN" sz="2551" dirty="0">
                <a:ea typeface="楷体" pitchFamily="49" charset="-122"/>
                <a:cs typeface="Times New Roman" panose="02020603050405020304" pitchFamily="18" charset="0"/>
              </a:rPr>
              <a:t>)</a:t>
            </a:r>
          </a:p>
          <a:p>
            <a:pPr marL="581134" indent="-455593" eaLnBrk="0" hangingPunct="0">
              <a:buClr>
                <a:srgbClr val="7000C8"/>
              </a:buClr>
              <a:buSzPct val="75000"/>
              <a:buFont typeface="Wingdings" pitchFamily="2" charset="2"/>
              <a:buChar char="p"/>
            </a:pPr>
            <a:r>
              <a:rPr lang="en-US" altLang="zh-CN" sz="2551" i="1" dirty="0" err="1">
                <a:ea typeface="楷体" pitchFamily="49" charset="-122"/>
                <a:cs typeface="Times New Roman" panose="02020603050405020304" pitchFamily="18" charset="0"/>
              </a:rPr>
              <a:t>xy</a:t>
            </a:r>
            <a:r>
              <a:rPr lang="zh-CN" altLang="en-US" sz="2551" dirty="0">
                <a:ea typeface="楷体" pitchFamily="49" charset="-122"/>
                <a:cs typeface="Times New Roman" panose="02020603050405020304" pitchFamily="18" charset="0"/>
              </a:rPr>
              <a:t>空间圆上一个点</a:t>
            </a:r>
            <a:r>
              <a:rPr lang="en-US" altLang="zh-CN" sz="2551" dirty="0">
                <a:ea typeface="楷体" pitchFamily="49" charset="-122"/>
                <a:cs typeface="Times New Roman" panose="02020603050405020304" pitchFamily="18" charset="0"/>
              </a:rPr>
              <a:t>(</a:t>
            </a:r>
            <a:r>
              <a:rPr lang="en-US" altLang="zh-CN" sz="2551" i="1" dirty="0" err="1">
                <a:ea typeface="楷体" pitchFamily="49" charset="-122"/>
                <a:cs typeface="Times New Roman" panose="02020603050405020304" pitchFamily="18" charset="0"/>
              </a:rPr>
              <a:t>x</a:t>
            </a:r>
            <a:r>
              <a:rPr lang="en-US" altLang="zh-CN" sz="2551" dirty="0" err="1">
                <a:ea typeface="楷体" pitchFamily="49" charset="-122"/>
                <a:cs typeface="Times New Roman" panose="02020603050405020304" pitchFamily="18" charset="0"/>
              </a:rPr>
              <a:t>,</a:t>
            </a:r>
            <a:r>
              <a:rPr lang="en-US" altLang="zh-CN" sz="2551" i="1" dirty="0" err="1">
                <a:ea typeface="楷体" pitchFamily="49" charset="-122"/>
                <a:cs typeface="Times New Roman" panose="02020603050405020304" pitchFamily="18" charset="0"/>
              </a:rPr>
              <a:t>y</a:t>
            </a:r>
            <a:r>
              <a:rPr lang="en-US" altLang="zh-CN" sz="2551" dirty="0">
                <a:ea typeface="楷体" pitchFamily="49" charset="-122"/>
                <a:cs typeface="Times New Roman" panose="02020603050405020304" pitchFamily="18" charset="0"/>
              </a:rPr>
              <a:t>)</a:t>
            </a:r>
            <a:r>
              <a:rPr lang="zh-CN" altLang="en-US" sz="2551" dirty="0">
                <a:ea typeface="楷体" pitchFamily="49" charset="-122"/>
                <a:cs typeface="Times New Roman" panose="02020603050405020304" pitchFamily="18" charset="0"/>
              </a:rPr>
              <a:t>对应参数空间一条曲线</a:t>
            </a:r>
          </a:p>
          <a:p>
            <a:pPr marL="581134" indent="-455593" eaLnBrk="0" hangingPunct="0">
              <a:buClr>
                <a:srgbClr val="7000C8"/>
              </a:buClr>
              <a:buSzPct val="75000"/>
              <a:buFont typeface="Wingdings" pitchFamily="2" charset="2"/>
              <a:buChar char="p"/>
            </a:pPr>
            <a:r>
              <a:rPr lang="en-US" altLang="zh-CN" sz="2551" i="1" dirty="0" err="1">
                <a:ea typeface="楷体" pitchFamily="49" charset="-122"/>
                <a:cs typeface="Times New Roman" panose="02020603050405020304" pitchFamily="18" charset="0"/>
              </a:rPr>
              <a:t>xy</a:t>
            </a:r>
            <a:r>
              <a:rPr lang="zh-CN" altLang="en-US" sz="2551" dirty="0">
                <a:ea typeface="楷体" pitchFamily="49" charset="-122"/>
                <a:cs typeface="Times New Roman" panose="02020603050405020304" pitchFamily="18" charset="0"/>
              </a:rPr>
              <a:t>空间圆上</a:t>
            </a:r>
            <a:r>
              <a:rPr lang="en-US" altLang="zh-CN" sz="2551" i="1" dirty="0">
                <a:ea typeface="楷体" pitchFamily="49" charset="-122"/>
                <a:cs typeface="Times New Roman" panose="02020603050405020304" pitchFamily="18" charset="0"/>
              </a:rPr>
              <a:t>n</a:t>
            </a:r>
            <a:r>
              <a:rPr lang="zh-CN" altLang="en-US" sz="2551" dirty="0">
                <a:ea typeface="楷体" pitchFamily="49" charset="-122"/>
                <a:cs typeface="Times New Roman" panose="02020603050405020304" pitchFamily="18" charset="0"/>
              </a:rPr>
              <a:t>个点对应参数空间</a:t>
            </a:r>
            <a:r>
              <a:rPr lang="en-US" altLang="zh-CN" sz="2551" i="1" dirty="0">
                <a:ea typeface="楷体" pitchFamily="49" charset="-122"/>
                <a:cs typeface="Times New Roman" panose="02020603050405020304" pitchFamily="18" charset="0"/>
              </a:rPr>
              <a:t>n</a:t>
            </a:r>
            <a:r>
              <a:rPr lang="zh-CN" altLang="en-US" sz="2551" dirty="0">
                <a:ea typeface="楷体" pitchFamily="49" charset="-122"/>
                <a:cs typeface="Times New Roman" panose="02020603050405020304" pitchFamily="18" charset="0"/>
              </a:rPr>
              <a:t>条相交于一点的曲线</a:t>
            </a:r>
          </a:p>
        </p:txBody>
      </p:sp>
      <p:sp>
        <p:nvSpPr>
          <p:cNvPr id="11" name="矩形 10"/>
          <p:cNvSpPr/>
          <p:nvPr/>
        </p:nvSpPr>
        <p:spPr>
          <a:xfrm>
            <a:off x="2248054" y="4973317"/>
            <a:ext cx="7990399" cy="981327"/>
          </a:xfrm>
          <a:prstGeom prst="rect">
            <a:avLst/>
          </a:prstGeom>
          <a:solidFill>
            <a:srgbClr val="CCFFFF"/>
          </a:solidFill>
          <a:ln w="22225">
            <a:solidFill>
              <a:schemeClr val="accent1"/>
            </a:solidFill>
          </a:ln>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对于原图中每一点，在参数空间确定一条曲线，经过曲线最多的点为原图中圆的参数</a:t>
            </a:r>
          </a:p>
        </p:txBody>
      </p:sp>
    </p:spTree>
    <p:extLst>
      <p:ext uri="{BB962C8B-B14F-4D97-AF65-F5344CB8AC3E}">
        <p14:creationId xmlns:p14="http://schemas.microsoft.com/office/powerpoint/2010/main" val="3231934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47</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4" y="1867658"/>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算法</a:t>
            </a:r>
          </a:p>
        </p:txBody>
      </p:sp>
      <p:sp>
        <p:nvSpPr>
          <p:cNvPr id="6" name="矩形 5"/>
          <p:cNvSpPr>
            <a:spLocks noChangeArrowheads="1"/>
          </p:cNvSpPr>
          <p:nvPr/>
        </p:nvSpPr>
        <p:spPr bwMode="auto">
          <a:xfrm>
            <a:off x="1696109" y="1279675"/>
            <a:ext cx="186256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）检测圆</a:t>
            </a:r>
          </a:p>
        </p:txBody>
      </p:sp>
      <p:sp>
        <p:nvSpPr>
          <p:cNvPr id="7" name="矩形 6"/>
          <p:cNvSpPr/>
          <p:nvPr/>
        </p:nvSpPr>
        <p:spPr>
          <a:xfrm>
            <a:off x="2422252" y="2345387"/>
            <a:ext cx="7990401" cy="4410182"/>
          </a:xfrm>
          <a:prstGeom prst="rect">
            <a:avLst/>
          </a:prstGeom>
        </p:spPr>
        <p:txBody>
          <a:bodyPr wrap="square">
            <a:spAutoFit/>
          </a:bodyPr>
          <a:lstStyle/>
          <a:p>
            <a:pPr marL="581134" indent="-455593"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假设原图像已经处理为二值边缘图像，扫描图中的每一个像素点：</a:t>
            </a:r>
          </a:p>
          <a:p>
            <a:pPr marL="1162269" lvl="1" indent="-455593" eaLnBrk="0" hangingPunct="0">
              <a:buClr>
                <a:srgbClr val="7000C8"/>
              </a:buClr>
              <a:buSzPct val="75000"/>
              <a:buFont typeface="Wingdings" pitchFamily="2" charset="2"/>
              <a:buChar char="u"/>
            </a:pPr>
            <a:r>
              <a:rPr lang="zh-CN" altLang="en-US" sz="2806" dirty="0">
                <a:latin typeface="楷体" pitchFamily="49" charset="-122"/>
                <a:ea typeface="楷体" pitchFamily="49" charset="-122"/>
              </a:rPr>
              <a:t>背景点，不作任何处理</a:t>
            </a:r>
          </a:p>
          <a:p>
            <a:pPr marL="1162269" lvl="1" indent="-455593" eaLnBrk="0" hangingPunct="0">
              <a:buClr>
                <a:srgbClr val="7000C8"/>
              </a:buClr>
              <a:buSzPct val="75000"/>
              <a:buFont typeface="Wingdings" pitchFamily="2" charset="2"/>
              <a:buChar char="u"/>
            </a:pPr>
            <a:r>
              <a:rPr lang="zh-CN" altLang="en-US" sz="2806" dirty="0">
                <a:latin typeface="楷体" pitchFamily="49" charset="-122"/>
                <a:ea typeface="楷体" pitchFamily="49" charset="-122"/>
              </a:rPr>
              <a:t>目标点，确定曲线：参数空间上的对应曲线上所有的值累加</a:t>
            </a:r>
            <a:r>
              <a:rPr lang="en-US" altLang="zh-CN" sz="2806" dirty="0">
                <a:latin typeface="楷体" pitchFamily="49" charset="-122"/>
                <a:ea typeface="楷体" pitchFamily="49" charset="-122"/>
              </a:rPr>
              <a:t>1</a:t>
            </a:r>
          </a:p>
          <a:p>
            <a:pPr marL="581134" indent="-455593"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循环扫描所有点</a:t>
            </a:r>
          </a:p>
          <a:p>
            <a:pPr marL="581134" indent="-455593"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参数空间上累计值为最大的点</a:t>
            </a:r>
            <a:r>
              <a:rPr lang="en-US" altLang="zh-CN" sz="2806" dirty="0">
                <a:latin typeface="楷体" pitchFamily="49" charset="-122"/>
                <a:ea typeface="楷体" pitchFamily="49" charset="-122"/>
              </a:rPr>
              <a:t>(</a:t>
            </a:r>
            <a:r>
              <a:rPr lang="en-US" altLang="zh-CN" sz="2806" i="1" dirty="0">
                <a:ea typeface="楷体" pitchFamily="49" charset="-122"/>
                <a:cs typeface="Times New Roman" panose="02020603050405020304" pitchFamily="18" charset="0"/>
              </a:rPr>
              <a:t>a</a:t>
            </a:r>
            <a:r>
              <a:rPr lang="en-US" altLang="zh-CN" sz="2806" baseline="30000"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b</a:t>
            </a:r>
            <a:r>
              <a:rPr lang="en-US" altLang="zh-CN" sz="2806" baseline="30000"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r</a:t>
            </a:r>
            <a:r>
              <a:rPr lang="en-US" altLang="zh-CN" sz="2806" baseline="30000" dirty="0">
                <a:ea typeface="楷体" pitchFamily="49" charset="-122"/>
                <a:cs typeface="Times New Roman" panose="02020603050405020304" pitchFamily="18" charset="0"/>
              </a:rPr>
              <a:t>*</a:t>
            </a:r>
            <a:r>
              <a:rPr lang="en-US" altLang="zh-CN" sz="2806" dirty="0">
                <a:ea typeface="楷体" pitchFamily="49" charset="-122"/>
                <a:cs typeface="Times New Roman" panose="02020603050405020304" pitchFamily="18" charset="0"/>
              </a:rPr>
              <a:t>)</a:t>
            </a:r>
            <a:r>
              <a:rPr lang="zh-CN" altLang="en-US" sz="2806" dirty="0">
                <a:latin typeface="楷体" pitchFamily="49" charset="-122"/>
                <a:ea typeface="楷体" pitchFamily="49" charset="-122"/>
              </a:rPr>
              <a:t>为所求圆参数</a:t>
            </a:r>
          </a:p>
          <a:p>
            <a:pPr marL="581134" indent="-455593"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按照该参数与原图像同等大小的空白图像上绘制圆</a:t>
            </a:r>
          </a:p>
        </p:txBody>
      </p:sp>
    </p:spTree>
    <p:extLst>
      <p:ext uri="{BB962C8B-B14F-4D97-AF65-F5344CB8AC3E}">
        <p14:creationId xmlns:p14="http://schemas.microsoft.com/office/powerpoint/2010/main" val="4149557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48</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p:nvPr/>
        </p:nvSpPr>
        <p:spPr>
          <a:xfrm>
            <a:off x="1891335" y="1867658"/>
            <a:ext cx="1951175"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简化运算</a:t>
            </a:r>
          </a:p>
        </p:txBody>
      </p:sp>
      <p:sp>
        <p:nvSpPr>
          <p:cNvPr id="6" name="矩形 5"/>
          <p:cNvSpPr>
            <a:spLocks noChangeArrowheads="1"/>
          </p:cNvSpPr>
          <p:nvPr/>
        </p:nvSpPr>
        <p:spPr bwMode="auto">
          <a:xfrm>
            <a:off x="1696109" y="1279675"/>
            <a:ext cx="1862562"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）检测圆</a:t>
            </a:r>
          </a:p>
        </p:txBody>
      </p:sp>
      <p:sp>
        <p:nvSpPr>
          <p:cNvPr id="7" name="Rectangle 5"/>
          <p:cNvSpPr>
            <a:spLocks noChangeArrowheads="1"/>
          </p:cNvSpPr>
          <p:nvPr/>
        </p:nvSpPr>
        <p:spPr bwMode="auto">
          <a:xfrm>
            <a:off x="2348576" y="2464642"/>
            <a:ext cx="7650781"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三维参数空间，计算量大，可以采样其他形式，如极坐标式，进行进一步简化。</a:t>
            </a:r>
          </a:p>
        </p:txBody>
      </p:sp>
      <p:grpSp>
        <p:nvGrpSpPr>
          <p:cNvPr id="8" name="Group 8"/>
          <p:cNvGrpSpPr>
            <a:grpSpLocks noChangeAspect="1"/>
          </p:cNvGrpSpPr>
          <p:nvPr/>
        </p:nvGrpSpPr>
        <p:grpSpPr bwMode="auto">
          <a:xfrm>
            <a:off x="2000252" y="3806940"/>
            <a:ext cx="2925762" cy="2520950"/>
            <a:chOff x="1501" y="1787"/>
            <a:chExt cx="2684" cy="2312"/>
          </a:xfrm>
        </p:grpSpPr>
        <p:sp>
          <p:nvSpPr>
            <p:cNvPr id="9" name="AutoShape 9"/>
            <p:cNvSpPr>
              <a:spLocks noChangeAspect="1" noChangeArrowheads="1"/>
            </p:cNvSpPr>
            <p:nvPr/>
          </p:nvSpPr>
          <p:spPr bwMode="auto">
            <a:xfrm>
              <a:off x="1501" y="1787"/>
              <a:ext cx="2684" cy="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96"/>
            </a:p>
          </p:txBody>
        </p:sp>
        <p:graphicFrame>
          <p:nvGraphicFramePr>
            <p:cNvPr id="10" name="Object 10"/>
            <p:cNvGraphicFramePr>
              <a:graphicFrameLocks/>
            </p:cNvGraphicFramePr>
            <p:nvPr/>
          </p:nvGraphicFramePr>
          <p:xfrm>
            <a:off x="2634" y="3060"/>
            <a:ext cx="269" cy="301"/>
          </p:xfrm>
          <a:graphic>
            <a:graphicData uri="http://schemas.openxmlformats.org/presentationml/2006/ole">
              <mc:AlternateContent xmlns:mc="http://schemas.openxmlformats.org/markup-compatibility/2006">
                <mc:Choice xmlns:v="urn:schemas-microsoft-com:vml" Requires="v">
                  <p:oleObj spid="_x0000_s17417" name="公式" r:id="rId3" imgW="114120" imgH="126720" progId="Equation.3">
                    <p:embed/>
                  </p:oleObj>
                </mc:Choice>
                <mc:Fallback>
                  <p:oleObj name="公式" r:id="rId3" imgW="114120" imgH="126720" progId="Equation.3">
                    <p:embed/>
                    <p:pic>
                      <p:nvPicPr>
                        <p:cNvPr id="1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 y="3060"/>
                          <a:ext cx="2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2803" y="2822"/>
            <a:ext cx="198" cy="277"/>
          </p:xfrm>
          <a:graphic>
            <a:graphicData uri="http://schemas.openxmlformats.org/presentationml/2006/ole">
              <mc:AlternateContent xmlns:mc="http://schemas.openxmlformats.org/markup-compatibility/2006">
                <mc:Choice xmlns:v="urn:schemas-microsoft-com:vml" Requires="v">
                  <p:oleObj spid="_x0000_s17418" name="公式" r:id="rId5" imgW="126720" imgH="177480" progId="Equation.3">
                    <p:embed/>
                  </p:oleObj>
                </mc:Choice>
                <mc:Fallback>
                  <p:oleObj name="公式" r:id="rId5" imgW="126720" imgH="177480" progId="Equation.3">
                    <p:embed/>
                    <p:pic>
                      <p:nvPicPr>
                        <p:cNvPr id="1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3" y="2822"/>
                          <a:ext cx="19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2"/>
            <p:cNvSpPr>
              <a:spLocks noChangeShapeType="1"/>
            </p:cNvSpPr>
            <p:nvPr/>
          </p:nvSpPr>
          <p:spPr bwMode="auto">
            <a:xfrm flipH="1" flipV="1">
              <a:off x="2629" y="2838"/>
              <a:ext cx="432" cy="5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13" name="Object 13"/>
            <p:cNvGraphicFramePr>
              <a:graphicFrameLocks noChangeAspect="1"/>
            </p:cNvGraphicFramePr>
            <p:nvPr/>
          </p:nvGraphicFramePr>
          <p:xfrm>
            <a:off x="3075" y="3346"/>
            <a:ext cx="561" cy="341"/>
          </p:xfrm>
          <a:graphic>
            <a:graphicData uri="http://schemas.openxmlformats.org/presentationml/2006/ole">
              <mc:AlternateContent xmlns:mc="http://schemas.openxmlformats.org/markup-compatibility/2006">
                <mc:Choice xmlns:v="urn:schemas-microsoft-com:vml" Requires="v">
                  <p:oleObj spid="_x0000_s17419" name="公式" r:id="rId7" imgW="355320" imgH="215640" progId="Equation.3">
                    <p:embed/>
                  </p:oleObj>
                </mc:Choice>
                <mc:Fallback>
                  <p:oleObj name="公式" r:id="rId7" imgW="355320" imgH="215640" progId="Equation.3">
                    <p:embed/>
                    <p:pic>
                      <p:nvPicPr>
                        <p:cNvPr id="13"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 y="3346"/>
                          <a:ext cx="561"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Oval 14"/>
            <p:cNvSpPr>
              <a:spLocks noChangeAspect="1" noChangeArrowheads="1"/>
            </p:cNvSpPr>
            <p:nvPr/>
          </p:nvSpPr>
          <p:spPr bwMode="auto">
            <a:xfrm>
              <a:off x="2585" y="2787"/>
              <a:ext cx="85" cy="85"/>
            </a:xfrm>
            <a:prstGeom prst="ellipse">
              <a:avLst/>
            </a:prstGeom>
            <a:solidFill>
              <a:srgbClr val="000000"/>
            </a:solidFill>
            <a:ln w="12700">
              <a:solidFill>
                <a:srgbClr val="000000"/>
              </a:solidFill>
              <a:round/>
              <a:headEnd/>
              <a:tailEnd/>
            </a:ln>
          </p:spPr>
          <p:txBody>
            <a:bodyPr anchor="ctr"/>
            <a:lstStyle/>
            <a:p>
              <a:endParaRPr lang="zh-CN" altLang="en-US" sz="2296"/>
            </a:p>
          </p:txBody>
        </p:sp>
        <p:sp>
          <p:nvSpPr>
            <p:cNvPr id="15" name="Oval 15"/>
            <p:cNvSpPr>
              <a:spLocks noChangeArrowheads="1"/>
            </p:cNvSpPr>
            <p:nvPr/>
          </p:nvSpPr>
          <p:spPr bwMode="auto">
            <a:xfrm>
              <a:off x="1906" y="2116"/>
              <a:ext cx="1440" cy="1440"/>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16" name="Line 16"/>
            <p:cNvSpPr>
              <a:spLocks noChangeShapeType="1"/>
            </p:cNvSpPr>
            <p:nvPr/>
          </p:nvSpPr>
          <p:spPr bwMode="auto">
            <a:xfrm flipV="1">
              <a:off x="1755" y="3412"/>
              <a:ext cx="1260"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17" name="Line 17"/>
            <p:cNvSpPr>
              <a:spLocks noChangeShapeType="1"/>
            </p:cNvSpPr>
            <p:nvPr/>
          </p:nvSpPr>
          <p:spPr bwMode="auto">
            <a:xfrm>
              <a:off x="3060" y="1945"/>
              <a:ext cx="1" cy="14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18" name="Oval 18"/>
            <p:cNvSpPr>
              <a:spLocks noChangeAspect="1" noChangeArrowheads="1"/>
            </p:cNvSpPr>
            <p:nvPr/>
          </p:nvSpPr>
          <p:spPr bwMode="auto">
            <a:xfrm>
              <a:off x="3015" y="3366"/>
              <a:ext cx="85" cy="85"/>
            </a:xfrm>
            <a:prstGeom prst="ellipse">
              <a:avLst/>
            </a:prstGeom>
            <a:solidFill>
              <a:srgbClr val="000000"/>
            </a:solidFill>
            <a:ln w="12700">
              <a:solidFill>
                <a:srgbClr val="000000"/>
              </a:solidFill>
              <a:round/>
              <a:headEnd/>
              <a:tailEnd/>
            </a:ln>
          </p:spPr>
          <p:txBody>
            <a:bodyPr anchor="ctr"/>
            <a:lstStyle/>
            <a:p>
              <a:endParaRPr lang="zh-CN" altLang="en-US" sz="2296"/>
            </a:p>
          </p:txBody>
        </p:sp>
        <p:sp>
          <p:nvSpPr>
            <p:cNvPr id="19" name="Freeform 19"/>
            <p:cNvSpPr>
              <a:spLocks/>
            </p:cNvSpPr>
            <p:nvPr/>
          </p:nvSpPr>
          <p:spPr bwMode="auto">
            <a:xfrm>
              <a:off x="2750" y="2836"/>
              <a:ext cx="76" cy="145"/>
            </a:xfrm>
            <a:custGeom>
              <a:avLst/>
              <a:gdLst>
                <a:gd name="T0" fmla="*/ 65 w 76"/>
                <a:gd name="T1" fmla="*/ 0 h 145"/>
                <a:gd name="T2" fmla="*/ 65 w 76"/>
                <a:gd name="T3" fmla="*/ 85 h 145"/>
                <a:gd name="T4" fmla="*/ 0 w 76"/>
                <a:gd name="T5" fmla="*/ 145 h 145"/>
                <a:gd name="T6" fmla="*/ 0 60000 65536"/>
                <a:gd name="T7" fmla="*/ 0 60000 65536"/>
                <a:gd name="T8" fmla="*/ 0 60000 65536"/>
                <a:gd name="T9" fmla="*/ 0 w 76"/>
                <a:gd name="T10" fmla="*/ 0 h 145"/>
                <a:gd name="T11" fmla="*/ 76 w 76"/>
                <a:gd name="T12" fmla="*/ 145 h 145"/>
              </a:gdLst>
              <a:ahLst/>
              <a:cxnLst>
                <a:cxn ang="T6">
                  <a:pos x="T0" y="T1"/>
                </a:cxn>
                <a:cxn ang="T7">
                  <a:pos x="T2" y="T3"/>
                </a:cxn>
                <a:cxn ang="T8">
                  <a:pos x="T4" y="T5"/>
                </a:cxn>
              </a:cxnLst>
              <a:rect l="T9" t="T10" r="T11" b="T12"/>
              <a:pathLst>
                <a:path w="76" h="145">
                  <a:moveTo>
                    <a:pt x="65" y="0"/>
                  </a:moveTo>
                  <a:cubicBezTo>
                    <a:pt x="65" y="14"/>
                    <a:pt x="76" y="61"/>
                    <a:pt x="65" y="85"/>
                  </a:cubicBezTo>
                  <a:cubicBezTo>
                    <a:pt x="54" y="109"/>
                    <a:pt x="14" y="133"/>
                    <a:pt x="0" y="1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20" name="Freeform 20"/>
            <p:cNvSpPr>
              <a:spLocks/>
            </p:cNvSpPr>
            <p:nvPr/>
          </p:nvSpPr>
          <p:spPr bwMode="auto">
            <a:xfrm>
              <a:off x="2933" y="3286"/>
              <a:ext cx="127" cy="125"/>
            </a:xfrm>
            <a:custGeom>
              <a:avLst/>
              <a:gdLst>
                <a:gd name="T0" fmla="*/ 127 w 187"/>
                <a:gd name="T1" fmla="*/ 0 h 204"/>
                <a:gd name="T2" fmla="*/ 0 w 187"/>
                <a:gd name="T3" fmla="*/ 0 h 204"/>
                <a:gd name="T4" fmla="*/ 3 w 187"/>
                <a:gd name="T5" fmla="*/ 125 h 204"/>
                <a:gd name="T6" fmla="*/ 0 60000 65536"/>
                <a:gd name="T7" fmla="*/ 0 60000 65536"/>
                <a:gd name="T8" fmla="*/ 0 60000 65536"/>
                <a:gd name="T9" fmla="*/ 0 w 187"/>
                <a:gd name="T10" fmla="*/ 0 h 204"/>
                <a:gd name="T11" fmla="*/ 187 w 187"/>
                <a:gd name="T12" fmla="*/ 204 h 204"/>
              </a:gdLst>
              <a:ahLst/>
              <a:cxnLst>
                <a:cxn ang="T6">
                  <a:pos x="T0" y="T1"/>
                </a:cxn>
                <a:cxn ang="T7">
                  <a:pos x="T2" y="T3"/>
                </a:cxn>
                <a:cxn ang="T8">
                  <a:pos x="T4" y="T5"/>
                </a:cxn>
              </a:cxnLst>
              <a:rect l="T9" t="T10" r="T11" b="T12"/>
              <a:pathLst>
                <a:path w="187" h="204">
                  <a:moveTo>
                    <a:pt x="187" y="0"/>
                  </a:moveTo>
                  <a:lnTo>
                    <a:pt x="0" y="0"/>
                  </a:lnTo>
                  <a:lnTo>
                    <a:pt x="4" y="204"/>
                  </a:ln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graphicFrame>
          <p:nvGraphicFramePr>
            <p:cNvPr id="21" name="Object 21"/>
            <p:cNvGraphicFramePr>
              <a:graphicFrameLocks noChangeAspect="1"/>
            </p:cNvGraphicFramePr>
            <p:nvPr/>
          </p:nvGraphicFramePr>
          <p:xfrm>
            <a:off x="2004" y="2590"/>
            <a:ext cx="541" cy="341"/>
          </p:xfrm>
          <a:graphic>
            <a:graphicData uri="http://schemas.openxmlformats.org/presentationml/2006/ole">
              <mc:AlternateContent xmlns:mc="http://schemas.openxmlformats.org/markup-compatibility/2006">
                <mc:Choice xmlns:v="urn:schemas-microsoft-com:vml" Requires="v">
                  <p:oleObj spid="_x0000_s17420" name="公式" r:id="rId9" imgW="342720" imgH="215640" progId="Equation.3">
                    <p:embed/>
                  </p:oleObj>
                </mc:Choice>
                <mc:Fallback>
                  <p:oleObj name="公式" r:id="rId9" imgW="342720" imgH="215640" progId="Equation.3">
                    <p:embed/>
                    <p:pic>
                      <p:nvPicPr>
                        <p:cNvPr id="21"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4" y="2590"/>
                          <a:ext cx="541"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2"/>
            <p:cNvSpPr>
              <a:spLocks noChangeShapeType="1"/>
            </p:cNvSpPr>
            <p:nvPr/>
          </p:nvSpPr>
          <p:spPr bwMode="auto">
            <a:xfrm>
              <a:off x="2629" y="2831"/>
              <a:ext cx="1151"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23" name="Line 23"/>
            <p:cNvSpPr>
              <a:spLocks noChangeShapeType="1"/>
            </p:cNvSpPr>
            <p:nvPr/>
          </p:nvSpPr>
          <p:spPr bwMode="auto">
            <a:xfrm>
              <a:off x="2629" y="2831"/>
              <a:ext cx="0" cy="98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24" name="Line 24"/>
            <p:cNvSpPr>
              <a:spLocks noChangeAspect="1" noChangeShapeType="1"/>
            </p:cNvSpPr>
            <p:nvPr/>
          </p:nvSpPr>
          <p:spPr bwMode="auto">
            <a:xfrm>
              <a:off x="1754" y="1944"/>
              <a:ext cx="2141" cy="1"/>
            </a:xfrm>
            <a:prstGeom prst="line">
              <a:avLst/>
            </a:prstGeom>
            <a:noFill/>
            <a:ln w="127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296"/>
            </a:p>
          </p:txBody>
        </p:sp>
        <p:sp>
          <p:nvSpPr>
            <p:cNvPr id="25" name="Line 25"/>
            <p:cNvSpPr>
              <a:spLocks noChangeAspect="1" noChangeShapeType="1"/>
            </p:cNvSpPr>
            <p:nvPr/>
          </p:nvSpPr>
          <p:spPr bwMode="auto">
            <a:xfrm>
              <a:off x="1754" y="1944"/>
              <a:ext cx="1" cy="2002"/>
            </a:xfrm>
            <a:prstGeom prst="line">
              <a:avLst/>
            </a:prstGeom>
            <a:noFill/>
            <a:ln w="127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26" name="Object 26"/>
            <p:cNvGraphicFramePr>
              <a:graphicFrameLocks noChangeAspect="1"/>
            </p:cNvGraphicFramePr>
            <p:nvPr/>
          </p:nvGraphicFramePr>
          <p:xfrm>
            <a:off x="1838" y="3721"/>
            <a:ext cx="319" cy="378"/>
          </p:xfrm>
          <a:graphic>
            <a:graphicData uri="http://schemas.openxmlformats.org/presentationml/2006/ole">
              <mc:AlternateContent xmlns:mc="http://schemas.openxmlformats.org/markup-compatibility/2006">
                <mc:Choice xmlns:v="urn:schemas-microsoft-com:vml" Requires="v">
                  <p:oleObj spid="_x0000_s17421" name="公式" r:id="rId11" imgW="139680" imgH="164880" progId="Equation.3">
                    <p:embed/>
                  </p:oleObj>
                </mc:Choice>
                <mc:Fallback>
                  <p:oleObj name="公式" r:id="rId11" imgW="139680" imgH="164880" progId="Equation.3">
                    <p:embed/>
                    <p:pic>
                      <p:nvPicPr>
                        <p:cNvPr id="26"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8" y="3721"/>
                          <a:ext cx="319"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3895" y="1787"/>
            <a:ext cx="290" cy="319"/>
          </p:xfrm>
          <a:graphic>
            <a:graphicData uri="http://schemas.openxmlformats.org/presentationml/2006/ole">
              <mc:AlternateContent xmlns:mc="http://schemas.openxmlformats.org/markup-compatibility/2006">
                <mc:Choice xmlns:v="urn:schemas-microsoft-com:vml" Requires="v">
                  <p:oleObj spid="_x0000_s17422" name="公式" r:id="rId13" imgW="126720" imgH="139680" progId="Equation.3">
                    <p:embed/>
                  </p:oleObj>
                </mc:Choice>
                <mc:Fallback>
                  <p:oleObj name="公式" r:id="rId13" imgW="126720" imgH="139680" progId="Equation.3">
                    <p:embed/>
                    <p:pic>
                      <p:nvPicPr>
                        <p:cNvPr id="27"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5" y="1787"/>
                          <a:ext cx="29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 name="Object 28"/>
          <p:cNvGraphicFramePr>
            <a:graphicFrameLocks noChangeAspect="1"/>
          </p:cNvGraphicFramePr>
          <p:nvPr>
            <p:extLst/>
          </p:nvPr>
        </p:nvGraphicFramePr>
        <p:xfrm>
          <a:off x="4899343" y="4377619"/>
          <a:ext cx="2217156" cy="1036698"/>
        </p:xfrm>
        <a:graphic>
          <a:graphicData uri="http://schemas.openxmlformats.org/presentationml/2006/ole">
            <mc:AlternateContent xmlns:mc="http://schemas.openxmlformats.org/markup-compatibility/2006">
              <mc:Choice xmlns:v="urn:schemas-microsoft-com:vml" Requires="v">
                <p:oleObj spid="_x0000_s17423" name="Equation" r:id="rId15" imgW="1002960" imgH="469800" progId="Equation.DSMT4">
                  <p:embed/>
                </p:oleObj>
              </mc:Choice>
              <mc:Fallback>
                <p:oleObj name="Equation" r:id="rId15" imgW="1002960" imgH="469800" progId="Equation.DSMT4">
                  <p:embed/>
                  <p:pic>
                    <p:nvPicPr>
                      <p:cNvPr id="28" name="Object 28"/>
                      <p:cNvPicPr>
                        <a:picLocks noChangeAspect="1" noChangeArrowheads="1"/>
                      </p:cNvPicPr>
                      <p:nvPr/>
                    </p:nvPicPr>
                    <p:blipFill>
                      <a:blip r:embed="rId16"/>
                      <a:srcRect/>
                      <a:stretch>
                        <a:fillRect/>
                      </a:stretch>
                    </p:blipFill>
                    <p:spPr bwMode="auto">
                      <a:xfrm>
                        <a:off x="4899343" y="4377619"/>
                        <a:ext cx="2217156" cy="1036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 name="Group 30"/>
          <p:cNvGrpSpPr>
            <a:grpSpLocks noChangeAspect="1"/>
          </p:cNvGrpSpPr>
          <p:nvPr/>
        </p:nvGrpSpPr>
        <p:grpSpPr bwMode="auto">
          <a:xfrm>
            <a:off x="7245350" y="3383079"/>
            <a:ext cx="3422650" cy="3087688"/>
            <a:chOff x="1419" y="1743"/>
            <a:chExt cx="2450" cy="2211"/>
          </a:xfrm>
        </p:grpSpPr>
        <p:sp>
          <p:nvSpPr>
            <p:cNvPr id="30" name="AutoShape 31"/>
            <p:cNvSpPr>
              <a:spLocks noChangeAspect="1" noChangeArrowheads="1"/>
            </p:cNvSpPr>
            <p:nvPr/>
          </p:nvSpPr>
          <p:spPr bwMode="auto">
            <a:xfrm>
              <a:off x="1419" y="1743"/>
              <a:ext cx="2450" cy="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96"/>
            </a:p>
          </p:txBody>
        </p:sp>
        <p:sp>
          <p:nvSpPr>
            <p:cNvPr id="31" name="Oval 32"/>
            <p:cNvSpPr>
              <a:spLocks noChangeAspect="1" noChangeArrowheads="1"/>
            </p:cNvSpPr>
            <p:nvPr/>
          </p:nvSpPr>
          <p:spPr bwMode="auto">
            <a:xfrm>
              <a:off x="2584" y="2793"/>
              <a:ext cx="85" cy="85"/>
            </a:xfrm>
            <a:prstGeom prst="ellipse">
              <a:avLst/>
            </a:prstGeom>
            <a:solidFill>
              <a:srgbClr val="000000"/>
            </a:solidFill>
            <a:ln w="12700">
              <a:solidFill>
                <a:srgbClr val="000000"/>
              </a:solidFill>
              <a:round/>
              <a:headEnd/>
              <a:tailEnd/>
            </a:ln>
          </p:spPr>
          <p:txBody>
            <a:bodyPr anchor="ctr"/>
            <a:lstStyle/>
            <a:p>
              <a:endParaRPr lang="zh-CN" altLang="en-US" sz="2296"/>
            </a:p>
          </p:txBody>
        </p:sp>
        <p:sp>
          <p:nvSpPr>
            <p:cNvPr id="32" name="Oval 33"/>
            <p:cNvSpPr>
              <a:spLocks noChangeArrowheads="1"/>
            </p:cNvSpPr>
            <p:nvPr/>
          </p:nvSpPr>
          <p:spPr bwMode="auto">
            <a:xfrm>
              <a:off x="1906" y="2116"/>
              <a:ext cx="1440" cy="1440"/>
            </a:xfrm>
            <a:prstGeom prst="ellipse">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33" name="Line 34"/>
            <p:cNvSpPr>
              <a:spLocks noChangeShapeType="1"/>
            </p:cNvSpPr>
            <p:nvPr/>
          </p:nvSpPr>
          <p:spPr bwMode="auto">
            <a:xfrm>
              <a:off x="2625" y="1814"/>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4" name="Line 35"/>
            <p:cNvSpPr>
              <a:spLocks noChangeShapeType="1"/>
            </p:cNvSpPr>
            <p:nvPr/>
          </p:nvSpPr>
          <p:spPr bwMode="auto">
            <a:xfrm rot="2700000">
              <a:off x="3094" y="1990"/>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5" name="Line 36"/>
            <p:cNvSpPr>
              <a:spLocks noChangeShapeType="1"/>
            </p:cNvSpPr>
            <p:nvPr/>
          </p:nvSpPr>
          <p:spPr bwMode="auto">
            <a:xfrm rot="5400000">
              <a:off x="3259" y="2451"/>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6" name="Line 37"/>
            <p:cNvSpPr>
              <a:spLocks noChangeShapeType="1"/>
            </p:cNvSpPr>
            <p:nvPr/>
          </p:nvSpPr>
          <p:spPr bwMode="auto">
            <a:xfrm>
              <a:off x="2626" y="3072"/>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7" name="Line 38"/>
            <p:cNvSpPr>
              <a:spLocks noChangeShapeType="1"/>
            </p:cNvSpPr>
            <p:nvPr/>
          </p:nvSpPr>
          <p:spPr bwMode="auto">
            <a:xfrm rot="-2700000">
              <a:off x="3078" y="2904"/>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8" name="Line 39"/>
            <p:cNvSpPr>
              <a:spLocks noChangeShapeType="1"/>
            </p:cNvSpPr>
            <p:nvPr/>
          </p:nvSpPr>
          <p:spPr bwMode="auto">
            <a:xfrm rot="-2700000">
              <a:off x="2162" y="2006"/>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39" name="Line 40"/>
            <p:cNvSpPr>
              <a:spLocks noChangeShapeType="1"/>
            </p:cNvSpPr>
            <p:nvPr/>
          </p:nvSpPr>
          <p:spPr bwMode="auto">
            <a:xfrm rot="5400000">
              <a:off x="1994" y="2459"/>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sp>
          <p:nvSpPr>
            <p:cNvPr id="40" name="Line 41"/>
            <p:cNvSpPr>
              <a:spLocks noChangeShapeType="1"/>
            </p:cNvSpPr>
            <p:nvPr/>
          </p:nvSpPr>
          <p:spPr bwMode="auto">
            <a:xfrm rot="2700000">
              <a:off x="2172" y="2904"/>
              <a:ext cx="1" cy="779"/>
            </a:xfrm>
            <a:prstGeom prst="line">
              <a:avLst/>
            </a:prstGeom>
            <a:noFill/>
            <a:ln w="38100">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sz="2296"/>
            </a:p>
          </p:txBody>
        </p:sp>
      </p:grpSp>
    </p:spTree>
    <p:extLst>
      <p:ext uri="{BB962C8B-B14F-4D97-AF65-F5344CB8AC3E}">
        <p14:creationId xmlns:p14="http://schemas.microsoft.com/office/powerpoint/2010/main" val="281164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strips(upRigh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49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10.2.2Hough</a:t>
            </a:r>
            <a:r>
              <a:rPr lang="zh-CN" altLang="en-US" sz="3061" dirty="0">
                <a:ea typeface="微软雅黑" pitchFamily="34" charset="-122"/>
                <a:cs typeface="Times New Roman" pitchFamily="18" charset="0"/>
              </a:rPr>
              <a:t>变换</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274742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）检测任意曲线</a:t>
            </a:r>
          </a:p>
        </p:txBody>
      </p:sp>
      <p:sp>
        <p:nvSpPr>
          <p:cNvPr id="6" name="矩形 5"/>
          <p:cNvSpPr/>
          <p:nvPr/>
        </p:nvSpPr>
        <p:spPr>
          <a:xfrm>
            <a:off x="2238740" y="1913580"/>
            <a:ext cx="7714521" cy="1154066"/>
          </a:xfrm>
          <a:prstGeom prst="rect">
            <a:avLst/>
          </a:prstGeom>
          <a:noFill/>
          <a:ln>
            <a:noFill/>
          </a:ln>
        </p:spPr>
        <p:txBody>
          <a:bodyPr wrap="square" lIns="116618" tIns="58309" rIns="116618" bIns="58309">
            <a:spAutoFit/>
          </a:bodyPr>
          <a:lstStyle/>
          <a:p>
            <a:pPr marL="125541" eaLnBrk="0" hangingPunct="0">
              <a:lnSpc>
                <a:spcPct val="120000"/>
              </a:lnSpc>
              <a:spcBef>
                <a:spcPct val="20000"/>
              </a:spcBef>
              <a:buClr>
                <a:srgbClr val="7000C8"/>
              </a:buClr>
              <a:buSzPct val="75000"/>
            </a:pPr>
            <a:r>
              <a:rPr lang="en-US" altLang="zh-CN" sz="2806" dirty="0">
                <a:ea typeface="楷体" pitchFamily="49" charset="-122"/>
                <a:cs typeface="Times New Roman" panose="02020603050405020304" pitchFamily="18" charset="0"/>
              </a:rPr>
              <a:t>Hough</a:t>
            </a:r>
            <a:r>
              <a:rPr lang="zh-CN" altLang="en-US" sz="2806" dirty="0">
                <a:ea typeface="楷体" pitchFamily="49" charset="-122"/>
                <a:cs typeface="Times New Roman" panose="02020603050405020304" pitchFamily="18" charset="0"/>
              </a:rPr>
              <a:t>变</a:t>
            </a:r>
            <a:r>
              <a:rPr lang="zh-CN" altLang="en-US" sz="2806" dirty="0">
                <a:latin typeface="楷体" pitchFamily="49" charset="-122"/>
                <a:ea typeface="楷体" pitchFamily="49" charset="-122"/>
              </a:rPr>
              <a:t>换可以推广到具有解析形式</a:t>
            </a:r>
            <a:r>
              <a:rPr lang="en-US" altLang="zh-CN" sz="2806" i="1" dirty="0">
                <a:ea typeface="楷体" pitchFamily="49" charset="-122"/>
                <a:cs typeface="Times New Roman" panose="02020603050405020304" pitchFamily="18" charset="0"/>
              </a:rPr>
              <a:t>f</a:t>
            </a:r>
            <a:r>
              <a:rPr lang="en-US" altLang="zh-CN" sz="2806" dirty="0">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x</a:t>
            </a:r>
            <a:r>
              <a:rPr lang="en-US" altLang="zh-CN" sz="2806" dirty="0" err="1">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)=0</a:t>
            </a:r>
            <a:r>
              <a:rPr lang="zh-CN" altLang="en-US" sz="2806" dirty="0">
                <a:ea typeface="楷体" pitchFamily="49" charset="-122"/>
                <a:cs typeface="Times New Roman" panose="02020603050405020304" pitchFamily="18" charset="0"/>
              </a:rPr>
              <a:t>的任意曲线，</a:t>
            </a:r>
            <a:r>
              <a:rPr lang="en-US" altLang="zh-CN" sz="2806" i="1" dirty="0">
                <a:ea typeface="楷体" pitchFamily="49" charset="-122"/>
                <a:cs typeface="Times New Roman" panose="02020603050405020304" pitchFamily="18" charset="0"/>
              </a:rPr>
              <a:t>x</a:t>
            </a:r>
            <a:r>
              <a:rPr lang="zh-CN" altLang="en-US" sz="2806" dirty="0">
                <a:ea typeface="楷体" pitchFamily="49" charset="-122"/>
                <a:cs typeface="Times New Roman" panose="02020603050405020304" pitchFamily="18" charset="0"/>
              </a:rPr>
              <a:t>表示图像点，</a:t>
            </a:r>
            <a:r>
              <a:rPr lang="en-US" altLang="zh-CN" sz="2806" i="1" dirty="0">
                <a:ea typeface="楷体" pitchFamily="49" charset="-122"/>
                <a:cs typeface="Times New Roman" panose="02020603050405020304" pitchFamily="18" charset="0"/>
              </a:rPr>
              <a:t>a</a:t>
            </a:r>
            <a:r>
              <a:rPr lang="zh-CN" altLang="en-US" sz="2806" dirty="0">
                <a:ea typeface="楷体" pitchFamily="49" charset="-122"/>
                <a:cs typeface="Times New Roman" panose="02020603050405020304" pitchFamily="18" charset="0"/>
              </a:rPr>
              <a:t>表示参数向量</a:t>
            </a:r>
          </a:p>
        </p:txBody>
      </p:sp>
      <p:sp>
        <p:nvSpPr>
          <p:cNvPr id="7" name="矩形 6"/>
          <p:cNvSpPr/>
          <p:nvPr/>
        </p:nvSpPr>
        <p:spPr>
          <a:xfrm>
            <a:off x="1891334" y="2969782"/>
            <a:ext cx="1361270" cy="445635"/>
          </a:xfrm>
          <a:prstGeom prst="rect">
            <a:avLst/>
          </a:prstGeom>
        </p:spPr>
        <p:txBody>
          <a:bodyPr wrap="none">
            <a:spAutoFit/>
          </a:bodyPr>
          <a:lstStyle/>
          <a:p>
            <a:pPr marL="581134" indent="-455593" eaLnBrk="0" hangingPunct="0">
              <a:spcBef>
                <a:spcPct val="20000"/>
              </a:spcBef>
              <a:buClr>
                <a:srgbClr val="7000C8"/>
              </a:buClr>
              <a:buSzPct val="75000"/>
              <a:buFont typeface="Wingdings" pitchFamily="2" charset="2"/>
              <a:buChar char="n"/>
            </a:pPr>
            <a:r>
              <a:rPr lang="zh-CN" altLang="en-US" sz="2296" dirty="0">
                <a:latin typeface="楷体" pitchFamily="49" charset="-122"/>
                <a:ea typeface="楷体" pitchFamily="49" charset="-122"/>
              </a:rPr>
              <a:t>过程</a:t>
            </a:r>
          </a:p>
        </p:txBody>
      </p:sp>
      <p:sp>
        <p:nvSpPr>
          <p:cNvPr id="8" name="矩形 7"/>
          <p:cNvSpPr/>
          <p:nvPr/>
        </p:nvSpPr>
        <p:spPr>
          <a:xfrm>
            <a:off x="2422122" y="3574714"/>
            <a:ext cx="7806498" cy="2024657"/>
          </a:xfrm>
          <a:prstGeom prst="rect">
            <a:avLst/>
          </a:prstGeom>
        </p:spPr>
        <p:txBody>
          <a:bodyPr wrap="square">
            <a:spAutoFit/>
          </a:bodyPr>
          <a:lstStyle/>
          <a:p>
            <a:pPr marL="581134" indent="-455593" eaLnBrk="0" hangingPunct="0">
              <a:spcBef>
                <a:spcPts val="765"/>
              </a:spcBef>
              <a:buClr>
                <a:srgbClr val="7000C8"/>
              </a:buClr>
              <a:buSzPct val="75000"/>
              <a:buFont typeface="Wingdings" pitchFamily="2" charset="2"/>
              <a:buChar char="p"/>
            </a:pPr>
            <a:r>
              <a:rPr lang="zh-CN" altLang="en-US" sz="2806" dirty="0">
                <a:latin typeface="楷体" pitchFamily="49" charset="-122"/>
                <a:ea typeface="楷体" pitchFamily="49" charset="-122"/>
              </a:rPr>
              <a:t>初始化参数空间</a:t>
            </a:r>
            <a:r>
              <a:rPr lang="en-US" altLang="zh-CN" sz="2806" i="1" dirty="0">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a:t>
            </a:r>
          </a:p>
          <a:p>
            <a:pPr marL="581134" indent="-455593" eaLnBrk="0" hangingPunct="0">
              <a:spcBef>
                <a:spcPts val="765"/>
              </a:spcBef>
              <a:buClr>
                <a:srgbClr val="7000C8"/>
              </a:buClr>
              <a:buSzPct val="75000"/>
              <a:buFont typeface="Wingdings" pitchFamily="2" charset="2"/>
              <a:buChar char="p"/>
            </a:pPr>
            <a:r>
              <a:rPr lang="zh-CN" altLang="en-US" sz="2806" dirty="0">
                <a:latin typeface="楷体" pitchFamily="49" charset="-122"/>
                <a:ea typeface="楷体" pitchFamily="49" charset="-122"/>
              </a:rPr>
              <a:t>对每个边缘像素</a:t>
            </a:r>
            <a:r>
              <a:rPr lang="en-US" altLang="zh-CN" sz="2806" i="1" dirty="0">
                <a:ea typeface="楷体" pitchFamily="49" charset="-122"/>
                <a:cs typeface="Times New Roman" panose="02020603050405020304" pitchFamily="18" charset="0"/>
              </a:rPr>
              <a:t>x</a:t>
            </a:r>
            <a:r>
              <a:rPr lang="zh-CN" altLang="en-US" sz="2806" dirty="0">
                <a:ea typeface="楷体" pitchFamily="49" charset="-122"/>
                <a:cs typeface="Times New Roman" panose="02020603050405020304" pitchFamily="18" charset="0"/>
              </a:rPr>
              <a:t>确定</a:t>
            </a:r>
            <a:r>
              <a:rPr lang="en-US" altLang="zh-CN" sz="2806" i="1" dirty="0">
                <a:ea typeface="楷体" pitchFamily="49" charset="-122"/>
                <a:cs typeface="Times New Roman" panose="02020603050405020304" pitchFamily="18" charset="0"/>
              </a:rPr>
              <a:t>a</a:t>
            </a:r>
            <a:r>
              <a:rPr lang="zh-CN" altLang="en-US" sz="2806" dirty="0">
                <a:ea typeface="楷体" pitchFamily="49" charset="-122"/>
                <a:cs typeface="Times New Roman" panose="02020603050405020304" pitchFamily="18" charset="0"/>
              </a:rPr>
              <a:t>，使得</a:t>
            </a:r>
            <a:r>
              <a:rPr lang="en-US" altLang="zh-CN" sz="2806" i="1" dirty="0">
                <a:ea typeface="楷体" pitchFamily="49" charset="-122"/>
                <a:cs typeface="Times New Roman" panose="02020603050405020304" pitchFamily="18" charset="0"/>
              </a:rPr>
              <a:t>f</a:t>
            </a:r>
            <a:r>
              <a:rPr lang="en-US" altLang="zh-CN" sz="2806" dirty="0">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x</a:t>
            </a:r>
            <a:r>
              <a:rPr lang="en-US" altLang="zh-CN" sz="2806" dirty="0" err="1">
                <a:ea typeface="楷体" pitchFamily="49" charset="-122"/>
                <a:cs typeface="Times New Roman" panose="02020603050405020304" pitchFamily="18" charset="0"/>
              </a:rPr>
              <a:t>,</a:t>
            </a:r>
            <a:r>
              <a:rPr lang="en-US" altLang="zh-CN" sz="2806" i="1" dirty="0" err="1">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)=0</a:t>
            </a:r>
            <a:r>
              <a:rPr lang="zh-CN" altLang="en-US" sz="2806" dirty="0">
                <a:ea typeface="楷体" pitchFamily="49" charset="-122"/>
                <a:cs typeface="Times New Roman" panose="02020603050405020304" pitchFamily="18" charset="0"/>
              </a:rPr>
              <a:t>，并令</a:t>
            </a:r>
            <a:r>
              <a:rPr lang="en-US" altLang="zh-CN" sz="2806" i="1" dirty="0">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a:t>
            </a:r>
            <a:r>
              <a:rPr lang="en-US" altLang="zh-CN" sz="2806" i="1" dirty="0">
                <a:ea typeface="楷体" pitchFamily="49" charset="-122"/>
                <a:cs typeface="Times New Roman" panose="02020603050405020304" pitchFamily="18" charset="0"/>
              </a:rPr>
              <a:t>a</a:t>
            </a:r>
            <a:r>
              <a:rPr lang="en-US" altLang="zh-CN" sz="2806" dirty="0">
                <a:ea typeface="楷体" pitchFamily="49" charset="-122"/>
                <a:cs typeface="Times New Roman" panose="02020603050405020304" pitchFamily="18" charset="0"/>
              </a:rPr>
              <a:t>]+=1</a:t>
            </a:r>
          </a:p>
          <a:p>
            <a:pPr marL="581134" indent="-455593" eaLnBrk="0" hangingPunct="0">
              <a:spcBef>
                <a:spcPts val="765"/>
              </a:spcBef>
              <a:buClr>
                <a:srgbClr val="7000C8"/>
              </a:buClr>
              <a:buSzPct val="75000"/>
              <a:buFont typeface="Wingdings" pitchFamily="2" charset="2"/>
              <a:buChar char="p"/>
            </a:pPr>
            <a:r>
              <a:rPr lang="en-US" altLang="zh-CN" sz="2806" i="1" dirty="0">
                <a:ea typeface="楷体" pitchFamily="49" charset="-122"/>
                <a:cs typeface="Times New Roman" panose="02020603050405020304" pitchFamily="18" charset="0"/>
              </a:rPr>
              <a:t>A</a:t>
            </a:r>
            <a:r>
              <a:rPr lang="zh-CN" altLang="en-US" sz="2806" dirty="0">
                <a:ea typeface="楷体" pitchFamily="49" charset="-122"/>
                <a:cs typeface="Times New Roman" panose="02020603050405020304" pitchFamily="18" charset="0"/>
              </a:rPr>
              <a:t>的局部最大值对应图像中曲线参数</a:t>
            </a:r>
          </a:p>
        </p:txBody>
      </p:sp>
    </p:spTree>
    <p:extLst>
      <p:ext uri="{BB962C8B-B14F-4D97-AF65-F5344CB8AC3E}">
        <p14:creationId xmlns:p14="http://schemas.microsoft.com/office/powerpoint/2010/main" val="4286764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61" b="1">
                <a:solidFill>
                  <a:schemeClr val="tx1"/>
                </a:solidFill>
                <a:latin typeface="Times New Roman" pitchFamily="18" charset="0"/>
                <a:ea typeface="宋体" pitchFamily="2" charset="-122"/>
              </a:defRPr>
            </a:lvl1pPr>
            <a:lvl2pPr marL="947633" indent="-364474" eaLnBrk="0" hangingPunct="0">
              <a:defRPr kumimoji="1" sz="3061" b="1">
                <a:solidFill>
                  <a:schemeClr val="tx1"/>
                </a:solidFill>
                <a:latin typeface="Times New Roman" pitchFamily="18" charset="0"/>
                <a:ea typeface="宋体" pitchFamily="2" charset="-122"/>
              </a:defRPr>
            </a:lvl2pPr>
            <a:lvl3pPr marL="1457897" indent="-291579" eaLnBrk="0" hangingPunct="0">
              <a:defRPr kumimoji="1" sz="3061" b="1">
                <a:solidFill>
                  <a:schemeClr val="tx1"/>
                </a:solidFill>
                <a:latin typeface="Times New Roman" pitchFamily="18" charset="0"/>
                <a:ea typeface="宋体" pitchFamily="2" charset="-122"/>
              </a:defRPr>
            </a:lvl3pPr>
            <a:lvl4pPr marL="2041055" indent="-291579" eaLnBrk="0" hangingPunct="0">
              <a:defRPr kumimoji="1" sz="3061" b="1">
                <a:solidFill>
                  <a:schemeClr val="tx1"/>
                </a:solidFill>
                <a:latin typeface="Times New Roman" pitchFamily="18" charset="0"/>
                <a:ea typeface="宋体" pitchFamily="2" charset="-122"/>
              </a:defRPr>
            </a:lvl4pPr>
            <a:lvl5pPr marL="2624214" indent="-291579" eaLnBrk="0" hangingPunct="0">
              <a:defRPr kumimoji="1" sz="3061" b="1">
                <a:solidFill>
                  <a:schemeClr val="tx1"/>
                </a:solidFill>
                <a:latin typeface="Times New Roman" pitchFamily="18" charset="0"/>
                <a:ea typeface="宋体" pitchFamily="2" charset="-122"/>
              </a:defRPr>
            </a:lvl5pPr>
            <a:lvl6pPr marL="3207372"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6pPr>
            <a:lvl7pPr marL="3790531"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7pPr>
            <a:lvl8pPr marL="4373690"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8pPr>
            <a:lvl9pPr marL="4956848" indent="-291579" eaLnBrk="0" fontAlgn="base" hangingPunct="0">
              <a:spcBef>
                <a:spcPct val="0"/>
              </a:spcBef>
              <a:spcAft>
                <a:spcPct val="0"/>
              </a:spcAft>
              <a:defRPr kumimoji="1" sz="3061" b="1">
                <a:solidFill>
                  <a:schemeClr val="tx1"/>
                </a:solidFill>
                <a:latin typeface="Times New Roman" pitchFamily="18" charset="0"/>
                <a:ea typeface="宋体" pitchFamily="2" charset="-122"/>
              </a:defRPr>
            </a:lvl9pPr>
          </a:lstStyle>
          <a:p>
            <a:pPr eaLnBrk="1" hangingPunct="1"/>
            <a:fld id="{D75D66B7-01A8-40E4-81AA-EAC792510467}" type="slidenum">
              <a:rPr kumimoji="0" lang="en-US" altLang="zh-CN" sz="1403" b="0"/>
              <a:pPr eaLnBrk="1" hangingPunct="1"/>
              <a:t>5</a:t>
            </a:fld>
            <a:endParaRPr kumimoji="0" lang="en-US" altLang="zh-CN" sz="1403" b="0"/>
          </a:p>
        </p:txBody>
      </p:sp>
      <p:sp>
        <p:nvSpPr>
          <p:cNvPr id="44035" name="Text Box 4"/>
          <p:cNvSpPr txBox="1">
            <a:spLocks noChangeArrowheads="1"/>
          </p:cNvSpPr>
          <p:nvPr/>
        </p:nvSpPr>
        <p:spPr bwMode="auto">
          <a:xfrm>
            <a:off x="2167888" y="1571246"/>
            <a:ext cx="7570730" cy="216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nSpc>
                <a:spcPct val="120000"/>
              </a:lnSpc>
              <a:spcBef>
                <a:spcPct val="40000"/>
              </a:spcBef>
            </a:pPr>
            <a:r>
              <a:rPr lang="en-US" altLang="zh-CN" sz="3061" dirty="0">
                <a:latin typeface="黑体" pitchFamily="49" charset="-122"/>
                <a:ea typeface="黑体" pitchFamily="49" charset="-122"/>
                <a:cs typeface="Times New Roman" pitchFamily="18" charset="0"/>
              </a:rPr>
              <a:t>10.1.1 </a:t>
            </a:r>
            <a:r>
              <a:rPr lang="zh-CN" altLang="en-US" sz="3061" dirty="0">
                <a:latin typeface="黑体" pitchFamily="49" charset="-122"/>
                <a:ea typeface="黑体" pitchFamily="49" charset="-122"/>
                <a:cs typeface="Times New Roman" pitchFamily="18" charset="0"/>
              </a:rPr>
              <a:t>基于灰度直方图的阈值选择</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10.1.2 </a:t>
            </a:r>
            <a:r>
              <a:rPr lang="zh-CN" altLang="zh-CN" sz="3061" dirty="0">
                <a:latin typeface="黑体" pitchFamily="49" charset="-122"/>
                <a:ea typeface="黑体" pitchFamily="49" charset="-122"/>
                <a:cs typeface="Times New Roman" pitchFamily="18" charset="0"/>
              </a:rPr>
              <a:t>基于模式分类思路的阈值选择</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10.1.3 </a:t>
            </a:r>
            <a:r>
              <a:rPr lang="zh-CN" altLang="en-US" sz="3061" dirty="0">
                <a:latin typeface="黑体" pitchFamily="49" charset="-122"/>
                <a:ea typeface="黑体" pitchFamily="49" charset="-122"/>
                <a:cs typeface="Times New Roman" pitchFamily="18" charset="0"/>
              </a:rPr>
              <a:t>其他阈值分割方法</a:t>
            </a:r>
            <a:endParaRPr lang="en-US" altLang="zh-CN" sz="3061" dirty="0">
              <a:latin typeface="黑体" pitchFamily="49" charset="-122"/>
              <a:ea typeface="黑体" pitchFamily="49" charset="-122"/>
              <a:cs typeface="Times New Roman" pitchFamily="18" charset="0"/>
            </a:endParaRPr>
          </a:p>
        </p:txBody>
      </p:sp>
      <p:sp>
        <p:nvSpPr>
          <p:cNvPr id="44037"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 </a:t>
            </a:r>
            <a:r>
              <a:rPr lang="zh-CN" altLang="en-US" sz="3061" dirty="0">
                <a:ea typeface="微软雅黑" pitchFamily="34" charset="-122"/>
                <a:cs typeface="Times New Roman" pitchFamily="18" charset="0"/>
              </a:rPr>
              <a:t>阈值分割</a:t>
            </a:r>
          </a:p>
        </p:txBody>
      </p:sp>
    </p:spTree>
    <p:extLst>
      <p:ext uri="{BB962C8B-B14F-4D97-AF65-F5344CB8AC3E}">
        <p14:creationId xmlns:p14="http://schemas.microsoft.com/office/powerpoint/2010/main" val="4612123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50</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10.2.3</a:t>
            </a:r>
            <a:r>
              <a:rPr lang="zh-CN" altLang="en-US" sz="3061" dirty="0">
                <a:ea typeface="微软雅黑" pitchFamily="34" charset="-122"/>
                <a:cs typeface="Times New Roman" pitchFamily="18" charset="0"/>
              </a:rPr>
              <a:t>边界跟踪</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）跟踪方法</a:t>
            </a:r>
          </a:p>
        </p:txBody>
      </p:sp>
      <p:sp>
        <p:nvSpPr>
          <p:cNvPr id="6" name="矩形 5"/>
          <p:cNvSpPr/>
          <p:nvPr/>
        </p:nvSpPr>
        <p:spPr>
          <a:xfrm>
            <a:off x="1891335" y="2019207"/>
            <a:ext cx="8337285" cy="2000163"/>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zh-CN" sz="2296" dirty="0">
                <a:latin typeface="楷体" pitchFamily="49" charset="-122"/>
                <a:ea typeface="楷体" pitchFamily="49" charset="-122"/>
              </a:rPr>
              <a:t>根据某些严格的“</a:t>
            </a:r>
            <a:r>
              <a:rPr lang="zh-CN" altLang="zh-CN" sz="2296" dirty="0">
                <a:solidFill>
                  <a:srgbClr val="C00000"/>
                </a:solidFill>
                <a:latin typeface="楷体" pitchFamily="49" charset="-122"/>
                <a:ea typeface="楷体" pitchFamily="49" charset="-122"/>
              </a:rPr>
              <a:t>探测准则</a:t>
            </a:r>
            <a:r>
              <a:rPr lang="zh-CN" altLang="zh-CN" sz="2296" dirty="0">
                <a:latin typeface="楷体" pitchFamily="49" charset="-122"/>
                <a:ea typeface="楷体" pitchFamily="49" charset="-122"/>
              </a:rPr>
              <a:t>”找出目标物体轮廓上的像素，即确定边界的起始搜索点；</a:t>
            </a:r>
            <a:endParaRPr lang="en-US" altLang="zh-CN" sz="2296" dirty="0">
              <a:latin typeface="楷体" pitchFamily="49" charset="-122"/>
              <a:ea typeface="楷体" pitchFamily="49" charset="-122"/>
            </a:endParaRPr>
          </a:p>
          <a:p>
            <a:pPr marL="581134" indent="-455593" eaLnBrk="0" hangingPunct="0">
              <a:spcBef>
                <a:spcPct val="20000"/>
              </a:spcBef>
              <a:buClr>
                <a:srgbClr val="7000C8"/>
              </a:buClr>
              <a:buSzPct val="75000"/>
              <a:buFont typeface="Wingdings" pitchFamily="2" charset="2"/>
              <a:buChar char="n"/>
            </a:pPr>
            <a:r>
              <a:rPr lang="zh-CN" altLang="zh-CN" sz="2296" dirty="0">
                <a:latin typeface="楷体" pitchFamily="49" charset="-122"/>
                <a:ea typeface="楷体" pitchFamily="49" charset="-122"/>
              </a:rPr>
              <a:t>再根据一定的“</a:t>
            </a:r>
            <a:r>
              <a:rPr lang="zh-CN" altLang="zh-CN" sz="2296" dirty="0">
                <a:solidFill>
                  <a:srgbClr val="C00000"/>
                </a:solidFill>
                <a:latin typeface="楷体" pitchFamily="49" charset="-122"/>
                <a:ea typeface="楷体" pitchFamily="49" charset="-122"/>
              </a:rPr>
              <a:t>跟踪准则</a:t>
            </a:r>
            <a:r>
              <a:rPr lang="zh-CN" altLang="zh-CN" sz="2296" dirty="0">
                <a:latin typeface="楷体" pitchFamily="49" charset="-122"/>
                <a:ea typeface="楷体" pitchFamily="49" charset="-122"/>
              </a:rPr>
              <a:t>”找出目标物体上的其他像素，直到符合跟踪终止条件。</a:t>
            </a:r>
            <a:endParaRPr lang="en-US" altLang="zh-CN" sz="2296" dirty="0">
              <a:latin typeface="楷体" pitchFamily="49" charset="-122"/>
              <a:ea typeface="楷体" pitchFamily="49" charset="-122"/>
            </a:endParaRPr>
          </a:p>
          <a:p>
            <a:pPr marL="581134" indent="-455593" eaLnBrk="0" hangingPunct="0">
              <a:spcBef>
                <a:spcPct val="20000"/>
              </a:spcBef>
              <a:buClr>
                <a:srgbClr val="7000C8"/>
              </a:buClr>
              <a:buSzPct val="75000"/>
              <a:buFont typeface="Wingdings" pitchFamily="2" charset="2"/>
              <a:buChar char="n"/>
            </a:pPr>
            <a:r>
              <a:rPr lang="zh-CN" altLang="en-US" sz="2296" dirty="0">
                <a:solidFill>
                  <a:srgbClr val="C00000"/>
                </a:solidFill>
                <a:latin typeface="楷体" pitchFamily="49" charset="-122"/>
                <a:ea typeface="楷体" pitchFamily="49" charset="-122"/>
              </a:rPr>
              <a:t>由二维图像变为一维的点序列</a:t>
            </a:r>
          </a:p>
        </p:txBody>
      </p:sp>
    </p:spTree>
    <p:extLst>
      <p:ext uri="{BB962C8B-B14F-4D97-AF65-F5344CB8AC3E}">
        <p14:creationId xmlns:p14="http://schemas.microsoft.com/office/powerpoint/2010/main" val="3074986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10.2.3</a:t>
            </a:r>
            <a:r>
              <a:rPr lang="zh-CN" altLang="en-US" sz="3061" dirty="0">
                <a:ea typeface="微软雅黑" pitchFamily="34" charset="-122"/>
                <a:cs typeface="Times New Roman" pitchFamily="18" charset="0"/>
              </a:rPr>
              <a:t>边界跟踪</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）函数</a:t>
            </a:r>
          </a:p>
        </p:txBody>
      </p:sp>
      <p:sp>
        <p:nvSpPr>
          <p:cNvPr id="6" name="矩形 5"/>
          <p:cNvSpPr/>
          <p:nvPr/>
        </p:nvSpPr>
        <p:spPr>
          <a:xfrm>
            <a:off x="1891333" y="1959501"/>
            <a:ext cx="8337285" cy="2942152"/>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en-US" altLang="zh-CN" sz="2806" dirty="0">
                <a:ea typeface="楷体" pitchFamily="49" charset="-122"/>
                <a:cs typeface="Times New Roman" pitchFamily="18" charset="0"/>
              </a:rPr>
              <a:t>B = </a:t>
            </a:r>
            <a:r>
              <a:rPr lang="en-US" altLang="zh-CN" sz="2806" dirty="0" err="1">
                <a:ea typeface="楷体" pitchFamily="49" charset="-122"/>
                <a:cs typeface="Times New Roman" pitchFamily="18" charset="0"/>
              </a:rPr>
              <a:t>bwboundaries</a:t>
            </a:r>
            <a:r>
              <a:rPr lang="en-US" altLang="zh-CN" sz="2806" dirty="0">
                <a:ea typeface="楷体" pitchFamily="49" charset="-122"/>
                <a:cs typeface="Times New Roman" pitchFamily="18" charset="0"/>
              </a:rPr>
              <a:t>(BW)</a:t>
            </a:r>
            <a:r>
              <a:rPr lang="zh-CN" altLang="zh-CN" sz="2806" dirty="0">
                <a:ea typeface="楷体" pitchFamily="49" charset="-122"/>
                <a:cs typeface="Times New Roman" pitchFamily="18" charset="0"/>
              </a:rPr>
              <a:t>：搜索二值图像</a:t>
            </a:r>
            <a:r>
              <a:rPr lang="en-US" altLang="zh-CN" sz="2806" dirty="0">
                <a:ea typeface="楷体" pitchFamily="49" charset="-122"/>
                <a:cs typeface="Times New Roman" pitchFamily="18" charset="0"/>
              </a:rPr>
              <a:t>BW</a:t>
            </a:r>
            <a:r>
              <a:rPr lang="zh-CN" altLang="zh-CN" sz="2806" dirty="0">
                <a:ea typeface="楷体" pitchFamily="49" charset="-122"/>
                <a:cs typeface="Times New Roman" pitchFamily="18" charset="0"/>
              </a:rPr>
              <a:t>的外边界和内边界。</a:t>
            </a:r>
            <a:endParaRPr lang="en-US" altLang="zh-CN" sz="2806" dirty="0">
              <a:ea typeface="楷体" pitchFamily="49" charset="-122"/>
              <a:cs typeface="Times New Roman" pitchFamily="18" charset="0"/>
            </a:endParaRPr>
          </a:p>
          <a:p>
            <a:pPr marL="581134" indent="-455593" eaLnBrk="0" hangingPunct="0">
              <a:spcBef>
                <a:spcPct val="20000"/>
              </a:spcBef>
              <a:buClr>
                <a:srgbClr val="7000C8"/>
              </a:buClr>
              <a:buSzPct val="75000"/>
              <a:buFont typeface="Wingdings" pitchFamily="2" charset="2"/>
              <a:buChar char="n"/>
            </a:pPr>
            <a:r>
              <a:rPr lang="en-US" altLang="zh-CN" sz="2806" dirty="0">
                <a:ea typeface="楷体" pitchFamily="49" charset="-122"/>
                <a:cs typeface="Times New Roman" pitchFamily="18" charset="0"/>
              </a:rPr>
              <a:t>B = </a:t>
            </a:r>
            <a:r>
              <a:rPr lang="en-US" altLang="zh-CN" sz="2806" dirty="0" err="1">
                <a:ea typeface="楷体" pitchFamily="49" charset="-122"/>
                <a:cs typeface="Times New Roman" pitchFamily="18" charset="0"/>
              </a:rPr>
              <a:t>bwboundaries</a:t>
            </a:r>
            <a:r>
              <a:rPr lang="en-US" altLang="zh-CN" sz="2806" dirty="0">
                <a:ea typeface="楷体" pitchFamily="49" charset="-122"/>
                <a:cs typeface="Times New Roman" pitchFamily="18" charset="0"/>
              </a:rPr>
              <a:t>(BW,CONN,OPTIONS) </a:t>
            </a:r>
          </a:p>
          <a:p>
            <a:pPr marL="581134" indent="-455593" eaLnBrk="0" hangingPunct="0">
              <a:spcBef>
                <a:spcPct val="20000"/>
              </a:spcBef>
              <a:buClr>
                <a:srgbClr val="7000C8"/>
              </a:buClr>
              <a:buSzPct val="75000"/>
              <a:buFont typeface="Wingdings" pitchFamily="2" charset="2"/>
              <a:buChar char="n"/>
            </a:pPr>
            <a:r>
              <a:rPr lang="en-US" altLang="zh-CN" sz="2806" dirty="0">
                <a:ea typeface="楷体" pitchFamily="49" charset="-122"/>
                <a:cs typeface="Times New Roman" pitchFamily="18" charset="0"/>
              </a:rPr>
              <a:t>[B,L,N,A] = </a:t>
            </a:r>
            <a:r>
              <a:rPr lang="en-US" altLang="zh-CN" sz="2806" dirty="0" err="1">
                <a:ea typeface="楷体" pitchFamily="49" charset="-122"/>
                <a:cs typeface="Times New Roman" pitchFamily="18" charset="0"/>
              </a:rPr>
              <a:t>bwboundaries</a:t>
            </a:r>
            <a:r>
              <a:rPr lang="en-US" altLang="zh-CN" sz="2806" dirty="0">
                <a:ea typeface="楷体" pitchFamily="49" charset="-122"/>
                <a:cs typeface="Times New Roman" pitchFamily="18" charset="0"/>
              </a:rPr>
              <a:t>(...)</a:t>
            </a:r>
          </a:p>
          <a:p>
            <a:pPr marL="581134" indent="-455593" eaLnBrk="0" hangingPunct="0">
              <a:spcBef>
                <a:spcPct val="20000"/>
              </a:spcBef>
              <a:buClr>
                <a:srgbClr val="7000C8"/>
              </a:buClr>
              <a:buSzPct val="75000"/>
              <a:buFont typeface="Wingdings" pitchFamily="2" charset="2"/>
              <a:buChar char="n"/>
            </a:pPr>
            <a:r>
              <a:rPr lang="en-US" altLang="zh-CN" sz="2806" dirty="0">
                <a:ea typeface="楷体" pitchFamily="49" charset="-122"/>
                <a:cs typeface="Times New Roman" pitchFamily="18" charset="0"/>
              </a:rPr>
              <a:t>B = </a:t>
            </a:r>
            <a:r>
              <a:rPr lang="en-US" altLang="zh-CN" sz="2806" dirty="0" err="1">
                <a:ea typeface="楷体" pitchFamily="49" charset="-122"/>
                <a:cs typeface="Times New Roman" pitchFamily="18" charset="0"/>
              </a:rPr>
              <a:t>bwtraceboundary</a:t>
            </a:r>
            <a:r>
              <a:rPr lang="en-US" altLang="zh-CN" sz="2806" dirty="0">
                <a:ea typeface="楷体" pitchFamily="49" charset="-122"/>
                <a:cs typeface="Times New Roman" pitchFamily="18" charset="0"/>
              </a:rPr>
              <a:t>(BW,P,FSTEP)</a:t>
            </a:r>
            <a:r>
              <a:rPr lang="zh-CN" altLang="zh-CN" sz="2806" dirty="0">
                <a:ea typeface="楷体" pitchFamily="49" charset="-122"/>
                <a:cs typeface="Times New Roman" pitchFamily="18" charset="0"/>
              </a:rPr>
              <a:t>：跟踪二值图像</a:t>
            </a:r>
            <a:r>
              <a:rPr lang="en-US" altLang="zh-CN" sz="2806" dirty="0">
                <a:ea typeface="楷体" pitchFamily="49" charset="-122"/>
                <a:cs typeface="Times New Roman" pitchFamily="18" charset="0"/>
              </a:rPr>
              <a:t>BW</a:t>
            </a:r>
            <a:r>
              <a:rPr lang="zh-CN" altLang="zh-CN" sz="2806" dirty="0">
                <a:ea typeface="楷体" pitchFamily="49" charset="-122"/>
                <a:cs typeface="Times New Roman" pitchFamily="18" charset="0"/>
              </a:rPr>
              <a:t>中目标轮廓</a:t>
            </a:r>
            <a:endParaRPr lang="zh-CN" altLang="en-US" sz="2806" dirty="0">
              <a:ea typeface="楷体" pitchFamily="49" charset="-122"/>
              <a:cs typeface="Times New Roman" pitchFamily="18" charset="0"/>
            </a:endParaRPr>
          </a:p>
        </p:txBody>
      </p:sp>
    </p:spTree>
    <p:extLst>
      <p:ext uri="{BB962C8B-B14F-4D97-AF65-F5344CB8AC3E}">
        <p14:creationId xmlns:p14="http://schemas.microsoft.com/office/powerpoint/2010/main" val="3096718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52</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10.2.3</a:t>
            </a:r>
            <a:r>
              <a:rPr lang="zh-CN" altLang="en-US" sz="3061" dirty="0">
                <a:ea typeface="微软雅黑" pitchFamily="34" charset="-122"/>
                <a:cs typeface="Times New Roman" pitchFamily="18" charset="0"/>
              </a:rPr>
              <a:t>边界跟踪</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963382" y="1867658"/>
            <a:ext cx="8265239" cy="981327"/>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读取一幅灰度图像，对其进行阈值分割，并对分割的二值图像进行边界跟踪</a:t>
            </a:r>
            <a:endParaRPr lang="zh-CN" altLang="en-US" sz="2806" dirty="0">
              <a:latin typeface="楷体" pitchFamily="49" charset="-122"/>
              <a:ea typeface="楷体" pitchFamily="49" charset="-122"/>
            </a:endParaRPr>
          </a:p>
        </p:txBody>
      </p:sp>
      <p:sp>
        <p:nvSpPr>
          <p:cNvPr id="7" name="矩形 6"/>
          <p:cNvSpPr/>
          <p:nvPr/>
        </p:nvSpPr>
        <p:spPr>
          <a:xfrm>
            <a:off x="2376331" y="2832016"/>
            <a:ext cx="7990401" cy="3625223"/>
          </a:xfrm>
          <a:prstGeom prst="rect">
            <a:avLst/>
          </a:prstGeom>
        </p:spPr>
        <p:txBody>
          <a:bodyPr wrap="square">
            <a:spAutoFit/>
          </a:bodyPr>
          <a:lstStyle/>
          <a:p>
            <a:r>
              <a:rPr lang="en-US" altLang="zh-CN" sz="2551" dirty="0"/>
              <a:t>Image=im2bw(</a:t>
            </a:r>
            <a:r>
              <a:rPr lang="en-US" altLang="zh-CN" sz="2551" dirty="0" err="1"/>
              <a:t>imread</a:t>
            </a:r>
            <a:r>
              <a:rPr lang="en-US" altLang="zh-CN" sz="2551" dirty="0"/>
              <a:t>('algae.jpg'));</a:t>
            </a:r>
            <a:endParaRPr lang="zh-CN" altLang="zh-CN" sz="2551" dirty="0"/>
          </a:p>
          <a:p>
            <a:r>
              <a:rPr lang="en-US" altLang="zh-CN" sz="2551" dirty="0"/>
              <a:t>Image=1-Image;</a:t>
            </a:r>
          </a:p>
          <a:p>
            <a:r>
              <a:rPr lang="en-US" altLang="zh-CN" sz="2551" dirty="0"/>
              <a:t>[B,L]=</a:t>
            </a:r>
            <a:r>
              <a:rPr lang="en-US" altLang="zh-CN" sz="2551" dirty="0" err="1"/>
              <a:t>bwboundaries</a:t>
            </a:r>
            <a:r>
              <a:rPr lang="en-US" altLang="zh-CN" sz="2551" dirty="0"/>
              <a:t>(Image);</a:t>
            </a:r>
            <a:endParaRPr lang="zh-CN" altLang="zh-CN" sz="2551" dirty="0"/>
          </a:p>
          <a:p>
            <a:r>
              <a:rPr lang="en-US" altLang="zh-CN" sz="2551" dirty="0" err="1"/>
              <a:t>figure,imshow</a:t>
            </a:r>
            <a:r>
              <a:rPr lang="en-US" altLang="zh-CN" sz="2551" dirty="0"/>
              <a:t>(L),title('</a:t>
            </a:r>
            <a:r>
              <a:rPr lang="zh-CN" altLang="zh-CN" sz="2551" dirty="0"/>
              <a:t>划分的区域</a:t>
            </a:r>
            <a:r>
              <a:rPr lang="en-US" altLang="zh-CN" sz="2551" dirty="0"/>
              <a:t>');</a:t>
            </a:r>
            <a:endParaRPr lang="zh-CN" altLang="zh-CN" sz="2551" dirty="0"/>
          </a:p>
          <a:p>
            <a:r>
              <a:rPr lang="en-US" altLang="zh-CN" sz="2551" dirty="0"/>
              <a:t>hold on;</a:t>
            </a:r>
            <a:endParaRPr lang="zh-CN" altLang="zh-CN" sz="2551" dirty="0"/>
          </a:p>
          <a:p>
            <a:r>
              <a:rPr lang="en-US" altLang="zh-CN" sz="2551" dirty="0"/>
              <a:t>for </a:t>
            </a:r>
            <a:r>
              <a:rPr lang="en-US" altLang="zh-CN" sz="2551" dirty="0" err="1"/>
              <a:t>i</a:t>
            </a:r>
            <a:r>
              <a:rPr lang="en-US" altLang="zh-CN" sz="2551" dirty="0"/>
              <a:t>=1:length(B)</a:t>
            </a:r>
            <a:endParaRPr lang="zh-CN" altLang="zh-CN" sz="2551" dirty="0"/>
          </a:p>
          <a:p>
            <a:r>
              <a:rPr lang="en-US" altLang="zh-CN" sz="2551" dirty="0"/>
              <a:t>    boundary=B{</a:t>
            </a:r>
            <a:r>
              <a:rPr lang="en-US" altLang="zh-CN" sz="2551" dirty="0" err="1"/>
              <a:t>i</a:t>
            </a:r>
            <a:r>
              <a:rPr lang="en-US" altLang="zh-CN" sz="2551" dirty="0"/>
              <a:t>};</a:t>
            </a:r>
            <a:endParaRPr lang="zh-CN" altLang="zh-CN" sz="2551" dirty="0"/>
          </a:p>
          <a:p>
            <a:r>
              <a:rPr lang="en-US" altLang="zh-CN" sz="2551" dirty="0"/>
              <a:t>    plot(boundary(:,2),boundary(:,1),'r','LineWidth',2);</a:t>
            </a:r>
            <a:endParaRPr lang="zh-CN" altLang="zh-CN" sz="2551" dirty="0"/>
          </a:p>
          <a:p>
            <a:r>
              <a:rPr lang="en-US" altLang="zh-CN" sz="2551" dirty="0"/>
              <a:t>end</a:t>
            </a:r>
            <a:endParaRPr lang="zh-CN" altLang="zh-CN" sz="2551" dirty="0"/>
          </a:p>
        </p:txBody>
      </p:sp>
    </p:spTree>
    <p:extLst>
      <p:ext uri="{BB962C8B-B14F-4D97-AF65-F5344CB8AC3E}">
        <p14:creationId xmlns:p14="http://schemas.microsoft.com/office/powerpoint/2010/main" val="387128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53</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10.2.3</a:t>
            </a:r>
            <a:r>
              <a:rPr lang="zh-CN" altLang="en-US" sz="3061" dirty="0">
                <a:ea typeface="微软雅黑" pitchFamily="34" charset="-122"/>
                <a:cs typeface="Times New Roman" pitchFamily="18" charset="0"/>
              </a:rPr>
              <a:t>边界跟踪</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边界分割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grpSp>
        <p:nvGrpSpPr>
          <p:cNvPr id="7" name="组合 6"/>
          <p:cNvGrpSpPr/>
          <p:nvPr/>
        </p:nvGrpSpPr>
        <p:grpSpPr>
          <a:xfrm>
            <a:off x="2927394" y="1913579"/>
            <a:ext cx="2298371" cy="4591929"/>
            <a:chOff x="2140197" y="1068451"/>
            <a:chExt cx="1801987" cy="3600200"/>
          </a:xfrm>
        </p:grpSpPr>
        <p:pic>
          <p:nvPicPr>
            <p:cNvPr id="184322" name="Picture 2" descr="alg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97" y="1068451"/>
              <a:ext cx="180000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3" name="Picture 3" descr="trace"/>
            <p:cNvPicPr>
              <a:picLocks noChangeAspect="1" noChangeArrowheads="1"/>
            </p:cNvPicPr>
            <p:nvPr/>
          </p:nvPicPr>
          <p:blipFill>
            <a:blip r:embed="rId3">
              <a:extLst>
                <a:ext uri="{28A0092B-C50C-407E-A947-70E740481C1C}">
                  <a14:useLocalDpi xmlns:a14="http://schemas.microsoft.com/office/drawing/2010/main" val="0"/>
                </a:ext>
              </a:extLst>
            </a:blip>
            <a:srcRect l="19661" t="8620" r="19481" b="16356"/>
            <a:stretch>
              <a:fillRect/>
            </a:stretch>
          </p:blipFill>
          <p:spPr bwMode="auto">
            <a:xfrm>
              <a:off x="2140197" y="2868651"/>
              <a:ext cx="1801987"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5310425" y="1913579"/>
            <a:ext cx="3454422" cy="4591929"/>
            <a:chOff x="4008560" y="1068451"/>
            <a:chExt cx="2708363" cy="3600200"/>
          </a:xfrm>
        </p:grpSpPr>
        <p:pic>
          <p:nvPicPr>
            <p:cNvPr id="184324" name="Picture 4" descr="E:\图像处理\课件\2016-2017《图像处理》课件\pla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623" y="1068451"/>
              <a:ext cx="269617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84325" name="Picture 5" descr="fengequyu"/>
            <p:cNvPicPr>
              <a:picLocks noChangeAspect="1" noChangeArrowheads="1"/>
            </p:cNvPicPr>
            <p:nvPr/>
          </p:nvPicPr>
          <p:blipFill rotWithShape="1">
            <a:blip r:embed="rId5">
              <a:extLst>
                <a:ext uri="{28A0092B-C50C-407E-A947-70E740481C1C}">
                  <a14:useLocalDpi xmlns:a14="http://schemas.microsoft.com/office/drawing/2010/main" val="0"/>
                </a:ext>
              </a:extLst>
            </a:blip>
            <a:srcRect l="16424" t="9740" r="15791" b="17543"/>
            <a:stretch/>
          </p:blipFill>
          <p:spPr bwMode="auto">
            <a:xfrm>
              <a:off x="4008560" y="2868651"/>
              <a:ext cx="2708363"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p:cNvSpPr/>
          <p:nvPr/>
        </p:nvSpPr>
        <p:spPr>
          <a:xfrm>
            <a:off x="8804103" y="2263507"/>
            <a:ext cx="667349" cy="1532613"/>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原始图像</a:t>
            </a:r>
            <a:endParaRPr lang="zh-CN" altLang="en-US" sz="2806" dirty="0">
              <a:solidFill>
                <a:srgbClr val="C00000"/>
              </a:solidFill>
              <a:latin typeface="楷体" pitchFamily="49" charset="-122"/>
              <a:ea typeface="楷体" pitchFamily="49" charset="-122"/>
            </a:endParaRPr>
          </a:p>
        </p:txBody>
      </p:sp>
      <p:sp>
        <p:nvSpPr>
          <p:cNvPr id="9" name="矩形 8"/>
          <p:cNvSpPr/>
          <p:nvPr/>
        </p:nvSpPr>
        <p:spPr>
          <a:xfrm>
            <a:off x="8804103" y="4622713"/>
            <a:ext cx="667349" cy="1532613"/>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边界跟踪</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3665567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54</a:t>
            </a:fld>
            <a:endParaRPr lang="en-US" altLang="zh-CN"/>
          </a:p>
        </p:txBody>
      </p:sp>
      <p:sp>
        <p:nvSpPr>
          <p:cNvPr id="3" name="Text Box 4"/>
          <p:cNvSpPr txBox="1">
            <a:spLocks noChangeArrowheads="1"/>
          </p:cNvSpPr>
          <p:nvPr/>
        </p:nvSpPr>
        <p:spPr bwMode="auto">
          <a:xfrm>
            <a:off x="2167888" y="3737267"/>
            <a:ext cx="3411789" cy="141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7" tIns="45718" rIns="91437" bIns="45718">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nSpc>
                <a:spcPct val="120000"/>
              </a:lnSpc>
              <a:spcBef>
                <a:spcPct val="40000"/>
              </a:spcBef>
            </a:pPr>
            <a:r>
              <a:rPr lang="en-US" altLang="zh-CN" sz="3061" dirty="0">
                <a:latin typeface="黑体" pitchFamily="49" charset="-122"/>
                <a:ea typeface="黑体" pitchFamily="49" charset="-122"/>
                <a:cs typeface="Times New Roman" pitchFamily="18" charset="0"/>
              </a:rPr>
              <a:t>10.3.1 </a:t>
            </a:r>
            <a:r>
              <a:rPr lang="zh-CN" altLang="en-US" sz="3061" dirty="0">
                <a:latin typeface="黑体" pitchFamily="49" charset="-122"/>
                <a:ea typeface="黑体" pitchFamily="49" charset="-122"/>
                <a:cs typeface="Times New Roman" pitchFamily="18" charset="0"/>
              </a:rPr>
              <a:t>区域生长</a:t>
            </a:r>
            <a:endParaRPr lang="en-US" altLang="zh-CN" sz="3061" dirty="0">
              <a:latin typeface="黑体" pitchFamily="49" charset="-122"/>
              <a:ea typeface="黑体" pitchFamily="49" charset="-122"/>
              <a:cs typeface="Times New Roman" pitchFamily="18" charset="0"/>
            </a:endParaRPr>
          </a:p>
          <a:p>
            <a:pPr>
              <a:lnSpc>
                <a:spcPct val="120000"/>
              </a:lnSpc>
              <a:spcBef>
                <a:spcPct val="40000"/>
              </a:spcBef>
            </a:pPr>
            <a:r>
              <a:rPr lang="en-US" altLang="zh-CN" sz="3061" dirty="0">
                <a:latin typeface="黑体" pitchFamily="49" charset="-122"/>
                <a:ea typeface="黑体" pitchFamily="49" charset="-122"/>
                <a:cs typeface="Times New Roman" pitchFamily="18" charset="0"/>
              </a:rPr>
              <a:t>10.3.2 </a:t>
            </a:r>
            <a:r>
              <a:rPr lang="zh-CN" altLang="en-US" sz="3061" dirty="0">
                <a:latin typeface="黑体" pitchFamily="49" charset="-122"/>
                <a:ea typeface="黑体" pitchFamily="49" charset="-122"/>
                <a:cs typeface="Times New Roman" pitchFamily="18" charset="0"/>
              </a:rPr>
              <a:t>区域合并</a:t>
            </a:r>
            <a:endParaRPr lang="en-US" altLang="zh-CN" sz="3061" dirty="0">
              <a:latin typeface="黑体" pitchFamily="49" charset="-122"/>
              <a:ea typeface="黑体" pitchFamily="49" charset="-122"/>
              <a:cs typeface="Times New Roman" pitchFamily="18" charset="0"/>
            </a:endParaRPr>
          </a:p>
        </p:txBody>
      </p:sp>
      <p:sp>
        <p:nvSpPr>
          <p:cNvPr id="11"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 </a:t>
            </a:r>
            <a:r>
              <a:rPr lang="zh-CN" altLang="en-US" sz="3061" dirty="0">
                <a:ea typeface="微软雅黑" pitchFamily="34" charset="-122"/>
                <a:cs typeface="Times New Roman" pitchFamily="18" charset="0"/>
              </a:rPr>
              <a:t>区域分割</a:t>
            </a:r>
          </a:p>
        </p:txBody>
      </p:sp>
      <p:sp>
        <p:nvSpPr>
          <p:cNvPr id="12" name="Rectangle 5"/>
          <p:cNvSpPr>
            <a:spLocks noChangeArrowheads="1"/>
          </p:cNvSpPr>
          <p:nvPr/>
        </p:nvSpPr>
        <p:spPr bwMode="auto">
          <a:xfrm>
            <a:off x="1955801" y="1358902"/>
            <a:ext cx="8370888" cy="216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37" tIns="45718" rIns="91437" bIns="45718">
            <a:spAutoFit/>
          </a:bodyPr>
          <a:lstStyle/>
          <a:p>
            <a:pPr eaLnBrk="0" hangingPunct="0">
              <a:lnSpc>
                <a:spcPct val="120000"/>
              </a:lnSpc>
              <a:spcBef>
                <a:spcPct val="40000"/>
              </a:spcBef>
            </a:pPr>
            <a:r>
              <a:rPr lang="zh-CN" altLang="en-US" sz="2806" dirty="0">
                <a:latin typeface="黑体" pitchFamily="49" charset="-122"/>
                <a:ea typeface="黑体" pitchFamily="49" charset="-122"/>
                <a:cs typeface="Times New Roman" pitchFamily="18" charset="0"/>
              </a:rPr>
              <a:t>一般认为，</a:t>
            </a:r>
            <a:r>
              <a:rPr lang="zh-CN" altLang="en-US" sz="2806" dirty="0">
                <a:solidFill>
                  <a:srgbClr val="C00000"/>
                </a:solidFill>
                <a:latin typeface="黑体" pitchFamily="49" charset="-122"/>
                <a:ea typeface="黑体" pitchFamily="49" charset="-122"/>
                <a:cs typeface="Times New Roman" pitchFamily="18" charset="0"/>
              </a:rPr>
              <a:t>同一个区域内的像素点具有某种相似性</a:t>
            </a:r>
            <a:r>
              <a:rPr lang="zh-CN" altLang="en-US" sz="2806" dirty="0">
                <a:latin typeface="黑体" pitchFamily="49" charset="-122"/>
                <a:ea typeface="黑体" pitchFamily="49" charset="-122"/>
                <a:cs typeface="Times New Roman" pitchFamily="18" charset="0"/>
              </a:rPr>
              <a:t>，如灰度、颜色、纹理等，区域分割即是根据特定区域与其他背景区域特性上的不同来进行图像分割的技术。 </a:t>
            </a:r>
          </a:p>
        </p:txBody>
      </p:sp>
      <p:sp>
        <p:nvSpPr>
          <p:cNvPr id="13" name="矩形 12"/>
          <p:cNvSpPr/>
          <p:nvPr/>
        </p:nvSpPr>
        <p:spPr>
          <a:xfrm>
            <a:off x="5931533" y="3737267"/>
            <a:ext cx="4067824" cy="1081578"/>
          </a:xfrm>
          <a:prstGeom prst="rect">
            <a:avLst/>
          </a:prstGeom>
        </p:spPr>
        <p:txBody>
          <a:bodyPr wrap="square">
            <a:spAutoFit/>
          </a:bodyPr>
          <a:lstStyle/>
          <a:p>
            <a:pPr>
              <a:lnSpc>
                <a:spcPct val="120000"/>
              </a:lnSpc>
              <a:spcBef>
                <a:spcPct val="40000"/>
              </a:spcBef>
            </a:pPr>
            <a:r>
              <a:rPr lang="en-US" altLang="zh-CN" sz="2296" dirty="0">
                <a:latin typeface="黑体" pitchFamily="49" charset="-122"/>
                <a:ea typeface="黑体" pitchFamily="49" charset="-122"/>
                <a:cs typeface="Times New Roman" pitchFamily="18" charset="0"/>
              </a:rPr>
              <a:t>10.3.3 </a:t>
            </a:r>
            <a:r>
              <a:rPr lang="zh-CN" altLang="en-US" sz="2296" dirty="0">
                <a:latin typeface="黑体" pitchFamily="49" charset="-122"/>
                <a:ea typeface="黑体" pitchFamily="49" charset="-122"/>
                <a:cs typeface="Times New Roman" pitchFamily="18" charset="0"/>
              </a:rPr>
              <a:t>区域分裂</a:t>
            </a:r>
            <a:endParaRPr lang="en-US" altLang="zh-CN" sz="2296" dirty="0">
              <a:latin typeface="黑体" pitchFamily="49" charset="-122"/>
              <a:ea typeface="黑体" pitchFamily="49" charset="-122"/>
              <a:cs typeface="Times New Roman" pitchFamily="18" charset="0"/>
            </a:endParaRPr>
          </a:p>
          <a:p>
            <a:pPr>
              <a:lnSpc>
                <a:spcPct val="120000"/>
              </a:lnSpc>
              <a:spcBef>
                <a:spcPct val="40000"/>
              </a:spcBef>
            </a:pPr>
            <a:r>
              <a:rPr lang="en-US" altLang="zh-CN" sz="2296" dirty="0">
                <a:latin typeface="黑体" pitchFamily="49" charset="-122"/>
                <a:ea typeface="黑体" pitchFamily="49" charset="-122"/>
                <a:cs typeface="Times New Roman" pitchFamily="18" charset="0"/>
              </a:rPr>
              <a:t>10.3.4 </a:t>
            </a:r>
            <a:r>
              <a:rPr lang="zh-CN" altLang="en-US" sz="2296" dirty="0">
                <a:latin typeface="黑体" pitchFamily="49" charset="-122"/>
                <a:ea typeface="黑体" pitchFamily="49" charset="-122"/>
                <a:cs typeface="Times New Roman" pitchFamily="18" charset="0"/>
              </a:rPr>
              <a:t>区域合并分裂</a:t>
            </a:r>
            <a:endParaRPr lang="en-US" altLang="zh-CN" sz="2296" dirty="0">
              <a:latin typeface="黑体" pitchFamily="49" charset="-122"/>
              <a:ea typeface="黑体" pitchFamily="49" charset="-122"/>
              <a:cs typeface="Times New Roman" pitchFamily="18" charset="0"/>
            </a:endParaRPr>
          </a:p>
        </p:txBody>
      </p:sp>
    </p:spTree>
    <p:extLst>
      <p:ext uri="{BB962C8B-B14F-4D97-AF65-F5344CB8AC3E}">
        <p14:creationId xmlns:p14="http://schemas.microsoft.com/office/powerpoint/2010/main" val="32200351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55</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10.3.1</a:t>
            </a:r>
            <a:r>
              <a:rPr lang="zh-CN" altLang="en-US" sz="3061" dirty="0">
                <a:ea typeface="微软雅黑" pitchFamily="34" charset="-122"/>
                <a:cs typeface="Times New Roman" pitchFamily="18" charset="0"/>
              </a:rPr>
              <a:t>区域生长</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6" name="矩形 5"/>
          <p:cNvSpPr/>
          <p:nvPr/>
        </p:nvSpPr>
        <p:spPr>
          <a:xfrm>
            <a:off x="2215778" y="2713516"/>
            <a:ext cx="7760444" cy="2708531"/>
          </a:xfrm>
          <a:prstGeom prst="rect">
            <a:avLst/>
          </a:prstGeom>
          <a:noFill/>
          <a:ln>
            <a:noFill/>
          </a:ln>
        </p:spPr>
        <p:txBody>
          <a:bodyPr wrap="square" lIns="116618" tIns="58309" rIns="116618" bIns="58309">
            <a:spAutoFit/>
          </a:bodyPr>
          <a:lstStyle/>
          <a:p>
            <a:pPr indent="-455593"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拟把图像划分成一系列区域，确定每个区域区别于其他区域的特征，由此生成相似性判据；</a:t>
            </a:r>
            <a:r>
              <a:rPr lang="zh-CN" altLang="en-US" sz="2806" dirty="0">
                <a:solidFill>
                  <a:srgbClr val="C00000"/>
                </a:solidFill>
                <a:latin typeface="楷体" pitchFamily="49" charset="-122"/>
                <a:ea typeface="楷体" pitchFamily="49" charset="-122"/>
              </a:rPr>
              <a:t>从图像某个像素开始，判断其应该属于哪个区域，使区域逐渐变大</a:t>
            </a:r>
            <a:r>
              <a:rPr lang="zh-CN" altLang="en-US" sz="2806" dirty="0">
                <a:latin typeface="楷体" pitchFamily="49" charset="-122"/>
                <a:ea typeface="楷体" pitchFamily="49" charset="-122"/>
              </a:rPr>
              <a:t>，直到被比较的像素与区域像素具有显著差异为止。</a:t>
            </a:r>
          </a:p>
        </p:txBody>
      </p:sp>
      <p:sp>
        <p:nvSpPr>
          <p:cNvPr id="7" name="矩形 6"/>
          <p:cNvSpPr/>
          <p:nvPr/>
        </p:nvSpPr>
        <p:spPr>
          <a:xfrm>
            <a:off x="1891334" y="2078756"/>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设计思路</a:t>
            </a:r>
          </a:p>
        </p:txBody>
      </p:sp>
    </p:spTree>
    <p:extLst>
      <p:ext uri="{BB962C8B-B14F-4D97-AF65-F5344CB8AC3E}">
        <p14:creationId xmlns:p14="http://schemas.microsoft.com/office/powerpoint/2010/main" val="3384792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56</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10.3.1</a:t>
            </a:r>
            <a:r>
              <a:rPr lang="zh-CN" altLang="en-US" sz="3061" dirty="0">
                <a:ea typeface="微软雅黑" pitchFamily="34" charset="-122"/>
                <a:cs typeface="Times New Roman" pitchFamily="18" charset="0"/>
              </a:rPr>
              <a:t>区域生长</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891334" y="1960992"/>
            <a:ext cx="3173977" cy="524118"/>
          </a:xfrm>
          <a:prstGeom prst="rect">
            <a:avLst/>
          </a:prstGeom>
          <a:extLst/>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实现方法</a:t>
            </a:r>
          </a:p>
        </p:txBody>
      </p:sp>
      <p:sp>
        <p:nvSpPr>
          <p:cNvPr id="6" name="矩形 5"/>
          <p:cNvSpPr/>
          <p:nvPr/>
        </p:nvSpPr>
        <p:spPr>
          <a:xfrm>
            <a:off x="2261700" y="2556486"/>
            <a:ext cx="7668601" cy="2708531"/>
          </a:xfrm>
          <a:prstGeom prst="rect">
            <a:avLst/>
          </a:prstGeom>
          <a:noFill/>
          <a:ln>
            <a:noFill/>
          </a:ln>
        </p:spPr>
        <p:txBody>
          <a:bodyPr wrap="square" lIns="116618" tIns="58309" rIns="116618" bIns="58309">
            <a:spAutoFit/>
          </a:bodyPr>
          <a:lstStyle/>
          <a:p>
            <a:pPr indent="-455593"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在每个要分割的区域内确定一个</a:t>
            </a:r>
            <a:r>
              <a:rPr lang="zh-CN" altLang="en-US" sz="2806" dirty="0">
                <a:solidFill>
                  <a:srgbClr val="C00000"/>
                </a:solidFill>
                <a:latin typeface="楷体" pitchFamily="49" charset="-122"/>
                <a:ea typeface="楷体" pitchFamily="49" charset="-122"/>
              </a:rPr>
              <a:t>种子点</a:t>
            </a:r>
            <a:r>
              <a:rPr lang="zh-CN" altLang="en-US" sz="2806" dirty="0">
                <a:latin typeface="楷体" pitchFamily="49" charset="-122"/>
                <a:ea typeface="楷体" pitchFamily="49" charset="-122"/>
              </a:rPr>
              <a:t>，判断种子像素周围邻域</a:t>
            </a:r>
            <a:r>
              <a:rPr lang="zh-CN" altLang="en-US" sz="2806" dirty="0">
                <a:solidFill>
                  <a:srgbClr val="C00000"/>
                </a:solidFill>
                <a:latin typeface="楷体" pitchFamily="49" charset="-122"/>
                <a:ea typeface="楷体" pitchFamily="49" charset="-122"/>
              </a:rPr>
              <a:t>是否有与种子像素相似的像素</a:t>
            </a:r>
            <a:r>
              <a:rPr lang="zh-CN" altLang="en-US" sz="2806" dirty="0">
                <a:latin typeface="楷体" pitchFamily="49" charset="-122"/>
                <a:ea typeface="楷体" pitchFamily="49" charset="-122"/>
              </a:rPr>
              <a:t>，若有将新的像素包含在区域内，并作为新的种子继续生长，直到没有满足条件的像素点时</a:t>
            </a:r>
            <a:r>
              <a:rPr lang="zh-CN" altLang="en-US" sz="2806" dirty="0">
                <a:solidFill>
                  <a:srgbClr val="C00000"/>
                </a:solidFill>
                <a:latin typeface="楷体" pitchFamily="49" charset="-122"/>
                <a:ea typeface="楷体" pitchFamily="49" charset="-122"/>
              </a:rPr>
              <a:t>停止生长</a:t>
            </a:r>
            <a:r>
              <a:rPr lang="zh-CN" altLang="en-US" sz="2806" dirty="0">
                <a:latin typeface="楷体" pitchFamily="49" charset="-122"/>
                <a:ea typeface="楷体" pitchFamily="49" charset="-122"/>
              </a:rPr>
              <a:t>。</a:t>
            </a:r>
          </a:p>
        </p:txBody>
      </p:sp>
      <p:sp>
        <p:nvSpPr>
          <p:cNvPr id="7" name="矩形 6"/>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Tree>
    <p:extLst>
      <p:ext uri="{BB962C8B-B14F-4D97-AF65-F5344CB8AC3E}">
        <p14:creationId xmlns:p14="http://schemas.microsoft.com/office/powerpoint/2010/main" val="23454599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57</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10.3.1</a:t>
            </a:r>
            <a:r>
              <a:rPr lang="zh-CN" altLang="en-US" sz="3061" dirty="0">
                <a:ea typeface="微软雅黑" pitchFamily="34" charset="-122"/>
                <a:cs typeface="Times New Roman" pitchFamily="18" charset="0"/>
              </a:rPr>
              <a:t>区域生长</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6" name="矩形 5"/>
          <p:cNvSpPr/>
          <p:nvPr/>
        </p:nvSpPr>
        <p:spPr>
          <a:xfrm>
            <a:off x="2376331" y="2418720"/>
            <a:ext cx="7852288" cy="4183581"/>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zh-CN" altLang="zh-CN" sz="2806" dirty="0">
                <a:ea typeface="楷体" pitchFamily="49" charset="-122"/>
                <a:cs typeface="Times New Roman" pitchFamily="18" charset="0"/>
              </a:rPr>
              <a:t>种子点的选取</a:t>
            </a:r>
          </a:p>
          <a:p>
            <a:pPr marL="125541" eaLnBrk="0" hangingPunct="0">
              <a:buClr>
                <a:srgbClr val="7000C8"/>
              </a:buClr>
              <a:buSzPct val="75000"/>
            </a:pPr>
            <a:r>
              <a:rPr lang="en-US" altLang="zh-CN" sz="2806" dirty="0">
                <a:ea typeface="楷体" pitchFamily="49" charset="-122"/>
                <a:cs typeface="Times New Roman" pitchFamily="18" charset="0"/>
              </a:rPr>
              <a:t>     </a:t>
            </a:r>
            <a:r>
              <a:rPr lang="zh-CN" altLang="zh-CN" sz="2806" dirty="0">
                <a:ea typeface="楷体" pitchFamily="49" charset="-122"/>
                <a:cs typeface="Times New Roman" pitchFamily="18" charset="0"/>
              </a:rPr>
              <a:t>选择待提取区域的</a:t>
            </a:r>
            <a:r>
              <a:rPr lang="zh-CN" altLang="zh-CN" sz="2806" dirty="0">
                <a:solidFill>
                  <a:srgbClr val="C00000"/>
                </a:solidFill>
                <a:ea typeface="楷体" pitchFamily="49" charset="-122"/>
                <a:cs typeface="Times New Roman" pitchFamily="18" charset="0"/>
              </a:rPr>
              <a:t>具有代表性的点</a:t>
            </a:r>
            <a:r>
              <a:rPr lang="zh-CN" altLang="zh-CN" sz="2806" dirty="0">
                <a:ea typeface="楷体" pitchFamily="49" charset="-122"/>
                <a:cs typeface="Times New Roman" pitchFamily="18" charset="0"/>
              </a:rPr>
              <a:t>，可以是单个像素，也可以是包括若干个像素的子区域，根据具体问题，利用先验知识来选择。</a:t>
            </a:r>
          </a:p>
          <a:p>
            <a:pPr marL="581134" indent="-455593" eaLnBrk="0" hangingPunct="0">
              <a:spcBef>
                <a:spcPts val="765"/>
              </a:spcBef>
              <a:buClr>
                <a:srgbClr val="7000C8"/>
              </a:buClr>
              <a:buSzPct val="75000"/>
              <a:buFont typeface="Wingdings" pitchFamily="2" charset="2"/>
              <a:buChar char="p"/>
            </a:pPr>
            <a:r>
              <a:rPr lang="zh-CN" altLang="zh-CN" sz="2806" dirty="0">
                <a:ea typeface="楷体" pitchFamily="49" charset="-122"/>
                <a:cs typeface="Times New Roman" pitchFamily="18" charset="0"/>
              </a:rPr>
              <a:t>生长准则的确定（相似性准则）</a:t>
            </a:r>
          </a:p>
          <a:p>
            <a:pPr marL="125541" eaLnBrk="0" hangingPunct="0">
              <a:buClr>
                <a:srgbClr val="7000C8"/>
              </a:buClr>
              <a:buSzPct val="75000"/>
            </a:pPr>
            <a:r>
              <a:rPr lang="en-US" altLang="zh-CN" sz="2806" dirty="0">
                <a:ea typeface="楷体" pitchFamily="49" charset="-122"/>
                <a:cs typeface="Times New Roman" pitchFamily="18" charset="0"/>
              </a:rPr>
              <a:t>     </a:t>
            </a:r>
            <a:r>
              <a:rPr lang="zh-CN" altLang="zh-CN" sz="2806" dirty="0">
                <a:ea typeface="楷体" pitchFamily="49" charset="-122"/>
                <a:cs typeface="Times New Roman" pitchFamily="18" charset="0"/>
              </a:rPr>
              <a:t>一般根据图像的特点，采用与种子点的距离度量（彩色、灰度、梯度等量之间的距离）。</a:t>
            </a:r>
          </a:p>
          <a:p>
            <a:pPr marL="581134" indent="-455593" eaLnBrk="0" hangingPunct="0">
              <a:spcBef>
                <a:spcPts val="765"/>
              </a:spcBef>
              <a:buClr>
                <a:srgbClr val="7000C8"/>
              </a:buClr>
              <a:buSzPct val="75000"/>
              <a:buFont typeface="Wingdings" pitchFamily="2" charset="2"/>
              <a:buChar char="p"/>
            </a:pPr>
            <a:r>
              <a:rPr lang="zh-CN" altLang="zh-CN" sz="2806" dirty="0">
                <a:ea typeface="楷体" pitchFamily="49" charset="-122"/>
                <a:cs typeface="Times New Roman" pitchFamily="18" charset="0"/>
              </a:rPr>
              <a:t>区域停止生长的条件</a:t>
            </a:r>
          </a:p>
          <a:p>
            <a:pPr marL="125541" eaLnBrk="0" hangingPunct="0">
              <a:buClr>
                <a:srgbClr val="7000C8"/>
              </a:buClr>
              <a:buSzPct val="75000"/>
            </a:pPr>
            <a:r>
              <a:rPr lang="en-US" altLang="zh-CN" sz="2806" dirty="0">
                <a:ea typeface="楷体" pitchFamily="49" charset="-122"/>
                <a:cs typeface="Times New Roman" pitchFamily="18" charset="0"/>
              </a:rPr>
              <a:t>     </a:t>
            </a:r>
            <a:r>
              <a:rPr lang="zh-CN" altLang="zh-CN" sz="2806" dirty="0">
                <a:ea typeface="楷体" pitchFamily="49" charset="-122"/>
                <a:cs typeface="Times New Roman" pitchFamily="18" charset="0"/>
              </a:rPr>
              <a:t>区域大小、迭代次数或区域饱和等条件。</a:t>
            </a:r>
          </a:p>
        </p:txBody>
      </p:sp>
      <p:sp>
        <p:nvSpPr>
          <p:cNvPr id="7" name="矩形 6"/>
          <p:cNvSpPr>
            <a:spLocks noChangeArrowheads="1"/>
          </p:cNvSpPr>
          <p:nvPr/>
        </p:nvSpPr>
        <p:spPr bwMode="auto">
          <a:xfrm>
            <a:off x="1891334" y="1869148"/>
            <a:ext cx="3173977" cy="524118"/>
          </a:xfrm>
          <a:prstGeom prst="rect">
            <a:avLst/>
          </a:prstGeom>
          <a:extLst/>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关键技术</a:t>
            </a:r>
          </a:p>
        </p:txBody>
      </p:sp>
    </p:spTree>
    <p:extLst>
      <p:ext uri="{BB962C8B-B14F-4D97-AF65-F5344CB8AC3E}">
        <p14:creationId xmlns:p14="http://schemas.microsoft.com/office/powerpoint/2010/main" val="3325392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58</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10.3.1</a:t>
            </a:r>
            <a:r>
              <a:rPr lang="zh-CN" altLang="en-US" sz="3061" dirty="0">
                <a:ea typeface="微软雅黑" pitchFamily="34" charset="-122"/>
                <a:cs typeface="Times New Roman" pitchFamily="18" charset="0"/>
              </a:rPr>
              <a:t>区域生长</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）示例</a:t>
            </a:r>
          </a:p>
        </p:txBody>
      </p:sp>
      <p:sp>
        <p:nvSpPr>
          <p:cNvPr id="6" name="Freeform 4"/>
          <p:cNvSpPr>
            <a:spLocks/>
          </p:cNvSpPr>
          <p:nvPr/>
        </p:nvSpPr>
        <p:spPr bwMode="auto">
          <a:xfrm>
            <a:off x="7535863" y="2051345"/>
            <a:ext cx="1081087" cy="1800226"/>
          </a:xfrm>
          <a:custGeom>
            <a:avLst/>
            <a:gdLst>
              <a:gd name="T0" fmla="*/ 0 w 681"/>
              <a:gd name="T1" fmla="*/ 0 h 1134"/>
              <a:gd name="T2" fmla="*/ 0 w 681"/>
              <a:gd name="T3" fmla="*/ 1439862 h 1134"/>
              <a:gd name="T4" fmla="*/ 360362 w 681"/>
              <a:gd name="T5" fmla="*/ 1439862 h 1134"/>
              <a:gd name="T6" fmla="*/ 360362 w 681"/>
              <a:gd name="T7" fmla="*/ 1800225 h 1134"/>
              <a:gd name="T8" fmla="*/ 720725 w 681"/>
              <a:gd name="T9" fmla="*/ 1800225 h 1134"/>
              <a:gd name="T10" fmla="*/ 720725 w 681"/>
              <a:gd name="T11" fmla="*/ 1439862 h 1134"/>
              <a:gd name="T12" fmla="*/ 1081087 w 681"/>
              <a:gd name="T13" fmla="*/ 1439862 h 1134"/>
              <a:gd name="T14" fmla="*/ 1081087 w 681"/>
              <a:gd name="T15" fmla="*/ 0 h 1134"/>
              <a:gd name="T16" fmla="*/ 0 w 681"/>
              <a:gd name="T17" fmla="*/ 0 h 1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1"/>
              <a:gd name="T28" fmla="*/ 0 h 1134"/>
              <a:gd name="T29" fmla="*/ 681 w 681"/>
              <a:gd name="T30" fmla="*/ 1134 h 1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1" h="1134">
                <a:moveTo>
                  <a:pt x="0" y="0"/>
                </a:moveTo>
                <a:lnTo>
                  <a:pt x="0" y="907"/>
                </a:lnTo>
                <a:lnTo>
                  <a:pt x="227" y="907"/>
                </a:lnTo>
                <a:lnTo>
                  <a:pt x="227" y="1134"/>
                </a:lnTo>
                <a:lnTo>
                  <a:pt x="454" y="1134"/>
                </a:lnTo>
                <a:lnTo>
                  <a:pt x="454" y="907"/>
                </a:lnTo>
                <a:lnTo>
                  <a:pt x="681" y="907"/>
                </a:lnTo>
                <a:lnTo>
                  <a:pt x="681" y="0"/>
                </a:lnTo>
                <a:lnTo>
                  <a:pt x="0" y="0"/>
                </a:lnTo>
                <a:close/>
              </a:path>
            </a:pathLst>
          </a:custGeom>
          <a:solidFill>
            <a:srgbClr val="CCFFFF"/>
          </a:solidFill>
          <a:ln w="28575">
            <a:solidFill>
              <a:srgbClr val="FF0000"/>
            </a:solidFill>
            <a:round/>
            <a:headEnd/>
            <a:tailEnd/>
          </a:ln>
        </p:spPr>
        <p:txBody>
          <a:bodyPr lIns="91437" tIns="45718" rIns="91437" bIns="45718"/>
          <a:lstStyle/>
          <a:p>
            <a:endParaRPr lang="zh-CN" altLang="en-US" sz="2296"/>
          </a:p>
        </p:txBody>
      </p:sp>
      <p:grpSp>
        <p:nvGrpSpPr>
          <p:cNvPr id="7" name="Group 6"/>
          <p:cNvGrpSpPr>
            <a:grpSpLocks/>
          </p:cNvGrpSpPr>
          <p:nvPr/>
        </p:nvGrpSpPr>
        <p:grpSpPr bwMode="auto">
          <a:xfrm>
            <a:off x="2854326" y="2051346"/>
            <a:ext cx="2160588" cy="2160587"/>
            <a:chOff x="612" y="1706"/>
            <a:chExt cx="1361" cy="1361"/>
          </a:xfrm>
        </p:grpSpPr>
        <p:sp>
          <p:nvSpPr>
            <p:cNvPr id="8" name="Rectangle 7"/>
            <p:cNvSpPr>
              <a:spLocks noChangeArrowheads="1"/>
            </p:cNvSpPr>
            <p:nvPr/>
          </p:nvSpPr>
          <p:spPr bwMode="auto">
            <a:xfrm>
              <a:off x="61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9" name="Rectangle 8"/>
            <p:cNvSpPr>
              <a:spLocks noChangeArrowheads="1"/>
            </p:cNvSpPr>
            <p:nvPr/>
          </p:nvSpPr>
          <p:spPr bwMode="auto">
            <a:xfrm>
              <a:off x="61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0" name="Rectangle 9"/>
            <p:cNvSpPr>
              <a:spLocks noChangeArrowheads="1"/>
            </p:cNvSpPr>
            <p:nvPr/>
          </p:nvSpPr>
          <p:spPr bwMode="auto">
            <a:xfrm>
              <a:off x="61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1" name="Rectangle 10"/>
            <p:cNvSpPr>
              <a:spLocks noChangeArrowheads="1"/>
            </p:cNvSpPr>
            <p:nvPr/>
          </p:nvSpPr>
          <p:spPr bwMode="auto">
            <a:xfrm>
              <a:off x="61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2" name="Rectangle 11"/>
            <p:cNvSpPr>
              <a:spLocks noChangeArrowheads="1"/>
            </p:cNvSpPr>
            <p:nvPr/>
          </p:nvSpPr>
          <p:spPr bwMode="auto">
            <a:xfrm>
              <a:off x="61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3" name="Rectangle 12"/>
            <p:cNvSpPr>
              <a:spLocks noChangeArrowheads="1"/>
            </p:cNvSpPr>
            <p:nvPr/>
          </p:nvSpPr>
          <p:spPr bwMode="auto">
            <a:xfrm>
              <a:off x="61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4" name="Rectangle 13"/>
            <p:cNvSpPr>
              <a:spLocks noChangeArrowheads="1"/>
            </p:cNvSpPr>
            <p:nvPr/>
          </p:nvSpPr>
          <p:spPr bwMode="auto">
            <a:xfrm>
              <a:off x="83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5" name="Rectangle 14"/>
            <p:cNvSpPr>
              <a:spLocks noChangeArrowheads="1"/>
            </p:cNvSpPr>
            <p:nvPr/>
          </p:nvSpPr>
          <p:spPr bwMode="auto">
            <a:xfrm>
              <a:off x="83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6" name="Rectangle 15"/>
            <p:cNvSpPr>
              <a:spLocks noChangeArrowheads="1"/>
            </p:cNvSpPr>
            <p:nvPr/>
          </p:nvSpPr>
          <p:spPr bwMode="auto">
            <a:xfrm>
              <a:off x="83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7" name="Rectangle 16"/>
            <p:cNvSpPr>
              <a:spLocks noChangeArrowheads="1"/>
            </p:cNvSpPr>
            <p:nvPr/>
          </p:nvSpPr>
          <p:spPr bwMode="auto">
            <a:xfrm>
              <a:off x="83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8" name="Rectangle 17"/>
            <p:cNvSpPr>
              <a:spLocks noChangeArrowheads="1"/>
            </p:cNvSpPr>
            <p:nvPr/>
          </p:nvSpPr>
          <p:spPr bwMode="auto">
            <a:xfrm>
              <a:off x="83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9" name="Rectangle 18"/>
            <p:cNvSpPr>
              <a:spLocks noChangeArrowheads="1"/>
            </p:cNvSpPr>
            <p:nvPr/>
          </p:nvSpPr>
          <p:spPr bwMode="auto">
            <a:xfrm>
              <a:off x="83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20" name="Rectangle 19"/>
            <p:cNvSpPr>
              <a:spLocks noChangeArrowheads="1"/>
            </p:cNvSpPr>
            <p:nvPr/>
          </p:nvSpPr>
          <p:spPr bwMode="auto">
            <a:xfrm>
              <a:off x="106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1" name="Rectangle 20"/>
            <p:cNvSpPr>
              <a:spLocks noChangeArrowheads="1"/>
            </p:cNvSpPr>
            <p:nvPr/>
          </p:nvSpPr>
          <p:spPr bwMode="auto">
            <a:xfrm>
              <a:off x="106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2" name="Rectangle 21"/>
            <p:cNvSpPr>
              <a:spLocks noChangeArrowheads="1"/>
            </p:cNvSpPr>
            <p:nvPr/>
          </p:nvSpPr>
          <p:spPr bwMode="auto">
            <a:xfrm>
              <a:off x="106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23" name="Rectangle 22"/>
            <p:cNvSpPr>
              <a:spLocks noChangeArrowheads="1"/>
            </p:cNvSpPr>
            <p:nvPr/>
          </p:nvSpPr>
          <p:spPr bwMode="auto">
            <a:xfrm>
              <a:off x="106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24" name="Rectangle 23"/>
            <p:cNvSpPr>
              <a:spLocks noChangeArrowheads="1"/>
            </p:cNvSpPr>
            <p:nvPr/>
          </p:nvSpPr>
          <p:spPr bwMode="auto">
            <a:xfrm>
              <a:off x="106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25" name="Rectangle 24"/>
            <p:cNvSpPr>
              <a:spLocks noChangeArrowheads="1"/>
            </p:cNvSpPr>
            <p:nvPr/>
          </p:nvSpPr>
          <p:spPr bwMode="auto">
            <a:xfrm>
              <a:off x="106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26" name="Rectangle 25"/>
            <p:cNvSpPr>
              <a:spLocks noChangeArrowheads="1"/>
            </p:cNvSpPr>
            <p:nvPr/>
          </p:nvSpPr>
          <p:spPr bwMode="auto">
            <a:xfrm>
              <a:off x="129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27" name="Rectangle 26"/>
            <p:cNvSpPr>
              <a:spLocks noChangeArrowheads="1"/>
            </p:cNvSpPr>
            <p:nvPr/>
          </p:nvSpPr>
          <p:spPr bwMode="auto">
            <a:xfrm>
              <a:off x="129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28" name="Rectangle 27"/>
            <p:cNvSpPr>
              <a:spLocks noChangeArrowheads="1"/>
            </p:cNvSpPr>
            <p:nvPr/>
          </p:nvSpPr>
          <p:spPr bwMode="auto">
            <a:xfrm>
              <a:off x="129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29" name="Rectangle 28"/>
            <p:cNvSpPr>
              <a:spLocks noChangeArrowheads="1"/>
            </p:cNvSpPr>
            <p:nvPr/>
          </p:nvSpPr>
          <p:spPr bwMode="auto">
            <a:xfrm>
              <a:off x="129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0" name="Rectangle 29"/>
            <p:cNvSpPr>
              <a:spLocks noChangeArrowheads="1"/>
            </p:cNvSpPr>
            <p:nvPr/>
          </p:nvSpPr>
          <p:spPr bwMode="auto">
            <a:xfrm>
              <a:off x="129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1" name="Rectangle 30"/>
            <p:cNvSpPr>
              <a:spLocks noChangeArrowheads="1"/>
            </p:cNvSpPr>
            <p:nvPr/>
          </p:nvSpPr>
          <p:spPr bwMode="auto">
            <a:xfrm>
              <a:off x="129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2" name="Rectangle 31"/>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33" name="Rectangle 32"/>
            <p:cNvSpPr>
              <a:spLocks noChangeArrowheads="1"/>
            </p:cNvSpPr>
            <p:nvPr/>
          </p:nvSpPr>
          <p:spPr bwMode="auto">
            <a:xfrm>
              <a:off x="151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34" name="Rectangle 33"/>
            <p:cNvSpPr>
              <a:spLocks noChangeArrowheads="1"/>
            </p:cNvSpPr>
            <p:nvPr/>
          </p:nvSpPr>
          <p:spPr bwMode="auto">
            <a:xfrm>
              <a:off x="151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5" name="Rectangle 34"/>
            <p:cNvSpPr>
              <a:spLocks noChangeArrowheads="1"/>
            </p:cNvSpPr>
            <p:nvPr/>
          </p:nvSpPr>
          <p:spPr bwMode="auto">
            <a:xfrm>
              <a:off x="151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6" name="Rectangle 35"/>
            <p:cNvSpPr>
              <a:spLocks noChangeArrowheads="1"/>
            </p:cNvSpPr>
            <p:nvPr/>
          </p:nvSpPr>
          <p:spPr bwMode="auto">
            <a:xfrm>
              <a:off x="151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7" name="Rectangle 36"/>
            <p:cNvSpPr>
              <a:spLocks noChangeArrowheads="1"/>
            </p:cNvSpPr>
            <p:nvPr/>
          </p:nvSpPr>
          <p:spPr bwMode="auto">
            <a:xfrm>
              <a:off x="151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8" name="Rectangle 37"/>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39" name="Rectangle 38"/>
            <p:cNvSpPr>
              <a:spLocks noChangeArrowheads="1"/>
            </p:cNvSpPr>
            <p:nvPr/>
          </p:nvSpPr>
          <p:spPr bwMode="auto">
            <a:xfrm>
              <a:off x="174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0" name="Rectangle 39"/>
            <p:cNvSpPr>
              <a:spLocks noChangeArrowheads="1"/>
            </p:cNvSpPr>
            <p:nvPr/>
          </p:nvSpPr>
          <p:spPr bwMode="auto">
            <a:xfrm>
              <a:off x="174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41" name="Rectangle 40"/>
            <p:cNvSpPr>
              <a:spLocks noChangeArrowheads="1"/>
            </p:cNvSpPr>
            <p:nvPr/>
          </p:nvSpPr>
          <p:spPr bwMode="auto">
            <a:xfrm>
              <a:off x="174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2" name="Rectangle 41"/>
            <p:cNvSpPr>
              <a:spLocks noChangeArrowheads="1"/>
            </p:cNvSpPr>
            <p:nvPr/>
          </p:nvSpPr>
          <p:spPr bwMode="auto">
            <a:xfrm>
              <a:off x="174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43" name="Rectangle 42"/>
            <p:cNvSpPr>
              <a:spLocks noChangeArrowheads="1"/>
            </p:cNvSpPr>
            <p:nvPr/>
          </p:nvSpPr>
          <p:spPr bwMode="auto">
            <a:xfrm>
              <a:off x="174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grpSp>
      <p:grpSp>
        <p:nvGrpSpPr>
          <p:cNvPr id="44" name="Group 43"/>
          <p:cNvGrpSpPr>
            <a:grpSpLocks/>
          </p:cNvGrpSpPr>
          <p:nvPr/>
        </p:nvGrpSpPr>
        <p:grpSpPr bwMode="auto">
          <a:xfrm>
            <a:off x="6815139" y="2051346"/>
            <a:ext cx="2160587" cy="2160587"/>
            <a:chOff x="612" y="1706"/>
            <a:chExt cx="1361" cy="1361"/>
          </a:xfrm>
        </p:grpSpPr>
        <p:sp>
          <p:nvSpPr>
            <p:cNvPr id="45" name="Rectangle 44"/>
            <p:cNvSpPr>
              <a:spLocks noChangeArrowheads="1"/>
            </p:cNvSpPr>
            <p:nvPr/>
          </p:nvSpPr>
          <p:spPr bwMode="auto">
            <a:xfrm>
              <a:off x="61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6" name="Rectangle 45"/>
            <p:cNvSpPr>
              <a:spLocks noChangeArrowheads="1"/>
            </p:cNvSpPr>
            <p:nvPr/>
          </p:nvSpPr>
          <p:spPr bwMode="auto">
            <a:xfrm>
              <a:off x="61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47" name="Rectangle 46"/>
            <p:cNvSpPr>
              <a:spLocks noChangeArrowheads="1"/>
            </p:cNvSpPr>
            <p:nvPr/>
          </p:nvSpPr>
          <p:spPr bwMode="auto">
            <a:xfrm>
              <a:off x="61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48" name="Rectangle 47"/>
            <p:cNvSpPr>
              <a:spLocks noChangeArrowheads="1"/>
            </p:cNvSpPr>
            <p:nvPr/>
          </p:nvSpPr>
          <p:spPr bwMode="auto">
            <a:xfrm>
              <a:off x="61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49" name="Rectangle 48"/>
            <p:cNvSpPr>
              <a:spLocks noChangeArrowheads="1"/>
            </p:cNvSpPr>
            <p:nvPr/>
          </p:nvSpPr>
          <p:spPr bwMode="auto">
            <a:xfrm>
              <a:off x="61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0" name="Rectangle 49"/>
            <p:cNvSpPr>
              <a:spLocks noChangeArrowheads="1"/>
            </p:cNvSpPr>
            <p:nvPr/>
          </p:nvSpPr>
          <p:spPr bwMode="auto">
            <a:xfrm>
              <a:off x="61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1" name="Rectangle 50"/>
            <p:cNvSpPr>
              <a:spLocks noChangeArrowheads="1"/>
            </p:cNvSpPr>
            <p:nvPr/>
          </p:nvSpPr>
          <p:spPr bwMode="auto">
            <a:xfrm>
              <a:off x="83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52" name="Rectangle 51"/>
            <p:cNvSpPr>
              <a:spLocks noChangeArrowheads="1"/>
            </p:cNvSpPr>
            <p:nvPr/>
          </p:nvSpPr>
          <p:spPr bwMode="auto">
            <a:xfrm>
              <a:off x="83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53" name="Rectangle 52"/>
            <p:cNvSpPr>
              <a:spLocks noChangeArrowheads="1"/>
            </p:cNvSpPr>
            <p:nvPr/>
          </p:nvSpPr>
          <p:spPr bwMode="auto">
            <a:xfrm>
              <a:off x="83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54" name="Rectangle 53"/>
            <p:cNvSpPr>
              <a:spLocks noChangeArrowheads="1"/>
            </p:cNvSpPr>
            <p:nvPr/>
          </p:nvSpPr>
          <p:spPr bwMode="auto">
            <a:xfrm>
              <a:off x="83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5" name="Rectangle 54"/>
            <p:cNvSpPr>
              <a:spLocks noChangeArrowheads="1"/>
            </p:cNvSpPr>
            <p:nvPr/>
          </p:nvSpPr>
          <p:spPr bwMode="auto">
            <a:xfrm>
              <a:off x="83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56" name="Rectangle 55"/>
            <p:cNvSpPr>
              <a:spLocks noChangeArrowheads="1"/>
            </p:cNvSpPr>
            <p:nvPr/>
          </p:nvSpPr>
          <p:spPr bwMode="auto">
            <a:xfrm>
              <a:off x="83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57" name="Rectangle 56"/>
            <p:cNvSpPr>
              <a:spLocks noChangeArrowheads="1"/>
            </p:cNvSpPr>
            <p:nvPr/>
          </p:nvSpPr>
          <p:spPr bwMode="auto">
            <a:xfrm>
              <a:off x="106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8" name="Rectangle 57"/>
            <p:cNvSpPr>
              <a:spLocks noChangeArrowheads="1"/>
            </p:cNvSpPr>
            <p:nvPr/>
          </p:nvSpPr>
          <p:spPr bwMode="auto">
            <a:xfrm>
              <a:off x="106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9" name="Rectangle 58"/>
            <p:cNvSpPr>
              <a:spLocks noChangeArrowheads="1"/>
            </p:cNvSpPr>
            <p:nvPr/>
          </p:nvSpPr>
          <p:spPr bwMode="auto">
            <a:xfrm>
              <a:off x="106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0" name="Rectangle 59"/>
            <p:cNvSpPr>
              <a:spLocks noChangeArrowheads="1"/>
            </p:cNvSpPr>
            <p:nvPr/>
          </p:nvSpPr>
          <p:spPr bwMode="auto">
            <a:xfrm>
              <a:off x="106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1" name="Rectangle 60"/>
            <p:cNvSpPr>
              <a:spLocks noChangeArrowheads="1"/>
            </p:cNvSpPr>
            <p:nvPr/>
          </p:nvSpPr>
          <p:spPr bwMode="auto">
            <a:xfrm>
              <a:off x="106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2" name="Rectangle 61"/>
            <p:cNvSpPr>
              <a:spLocks noChangeArrowheads="1"/>
            </p:cNvSpPr>
            <p:nvPr/>
          </p:nvSpPr>
          <p:spPr bwMode="auto">
            <a:xfrm>
              <a:off x="106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3" name="Rectangle 62"/>
            <p:cNvSpPr>
              <a:spLocks noChangeArrowheads="1"/>
            </p:cNvSpPr>
            <p:nvPr/>
          </p:nvSpPr>
          <p:spPr bwMode="auto">
            <a:xfrm>
              <a:off x="129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64" name="Rectangle 63"/>
            <p:cNvSpPr>
              <a:spLocks noChangeArrowheads="1"/>
            </p:cNvSpPr>
            <p:nvPr/>
          </p:nvSpPr>
          <p:spPr bwMode="auto">
            <a:xfrm>
              <a:off x="129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5" name="Rectangle 64"/>
            <p:cNvSpPr>
              <a:spLocks noChangeArrowheads="1"/>
            </p:cNvSpPr>
            <p:nvPr/>
          </p:nvSpPr>
          <p:spPr bwMode="auto">
            <a:xfrm>
              <a:off x="129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6" name="Rectangle 65"/>
            <p:cNvSpPr>
              <a:spLocks noChangeArrowheads="1"/>
            </p:cNvSpPr>
            <p:nvPr/>
          </p:nvSpPr>
          <p:spPr bwMode="auto">
            <a:xfrm>
              <a:off x="129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7" name="Rectangle 66"/>
            <p:cNvSpPr>
              <a:spLocks noChangeArrowheads="1"/>
            </p:cNvSpPr>
            <p:nvPr/>
          </p:nvSpPr>
          <p:spPr bwMode="auto">
            <a:xfrm>
              <a:off x="129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8" name="Rectangle 67"/>
            <p:cNvSpPr>
              <a:spLocks noChangeArrowheads="1"/>
            </p:cNvSpPr>
            <p:nvPr/>
          </p:nvSpPr>
          <p:spPr bwMode="auto">
            <a:xfrm>
              <a:off x="129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69" name="Rectangle 68"/>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70" name="Rectangle 69"/>
            <p:cNvSpPr>
              <a:spLocks noChangeArrowheads="1"/>
            </p:cNvSpPr>
            <p:nvPr/>
          </p:nvSpPr>
          <p:spPr bwMode="auto">
            <a:xfrm>
              <a:off x="151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71" name="Rectangle 70"/>
            <p:cNvSpPr>
              <a:spLocks noChangeArrowheads="1"/>
            </p:cNvSpPr>
            <p:nvPr/>
          </p:nvSpPr>
          <p:spPr bwMode="auto">
            <a:xfrm>
              <a:off x="151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72" name="Rectangle 71"/>
            <p:cNvSpPr>
              <a:spLocks noChangeArrowheads="1"/>
            </p:cNvSpPr>
            <p:nvPr/>
          </p:nvSpPr>
          <p:spPr bwMode="auto">
            <a:xfrm>
              <a:off x="151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73" name="Rectangle 72"/>
            <p:cNvSpPr>
              <a:spLocks noChangeArrowheads="1"/>
            </p:cNvSpPr>
            <p:nvPr/>
          </p:nvSpPr>
          <p:spPr bwMode="auto">
            <a:xfrm>
              <a:off x="151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74" name="Rectangle 73"/>
            <p:cNvSpPr>
              <a:spLocks noChangeArrowheads="1"/>
            </p:cNvSpPr>
            <p:nvPr/>
          </p:nvSpPr>
          <p:spPr bwMode="auto">
            <a:xfrm>
              <a:off x="151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2</a:t>
              </a:r>
            </a:p>
          </p:txBody>
        </p:sp>
        <p:sp>
          <p:nvSpPr>
            <p:cNvPr id="75" name="Rectangle 74"/>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76" name="Rectangle 75"/>
            <p:cNvSpPr>
              <a:spLocks noChangeArrowheads="1"/>
            </p:cNvSpPr>
            <p:nvPr/>
          </p:nvSpPr>
          <p:spPr bwMode="auto">
            <a:xfrm>
              <a:off x="174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77" name="Rectangle 76"/>
            <p:cNvSpPr>
              <a:spLocks noChangeArrowheads="1"/>
            </p:cNvSpPr>
            <p:nvPr/>
          </p:nvSpPr>
          <p:spPr bwMode="auto">
            <a:xfrm>
              <a:off x="174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78" name="Rectangle 77"/>
            <p:cNvSpPr>
              <a:spLocks noChangeArrowheads="1"/>
            </p:cNvSpPr>
            <p:nvPr/>
          </p:nvSpPr>
          <p:spPr bwMode="auto">
            <a:xfrm>
              <a:off x="174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79" name="Rectangle 78"/>
            <p:cNvSpPr>
              <a:spLocks noChangeArrowheads="1"/>
            </p:cNvSpPr>
            <p:nvPr/>
          </p:nvSpPr>
          <p:spPr bwMode="auto">
            <a:xfrm>
              <a:off x="174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dirty="0">
                  <a:latin typeface="Tahoma" pitchFamily="34" charset="0"/>
                </a:rPr>
                <a:t>1</a:t>
              </a:r>
            </a:p>
          </p:txBody>
        </p:sp>
        <p:sp>
          <p:nvSpPr>
            <p:cNvPr id="80" name="Rectangle 79"/>
            <p:cNvSpPr>
              <a:spLocks noChangeArrowheads="1"/>
            </p:cNvSpPr>
            <p:nvPr/>
          </p:nvSpPr>
          <p:spPr bwMode="auto">
            <a:xfrm>
              <a:off x="174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grpSp>
      <p:sp>
        <p:nvSpPr>
          <p:cNvPr id="81" name="AutoShape 80"/>
          <p:cNvSpPr>
            <a:spLocks noChangeArrowheads="1"/>
          </p:cNvSpPr>
          <p:nvPr/>
        </p:nvSpPr>
        <p:spPr bwMode="auto">
          <a:xfrm>
            <a:off x="5375276" y="2770483"/>
            <a:ext cx="1081088" cy="720724"/>
          </a:xfrm>
          <a:prstGeom prst="rightArrow">
            <a:avLst>
              <a:gd name="adj1" fmla="val 50000"/>
              <a:gd name="adj2" fmla="val 37500"/>
            </a:avLst>
          </a:prstGeom>
          <a:solidFill>
            <a:schemeClr val="accent2"/>
          </a:solidFill>
          <a:ln w="28575" algn="ctr">
            <a:solidFill>
              <a:schemeClr val="accent2"/>
            </a:solidFill>
            <a:miter lim="800000"/>
            <a:headEnd/>
            <a:tailEnd/>
          </a:ln>
        </p:spPr>
        <p:txBody>
          <a:bodyPr wrap="none" lIns="91437" tIns="45718" rIns="91437" bIns="45718" anchor="ctr"/>
          <a:lstStyle/>
          <a:p>
            <a:endParaRPr lang="zh-CN" altLang="en-US" sz="2296"/>
          </a:p>
        </p:txBody>
      </p:sp>
      <p:sp>
        <p:nvSpPr>
          <p:cNvPr id="82" name="Rectangle 81"/>
          <p:cNvSpPr>
            <a:spLocks noChangeArrowheads="1"/>
          </p:cNvSpPr>
          <p:nvPr/>
        </p:nvSpPr>
        <p:spPr bwMode="auto">
          <a:xfrm>
            <a:off x="3575050" y="2770483"/>
            <a:ext cx="360364"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pPr algn="ctr"/>
            <a:r>
              <a:rPr lang="en-US" altLang="zh-CN" sz="2041" b="1">
                <a:latin typeface="Tahoma" pitchFamily="34" charset="0"/>
              </a:rPr>
              <a:t>5</a:t>
            </a:r>
          </a:p>
        </p:txBody>
      </p:sp>
      <p:sp>
        <p:nvSpPr>
          <p:cNvPr id="83" name="Text Box 82"/>
          <p:cNvSpPr txBox="1">
            <a:spLocks noChangeArrowheads="1"/>
          </p:cNvSpPr>
          <p:nvPr/>
        </p:nvSpPr>
        <p:spPr bwMode="auto">
          <a:xfrm>
            <a:off x="2135190" y="4531124"/>
            <a:ext cx="4860131" cy="1585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116618" tIns="58309" rIns="116618" bIns="58309">
            <a:spAutoFit/>
          </a:bodyPr>
          <a:lstStyle>
            <a:defPPr>
              <a:defRPr lang="zh-CN"/>
            </a:defPPr>
            <a:lvl1pPr indent="-357188" eaLnBrk="0" hangingPunct="0">
              <a:spcBef>
                <a:spcPct val="20000"/>
              </a:spcBef>
              <a:buClr>
                <a:srgbClr val="7000C8"/>
              </a:buClr>
              <a:buSzPct val="75000"/>
              <a:defRPr sz="2200">
                <a:latin typeface="楷体" pitchFamily="49" charset="-122"/>
                <a:ea typeface="楷体" pitchFamily="49" charset="-122"/>
              </a:defRPr>
            </a:lvl1pPr>
          </a:lstStyle>
          <a:p>
            <a:r>
              <a:rPr lang="zh-CN" altLang="en-US" sz="2806" dirty="0"/>
              <a:t>种子点为：</a:t>
            </a:r>
            <a:r>
              <a:rPr lang="en-US" altLang="zh-CN" sz="2806" dirty="0"/>
              <a:t>(2,2)</a:t>
            </a:r>
          </a:p>
          <a:p>
            <a:r>
              <a:rPr lang="zh-CN" altLang="en-US" sz="2806" dirty="0"/>
              <a:t>相似性准则：灰度值差小于</a:t>
            </a:r>
            <a:r>
              <a:rPr lang="en-US" altLang="zh-CN" sz="2806" dirty="0"/>
              <a:t>2</a:t>
            </a:r>
          </a:p>
          <a:p>
            <a:r>
              <a:rPr lang="zh-CN" altLang="en-US" sz="2806" dirty="0"/>
              <a:t>邻域选选择：</a:t>
            </a:r>
            <a:r>
              <a:rPr lang="en-US" altLang="zh-CN" sz="2806" dirty="0"/>
              <a:t>4</a:t>
            </a:r>
            <a:r>
              <a:rPr lang="zh-CN" altLang="en-US" sz="2806" dirty="0"/>
              <a:t>邻域</a:t>
            </a:r>
          </a:p>
        </p:txBody>
      </p:sp>
      <p:sp>
        <p:nvSpPr>
          <p:cNvPr id="84" name="Rectangle 83"/>
          <p:cNvSpPr>
            <a:spLocks noChangeArrowheads="1"/>
          </p:cNvSpPr>
          <p:nvPr/>
        </p:nvSpPr>
        <p:spPr bwMode="auto">
          <a:xfrm>
            <a:off x="3575050" y="2411707"/>
            <a:ext cx="360364"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85" name="Rectangle 84"/>
          <p:cNvSpPr>
            <a:spLocks noChangeArrowheads="1"/>
          </p:cNvSpPr>
          <p:nvPr/>
        </p:nvSpPr>
        <p:spPr bwMode="auto">
          <a:xfrm>
            <a:off x="3935413" y="2770483"/>
            <a:ext cx="360362"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86" name="Rectangle 85"/>
          <p:cNvSpPr>
            <a:spLocks noChangeArrowheads="1"/>
          </p:cNvSpPr>
          <p:nvPr/>
        </p:nvSpPr>
        <p:spPr bwMode="auto">
          <a:xfrm>
            <a:off x="3575050" y="3130845"/>
            <a:ext cx="360364"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87" name="Rectangle 86"/>
          <p:cNvSpPr>
            <a:spLocks noChangeArrowheads="1"/>
          </p:cNvSpPr>
          <p:nvPr/>
        </p:nvSpPr>
        <p:spPr bwMode="auto">
          <a:xfrm>
            <a:off x="3575050" y="2051345"/>
            <a:ext cx="360364"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88" name="Rectangle 87"/>
          <p:cNvSpPr>
            <a:spLocks noChangeArrowheads="1"/>
          </p:cNvSpPr>
          <p:nvPr/>
        </p:nvSpPr>
        <p:spPr bwMode="auto">
          <a:xfrm>
            <a:off x="3935413" y="2411707"/>
            <a:ext cx="360362"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89" name="Rectangle 88"/>
          <p:cNvSpPr>
            <a:spLocks noChangeArrowheads="1"/>
          </p:cNvSpPr>
          <p:nvPr/>
        </p:nvSpPr>
        <p:spPr bwMode="auto">
          <a:xfrm>
            <a:off x="4295776" y="2770483"/>
            <a:ext cx="360364"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0" name="Rectangle 89"/>
          <p:cNvSpPr>
            <a:spLocks noChangeArrowheads="1"/>
          </p:cNvSpPr>
          <p:nvPr/>
        </p:nvSpPr>
        <p:spPr bwMode="auto">
          <a:xfrm>
            <a:off x="3935413" y="3130845"/>
            <a:ext cx="360362"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1" name="Rectangle 90"/>
          <p:cNvSpPr>
            <a:spLocks noChangeArrowheads="1"/>
          </p:cNvSpPr>
          <p:nvPr/>
        </p:nvSpPr>
        <p:spPr bwMode="auto">
          <a:xfrm>
            <a:off x="3935413" y="2051345"/>
            <a:ext cx="360362"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2" name="Rectangle 91"/>
          <p:cNvSpPr>
            <a:spLocks noChangeArrowheads="1"/>
          </p:cNvSpPr>
          <p:nvPr/>
        </p:nvSpPr>
        <p:spPr bwMode="auto">
          <a:xfrm>
            <a:off x="4295776" y="2411707"/>
            <a:ext cx="360364"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3" name="Rectangle 92"/>
          <p:cNvSpPr>
            <a:spLocks noChangeArrowheads="1"/>
          </p:cNvSpPr>
          <p:nvPr/>
        </p:nvSpPr>
        <p:spPr bwMode="auto">
          <a:xfrm>
            <a:off x="4295776" y="3130845"/>
            <a:ext cx="360364"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4" name="Rectangle 93"/>
          <p:cNvSpPr>
            <a:spLocks noChangeArrowheads="1"/>
          </p:cNvSpPr>
          <p:nvPr/>
        </p:nvSpPr>
        <p:spPr bwMode="auto">
          <a:xfrm>
            <a:off x="3935413" y="3491207"/>
            <a:ext cx="360362" cy="360364"/>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
        <p:nvSpPr>
          <p:cNvPr id="95" name="Rectangle 94"/>
          <p:cNvSpPr>
            <a:spLocks noChangeArrowheads="1"/>
          </p:cNvSpPr>
          <p:nvPr/>
        </p:nvSpPr>
        <p:spPr bwMode="auto">
          <a:xfrm>
            <a:off x="4295776" y="2051345"/>
            <a:ext cx="360364" cy="3603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37" tIns="45718" rIns="91437" bIns="45718" anchor="ctr"/>
          <a:lstStyle/>
          <a:p>
            <a:endParaRPr lang="zh-CN" altLang="en-US" sz="2296"/>
          </a:p>
        </p:txBody>
      </p:sp>
    </p:spTree>
    <p:extLst>
      <p:ext uri="{BB962C8B-B14F-4D97-AF65-F5344CB8AC3E}">
        <p14:creationId xmlns:p14="http://schemas.microsoft.com/office/powerpoint/2010/main" val="152768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checkerboard(across)">
                                      <p:cBhvr>
                                        <p:cTn id="13" dur="500"/>
                                        <p:tgtEl>
                                          <p:spTgt spid="8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dissolve">
                                      <p:cBhvr>
                                        <p:cTn id="18" dur="10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dissolve">
                                      <p:cBhvr>
                                        <p:cTn id="23" dur="500"/>
                                        <p:tgtEl>
                                          <p:spTgt spid="8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dissolve">
                                      <p:cBhvr>
                                        <p:cTn id="28" dur="500"/>
                                        <p:tgtEl>
                                          <p:spTgt spid="8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dissolve">
                                      <p:cBhvr>
                                        <p:cTn id="33" dur="500"/>
                                        <p:tgtEl>
                                          <p:spTgt spid="8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dissolve">
                                      <p:cBhvr>
                                        <p:cTn id="38" dur="500"/>
                                        <p:tgtEl>
                                          <p:spTgt spid="8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dissolve">
                                      <p:cBhvr>
                                        <p:cTn id="43" dur="500"/>
                                        <p:tgtEl>
                                          <p:spTgt spid="8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dissolve">
                                      <p:cBhvr>
                                        <p:cTn id="48" dur="500"/>
                                        <p:tgtEl>
                                          <p:spTgt spid="8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dissolve">
                                      <p:cBhvr>
                                        <p:cTn id="53" dur="500"/>
                                        <p:tgtEl>
                                          <p:spTgt spid="9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dissolve">
                                      <p:cBhvr>
                                        <p:cTn id="58" dur="500"/>
                                        <p:tgtEl>
                                          <p:spTgt spid="9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dissolve">
                                      <p:cBhvr>
                                        <p:cTn id="63" dur="500"/>
                                        <p:tgtEl>
                                          <p:spTgt spid="9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dissolve">
                                      <p:cBhvr>
                                        <p:cTn id="68" dur="500"/>
                                        <p:tgtEl>
                                          <p:spTgt spid="9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94"/>
                                        </p:tgtEl>
                                        <p:attrNameLst>
                                          <p:attrName>style.visibility</p:attrName>
                                        </p:attrNameLst>
                                      </p:cBhvr>
                                      <p:to>
                                        <p:strVal val="visible"/>
                                      </p:to>
                                    </p:set>
                                    <p:animEffect transition="in" filter="dissolve">
                                      <p:cBhvr>
                                        <p:cTn id="73" dur="500"/>
                                        <p:tgtEl>
                                          <p:spTgt spid="94"/>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dissolve">
                                      <p:cBhvr>
                                        <p:cTn id="78" dur="500"/>
                                        <p:tgtEl>
                                          <p:spTgt spid="95"/>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1"/>
                                        </p:tgtEl>
                                        <p:attrNameLst>
                                          <p:attrName>style.visibility</p:attrName>
                                        </p:attrNameLst>
                                      </p:cBhvr>
                                      <p:to>
                                        <p:strVal val="visible"/>
                                      </p:to>
                                    </p:set>
                                    <p:anim calcmode="lin" valueType="num">
                                      <p:cBhvr additive="base">
                                        <p:cTn id="83" dur="500" fill="hold"/>
                                        <p:tgtEl>
                                          <p:spTgt spid="81"/>
                                        </p:tgtEl>
                                        <p:attrNameLst>
                                          <p:attrName>ppt_x</p:attrName>
                                        </p:attrNameLst>
                                      </p:cBhvr>
                                      <p:tavLst>
                                        <p:tav tm="0">
                                          <p:val>
                                            <p:strVal val="#ppt_x"/>
                                          </p:val>
                                        </p:tav>
                                        <p:tav tm="100000">
                                          <p:val>
                                            <p:strVal val="#ppt_x"/>
                                          </p:val>
                                        </p:tav>
                                      </p:tavLst>
                                    </p:anim>
                                    <p:anim calcmode="lin" valueType="num">
                                      <p:cBhvr additive="base">
                                        <p:cTn id="8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heel(1)">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4" fill="hold" grpId="0"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heel(4)">
                                      <p:cBhvr>
                                        <p:cTn id="9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59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10.3.1</a:t>
            </a:r>
            <a:r>
              <a:rPr lang="zh-CN" altLang="en-US" sz="3061" dirty="0">
                <a:ea typeface="微软雅黑" pitchFamily="34" charset="-122"/>
                <a:cs typeface="Times New Roman" pitchFamily="18" charset="0"/>
              </a:rPr>
              <a:t>区域生长</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963382" y="1867657"/>
            <a:ext cx="8265238" cy="1413111"/>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对图像进行区域生长。交互式选取种子，生长准则采用“待测像素点与区域的平均灰度差小于</a:t>
            </a:r>
            <a:r>
              <a:rPr lang="en-US" altLang="zh-CN" sz="2806" dirty="0">
                <a:latin typeface="楷体" pitchFamily="49" charset="-122"/>
                <a:ea typeface="楷体" pitchFamily="49" charset="-122"/>
              </a:rPr>
              <a:t>40</a:t>
            </a:r>
            <a:r>
              <a:rPr lang="zh-CN" altLang="zh-CN" sz="2806" dirty="0">
                <a:latin typeface="楷体" pitchFamily="49" charset="-122"/>
                <a:ea typeface="楷体" pitchFamily="49" charset="-122"/>
              </a:rPr>
              <a:t>”，</a:t>
            </a:r>
            <a:r>
              <a:rPr lang="en-US" altLang="zh-CN" sz="2806" dirty="0">
                <a:latin typeface="楷体" pitchFamily="49" charset="-122"/>
                <a:ea typeface="楷体" pitchFamily="49" charset="-122"/>
              </a:rPr>
              <a:t>8</a:t>
            </a:r>
            <a:r>
              <a:rPr lang="zh-CN" altLang="zh-CN" sz="2806" dirty="0">
                <a:latin typeface="楷体" pitchFamily="49" charset="-122"/>
                <a:ea typeface="楷体" pitchFamily="49" charset="-122"/>
              </a:rPr>
              <a:t>邻域范围生长，停止生长条件为区域饱和。</a:t>
            </a:r>
            <a:endParaRPr lang="zh-CN" altLang="en-US" sz="2806" dirty="0">
              <a:latin typeface="楷体" pitchFamily="49" charset="-122"/>
              <a:ea typeface="楷体" pitchFamily="49" charset="-122"/>
            </a:endParaRPr>
          </a:p>
        </p:txBody>
      </p:sp>
      <p:sp>
        <p:nvSpPr>
          <p:cNvPr id="7" name="Rectangle 4"/>
          <p:cNvSpPr>
            <a:spLocks noChangeArrowheads="1"/>
          </p:cNvSpPr>
          <p:nvPr/>
        </p:nvSpPr>
        <p:spPr bwMode="auto">
          <a:xfrm>
            <a:off x="1917112" y="3337157"/>
            <a:ext cx="4454419"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程序见教材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10.10】</a:t>
            </a:r>
            <a:endParaRPr lang="zh-CN" altLang="en-US" sz="2806" dirty="0">
              <a:latin typeface="楷体" pitchFamily="49" charset="-122"/>
              <a:ea typeface="楷体" pitchFamily="49" charset="-122"/>
            </a:endParaRPr>
          </a:p>
        </p:txBody>
      </p:sp>
      <p:grpSp>
        <p:nvGrpSpPr>
          <p:cNvPr id="10" name="组合 9"/>
          <p:cNvGrpSpPr/>
          <p:nvPr/>
        </p:nvGrpSpPr>
        <p:grpSpPr>
          <a:xfrm>
            <a:off x="2192643" y="3934139"/>
            <a:ext cx="3615380" cy="2780029"/>
            <a:chOff x="524235" y="3156483"/>
            <a:chExt cx="2834558" cy="2179620"/>
          </a:xfrm>
        </p:grpSpPr>
        <p:pic>
          <p:nvPicPr>
            <p:cNvPr id="184322" name="Picture 2" descr="lot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35" y="3156483"/>
              <a:ext cx="2834558"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565450" y="4925180"/>
              <a:ext cx="752129"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原图</a:t>
              </a:r>
              <a:endParaRPr lang="zh-CN" altLang="en-US" sz="2806" dirty="0">
                <a:solidFill>
                  <a:srgbClr val="C00000"/>
                </a:solidFill>
                <a:latin typeface="楷体" pitchFamily="49" charset="-122"/>
                <a:ea typeface="楷体" pitchFamily="49" charset="-122"/>
              </a:endParaRPr>
            </a:p>
          </p:txBody>
        </p:sp>
      </p:grpSp>
      <p:grpSp>
        <p:nvGrpSpPr>
          <p:cNvPr id="11" name="组合 10"/>
          <p:cNvGrpSpPr/>
          <p:nvPr/>
        </p:nvGrpSpPr>
        <p:grpSpPr>
          <a:xfrm>
            <a:off x="6371531" y="3980061"/>
            <a:ext cx="3618195" cy="2764708"/>
            <a:chOff x="3800599" y="3168495"/>
            <a:chExt cx="2836765" cy="2167608"/>
          </a:xfrm>
        </p:grpSpPr>
        <p:pic>
          <p:nvPicPr>
            <p:cNvPr id="184323" name="Picture 3" descr="regiong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599" y="3168495"/>
              <a:ext cx="2836765"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559185" y="4925180"/>
              <a:ext cx="1319592"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区域生长</a:t>
              </a:r>
              <a:endParaRPr lang="zh-CN" altLang="en-US" sz="2806" dirty="0">
                <a:solidFill>
                  <a:srgbClr val="C00000"/>
                </a:solidFill>
                <a:latin typeface="楷体" pitchFamily="49" charset="-122"/>
                <a:ea typeface="楷体" pitchFamily="49" charset="-122"/>
              </a:endParaRPr>
            </a:p>
          </p:txBody>
        </p:sp>
      </p:grpSp>
    </p:spTree>
    <p:extLst>
      <p:ext uri="{BB962C8B-B14F-4D97-AF65-F5344CB8AC3E}">
        <p14:creationId xmlns:p14="http://schemas.microsoft.com/office/powerpoint/2010/main" val="20244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upRigh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a:t>
            </a:fld>
            <a:endParaRPr lang="en-US" altLang="zh-CN"/>
          </a:p>
        </p:txBody>
      </p:sp>
      <p:sp>
        <p:nvSpPr>
          <p:cNvPr id="5" name="Rectangle 2"/>
          <p:cNvSpPr txBox="1">
            <a:spLocks noChangeArrowheads="1"/>
          </p:cNvSpPr>
          <p:nvPr/>
        </p:nvSpPr>
        <p:spPr bwMode="auto">
          <a:xfrm>
            <a:off x="1963382" y="305746"/>
            <a:ext cx="6015413"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10.1.1 </a:t>
            </a:r>
            <a:r>
              <a:rPr lang="zh-CN" altLang="en-US" sz="3061" dirty="0">
                <a:ea typeface="微软雅黑" pitchFamily="34" charset="-122"/>
                <a:cs typeface="Times New Roman" pitchFamily="18" charset="0"/>
              </a:rPr>
              <a:t>基于灰度直方图的阈值选择</a:t>
            </a:r>
          </a:p>
        </p:txBody>
      </p:sp>
      <p:sp>
        <p:nvSpPr>
          <p:cNvPr id="6"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7" name="矩形 6"/>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14" name="Rectangle 6"/>
          <p:cNvSpPr>
            <a:spLocks noChangeArrowheads="1"/>
          </p:cNvSpPr>
          <p:nvPr/>
        </p:nvSpPr>
        <p:spPr bwMode="auto">
          <a:xfrm>
            <a:off x="1891334" y="1922471"/>
            <a:ext cx="4244888" cy="22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若图像的灰度直方图为</a:t>
            </a:r>
            <a:r>
              <a:rPr lang="zh-CN" altLang="en-US" sz="2806" dirty="0">
                <a:solidFill>
                  <a:srgbClr val="C00000"/>
                </a:solidFill>
                <a:latin typeface="楷体" pitchFamily="49" charset="-122"/>
                <a:ea typeface="楷体" pitchFamily="49" charset="-122"/>
              </a:rPr>
              <a:t>双峰分布</a:t>
            </a:r>
            <a:r>
              <a:rPr lang="zh-CN" altLang="en-US" sz="2806" dirty="0">
                <a:latin typeface="楷体" pitchFamily="49" charset="-122"/>
                <a:ea typeface="楷体" pitchFamily="49" charset="-122"/>
              </a:rPr>
              <a:t>，表明图像的内容大致为两部分，分别为灰度分布的两个山峰的附近。</a:t>
            </a:r>
          </a:p>
        </p:txBody>
      </p:sp>
      <p:sp>
        <p:nvSpPr>
          <p:cNvPr id="15" name="Rectangle 12"/>
          <p:cNvSpPr>
            <a:spLocks noChangeArrowheads="1"/>
          </p:cNvSpPr>
          <p:nvPr/>
        </p:nvSpPr>
        <p:spPr bwMode="auto">
          <a:xfrm>
            <a:off x="1909763" y="4257085"/>
            <a:ext cx="8247062"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solidFill>
                  <a:srgbClr val="C00000"/>
                </a:solidFill>
                <a:latin typeface="楷体" pitchFamily="49" charset="-122"/>
                <a:ea typeface="楷体" pitchFamily="49" charset="-122"/>
              </a:rPr>
              <a:t>选择阈值为两峰间的谷底点对应灰度值</a:t>
            </a:r>
            <a:endParaRPr lang="zh-CN" altLang="en-US" sz="2806" dirty="0">
              <a:latin typeface="楷体" pitchFamily="49" charset="-122"/>
              <a:ea typeface="楷体" pitchFamily="49" charset="-122"/>
            </a:endParaRPr>
          </a:p>
        </p:txBody>
      </p:sp>
      <p:grpSp>
        <p:nvGrpSpPr>
          <p:cNvPr id="8" name="Group 180"/>
          <p:cNvGrpSpPr>
            <a:grpSpLocks noChangeAspect="1"/>
          </p:cNvGrpSpPr>
          <p:nvPr/>
        </p:nvGrpSpPr>
        <p:grpSpPr bwMode="auto">
          <a:xfrm>
            <a:off x="6234028" y="1926658"/>
            <a:ext cx="4224547" cy="1978865"/>
            <a:chOff x="3975" y="8508"/>
            <a:chExt cx="3418" cy="1601"/>
          </a:xfrm>
        </p:grpSpPr>
        <p:sp>
          <p:nvSpPr>
            <p:cNvPr id="10" name="AutoShape 189"/>
            <p:cNvSpPr>
              <a:spLocks noChangeAspect="1" noChangeArrowheads="1" noTextEdit="1"/>
            </p:cNvSpPr>
            <p:nvPr/>
          </p:nvSpPr>
          <p:spPr bwMode="auto">
            <a:xfrm>
              <a:off x="3975" y="8508"/>
              <a:ext cx="3418" cy="15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6" name="Line 188"/>
            <p:cNvSpPr>
              <a:spLocks noChangeShapeType="1"/>
            </p:cNvSpPr>
            <p:nvPr/>
          </p:nvSpPr>
          <p:spPr bwMode="auto">
            <a:xfrm>
              <a:off x="4200" y="9795"/>
              <a:ext cx="3135" cy="0"/>
            </a:xfrm>
            <a:prstGeom prst="line">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7" name="Line 187"/>
            <p:cNvSpPr>
              <a:spLocks noChangeShapeType="1"/>
            </p:cNvSpPr>
            <p:nvPr/>
          </p:nvSpPr>
          <p:spPr bwMode="auto">
            <a:xfrm flipV="1">
              <a:off x="4515" y="8605"/>
              <a:ext cx="1" cy="1490"/>
            </a:xfrm>
            <a:prstGeom prst="line">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8" name="Freeform 186"/>
            <p:cNvSpPr>
              <a:spLocks/>
            </p:cNvSpPr>
            <p:nvPr/>
          </p:nvSpPr>
          <p:spPr bwMode="auto">
            <a:xfrm>
              <a:off x="4515" y="8657"/>
              <a:ext cx="2550" cy="1138"/>
            </a:xfrm>
            <a:custGeom>
              <a:avLst/>
              <a:gdLst>
                <a:gd name="T0" fmla="*/ 0 w 2550"/>
                <a:gd name="T1" fmla="*/ 1138 h 1138"/>
                <a:gd name="T2" fmla="*/ 469 w 2550"/>
                <a:gd name="T3" fmla="*/ 326 h 1138"/>
                <a:gd name="T4" fmla="*/ 1080 w 2550"/>
                <a:gd name="T5" fmla="*/ 891 h 1138"/>
                <a:gd name="T6" fmla="*/ 1774 w 2550"/>
                <a:gd name="T7" fmla="*/ 41 h 1138"/>
                <a:gd name="T8" fmla="*/ 2550 w 2550"/>
                <a:gd name="T9" fmla="*/ 1138 h 1138"/>
              </a:gdLst>
              <a:ahLst/>
              <a:cxnLst>
                <a:cxn ang="0">
                  <a:pos x="T0" y="T1"/>
                </a:cxn>
                <a:cxn ang="0">
                  <a:pos x="T2" y="T3"/>
                </a:cxn>
                <a:cxn ang="0">
                  <a:pos x="T4" y="T5"/>
                </a:cxn>
                <a:cxn ang="0">
                  <a:pos x="T6" y="T7"/>
                </a:cxn>
                <a:cxn ang="0">
                  <a:pos x="T8" y="T9"/>
                </a:cxn>
              </a:cxnLst>
              <a:rect l="0" t="0" r="r" b="b"/>
              <a:pathLst>
                <a:path w="2550" h="1138">
                  <a:moveTo>
                    <a:pt x="0" y="1138"/>
                  </a:moveTo>
                  <a:cubicBezTo>
                    <a:pt x="78" y="1003"/>
                    <a:pt x="289" y="367"/>
                    <a:pt x="469" y="326"/>
                  </a:cubicBezTo>
                  <a:cubicBezTo>
                    <a:pt x="649" y="285"/>
                    <a:pt x="863" y="938"/>
                    <a:pt x="1080" y="891"/>
                  </a:cubicBezTo>
                  <a:cubicBezTo>
                    <a:pt x="1297" y="844"/>
                    <a:pt x="1529" y="0"/>
                    <a:pt x="1774" y="41"/>
                  </a:cubicBezTo>
                  <a:cubicBezTo>
                    <a:pt x="2019" y="82"/>
                    <a:pt x="2388" y="910"/>
                    <a:pt x="2550" y="1138"/>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aphicFrame>
          <p:nvGraphicFramePr>
            <p:cNvPr id="19" name="对象 18"/>
            <p:cNvGraphicFramePr>
              <a:graphicFrameLocks/>
            </p:cNvGraphicFramePr>
            <p:nvPr>
              <p:extLst/>
            </p:nvPr>
          </p:nvGraphicFramePr>
          <p:xfrm>
            <a:off x="7133" y="9900"/>
            <a:ext cx="188" cy="209"/>
          </p:xfrm>
          <a:graphic>
            <a:graphicData uri="http://schemas.openxmlformats.org/presentationml/2006/ole">
              <mc:AlternateContent xmlns:mc="http://schemas.openxmlformats.org/markup-compatibility/2006">
                <mc:Choice xmlns:v="urn:schemas-microsoft-com:vml" Requires="v">
                  <p:oleObj spid="_x0000_s2054" name="公式" r:id="rId3" imgW="114102" imgH="126780" progId="Equation.3">
                    <p:embed/>
                  </p:oleObj>
                </mc:Choice>
                <mc:Fallback>
                  <p:oleObj name="公式" r:id="rId3" imgW="114102" imgH="126780" progId="Equation.3">
                    <p:embed/>
                    <p:pic>
                      <p:nvPicPr>
                        <p:cNvPr id="19"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 y="9900"/>
                          <a:ext cx="18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p:cNvGraphicFramePr>
            <p:nvPr>
              <p:extLst/>
            </p:nvPr>
          </p:nvGraphicFramePr>
          <p:xfrm>
            <a:off x="3975" y="8553"/>
            <a:ext cx="503" cy="356"/>
          </p:xfrm>
          <a:graphic>
            <a:graphicData uri="http://schemas.openxmlformats.org/presentationml/2006/ole">
              <mc:AlternateContent xmlns:mc="http://schemas.openxmlformats.org/markup-compatibility/2006">
                <mc:Choice xmlns:v="urn:schemas-microsoft-com:vml" Requires="v">
                  <p:oleObj spid="_x0000_s2055" name="公式" r:id="rId5" imgW="304536" imgH="215713" progId="Equation.3">
                    <p:embed/>
                  </p:oleObj>
                </mc:Choice>
                <mc:Fallback>
                  <p:oleObj name="公式" r:id="rId5" imgW="304536" imgH="215713" progId="Equation.3">
                    <p:embed/>
                    <p:pic>
                      <p:nvPicPr>
                        <p:cNvPr id="20" name="对象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 y="8553"/>
                          <a:ext cx="503"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183"/>
            <p:cNvSpPr>
              <a:spLocks noChangeShapeType="1"/>
            </p:cNvSpPr>
            <p:nvPr/>
          </p:nvSpPr>
          <p:spPr bwMode="auto">
            <a:xfrm>
              <a:off x="5573" y="9555"/>
              <a:ext cx="1" cy="255"/>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aphicFrame>
          <p:nvGraphicFramePr>
            <p:cNvPr id="22" name="对象 21"/>
            <p:cNvGraphicFramePr>
              <a:graphicFrameLocks noChangeAspect="1"/>
            </p:cNvGraphicFramePr>
            <p:nvPr/>
          </p:nvGraphicFramePr>
          <p:xfrm>
            <a:off x="5460" y="9810"/>
            <a:ext cx="221" cy="254"/>
          </p:xfrm>
          <a:graphic>
            <a:graphicData uri="http://schemas.openxmlformats.org/presentationml/2006/ole">
              <mc:AlternateContent xmlns:mc="http://schemas.openxmlformats.org/markup-compatibility/2006">
                <mc:Choice xmlns:v="urn:schemas-microsoft-com:vml" Requires="v">
                  <p:oleObj spid="_x0000_s2056" name="公式" r:id="rId7" imgW="139579" imgH="164957" progId="Equation.3">
                    <p:embed/>
                  </p:oleObj>
                </mc:Choice>
                <mc:Fallback>
                  <p:oleObj name="公式" r:id="rId7" imgW="139579" imgH="164957" progId="Equation.3">
                    <p:embed/>
                    <p:pic>
                      <p:nvPicPr>
                        <p:cNvPr id="22" name="对象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0" y="9810"/>
                          <a:ext cx="221"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4272" y="9784"/>
            <a:ext cx="241" cy="273"/>
          </p:xfrm>
          <a:graphic>
            <a:graphicData uri="http://schemas.openxmlformats.org/presentationml/2006/ole">
              <mc:AlternateContent xmlns:mc="http://schemas.openxmlformats.org/markup-compatibility/2006">
                <mc:Choice xmlns:v="urn:schemas-microsoft-com:vml" Requires="v">
                  <p:oleObj spid="_x0000_s2057" name="公式" r:id="rId9" imgW="152202" imgH="177569" progId="Equation.3">
                    <p:embed/>
                  </p:oleObj>
                </mc:Choice>
                <mc:Fallback>
                  <p:oleObj name="公式" r:id="rId9" imgW="152202" imgH="177569" progId="Equation.3">
                    <p:embed/>
                    <p:pic>
                      <p:nvPicPr>
                        <p:cNvPr id="23"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9784"/>
                          <a:ext cx="24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Rectangle 11"/>
          <p:cNvSpPr>
            <a:spLocks noChangeArrowheads="1"/>
          </p:cNvSpPr>
          <p:nvPr/>
        </p:nvSpPr>
        <p:spPr bwMode="auto">
          <a:xfrm>
            <a:off x="1718381" y="4954798"/>
            <a:ext cx="8877960"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solidFill>
                  <a:srgbClr val="7000C8"/>
                </a:solidFill>
                <a:latin typeface="楷体" pitchFamily="49" charset="-122"/>
                <a:ea typeface="楷体" pitchFamily="49" charset="-122"/>
              </a:rPr>
              <a:t>适用于</a:t>
            </a:r>
            <a:r>
              <a:rPr lang="zh-CN" altLang="en-US" sz="2806" dirty="0">
                <a:latin typeface="楷体" pitchFamily="49" charset="-122"/>
                <a:ea typeface="楷体" pitchFamily="49" charset="-122"/>
              </a:rPr>
              <a:t>图像中前景与背景灰度差别明显，且各占一定比例的情形，是一种</a:t>
            </a:r>
            <a:r>
              <a:rPr lang="zh-CN" altLang="en-US" sz="2806" dirty="0">
                <a:solidFill>
                  <a:srgbClr val="7000C8"/>
                </a:solidFill>
                <a:latin typeface="楷体" pitchFamily="49" charset="-122"/>
                <a:ea typeface="楷体" pitchFamily="49" charset="-122"/>
              </a:rPr>
              <a:t>特殊的</a:t>
            </a:r>
            <a:r>
              <a:rPr lang="zh-CN" altLang="en-US" sz="2806" dirty="0">
                <a:latin typeface="楷体" pitchFamily="49" charset="-122"/>
                <a:ea typeface="楷体" pitchFamily="49" charset="-122"/>
              </a:rPr>
              <a:t>方法。若图像整体直方图不具有双峰或多峰特性，可以考虑局部范围内应用。 </a:t>
            </a:r>
          </a:p>
        </p:txBody>
      </p:sp>
    </p:spTree>
    <p:extLst>
      <p:ext uri="{BB962C8B-B14F-4D97-AF65-F5344CB8AC3E}">
        <p14:creationId xmlns:p14="http://schemas.microsoft.com/office/powerpoint/2010/main" val="266890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heckerboard(across)">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upRigh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60</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10.3.2</a:t>
            </a:r>
            <a:r>
              <a:rPr lang="zh-CN" altLang="en-US" sz="3061" dirty="0">
                <a:ea typeface="微软雅黑" pitchFamily="34" charset="-122"/>
                <a:cs typeface="Times New Roman" pitchFamily="18" charset="0"/>
              </a:rPr>
              <a:t>区域合并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6" name="矩形 5"/>
          <p:cNvSpPr/>
          <p:nvPr/>
        </p:nvSpPr>
        <p:spPr>
          <a:xfrm>
            <a:off x="1927359" y="2097266"/>
            <a:ext cx="8337285" cy="1931267"/>
          </a:xfrm>
          <a:prstGeom prst="rect">
            <a:avLst/>
          </a:prstGeom>
          <a:noFill/>
          <a:ln>
            <a:noFill/>
          </a:ln>
        </p:spPr>
        <p:txBody>
          <a:bodyPr wrap="square" lIns="116618" tIns="58309" rIns="116618" bIns="58309">
            <a:spAutoFit/>
          </a:bodyPr>
          <a:lstStyle/>
          <a:p>
            <a:pPr eaLnBrk="0" hangingPunct="0">
              <a:spcBef>
                <a:spcPct val="20000"/>
              </a:spcBef>
              <a:buClr>
                <a:srgbClr val="7000C8"/>
              </a:buClr>
              <a:buSzPct val="75000"/>
            </a:pPr>
            <a:r>
              <a:rPr lang="zh-CN" altLang="en-US" sz="2806" dirty="0">
                <a:latin typeface="楷体" pitchFamily="49" charset="-122"/>
                <a:ea typeface="楷体" pitchFamily="49" charset="-122"/>
              </a:rPr>
              <a:t>    假设图像已经分为若干个小区域，合并具有相似性的相邻区域。</a:t>
            </a:r>
          </a:p>
          <a:p>
            <a:pPr eaLnBrk="0" hangingPunct="0">
              <a:spcBef>
                <a:spcPct val="20000"/>
              </a:spcBef>
              <a:buClr>
                <a:srgbClr val="7000C8"/>
              </a:buClr>
              <a:buSzPct val="75000"/>
            </a:pPr>
            <a:r>
              <a:rPr lang="zh-CN" altLang="en-US" sz="2806" dirty="0">
                <a:latin typeface="楷体" pitchFamily="49" charset="-122"/>
                <a:ea typeface="楷体" pitchFamily="49" charset="-122"/>
              </a:rPr>
              <a:t>    极端的情况，可以认为每个像素为一个小区域，把具有相似性的像素合并到一个区域内。</a:t>
            </a:r>
          </a:p>
        </p:txBody>
      </p:sp>
    </p:spTree>
    <p:extLst>
      <p:ext uri="{BB962C8B-B14F-4D97-AF65-F5344CB8AC3E}">
        <p14:creationId xmlns:p14="http://schemas.microsoft.com/office/powerpoint/2010/main" val="33769045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10.3.2</a:t>
            </a:r>
            <a:r>
              <a:rPr lang="zh-CN" altLang="en-US" sz="3061" dirty="0">
                <a:ea typeface="微软雅黑" pitchFamily="34" charset="-122"/>
                <a:cs typeface="Times New Roman" pitchFamily="18" charset="0"/>
              </a:rPr>
              <a:t>区域合并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）示例</a:t>
            </a:r>
          </a:p>
        </p:txBody>
      </p:sp>
      <p:sp>
        <p:nvSpPr>
          <p:cNvPr id="7" name="Freeform 6"/>
          <p:cNvSpPr>
            <a:spLocks/>
          </p:cNvSpPr>
          <p:nvPr/>
        </p:nvSpPr>
        <p:spPr bwMode="auto">
          <a:xfrm>
            <a:off x="7525690" y="2357888"/>
            <a:ext cx="1081088" cy="1800226"/>
          </a:xfrm>
          <a:custGeom>
            <a:avLst/>
            <a:gdLst>
              <a:gd name="T0" fmla="*/ 0 w 681"/>
              <a:gd name="T1" fmla="*/ 0 h 1134"/>
              <a:gd name="T2" fmla="*/ 0 w 681"/>
              <a:gd name="T3" fmla="*/ 1439862 h 1134"/>
              <a:gd name="T4" fmla="*/ 360363 w 681"/>
              <a:gd name="T5" fmla="*/ 1439862 h 1134"/>
              <a:gd name="T6" fmla="*/ 360363 w 681"/>
              <a:gd name="T7" fmla="*/ 1800225 h 1134"/>
              <a:gd name="T8" fmla="*/ 720725 w 681"/>
              <a:gd name="T9" fmla="*/ 1800225 h 1134"/>
              <a:gd name="T10" fmla="*/ 720725 w 681"/>
              <a:gd name="T11" fmla="*/ 1439862 h 1134"/>
              <a:gd name="T12" fmla="*/ 1081088 w 681"/>
              <a:gd name="T13" fmla="*/ 1439862 h 1134"/>
              <a:gd name="T14" fmla="*/ 1081088 w 681"/>
              <a:gd name="T15" fmla="*/ 0 h 1134"/>
              <a:gd name="T16" fmla="*/ 0 w 681"/>
              <a:gd name="T17" fmla="*/ 0 h 1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1"/>
              <a:gd name="T28" fmla="*/ 0 h 1134"/>
              <a:gd name="T29" fmla="*/ 681 w 681"/>
              <a:gd name="T30" fmla="*/ 1134 h 1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1" h="1134">
                <a:moveTo>
                  <a:pt x="0" y="0"/>
                </a:moveTo>
                <a:lnTo>
                  <a:pt x="0" y="907"/>
                </a:lnTo>
                <a:lnTo>
                  <a:pt x="227" y="907"/>
                </a:lnTo>
                <a:lnTo>
                  <a:pt x="227" y="1134"/>
                </a:lnTo>
                <a:lnTo>
                  <a:pt x="454" y="1134"/>
                </a:lnTo>
                <a:lnTo>
                  <a:pt x="454" y="907"/>
                </a:lnTo>
                <a:lnTo>
                  <a:pt x="681" y="907"/>
                </a:lnTo>
                <a:lnTo>
                  <a:pt x="681" y="0"/>
                </a:lnTo>
                <a:lnTo>
                  <a:pt x="0" y="0"/>
                </a:lnTo>
                <a:close/>
              </a:path>
            </a:pathLst>
          </a:custGeom>
          <a:solidFill>
            <a:srgbClr val="FF0000"/>
          </a:solidFill>
          <a:ln w="28575">
            <a:solidFill>
              <a:schemeClr val="tx1"/>
            </a:solidFill>
            <a:round/>
            <a:headEnd/>
            <a:tailEnd/>
          </a:ln>
        </p:spPr>
        <p:txBody>
          <a:bodyPr lIns="91437" tIns="45718" rIns="91437" bIns="45718"/>
          <a:lstStyle/>
          <a:p>
            <a:endParaRPr lang="zh-CN" altLang="en-US" sz="2296"/>
          </a:p>
        </p:txBody>
      </p:sp>
      <p:sp>
        <p:nvSpPr>
          <p:cNvPr id="8" name="Freeform 7"/>
          <p:cNvSpPr>
            <a:spLocks/>
          </p:cNvSpPr>
          <p:nvPr/>
        </p:nvSpPr>
        <p:spPr bwMode="auto">
          <a:xfrm>
            <a:off x="6806551" y="2357887"/>
            <a:ext cx="2159000" cy="2160587"/>
          </a:xfrm>
          <a:custGeom>
            <a:avLst/>
            <a:gdLst>
              <a:gd name="T0" fmla="*/ 0 w 1360"/>
              <a:gd name="T1" fmla="*/ 0 h 1361"/>
              <a:gd name="T2" fmla="*/ 0 w 1360"/>
              <a:gd name="T3" fmla="*/ 2160587 h 1361"/>
              <a:gd name="T4" fmla="*/ 2159000 w 1360"/>
              <a:gd name="T5" fmla="*/ 2160587 h 1361"/>
              <a:gd name="T6" fmla="*/ 2159000 w 1360"/>
              <a:gd name="T7" fmla="*/ 0 h 1361"/>
              <a:gd name="T8" fmla="*/ 1800225 w 1360"/>
              <a:gd name="T9" fmla="*/ 0 h 1361"/>
              <a:gd name="T10" fmla="*/ 1800225 w 1360"/>
              <a:gd name="T11" fmla="*/ 1439862 h 1361"/>
              <a:gd name="T12" fmla="*/ 1439862 w 1360"/>
              <a:gd name="T13" fmla="*/ 1439862 h 1361"/>
              <a:gd name="T14" fmla="*/ 1439862 w 1360"/>
              <a:gd name="T15" fmla="*/ 1800225 h 1361"/>
              <a:gd name="T16" fmla="*/ 1079500 w 1360"/>
              <a:gd name="T17" fmla="*/ 1800225 h 1361"/>
              <a:gd name="T18" fmla="*/ 1079500 w 1360"/>
              <a:gd name="T19" fmla="*/ 1439862 h 1361"/>
              <a:gd name="T20" fmla="*/ 719137 w 1360"/>
              <a:gd name="T21" fmla="*/ 1439862 h 1361"/>
              <a:gd name="T22" fmla="*/ 719137 w 1360"/>
              <a:gd name="T23" fmla="*/ 0 h 1361"/>
              <a:gd name="T24" fmla="*/ 0 w 1360"/>
              <a:gd name="T25" fmla="*/ 0 h 13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0"/>
              <a:gd name="T40" fmla="*/ 0 h 1361"/>
              <a:gd name="T41" fmla="*/ 1360 w 1360"/>
              <a:gd name="T42" fmla="*/ 1361 h 13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0" h="1361">
                <a:moveTo>
                  <a:pt x="0" y="0"/>
                </a:moveTo>
                <a:lnTo>
                  <a:pt x="0" y="1361"/>
                </a:lnTo>
                <a:lnTo>
                  <a:pt x="1360" y="1361"/>
                </a:lnTo>
                <a:lnTo>
                  <a:pt x="1360" y="0"/>
                </a:lnTo>
                <a:lnTo>
                  <a:pt x="1134" y="0"/>
                </a:lnTo>
                <a:lnTo>
                  <a:pt x="1134" y="907"/>
                </a:lnTo>
                <a:lnTo>
                  <a:pt x="907" y="907"/>
                </a:lnTo>
                <a:lnTo>
                  <a:pt x="907" y="1134"/>
                </a:lnTo>
                <a:lnTo>
                  <a:pt x="680" y="1134"/>
                </a:lnTo>
                <a:lnTo>
                  <a:pt x="680" y="907"/>
                </a:lnTo>
                <a:lnTo>
                  <a:pt x="453" y="907"/>
                </a:lnTo>
                <a:lnTo>
                  <a:pt x="453" y="0"/>
                </a:lnTo>
                <a:lnTo>
                  <a:pt x="0" y="0"/>
                </a:lnTo>
                <a:close/>
              </a:path>
            </a:pathLst>
          </a:custGeom>
          <a:solidFill>
            <a:srgbClr val="CCFFFF"/>
          </a:solidFill>
          <a:ln w="28575">
            <a:solidFill>
              <a:schemeClr val="tx1"/>
            </a:solidFill>
            <a:round/>
            <a:headEnd/>
            <a:tailEnd/>
          </a:ln>
        </p:spPr>
        <p:txBody>
          <a:bodyPr lIns="91437" tIns="45718" rIns="91437" bIns="45718"/>
          <a:lstStyle/>
          <a:p>
            <a:endParaRPr lang="zh-CN" altLang="en-US" sz="2296"/>
          </a:p>
        </p:txBody>
      </p:sp>
      <p:grpSp>
        <p:nvGrpSpPr>
          <p:cNvPr id="9" name="Group 8"/>
          <p:cNvGrpSpPr>
            <a:grpSpLocks/>
          </p:cNvGrpSpPr>
          <p:nvPr/>
        </p:nvGrpSpPr>
        <p:grpSpPr bwMode="auto">
          <a:xfrm>
            <a:off x="2844152" y="2357887"/>
            <a:ext cx="2160587" cy="2160587"/>
            <a:chOff x="612" y="1706"/>
            <a:chExt cx="1361" cy="1361"/>
          </a:xfrm>
        </p:grpSpPr>
        <p:sp>
          <p:nvSpPr>
            <p:cNvPr id="10" name="Rectangle 9"/>
            <p:cNvSpPr>
              <a:spLocks noChangeArrowheads="1"/>
            </p:cNvSpPr>
            <p:nvPr/>
          </p:nvSpPr>
          <p:spPr bwMode="auto">
            <a:xfrm>
              <a:off x="61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1" name="Rectangle 10"/>
            <p:cNvSpPr>
              <a:spLocks noChangeArrowheads="1"/>
            </p:cNvSpPr>
            <p:nvPr/>
          </p:nvSpPr>
          <p:spPr bwMode="auto">
            <a:xfrm>
              <a:off x="61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2" name="Rectangle 11"/>
            <p:cNvSpPr>
              <a:spLocks noChangeArrowheads="1"/>
            </p:cNvSpPr>
            <p:nvPr/>
          </p:nvSpPr>
          <p:spPr bwMode="auto">
            <a:xfrm>
              <a:off x="61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3" name="Rectangle 12"/>
            <p:cNvSpPr>
              <a:spLocks noChangeArrowheads="1"/>
            </p:cNvSpPr>
            <p:nvPr/>
          </p:nvSpPr>
          <p:spPr bwMode="auto">
            <a:xfrm>
              <a:off x="61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4" name="Rectangle 13"/>
            <p:cNvSpPr>
              <a:spLocks noChangeArrowheads="1"/>
            </p:cNvSpPr>
            <p:nvPr/>
          </p:nvSpPr>
          <p:spPr bwMode="auto">
            <a:xfrm>
              <a:off x="61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5" name="Rectangle 14"/>
            <p:cNvSpPr>
              <a:spLocks noChangeArrowheads="1"/>
            </p:cNvSpPr>
            <p:nvPr/>
          </p:nvSpPr>
          <p:spPr bwMode="auto">
            <a:xfrm>
              <a:off x="61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6" name="Rectangle 15"/>
            <p:cNvSpPr>
              <a:spLocks noChangeArrowheads="1"/>
            </p:cNvSpPr>
            <p:nvPr/>
          </p:nvSpPr>
          <p:spPr bwMode="auto">
            <a:xfrm>
              <a:off x="83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7" name="Rectangle 16"/>
            <p:cNvSpPr>
              <a:spLocks noChangeArrowheads="1"/>
            </p:cNvSpPr>
            <p:nvPr/>
          </p:nvSpPr>
          <p:spPr bwMode="auto">
            <a:xfrm>
              <a:off x="83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8" name="Rectangle 17"/>
            <p:cNvSpPr>
              <a:spLocks noChangeArrowheads="1"/>
            </p:cNvSpPr>
            <p:nvPr/>
          </p:nvSpPr>
          <p:spPr bwMode="auto">
            <a:xfrm>
              <a:off x="83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19" name="Rectangle 18"/>
            <p:cNvSpPr>
              <a:spLocks noChangeArrowheads="1"/>
            </p:cNvSpPr>
            <p:nvPr/>
          </p:nvSpPr>
          <p:spPr bwMode="auto">
            <a:xfrm>
              <a:off x="83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0" name="Rectangle 19"/>
            <p:cNvSpPr>
              <a:spLocks noChangeArrowheads="1"/>
            </p:cNvSpPr>
            <p:nvPr/>
          </p:nvSpPr>
          <p:spPr bwMode="auto">
            <a:xfrm>
              <a:off x="83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21" name="Rectangle 20"/>
            <p:cNvSpPr>
              <a:spLocks noChangeArrowheads="1"/>
            </p:cNvSpPr>
            <p:nvPr/>
          </p:nvSpPr>
          <p:spPr bwMode="auto">
            <a:xfrm>
              <a:off x="83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22" name="Rectangle 21"/>
            <p:cNvSpPr>
              <a:spLocks noChangeArrowheads="1"/>
            </p:cNvSpPr>
            <p:nvPr/>
          </p:nvSpPr>
          <p:spPr bwMode="auto">
            <a:xfrm>
              <a:off x="106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3" name="Rectangle 22"/>
            <p:cNvSpPr>
              <a:spLocks noChangeArrowheads="1"/>
            </p:cNvSpPr>
            <p:nvPr/>
          </p:nvSpPr>
          <p:spPr bwMode="auto">
            <a:xfrm>
              <a:off x="106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4" name="Rectangle 23"/>
            <p:cNvSpPr>
              <a:spLocks noChangeArrowheads="1"/>
            </p:cNvSpPr>
            <p:nvPr/>
          </p:nvSpPr>
          <p:spPr bwMode="auto">
            <a:xfrm>
              <a:off x="106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25" name="Rectangle 24"/>
            <p:cNvSpPr>
              <a:spLocks noChangeArrowheads="1"/>
            </p:cNvSpPr>
            <p:nvPr/>
          </p:nvSpPr>
          <p:spPr bwMode="auto">
            <a:xfrm>
              <a:off x="106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26" name="Rectangle 25"/>
            <p:cNvSpPr>
              <a:spLocks noChangeArrowheads="1"/>
            </p:cNvSpPr>
            <p:nvPr/>
          </p:nvSpPr>
          <p:spPr bwMode="auto">
            <a:xfrm>
              <a:off x="106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27" name="Rectangle 26"/>
            <p:cNvSpPr>
              <a:spLocks noChangeArrowheads="1"/>
            </p:cNvSpPr>
            <p:nvPr/>
          </p:nvSpPr>
          <p:spPr bwMode="auto">
            <a:xfrm>
              <a:off x="106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28" name="Rectangle 27"/>
            <p:cNvSpPr>
              <a:spLocks noChangeArrowheads="1"/>
            </p:cNvSpPr>
            <p:nvPr/>
          </p:nvSpPr>
          <p:spPr bwMode="auto">
            <a:xfrm>
              <a:off x="129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29" name="Rectangle 28"/>
            <p:cNvSpPr>
              <a:spLocks noChangeArrowheads="1"/>
            </p:cNvSpPr>
            <p:nvPr/>
          </p:nvSpPr>
          <p:spPr bwMode="auto">
            <a:xfrm>
              <a:off x="129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0" name="Rectangle 29"/>
            <p:cNvSpPr>
              <a:spLocks noChangeArrowheads="1"/>
            </p:cNvSpPr>
            <p:nvPr/>
          </p:nvSpPr>
          <p:spPr bwMode="auto">
            <a:xfrm>
              <a:off x="129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1" name="Rectangle 30"/>
            <p:cNvSpPr>
              <a:spLocks noChangeArrowheads="1"/>
            </p:cNvSpPr>
            <p:nvPr/>
          </p:nvSpPr>
          <p:spPr bwMode="auto">
            <a:xfrm>
              <a:off x="129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2" name="Rectangle 31"/>
            <p:cNvSpPr>
              <a:spLocks noChangeArrowheads="1"/>
            </p:cNvSpPr>
            <p:nvPr/>
          </p:nvSpPr>
          <p:spPr bwMode="auto">
            <a:xfrm>
              <a:off x="129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3" name="Rectangle 32"/>
            <p:cNvSpPr>
              <a:spLocks noChangeArrowheads="1"/>
            </p:cNvSpPr>
            <p:nvPr/>
          </p:nvSpPr>
          <p:spPr bwMode="auto">
            <a:xfrm>
              <a:off x="129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4" name="Rectangle 33"/>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35" name="Rectangle 34"/>
            <p:cNvSpPr>
              <a:spLocks noChangeArrowheads="1"/>
            </p:cNvSpPr>
            <p:nvPr/>
          </p:nvSpPr>
          <p:spPr bwMode="auto">
            <a:xfrm>
              <a:off x="151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36" name="Rectangle 35"/>
            <p:cNvSpPr>
              <a:spLocks noChangeArrowheads="1"/>
            </p:cNvSpPr>
            <p:nvPr/>
          </p:nvSpPr>
          <p:spPr bwMode="auto">
            <a:xfrm>
              <a:off x="151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7" name="Rectangle 36"/>
            <p:cNvSpPr>
              <a:spLocks noChangeArrowheads="1"/>
            </p:cNvSpPr>
            <p:nvPr/>
          </p:nvSpPr>
          <p:spPr bwMode="auto">
            <a:xfrm>
              <a:off x="151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38" name="Rectangle 37"/>
            <p:cNvSpPr>
              <a:spLocks noChangeArrowheads="1"/>
            </p:cNvSpPr>
            <p:nvPr/>
          </p:nvSpPr>
          <p:spPr bwMode="auto">
            <a:xfrm>
              <a:off x="151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39" name="Rectangle 38"/>
            <p:cNvSpPr>
              <a:spLocks noChangeArrowheads="1"/>
            </p:cNvSpPr>
            <p:nvPr/>
          </p:nvSpPr>
          <p:spPr bwMode="auto">
            <a:xfrm>
              <a:off x="151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40" name="Rectangle 39"/>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1" name="Rectangle 40"/>
            <p:cNvSpPr>
              <a:spLocks noChangeArrowheads="1"/>
            </p:cNvSpPr>
            <p:nvPr/>
          </p:nvSpPr>
          <p:spPr bwMode="auto">
            <a:xfrm>
              <a:off x="174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2" name="Rectangle 41"/>
            <p:cNvSpPr>
              <a:spLocks noChangeArrowheads="1"/>
            </p:cNvSpPr>
            <p:nvPr/>
          </p:nvSpPr>
          <p:spPr bwMode="auto">
            <a:xfrm>
              <a:off x="174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43" name="Rectangle 42"/>
            <p:cNvSpPr>
              <a:spLocks noChangeArrowheads="1"/>
            </p:cNvSpPr>
            <p:nvPr/>
          </p:nvSpPr>
          <p:spPr bwMode="auto">
            <a:xfrm>
              <a:off x="174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4" name="Rectangle 43"/>
            <p:cNvSpPr>
              <a:spLocks noChangeArrowheads="1"/>
            </p:cNvSpPr>
            <p:nvPr/>
          </p:nvSpPr>
          <p:spPr bwMode="auto">
            <a:xfrm>
              <a:off x="174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45" name="Rectangle 44"/>
            <p:cNvSpPr>
              <a:spLocks noChangeArrowheads="1"/>
            </p:cNvSpPr>
            <p:nvPr/>
          </p:nvSpPr>
          <p:spPr bwMode="auto">
            <a:xfrm>
              <a:off x="174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grpSp>
      <p:sp>
        <p:nvSpPr>
          <p:cNvPr id="46" name="AutoShape 45"/>
          <p:cNvSpPr>
            <a:spLocks noChangeArrowheads="1"/>
          </p:cNvSpPr>
          <p:nvPr/>
        </p:nvSpPr>
        <p:spPr bwMode="auto">
          <a:xfrm>
            <a:off x="5365102" y="3077025"/>
            <a:ext cx="1081087" cy="720724"/>
          </a:xfrm>
          <a:prstGeom prst="rightArrow">
            <a:avLst>
              <a:gd name="adj1" fmla="val 50000"/>
              <a:gd name="adj2" fmla="val 37500"/>
            </a:avLst>
          </a:prstGeom>
          <a:solidFill>
            <a:schemeClr val="accent2"/>
          </a:solidFill>
          <a:ln w="28575" algn="ctr">
            <a:solidFill>
              <a:schemeClr val="accent2"/>
            </a:solidFill>
            <a:miter lim="800000"/>
            <a:headEnd/>
            <a:tailEnd/>
          </a:ln>
        </p:spPr>
        <p:txBody>
          <a:bodyPr wrap="none" lIns="91437" tIns="45718" rIns="91437" bIns="45718" anchor="ctr"/>
          <a:lstStyle/>
          <a:p>
            <a:endParaRPr lang="zh-CN" altLang="en-US" sz="2296"/>
          </a:p>
        </p:txBody>
      </p:sp>
      <p:grpSp>
        <p:nvGrpSpPr>
          <p:cNvPr id="47" name="Group 46"/>
          <p:cNvGrpSpPr>
            <a:grpSpLocks/>
          </p:cNvGrpSpPr>
          <p:nvPr/>
        </p:nvGrpSpPr>
        <p:grpSpPr bwMode="auto">
          <a:xfrm>
            <a:off x="6806552" y="2357887"/>
            <a:ext cx="2160587" cy="2160587"/>
            <a:chOff x="612" y="1706"/>
            <a:chExt cx="1361" cy="1361"/>
          </a:xfrm>
        </p:grpSpPr>
        <p:sp>
          <p:nvSpPr>
            <p:cNvPr id="48" name="Rectangle 47"/>
            <p:cNvSpPr>
              <a:spLocks noChangeArrowheads="1"/>
            </p:cNvSpPr>
            <p:nvPr/>
          </p:nvSpPr>
          <p:spPr bwMode="auto">
            <a:xfrm>
              <a:off x="61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9" name="Rectangle 48"/>
            <p:cNvSpPr>
              <a:spLocks noChangeArrowheads="1"/>
            </p:cNvSpPr>
            <p:nvPr/>
          </p:nvSpPr>
          <p:spPr bwMode="auto">
            <a:xfrm>
              <a:off x="61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0" name="Rectangle 49"/>
            <p:cNvSpPr>
              <a:spLocks noChangeArrowheads="1"/>
            </p:cNvSpPr>
            <p:nvPr/>
          </p:nvSpPr>
          <p:spPr bwMode="auto">
            <a:xfrm>
              <a:off x="61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1" name="Rectangle 50"/>
            <p:cNvSpPr>
              <a:spLocks noChangeArrowheads="1"/>
            </p:cNvSpPr>
            <p:nvPr/>
          </p:nvSpPr>
          <p:spPr bwMode="auto">
            <a:xfrm>
              <a:off x="61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2" name="Rectangle 51"/>
            <p:cNvSpPr>
              <a:spLocks noChangeArrowheads="1"/>
            </p:cNvSpPr>
            <p:nvPr/>
          </p:nvSpPr>
          <p:spPr bwMode="auto">
            <a:xfrm>
              <a:off x="61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3" name="Rectangle 52"/>
            <p:cNvSpPr>
              <a:spLocks noChangeArrowheads="1"/>
            </p:cNvSpPr>
            <p:nvPr/>
          </p:nvSpPr>
          <p:spPr bwMode="auto">
            <a:xfrm>
              <a:off x="61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4" name="Rectangle 53"/>
            <p:cNvSpPr>
              <a:spLocks noChangeArrowheads="1"/>
            </p:cNvSpPr>
            <p:nvPr/>
          </p:nvSpPr>
          <p:spPr bwMode="auto">
            <a:xfrm>
              <a:off x="83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5" name="Rectangle 54"/>
            <p:cNvSpPr>
              <a:spLocks noChangeArrowheads="1"/>
            </p:cNvSpPr>
            <p:nvPr/>
          </p:nvSpPr>
          <p:spPr bwMode="auto">
            <a:xfrm>
              <a:off x="83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6" name="Rectangle 55"/>
            <p:cNvSpPr>
              <a:spLocks noChangeArrowheads="1"/>
            </p:cNvSpPr>
            <p:nvPr/>
          </p:nvSpPr>
          <p:spPr bwMode="auto">
            <a:xfrm>
              <a:off x="83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7" name="Rectangle 56"/>
            <p:cNvSpPr>
              <a:spLocks noChangeArrowheads="1"/>
            </p:cNvSpPr>
            <p:nvPr/>
          </p:nvSpPr>
          <p:spPr bwMode="auto">
            <a:xfrm>
              <a:off x="83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8" name="Rectangle 57"/>
            <p:cNvSpPr>
              <a:spLocks noChangeArrowheads="1"/>
            </p:cNvSpPr>
            <p:nvPr/>
          </p:nvSpPr>
          <p:spPr bwMode="auto">
            <a:xfrm>
              <a:off x="83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59" name="Rectangle 58"/>
            <p:cNvSpPr>
              <a:spLocks noChangeArrowheads="1"/>
            </p:cNvSpPr>
            <p:nvPr/>
          </p:nvSpPr>
          <p:spPr bwMode="auto">
            <a:xfrm>
              <a:off x="83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60" name="Rectangle 59"/>
            <p:cNvSpPr>
              <a:spLocks noChangeArrowheads="1"/>
            </p:cNvSpPr>
            <p:nvPr/>
          </p:nvSpPr>
          <p:spPr bwMode="auto">
            <a:xfrm>
              <a:off x="106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61" name="Rectangle 60"/>
            <p:cNvSpPr>
              <a:spLocks noChangeArrowheads="1"/>
            </p:cNvSpPr>
            <p:nvPr/>
          </p:nvSpPr>
          <p:spPr bwMode="auto">
            <a:xfrm>
              <a:off x="106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62" name="Rectangle 61"/>
            <p:cNvSpPr>
              <a:spLocks noChangeArrowheads="1"/>
            </p:cNvSpPr>
            <p:nvPr/>
          </p:nvSpPr>
          <p:spPr bwMode="auto">
            <a:xfrm>
              <a:off x="106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63" name="Rectangle 62"/>
            <p:cNvSpPr>
              <a:spLocks noChangeArrowheads="1"/>
            </p:cNvSpPr>
            <p:nvPr/>
          </p:nvSpPr>
          <p:spPr bwMode="auto">
            <a:xfrm>
              <a:off x="106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64" name="Rectangle 63"/>
            <p:cNvSpPr>
              <a:spLocks noChangeArrowheads="1"/>
            </p:cNvSpPr>
            <p:nvPr/>
          </p:nvSpPr>
          <p:spPr bwMode="auto">
            <a:xfrm>
              <a:off x="106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65" name="Rectangle 64"/>
            <p:cNvSpPr>
              <a:spLocks noChangeArrowheads="1"/>
            </p:cNvSpPr>
            <p:nvPr/>
          </p:nvSpPr>
          <p:spPr bwMode="auto">
            <a:xfrm>
              <a:off x="106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4</a:t>
              </a:r>
            </a:p>
          </p:txBody>
        </p:sp>
        <p:sp>
          <p:nvSpPr>
            <p:cNvPr id="66" name="Rectangle 65"/>
            <p:cNvSpPr>
              <a:spLocks noChangeArrowheads="1"/>
            </p:cNvSpPr>
            <p:nvPr/>
          </p:nvSpPr>
          <p:spPr bwMode="auto">
            <a:xfrm>
              <a:off x="1292"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67" name="Rectangle 66"/>
            <p:cNvSpPr>
              <a:spLocks noChangeArrowheads="1"/>
            </p:cNvSpPr>
            <p:nvPr/>
          </p:nvSpPr>
          <p:spPr bwMode="auto">
            <a:xfrm>
              <a:off x="1292"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68" name="Rectangle 67"/>
            <p:cNvSpPr>
              <a:spLocks noChangeArrowheads="1"/>
            </p:cNvSpPr>
            <p:nvPr/>
          </p:nvSpPr>
          <p:spPr bwMode="auto">
            <a:xfrm>
              <a:off x="1292"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69" name="Rectangle 68"/>
            <p:cNvSpPr>
              <a:spLocks noChangeArrowheads="1"/>
            </p:cNvSpPr>
            <p:nvPr/>
          </p:nvSpPr>
          <p:spPr bwMode="auto">
            <a:xfrm>
              <a:off x="1292"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70" name="Rectangle 69"/>
            <p:cNvSpPr>
              <a:spLocks noChangeArrowheads="1"/>
            </p:cNvSpPr>
            <p:nvPr/>
          </p:nvSpPr>
          <p:spPr bwMode="auto">
            <a:xfrm>
              <a:off x="1292"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71" name="Rectangle 70"/>
            <p:cNvSpPr>
              <a:spLocks noChangeArrowheads="1"/>
            </p:cNvSpPr>
            <p:nvPr/>
          </p:nvSpPr>
          <p:spPr bwMode="auto">
            <a:xfrm>
              <a:off x="1292"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72" name="Rectangle 71"/>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73" name="Rectangle 72"/>
            <p:cNvSpPr>
              <a:spLocks noChangeArrowheads="1"/>
            </p:cNvSpPr>
            <p:nvPr/>
          </p:nvSpPr>
          <p:spPr bwMode="auto">
            <a:xfrm>
              <a:off x="1519"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74" name="Rectangle 73"/>
            <p:cNvSpPr>
              <a:spLocks noChangeArrowheads="1"/>
            </p:cNvSpPr>
            <p:nvPr/>
          </p:nvSpPr>
          <p:spPr bwMode="auto">
            <a:xfrm>
              <a:off x="1519"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75" name="Rectangle 74"/>
            <p:cNvSpPr>
              <a:spLocks noChangeArrowheads="1"/>
            </p:cNvSpPr>
            <p:nvPr/>
          </p:nvSpPr>
          <p:spPr bwMode="auto">
            <a:xfrm>
              <a:off x="1519"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76" name="Rectangle 75"/>
            <p:cNvSpPr>
              <a:spLocks noChangeArrowheads="1"/>
            </p:cNvSpPr>
            <p:nvPr/>
          </p:nvSpPr>
          <p:spPr bwMode="auto">
            <a:xfrm>
              <a:off x="1519"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6</a:t>
              </a:r>
            </a:p>
          </p:txBody>
        </p:sp>
        <p:sp>
          <p:nvSpPr>
            <p:cNvPr id="77" name="Rectangle 76"/>
            <p:cNvSpPr>
              <a:spLocks noChangeArrowheads="1"/>
            </p:cNvSpPr>
            <p:nvPr/>
          </p:nvSpPr>
          <p:spPr bwMode="auto">
            <a:xfrm>
              <a:off x="1519"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5</a:t>
              </a:r>
            </a:p>
          </p:txBody>
        </p:sp>
        <p:sp>
          <p:nvSpPr>
            <p:cNvPr id="78" name="Rectangle 77"/>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79" name="Rectangle 78"/>
            <p:cNvSpPr>
              <a:spLocks noChangeArrowheads="1"/>
            </p:cNvSpPr>
            <p:nvPr/>
          </p:nvSpPr>
          <p:spPr bwMode="auto">
            <a:xfrm>
              <a:off x="1746" y="261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80" name="Rectangle 79"/>
            <p:cNvSpPr>
              <a:spLocks noChangeArrowheads="1"/>
            </p:cNvSpPr>
            <p:nvPr/>
          </p:nvSpPr>
          <p:spPr bwMode="auto">
            <a:xfrm>
              <a:off x="1746" y="238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0</a:t>
              </a:r>
            </a:p>
          </p:txBody>
        </p:sp>
        <p:sp>
          <p:nvSpPr>
            <p:cNvPr id="81" name="Rectangle 80"/>
            <p:cNvSpPr>
              <a:spLocks noChangeArrowheads="1"/>
            </p:cNvSpPr>
            <p:nvPr/>
          </p:nvSpPr>
          <p:spPr bwMode="auto">
            <a:xfrm>
              <a:off x="1746" y="216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82" name="Rectangle 81"/>
            <p:cNvSpPr>
              <a:spLocks noChangeArrowheads="1"/>
            </p:cNvSpPr>
            <p:nvPr/>
          </p:nvSpPr>
          <p:spPr bwMode="auto">
            <a:xfrm>
              <a:off x="1746" y="1933"/>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83" name="Rectangle 82"/>
            <p:cNvSpPr>
              <a:spLocks noChangeArrowheads="1"/>
            </p:cNvSpPr>
            <p:nvPr/>
          </p:nvSpPr>
          <p:spPr bwMode="auto">
            <a:xfrm>
              <a:off x="1746" y="1706"/>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grpSp>
    </p:spTree>
    <p:extLst>
      <p:ext uri="{BB962C8B-B14F-4D97-AF65-F5344CB8AC3E}">
        <p14:creationId xmlns:p14="http://schemas.microsoft.com/office/powerpoint/2010/main" val="274909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0-#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4)">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4)">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62</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10.3.2</a:t>
            </a:r>
            <a:r>
              <a:rPr lang="zh-CN" altLang="en-US" sz="3061" dirty="0">
                <a:ea typeface="微软雅黑" pitchFamily="34" charset="-122"/>
                <a:cs typeface="Times New Roman" pitchFamily="18" charset="0"/>
              </a:rPr>
              <a:t>区域合并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2146896" y="1913580"/>
            <a:ext cx="7898209" cy="549542"/>
          </a:xfrm>
          <a:prstGeom prst="rect">
            <a:avLst/>
          </a:prstGeom>
          <a:noFill/>
          <a:ln>
            <a:no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通过区域合并</a:t>
            </a:r>
            <a:r>
              <a:rPr lang="zh-CN" altLang="en-US" sz="2806" dirty="0">
                <a:latin typeface="楷体" pitchFamily="49" charset="-122"/>
                <a:ea typeface="楷体" pitchFamily="49" charset="-122"/>
              </a:rPr>
              <a:t>将示例中的小图像</a:t>
            </a:r>
            <a:r>
              <a:rPr lang="zh-CN" altLang="zh-CN" sz="2806" dirty="0">
                <a:latin typeface="楷体" pitchFamily="49" charset="-122"/>
                <a:ea typeface="楷体" pitchFamily="49" charset="-122"/>
              </a:rPr>
              <a:t>分割为两个区域</a:t>
            </a:r>
            <a:endParaRPr lang="zh-CN" altLang="en-US" sz="2806" dirty="0">
              <a:latin typeface="楷体" pitchFamily="49" charset="-122"/>
              <a:ea typeface="楷体" pitchFamily="49" charset="-122"/>
            </a:endParaRPr>
          </a:p>
        </p:txBody>
      </p:sp>
      <p:sp>
        <p:nvSpPr>
          <p:cNvPr id="7" name="矩形 6"/>
          <p:cNvSpPr/>
          <p:nvPr/>
        </p:nvSpPr>
        <p:spPr>
          <a:xfrm>
            <a:off x="1891334" y="2510564"/>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设计思路</a:t>
            </a:r>
          </a:p>
        </p:txBody>
      </p:sp>
      <p:sp>
        <p:nvSpPr>
          <p:cNvPr id="8" name="矩形 7"/>
          <p:cNvSpPr/>
          <p:nvPr/>
        </p:nvSpPr>
        <p:spPr>
          <a:xfrm>
            <a:off x="2422600" y="3061625"/>
            <a:ext cx="7806366" cy="3658406"/>
          </a:xfrm>
          <a:prstGeom prst="rect">
            <a:avLst/>
          </a:prstGeom>
          <a:noFill/>
          <a:ln>
            <a:noFill/>
          </a:ln>
        </p:spPr>
        <p:txBody>
          <a:bodyPr wrap="square" lIns="116618" tIns="58309" rIns="116618" bIns="58309">
            <a:spAutoFit/>
          </a:bodyPr>
          <a:lstStyle/>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初始化：</a:t>
            </a:r>
            <a:r>
              <a:rPr lang="zh-CN" altLang="zh-CN" sz="2806" dirty="0">
                <a:latin typeface="楷体" pitchFamily="49" charset="-122"/>
                <a:ea typeface="楷体" pitchFamily="49" charset="-122"/>
              </a:rPr>
              <a:t>每个像素为一个小区域；相似性准则采用：相邻区域灰度均值差</a:t>
            </a:r>
            <a:r>
              <a:rPr lang="zh-CN" altLang="en-US" sz="2806" dirty="0">
                <a:latin typeface="楷体" pitchFamily="49" charset="-122"/>
                <a:ea typeface="楷体" pitchFamily="49" charset="-122"/>
              </a:rPr>
              <a:t>≤</a:t>
            </a:r>
            <a:r>
              <a:rPr lang="en-US" altLang="zh-CN" sz="2806" dirty="0">
                <a:latin typeface="楷体" pitchFamily="49" charset="-122"/>
                <a:ea typeface="楷体" pitchFamily="49" charset="-122"/>
              </a:rPr>
              <a:t>2</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左上角第一个点设为区域</a:t>
            </a:r>
            <a:r>
              <a:rPr lang="en-US" altLang="zh-CN" sz="2806" dirty="0">
                <a:latin typeface="楷体" pitchFamily="49" charset="-122"/>
                <a:ea typeface="楷体" pitchFamily="49" charset="-122"/>
              </a:rPr>
              <a:t>1</a:t>
            </a:r>
            <a:r>
              <a:rPr lang="zh-CN" altLang="zh-CN" sz="2806" dirty="0">
                <a:latin typeface="楷体" pitchFamily="49" charset="-122"/>
                <a:ea typeface="楷体" pitchFamily="49" charset="-122"/>
              </a:rPr>
              <a:t>，其余为</a:t>
            </a:r>
            <a:r>
              <a:rPr lang="en-US" altLang="zh-CN" sz="2806" dirty="0">
                <a:latin typeface="楷体" pitchFamily="49" charset="-122"/>
                <a:ea typeface="楷体" pitchFamily="49" charset="-122"/>
              </a:rPr>
              <a:t>0</a:t>
            </a:r>
            <a:r>
              <a:rPr lang="zh-CN" altLang="zh-CN" sz="2806" dirty="0">
                <a:latin typeface="楷体" pitchFamily="49" charset="-122"/>
                <a:ea typeface="楷体" pitchFamily="49" charset="-122"/>
              </a:rPr>
              <a:t>，表示未标记</a:t>
            </a:r>
            <a:r>
              <a:rPr lang="zh-CN" altLang="en-US"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第一次扫描图像：</a:t>
            </a:r>
            <a:r>
              <a:rPr lang="zh-CN" altLang="zh-CN" sz="2806" dirty="0">
                <a:latin typeface="楷体" pitchFamily="49" charset="-122"/>
                <a:ea typeface="楷体" pitchFamily="49" charset="-122"/>
              </a:rPr>
              <a:t>从左到右，从上到下，判断每一点与其左上、上、左邻点的灰度距离，三个距离中最小的若符合合并规则，将对应邻点的标记赋予当前点；若没有相似的点，则赋予当前点新的标记。</a:t>
            </a:r>
          </a:p>
        </p:txBody>
      </p:sp>
    </p:spTree>
    <p:extLst>
      <p:ext uri="{BB962C8B-B14F-4D97-AF65-F5344CB8AC3E}">
        <p14:creationId xmlns:p14="http://schemas.microsoft.com/office/powerpoint/2010/main" val="359696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strips(upRigh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strips(upRight)">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63</a:t>
            </a:fld>
            <a:endParaRPr lang="en-US" altLang="zh-CN"/>
          </a:p>
        </p:txBody>
      </p:sp>
      <p:sp>
        <p:nvSpPr>
          <p:cNvPr id="3" name="矩形 2"/>
          <p:cNvSpPr/>
          <p:nvPr/>
        </p:nvSpPr>
        <p:spPr>
          <a:xfrm>
            <a:off x="2376331" y="2529818"/>
            <a:ext cx="7852634" cy="2251257"/>
          </a:xfrm>
          <a:prstGeom prst="rect">
            <a:avLst/>
          </a:prstGeom>
        </p:spPr>
        <p:txBody>
          <a:bodyPr wrap="square">
            <a:spAutoFit/>
          </a:bodyPr>
          <a:lstStyle/>
          <a:p>
            <a:pPr marL="562910"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再次扫描图像</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若某一像素点上、左邻点标记不一致，但当前点和其中一个邻点标记一致，则判断两个区域是否是同一个，若是，则将两个区域标记修改为较小的一个，即区域合并。</a:t>
            </a: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10.3.2</a:t>
            </a:r>
            <a:r>
              <a:rPr lang="zh-CN" altLang="en-US" sz="3061" dirty="0">
                <a:ea typeface="微软雅黑" pitchFamily="34" charset="-122"/>
                <a:cs typeface="Times New Roman" pitchFamily="18" charset="0"/>
              </a:rPr>
              <a:t>区域合并</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6" name="矩形 5"/>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7" name="矩形 6"/>
          <p:cNvSpPr/>
          <p:nvPr/>
        </p:nvSpPr>
        <p:spPr>
          <a:xfrm>
            <a:off x="1891334" y="1960982"/>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设计思路</a:t>
            </a:r>
          </a:p>
        </p:txBody>
      </p:sp>
    </p:spTree>
    <p:extLst>
      <p:ext uri="{BB962C8B-B14F-4D97-AF65-F5344CB8AC3E}">
        <p14:creationId xmlns:p14="http://schemas.microsoft.com/office/powerpoint/2010/main" val="1642858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64</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10.3.2</a:t>
            </a:r>
            <a:r>
              <a:rPr lang="zh-CN" altLang="en-US" sz="3061" dirty="0">
                <a:ea typeface="微软雅黑" pitchFamily="34" charset="-122"/>
                <a:cs typeface="Times New Roman" pitchFamily="18" charset="0"/>
              </a:rPr>
              <a:t>区域合并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891334" y="1960982"/>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程序</a:t>
            </a:r>
          </a:p>
        </p:txBody>
      </p:sp>
      <p:sp>
        <p:nvSpPr>
          <p:cNvPr id="7" name="Rectangle 4"/>
          <p:cNvSpPr>
            <a:spLocks noChangeArrowheads="1"/>
          </p:cNvSpPr>
          <p:nvPr/>
        </p:nvSpPr>
        <p:spPr bwMode="auto">
          <a:xfrm>
            <a:off x="2330409" y="2602407"/>
            <a:ext cx="4454419"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10.11】</a:t>
            </a:r>
            <a:endParaRPr lang="zh-CN" altLang="en-US" sz="2806" dirty="0">
              <a:latin typeface="楷体" pitchFamily="49" charset="-122"/>
              <a:ea typeface="楷体" pitchFamily="49" charset="-122"/>
            </a:endParaRPr>
          </a:p>
        </p:txBody>
      </p:sp>
      <p:sp>
        <p:nvSpPr>
          <p:cNvPr id="8" name="矩形 7"/>
          <p:cNvSpPr/>
          <p:nvPr/>
        </p:nvSpPr>
        <p:spPr>
          <a:xfrm>
            <a:off x="1891334" y="3384559"/>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效果</a:t>
            </a:r>
          </a:p>
        </p:txBody>
      </p:sp>
      <p:sp>
        <p:nvSpPr>
          <p:cNvPr id="9" name="Rectangle 4"/>
          <p:cNvSpPr>
            <a:spLocks noChangeArrowheads="1"/>
          </p:cNvSpPr>
          <p:nvPr/>
        </p:nvSpPr>
        <p:spPr bwMode="auto">
          <a:xfrm>
            <a:off x="2376331" y="4073397"/>
            <a:ext cx="4454419"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同示例</a:t>
            </a:r>
          </a:p>
        </p:txBody>
      </p:sp>
      <p:sp>
        <p:nvSpPr>
          <p:cNvPr id="10" name="矩形 9"/>
          <p:cNvSpPr/>
          <p:nvPr/>
        </p:nvSpPr>
        <p:spPr>
          <a:xfrm>
            <a:off x="2376331" y="4881473"/>
            <a:ext cx="7622679" cy="981327"/>
          </a:xfrm>
          <a:prstGeom prst="rect">
            <a:avLst/>
          </a:prstGeom>
          <a:noFill/>
          <a:ln w="19050">
            <a:solidFill>
              <a:srgbClr val="FFC000"/>
            </a:solidFill>
          </a:ln>
        </p:spPr>
        <p:txBody>
          <a:bodyPr wrap="square" lIns="116618" tIns="58309" rIns="116618" bIns="58309">
            <a:spAutoFit/>
          </a:bodyPr>
          <a:lstStyle/>
          <a:p>
            <a:pPr marL="125541" eaLnBrk="0" hangingPunct="0">
              <a:spcBef>
                <a:spcPct val="20000"/>
              </a:spcBef>
              <a:buClr>
                <a:srgbClr val="7000C8"/>
              </a:buClr>
              <a:buSzPct val="75000"/>
            </a:pPr>
            <a:r>
              <a:rPr lang="zh-CN" altLang="zh-CN" sz="2806" dirty="0">
                <a:latin typeface="楷体" pitchFamily="49" charset="-122"/>
                <a:ea typeface="楷体" pitchFamily="49" charset="-122"/>
              </a:rPr>
              <a:t>一种自下而上的方法，某些区域一旦合并，即使与后来的区域相似性并不好，也无法去除。</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14765276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65</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7" name="矩形 6"/>
          <p:cNvSpPr/>
          <p:nvPr/>
        </p:nvSpPr>
        <p:spPr>
          <a:xfrm>
            <a:off x="2539283" y="2005423"/>
            <a:ext cx="7113435" cy="2276681"/>
          </a:xfrm>
          <a:prstGeom prst="rect">
            <a:avLst/>
          </a:prstGeom>
          <a:noFill/>
          <a:ln>
            <a:noFill/>
          </a:ln>
        </p:spPr>
        <p:txBody>
          <a:bodyPr wrap="square" lIns="116618" tIns="58309" rIns="116618" bIns="58309">
            <a:spAutoFit/>
          </a:bodyPr>
          <a:lstStyle/>
          <a:p>
            <a:pPr eaLnBrk="0" hangingPunct="0">
              <a:spcBef>
                <a:spcPct val="20000"/>
              </a:spcBef>
              <a:buClr>
                <a:srgbClr val="7000C8"/>
              </a:buClr>
              <a:buSzPct val="75000"/>
            </a:pPr>
            <a:r>
              <a:rPr lang="zh-CN" altLang="en-US" sz="2806" dirty="0">
                <a:latin typeface="楷体" pitchFamily="49" charset="-122"/>
                <a:ea typeface="楷体" pitchFamily="49" charset="-122"/>
              </a:rPr>
              <a:t>认为整幅图像是一个完整区域，检验整幅区域是否具有</a:t>
            </a:r>
            <a:r>
              <a:rPr lang="zh-CN" altLang="en-US" sz="2806" dirty="0">
                <a:solidFill>
                  <a:srgbClr val="C00000"/>
                </a:solidFill>
                <a:latin typeface="楷体" pitchFamily="49" charset="-122"/>
                <a:ea typeface="楷体" pitchFamily="49" charset="-122"/>
              </a:rPr>
              <a:t>一致性</a:t>
            </a:r>
            <a:r>
              <a:rPr lang="zh-CN" altLang="en-US" sz="2806" dirty="0">
                <a:latin typeface="楷体" pitchFamily="49" charset="-122"/>
                <a:ea typeface="楷体" pitchFamily="49" charset="-122"/>
              </a:rPr>
              <a:t>，不具有时，分裂为几个小区域；然后再检测小区域的一致性，不具有时进一步分裂；重复这个过程直到每个区域都具有一致性。</a:t>
            </a:r>
          </a:p>
        </p:txBody>
      </p:sp>
      <p:sp>
        <p:nvSpPr>
          <p:cNvPr id="8" name="矩形 7"/>
          <p:cNvSpPr/>
          <p:nvPr/>
        </p:nvSpPr>
        <p:spPr>
          <a:xfrm>
            <a:off x="2560019" y="4485202"/>
            <a:ext cx="6929748" cy="1067697"/>
          </a:xfrm>
          <a:prstGeom prst="rect">
            <a:avLst/>
          </a:prstGeom>
          <a:noFill/>
          <a:ln>
            <a:noFill/>
          </a:ln>
        </p:spPr>
        <p:txBody>
          <a:bodyPr wrap="square" lIns="116618" tIns="58309" rIns="116618" bIns="58309">
            <a:spAutoFit/>
          </a:bodyPr>
          <a:lstStyle/>
          <a:p>
            <a:pPr eaLnBrk="0" hangingPunct="0">
              <a:spcBef>
                <a:spcPct val="20000"/>
              </a:spcBef>
              <a:buClr>
                <a:srgbClr val="7000C8"/>
              </a:buClr>
              <a:buSzPct val="75000"/>
            </a:pPr>
            <a:r>
              <a:rPr lang="zh-CN" altLang="en-US" sz="2806" dirty="0">
                <a:solidFill>
                  <a:srgbClr val="C00000"/>
                </a:solidFill>
                <a:latin typeface="楷体" pitchFamily="49" charset="-122"/>
                <a:ea typeface="楷体" pitchFamily="49" charset="-122"/>
              </a:rPr>
              <a:t>每个区域可以具有不同的一致性</a:t>
            </a:r>
          </a:p>
          <a:p>
            <a:pPr eaLnBrk="0" hangingPunct="0">
              <a:spcBef>
                <a:spcPct val="20000"/>
              </a:spcBef>
              <a:buClr>
                <a:srgbClr val="7000C8"/>
              </a:buClr>
              <a:buSzPct val="75000"/>
            </a:pPr>
            <a:r>
              <a:rPr lang="zh-CN" altLang="en-US" sz="2806" dirty="0">
                <a:latin typeface="楷体" pitchFamily="49" charset="-122"/>
                <a:ea typeface="楷体" pitchFamily="49" charset="-122"/>
              </a:rPr>
              <a:t>通常在分裂区域时，采用</a:t>
            </a:r>
            <a:r>
              <a:rPr lang="zh-CN" altLang="en-US" sz="2806" dirty="0">
                <a:solidFill>
                  <a:srgbClr val="7000C8"/>
                </a:solidFill>
                <a:latin typeface="楷体" pitchFamily="49" charset="-122"/>
                <a:ea typeface="楷体" pitchFamily="49" charset="-122"/>
              </a:rPr>
              <a:t>一分为</a:t>
            </a:r>
            <a:r>
              <a:rPr lang="en-US" altLang="zh-CN" sz="2806" dirty="0">
                <a:solidFill>
                  <a:srgbClr val="7000C8"/>
                </a:solidFill>
                <a:latin typeface="楷体" pitchFamily="49" charset="-122"/>
                <a:ea typeface="楷体" pitchFamily="49" charset="-122"/>
              </a:rPr>
              <a:t>4</a:t>
            </a:r>
            <a:r>
              <a:rPr lang="zh-CN" altLang="en-US" sz="2806" dirty="0">
                <a:latin typeface="楷体" pitchFamily="49" charset="-122"/>
                <a:ea typeface="楷体" pitchFamily="49" charset="-122"/>
              </a:rPr>
              <a:t>的方法</a:t>
            </a:r>
          </a:p>
        </p:txBody>
      </p:sp>
    </p:spTree>
    <p:extLst>
      <p:ext uri="{BB962C8B-B14F-4D97-AF65-F5344CB8AC3E}">
        <p14:creationId xmlns:p14="http://schemas.microsoft.com/office/powerpoint/2010/main" val="308591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66</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）示例</a:t>
            </a:r>
          </a:p>
        </p:txBody>
      </p:sp>
      <p:graphicFrame>
        <p:nvGraphicFramePr>
          <p:cNvPr id="6" name="对象 5"/>
          <p:cNvGraphicFramePr>
            <a:graphicFrameLocks noChangeAspect="1"/>
          </p:cNvGraphicFramePr>
          <p:nvPr>
            <p:extLst/>
          </p:nvPr>
        </p:nvGraphicFramePr>
        <p:xfrm>
          <a:off x="1718382" y="2008603"/>
          <a:ext cx="3583897" cy="3683113"/>
        </p:xfrm>
        <a:graphic>
          <a:graphicData uri="http://schemas.openxmlformats.org/presentationml/2006/ole">
            <mc:AlternateContent xmlns:mc="http://schemas.openxmlformats.org/markup-compatibility/2006">
              <mc:Choice xmlns:v="urn:schemas-microsoft-com:vml" Requires="v">
                <p:oleObj spid="_x0000_s18436" name="Equation" r:id="rId3" imgW="1790640" imgH="1841400" progId="Equation.DSMT4">
                  <p:embed/>
                </p:oleObj>
              </mc:Choice>
              <mc:Fallback>
                <p:oleObj name="Equation" r:id="rId3" imgW="1790640" imgH="1841400" progId="Equation.DSMT4">
                  <p:embed/>
                  <p:pic>
                    <p:nvPicPr>
                      <p:cNvPr id="6" name="对象 5"/>
                      <p:cNvPicPr>
                        <a:picLocks noChangeAspect="1" noChangeArrowheads="1"/>
                      </p:cNvPicPr>
                      <p:nvPr/>
                    </p:nvPicPr>
                    <p:blipFill>
                      <a:blip r:embed="rId4"/>
                      <a:srcRect/>
                      <a:stretch>
                        <a:fillRect/>
                      </a:stretch>
                    </p:blipFill>
                    <p:spPr bwMode="auto">
                      <a:xfrm>
                        <a:off x="1718382" y="2008603"/>
                        <a:ext cx="3583897" cy="36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p:cNvSpPr>
            <a:spLocks noChangeArrowheads="1"/>
          </p:cNvSpPr>
          <p:nvPr/>
        </p:nvSpPr>
        <p:spPr bwMode="auto">
          <a:xfrm>
            <a:off x="5223486" y="1224752"/>
            <a:ext cx="5296505" cy="5241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初始化及准则、方法的确定 </a:t>
            </a:r>
          </a:p>
        </p:txBody>
      </p:sp>
      <p:sp>
        <p:nvSpPr>
          <p:cNvPr id="8" name="Rectangle 12"/>
          <p:cNvSpPr>
            <a:spLocks noChangeArrowheads="1"/>
          </p:cNvSpPr>
          <p:nvPr/>
        </p:nvSpPr>
        <p:spPr bwMode="auto">
          <a:xfrm>
            <a:off x="5774548" y="1687672"/>
            <a:ext cx="4739497" cy="12699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62910" indent="-437369" eaLnBrk="0" hangingPunct="0">
              <a:spcBef>
                <a:spcPct val="20000"/>
              </a:spcBef>
              <a:buClr>
                <a:srgbClr val="7000C8"/>
              </a:buClr>
              <a:buSzPct val="75000"/>
              <a:buFont typeface="Wingdings" pitchFamily="2" charset="2"/>
              <a:buChar char="p"/>
            </a:pPr>
            <a:r>
              <a:rPr lang="zh-CN" altLang="zh-CN" sz="2551" dirty="0">
                <a:latin typeface="楷体" pitchFamily="49" charset="-122"/>
                <a:ea typeface="楷体" pitchFamily="49" charset="-122"/>
              </a:rPr>
              <a:t>区域内最大灰度值与最小灰度值之差</a:t>
            </a:r>
            <a:r>
              <a:rPr lang="zh-CN" altLang="en-US" sz="2551" dirty="0">
                <a:latin typeface="楷体" pitchFamily="49" charset="-122"/>
                <a:ea typeface="楷体" pitchFamily="49" charset="-122"/>
              </a:rPr>
              <a:t>≤ </a:t>
            </a:r>
            <a:r>
              <a:rPr lang="en-US" altLang="zh-CN" sz="2551" dirty="0">
                <a:latin typeface="楷体" pitchFamily="49" charset="-122"/>
                <a:ea typeface="楷体" pitchFamily="49" charset="-122"/>
              </a:rPr>
              <a:t>2</a:t>
            </a:r>
          </a:p>
          <a:p>
            <a:pPr marL="562910" indent="-437369" eaLnBrk="0" hangingPunct="0">
              <a:buClr>
                <a:srgbClr val="7000C8"/>
              </a:buClr>
              <a:buSzPct val="75000"/>
              <a:buFont typeface="Wingdings" pitchFamily="2" charset="2"/>
              <a:buChar char="p"/>
            </a:pPr>
            <a:r>
              <a:rPr lang="zh-CN" altLang="en-US" sz="2551" dirty="0">
                <a:latin typeface="楷体" pitchFamily="49" charset="-122"/>
                <a:ea typeface="楷体" pitchFamily="49" charset="-122"/>
              </a:rPr>
              <a:t>采用一分为四的分裂方法 </a:t>
            </a:r>
          </a:p>
        </p:txBody>
      </p:sp>
      <p:sp>
        <p:nvSpPr>
          <p:cNvPr id="9" name="Rectangle 13"/>
          <p:cNvSpPr>
            <a:spLocks noChangeArrowheads="1"/>
          </p:cNvSpPr>
          <p:nvPr/>
        </p:nvSpPr>
        <p:spPr bwMode="auto">
          <a:xfrm>
            <a:off x="5223486" y="3015704"/>
            <a:ext cx="1585602" cy="5241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分裂 </a:t>
            </a:r>
          </a:p>
        </p:txBody>
      </p:sp>
      <p:grpSp>
        <p:nvGrpSpPr>
          <p:cNvPr id="11" name="Group 3"/>
          <p:cNvGrpSpPr>
            <a:grpSpLocks noChangeAspect="1"/>
          </p:cNvGrpSpPr>
          <p:nvPr/>
        </p:nvGrpSpPr>
        <p:grpSpPr bwMode="auto">
          <a:xfrm>
            <a:off x="6948057" y="2988317"/>
            <a:ext cx="3089928" cy="3701134"/>
            <a:chOff x="1473" y="1463"/>
            <a:chExt cx="2826" cy="3384"/>
          </a:xfrm>
        </p:grpSpPr>
        <p:sp>
          <p:nvSpPr>
            <p:cNvPr id="12" name="Text Box 10"/>
            <p:cNvSpPr txBox="1">
              <a:spLocks noChangeArrowheads="1"/>
            </p:cNvSpPr>
            <p:nvPr/>
          </p:nvSpPr>
          <p:spPr bwMode="auto">
            <a:xfrm>
              <a:off x="2006" y="1463"/>
              <a:ext cx="36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zh-CN" sz="1913" dirty="0">
                  <a:latin typeface="宋体" pitchFamily="2" charset="-122"/>
                  <a:ea typeface="宋体" pitchFamily="2" charset="-122"/>
                  <a:cs typeface="Times New Roman" pitchFamily="18" charset="0"/>
                </a:rPr>
                <a:t>①</a:t>
              </a:r>
              <a:endParaRPr lang="zh-CN" altLang="zh-CN" sz="1913" dirty="0">
                <a:latin typeface="Arial" pitchFamily="34" charset="0"/>
                <a:ea typeface="宋体" pitchFamily="2" charset="-122"/>
                <a:cs typeface="宋体" pitchFamily="2" charset="-122"/>
              </a:endParaRPr>
            </a:p>
          </p:txBody>
        </p:sp>
        <p:sp>
          <p:nvSpPr>
            <p:cNvPr id="13" name="Text Box 9"/>
            <p:cNvSpPr txBox="1">
              <a:spLocks noChangeArrowheads="1"/>
            </p:cNvSpPr>
            <p:nvPr/>
          </p:nvSpPr>
          <p:spPr bwMode="auto">
            <a:xfrm>
              <a:off x="3416" y="1463"/>
              <a:ext cx="36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zh-CN" sz="1913" dirty="0">
                  <a:latin typeface="宋体" pitchFamily="2" charset="-122"/>
                  <a:ea typeface="宋体" pitchFamily="2" charset="-122"/>
                  <a:cs typeface="Times New Roman" pitchFamily="18" charset="0"/>
                </a:rPr>
                <a:t>②</a:t>
              </a:r>
              <a:endParaRPr lang="zh-CN" altLang="zh-CN" sz="1913" dirty="0">
                <a:latin typeface="Arial" pitchFamily="34" charset="0"/>
                <a:ea typeface="宋体" pitchFamily="2" charset="-122"/>
                <a:cs typeface="宋体" pitchFamily="2" charset="-122"/>
              </a:endParaRPr>
            </a:p>
          </p:txBody>
        </p:sp>
        <p:sp>
          <p:nvSpPr>
            <p:cNvPr id="14" name="Text Box 8"/>
            <p:cNvSpPr txBox="1">
              <a:spLocks noChangeArrowheads="1"/>
            </p:cNvSpPr>
            <p:nvPr/>
          </p:nvSpPr>
          <p:spPr bwMode="auto">
            <a:xfrm>
              <a:off x="2021" y="4554"/>
              <a:ext cx="36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zh-CN" sz="1913" dirty="0">
                  <a:latin typeface="宋体" pitchFamily="2" charset="-122"/>
                  <a:ea typeface="宋体" pitchFamily="2" charset="-122"/>
                  <a:cs typeface="Times New Roman" pitchFamily="18" charset="0"/>
                </a:rPr>
                <a:t>③</a:t>
              </a:r>
              <a:endParaRPr lang="zh-CN" altLang="zh-CN" sz="1913" dirty="0">
                <a:latin typeface="Arial" pitchFamily="34" charset="0"/>
                <a:ea typeface="宋体" pitchFamily="2" charset="-122"/>
                <a:cs typeface="宋体" pitchFamily="2" charset="-122"/>
              </a:endParaRPr>
            </a:p>
          </p:txBody>
        </p:sp>
        <p:sp>
          <p:nvSpPr>
            <p:cNvPr id="15" name="Text Box 7"/>
            <p:cNvSpPr txBox="1">
              <a:spLocks noChangeArrowheads="1"/>
            </p:cNvSpPr>
            <p:nvPr/>
          </p:nvSpPr>
          <p:spPr bwMode="auto">
            <a:xfrm>
              <a:off x="3416" y="4555"/>
              <a:ext cx="36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defTabSz="1166317" fontAlgn="base">
                <a:spcBef>
                  <a:spcPct val="0"/>
                </a:spcBef>
                <a:spcAft>
                  <a:spcPct val="0"/>
                </a:spcAft>
              </a:pPr>
              <a:r>
                <a:rPr lang="zh-CN" altLang="zh-CN" sz="1913" dirty="0">
                  <a:latin typeface="宋体" pitchFamily="2" charset="-122"/>
                  <a:ea typeface="宋体" pitchFamily="2" charset="-122"/>
                  <a:cs typeface="Times New Roman" pitchFamily="18" charset="0"/>
                </a:rPr>
                <a:t>④</a:t>
              </a:r>
              <a:endParaRPr lang="zh-CN" altLang="zh-CN" sz="1913" dirty="0">
                <a:latin typeface="Arial" pitchFamily="34" charset="0"/>
                <a:ea typeface="宋体" pitchFamily="2" charset="-122"/>
                <a:cs typeface="宋体" pitchFamily="2" charset="-122"/>
              </a:endParaRPr>
            </a:p>
          </p:txBody>
        </p:sp>
        <p:graphicFrame>
          <p:nvGraphicFramePr>
            <p:cNvPr id="16" name="对象 15"/>
            <p:cNvGraphicFramePr>
              <a:graphicFrameLocks noChangeAspect="1"/>
            </p:cNvGraphicFramePr>
            <p:nvPr>
              <p:extLst/>
            </p:nvPr>
          </p:nvGraphicFramePr>
          <p:xfrm>
            <a:off x="1473" y="1700"/>
            <a:ext cx="2826" cy="2901"/>
          </p:xfrm>
          <a:graphic>
            <a:graphicData uri="http://schemas.openxmlformats.org/presentationml/2006/ole">
              <mc:AlternateContent xmlns:mc="http://schemas.openxmlformats.org/markup-compatibility/2006">
                <mc:Choice xmlns:v="urn:schemas-microsoft-com:vml" Requires="v">
                  <p:oleObj spid="_x0000_s18437" name="Equation" r:id="rId5" imgW="1790640" imgH="1841400" progId="Equation.DSMT4">
                    <p:embed/>
                  </p:oleObj>
                </mc:Choice>
                <mc:Fallback>
                  <p:oleObj name="Equation" r:id="rId5" imgW="1790640" imgH="1841400" progId="Equation.DSMT4">
                    <p:embed/>
                    <p:pic>
                      <p:nvPicPr>
                        <p:cNvPr id="16" name="对象 15"/>
                        <p:cNvPicPr>
                          <a:picLocks noChangeAspect="1" noChangeArrowheads="1"/>
                        </p:cNvPicPr>
                        <p:nvPr/>
                      </p:nvPicPr>
                      <p:blipFill>
                        <a:blip r:embed="rId6"/>
                        <a:srcRect/>
                        <a:stretch>
                          <a:fillRect/>
                        </a:stretch>
                      </p:blipFill>
                      <p:spPr bwMode="auto">
                        <a:xfrm>
                          <a:off x="1473" y="1700"/>
                          <a:ext cx="2826" cy="2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5"/>
            <p:cNvSpPr>
              <a:spLocks noChangeShapeType="1"/>
            </p:cNvSpPr>
            <p:nvPr/>
          </p:nvSpPr>
          <p:spPr bwMode="auto">
            <a:xfrm flipV="1">
              <a:off x="1483" y="3166"/>
              <a:ext cx="2805" cy="0"/>
            </a:xfrm>
            <a:prstGeom prst="line">
              <a:avLst/>
            </a:prstGeom>
            <a:ln w="22225">
              <a:headEnd/>
              <a:tailEnd/>
            </a:ln>
          </p:spPr>
          <p:style>
            <a:lnRef idx="1">
              <a:schemeClr val="accent2"/>
            </a:lnRef>
            <a:fillRef idx="0">
              <a:schemeClr val="accent2"/>
            </a:fillRef>
            <a:effectRef idx="0">
              <a:schemeClr val="accent2"/>
            </a:effectRef>
            <a:fontRef idx="minor">
              <a:schemeClr val="tx1"/>
            </a:fontRef>
          </p:style>
          <p:txBody>
            <a:bodyPr vert="horz" wrap="square" lIns="116629" tIns="58314" rIns="116629" bIns="58314" numCol="1" anchor="t" anchorCtr="0" compatLnSpc="1">
              <a:prstTxWarp prst="textNoShape">
                <a:avLst/>
              </a:prstTxWarp>
            </a:bodyPr>
            <a:lstStyle/>
            <a:p>
              <a:endParaRPr lang="zh-CN" altLang="en-US" sz="1913"/>
            </a:p>
          </p:txBody>
        </p:sp>
        <p:sp>
          <p:nvSpPr>
            <p:cNvPr id="18" name="Line 4"/>
            <p:cNvSpPr>
              <a:spLocks noChangeShapeType="1"/>
            </p:cNvSpPr>
            <p:nvPr/>
          </p:nvSpPr>
          <p:spPr bwMode="auto">
            <a:xfrm>
              <a:off x="2865" y="1575"/>
              <a:ext cx="0" cy="3136"/>
            </a:xfrm>
            <a:prstGeom prst="line">
              <a:avLst/>
            </a:prstGeom>
            <a:ln w="22225">
              <a:headEnd/>
              <a:tailEnd/>
            </a:ln>
          </p:spPr>
          <p:style>
            <a:lnRef idx="1">
              <a:schemeClr val="accent2"/>
            </a:lnRef>
            <a:fillRef idx="0">
              <a:schemeClr val="accent2"/>
            </a:fillRef>
            <a:effectRef idx="0">
              <a:schemeClr val="accent2"/>
            </a:effectRef>
            <a:fontRef idx="minor">
              <a:schemeClr val="tx1"/>
            </a:fontRef>
          </p:style>
          <p:txBody>
            <a:bodyPr vert="horz" wrap="square" lIns="116629" tIns="58314" rIns="116629" bIns="58314" numCol="1" anchor="t" anchorCtr="0" compatLnSpc="1">
              <a:prstTxWarp prst="textNoShape">
                <a:avLst/>
              </a:prstTxWarp>
            </a:bodyPr>
            <a:lstStyle/>
            <a:p>
              <a:endParaRPr lang="zh-CN" altLang="en-US" sz="1913"/>
            </a:p>
          </p:txBody>
        </p:sp>
      </p:grpSp>
    </p:spTree>
    <p:extLst>
      <p:ext uri="{BB962C8B-B14F-4D97-AF65-F5344CB8AC3E}">
        <p14:creationId xmlns:p14="http://schemas.microsoft.com/office/powerpoint/2010/main" val="1645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up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67</a:t>
            </a:fld>
            <a:endParaRPr lang="en-US" altLang="zh-CN"/>
          </a:p>
        </p:txBody>
      </p:sp>
      <p:sp>
        <p:nvSpPr>
          <p:cNvPr id="3" name="Rectangle 4"/>
          <p:cNvSpPr>
            <a:spLocks noChangeArrowheads="1"/>
          </p:cNvSpPr>
          <p:nvPr/>
        </p:nvSpPr>
        <p:spPr bwMode="auto">
          <a:xfrm>
            <a:off x="2270125" y="1867701"/>
            <a:ext cx="4376937" cy="138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37" tIns="45718" rIns="91437" bIns="45718" anchor="ctr">
            <a:spAutoFit/>
          </a:bodyPr>
          <a:lstStyle/>
          <a:p>
            <a:pPr>
              <a:tabLst>
                <a:tab pos="457197" algn="l"/>
              </a:tabLst>
            </a:pPr>
            <a:r>
              <a:rPr kumimoji="1" lang="zh-CN" altLang="en-US" sz="2806" b="1" dirty="0">
                <a:latin typeface="楷体" pitchFamily="49" charset="-122"/>
                <a:ea typeface="楷体" pitchFamily="49" charset="-122"/>
              </a:rPr>
              <a:t>对四个小区域分别</a:t>
            </a:r>
            <a:r>
              <a:rPr lang="zh-CN" altLang="en-US" sz="2806" dirty="0">
                <a:latin typeface="楷体" pitchFamily="49" charset="-122"/>
                <a:ea typeface="楷体" pitchFamily="49" charset="-122"/>
              </a:rPr>
              <a:t>计算</a:t>
            </a:r>
            <a:r>
              <a:rPr lang="zh-CN" altLang="zh-CN" sz="2806" dirty="0">
                <a:latin typeface="楷体" pitchFamily="49" charset="-122"/>
                <a:ea typeface="楷体" pitchFamily="49" charset="-122"/>
              </a:rPr>
              <a:t>最大与最小灰度差</a:t>
            </a:r>
            <a:r>
              <a:rPr lang="zh-CN" altLang="en-US" sz="2806" dirty="0">
                <a:latin typeface="楷体" pitchFamily="49" charset="-122"/>
                <a:ea typeface="楷体" pitchFamily="49" charset="-122"/>
              </a:rPr>
              <a:t>，与</a:t>
            </a:r>
            <a:r>
              <a:rPr kumimoji="1" lang="zh-CN" altLang="en-US" sz="2806" b="1" dirty="0">
                <a:latin typeface="楷体" pitchFamily="49" charset="-122"/>
                <a:ea typeface="楷体" pitchFamily="49" charset="-122"/>
              </a:rPr>
              <a:t>阈值</a:t>
            </a:r>
            <a:r>
              <a:rPr kumimoji="1" lang="en-US" altLang="zh-CN" sz="2806" b="1" dirty="0">
                <a:latin typeface="楷体" pitchFamily="49" charset="-122"/>
                <a:ea typeface="楷体" pitchFamily="49" charset="-122"/>
              </a:rPr>
              <a:t>2</a:t>
            </a:r>
            <a:r>
              <a:rPr kumimoji="1" lang="zh-CN" altLang="en-US" sz="2806" b="1" dirty="0">
                <a:latin typeface="楷体" pitchFamily="49" charset="-122"/>
                <a:ea typeface="楷体" pitchFamily="49" charset="-122"/>
              </a:rPr>
              <a:t>比较，每个区域均需分裂 </a:t>
            </a:r>
          </a:p>
        </p:txBody>
      </p:sp>
      <p:sp>
        <p:nvSpPr>
          <p:cNvPr id="4" name="Rectangle 53"/>
          <p:cNvSpPr>
            <a:spLocks noChangeArrowheads="1"/>
          </p:cNvSpPr>
          <p:nvPr/>
        </p:nvSpPr>
        <p:spPr bwMode="auto">
          <a:xfrm>
            <a:off x="6807904" y="2083593"/>
            <a:ext cx="3421062" cy="955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37" tIns="45718" rIns="91437" bIns="45718" anchor="ctr">
            <a:spAutoFit/>
          </a:bodyPr>
          <a:lstStyle/>
          <a:p>
            <a:pPr>
              <a:tabLst>
                <a:tab pos="457197" algn="l"/>
              </a:tabLst>
            </a:pPr>
            <a:r>
              <a:rPr kumimoji="1" lang="zh-CN" altLang="en-US" sz="2806" b="1" dirty="0">
                <a:latin typeface="楷体" pitchFamily="49" charset="-122"/>
                <a:ea typeface="楷体" pitchFamily="49" charset="-122"/>
              </a:rPr>
              <a:t>依此类推，直至所有的区域都不能再分裂 </a:t>
            </a:r>
          </a:p>
        </p:txBody>
      </p:sp>
      <p:sp>
        <p:nvSpPr>
          <p:cNvPr id="5"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6"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7" name="矩形 6"/>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）示例</a:t>
            </a:r>
          </a:p>
        </p:txBody>
      </p:sp>
      <p:grpSp>
        <p:nvGrpSpPr>
          <p:cNvPr id="10" name="Group 1"/>
          <p:cNvGrpSpPr>
            <a:grpSpLocks noChangeAspect="1"/>
          </p:cNvGrpSpPr>
          <p:nvPr/>
        </p:nvGrpSpPr>
        <p:grpSpPr bwMode="auto">
          <a:xfrm>
            <a:off x="2847662" y="3344429"/>
            <a:ext cx="3221863" cy="3108752"/>
            <a:chOff x="2877" y="5465"/>
            <a:chExt cx="3060" cy="2953"/>
          </a:xfrm>
        </p:grpSpPr>
        <p:graphicFrame>
          <p:nvGraphicFramePr>
            <p:cNvPr id="11" name="对象 10"/>
            <p:cNvGraphicFramePr>
              <a:graphicFrameLocks/>
            </p:cNvGraphicFramePr>
            <p:nvPr>
              <p:extLst/>
            </p:nvPr>
          </p:nvGraphicFramePr>
          <p:xfrm>
            <a:off x="2974" y="5504"/>
            <a:ext cx="2825" cy="2900"/>
          </p:xfrm>
          <a:graphic>
            <a:graphicData uri="http://schemas.openxmlformats.org/presentationml/2006/ole">
              <mc:AlternateContent xmlns:mc="http://schemas.openxmlformats.org/markup-compatibility/2006">
                <mc:Choice xmlns:v="urn:schemas-microsoft-com:vml" Requires="v">
                  <p:oleObj spid="_x0000_s19460" name="Equation" r:id="rId3" imgW="1790640" imgH="1841400" progId="Equation.DSMT4">
                    <p:embed/>
                  </p:oleObj>
                </mc:Choice>
                <mc:Fallback>
                  <p:oleObj name="Equation" r:id="rId3" imgW="1790640" imgH="1841400" progId="Equation.DSMT4">
                    <p:embed/>
                    <p:pic>
                      <p:nvPicPr>
                        <p:cNvPr id="11" name="对象 10"/>
                        <p:cNvPicPr>
                          <a:picLocks noChangeArrowheads="1"/>
                        </p:cNvPicPr>
                        <p:nvPr/>
                      </p:nvPicPr>
                      <p:blipFill>
                        <a:blip r:embed="rId4"/>
                        <a:srcRect/>
                        <a:stretch>
                          <a:fillRect/>
                        </a:stretch>
                      </p:blipFill>
                      <p:spPr bwMode="auto">
                        <a:xfrm>
                          <a:off x="2974" y="5504"/>
                          <a:ext cx="2825" cy="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2877" y="6937"/>
              <a:ext cx="306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116629" tIns="58314" rIns="116629" bIns="58314" numCol="1" anchor="t" anchorCtr="0" compatLnSpc="1">
              <a:prstTxWarp prst="textNoShape">
                <a:avLst/>
              </a:prstTxWarp>
            </a:bodyPr>
            <a:lstStyle/>
            <a:p>
              <a:endParaRPr lang="zh-CN" altLang="en-US" sz="2296"/>
            </a:p>
          </p:txBody>
        </p:sp>
        <p:sp>
          <p:nvSpPr>
            <p:cNvPr id="13" name="Line 12"/>
            <p:cNvSpPr>
              <a:spLocks noChangeShapeType="1"/>
            </p:cNvSpPr>
            <p:nvPr/>
          </p:nvSpPr>
          <p:spPr bwMode="auto">
            <a:xfrm>
              <a:off x="4381" y="5465"/>
              <a:ext cx="0" cy="295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vert="horz" wrap="square" lIns="116629" tIns="58314" rIns="116629" bIns="58314" numCol="1" anchor="t" anchorCtr="0" compatLnSpc="1">
              <a:prstTxWarp prst="textNoShape">
                <a:avLst/>
              </a:prstTxWarp>
            </a:bodyPr>
            <a:lstStyle/>
            <a:p>
              <a:endParaRPr lang="zh-CN" altLang="en-US" sz="2296"/>
            </a:p>
          </p:txBody>
        </p:sp>
        <p:grpSp>
          <p:nvGrpSpPr>
            <p:cNvPr id="14" name="Group 9"/>
            <p:cNvGrpSpPr>
              <a:grpSpLocks/>
            </p:cNvGrpSpPr>
            <p:nvPr/>
          </p:nvGrpSpPr>
          <p:grpSpPr bwMode="auto">
            <a:xfrm>
              <a:off x="3153" y="5511"/>
              <a:ext cx="1110" cy="1373"/>
              <a:chOff x="6135" y="11313"/>
              <a:chExt cx="1110" cy="1373"/>
            </a:xfrm>
          </p:grpSpPr>
          <p:sp>
            <p:nvSpPr>
              <p:cNvPr id="22" name="Line 11"/>
              <p:cNvSpPr>
                <a:spLocks noChangeShapeType="1"/>
              </p:cNvSpPr>
              <p:nvPr/>
            </p:nvSpPr>
            <p:spPr bwMode="auto">
              <a:xfrm>
                <a:off x="6135" y="12000"/>
                <a:ext cx="111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23" name="Line 10"/>
              <p:cNvSpPr>
                <a:spLocks noChangeShapeType="1"/>
              </p:cNvSpPr>
              <p:nvPr/>
            </p:nvSpPr>
            <p:spPr bwMode="auto">
              <a:xfrm>
                <a:off x="6690" y="11313"/>
                <a:ext cx="0" cy="137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nvGrpSpPr>
            <p:cNvPr id="15" name="Group 6"/>
            <p:cNvGrpSpPr>
              <a:grpSpLocks/>
            </p:cNvGrpSpPr>
            <p:nvPr/>
          </p:nvGrpSpPr>
          <p:grpSpPr bwMode="auto">
            <a:xfrm>
              <a:off x="4533" y="5526"/>
              <a:ext cx="1110" cy="1373"/>
              <a:chOff x="6135" y="11313"/>
              <a:chExt cx="1110" cy="1373"/>
            </a:xfrm>
          </p:grpSpPr>
          <p:sp>
            <p:nvSpPr>
              <p:cNvPr id="20" name="Line 8"/>
              <p:cNvSpPr>
                <a:spLocks noChangeShapeType="1"/>
              </p:cNvSpPr>
              <p:nvPr/>
            </p:nvSpPr>
            <p:spPr bwMode="auto">
              <a:xfrm>
                <a:off x="6135" y="12000"/>
                <a:ext cx="111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21" name="Line 7"/>
              <p:cNvSpPr>
                <a:spLocks noChangeShapeType="1"/>
              </p:cNvSpPr>
              <p:nvPr/>
            </p:nvSpPr>
            <p:spPr bwMode="auto">
              <a:xfrm>
                <a:off x="6690" y="11313"/>
                <a:ext cx="0" cy="137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sp>
          <p:nvSpPr>
            <p:cNvPr id="16" name="Line 5"/>
            <p:cNvSpPr>
              <a:spLocks noChangeShapeType="1"/>
            </p:cNvSpPr>
            <p:nvPr/>
          </p:nvSpPr>
          <p:spPr bwMode="auto">
            <a:xfrm>
              <a:off x="3153" y="7638"/>
              <a:ext cx="111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7" name="Line 4"/>
            <p:cNvSpPr>
              <a:spLocks noChangeShapeType="1"/>
            </p:cNvSpPr>
            <p:nvPr/>
          </p:nvSpPr>
          <p:spPr bwMode="auto">
            <a:xfrm>
              <a:off x="3708" y="7082"/>
              <a:ext cx="0" cy="124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8" name="Line 3"/>
            <p:cNvSpPr>
              <a:spLocks noChangeShapeType="1"/>
            </p:cNvSpPr>
            <p:nvPr/>
          </p:nvSpPr>
          <p:spPr bwMode="auto">
            <a:xfrm>
              <a:off x="4533" y="7638"/>
              <a:ext cx="111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19" name="Line 2"/>
            <p:cNvSpPr>
              <a:spLocks noChangeShapeType="1"/>
            </p:cNvSpPr>
            <p:nvPr/>
          </p:nvSpPr>
          <p:spPr bwMode="auto">
            <a:xfrm>
              <a:off x="5088" y="7082"/>
              <a:ext cx="0" cy="124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nvGrpSpPr>
          <p:cNvPr id="25" name="Group 17"/>
          <p:cNvGrpSpPr>
            <a:grpSpLocks noChangeAspect="1"/>
          </p:cNvGrpSpPr>
          <p:nvPr/>
        </p:nvGrpSpPr>
        <p:grpSpPr bwMode="auto">
          <a:xfrm>
            <a:off x="7031219" y="3373606"/>
            <a:ext cx="2976539" cy="3079874"/>
            <a:chOff x="5540" y="5376"/>
            <a:chExt cx="2827" cy="2926"/>
          </a:xfrm>
        </p:grpSpPr>
        <p:graphicFrame>
          <p:nvGraphicFramePr>
            <p:cNvPr id="26" name="对象 25"/>
            <p:cNvGraphicFramePr>
              <a:graphicFrameLocks noChangeAspect="1"/>
            </p:cNvGraphicFramePr>
            <p:nvPr>
              <p:extLst/>
            </p:nvPr>
          </p:nvGraphicFramePr>
          <p:xfrm>
            <a:off x="5540" y="5376"/>
            <a:ext cx="2827" cy="2899"/>
          </p:xfrm>
          <a:graphic>
            <a:graphicData uri="http://schemas.openxmlformats.org/presentationml/2006/ole">
              <mc:AlternateContent xmlns:mc="http://schemas.openxmlformats.org/markup-compatibility/2006">
                <mc:Choice xmlns:v="urn:schemas-microsoft-com:vml" Requires="v">
                  <p:oleObj spid="_x0000_s19461" name="Equation" r:id="rId5" imgW="1790640" imgH="1841400" progId="Equation.DSMT4">
                    <p:embed/>
                  </p:oleObj>
                </mc:Choice>
                <mc:Fallback>
                  <p:oleObj name="Equation" r:id="rId5" imgW="1790640" imgH="1841400" progId="Equation.DSMT4">
                    <p:embed/>
                    <p:pic>
                      <p:nvPicPr>
                        <p:cNvPr id="26" name="对象 25"/>
                        <p:cNvPicPr>
                          <a:picLocks noChangeAspect="1" noChangeArrowheads="1"/>
                        </p:cNvPicPr>
                        <p:nvPr/>
                      </p:nvPicPr>
                      <p:blipFill>
                        <a:blip r:embed="rId6"/>
                        <a:srcRect/>
                        <a:stretch>
                          <a:fillRect/>
                        </a:stretch>
                      </p:blipFill>
                      <p:spPr bwMode="auto">
                        <a:xfrm>
                          <a:off x="5540" y="5376"/>
                          <a:ext cx="2827" cy="2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Line 41"/>
            <p:cNvSpPr>
              <a:spLocks noChangeShapeType="1"/>
            </p:cNvSpPr>
            <p:nvPr/>
          </p:nvSpPr>
          <p:spPr bwMode="auto">
            <a:xfrm flipV="1">
              <a:off x="5550" y="6841"/>
              <a:ext cx="280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28" name="Line 40"/>
            <p:cNvSpPr>
              <a:spLocks noChangeShapeType="1"/>
            </p:cNvSpPr>
            <p:nvPr/>
          </p:nvSpPr>
          <p:spPr bwMode="auto">
            <a:xfrm flipH="1">
              <a:off x="6932" y="5385"/>
              <a:ext cx="21" cy="291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nvGrpSpPr>
            <p:cNvPr id="29" name="Group 37"/>
            <p:cNvGrpSpPr>
              <a:grpSpLocks/>
            </p:cNvGrpSpPr>
            <p:nvPr/>
          </p:nvGrpSpPr>
          <p:grpSpPr bwMode="auto">
            <a:xfrm>
              <a:off x="5693" y="5385"/>
              <a:ext cx="1110" cy="1373"/>
              <a:chOff x="6135" y="11313"/>
              <a:chExt cx="1110" cy="1373"/>
            </a:xfrm>
          </p:grpSpPr>
          <p:sp>
            <p:nvSpPr>
              <p:cNvPr id="49" name="Line 39"/>
              <p:cNvSpPr>
                <a:spLocks noChangeShapeType="1"/>
              </p:cNvSpPr>
              <p:nvPr/>
            </p:nvSpPr>
            <p:spPr bwMode="auto">
              <a:xfrm>
                <a:off x="6135" y="12000"/>
                <a:ext cx="111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ln>
                    <a:solidFill>
                      <a:srgbClr val="0000FF"/>
                    </a:solidFill>
                  </a:ln>
                </a:endParaRPr>
              </a:p>
            </p:txBody>
          </p:sp>
          <p:sp>
            <p:nvSpPr>
              <p:cNvPr id="50" name="Line 38"/>
              <p:cNvSpPr>
                <a:spLocks noChangeShapeType="1"/>
              </p:cNvSpPr>
              <p:nvPr/>
            </p:nvSpPr>
            <p:spPr bwMode="auto">
              <a:xfrm>
                <a:off x="6690" y="11313"/>
                <a:ext cx="0" cy="1373"/>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ln>
                    <a:solidFill>
                      <a:srgbClr val="0000FF"/>
                    </a:solidFill>
                  </a:ln>
                </a:endParaRPr>
              </a:p>
            </p:txBody>
          </p:sp>
        </p:grpSp>
        <p:grpSp>
          <p:nvGrpSpPr>
            <p:cNvPr id="30" name="Group 34"/>
            <p:cNvGrpSpPr>
              <a:grpSpLocks/>
            </p:cNvGrpSpPr>
            <p:nvPr/>
          </p:nvGrpSpPr>
          <p:grpSpPr bwMode="auto">
            <a:xfrm>
              <a:off x="7073" y="5400"/>
              <a:ext cx="1110" cy="1373"/>
              <a:chOff x="6135" y="11313"/>
              <a:chExt cx="1110" cy="1373"/>
            </a:xfrm>
          </p:grpSpPr>
          <p:sp>
            <p:nvSpPr>
              <p:cNvPr id="47" name="Line 36"/>
              <p:cNvSpPr>
                <a:spLocks noChangeShapeType="1"/>
              </p:cNvSpPr>
              <p:nvPr/>
            </p:nvSpPr>
            <p:spPr bwMode="auto">
              <a:xfrm>
                <a:off x="6135" y="12000"/>
                <a:ext cx="111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48" name="Line 35"/>
              <p:cNvSpPr>
                <a:spLocks noChangeShapeType="1"/>
              </p:cNvSpPr>
              <p:nvPr/>
            </p:nvSpPr>
            <p:spPr bwMode="auto">
              <a:xfrm>
                <a:off x="6690" y="11313"/>
                <a:ext cx="0" cy="1373"/>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sp>
          <p:nvSpPr>
            <p:cNvPr id="31" name="Line 33"/>
            <p:cNvSpPr>
              <a:spLocks noChangeShapeType="1"/>
            </p:cNvSpPr>
            <p:nvPr/>
          </p:nvSpPr>
          <p:spPr bwMode="auto">
            <a:xfrm>
              <a:off x="5693" y="7512"/>
              <a:ext cx="111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32" name="Line 32"/>
            <p:cNvSpPr>
              <a:spLocks noChangeShapeType="1"/>
            </p:cNvSpPr>
            <p:nvPr/>
          </p:nvSpPr>
          <p:spPr bwMode="auto">
            <a:xfrm>
              <a:off x="6248" y="6956"/>
              <a:ext cx="0" cy="124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33" name="Line 31"/>
            <p:cNvSpPr>
              <a:spLocks noChangeShapeType="1"/>
            </p:cNvSpPr>
            <p:nvPr/>
          </p:nvSpPr>
          <p:spPr bwMode="auto">
            <a:xfrm>
              <a:off x="7073" y="7512"/>
              <a:ext cx="111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34" name="Line 30"/>
            <p:cNvSpPr>
              <a:spLocks noChangeShapeType="1"/>
            </p:cNvSpPr>
            <p:nvPr/>
          </p:nvSpPr>
          <p:spPr bwMode="auto">
            <a:xfrm>
              <a:off x="7628" y="6956"/>
              <a:ext cx="0" cy="124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nvGrpSpPr>
            <p:cNvPr id="35" name="Group 27"/>
            <p:cNvGrpSpPr>
              <a:grpSpLocks/>
            </p:cNvGrpSpPr>
            <p:nvPr/>
          </p:nvGrpSpPr>
          <p:grpSpPr bwMode="auto">
            <a:xfrm>
              <a:off x="5693" y="6170"/>
              <a:ext cx="452" cy="588"/>
              <a:chOff x="9058" y="11069"/>
              <a:chExt cx="452" cy="588"/>
            </a:xfrm>
          </p:grpSpPr>
          <p:sp>
            <p:nvSpPr>
              <p:cNvPr id="45" name="Line 29"/>
              <p:cNvSpPr>
                <a:spLocks noChangeShapeType="1"/>
              </p:cNvSpPr>
              <p:nvPr/>
            </p:nvSpPr>
            <p:spPr bwMode="auto">
              <a:xfrm>
                <a:off x="9058" y="11355"/>
                <a:ext cx="452" cy="0"/>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46" name="Line 28"/>
              <p:cNvSpPr>
                <a:spLocks noChangeShapeType="1"/>
              </p:cNvSpPr>
              <p:nvPr/>
            </p:nvSpPr>
            <p:spPr bwMode="auto">
              <a:xfrm>
                <a:off x="9270" y="11069"/>
                <a:ext cx="0" cy="588"/>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nvGrpSpPr>
            <p:cNvPr id="36" name="Group 24"/>
            <p:cNvGrpSpPr>
              <a:grpSpLocks/>
            </p:cNvGrpSpPr>
            <p:nvPr/>
          </p:nvGrpSpPr>
          <p:grpSpPr bwMode="auto">
            <a:xfrm>
              <a:off x="7073" y="6170"/>
              <a:ext cx="452" cy="588"/>
              <a:chOff x="9058" y="11069"/>
              <a:chExt cx="452" cy="588"/>
            </a:xfrm>
          </p:grpSpPr>
          <p:sp>
            <p:nvSpPr>
              <p:cNvPr id="43" name="Line 26"/>
              <p:cNvSpPr>
                <a:spLocks noChangeShapeType="1"/>
              </p:cNvSpPr>
              <p:nvPr/>
            </p:nvSpPr>
            <p:spPr bwMode="auto">
              <a:xfrm>
                <a:off x="9058" y="11355"/>
                <a:ext cx="452" cy="0"/>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44" name="Line 25"/>
              <p:cNvSpPr>
                <a:spLocks noChangeShapeType="1"/>
              </p:cNvSpPr>
              <p:nvPr/>
            </p:nvSpPr>
            <p:spPr bwMode="auto">
              <a:xfrm>
                <a:off x="9270" y="11069"/>
                <a:ext cx="0" cy="588"/>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nvGrpSpPr>
            <p:cNvPr id="37" name="Group 21"/>
            <p:cNvGrpSpPr>
              <a:grpSpLocks/>
            </p:cNvGrpSpPr>
            <p:nvPr/>
          </p:nvGrpSpPr>
          <p:grpSpPr bwMode="auto">
            <a:xfrm>
              <a:off x="5693" y="6886"/>
              <a:ext cx="452" cy="588"/>
              <a:chOff x="9058" y="11069"/>
              <a:chExt cx="452" cy="588"/>
            </a:xfrm>
          </p:grpSpPr>
          <p:sp>
            <p:nvSpPr>
              <p:cNvPr id="41" name="Line 23"/>
              <p:cNvSpPr>
                <a:spLocks noChangeShapeType="1"/>
              </p:cNvSpPr>
              <p:nvPr/>
            </p:nvSpPr>
            <p:spPr bwMode="auto">
              <a:xfrm>
                <a:off x="9058" y="11355"/>
                <a:ext cx="452" cy="0"/>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42" name="Line 22"/>
              <p:cNvSpPr>
                <a:spLocks noChangeShapeType="1"/>
              </p:cNvSpPr>
              <p:nvPr/>
            </p:nvSpPr>
            <p:spPr bwMode="auto">
              <a:xfrm>
                <a:off x="9270" y="11069"/>
                <a:ext cx="0" cy="588"/>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nvGrpSpPr>
            <p:cNvPr id="38" name="Group 18"/>
            <p:cNvGrpSpPr>
              <a:grpSpLocks/>
            </p:cNvGrpSpPr>
            <p:nvPr/>
          </p:nvGrpSpPr>
          <p:grpSpPr bwMode="auto">
            <a:xfrm>
              <a:off x="7073" y="6879"/>
              <a:ext cx="452" cy="588"/>
              <a:chOff x="9058" y="11069"/>
              <a:chExt cx="452" cy="588"/>
            </a:xfrm>
          </p:grpSpPr>
          <p:sp>
            <p:nvSpPr>
              <p:cNvPr id="39" name="Line 20"/>
              <p:cNvSpPr>
                <a:spLocks noChangeShapeType="1"/>
              </p:cNvSpPr>
              <p:nvPr/>
            </p:nvSpPr>
            <p:spPr bwMode="auto">
              <a:xfrm>
                <a:off x="9058" y="11355"/>
                <a:ext cx="452" cy="0"/>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sp>
            <p:nvSpPr>
              <p:cNvPr id="40" name="Line 19"/>
              <p:cNvSpPr>
                <a:spLocks noChangeShapeType="1"/>
              </p:cNvSpPr>
              <p:nvPr/>
            </p:nvSpPr>
            <p:spPr bwMode="auto">
              <a:xfrm>
                <a:off x="9270" y="11069"/>
                <a:ext cx="0" cy="588"/>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vert="horz" wrap="square" lIns="116629" tIns="58314" rIns="116629" bIns="58314" numCol="1" anchor="t" anchorCtr="0" compatLnSpc="1">
                <a:prstTxWarp prst="textNoShape">
                  <a:avLst/>
                </a:prstTxWarp>
              </a:bodyPr>
              <a:lstStyle/>
              <a:p>
                <a:endParaRPr lang="zh-CN" altLang="en-US" sz="2296"/>
              </a:p>
            </p:txBody>
          </p:sp>
        </p:grpSp>
      </p:grpSp>
    </p:spTree>
    <p:extLst>
      <p:ext uri="{BB962C8B-B14F-4D97-AF65-F5344CB8AC3E}">
        <p14:creationId xmlns:p14="http://schemas.microsoft.com/office/powerpoint/2010/main" val="41914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trips(upRigh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68</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891334" y="1960982"/>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函数</a:t>
            </a:r>
          </a:p>
        </p:txBody>
      </p:sp>
      <p:sp>
        <p:nvSpPr>
          <p:cNvPr id="7" name="矩形 6"/>
          <p:cNvSpPr/>
          <p:nvPr/>
        </p:nvSpPr>
        <p:spPr>
          <a:xfrm>
            <a:off x="2514096" y="2510563"/>
            <a:ext cx="7531182" cy="2683042"/>
          </a:xfrm>
          <a:prstGeom prst="rect">
            <a:avLst/>
          </a:prstGeom>
        </p:spPr>
        <p:txBody>
          <a:bodyPr wrap="square">
            <a:spAutoFit/>
          </a:bodyPr>
          <a:lstStyle/>
          <a:p>
            <a:r>
              <a:rPr lang="en-US" altLang="zh-CN" sz="2806" dirty="0"/>
              <a:t>S = </a:t>
            </a:r>
            <a:r>
              <a:rPr lang="en-US" altLang="zh-CN" sz="2806" dirty="0" err="1"/>
              <a:t>qtdecomp</a:t>
            </a:r>
            <a:r>
              <a:rPr lang="en-US" altLang="zh-CN" sz="2806" dirty="0"/>
              <a:t>(I)</a:t>
            </a:r>
          </a:p>
          <a:p>
            <a:r>
              <a:rPr lang="en-US" altLang="zh-CN" sz="2806" dirty="0"/>
              <a:t>S = </a:t>
            </a:r>
            <a:r>
              <a:rPr lang="en-US" altLang="zh-CN" sz="2806" dirty="0" err="1"/>
              <a:t>qtdecomp</a:t>
            </a:r>
            <a:r>
              <a:rPr lang="en-US" altLang="zh-CN" sz="2806" dirty="0"/>
              <a:t>(I,THRESHOLD)</a:t>
            </a:r>
          </a:p>
          <a:p>
            <a:r>
              <a:rPr lang="en-US" altLang="zh-CN" sz="2806" dirty="0"/>
              <a:t>S = </a:t>
            </a:r>
            <a:r>
              <a:rPr lang="en-US" altLang="zh-CN" sz="2806" dirty="0" err="1"/>
              <a:t>qtdecomp</a:t>
            </a:r>
            <a:r>
              <a:rPr lang="en-US" altLang="zh-CN" sz="2806" dirty="0"/>
              <a:t>(I,THRESHOLD,MINDIM)</a:t>
            </a:r>
          </a:p>
          <a:p>
            <a:r>
              <a:rPr lang="en-US" altLang="zh-CN" sz="2806" dirty="0"/>
              <a:t>S = </a:t>
            </a:r>
            <a:r>
              <a:rPr lang="en-US" altLang="zh-CN" sz="2806" dirty="0" err="1"/>
              <a:t>qtdecomp</a:t>
            </a:r>
            <a:r>
              <a:rPr lang="en-US" altLang="zh-CN" sz="2806" dirty="0"/>
              <a:t>(I,THRESHOLD,</a:t>
            </a:r>
          </a:p>
          <a:p>
            <a:r>
              <a:rPr lang="en-US" altLang="zh-CN" sz="2806" dirty="0"/>
              <a:t>                                          [MINDIM MAXDIM])</a:t>
            </a:r>
          </a:p>
          <a:p>
            <a:r>
              <a:rPr lang="en-US" altLang="zh-CN" sz="2806" dirty="0"/>
              <a:t>S = </a:t>
            </a:r>
            <a:r>
              <a:rPr lang="en-US" altLang="zh-CN" sz="2806" dirty="0" err="1"/>
              <a:t>qtdecomp</a:t>
            </a:r>
            <a:r>
              <a:rPr lang="en-US" altLang="zh-CN" sz="2806" dirty="0"/>
              <a:t>(I,FUN)</a:t>
            </a:r>
            <a:endParaRPr lang="zh-CN" altLang="en-US" sz="2806" dirty="0"/>
          </a:p>
        </p:txBody>
      </p:sp>
    </p:spTree>
    <p:extLst>
      <p:ext uri="{BB962C8B-B14F-4D97-AF65-F5344CB8AC3E}">
        <p14:creationId xmlns:p14="http://schemas.microsoft.com/office/powerpoint/2010/main" val="4211200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69</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1891334" y="1913579"/>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程序</a:t>
            </a:r>
          </a:p>
        </p:txBody>
      </p:sp>
      <p:sp>
        <p:nvSpPr>
          <p:cNvPr id="7" name="矩形 6"/>
          <p:cNvSpPr/>
          <p:nvPr/>
        </p:nvSpPr>
        <p:spPr>
          <a:xfrm>
            <a:off x="3019238" y="2372798"/>
            <a:ext cx="7531181" cy="4410310"/>
          </a:xfrm>
          <a:prstGeom prst="rect">
            <a:avLst/>
          </a:prstGeom>
        </p:spPr>
        <p:txBody>
          <a:bodyPr wrap="square">
            <a:spAutoFit/>
          </a:bodyPr>
          <a:lstStyle/>
          <a:p>
            <a:r>
              <a:rPr lang="en-US" altLang="zh-CN" sz="2551" dirty="0">
                <a:cs typeface="Times New Roman" pitchFamily="18" charset="0"/>
              </a:rPr>
              <a:t>Image=</a:t>
            </a:r>
            <a:r>
              <a:rPr lang="en-US" altLang="zh-CN" sz="2551" dirty="0" err="1">
                <a:cs typeface="Times New Roman" pitchFamily="18" charset="0"/>
              </a:rPr>
              <a:t>imread</a:t>
            </a:r>
            <a:r>
              <a:rPr lang="en-US" altLang="zh-CN" sz="2551" dirty="0">
                <a:cs typeface="Times New Roman" pitchFamily="18" charset="0"/>
              </a:rPr>
              <a:t>('cameraman.jpg');          </a:t>
            </a:r>
            <a:endParaRPr lang="zh-CN" altLang="zh-CN" sz="2551" dirty="0">
              <a:cs typeface="Times New Roman" pitchFamily="18" charset="0"/>
            </a:endParaRPr>
          </a:p>
          <a:p>
            <a:r>
              <a:rPr lang="en-US" altLang="zh-CN" sz="2551" dirty="0">
                <a:cs typeface="Times New Roman" pitchFamily="18" charset="0"/>
              </a:rPr>
              <a:t>S=</a:t>
            </a:r>
            <a:r>
              <a:rPr lang="en-US" altLang="zh-CN" sz="2551" dirty="0" err="1">
                <a:cs typeface="Times New Roman" pitchFamily="18" charset="0"/>
              </a:rPr>
              <a:t>qtdecomp</a:t>
            </a:r>
            <a:r>
              <a:rPr lang="en-US" altLang="zh-CN" sz="2551" dirty="0">
                <a:cs typeface="Times New Roman" pitchFamily="18" charset="0"/>
              </a:rPr>
              <a:t>(Image,0.27);                       </a:t>
            </a:r>
            <a:endParaRPr lang="zh-CN" altLang="zh-CN" sz="2551" dirty="0">
              <a:cs typeface="Times New Roman" pitchFamily="18" charset="0"/>
            </a:endParaRPr>
          </a:p>
          <a:p>
            <a:r>
              <a:rPr lang="en-US" altLang="zh-CN" sz="2551" dirty="0">
                <a:cs typeface="Times New Roman" pitchFamily="18" charset="0"/>
              </a:rPr>
              <a:t>blocks=</a:t>
            </a:r>
            <a:r>
              <a:rPr lang="en-US" altLang="zh-CN" sz="2551" dirty="0" err="1">
                <a:cs typeface="Times New Roman" pitchFamily="18" charset="0"/>
              </a:rPr>
              <a:t>repmat</a:t>
            </a:r>
            <a:r>
              <a:rPr lang="en-US" altLang="zh-CN" sz="2551" dirty="0">
                <a:cs typeface="Times New Roman" pitchFamily="18" charset="0"/>
              </a:rPr>
              <a:t>(uint8(0),size(S));     </a:t>
            </a:r>
          </a:p>
          <a:p>
            <a:r>
              <a:rPr lang="en-US" altLang="zh-CN" sz="2551" dirty="0">
                <a:cs typeface="Times New Roman" pitchFamily="18" charset="0"/>
              </a:rPr>
              <a:t>for dim=[256 128 64 32 16 8 4 2 1]</a:t>
            </a:r>
            <a:endParaRPr lang="zh-CN" altLang="zh-CN" sz="2551" dirty="0">
              <a:cs typeface="Times New Roman" pitchFamily="18" charset="0"/>
            </a:endParaRPr>
          </a:p>
          <a:p>
            <a:r>
              <a:rPr lang="en-US" altLang="zh-CN" sz="2551" dirty="0">
                <a:cs typeface="Times New Roman" pitchFamily="18" charset="0"/>
              </a:rPr>
              <a:t>    </a:t>
            </a:r>
            <a:r>
              <a:rPr lang="en-US" altLang="zh-CN" sz="2551" dirty="0" err="1">
                <a:cs typeface="Times New Roman" pitchFamily="18" charset="0"/>
              </a:rPr>
              <a:t>numblocks</a:t>
            </a:r>
            <a:r>
              <a:rPr lang="en-US" altLang="zh-CN" sz="2551" dirty="0">
                <a:cs typeface="Times New Roman" pitchFamily="18" charset="0"/>
              </a:rPr>
              <a:t>=length(find(S==dim));</a:t>
            </a:r>
            <a:endParaRPr lang="zh-CN" altLang="zh-CN" sz="2551" dirty="0">
              <a:cs typeface="Times New Roman" pitchFamily="18" charset="0"/>
            </a:endParaRPr>
          </a:p>
          <a:p>
            <a:r>
              <a:rPr lang="en-US" altLang="zh-CN" sz="2551" dirty="0">
                <a:cs typeface="Times New Roman" pitchFamily="18" charset="0"/>
              </a:rPr>
              <a:t>    if(</a:t>
            </a:r>
            <a:r>
              <a:rPr lang="en-US" altLang="zh-CN" sz="2551" dirty="0" err="1">
                <a:cs typeface="Times New Roman" pitchFamily="18" charset="0"/>
              </a:rPr>
              <a:t>numblocks</a:t>
            </a:r>
            <a:r>
              <a:rPr lang="en-US" altLang="zh-CN" sz="2551" dirty="0">
                <a:cs typeface="Times New Roman" pitchFamily="18" charset="0"/>
              </a:rPr>
              <a:t>&gt;0)</a:t>
            </a:r>
            <a:endParaRPr lang="zh-CN" altLang="zh-CN" sz="2551" dirty="0">
              <a:cs typeface="Times New Roman" pitchFamily="18" charset="0"/>
            </a:endParaRPr>
          </a:p>
          <a:p>
            <a:r>
              <a:rPr lang="en-US" altLang="zh-CN" sz="2551" dirty="0">
                <a:cs typeface="Times New Roman" pitchFamily="18" charset="0"/>
              </a:rPr>
              <a:t>        values=</a:t>
            </a:r>
            <a:r>
              <a:rPr lang="en-US" altLang="zh-CN" sz="2551" dirty="0" err="1">
                <a:cs typeface="Times New Roman" pitchFamily="18" charset="0"/>
              </a:rPr>
              <a:t>repmat</a:t>
            </a:r>
            <a:r>
              <a:rPr lang="en-US" altLang="zh-CN" sz="2551" dirty="0">
                <a:cs typeface="Times New Roman" pitchFamily="18" charset="0"/>
              </a:rPr>
              <a:t>(uint8(1),[dim </a:t>
            </a:r>
            <a:r>
              <a:rPr lang="en-US" altLang="zh-CN" sz="2551" dirty="0" err="1">
                <a:cs typeface="Times New Roman" pitchFamily="18" charset="0"/>
              </a:rPr>
              <a:t>dim</a:t>
            </a:r>
            <a:r>
              <a:rPr lang="en-US" altLang="zh-CN" sz="2551" dirty="0">
                <a:cs typeface="Times New Roman" pitchFamily="18" charset="0"/>
              </a:rPr>
              <a:t> </a:t>
            </a:r>
            <a:r>
              <a:rPr lang="en-US" altLang="zh-CN" sz="2551" dirty="0" err="1">
                <a:cs typeface="Times New Roman" pitchFamily="18" charset="0"/>
              </a:rPr>
              <a:t>numblocks</a:t>
            </a:r>
            <a:r>
              <a:rPr lang="en-US" altLang="zh-CN" sz="2551" dirty="0">
                <a:cs typeface="Times New Roman" pitchFamily="18" charset="0"/>
              </a:rPr>
              <a:t>]);</a:t>
            </a:r>
            <a:endParaRPr lang="zh-CN" altLang="zh-CN" sz="2551" dirty="0">
              <a:cs typeface="Times New Roman" pitchFamily="18" charset="0"/>
            </a:endParaRPr>
          </a:p>
          <a:p>
            <a:r>
              <a:rPr lang="en-US" altLang="zh-CN" sz="2551" dirty="0">
                <a:cs typeface="Times New Roman" pitchFamily="18" charset="0"/>
              </a:rPr>
              <a:t>        values(2:dim,2:dim,:)=0;</a:t>
            </a:r>
            <a:endParaRPr lang="zh-CN" altLang="zh-CN" sz="2551" dirty="0">
              <a:cs typeface="Times New Roman" pitchFamily="18" charset="0"/>
            </a:endParaRPr>
          </a:p>
          <a:p>
            <a:r>
              <a:rPr lang="en-US" altLang="zh-CN" sz="2551" dirty="0">
                <a:cs typeface="Times New Roman" pitchFamily="18" charset="0"/>
              </a:rPr>
              <a:t>        blocks=</a:t>
            </a:r>
            <a:r>
              <a:rPr lang="en-US" altLang="zh-CN" sz="2551" dirty="0" err="1">
                <a:cs typeface="Times New Roman" pitchFamily="18" charset="0"/>
              </a:rPr>
              <a:t>qtsetblk</a:t>
            </a:r>
            <a:r>
              <a:rPr lang="en-US" altLang="zh-CN" sz="2551" dirty="0">
                <a:cs typeface="Times New Roman" pitchFamily="18" charset="0"/>
              </a:rPr>
              <a:t>(</a:t>
            </a:r>
            <a:r>
              <a:rPr lang="en-US" altLang="zh-CN" sz="2551" dirty="0" err="1">
                <a:cs typeface="Times New Roman" pitchFamily="18" charset="0"/>
              </a:rPr>
              <a:t>blocks,S,dim,values</a:t>
            </a:r>
            <a:r>
              <a:rPr lang="en-US" altLang="zh-CN" sz="2551" dirty="0">
                <a:cs typeface="Times New Roman" pitchFamily="18" charset="0"/>
              </a:rPr>
              <a:t>);</a:t>
            </a:r>
            <a:endParaRPr lang="zh-CN" altLang="zh-CN" sz="2551" dirty="0">
              <a:cs typeface="Times New Roman" pitchFamily="18" charset="0"/>
            </a:endParaRPr>
          </a:p>
          <a:p>
            <a:r>
              <a:rPr lang="en-US" altLang="zh-CN" sz="2551" dirty="0">
                <a:cs typeface="Times New Roman" pitchFamily="18" charset="0"/>
              </a:rPr>
              <a:t>    end</a:t>
            </a:r>
            <a:endParaRPr lang="zh-CN" altLang="zh-CN" sz="2551" dirty="0">
              <a:cs typeface="Times New Roman" pitchFamily="18" charset="0"/>
            </a:endParaRPr>
          </a:p>
          <a:p>
            <a:r>
              <a:rPr lang="en-US" altLang="zh-CN" sz="2551" dirty="0">
                <a:cs typeface="Times New Roman" pitchFamily="18" charset="0"/>
              </a:rPr>
              <a:t>end</a:t>
            </a:r>
            <a:endParaRPr lang="zh-CN" altLang="zh-CN" sz="2551" dirty="0">
              <a:cs typeface="Times New Roman" pitchFamily="18" charset="0"/>
            </a:endParaRPr>
          </a:p>
        </p:txBody>
      </p:sp>
    </p:spTree>
    <p:extLst>
      <p:ext uri="{BB962C8B-B14F-4D97-AF65-F5344CB8AC3E}">
        <p14:creationId xmlns:p14="http://schemas.microsoft.com/office/powerpoint/2010/main" val="101243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a:t>
            </a:fld>
            <a:endParaRPr lang="en-US" altLang="zh-CN"/>
          </a:p>
        </p:txBody>
      </p:sp>
      <p:sp>
        <p:nvSpPr>
          <p:cNvPr id="3" name="Rectangle 2"/>
          <p:cNvSpPr txBox="1">
            <a:spLocks noChangeArrowheads="1"/>
          </p:cNvSpPr>
          <p:nvPr/>
        </p:nvSpPr>
        <p:spPr bwMode="auto">
          <a:xfrm>
            <a:off x="1963382" y="305746"/>
            <a:ext cx="6015413"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10.1.1 </a:t>
            </a:r>
            <a:r>
              <a:rPr lang="zh-CN" altLang="en-US" sz="3061" dirty="0">
                <a:ea typeface="微软雅黑" pitchFamily="34" charset="-122"/>
                <a:cs typeface="Times New Roman" pitchFamily="18" charset="0"/>
              </a:rPr>
              <a:t>基于灰度直方图的阈值选择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）实例</a:t>
            </a:r>
          </a:p>
        </p:txBody>
      </p:sp>
      <p:sp>
        <p:nvSpPr>
          <p:cNvPr id="10" name="Rectangle 114"/>
          <p:cNvSpPr>
            <a:spLocks noChangeArrowheads="1"/>
          </p:cNvSpPr>
          <p:nvPr/>
        </p:nvSpPr>
        <p:spPr bwMode="auto">
          <a:xfrm>
            <a:off x="1847851" y="1832113"/>
            <a:ext cx="8380768"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一幅图像的直方图如图所示，根据直方图对其进行分割，分成几个区域？阈值点是什么？ </a:t>
            </a:r>
          </a:p>
        </p:txBody>
      </p:sp>
      <p:sp>
        <p:nvSpPr>
          <p:cNvPr id="11" name="Rectangle 115"/>
          <p:cNvSpPr>
            <a:spLocks noChangeArrowheads="1"/>
          </p:cNvSpPr>
          <p:nvPr/>
        </p:nvSpPr>
        <p:spPr bwMode="auto">
          <a:xfrm>
            <a:off x="2331105" y="2888316"/>
            <a:ext cx="5093099"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solidFill>
                  <a:srgbClr val="C00000"/>
                </a:solidFill>
                <a:latin typeface="楷体" pitchFamily="49" charset="-122"/>
                <a:ea typeface="楷体" pitchFamily="49" charset="-122"/>
              </a:rPr>
              <a:t>分成</a:t>
            </a:r>
            <a:r>
              <a:rPr lang="en-US" altLang="zh-CN" sz="2806" dirty="0">
                <a:solidFill>
                  <a:srgbClr val="C00000"/>
                </a:solidFill>
                <a:latin typeface="楷体" pitchFamily="49" charset="-122"/>
                <a:ea typeface="楷体" pitchFamily="49" charset="-122"/>
              </a:rPr>
              <a:t>3</a:t>
            </a:r>
            <a:r>
              <a:rPr lang="zh-CN" altLang="en-US" sz="2806" dirty="0">
                <a:solidFill>
                  <a:srgbClr val="C00000"/>
                </a:solidFill>
                <a:latin typeface="楷体" pitchFamily="49" charset="-122"/>
                <a:ea typeface="楷体" pitchFamily="49" charset="-122"/>
              </a:rPr>
              <a:t>个区域</a:t>
            </a:r>
            <a:r>
              <a:rPr lang="zh-CN" altLang="en-US" sz="2806" dirty="0">
                <a:latin typeface="楷体" pitchFamily="49" charset="-122"/>
                <a:ea typeface="楷体" pitchFamily="49" charset="-122"/>
              </a:rPr>
              <a:t>，阈值点为</a:t>
            </a:r>
            <a:r>
              <a:rPr lang="en-US" altLang="zh-CN" sz="2806" dirty="0">
                <a:latin typeface="楷体" pitchFamily="49" charset="-122"/>
                <a:ea typeface="楷体" pitchFamily="49" charset="-122"/>
              </a:rPr>
              <a:t>3</a:t>
            </a:r>
            <a:r>
              <a:rPr lang="zh-CN" altLang="en-US" sz="2806" dirty="0">
                <a:latin typeface="楷体" pitchFamily="49" charset="-122"/>
                <a:ea typeface="楷体" pitchFamily="49" charset="-122"/>
              </a:rPr>
              <a:t>峰之间的谷点对应灰度级 </a:t>
            </a:r>
          </a:p>
        </p:txBody>
      </p:sp>
      <p:grpSp>
        <p:nvGrpSpPr>
          <p:cNvPr id="19" name="组合 18"/>
          <p:cNvGrpSpPr/>
          <p:nvPr/>
        </p:nvGrpSpPr>
        <p:grpSpPr>
          <a:xfrm>
            <a:off x="7372351" y="2935655"/>
            <a:ext cx="3028950" cy="2238375"/>
            <a:chOff x="4585269" y="2011220"/>
            <a:chExt cx="2374781" cy="1754948"/>
          </a:xfrm>
        </p:grpSpPr>
        <p:grpSp>
          <p:nvGrpSpPr>
            <p:cNvPr id="6" name="Group 110"/>
            <p:cNvGrpSpPr>
              <a:grpSpLocks/>
            </p:cNvGrpSpPr>
            <p:nvPr/>
          </p:nvGrpSpPr>
          <p:grpSpPr bwMode="auto">
            <a:xfrm>
              <a:off x="4585269" y="2011220"/>
              <a:ext cx="2374781" cy="1754948"/>
              <a:chOff x="3148" y="729"/>
              <a:chExt cx="1170" cy="1036"/>
            </a:xfrm>
          </p:grpSpPr>
          <p:sp>
            <p:nvSpPr>
              <p:cNvPr id="7" name="Line 111"/>
              <p:cNvSpPr>
                <a:spLocks noChangeShapeType="1"/>
              </p:cNvSpPr>
              <p:nvPr/>
            </p:nvSpPr>
            <p:spPr bwMode="auto">
              <a:xfrm>
                <a:off x="3148" y="1633"/>
                <a:ext cx="117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8" name="Line 112"/>
              <p:cNvSpPr>
                <a:spLocks noChangeShapeType="1"/>
              </p:cNvSpPr>
              <p:nvPr/>
            </p:nvSpPr>
            <p:spPr bwMode="auto">
              <a:xfrm flipV="1">
                <a:off x="3286" y="751"/>
                <a:ext cx="0" cy="101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9" name="Freeform 113"/>
              <p:cNvSpPr>
                <a:spLocks/>
              </p:cNvSpPr>
              <p:nvPr/>
            </p:nvSpPr>
            <p:spPr bwMode="auto">
              <a:xfrm>
                <a:off x="3286" y="729"/>
                <a:ext cx="870" cy="904"/>
              </a:xfrm>
              <a:custGeom>
                <a:avLst/>
                <a:gdLst>
                  <a:gd name="T0" fmla="*/ 0 w 870"/>
                  <a:gd name="T1" fmla="*/ 904 h 904"/>
                  <a:gd name="T2" fmla="*/ 132 w 870"/>
                  <a:gd name="T3" fmla="*/ 292 h 904"/>
                  <a:gd name="T4" fmla="*/ 282 w 870"/>
                  <a:gd name="T5" fmla="*/ 772 h 904"/>
                  <a:gd name="T6" fmla="*/ 426 w 870"/>
                  <a:gd name="T7" fmla="*/ 377 h 904"/>
                  <a:gd name="T8" fmla="*/ 570 w 870"/>
                  <a:gd name="T9" fmla="*/ 772 h 904"/>
                  <a:gd name="T10" fmla="*/ 720 w 870"/>
                  <a:gd name="T11" fmla="*/ 22 h 904"/>
                  <a:gd name="T12" fmla="*/ 870 w 870"/>
                  <a:gd name="T13" fmla="*/ 904 h 904"/>
                  <a:gd name="T14" fmla="*/ 0 60000 65536"/>
                  <a:gd name="T15" fmla="*/ 0 60000 65536"/>
                  <a:gd name="T16" fmla="*/ 0 60000 65536"/>
                  <a:gd name="T17" fmla="*/ 0 60000 65536"/>
                  <a:gd name="T18" fmla="*/ 0 60000 65536"/>
                  <a:gd name="T19" fmla="*/ 0 60000 65536"/>
                  <a:gd name="T20" fmla="*/ 0 60000 65536"/>
                  <a:gd name="T21" fmla="*/ 0 w 870"/>
                  <a:gd name="T22" fmla="*/ 0 h 904"/>
                  <a:gd name="T23" fmla="*/ 870 w 870"/>
                  <a:gd name="T24" fmla="*/ 904 h 9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904">
                    <a:moveTo>
                      <a:pt x="0" y="904"/>
                    </a:moveTo>
                    <a:cubicBezTo>
                      <a:pt x="42" y="609"/>
                      <a:pt x="85" y="314"/>
                      <a:pt x="132" y="292"/>
                    </a:cubicBezTo>
                    <a:cubicBezTo>
                      <a:pt x="179" y="270"/>
                      <a:pt x="233" y="758"/>
                      <a:pt x="282" y="772"/>
                    </a:cubicBezTo>
                    <a:cubicBezTo>
                      <a:pt x="331" y="786"/>
                      <a:pt x="378" y="377"/>
                      <a:pt x="426" y="377"/>
                    </a:cubicBezTo>
                    <a:cubicBezTo>
                      <a:pt x="474" y="377"/>
                      <a:pt x="521" y="831"/>
                      <a:pt x="570" y="772"/>
                    </a:cubicBezTo>
                    <a:cubicBezTo>
                      <a:pt x="619" y="713"/>
                      <a:pt x="670" y="0"/>
                      <a:pt x="720" y="22"/>
                    </a:cubicBezTo>
                    <a:cubicBezTo>
                      <a:pt x="770" y="44"/>
                      <a:pt x="820" y="474"/>
                      <a:pt x="870" y="904"/>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grpSp>
        <p:sp>
          <p:nvSpPr>
            <p:cNvPr id="12" name="Line 116"/>
            <p:cNvSpPr>
              <a:spLocks noChangeShapeType="1"/>
            </p:cNvSpPr>
            <p:nvPr/>
          </p:nvSpPr>
          <p:spPr bwMode="auto">
            <a:xfrm flipH="1">
              <a:off x="5439095" y="3329299"/>
              <a:ext cx="0" cy="425668"/>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sp>
          <p:nvSpPr>
            <p:cNvPr id="13" name="Line 117"/>
            <p:cNvSpPr>
              <a:spLocks noChangeShapeType="1"/>
            </p:cNvSpPr>
            <p:nvPr/>
          </p:nvSpPr>
          <p:spPr bwMode="auto">
            <a:xfrm flipH="1">
              <a:off x="6001674" y="3329299"/>
              <a:ext cx="0" cy="425668"/>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sp>
          <p:nvSpPr>
            <p:cNvPr id="14" name="Line 118"/>
            <p:cNvSpPr>
              <a:spLocks noChangeShapeType="1"/>
            </p:cNvSpPr>
            <p:nvPr/>
          </p:nvSpPr>
          <p:spPr bwMode="auto">
            <a:xfrm>
              <a:off x="4865314" y="3641703"/>
              <a:ext cx="573781" cy="0"/>
            </a:xfrm>
            <a:prstGeom prst="line">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sp>
          <p:nvSpPr>
            <p:cNvPr id="15" name="Line 119"/>
            <p:cNvSpPr>
              <a:spLocks noChangeShapeType="1"/>
            </p:cNvSpPr>
            <p:nvPr/>
          </p:nvSpPr>
          <p:spPr bwMode="auto">
            <a:xfrm>
              <a:off x="5439095" y="3641703"/>
              <a:ext cx="573781" cy="0"/>
            </a:xfrm>
            <a:prstGeom prst="line">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sp>
          <p:nvSpPr>
            <p:cNvPr id="16" name="Line 120"/>
            <p:cNvSpPr>
              <a:spLocks noChangeShapeType="1"/>
            </p:cNvSpPr>
            <p:nvPr/>
          </p:nvSpPr>
          <p:spPr bwMode="auto">
            <a:xfrm>
              <a:off x="6012876" y="3641703"/>
              <a:ext cx="618588" cy="0"/>
            </a:xfrm>
            <a:prstGeom prst="line">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lIns="91437" tIns="45718" rIns="91437" bIns="45718"/>
            <a:lstStyle/>
            <a:p>
              <a:endParaRPr lang="zh-CN" altLang="en-US" sz="2296"/>
            </a:p>
          </p:txBody>
        </p:sp>
      </p:grpSp>
      <p:sp>
        <p:nvSpPr>
          <p:cNvPr id="17" name="Rectangle 121"/>
          <p:cNvSpPr>
            <a:spLocks noChangeArrowheads="1"/>
          </p:cNvSpPr>
          <p:nvPr/>
        </p:nvSpPr>
        <p:spPr bwMode="auto">
          <a:xfrm>
            <a:off x="2331105" y="3944518"/>
            <a:ext cx="5041246"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solidFill>
                  <a:srgbClr val="C00000"/>
                </a:solidFill>
                <a:latin typeface="楷体" pitchFamily="49" charset="-122"/>
                <a:ea typeface="楷体" pitchFamily="49" charset="-122"/>
              </a:rPr>
              <a:t>或内阈值化</a:t>
            </a:r>
            <a:r>
              <a:rPr lang="zh-CN" altLang="en-US" sz="2806" dirty="0">
                <a:latin typeface="楷体" pitchFamily="49" charset="-122"/>
                <a:ea typeface="楷体" pitchFamily="49" charset="-122"/>
              </a:rPr>
              <a:t>，灰度值介于二者之间的像素作为前景像素</a:t>
            </a:r>
          </a:p>
        </p:txBody>
      </p:sp>
      <p:sp>
        <p:nvSpPr>
          <p:cNvPr id="18" name="矩形 17"/>
          <p:cNvSpPr/>
          <p:nvPr/>
        </p:nvSpPr>
        <p:spPr>
          <a:xfrm>
            <a:off x="2331105" y="5432535"/>
            <a:ext cx="8265236" cy="981327"/>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en-US" sz="2806" dirty="0">
                <a:solidFill>
                  <a:srgbClr val="C00000"/>
                </a:solidFill>
                <a:latin typeface="楷体" pitchFamily="49" charset="-122"/>
                <a:ea typeface="楷体" pitchFamily="49" charset="-122"/>
              </a:rPr>
              <a:t>或外阈值化</a:t>
            </a:r>
            <a:r>
              <a:rPr lang="zh-CN" altLang="en-US" sz="2806" dirty="0">
                <a:latin typeface="楷体" pitchFamily="49" charset="-122"/>
                <a:ea typeface="楷体" pitchFamily="49" charset="-122"/>
              </a:rPr>
              <a:t>：灰度值介于小阈值和大阈值之外的像素作为前景像素</a:t>
            </a:r>
          </a:p>
        </p:txBody>
      </p:sp>
    </p:spTree>
    <p:extLst>
      <p:ext uri="{BB962C8B-B14F-4D97-AF65-F5344CB8AC3E}">
        <p14:creationId xmlns:p14="http://schemas.microsoft.com/office/powerpoint/2010/main" val="413443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checkerboard(across)">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build="p"/>
      <p:bldP spid="1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70</a:t>
            </a:fld>
            <a:endParaRPr lang="en-US" altLang="zh-CN"/>
          </a:p>
        </p:txBody>
      </p:sp>
      <p:sp>
        <p:nvSpPr>
          <p:cNvPr id="3" name="矩形 2"/>
          <p:cNvSpPr/>
          <p:nvPr/>
        </p:nvSpPr>
        <p:spPr>
          <a:xfrm>
            <a:off x="2514097" y="2426965"/>
            <a:ext cx="7526385" cy="955903"/>
          </a:xfrm>
          <a:prstGeom prst="rect">
            <a:avLst/>
          </a:prstGeom>
        </p:spPr>
        <p:txBody>
          <a:bodyPr wrap="square">
            <a:spAutoFit/>
          </a:bodyPr>
          <a:lstStyle/>
          <a:p>
            <a:r>
              <a:rPr lang="en-US" altLang="zh-CN" sz="2806" dirty="0">
                <a:cs typeface="Times New Roman" pitchFamily="18" charset="0"/>
              </a:rPr>
              <a:t>blocks(end,1:end)=1;    blocks(1:end,end)=1;</a:t>
            </a:r>
            <a:endParaRPr lang="zh-CN" altLang="zh-CN" sz="2806" dirty="0">
              <a:cs typeface="Times New Roman" pitchFamily="18" charset="0"/>
            </a:endParaRPr>
          </a:p>
          <a:p>
            <a:r>
              <a:rPr lang="en-US" altLang="zh-CN" sz="2806" dirty="0" err="1">
                <a:cs typeface="Times New Roman" pitchFamily="18" charset="0"/>
              </a:rPr>
              <a:t>imshow</a:t>
            </a:r>
            <a:r>
              <a:rPr lang="en-US" altLang="zh-CN" sz="2806" dirty="0">
                <a:cs typeface="Times New Roman" pitchFamily="18" charset="0"/>
              </a:rPr>
              <a:t>(Image);            </a:t>
            </a:r>
            <a:r>
              <a:rPr lang="en-US" altLang="zh-CN" sz="2806" dirty="0" err="1">
                <a:cs typeface="Times New Roman" pitchFamily="18" charset="0"/>
              </a:rPr>
              <a:t>figure,imshow</a:t>
            </a:r>
            <a:r>
              <a:rPr lang="en-US" altLang="zh-CN" sz="2806" dirty="0">
                <a:cs typeface="Times New Roman" pitchFamily="18" charset="0"/>
              </a:rPr>
              <a:t>(blocks,[]);</a:t>
            </a:r>
            <a:endParaRPr lang="zh-CN" altLang="zh-CN" sz="2806" dirty="0">
              <a:cs typeface="Times New Roman" pitchFamily="18" charset="0"/>
            </a:endParaRPr>
          </a:p>
        </p:txBody>
      </p:sp>
      <p:sp>
        <p:nvSpPr>
          <p:cNvPr id="4"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10.3.3</a:t>
            </a:r>
            <a:r>
              <a:rPr lang="zh-CN" altLang="en-US" sz="3061" dirty="0">
                <a:ea typeface="微软雅黑" pitchFamily="34" charset="-122"/>
                <a:cs typeface="Times New Roman" pitchFamily="18" charset="0"/>
              </a:rPr>
              <a:t>区域分裂</a:t>
            </a:r>
          </a:p>
        </p:txBody>
      </p:sp>
      <p:sp>
        <p:nvSpPr>
          <p:cNvPr id="5"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6" name="矩形 5"/>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7" name="矩形 6"/>
          <p:cNvSpPr/>
          <p:nvPr/>
        </p:nvSpPr>
        <p:spPr>
          <a:xfrm>
            <a:off x="1891334" y="1913579"/>
            <a:ext cx="2270295" cy="524118"/>
          </a:xfrm>
          <a:prstGeom prst="rect">
            <a:avLst/>
          </a:prstGeom>
        </p:spPr>
        <p:txBody>
          <a:bodyPr wrap="square">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ea typeface="楷体" pitchFamily="49" charset="-122"/>
                <a:cs typeface="Times New Roman" pitchFamily="18" charset="0"/>
              </a:rPr>
              <a:t>程序</a:t>
            </a:r>
          </a:p>
        </p:txBody>
      </p:sp>
      <p:pic>
        <p:nvPicPr>
          <p:cNvPr id="194562" name="Picture 2" descr="camera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79" y="3566766"/>
            <a:ext cx="2295837"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3" name="Picture 3" descr="sichashu"/>
          <p:cNvPicPr>
            <a:picLocks noChangeAspect="1" noChangeArrowheads="1"/>
          </p:cNvPicPr>
          <p:nvPr/>
        </p:nvPicPr>
        <p:blipFill>
          <a:blip r:embed="rId3">
            <a:extLst>
              <a:ext uri="{28A0092B-C50C-407E-A947-70E740481C1C}">
                <a14:useLocalDpi xmlns:a14="http://schemas.microsoft.com/office/drawing/2010/main" val="0"/>
              </a:ext>
            </a:extLst>
          </a:blip>
          <a:srcRect l="20110" t="9062" r="19841" b="17020"/>
          <a:stretch>
            <a:fillRect/>
          </a:stretch>
        </p:blipFill>
        <p:spPr bwMode="auto">
          <a:xfrm>
            <a:off x="6535727" y="3566766"/>
            <a:ext cx="2295836"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09551" y="5875334"/>
            <a:ext cx="1683093" cy="524118"/>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原始图像</a:t>
            </a:r>
            <a:endParaRPr lang="zh-CN" altLang="en-US" sz="2806" dirty="0">
              <a:solidFill>
                <a:srgbClr val="C00000"/>
              </a:solidFill>
              <a:latin typeface="楷体" pitchFamily="49" charset="-122"/>
              <a:ea typeface="楷体" pitchFamily="49" charset="-122"/>
            </a:endParaRPr>
          </a:p>
        </p:txBody>
      </p:sp>
      <p:sp>
        <p:nvSpPr>
          <p:cNvPr id="9" name="矩形 8"/>
          <p:cNvSpPr/>
          <p:nvPr/>
        </p:nvSpPr>
        <p:spPr>
          <a:xfrm>
            <a:off x="6661153" y="5888713"/>
            <a:ext cx="2044982" cy="524118"/>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四叉树分解</a:t>
            </a:r>
            <a:endParaRPr lang="zh-CN" altLang="en-US" sz="2806" dirty="0">
              <a:solidFill>
                <a:srgbClr val="C00000"/>
              </a:solidFill>
              <a:latin typeface="楷体" pitchFamily="49" charset="-122"/>
              <a:ea typeface="楷体" pitchFamily="49" charset="-122"/>
            </a:endParaRPr>
          </a:p>
        </p:txBody>
      </p:sp>
    </p:spTree>
    <p:extLst>
      <p:ext uri="{BB962C8B-B14F-4D97-AF65-F5344CB8AC3E}">
        <p14:creationId xmlns:p14="http://schemas.microsoft.com/office/powerpoint/2010/main" val="14450153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71</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10.3.4</a:t>
            </a:r>
            <a:r>
              <a:rPr lang="zh-CN" altLang="en-US" sz="3061" dirty="0">
                <a:ea typeface="微软雅黑" pitchFamily="34" charset="-122"/>
                <a:cs typeface="Times New Roman" pitchFamily="18" charset="0"/>
              </a:rPr>
              <a:t>区域分裂合并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6" name="矩形 5"/>
          <p:cNvSpPr/>
          <p:nvPr/>
        </p:nvSpPr>
        <p:spPr>
          <a:xfrm>
            <a:off x="2332808" y="1959501"/>
            <a:ext cx="7526385" cy="1413111"/>
          </a:xfrm>
          <a:prstGeom prst="rect">
            <a:avLst/>
          </a:prstGeom>
          <a:noFill/>
          <a:ln>
            <a:noFill/>
          </a:ln>
        </p:spPr>
        <p:txBody>
          <a:bodyPr wrap="square" lIns="116618" tIns="58309" rIns="116618" bIns="58309">
            <a:spAutoFit/>
          </a:bodyPr>
          <a:lstStyle/>
          <a:p>
            <a:pPr eaLnBrk="0" hangingPunct="0">
              <a:spcBef>
                <a:spcPct val="20000"/>
              </a:spcBef>
              <a:buClr>
                <a:srgbClr val="7000C8"/>
              </a:buClr>
              <a:buSzPct val="75000"/>
            </a:pPr>
            <a:r>
              <a:rPr lang="zh-CN" altLang="en-US" sz="2806" dirty="0">
                <a:latin typeface="楷体" pitchFamily="49" charset="-122"/>
                <a:ea typeface="楷体" pitchFamily="49" charset="-122"/>
              </a:rPr>
              <a:t>结合合并、分裂方法，将原图分成若干个子块，检测子块是否具有一致性，不具有则分裂该子块，若某些子块具有相似性，合并这些子块</a:t>
            </a:r>
          </a:p>
        </p:txBody>
      </p:sp>
    </p:spTree>
    <p:extLst>
      <p:ext uri="{BB962C8B-B14F-4D97-AF65-F5344CB8AC3E}">
        <p14:creationId xmlns:p14="http://schemas.microsoft.com/office/powerpoint/2010/main" val="539008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72</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10.3.4</a:t>
            </a:r>
            <a:r>
              <a:rPr lang="zh-CN" altLang="en-US" sz="3061" dirty="0">
                <a:ea typeface="微软雅黑" pitchFamily="34" charset="-122"/>
                <a:cs typeface="Times New Roman" pitchFamily="18" charset="0"/>
              </a:rPr>
              <a:t>区域分裂合并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）步骤</a:t>
            </a:r>
          </a:p>
        </p:txBody>
      </p:sp>
      <p:sp>
        <p:nvSpPr>
          <p:cNvPr id="6" name="矩形 5"/>
          <p:cNvSpPr/>
          <p:nvPr/>
        </p:nvSpPr>
        <p:spPr>
          <a:xfrm>
            <a:off x="1891335" y="2005422"/>
            <a:ext cx="8337285" cy="3399361"/>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将原图分为四个相等的子块，计算子块区域是否具有一致性（例如灰度均值或方差）</a:t>
            </a:r>
            <a:endParaRPr lang="en-US" altLang="zh-CN" sz="2806" dirty="0">
              <a:latin typeface="楷体" pitchFamily="49" charset="-122"/>
              <a:ea typeface="楷体" pitchFamily="49" charset="-122"/>
            </a:endParaRPr>
          </a:p>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如果子块不具有一致性（例如：方差大于设定的阈值）分裂该块</a:t>
            </a:r>
            <a:endParaRPr lang="en-US" altLang="zh-CN" sz="2806" dirty="0">
              <a:latin typeface="楷体" pitchFamily="49" charset="-122"/>
              <a:ea typeface="楷体" pitchFamily="49" charset="-122"/>
            </a:endParaRPr>
          </a:p>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对不需要分裂的子块进行比较，具有相似性的子块合并</a:t>
            </a:r>
            <a:endParaRPr lang="en-US" altLang="zh-CN" sz="2806" dirty="0">
              <a:latin typeface="楷体" pitchFamily="49" charset="-122"/>
              <a:ea typeface="楷体" pitchFamily="49" charset="-122"/>
            </a:endParaRPr>
          </a:p>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重复上述过程，直到不再需要分裂或合并</a:t>
            </a:r>
          </a:p>
        </p:txBody>
      </p:sp>
    </p:spTree>
    <p:extLst>
      <p:ext uri="{BB962C8B-B14F-4D97-AF65-F5344CB8AC3E}">
        <p14:creationId xmlns:p14="http://schemas.microsoft.com/office/powerpoint/2010/main" val="21936438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73</a:t>
            </a:fld>
            <a:endParaRPr lang="en-US" altLang="zh-CN"/>
          </a:p>
        </p:txBody>
      </p:sp>
      <p:sp>
        <p:nvSpPr>
          <p:cNvPr id="3" name="Rectangle 2"/>
          <p:cNvSpPr txBox="1">
            <a:spLocks noChangeArrowheads="1"/>
          </p:cNvSpPr>
          <p:nvPr/>
        </p:nvSpPr>
        <p:spPr bwMode="auto">
          <a:xfrm>
            <a:off x="1963381" y="305746"/>
            <a:ext cx="64287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10.3.4</a:t>
            </a:r>
            <a:r>
              <a:rPr lang="zh-CN" altLang="en-US" sz="3061" dirty="0">
                <a:ea typeface="微软雅黑" pitchFamily="34" charset="-122"/>
                <a:cs typeface="Times New Roman" pitchFamily="18" charset="0"/>
              </a:rPr>
              <a:t>区域分裂合并</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区域分割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sp>
        <p:nvSpPr>
          <p:cNvPr id="6" name="Freeform 4"/>
          <p:cNvSpPr>
            <a:spLocks/>
          </p:cNvSpPr>
          <p:nvPr/>
        </p:nvSpPr>
        <p:spPr bwMode="auto">
          <a:xfrm>
            <a:off x="7175501" y="4275664"/>
            <a:ext cx="1081088" cy="1439862"/>
          </a:xfrm>
          <a:custGeom>
            <a:avLst/>
            <a:gdLst>
              <a:gd name="T0" fmla="*/ 360363 w 681"/>
              <a:gd name="T1" fmla="*/ 0 h 907"/>
              <a:gd name="T2" fmla="*/ 1081088 w 681"/>
              <a:gd name="T3" fmla="*/ 0 h 907"/>
              <a:gd name="T4" fmla="*/ 1081088 w 681"/>
              <a:gd name="T5" fmla="*/ 720725 h 907"/>
              <a:gd name="T6" fmla="*/ 1081088 w 681"/>
              <a:gd name="T7" fmla="*/ 1439862 h 907"/>
              <a:gd name="T8" fmla="*/ 0 w 681"/>
              <a:gd name="T9" fmla="*/ 1439862 h 907"/>
              <a:gd name="T10" fmla="*/ 0 w 681"/>
              <a:gd name="T11" fmla="*/ 1079500 h 907"/>
              <a:gd name="T12" fmla="*/ 720725 w 681"/>
              <a:gd name="T13" fmla="*/ 1079500 h 907"/>
              <a:gd name="T14" fmla="*/ 720725 w 681"/>
              <a:gd name="T15" fmla="*/ 720725 h 907"/>
              <a:gd name="T16" fmla="*/ 360363 w 681"/>
              <a:gd name="T17" fmla="*/ 720725 h 907"/>
              <a:gd name="T18" fmla="*/ 360363 w 681"/>
              <a:gd name="T19" fmla="*/ 0 h 9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907"/>
              <a:gd name="T32" fmla="*/ 681 w 681"/>
              <a:gd name="T33" fmla="*/ 907 h 9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907">
                <a:moveTo>
                  <a:pt x="227" y="0"/>
                </a:moveTo>
                <a:lnTo>
                  <a:pt x="681" y="0"/>
                </a:lnTo>
                <a:lnTo>
                  <a:pt x="681" y="454"/>
                </a:lnTo>
                <a:lnTo>
                  <a:pt x="681" y="907"/>
                </a:lnTo>
                <a:lnTo>
                  <a:pt x="0" y="907"/>
                </a:lnTo>
                <a:lnTo>
                  <a:pt x="0" y="680"/>
                </a:lnTo>
                <a:lnTo>
                  <a:pt x="454" y="680"/>
                </a:lnTo>
                <a:lnTo>
                  <a:pt x="454" y="454"/>
                </a:lnTo>
                <a:lnTo>
                  <a:pt x="227" y="454"/>
                </a:lnTo>
                <a:lnTo>
                  <a:pt x="227" y="0"/>
                </a:lnTo>
                <a:close/>
              </a:path>
            </a:pathLst>
          </a:custGeom>
          <a:solidFill>
            <a:srgbClr val="FF00FF"/>
          </a:solidFill>
          <a:ln w="28575">
            <a:solidFill>
              <a:schemeClr val="accent2"/>
            </a:solidFill>
            <a:round/>
            <a:headEnd/>
            <a:tailEnd/>
          </a:ln>
        </p:spPr>
        <p:txBody>
          <a:bodyPr lIns="91437" tIns="45718" rIns="91437" bIns="45718"/>
          <a:lstStyle/>
          <a:p>
            <a:endParaRPr lang="zh-CN" altLang="en-US" sz="2296"/>
          </a:p>
        </p:txBody>
      </p:sp>
      <p:sp>
        <p:nvSpPr>
          <p:cNvPr id="7" name="Freeform 5"/>
          <p:cNvSpPr>
            <a:spLocks/>
          </p:cNvSpPr>
          <p:nvPr/>
        </p:nvSpPr>
        <p:spPr bwMode="auto">
          <a:xfrm>
            <a:off x="6816724" y="4275664"/>
            <a:ext cx="1079500" cy="1439862"/>
          </a:xfrm>
          <a:custGeom>
            <a:avLst/>
            <a:gdLst>
              <a:gd name="T0" fmla="*/ 0 w 680"/>
              <a:gd name="T1" fmla="*/ 0 h 907"/>
              <a:gd name="T2" fmla="*/ 719137 w 680"/>
              <a:gd name="T3" fmla="*/ 0 h 907"/>
              <a:gd name="T4" fmla="*/ 719137 w 680"/>
              <a:gd name="T5" fmla="*/ 720725 h 907"/>
              <a:gd name="T6" fmla="*/ 1079500 w 680"/>
              <a:gd name="T7" fmla="*/ 720725 h 907"/>
              <a:gd name="T8" fmla="*/ 1079500 w 680"/>
              <a:gd name="T9" fmla="*/ 1079500 h 907"/>
              <a:gd name="T10" fmla="*/ 719137 w 680"/>
              <a:gd name="T11" fmla="*/ 1079500 h 907"/>
              <a:gd name="T12" fmla="*/ 358775 w 680"/>
              <a:gd name="T13" fmla="*/ 1079500 h 907"/>
              <a:gd name="T14" fmla="*/ 358775 w 680"/>
              <a:gd name="T15" fmla="*/ 1439862 h 907"/>
              <a:gd name="T16" fmla="*/ 0 w 680"/>
              <a:gd name="T17" fmla="*/ 1439862 h 907"/>
              <a:gd name="T18" fmla="*/ 0 w 680"/>
              <a:gd name="T19" fmla="*/ 0 h 9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0"/>
              <a:gd name="T31" fmla="*/ 0 h 907"/>
              <a:gd name="T32" fmla="*/ 680 w 680"/>
              <a:gd name="T33" fmla="*/ 907 h 9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0" h="907">
                <a:moveTo>
                  <a:pt x="0" y="0"/>
                </a:moveTo>
                <a:lnTo>
                  <a:pt x="453" y="0"/>
                </a:lnTo>
                <a:lnTo>
                  <a:pt x="453" y="454"/>
                </a:lnTo>
                <a:lnTo>
                  <a:pt x="680" y="454"/>
                </a:lnTo>
                <a:lnTo>
                  <a:pt x="680" y="680"/>
                </a:lnTo>
                <a:lnTo>
                  <a:pt x="453" y="680"/>
                </a:lnTo>
                <a:lnTo>
                  <a:pt x="226" y="680"/>
                </a:lnTo>
                <a:lnTo>
                  <a:pt x="226" y="907"/>
                </a:lnTo>
                <a:lnTo>
                  <a:pt x="0" y="907"/>
                </a:lnTo>
                <a:lnTo>
                  <a:pt x="0" y="0"/>
                </a:lnTo>
                <a:close/>
              </a:path>
            </a:pathLst>
          </a:custGeom>
          <a:solidFill>
            <a:srgbClr val="CCFFFF"/>
          </a:solidFill>
          <a:ln w="28575">
            <a:solidFill>
              <a:srgbClr val="FF0000"/>
            </a:solidFill>
            <a:round/>
            <a:headEnd/>
            <a:tailEnd/>
          </a:ln>
        </p:spPr>
        <p:txBody>
          <a:bodyPr lIns="91437" tIns="45718" rIns="91437" bIns="45718"/>
          <a:lstStyle/>
          <a:p>
            <a:endParaRPr lang="zh-CN" altLang="en-US" sz="2296"/>
          </a:p>
        </p:txBody>
      </p:sp>
      <p:graphicFrame>
        <p:nvGraphicFramePr>
          <p:cNvPr id="8" name="Object 7"/>
          <p:cNvGraphicFramePr>
            <a:graphicFrameLocks noChangeAspect="1"/>
          </p:cNvGraphicFramePr>
          <p:nvPr>
            <p:extLst/>
          </p:nvPr>
        </p:nvGraphicFramePr>
        <p:xfrm>
          <a:off x="1550323" y="2073396"/>
          <a:ext cx="2411537" cy="1856743"/>
        </p:xfrm>
        <a:graphic>
          <a:graphicData uri="http://schemas.openxmlformats.org/presentationml/2006/ole">
            <mc:AlternateContent xmlns:mc="http://schemas.openxmlformats.org/markup-compatibility/2006">
              <mc:Choice xmlns:v="urn:schemas-microsoft-com:vml" Requires="v">
                <p:oleObj spid="_x0000_s20487" name="Equation" r:id="rId3" imgW="1206360" imgH="927000" progId="Equation.DSMT4">
                  <p:embed/>
                </p:oleObj>
              </mc:Choice>
              <mc:Fallback>
                <p:oleObj name="Equation" r:id="rId3" imgW="1206360" imgH="927000" progId="Equation.DSMT4">
                  <p:embed/>
                  <p:pic>
                    <p:nvPicPr>
                      <p:cNvPr id="8" name="Object 7"/>
                      <p:cNvPicPr>
                        <a:picLocks noChangeAspect="1" noChangeArrowheads="1"/>
                      </p:cNvPicPr>
                      <p:nvPr/>
                    </p:nvPicPr>
                    <p:blipFill>
                      <a:blip r:embed="rId4"/>
                      <a:srcRect/>
                      <a:stretch>
                        <a:fillRect/>
                      </a:stretch>
                    </p:blipFill>
                    <p:spPr bwMode="auto">
                      <a:xfrm>
                        <a:off x="1550323" y="2073396"/>
                        <a:ext cx="2411537" cy="1856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AutoShape 8"/>
          <p:cNvSpPr>
            <a:spLocks noChangeArrowheads="1"/>
          </p:cNvSpPr>
          <p:nvPr/>
        </p:nvSpPr>
        <p:spPr bwMode="auto">
          <a:xfrm>
            <a:off x="3935414" y="2835802"/>
            <a:ext cx="720724" cy="360364"/>
          </a:xfrm>
          <a:prstGeom prst="rightArrow">
            <a:avLst>
              <a:gd name="adj1" fmla="val 50000"/>
              <a:gd name="adj2" fmla="val 50000"/>
            </a:avLst>
          </a:prstGeom>
          <a:solidFill>
            <a:srgbClr val="006633"/>
          </a:solidFill>
          <a:ln w="28575" algn="ctr">
            <a:solidFill>
              <a:srgbClr val="006633"/>
            </a:solidFill>
            <a:miter lim="800000"/>
            <a:headEnd/>
            <a:tailEnd/>
          </a:ln>
        </p:spPr>
        <p:txBody>
          <a:bodyPr wrap="none" lIns="91437" tIns="45718" rIns="91437" bIns="45718" anchor="ctr"/>
          <a:lstStyle/>
          <a:p>
            <a:endParaRPr lang="zh-CN" altLang="en-US" sz="2296"/>
          </a:p>
        </p:txBody>
      </p:sp>
      <p:graphicFrame>
        <p:nvGraphicFramePr>
          <p:cNvPr id="10" name="Object 9"/>
          <p:cNvGraphicFramePr>
            <a:graphicFrameLocks noChangeAspect="1"/>
          </p:cNvGraphicFramePr>
          <p:nvPr>
            <p:extLst/>
          </p:nvPr>
        </p:nvGraphicFramePr>
        <p:xfrm>
          <a:off x="4206862" y="2026827"/>
          <a:ext cx="3427987" cy="1901287"/>
        </p:xfrm>
        <a:graphic>
          <a:graphicData uri="http://schemas.openxmlformats.org/presentationml/2006/ole">
            <mc:AlternateContent xmlns:mc="http://schemas.openxmlformats.org/markup-compatibility/2006">
              <mc:Choice xmlns:v="urn:schemas-microsoft-com:vml" Requires="v">
                <p:oleObj spid="_x0000_s20488" name="Equation" r:id="rId5" imgW="1714320" imgH="952200" progId="Equation.DSMT4">
                  <p:embed/>
                </p:oleObj>
              </mc:Choice>
              <mc:Fallback>
                <p:oleObj name="Equation" r:id="rId5" imgW="1714320" imgH="952200" progId="Equation.DSMT4">
                  <p:embed/>
                  <p:pic>
                    <p:nvPicPr>
                      <p:cNvPr id="10" name="Object 9"/>
                      <p:cNvPicPr>
                        <a:picLocks noChangeAspect="1" noChangeArrowheads="1"/>
                      </p:cNvPicPr>
                      <p:nvPr/>
                    </p:nvPicPr>
                    <p:blipFill>
                      <a:blip r:embed="rId6"/>
                      <a:srcRect/>
                      <a:stretch>
                        <a:fillRect/>
                      </a:stretch>
                    </p:blipFill>
                    <p:spPr bwMode="auto">
                      <a:xfrm>
                        <a:off x="4206862" y="2026827"/>
                        <a:ext cx="3427987" cy="190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7557906" y="1998480"/>
          <a:ext cx="3045300" cy="2004553"/>
        </p:xfrm>
        <a:graphic>
          <a:graphicData uri="http://schemas.openxmlformats.org/presentationml/2006/ole">
            <mc:AlternateContent xmlns:mc="http://schemas.openxmlformats.org/markup-compatibility/2006">
              <mc:Choice xmlns:v="urn:schemas-microsoft-com:vml" Requires="v">
                <p:oleObj spid="_x0000_s20489" name="Equation" r:id="rId7" imgW="1523880" imgH="1002960" progId="Equation.DSMT4">
                  <p:embed/>
                </p:oleObj>
              </mc:Choice>
              <mc:Fallback>
                <p:oleObj name="Equation" r:id="rId7" imgW="1523880" imgH="1002960" progId="Equation.DSMT4">
                  <p:embed/>
                  <p:pic>
                    <p:nvPicPr>
                      <p:cNvPr id="11" name="Object 10"/>
                      <p:cNvPicPr>
                        <a:picLocks noChangeAspect="1" noChangeArrowheads="1"/>
                      </p:cNvPicPr>
                      <p:nvPr/>
                    </p:nvPicPr>
                    <p:blipFill>
                      <a:blip r:embed="rId8"/>
                      <a:srcRect/>
                      <a:stretch>
                        <a:fillRect/>
                      </a:stretch>
                    </p:blipFill>
                    <p:spPr bwMode="auto">
                      <a:xfrm>
                        <a:off x="7557906" y="1998480"/>
                        <a:ext cx="3045300" cy="2004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p:cNvGraphicFramePr>
          <p:nvPr>
            <p:extLst/>
          </p:nvPr>
        </p:nvGraphicFramePr>
        <p:xfrm>
          <a:off x="1750778" y="4636794"/>
          <a:ext cx="963805" cy="455581"/>
        </p:xfrm>
        <a:graphic>
          <a:graphicData uri="http://schemas.openxmlformats.org/presentationml/2006/ole">
            <mc:AlternateContent xmlns:mc="http://schemas.openxmlformats.org/markup-compatibility/2006">
              <mc:Choice xmlns:v="urn:schemas-microsoft-com:vml" Requires="v">
                <p:oleObj spid="_x0000_s20490" name="Equation" r:id="rId9" imgW="482400" imgH="228600" progId="Equation.DSMT4">
                  <p:embed/>
                </p:oleObj>
              </mc:Choice>
              <mc:Fallback>
                <p:oleObj name="Equation" r:id="rId9" imgW="482400" imgH="228600" progId="Equation.DSMT4">
                  <p:embed/>
                  <p:pic>
                    <p:nvPicPr>
                      <p:cNvPr id="12" name="Object 11"/>
                      <p:cNvPicPr>
                        <a:picLocks noChangeArrowheads="1"/>
                      </p:cNvPicPr>
                      <p:nvPr/>
                    </p:nvPicPr>
                    <p:blipFill>
                      <a:blip r:embed="rId10"/>
                      <a:srcRect/>
                      <a:stretch>
                        <a:fillRect/>
                      </a:stretch>
                    </p:blipFill>
                    <p:spPr bwMode="auto">
                      <a:xfrm>
                        <a:off x="1750778" y="4636794"/>
                        <a:ext cx="963805" cy="455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2"/>
          <p:cNvGrpSpPr>
            <a:grpSpLocks/>
          </p:cNvGrpSpPr>
          <p:nvPr/>
        </p:nvGrpSpPr>
        <p:grpSpPr bwMode="auto">
          <a:xfrm>
            <a:off x="2855913" y="3915302"/>
            <a:ext cx="2160587" cy="2160588"/>
            <a:chOff x="839" y="1933"/>
            <a:chExt cx="1361" cy="1361"/>
          </a:xfrm>
        </p:grpSpPr>
        <p:grpSp>
          <p:nvGrpSpPr>
            <p:cNvPr id="14" name="Group 13"/>
            <p:cNvGrpSpPr>
              <a:grpSpLocks/>
            </p:cNvGrpSpPr>
            <p:nvPr/>
          </p:nvGrpSpPr>
          <p:grpSpPr bwMode="auto">
            <a:xfrm>
              <a:off x="1066" y="2160"/>
              <a:ext cx="908" cy="908"/>
              <a:chOff x="1519" y="2840"/>
              <a:chExt cx="908" cy="908"/>
            </a:xfrm>
          </p:grpSpPr>
          <p:sp>
            <p:nvSpPr>
              <p:cNvPr id="17" name="Rectangle 14"/>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8" name="Rectangle 15"/>
              <p:cNvSpPr>
                <a:spLocks noChangeArrowheads="1"/>
              </p:cNvSpPr>
              <p:nvPr/>
            </p:nvSpPr>
            <p:spPr bwMode="auto">
              <a:xfrm>
                <a:off x="1519"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19" name="Rectangle 16"/>
              <p:cNvSpPr>
                <a:spLocks noChangeArrowheads="1"/>
              </p:cNvSpPr>
              <p:nvPr/>
            </p:nvSpPr>
            <p:spPr bwMode="auto">
              <a:xfrm>
                <a:off x="1746"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20" name="Rectangle 17"/>
              <p:cNvSpPr>
                <a:spLocks noChangeArrowheads="1"/>
              </p:cNvSpPr>
              <p:nvPr/>
            </p:nvSpPr>
            <p:spPr bwMode="auto">
              <a:xfrm>
                <a:off x="1746"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21" name="Rectangle 18"/>
              <p:cNvSpPr>
                <a:spLocks noChangeArrowheads="1"/>
              </p:cNvSpPr>
              <p:nvPr/>
            </p:nvSpPr>
            <p:spPr bwMode="auto">
              <a:xfrm>
                <a:off x="1519"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22" name="Rectangle 19"/>
              <p:cNvSpPr>
                <a:spLocks noChangeArrowheads="1"/>
              </p:cNvSpPr>
              <p:nvPr/>
            </p:nvSpPr>
            <p:spPr bwMode="auto">
              <a:xfrm>
                <a:off x="1973"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23" name="Rectangle 20"/>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3</a:t>
                </a:r>
              </a:p>
            </p:txBody>
          </p:sp>
          <p:sp>
            <p:nvSpPr>
              <p:cNvPr id="24" name="Rectangle 21"/>
              <p:cNvSpPr>
                <a:spLocks noChangeArrowheads="1"/>
              </p:cNvSpPr>
              <p:nvPr/>
            </p:nvSpPr>
            <p:spPr bwMode="auto">
              <a:xfrm>
                <a:off x="1519"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3</a:t>
                </a:r>
              </a:p>
            </p:txBody>
          </p:sp>
          <p:sp>
            <p:nvSpPr>
              <p:cNvPr id="25" name="Rectangle 22"/>
              <p:cNvSpPr>
                <a:spLocks noChangeArrowheads="1"/>
              </p:cNvSpPr>
              <p:nvPr/>
            </p:nvSpPr>
            <p:spPr bwMode="auto">
              <a:xfrm>
                <a:off x="1746"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26" name="Rectangle 23"/>
              <p:cNvSpPr>
                <a:spLocks noChangeArrowheads="1"/>
              </p:cNvSpPr>
              <p:nvPr/>
            </p:nvSpPr>
            <p:spPr bwMode="auto">
              <a:xfrm>
                <a:off x="1973"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27" name="Rectangle 24"/>
              <p:cNvSpPr>
                <a:spLocks noChangeArrowheads="1"/>
              </p:cNvSpPr>
              <p:nvPr/>
            </p:nvSpPr>
            <p:spPr bwMode="auto">
              <a:xfrm>
                <a:off x="1973"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28" name="Rectangle 25"/>
              <p:cNvSpPr>
                <a:spLocks noChangeArrowheads="1"/>
              </p:cNvSpPr>
              <p:nvPr/>
            </p:nvSpPr>
            <p:spPr bwMode="auto">
              <a:xfrm>
                <a:off x="2200"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29" name="Rectangle 26"/>
              <p:cNvSpPr>
                <a:spLocks noChangeArrowheads="1"/>
              </p:cNvSpPr>
              <p:nvPr/>
            </p:nvSpPr>
            <p:spPr bwMode="auto">
              <a:xfrm>
                <a:off x="1973"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7</a:t>
                </a:r>
              </a:p>
            </p:txBody>
          </p:sp>
          <p:sp>
            <p:nvSpPr>
              <p:cNvPr id="30" name="Rectangle 27"/>
              <p:cNvSpPr>
                <a:spLocks noChangeArrowheads="1"/>
              </p:cNvSpPr>
              <p:nvPr/>
            </p:nvSpPr>
            <p:spPr bwMode="auto">
              <a:xfrm>
                <a:off x="2200"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7</a:t>
                </a:r>
              </a:p>
            </p:txBody>
          </p:sp>
          <p:sp>
            <p:nvSpPr>
              <p:cNvPr id="31" name="Rectangle 28"/>
              <p:cNvSpPr>
                <a:spLocks noChangeArrowheads="1"/>
              </p:cNvSpPr>
              <p:nvPr/>
            </p:nvSpPr>
            <p:spPr bwMode="auto">
              <a:xfrm>
                <a:off x="2200"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9</a:t>
                </a:r>
              </a:p>
            </p:txBody>
          </p:sp>
          <p:sp>
            <p:nvSpPr>
              <p:cNvPr id="32" name="Rectangle 29"/>
              <p:cNvSpPr>
                <a:spLocks noChangeArrowheads="1"/>
              </p:cNvSpPr>
              <p:nvPr/>
            </p:nvSpPr>
            <p:spPr bwMode="auto">
              <a:xfrm>
                <a:off x="2200"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9</a:t>
                </a:r>
              </a:p>
            </p:txBody>
          </p:sp>
        </p:grpSp>
        <p:sp>
          <p:nvSpPr>
            <p:cNvPr id="15" name="Line 30"/>
            <p:cNvSpPr>
              <a:spLocks noChangeShapeType="1"/>
            </p:cNvSpPr>
            <p:nvPr/>
          </p:nvSpPr>
          <p:spPr bwMode="auto">
            <a:xfrm>
              <a:off x="839" y="2613"/>
              <a:ext cx="136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16" name="Line 31"/>
            <p:cNvSpPr>
              <a:spLocks noChangeShapeType="1"/>
            </p:cNvSpPr>
            <p:nvPr/>
          </p:nvSpPr>
          <p:spPr bwMode="auto">
            <a:xfrm>
              <a:off x="1520" y="1933"/>
              <a:ext cx="0" cy="136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pSp>
      <p:grpSp>
        <p:nvGrpSpPr>
          <p:cNvPr id="33" name="Group 32"/>
          <p:cNvGrpSpPr>
            <a:grpSpLocks/>
          </p:cNvGrpSpPr>
          <p:nvPr/>
        </p:nvGrpSpPr>
        <p:grpSpPr bwMode="auto">
          <a:xfrm>
            <a:off x="3216276" y="4994803"/>
            <a:ext cx="720724" cy="720724"/>
            <a:chOff x="1066" y="2613"/>
            <a:chExt cx="454" cy="454"/>
          </a:xfrm>
        </p:grpSpPr>
        <p:sp>
          <p:nvSpPr>
            <p:cNvPr id="34" name="Line 33"/>
            <p:cNvSpPr>
              <a:spLocks noChangeShapeType="1"/>
            </p:cNvSpPr>
            <p:nvPr/>
          </p:nvSpPr>
          <p:spPr bwMode="auto">
            <a:xfrm>
              <a:off x="1066" y="2840"/>
              <a:ext cx="45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5" name="Line 34"/>
            <p:cNvSpPr>
              <a:spLocks noChangeShapeType="1"/>
            </p:cNvSpPr>
            <p:nvPr/>
          </p:nvSpPr>
          <p:spPr bwMode="auto">
            <a:xfrm>
              <a:off x="1293" y="2613"/>
              <a:ext cx="0" cy="4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pSp>
      <p:grpSp>
        <p:nvGrpSpPr>
          <p:cNvPr id="36" name="Group 35"/>
          <p:cNvGrpSpPr>
            <a:grpSpLocks/>
          </p:cNvGrpSpPr>
          <p:nvPr/>
        </p:nvGrpSpPr>
        <p:grpSpPr bwMode="auto">
          <a:xfrm>
            <a:off x="3937000" y="4994803"/>
            <a:ext cx="719138" cy="720724"/>
            <a:chOff x="1520" y="2613"/>
            <a:chExt cx="453" cy="454"/>
          </a:xfrm>
        </p:grpSpPr>
        <p:sp>
          <p:nvSpPr>
            <p:cNvPr id="37" name="Line 36"/>
            <p:cNvSpPr>
              <a:spLocks noChangeShapeType="1"/>
            </p:cNvSpPr>
            <p:nvPr/>
          </p:nvSpPr>
          <p:spPr bwMode="auto">
            <a:xfrm>
              <a:off x="1747" y="2613"/>
              <a:ext cx="0" cy="45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8" name="Line 37"/>
            <p:cNvSpPr>
              <a:spLocks noChangeShapeType="1"/>
            </p:cNvSpPr>
            <p:nvPr/>
          </p:nvSpPr>
          <p:spPr bwMode="auto">
            <a:xfrm>
              <a:off x="1520" y="2840"/>
              <a:ext cx="453"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pSp>
      <p:graphicFrame>
        <p:nvGraphicFramePr>
          <p:cNvPr id="39" name="Object 38"/>
          <p:cNvGraphicFramePr>
            <a:graphicFrameLocks noChangeAspect="1"/>
          </p:cNvGraphicFramePr>
          <p:nvPr>
            <p:extLst/>
          </p:nvPr>
        </p:nvGraphicFramePr>
        <p:xfrm>
          <a:off x="5375275" y="4636026"/>
          <a:ext cx="965200" cy="457201"/>
        </p:xfrm>
        <a:graphic>
          <a:graphicData uri="http://schemas.openxmlformats.org/presentationml/2006/ole">
            <mc:AlternateContent xmlns:mc="http://schemas.openxmlformats.org/markup-compatibility/2006">
              <mc:Choice xmlns:v="urn:schemas-microsoft-com:vml" Requires="v">
                <p:oleObj spid="_x0000_s20491" name="Equation" r:id="rId11" imgW="482400" imgH="228600" progId="Equation.DSMT4">
                  <p:embed/>
                </p:oleObj>
              </mc:Choice>
              <mc:Fallback>
                <p:oleObj name="Equation" r:id="rId11" imgW="482400" imgH="228600" progId="Equation.DSMT4">
                  <p:embed/>
                  <p:pic>
                    <p:nvPicPr>
                      <p:cNvPr id="39" name="Object 38"/>
                      <p:cNvPicPr>
                        <a:picLocks noChangeAspect="1" noChangeArrowheads="1"/>
                      </p:cNvPicPr>
                      <p:nvPr/>
                    </p:nvPicPr>
                    <p:blipFill>
                      <a:blip r:embed="rId12"/>
                      <a:srcRect/>
                      <a:stretch>
                        <a:fillRect/>
                      </a:stretch>
                    </p:blipFill>
                    <p:spPr bwMode="auto">
                      <a:xfrm>
                        <a:off x="5375275" y="4636026"/>
                        <a:ext cx="9652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 name="Group 39"/>
          <p:cNvGrpSpPr>
            <a:grpSpLocks/>
          </p:cNvGrpSpPr>
          <p:nvPr/>
        </p:nvGrpSpPr>
        <p:grpSpPr bwMode="auto">
          <a:xfrm>
            <a:off x="6816725" y="4275665"/>
            <a:ext cx="1441450" cy="1441450"/>
            <a:chOff x="3334" y="2160"/>
            <a:chExt cx="908" cy="908"/>
          </a:xfrm>
        </p:grpSpPr>
        <p:grpSp>
          <p:nvGrpSpPr>
            <p:cNvPr id="41" name="Group 40"/>
            <p:cNvGrpSpPr>
              <a:grpSpLocks/>
            </p:cNvGrpSpPr>
            <p:nvPr/>
          </p:nvGrpSpPr>
          <p:grpSpPr bwMode="auto">
            <a:xfrm>
              <a:off x="3334" y="2160"/>
              <a:ext cx="908" cy="908"/>
              <a:chOff x="1519" y="2840"/>
              <a:chExt cx="908" cy="908"/>
            </a:xfrm>
          </p:grpSpPr>
          <p:sp>
            <p:nvSpPr>
              <p:cNvPr id="47" name="Rectangle 41"/>
              <p:cNvSpPr>
                <a:spLocks noChangeArrowheads="1"/>
              </p:cNvSpPr>
              <p:nvPr/>
            </p:nvSpPr>
            <p:spPr bwMode="auto">
              <a:xfrm>
                <a:off x="1519"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8" name="Rectangle 42"/>
              <p:cNvSpPr>
                <a:spLocks noChangeArrowheads="1"/>
              </p:cNvSpPr>
              <p:nvPr/>
            </p:nvSpPr>
            <p:spPr bwMode="auto">
              <a:xfrm>
                <a:off x="1519"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49" name="Rectangle 43"/>
              <p:cNvSpPr>
                <a:spLocks noChangeArrowheads="1"/>
              </p:cNvSpPr>
              <p:nvPr/>
            </p:nvSpPr>
            <p:spPr bwMode="auto">
              <a:xfrm>
                <a:off x="1746"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1</a:t>
                </a:r>
              </a:p>
            </p:txBody>
          </p:sp>
          <p:sp>
            <p:nvSpPr>
              <p:cNvPr id="50" name="Rectangle 44"/>
              <p:cNvSpPr>
                <a:spLocks noChangeArrowheads="1"/>
              </p:cNvSpPr>
              <p:nvPr/>
            </p:nvSpPr>
            <p:spPr bwMode="auto">
              <a:xfrm>
                <a:off x="1746"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51" name="Rectangle 45"/>
              <p:cNvSpPr>
                <a:spLocks noChangeArrowheads="1"/>
              </p:cNvSpPr>
              <p:nvPr/>
            </p:nvSpPr>
            <p:spPr bwMode="auto">
              <a:xfrm>
                <a:off x="1519"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52" name="Rectangle 46"/>
              <p:cNvSpPr>
                <a:spLocks noChangeArrowheads="1"/>
              </p:cNvSpPr>
              <p:nvPr/>
            </p:nvSpPr>
            <p:spPr bwMode="auto">
              <a:xfrm>
                <a:off x="1973"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2</a:t>
                </a:r>
              </a:p>
            </p:txBody>
          </p:sp>
          <p:sp>
            <p:nvSpPr>
              <p:cNvPr id="53" name="Rectangle 47"/>
              <p:cNvSpPr>
                <a:spLocks noChangeArrowheads="1"/>
              </p:cNvSpPr>
              <p:nvPr/>
            </p:nvSpPr>
            <p:spPr bwMode="auto">
              <a:xfrm>
                <a:off x="1746"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3</a:t>
                </a:r>
              </a:p>
            </p:txBody>
          </p:sp>
          <p:sp>
            <p:nvSpPr>
              <p:cNvPr id="54" name="Rectangle 48"/>
              <p:cNvSpPr>
                <a:spLocks noChangeArrowheads="1"/>
              </p:cNvSpPr>
              <p:nvPr/>
            </p:nvSpPr>
            <p:spPr bwMode="auto">
              <a:xfrm>
                <a:off x="1519"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3</a:t>
                </a:r>
              </a:p>
            </p:txBody>
          </p:sp>
          <p:sp>
            <p:nvSpPr>
              <p:cNvPr id="55" name="Rectangle 49"/>
              <p:cNvSpPr>
                <a:spLocks noChangeArrowheads="1"/>
              </p:cNvSpPr>
              <p:nvPr/>
            </p:nvSpPr>
            <p:spPr bwMode="auto">
              <a:xfrm>
                <a:off x="1746"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56" name="Rectangle 50"/>
              <p:cNvSpPr>
                <a:spLocks noChangeArrowheads="1"/>
              </p:cNvSpPr>
              <p:nvPr/>
            </p:nvSpPr>
            <p:spPr bwMode="auto">
              <a:xfrm>
                <a:off x="1973"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57" name="Rectangle 51"/>
              <p:cNvSpPr>
                <a:spLocks noChangeArrowheads="1"/>
              </p:cNvSpPr>
              <p:nvPr/>
            </p:nvSpPr>
            <p:spPr bwMode="auto">
              <a:xfrm>
                <a:off x="1973"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58" name="Rectangle 52"/>
              <p:cNvSpPr>
                <a:spLocks noChangeArrowheads="1"/>
              </p:cNvSpPr>
              <p:nvPr/>
            </p:nvSpPr>
            <p:spPr bwMode="auto">
              <a:xfrm>
                <a:off x="2200"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8</a:t>
                </a:r>
              </a:p>
            </p:txBody>
          </p:sp>
          <p:sp>
            <p:nvSpPr>
              <p:cNvPr id="59" name="Rectangle 53"/>
              <p:cNvSpPr>
                <a:spLocks noChangeArrowheads="1"/>
              </p:cNvSpPr>
              <p:nvPr/>
            </p:nvSpPr>
            <p:spPr bwMode="auto">
              <a:xfrm>
                <a:off x="1973" y="2840"/>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7</a:t>
                </a:r>
              </a:p>
            </p:txBody>
          </p:sp>
          <p:sp>
            <p:nvSpPr>
              <p:cNvPr id="60" name="Rectangle 54"/>
              <p:cNvSpPr>
                <a:spLocks noChangeArrowheads="1"/>
              </p:cNvSpPr>
              <p:nvPr/>
            </p:nvSpPr>
            <p:spPr bwMode="auto">
              <a:xfrm>
                <a:off x="2200" y="3294"/>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7</a:t>
                </a:r>
              </a:p>
            </p:txBody>
          </p:sp>
          <p:sp>
            <p:nvSpPr>
              <p:cNvPr id="61" name="Rectangle 55"/>
              <p:cNvSpPr>
                <a:spLocks noChangeArrowheads="1"/>
              </p:cNvSpPr>
              <p:nvPr/>
            </p:nvSpPr>
            <p:spPr bwMode="auto">
              <a:xfrm>
                <a:off x="2200" y="3067"/>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9</a:t>
                </a:r>
              </a:p>
            </p:txBody>
          </p:sp>
          <p:sp>
            <p:nvSpPr>
              <p:cNvPr id="62" name="Rectangle 56"/>
              <p:cNvSpPr>
                <a:spLocks noChangeArrowheads="1"/>
              </p:cNvSpPr>
              <p:nvPr/>
            </p:nvSpPr>
            <p:spPr bwMode="auto">
              <a:xfrm>
                <a:off x="2200" y="3521"/>
                <a:ext cx="227" cy="22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41" b="1">
                    <a:latin typeface="Tahoma" pitchFamily="34" charset="0"/>
                  </a:rPr>
                  <a:t>9</a:t>
                </a:r>
              </a:p>
            </p:txBody>
          </p:sp>
        </p:grpSp>
        <p:sp>
          <p:nvSpPr>
            <p:cNvPr id="42" name="Line 57"/>
            <p:cNvSpPr>
              <a:spLocks noChangeShapeType="1"/>
            </p:cNvSpPr>
            <p:nvPr/>
          </p:nvSpPr>
          <p:spPr bwMode="auto">
            <a:xfrm>
              <a:off x="3334" y="2614"/>
              <a:ext cx="90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43" name="Line 58"/>
            <p:cNvSpPr>
              <a:spLocks noChangeShapeType="1"/>
            </p:cNvSpPr>
            <p:nvPr/>
          </p:nvSpPr>
          <p:spPr bwMode="auto">
            <a:xfrm>
              <a:off x="3787" y="2160"/>
              <a:ext cx="0" cy="90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44" name="Line 59"/>
            <p:cNvSpPr>
              <a:spLocks noChangeShapeType="1"/>
            </p:cNvSpPr>
            <p:nvPr/>
          </p:nvSpPr>
          <p:spPr bwMode="auto">
            <a:xfrm>
              <a:off x="3334" y="2840"/>
              <a:ext cx="90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45" name="Line 60"/>
            <p:cNvSpPr>
              <a:spLocks noChangeShapeType="1"/>
            </p:cNvSpPr>
            <p:nvPr/>
          </p:nvSpPr>
          <p:spPr bwMode="auto">
            <a:xfrm>
              <a:off x="3560" y="2614"/>
              <a:ext cx="0" cy="4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46" name="Line 61"/>
            <p:cNvSpPr>
              <a:spLocks noChangeShapeType="1"/>
            </p:cNvSpPr>
            <p:nvPr/>
          </p:nvSpPr>
          <p:spPr bwMode="auto">
            <a:xfrm>
              <a:off x="4014" y="2614"/>
              <a:ext cx="0" cy="4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pSp>
    </p:spTree>
    <p:extLst>
      <p:ext uri="{BB962C8B-B14F-4D97-AF65-F5344CB8AC3E}">
        <p14:creationId xmlns:p14="http://schemas.microsoft.com/office/powerpoint/2010/main" val="336682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edg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edg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edg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edg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plus(in)">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plus(in)">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3" presetClass="entr" presetSubtype="16"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plus(in)">
                                      <p:cBhvr>
                                        <p:cTn id="42" dur="20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edge">
                                      <p:cBhvr>
                                        <p:cTn id="47" dur="20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edge">
                                      <p:cBhvr>
                                        <p:cTn id="52" dur="20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plus(in)">
                                      <p:cBhvr>
                                        <p:cTn id="57" dur="10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3" presetClass="entr" presetSubtype="16"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plus(in)">
                                      <p:cBhvr>
                                        <p:cTn id="6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74</a:t>
            </a:fld>
            <a:endParaRPr lang="en-US" altLang="zh-CN"/>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4" name="矩形 13"/>
          <p:cNvSpPr/>
          <p:nvPr/>
        </p:nvSpPr>
        <p:spPr>
          <a:xfrm>
            <a:off x="2392015" y="2051345"/>
            <a:ext cx="7407971" cy="2708531"/>
          </a:xfrm>
          <a:prstGeom prst="rect">
            <a:avLst/>
          </a:prstGeom>
          <a:noFill/>
          <a:ln>
            <a:noFill/>
          </a:ln>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把图像分割看做</a:t>
            </a:r>
            <a:r>
              <a:rPr lang="zh-CN" altLang="en-US" sz="2806" dirty="0">
                <a:solidFill>
                  <a:srgbClr val="C00000"/>
                </a:solidFill>
                <a:latin typeface="楷体" pitchFamily="49" charset="-122"/>
                <a:ea typeface="楷体" pitchFamily="49" charset="-122"/>
              </a:rPr>
              <a:t>对像素进行分类</a:t>
            </a:r>
            <a:r>
              <a:rPr lang="zh-CN" altLang="en-US" sz="2806" dirty="0">
                <a:latin typeface="楷体" pitchFamily="49" charset="-122"/>
                <a:ea typeface="楷体" pitchFamily="49" charset="-122"/>
              </a:rPr>
              <a:t>的问题，把像素表示成特征空间的点，采用聚类算法把这些点划分为不同类别，对应原图则是实现对像素的分组，分组后利用“连通成分标记”找到连通区域。 </a:t>
            </a:r>
          </a:p>
        </p:txBody>
      </p:sp>
      <p:sp>
        <p:nvSpPr>
          <p:cNvPr id="15" name="矩形 14"/>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Tree>
    <p:extLst>
      <p:ext uri="{BB962C8B-B14F-4D97-AF65-F5344CB8AC3E}">
        <p14:creationId xmlns:p14="http://schemas.microsoft.com/office/powerpoint/2010/main" val="11153778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75</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1" name="矩形 10"/>
          <p:cNvSpPr>
            <a:spLocks noChangeArrowheads="1"/>
          </p:cNvSpPr>
          <p:nvPr/>
        </p:nvSpPr>
        <p:spPr bwMode="auto">
          <a:xfrm>
            <a:off x="1696109" y="1324752"/>
            <a:ext cx="2157515"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）关键技术</a:t>
            </a:r>
          </a:p>
        </p:txBody>
      </p:sp>
      <p:sp>
        <p:nvSpPr>
          <p:cNvPr id="12" name="矩形 11"/>
          <p:cNvSpPr/>
          <p:nvPr/>
        </p:nvSpPr>
        <p:spPr>
          <a:xfrm>
            <a:off x="2468175" y="2143188"/>
            <a:ext cx="7683502" cy="2881270"/>
          </a:xfrm>
          <a:prstGeom prst="rect">
            <a:avLst/>
          </a:prstGeom>
          <a:noFill/>
          <a:ln>
            <a:noFill/>
          </a:ln>
        </p:spPr>
        <p:txBody>
          <a:bodyPr wrap="square" lIns="116618" tIns="58309" rIns="116618" bIns="58309">
            <a:spAutoFit/>
          </a:bodyPr>
          <a:lstStyle/>
          <a:p>
            <a:pPr marL="437369" indent="-437369"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如何把像素表示成特征空间中的点</a:t>
            </a:r>
            <a:endParaRPr lang="en-US" altLang="zh-CN" sz="2806" dirty="0">
              <a:latin typeface="楷体" pitchFamily="49" charset="-122"/>
              <a:ea typeface="楷体" pitchFamily="49" charset="-122"/>
            </a:endParaRPr>
          </a:p>
          <a:p>
            <a:pPr eaLnBrk="0" hangingPunct="0">
              <a:lnSpc>
                <a:spcPct val="120000"/>
              </a:lnSpc>
              <a:spcBef>
                <a:spcPct val="20000"/>
              </a:spcBef>
              <a:buClr>
                <a:srgbClr val="7000C8"/>
              </a:buClr>
              <a:buSzPct val="75000"/>
            </a:pPr>
            <a:r>
              <a:rPr lang="en-US" altLang="zh-CN" sz="2806" dirty="0">
                <a:latin typeface="楷体" pitchFamily="49" charset="-122"/>
                <a:ea typeface="楷体" pitchFamily="49" charset="-122"/>
              </a:rPr>
              <a:t>  </a:t>
            </a:r>
            <a:r>
              <a:rPr lang="zh-CN" altLang="zh-CN" sz="2806" dirty="0">
                <a:latin typeface="楷体" pitchFamily="49" charset="-122"/>
                <a:ea typeface="楷体" pitchFamily="49" charset="-122"/>
              </a:rPr>
              <a:t>用向量来代表像素或像素周围邻域，向量的元素</a:t>
            </a:r>
            <a:r>
              <a:rPr lang="zh-CN" altLang="en-US" sz="2806" dirty="0">
                <a:latin typeface="楷体" pitchFamily="49" charset="-122"/>
                <a:ea typeface="楷体" pitchFamily="49" charset="-122"/>
              </a:rPr>
              <a:t>为</a:t>
            </a:r>
            <a:r>
              <a:rPr lang="zh-CN" altLang="zh-CN" sz="2806" dirty="0">
                <a:latin typeface="楷体" pitchFamily="49" charset="-122"/>
                <a:ea typeface="楷体" pitchFamily="49" charset="-122"/>
              </a:rPr>
              <a:t>与像素相关的特征，根据图像的具体情况，判断待分割区域的共性来设计。</a:t>
            </a:r>
            <a:r>
              <a:rPr lang="zh-CN" altLang="en-US" sz="2806" dirty="0">
                <a:latin typeface="楷体" pitchFamily="49" charset="-122"/>
                <a:ea typeface="楷体" pitchFamily="49" charset="-122"/>
              </a:rPr>
              <a:t> </a:t>
            </a:r>
          </a:p>
          <a:p>
            <a:pPr marL="437369" indent="-437369" eaLnBrk="0" hangingPunct="0">
              <a:lnSpc>
                <a:spcPct val="120000"/>
              </a:lnSpc>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聚类方法  </a:t>
            </a:r>
          </a:p>
        </p:txBody>
      </p:sp>
    </p:spTree>
    <p:extLst>
      <p:ext uri="{BB962C8B-B14F-4D97-AF65-F5344CB8AC3E}">
        <p14:creationId xmlns:p14="http://schemas.microsoft.com/office/powerpoint/2010/main" val="23287557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76</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1" name="矩形 10"/>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
        <p:nvSpPr>
          <p:cNvPr id="13" name="矩形 12"/>
          <p:cNvSpPr/>
          <p:nvPr/>
        </p:nvSpPr>
        <p:spPr>
          <a:xfrm>
            <a:off x="2254250" y="2583306"/>
            <a:ext cx="7683501" cy="1672221"/>
          </a:xfrm>
          <a:prstGeom prst="rect">
            <a:avLst/>
          </a:prstGeom>
          <a:noFill/>
          <a:ln>
            <a:noFill/>
          </a:ln>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首先确定</a:t>
            </a:r>
            <a:r>
              <a:rPr lang="en-US" altLang="zh-CN" sz="2806" i="1" dirty="0">
                <a:ea typeface="楷体" pitchFamily="49" charset="-122"/>
                <a:cs typeface="Times New Roman" panose="02020603050405020304" pitchFamily="18" charset="0"/>
              </a:rPr>
              <a:t>K</a:t>
            </a:r>
            <a:r>
              <a:rPr lang="zh-CN" altLang="en-US" sz="2806" dirty="0">
                <a:ea typeface="楷体" pitchFamily="49" charset="-122"/>
                <a:cs typeface="Times New Roman" panose="02020603050405020304" pitchFamily="18" charset="0"/>
              </a:rPr>
              <a:t>个</a:t>
            </a:r>
            <a:r>
              <a:rPr lang="zh-CN" altLang="en-US" sz="2806" dirty="0">
                <a:latin typeface="楷体" pitchFamily="49" charset="-122"/>
                <a:ea typeface="楷体" pitchFamily="49" charset="-122"/>
              </a:rPr>
              <a:t>初始聚类中心，然后根据各类样本到聚类中心的距离平方和最小的准则，不断调整聚类中心，直到聚类合理。</a:t>
            </a:r>
          </a:p>
        </p:txBody>
      </p:sp>
      <p:sp>
        <p:nvSpPr>
          <p:cNvPr id="14" name="矩形 13"/>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原理</a:t>
            </a:r>
          </a:p>
        </p:txBody>
      </p:sp>
    </p:spTree>
    <p:extLst>
      <p:ext uri="{BB962C8B-B14F-4D97-AF65-F5344CB8AC3E}">
        <p14:creationId xmlns:p14="http://schemas.microsoft.com/office/powerpoint/2010/main" val="3868470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步骤</a:t>
            </a:r>
          </a:p>
        </p:txBody>
      </p:sp>
      <p:sp>
        <p:nvSpPr>
          <p:cNvPr id="12"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3" name="矩形 12"/>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
        <p:nvSpPr>
          <p:cNvPr id="20" name="Rectangle 15"/>
          <p:cNvSpPr>
            <a:spLocks noChangeArrowheads="1"/>
          </p:cNvSpPr>
          <p:nvPr/>
        </p:nvSpPr>
        <p:spPr bwMode="auto">
          <a:xfrm>
            <a:off x="2290197" y="4945902"/>
            <a:ext cx="4010025" cy="5241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Lst>
        </p:spPr>
        <p:txBody>
          <a:bodyPr wrap="square">
            <a:spAutoFit/>
          </a:bodyPr>
          <a:lstStyle/>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计算新的聚类中心</a:t>
            </a:r>
          </a:p>
        </p:txBody>
      </p:sp>
      <p:sp>
        <p:nvSpPr>
          <p:cNvPr id="26" name="矩形 25"/>
          <p:cNvSpPr/>
          <p:nvPr/>
        </p:nvSpPr>
        <p:spPr>
          <a:xfrm>
            <a:off x="2290196" y="2554993"/>
            <a:ext cx="8260223" cy="1042273"/>
          </a:xfrm>
          <a:prstGeom prst="rect">
            <a:avLst/>
          </a:prstGeom>
        </p:spPr>
        <p:txBody>
          <a:bodyPr wrap="square">
            <a:spAutoFit/>
          </a:bodyPr>
          <a:lstStyle/>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任选</a:t>
            </a:r>
            <a:r>
              <a:rPr lang="en-US" altLang="zh-CN" sz="2806" i="1" dirty="0">
                <a:ea typeface="楷体" pitchFamily="49" charset="-122"/>
                <a:cs typeface="Times New Roman" panose="02020603050405020304" pitchFamily="18" charset="0"/>
              </a:rPr>
              <a:t>K</a:t>
            </a:r>
            <a:r>
              <a:rPr lang="zh-CN" altLang="en-US" sz="2806" dirty="0">
                <a:latin typeface="楷体" pitchFamily="49" charset="-122"/>
                <a:ea typeface="楷体" pitchFamily="49" charset="-122"/>
              </a:rPr>
              <a:t>个初始聚类中心</a:t>
            </a:r>
          </a:p>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逐一将样本按最小距离原则分配给</a:t>
            </a:r>
            <a:r>
              <a:rPr lang="en-US" altLang="zh-CN" sz="2806" i="1" dirty="0">
                <a:ea typeface="楷体" pitchFamily="49" charset="-122"/>
                <a:cs typeface="Times New Roman" panose="02020603050405020304" pitchFamily="18" charset="0"/>
              </a:rPr>
              <a:t>K</a:t>
            </a:r>
            <a:r>
              <a:rPr lang="zh-CN" altLang="en-US" sz="2806" dirty="0">
                <a:latin typeface="楷体" pitchFamily="49" charset="-122"/>
                <a:ea typeface="楷体" pitchFamily="49" charset="-122"/>
              </a:rPr>
              <a:t>个聚类中心</a:t>
            </a:r>
          </a:p>
        </p:txBody>
      </p:sp>
      <p:grpSp>
        <p:nvGrpSpPr>
          <p:cNvPr id="2" name="组合 1"/>
          <p:cNvGrpSpPr/>
          <p:nvPr/>
        </p:nvGrpSpPr>
        <p:grpSpPr>
          <a:xfrm>
            <a:off x="2145162" y="3704530"/>
            <a:ext cx="8313413" cy="1207637"/>
            <a:chOff x="487008" y="2904454"/>
            <a:chExt cx="6517947" cy="946821"/>
          </a:xfrm>
        </p:grpSpPr>
        <p:grpSp>
          <p:nvGrpSpPr>
            <p:cNvPr id="35" name="组合 34"/>
            <p:cNvGrpSpPr/>
            <p:nvPr/>
          </p:nvGrpSpPr>
          <p:grpSpPr>
            <a:xfrm>
              <a:off x="487008" y="2904454"/>
              <a:ext cx="6256692" cy="478509"/>
              <a:chOff x="268817" y="2904454"/>
              <a:chExt cx="6256692" cy="478509"/>
            </a:xfrm>
          </p:grpSpPr>
          <p:grpSp>
            <p:nvGrpSpPr>
              <p:cNvPr id="30" name="组合 29"/>
              <p:cNvGrpSpPr/>
              <p:nvPr/>
            </p:nvGrpSpPr>
            <p:grpSpPr>
              <a:xfrm>
                <a:off x="268817" y="2904454"/>
                <a:ext cx="4856517" cy="478509"/>
                <a:chOff x="1243969" y="2976463"/>
                <a:chExt cx="4856517" cy="478509"/>
              </a:xfrm>
            </p:grpSpPr>
            <p:graphicFrame>
              <p:nvGraphicFramePr>
                <p:cNvPr id="28" name="对象 27"/>
                <p:cNvGraphicFramePr>
                  <a:graphicFrameLocks noChangeAspect="1"/>
                </p:cNvGraphicFramePr>
                <p:nvPr>
                  <p:extLst/>
                </p:nvPr>
              </p:nvGraphicFramePr>
              <p:xfrm>
                <a:off x="1605232" y="2988247"/>
                <a:ext cx="4495254" cy="466725"/>
              </p:xfrm>
              <a:graphic>
                <a:graphicData uri="http://schemas.openxmlformats.org/presentationml/2006/ole">
                  <mc:AlternateContent xmlns:mc="http://schemas.openxmlformats.org/markup-compatibility/2006">
                    <mc:Choice xmlns:v="urn:schemas-microsoft-com:vml" Requires="v">
                      <p:oleObj spid="_x0000_s21511" name="Equation" r:id="rId3" imgW="2895480" imgH="291960" progId="Equation.DSMT4">
                        <p:embed/>
                      </p:oleObj>
                    </mc:Choice>
                    <mc:Fallback>
                      <p:oleObj name="Equation" r:id="rId3" imgW="2895480" imgH="291960" progId="Equation.DSMT4">
                        <p:embed/>
                        <p:pic>
                          <p:nvPicPr>
                            <p:cNvPr id="28" name="对象 27"/>
                            <p:cNvPicPr>
                              <a:picLocks noChangeAspect="1" noChangeArrowheads="1"/>
                            </p:cNvPicPr>
                            <p:nvPr/>
                          </p:nvPicPr>
                          <p:blipFill>
                            <a:blip r:embed="rId4"/>
                            <a:srcRect/>
                            <a:stretch>
                              <a:fillRect/>
                            </a:stretch>
                          </p:blipFill>
                          <p:spPr bwMode="auto">
                            <a:xfrm>
                              <a:off x="1605232" y="2988247"/>
                              <a:ext cx="4495254" cy="466725"/>
                            </a:xfrm>
                            <a:prstGeom prst="rect">
                              <a:avLst/>
                            </a:prstGeom>
                            <a:noFill/>
                            <a:extLst/>
                          </p:spPr>
                        </p:pic>
                      </p:oleObj>
                    </mc:Fallback>
                  </mc:AlternateContent>
                </a:graphicData>
              </a:graphic>
            </p:graphicFrame>
            <p:sp>
              <p:nvSpPr>
                <p:cNvPr id="29" name="矩形 28"/>
                <p:cNvSpPr/>
                <p:nvPr/>
              </p:nvSpPr>
              <p:spPr>
                <a:xfrm>
                  <a:off x="1243969" y="2976463"/>
                  <a:ext cx="426307" cy="410923"/>
                </a:xfrm>
                <a:prstGeom prst="rect">
                  <a:avLst/>
                </a:prstGeom>
              </p:spPr>
              <p:txBody>
                <a:bodyPr wrap="none">
                  <a:spAutoFit/>
                </a:bodyPr>
                <a:lstStyle/>
                <a:p>
                  <a:pPr>
                    <a:spcBef>
                      <a:spcPct val="20000"/>
                    </a:spcBef>
                    <a:buClr>
                      <a:schemeClr val="bg2"/>
                    </a:buClr>
                    <a:buSzPct val="75000"/>
                  </a:pPr>
                  <a:r>
                    <a:rPr lang="zh-CN" altLang="en-US" sz="2806" dirty="0">
                      <a:latin typeface="楷体" pitchFamily="49" charset="-122"/>
                      <a:ea typeface="楷体" pitchFamily="49" charset="-122"/>
                    </a:rPr>
                    <a:t>若</a:t>
                  </a:r>
                </a:p>
              </p:txBody>
            </p:sp>
          </p:grpSp>
          <p:grpSp>
            <p:nvGrpSpPr>
              <p:cNvPr id="34" name="组合 33"/>
              <p:cNvGrpSpPr/>
              <p:nvPr/>
            </p:nvGrpSpPr>
            <p:grpSpPr>
              <a:xfrm>
                <a:off x="5024735" y="2904454"/>
                <a:ext cx="1500774" cy="457871"/>
                <a:chOff x="5257355" y="2904454"/>
                <a:chExt cx="1500774" cy="457871"/>
              </a:xfrm>
            </p:grpSpPr>
            <p:graphicFrame>
              <p:nvGraphicFramePr>
                <p:cNvPr id="32" name="对象 31"/>
                <p:cNvGraphicFramePr>
                  <a:graphicFrameLocks noChangeAspect="1"/>
                </p:cNvGraphicFramePr>
                <p:nvPr>
                  <p:extLst/>
                </p:nvPr>
              </p:nvGraphicFramePr>
              <p:xfrm>
                <a:off x="5599254" y="2955925"/>
                <a:ext cx="1158875" cy="406400"/>
              </p:xfrm>
              <a:graphic>
                <a:graphicData uri="http://schemas.openxmlformats.org/presentationml/2006/ole">
                  <mc:AlternateContent xmlns:mc="http://schemas.openxmlformats.org/markup-compatibility/2006">
                    <mc:Choice xmlns:v="urn:schemas-microsoft-com:vml" Requires="v">
                      <p:oleObj spid="_x0000_s21512" name="Equation" r:id="rId5" imgW="723600" imgH="253800" progId="Equation.DSMT4">
                        <p:embed/>
                      </p:oleObj>
                    </mc:Choice>
                    <mc:Fallback>
                      <p:oleObj name="Equation" r:id="rId5" imgW="723600" imgH="253800" progId="Equation.DSMT4">
                        <p:embed/>
                        <p:pic>
                          <p:nvPicPr>
                            <p:cNvPr id="32" name="对象 31"/>
                            <p:cNvPicPr>
                              <a:picLocks noChangeAspect="1" noChangeArrowheads="1"/>
                            </p:cNvPicPr>
                            <p:nvPr/>
                          </p:nvPicPr>
                          <p:blipFill>
                            <a:blip r:embed="rId6"/>
                            <a:srcRect/>
                            <a:stretch>
                              <a:fillRect/>
                            </a:stretch>
                          </p:blipFill>
                          <p:spPr bwMode="auto">
                            <a:xfrm>
                              <a:off x="5599254" y="2955925"/>
                              <a:ext cx="11588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矩形 32"/>
                <p:cNvSpPr/>
                <p:nvPr/>
              </p:nvSpPr>
              <p:spPr>
                <a:xfrm>
                  <a:off x="5257355" y="2904454"/>
                  <a:ext cx="426306" cy="410923"/>
                </a:xfrm>
                <a:prstGeom prst="rect">
                  <a:avLst/>
                </a:prstGeom>
              </p:spPr>
              <p:txBody>
                <a:bodyPr wrap="none">
                  <a:spAutoFit/>
                </a:bodyPr>
                <a:lstStyle/>
                <a:p>
                  <a:pPr>
                    <a:spcBef>
                      <a:spcPct val="20000"/>
                    </a:spcBef>
                    <a:buClr>
                      <a:schemeClr val="bg2"/>
                    </a:buClr>
                    <a:buSzPct val="75000"/>
                  </a:pPr>
                  <a:r>
                    <a:rPr lang="zh-CN" altLang="en-US" sz="2806" dirty="0">
                      <a:latin typeface="楷体" pitchFamily="49" charset="-122"/>
                      <a:ea typeface="楷体" pitchFamily="49" charset="-122"/>
                    </a:rPr>
                    <a:t>则</a:t>
                  </a:r>
                </a:p>
              </p:txBody>
            </p:sp>
          </p:grpSp>
        </p:grpSp>
        <p:grpSp>
          <p:nvGrpSpPr>
            <p:cNvPr id="41" name="组合 40"/>
            <p:cNvGrpSpPr/>
            <p:nvPr/>
          </p:nvGrpSpPr>
          <p:grpSpPr>
            <a:xfrm>
              <a:off x="546100" y="3408511"/>
              <a:ext cx="6458855" cy="442764"/>
              <a:chOff x="546100" y="3481680"/>
              <a:chExt cx="6458855" cy="442764"/>
            </a:xfrm>
          </p:grpSpPr>
          <p:graphicFrame>
            <p:nvGraphicFramePr>
              <p:cNvPr id="37" name="对象 36"/>
              <p:cNvGraphicFramePr>
                <a:graphicFrameLocks noChangeAspect="1"/>
              </p:cNvGraphicFramePr>
              <p:nvPr>
                <p:extLst/>
              </p:nvPr>
            </p:nvGraphicFramePr>
            <p:xfrm>
              <a:off x="546100" y="3506932"/>
              <a:ext cx="771525" cy="406400"/>
            </p:xfrm>
            <a:graphic>
              <a:graphicData uri="http://schemas.openxmlformats.org/presentationml/2006/ole">
                <mc:AlternateContent xmlns:mc="http://schemas.openxmlformats.org/markup-compatibility/2006">
                  <mc:Choice xmlns:v="urn:schemas-microsoft-com:vml" Requires="v">
                    <p:oleObj spid="_x0000_s21513" name="Equation" r:id="rId7" imgW="482400" imgH="253800" progId="Equation.DSMT4">
                      <p:embed/>
                    </p:oleObj>
                  </mc:Choice>
                  <mc:Fallback>
                    <p:oleObj name="Equation" r:id="rId7" imgW="482400" imgH="253800" progId="Equation.DSMT4">
                      <p:embed/>
                      <p:pic>
                        <p:nvPicPr>
                          <p:cNvPr id="37" name="对象 36"/>
                          <p:cNvPicPr>
                            <a:picLocks noChangeAspect="1" noChangeArrowheads="1"/>
                          </p:cNvPicPr>
                          <p:nvPr/>
                        </p:nvPicPr>
                        <p:blipFill>
                          <a:blip r:embed="rId8"/>
                          <a:srcRect/>
                          <a:stretch>
                            <a:fillRect/>
                          </a:stretch>
                        </p:blipFill>
                        <p:spPr bwMode="auto">
                          <a:xfrm>
                            <a:off x="546100" y="3506932"/>
                            <a:ext cx="7715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矩形 37"/>
              <p:cNvSpPr/>
              <p:nvPr/>
            </p:nvSpPr>
            <p:spPr>
              <a:xfrm>
                <a:off x="1165600" y="3481680"/>
                <a:ext cx="5839355" cy="410923"/>
              </a:xfrm>
              <a:prstGeom prst="rect">
                <a:avLst/>
              </a:prstGeom>
            </p:spPr>
            <p:txBody>
              <a:bodyPr wrap="square">
                <a:spAutoFit/>
              </a:bodyPr>
              <a:lstStyle/>
              <a:p>
                <a:r>
                  <a:rPr lang="zh-CN" altLang="zh-CN" sz="2806" dirty="0">
                    <a:latin typeface="楷体" pitchFamily="49" charset="-122"/>
                    <a:ea typeface="楷体" pitchFamily="49" charset="-122"/>
                  </a:rPr>
                  <a:t>为第</a:t>
                </a:r>
                <a:r>
                  <a:rPr lang="en-US" altLang="zh-CN" sz="2806" i="1" dirty="0">
                    <a:ea typeface="楷体" pitchFamily="49" charset="-122"/>
                    <a:cs typeface="Times New Roman" pitchFamily="18" charset="0"/>
                  </a:rPr>
                  <a:t>m</a:t>
                </a:r>
                <a:r>
                  <a:rPr lang="zh-CN" altLang="zh-CN" sz="2806" dirty="0">
                    <a:latin typeface="楷体" pitchFamily="49" charset="-122"/>
                    <a:ea typeface="楷体" pitchFamily="49" charset="-122"/>
                  </a:rPr>
                  <a:t>次迭代时，聚类中心为</a:t>
                </a:r>
                <a:r>
                  <a:rPr lang="en-US" altLang="zh-CN" sz="2806" dirty="0">
                    <a:latin typeface="楷体" pitchFamily="49" charset="-122"/>
                    <a:ea typeface="楷体" pitchFamily="49" charset="-122"/>
                  </a:rPr>
                  <a:t>     </a:t>
                </a:r>
                <a:r>
                  <a:rPr lang="zh-CN" altLang="en-US" sz="2806" dirty="0">
                    <a:latin typeface="楷体" pitchFamily="49" charset="-122"/>
                    <a:ea typeface="楷体" pitchFamily="49" charset="-122"/>
                  </a:rPr>
                  <a:t>的聚类域</a:t>
                </a:r>
              </a:p>
            </p:txBody>
          </p:sp>
          <p:graphicFrame>
            <p:nvGraphicFramePr>
              <p:cNvPr id="40" name="对象 39"/>
              <p:cNvGraphicFramePr>
                <a:graphicFrameLocks noChangeAspect="1"/>
              </p:cNvGraphicFramePr>
              <p:nvPr>
                <p:extLst/>
              </p:nvPr>
            </p:nvGraphicFramePr>
            <p:xfrm>
              <a:off x="4818063" y="3516457"/>
              <a:ext cx="752475" cy="407987"/>
            </p:xfrm>
            <a:graphic>
              <a:graphicData uri="http://schemas.openxmlformats.org/presentationml/2006/ole">
                <mc:AlternateContent xmlns:mc="http://schemas.openxmlformats.org/markup-compatibility/2006">
                  <mc:Choice xmlns:v="urn:schemas-microsoft-com:vml" Requires="v">
                    <p:oleObj spid="_x0000_s21514" name="Equation" r:id="rId9" imgW="469800" imgH="253800" progId="Equation.DSMT4">
                      <p:embed/>
                    </p:oleObj>
                  </mc:Choice>
                  <mc:Fallback>
                    <p:oleObj name="Equation" r:id="rId9" imgW="469800" imgH="253800" progId="Equation.DSMT4">
                      <p:embed/>
                      <p:pic>
                        <p:nvPicPr>
                          <p:cNvPr id="40" name="对象 39"/>
                          <p:cNvPicPr>
                            <a:picLocks noChangeAspect="1" noChangeArrowheads="1"/>
                          </p:cNvPicPr>
                          <p:nvPr/>
                        </p:nvPicPr>
                        <p:blipFill>
                          <a:blip r:embed="rId10"/>
                          <a:srcRect/>
                          <a:stretch>
                            <a:fillRect/>
                          </a:stretch>
                        </p:blipFill>
                        <p:spPr bwMode="auto">
                          <a:xfrm>
                            <a:off x="4818063" y="3516457"/>
                            <a:ext cx="752475"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43" name="对象 42"/>
          <p:cNvGraphicFramePr>
            <a:graphicFrameLocks noChangeAspect="1"/>
          </p:cNvGraphicFramePr>
          <p:nvPr>
            <p:extLst/>
          </p:nvPr>
        </p:nvGraphicFramePr>
        <p:xfrm>
          <a:off x="3415164" y="5483161"/>
          <a:ext cx="5363698" cy="931408"/>
        </p:xfrm>
        <a:graphic>
          <a:graphicData uri="http://schemas.openxmlformats.org/presentationml/2006/ole">
            <mc:AlternateContent xmlns:mc="http://schemas.openxmlformats.org/markup-compatibility/2006">
              <mc:Choice xmlns:v="urn:schemas-microsoft-com:vml" Requires="v">
                <p:oleObj spid="_x0000_s21515" name="Equation" r:id="rId11" imgW="2628720" imgH="457200" progId="Equation.DSMT4">
                  <p:embed/>
                </p:oleObj>
              </mc:Choice>
              <mc:Fallback>
                <p:oleObj name="Equation" r:id="rId11" imgW="2628720" imgH="457200" progId="Equation.DSMT4">
                  <p:embed/>
                  <p:pic>
                    <p:nvPicPr>
                      <p:cNvPr id="43" name="对象 42"/>
                      <p:cNvPicPr>
                        <a:picLocks noChangeAspect="1" noChangeArrowheads="1"/>
                      </p:cNvPicPr>
                      <p:nvPr/>
                    </p:nvPicPr>
                    <p:blipFill>
                      <a:blip r:embed="rId12"/>
                      <a:srcRect/>
                      <a:stretch>
                        <a:fillRect/>
                      </a:stretch>
                    </p:blipFill>
                    <p:spPr bwMode="auto">
                      <a:xfrm>
                        <a:off x="3415164" y="5483161"/>
                        <a:ext cx="5363698" cy="931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灯片编号占位符 1"/>
          <p:cNvSpPr>
            <a:spLocks noGrp="1"/>
          </p:cNvSpPr>
          <p:nvPr>
            <p:ph type="sldNum" sz="quarter" idx="10"/>
          </p:nvPr>
        </p:nvSpPr>
        <p:spPr>
          <a:xfrm>
            <a:off x="8076256" y="6517835"/>
            <a:ext cx="2134140" cy="295621"/>
          </a:xfrm>
        </p:spPr>
        <p:txBody>
          <a:bodyPr/>
          <a:lstStyle/>
          <a:p>
            <a:pPr>
              <a:defRPr/>
            </a:pPr>
            <a:fld id="{86B80474-C022-40E8-9ADC-2B883F75D627}" type="slidenum">
              <a:rPr lang="en-US" altLang="zh-CN" smtClean="0"/>
              <a:pPr>
                <a:defRPr/>
              </a:pPr>
              <a:t>77</a:t>
            </a:fld>
            <a:endParaRPr lang="en-US" altLang="zh-CN"/>
          </a:p>
        </p:txBody>
      </p:sp>
    </p:spTree>
    <p:extLst>
      <p:ext uri="{BB962C8B-B14F-4D97-AF65-F5344CB8AC3E}">
        <p14:creationId xmlns:p14="http://schemas.microsoft.com/office/powerpoint/2010/main" val="14685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up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trips(upRigh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78</a:t>
            </a:fld>
            <a:endParaRPr lang="en-US" altLang="zh-CN"/>
          </a:p>
        </p:txBody>
      </p:sp>
      <p:sp>
        <p:nvSpPr>
          <p:cNvPr id="3" name="矩形 2"/>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步骤</a:t>
            </a:r>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2" name="矩形 11"/>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
        <p:nvSpPr>
          <p:cNvPr id="13" name="矩形 12"/>
          <p:cNvSpPr/>
          <p:nvPr/>
        </p:nvSpPr>
        <p:spPr>
          <a:xfrm>
            <a:off x="2290196" y="2554993"/>
            <a:ext cx="4084189" cy="524118"/>
          </a:xfrm>
          <a:prstGeom prst="rect">
            <a:avLst/>
          </a:prstGeom>
        </p:spPr>
        <p:txBody>
          <a:bodyPr wrap="square">
            <a:spAutoFit/>
          </a:bodyPr>
          <a:lstStyle/>
          <a:p>
            <a:pPr marL="562910" indent="-437369" eaLnBrk="0" hangingPunct="0">
              <a:spcBef>
                <a:spcPct val="20000"/>
              </a:spcBef>
              <a:buClr>
                <a:srgbClr val="7000C8"/>
              </a:buClr>
              <a:buSzPct val="75000"/>
              <a:buFont typeface="Wingdings" pitchFamily="2" charset="2"/>
              <a:buChar char="p"/>
            </a:pPr>
            <a:r>
              <a:rPr lang="zh-CN" altLang="en-US" sz="2806" dirty="0">
                <a:latin typeface="楷体" pitchFamily="49" charset="-122"/>
                <a:ea typeface="楷体" pitchFamily="49" charset="-122"/>
              </a:rPr>
              <a:t>判断算法是否收敛</a:t>
            </a:r>
          </a:p>
        </p:txBody>
      </p:sp>
      <p:grpSp>
        <p:nvGrpSpPr>
          <p:cNvPr id="18" name="组合 17"/>
          <p:cNvGrpSpPr/>
          <p:nvPr/>
        </p:nvGrpSpPr>
        <p:grpSpPr>
          <a:xfrm>
            <a:off x="2835549" y="3129555"/>
            <a:ext cx="6610623" cy="577856"/>
            <a:chOff x="1076694" y="2472407"/>
            <a:chExt cx="5182912" cy="453055"/>
          </a:xfrm>
        </p:grpSpPr>
        <p:graphicFrame>
          <p:nvGraphicFramePr>
            <p:cNvPr id="15" name="对象 14"/>
            <p:cNvGraphicFramePr>
              <a:graphicFrameLocks noChangeAspect="1"/>
            </p:cNvGraphicFramePr>
            <p:nvPr>
              <p:extLst/>
            </p:nvPr>
          </p:nvGraphicFramePr>
          <p:xfrm>
            <a:off x="1472738" y="2517474"/>
            <a:ext cx="3593753" cy="407988"/>
          </p:xfrm>
          <a:graphic>
            <a:graphicData uri="http://schemas.openxmlformats.org/presentationml/2006/ole">
              <mc:AlternateContent xmlns:mc="http://schemas.openxmlformats.org/markup-compatibility/2006">
                <mc:Choice xmlns:v="urn:schemas-microsoft-com:vml" Requires="v">
                  <p:oleObj spid="_x0000_s22531" name="Equation" r:id="rId3" imgW="2336760" imgH="253800" progId="Equation.DSMT4">
                    <p:embed/>
                  </p:oleObj>
                </mc:Choice>
                <mc:Fallback>
                  <p:oleObj name="Equation" r:id="rId3" imgW="2336760" imgH="253800" progId="Equation.DSMT4">
                    <p:embed/>
                    <p:pic>
                      <p:nvPicPr>
                        <p:cNvPr id="15" name="对象 14"/>
                        <p:cNvPicPr>
                          <a:picLocks noChangeAspect="1" noChangeArrowheads="1"/>
                        </p:cNvPicPr>
                        <p:nvPr/>
                      </p:nvPicPr>
                      <p:blipFill>
                        <a:blip r:embed="rId4"/>
                        <a:srcRect/>
                        <a:stretch>
                          <a:fillRect/>
                        </a:stretch>
                      </p:blipFill>
                      <p:spPr bwMode="auto">
                        <a:xfrm>
                          <a:off x="1472738" y="2517474"/>
                          <a:ext cx="3593753" cy="407988"/>
                        </a:xfrm>
                        <a:prstGeom prst="rect">
                          <a:avLst/>
                        </a:prstGeom>
                        <a:noFill/>
                        <a:extLst/>
                      </p:spPr>
                    </p:pic>
                  </p:oleObj>
                </mc:Fallback>
              </mc:AlternateContent>
            </a:graphicData>
          </a:graphic>
        </p:graphicFrame>
        <p:sp>
          <p:nvSpPr>
            <p:cNvPr id="16" name="矩形 15"/>
            <p:cNvSpPr/>
            <p:nvPr/>
          </p:nvSpPr>
          <p:spPr>
            <a:xfrm>
              <a:off x="1076694" y="2492317"/>
              <a:ext cx="426306" cy="410923"/>
            </a:xfrm>
            <a:prstGeom prst="rect">
              <a:avLst/>
            </a:prstGeom>
          </p:spPr>
          <p:txBody>
            <a:bodyPr wrap="none">
              <a:spAutoFit/>
            </a:bodyPr>
            <a:lstStyle/>
            <a:p>
              <a:pPr>
                <a:spcBef>
                  <a:spcPct val="20000"/>
                </a:spcBef>
                <a:buClr>
                  <a:schemeClr val="bg2"/>
                </a:buClr>
                <a:buSzPct val="75000"/>
              </a:pPr>
              <a:r>
                <a:rPr lang="zh-CN" altLang="en-US" sz="2806" dirty="0">
                  <a:latin typeface="楷体" pitchFamily="49" charset="-122"/>
                  <a:ea typeface="楷体" pitchFamily="49" charset="-122"/>
                </a:rPr>
                <a:t>若</a:t>
              </a:r>
            </a:p>
          </p:txBody>
        </p:sp>
        <p:sp>
          <p:nvSpPr>
            <p:cNvPr id="17" name="矩形 16"/>
            <p:cNvSpPr/>
            <p:nvPr/>
          </p:nvSpPr>
          <p:spPr>
            <a:xfrm>
              <a:off x="4988731" y="2472407"/>
              <a:ext cx="1270875" cy="410923"/>
            </a:xfrm>
            <a:prstGeom prst="rect">
              <a:avLst/>
            </a:prstGeom>
          </p:spPr>
          <p:txBody>
            <a:bodyPr wrap="none">
              <a:spAutoFit/>
            </a:bodyPr>
            <a:lstStyle/>
            <a:p>
              <a:pPr>
                <a:spcBef>
                  <a:spcPct val="20000"/>
                </a:spcBef>
                <a:buClr>
                  <a:schemeClr val="bg2"/>
                </a:buClr>
                <a:buSzPct val="75000"/>
              </a:pPr>
              <a:r>
                <a:rPr lang="zh-CN" altLang="en-US" sz="2806" dirty="0">
                  <a:latin typeface="楷体" pitchFamily="49" charset="-122"/>
                  <a:ea typeface="楷体" pitchFamily="49" charset="-122"/>
                </a:rPr>
                <a:t>算法收敛</a:t>
              </a:r>
            </a:p>
          </p:txBody>
        </p:sp>
      </p:grpSp>
      <p:sp>
        <p:nvSpPr>
          <p:cNvPr id="19" name="矩形 18"/>
          <p:cNvSpPr/>
          <p:nvPr/>
        </p:nvSpPr>
        <p:spPr>
          <a:xfrm>
            <a:off x="2876948" y="3704531"/>
            <a:ext cx="5929828" cy="524118"/>
          </a:xfrm>
          <a:prstGeom prst="rect">
            <a:avLst/>
          </a:prstGeom>
        </p:spPr>
        <p:txBody>
          <a:bodyPr wrap="none">
            <a:spAutoFit/>
          </a:bodyPr>
          <a:lstStyle/>
          <a:p>
            <a:pPr>
              <a:spcBef>
                <a:spcPct val="20000"/>
              </a:spcBef>
              <a:buClr>
                <a:schemeClr val="bg2"/>
              </a:buClr>
              <a:buSzPct val="75000"/>
            </a:pPr>
            <a:r>
              <a:rPr lang="zh-CN" altLang="zh-CN" sz="2806" dirty="0">
                <a:latin typeface="楷体" pitchFamily="49" charset="-122"/>
                <a:ea typeface="楷体" pitchFamily="49" charset="-122"/>
              </a:rPr>
              <a:t>否则，</a:t>
            </a:r>
            <a:r>
              <a:rPr lang="zh-CN" altLang="en-US" sz="2806" dirty="0">
                <a:latin typeface="楷体" pitchFamily="49" charset="-122"/>
                <a:ea typeface="楷体" pitchFamily="49" charset="-122"/>
              </a:rPr>
              <a:t>重新分配</a:t>
            </a:r>
            <a:r>
              <a:rPr lang="zh-CN" altLang="zh-CN" sz="2806" dirty="0">
                <a:latin typeface="楷体" pitchFamily="49" charset="-122"/>
                <a:ea typeface="楷体" pitchFamily="49" charset="-122"/>
              </a:rPr>
              <a:t>，进行下一次迭代。</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1345290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79</a:t>
            </a:fld>
            <a:endParaRPr lang="en-US" altLang="zh-CN"/>
          </a:p>
        </p:txBody>
      </p:sp>
      <p:sp>
        <p:nvSpPr>
          <p:cNvPr id="3" name="矩形 2"/>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函数</a:t>
            </a:r>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2" name="矩形 11"/>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
        <p:nvSpPr>
          <p:cNvPr id="13" name="矩形 12"/>
          <p:cNvSpPr/>
          <p:nvPr/>
        </p:nvSpPr>
        <p:spPr>
          <a:xfrm>
            <a:off x="2422254" y="2602408"/>
            <a:ext cx="7622107" cy="1646797"/>
          </a:xfrm>
          <a:prstGeom prst="rect">
            <a:avLst/>
          </a:prstGeom>
        </p:spPr>
        <p:txBody>
          <a:bodyPr wrap="square">
            <a:spAutoFit/>
          </a:bodyPr>
          <a:lstStyle/>
          <a:p>
            <a:pPr>
              <a:lnSpc>
                <a:spcPct val="120000"/>
              </a:lnSpc>
            </a:pPr>
            <a:r>
              <a:rPr lang="en-US" altLang="zh-CN" sz="2806" dirty="0">
                <a:cs typeface="Times New Roman" pitchFamily="18" charset="0"/>
              </a:rPr>
              <a:t>[IDX,C] = </a:t>
            </a:r>
            <a:r>
              <a:rPr lang="en-US" altLang="zh-CN" sz="2806" dirty="0" err="1">
                <a:cs typeface="Times New Roman" pitchFamily="18" charset="0"/>
              </a:rPr>
              <a:t>kmeans</a:t>
            </a:r>
            <a:r>
              <a:rPr lang="en-US" altLang="zh-CN" sz="2806" dirty="0">
                <a:cs typeface="Times New Roman" pitchFamily="18" charset="0"/>
              </a:rPr>
              <a:t>(X,K)</a:t>
            </a:r>
            <a:r>
              <a:rPr lang="zh-CN" altLang="zh-CN" sz="2806" dirty="0">
                <a:cs typeface="Times New Roman" pitchFamily="18" charset="0"/>
              </a:rPr>
              <a:t>；</a:t>
            </a:r>
          </a:p>
          <a:p>
            <a:pPr>
              <a:lnSpc>
                <a:spcPct val="120000"/>
              </a:lnSpc>
            </a:pPr>
            <a:r>
              <a:rPr lang="en-US" altLang="zh-CN" sz="2806" dirty="0">
                <a:cs typeface="Times New Roman" pitchFamily="18" charset="0"/>
              </a:rPr>
              <a:t>[IDX,C,SUMD,D] =</a:t>
            </a:r>
            <a:r>
              <a:rPr lang="en-US" altLang="zh-CN" sz="2806" dirty="0" err="1">
                <a:cs typeface="Times New Roman" pitchFamily="18" charset="0"/>
              </a:rPr>
              <a:t>kmeans</a:t>
            </a:r>
            <a:r>
              <a:rPr lang="en-US" altLang="zh-CN" sz="2806" dirty="0">
                <a:cs typeface="Times New Roman" pitchFamily="18" charset="0"/>
              </a:rPr>
              <a:t>(..., 'PARAM1',val1, </a:t>
            </a:r>
          </a:p>
          <a:p>
            <a:pPr>
              <a:lnSpc>
                <a:spcPct val="120000"/>
              </a:lnSpc>
            </a:pPr>
            <a:r>
              <a:rPr lang="en-US" altLang="zh-CN" sz="2806" dirty="0">
                <a:cs typeface="Times New Roman" pitchFamily="18" charset="0"/>
              </a:rPr>
              <a:t>                                                 'PARAM2',val2, ...)</a:t>
            </a:r>
            <a:endParaRPr lang="zh-CN" altLang="en-US" sz="2806" dirty="0">
              <a:cs typeface="Times New Roman" pitchFamily="18" charset="0"/>
            </a:endParaRPr>
          </a:p>
        </p:txBody>
      </p:sp>
    </p:spTree>
    <p:extLst>
      <p:ext uri="{BB962C8B-B14F-4D97-AF65-F5344CB8AC3E}">
        <p14:creationId xmlns:p14="http://schemas.microsoft.com/office/powerpoint/2010/main" val="1739026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a:t>
            </a:fld>
            <a:endParaRPr lang="en-US" altLang="zh-CN"/>
          </a:p>
        </p:txBody>
      </p:sp>
      <p:sp>
        <p:nvSpPr>
          <p:cNvPr id="3" name="Rectangle 2"/>
          <p:cNvSpPr txBox="1">
            <a:spLocks noChangeArrowheads="1"/>
          </p:cNvSpPr>
          <p:nvPr/>
        </p:nvSpPr>
        <p:spPr bwMode="auto">
          <a:xfrm>
            <a:off x="1963382" y="305746"/>
            <a:ext cx="6015413"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10.1.1 </a:t>
            </a:r>
            <a:r>
              <a:rPr lang="zh-CN" altLang="en-US" sz="3061" dirty="0">
                <a:ea typeface="微软雅黑" pitchFamily="34" charset="-122"/>
                <a:cs typeface="Times New Roman" pitchFamily="18" charset="0"/>
              </a:rPr>
              <a:t>基于灰度直方图的阈值选择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6" name="矩形 5"/>
          <p:cNvSpPr/>
          <p:nvPr/>
        </p:nvSpPr>
        <p:spPr>
          <a:xfrm>
            <a:off x="2100974" y="1913580"/>
            <a:ext cx="7990052" cy="610484"/>
          </a:xfrm>
          <a:prstGeom prst="rect">
            <a:avLst/>
          </a:prstGeom>
          <a:noFill/>
          <a:ln>
            <a:noFill/>
          </a:ln>
        </p:spPr>
        <p:txBody>
          <a:bodyPr wrap="square" lIns="91437" tIns="45718" rIns="91437" bIns="45718">
            <a:spAutoFit/>
          </a:bodyPr>
          <a:lstStyle/>
          <a:p>
            <a:pPr algn="ctr" defTabSz="915235" eaLnBrk="0" hangingPunct="0">
              <a:lnSpc>
                <a:spcPct val="120000"/>
              </a:lnSpc>
              <a:buClr>
                <a:srgbClr val="7000C8"/>
              </a:buClr>
              <a:buSzPct val="75000"/>
            </a:pPr>
            <a:r>
              <a:rPr lang="zh-CN" altLang="zh-CN" sz="2806" dirty="0">
                <a:latin typeface="楷体" pitchFamily="49" charset="-122"/>
                <a:ea typeface="楷体" pitchFamily="49" charset="-122"/>
              </a:rPr>
              <a:t>实现基于双峰分布的直方图选择阈值，分割图像</a:t>
            </a:r>
            <a:endParaRPr lang="zh-CN" altLang="en-US" sz="2806" dirty="0">
              <a:latin typeface="楷体" pitchFamily="49" charset="-122"/>
              <a:ea typeface="楷体" pitchFamily="49" charset="-122"/>
            </a:endParaRPr>
          </a:p>
        </p:txBody>
      </p:sp>
      <p:sp>
        <p:nvSpPr>
          <p:cNvPr id="7" name="矩形 6"/>
          <p:cNvSpPr/>
          <p:nvPr/>
        </p:nvSpPr>
        <p:spPr>
          <a:xfrm>
            <a:off x="1891335" y="2556485"/>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zh-CN" sz="2806" dirty="0">
                <a:latin typeface="楷体" pitchFamily="49" charset="-122"/>
                <a:ea typeface="楷体" pitchFamily="49" charset="-122"/>
              </a:rPr>
              <a:t>分析</a:t>
            </a:r>
          </a:p>
        </p:txBody>
      </p:sp>
      <p:sp>
        <p:nvSpPr>
          <p:cNvPr id="8" name="矩形 7"/>
          <p:cNvSpPr/>
          <p:nvPr/>
        </p:nvSpPr>
        <p:spPr>
          <a:xfrm>
            <a:off x="2376332" y="3151978"/>
            <a:ext cx="7714693" cy="3312991"/>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重点在于找到直方图的峰和波谷，但直方图通常是不平滑的，因此，首先要平滑直方图，再去搜索峰和谷。</a:t>
            </a:r>
            <a:endParaRPr lang="en-US" altLang="zh-CN" sz="2806" dirty="0">
              <a:latin typeface="楷体" pitchFamily="49" charset="-122"/>
              <a:ea typeface="楷体" pitchFamily="49" charset="-122"/>
            </a:endParaRPr>
          </a:p>
          <a:p>
            <a:pPr marL="581134" indent="-455593"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程序设计中，将直方图中相邻三个灰度的频数相加求平均作为中间灰度对应的频数，不断平滑直方图，直至成为双峰分布。</a:t>
            </a:r>
            <a:endParaRPr lang="en-US" altLang="zh-CN" sz="2806" dirty="0">
              <a:latin typeface="楷体" pitchFamily="49" charset="-122"/>
              <a:ea typeface="楷体" pitchFamily="49" charset="-122"/>
            </a:endParaRPr>
          </a:p>
          <a:p>
            <a:pPr marL="581134" indent="-455593"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也可以采用其他方法确定峰谷。</a:t>
            </a:r>
          </a:p>
        </p:txBody>
      </p:sp>
    </p:spTree>
    <p:extLst>
      <p:ext uri="{BB962C8B-B14F-4D97-AF65-F5344CB8AC3E}">
        <p14:creationId xmlns:p14="http://schemas.microsoft.com/office/powerpoint/2010/main" val="22211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80</a:t>
            </a:fld>
            <a:endParaRPr lang="en-US" altLang="zh-CN"/>
          </a:p>
        </p:txBody>
      </p:sp>
      <p:sp>
        <p:nvSpPr>
          <p:cNvPr id="3" name="矩形 2"/>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2" name="矩形 11"/>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
        <p:nvSpPr>
          <p:cNvPr id="13" name="矩形 12"/>
          <p:cNvSpPr/>
          <p:nvPr/>
        </p:nvSpPr>
        <p:spPr>
          <a:xfrm>
            <a:off x="2422252" y="3153470"/>
            <a:ext cx="5372856" cy="3201261"/>
          </a:xfrm>
          <a:prstGeom prst="rect">
            <a:avLst/>
          </a:prstGeom>
        </p:spPr>
        <p:txBody>
          <a:bodyPr wrap="square">
            <a:spAutoFit/>
          </a:bodyPr>
          <a:lstStyle/>
          <a:p>
            <a:pPr>
              <a:lnSpc>
                <a:spcPct val="120000"/>
              </a:lnSpc>
            </a:pPr>
            <a:r>
              <a:rPr lang="en-US" altLang="zh-CN" sz="2806" dirty="0">
                <a:cs typeface="Times New Roman" pitchFamily="18" charset="0"/>
              </a:rPr>
              <a:t>Image=</a:t>
            </a:r>
            <a:r>
              <a:rPr lang="en-US" altLang="zh-CN" sz="2806" dirty="0" err="1">
                <a:cs typeface="Times New Roman" pitchFamily="18" charset="0"/>
              </a:rPr>
              <a:t>imread</a:t>
            </a:r>
            <a:r>
              <a:rPr lang="en-US" altLang="zh-CN" sz="2806" dirty="0">
                <a:cs typeface="Times New Roman" pitchFamily="18" charset="0"/>
              </a:rPr>
              <a:t>('fruit.jpg');</a:t>
            </a:r>
            <a:endParaRPr lang="zh-CN" altLang="zh-CN" sz="2806" dirty="0">
              <a:cs typeface="Times New Roman" pitchFamily="18" charset="0"/>
            </a:endParaRPr>
          </a:p>
          <a:p>
            <a:pPr>
              <a:lnSpc>
                <a:spcPct val="120000"/>
              </a:lnSpc>
            </a:pPr>
            <a:r>
              <a:rPr lang="en-US" altLang="zh-CN" sz="2806" dirty="0" err="1">
                <a:cs typeface="Times New Roman" pitchFamily="18" charset="0"/>
              </a:rPr>
              <a:t>figure,imshow</a:t>
            </a:r>
            <a:r>
              <a:rPr lang="en-US" altLang="zh-CN" sz="2806" dirty="0">
                <a:cs typeface="Times New Roman" pitchFamily="18" charset="0"/>
              </a:rPr>
              <a:t>(Image);</a:t>
            </a:r>
            <a:endParaRPr lang="zh-CN" altLang="zh-CN" sz="2806" dirty="0">
              <a:cs typeface="Times New Roman" pitchFamily="18" charset="0"/>
            </a:endParaRPr>
          </a:p>
          <a:p>
            <a:pPr>
              <a:lnSpc>
                <a:spcPct val="120000"/>
              </a:lnSpc>
            </a:pPr>
            <a:r>
              <a:rPr lang="en-US" altLang="zh-CN" sz="2806" dirty="0" err="1">
                <a:cs typeface="Times New Roman" pitchFamily="18" charset="0"/>
              </a:rPr>
              <a:t>hsv</a:t>
            </a:r>
            <a:r>
              <a:rPr lang="en-US" altLang="zh-CN" sz="2806" dirty="0">
                <a:cs typeface="Times New Roman" pitchFamily="18" charset="0"/>
              </a:rPr>
              <a:t>=rgb2hsv(Image);</a:t>
            </a:r>
            <a:endParaRPr lang="zh-CN" altLang="zh-CN" sz="2806" dirty="0">
              <a:cs typeface="Times New Roman" pitchFamily="18" charset="0"/>
            </a:endParaRPr>
          </a:p>
          <a:p>
            <a:pPr>
              <a:lnSpc>
                <a:spcPct val="120000"/>
              </a:lnSpc>
            </a:pPr>
            <a:r>
              <a:rPr lang="en-US" altLang="zh-CN" sz="2806" dirty="0">
                <a:cs typeface="Times New Roman" pitchFamily="18" charset="0"/>
              </a:rPr>
              <a:t>h=</a:t>
            </a:r>
            <a:r>
              <a:rPr lang="en-US" altLang="zh-CN" sz="2806" dirty="0" err="1">
                <a:cs typeface="Times New Roman" pitchFamily="18" charset="0"/>
              </a:rPr>
              <a:t>hsv</a:t>
            </a:r>
            <a:r>
              <a:rPr lang="en-US" altLang="zh-CN" sz="2806" dirty="0">
                <a:cs typeface="Times New Roman" pitchFamily="18" charset="0"/>
              </a:rPr>
              <a:t>(:,:,1);</a:t>
            </a:r>
            <a:endParaRPr lang="zh-CN" altLang="zh-CN" sz="2806" dirty="0">
              <a:cs typeface="Times New Roman" pitchFamily="18" charset="0"/>
            </a:endParaRPr>
          </a:p>
          <a:p>
            <a:pPr>
              <a:lnSpc>
                <a:spcPct val="120000"/>
              </a:lnSpc>
            </a:pPr>
            <a:r>
              <a:rPr lang="en-US" altLang="zh-CN" sz="2806" dirty="0">
                <a:cs typeface="Times New Roman" pitchFamily="18" charset="0"/>
              </a:rPr>
              <a:t>h(h&gt;330/360)=0; </a:t>
            </a:r>
            <a:endParaRPr lang="zh-CN" altLang="zh-CN" sz="2806" dirty="0">
              <a:cs typeface="Times New Roman" pitchFamily="18" charset="0"/>
            </a:endParaRPr>
          </a:p>
          <a:p>
            <a:pPr>
              <a:lnSpc>
                <a:spcPct val="120000"/>
              </a:lnSpc>
            </a:pPr>
            <a:r>
              <a:rPr lang="en-US" altLang="zh-CN" sz="2806" dirty="0">
                <a:cs typeface="Times New Roman" pitchFamily="18" charset="0"/>
              </a:rPr>
              <a:t>training=h(:);     </a:t>
            </a:r>
          </a:p>
        </p:txBody>
      </p:sp>
      <p:sp>
        <p:nvSpPr>
          <p:cNvPr id="14" name="矩形 13"/>
          <p:cNvSpPr/>
          <p:nvPr/>
        </p:nvSpPr>
        <p:spPr>
          <a:xfrm>
            <a:off x="2376331" y="2554993"/>
            <a:ext cx="7760791" cy="635912"/>
          </a:xfrm>
          <a:prstGeom prst="rect">
            <a:avLst/>
          </a:prstGeom>
          <a:noFill/>
          <a:ln>
            <a:noFill/>
          </a:ln>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对一幅</a:t>
            </a:r>
            <a:r>
              <a:rPr lang="zh-CN" altLang="zh-CN" sz="2806" dirty="0">
                <a:latin typeface="楷体" pitchFamily="49" charset="-122"/>
                <a:ea typeface="楷体" pitchFamily="49" charset="-122"/>
              </a:rPr>
              <a:t>苹果图像</a:t>
            </a:r>
            <a:r>
              <a:rPr lang="zh-CN" altLang="en-US" sz="2806" dirty="0">
                <a:latin typeface="楷体" pitchFamily="49" charset="-122"/>
                <a:ea typeface="楷体" pitchFamily="49" charset="-122"/>
              </a:rPr>
              <a:t>，利用色彩信息，实现聚类分割</a:t>
            </a:r>
          </a:p>
        </p:txBody>
      </p:sp>
    </p:spTree>
    <p:extLst>
      <p:ext uri="{BB962C8B-B14F-4D97-AF65-F5344CB8AC3E}">
        <p14:creationId xmlns:p14="http://schemas.microsoft.com/office/powerpoint/2010/main" val="164099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81</a:t>
            </a:fld>
            <a:endParaRPr lang="en-US" altLang="zh-CN"/>
          </a:p>
        </p:txBody>
      </p:sp>
      <p:sp>
        <p:nvSpPr>
          <p:cNvPr id="3" name="矩形 2"/>
          <p:cNvSpPr/>
          <p:nvPr/>
        </p:nvSpPr>
        <p:spPr>
          <a:xfrm>
            <a:off x="2348729" y="2557223"/>
            <a:ext cx="7788394" cy="3201261"/>
          </a:xfrm>
          <a:prstGeom prst="rect">
            <a:avLst/>
          </a:prstGeom>
        </p:spPr>
        <p:txBody>
          <a:bodyPr wrap="square">
            <a:spAutoFit/>
          </a:bodyPr>
          <a:lstStyle/>
          <a:p>
            <a:pPr>
              <a:lnSpc>
                <a:spcPct val="120000"/>
              </a:lnSpc>
            </a:pPr>
            <a:r>
              <a:rPr lang="en-US" altLang="zh-CN" sz="2806" dirty="0" err="1">
                <a:cs typeface="Times New Roman" pitchFamily="18" charset="0"/>
              </a:rPr>
              <a:t>startdata</a:t>
            </a:r>
            <a:r>
              <a:rPr lang="en-US" altLang="zh-CN" sz="2806" dirty="0">
                <a:cs typeface="Times New Roman" pitchFamily="18" charset="0"/>
              </a:rPr>
              <a:t> = [0;60/360;120/360;180/360;</a:t>
            </a:r>
          </a:p>
          <a:p>
            <a:pPr>
              <a:lnSpc>
                <a:spcPct val="120000"/>
              </a:lnSpc>
            </a:pPr>
            <a:r>
              <a:rPr lang="en-US" altLang="zh-CN" sz="2806" dirty="0">
                <a:cs typeface="Times New Roman" pitchFamily="18" charset="0"/>
              </a:rPr>
              <a:t>                                     240/360;300/360];  </a:t>
            </a:r>
            <a:endParaRPr lang="zh-CN" altLang="zh-CN" sz="2806" dirty="0">
              <a:cs typeface="Times New Roman" pitchFamily="18" charset="0"/>
            </a:endParaRPr>
          </a:p>
          <a:p>
            <a:pPr>
              <a:lnSpc>
                <a:spcPct val="120000"/>
              </a:lnSpc>
            </a:pPr>
            <a:r>
              <a:rPr lang="en-US" altLang="zh-CN" sz="2806" dirty="0">
                <a:cs typeface="Times New Roman" pitchFamily="18" charset="0"/>
              </a:rPr>
              <a:t>[IDX,C]= </a:t>
            </a:r>
            <a:r>
              <a:rPr lang="en-US" altLang="zh-CN" sz="2806" dirty="0" err="1">
                <a:cs typeface="Times New Roman" pitchFamily="18" charset="0"/>
              </a:rPr>
              <a:t>kmeans</a:t>
            </a:r>
            <a:r>
              <a:rPr lang="en-US" altLang="zh-CN" sz="2806" dirty="0">
                <a:cs typeface="Times New Roman" pitchFamily="18" charset="0"/>
              </a:rPr>
              <a:t>(training,6,'Start',startdata);   </a:t>
            </a:r>
            <a:endParaRPr lang="zh-CN" altLang="zh-CN" sz="2806" dirty="0">
              <a:cs typeface="Times New Roman" pitchFamily="18" charset="0"/>
            </a:endParaRPr>
          </a:p>
          <a:p>
            <a:pPr>
              <a:lnSpc>
                <a:spcPct val="120000"/>
              </a:lnSpc>
            </a:pPr>
            <a:r>
              <a:rPr lang="en-US" altLang="zh-CN" sz="2806" dirty="0" err="1">
                <a:cs typeface="Times New Roman" pitchFamily="18" charset="0"/>
              </a:rPr>
              <a:t>idbw</a:t>
            </a:r>
            <a:r>
              <a:rPr lang="en-US" altLang="zh-CN" sz="2806" dirty="0">
                <a:cs typeface="Times New Roman" pitchFamily="18" charset="0"/>
              </a:rPr>
              <a:t> = (IDX == 1); </a:t>
            </a:r>
          </a:p>
          <a:p>
            <a:pPr>
              <a:lnSpc>
                <a:spcPct val="120000"/>
              </a:lnSpc>
            </a:pPr>
            <a:r>
              <a:rPr lang="en-US" altLang="zh-CN" sz="2806" dirty="0">
                <a:cs typeface="Times New Roman" pitchFamily="18" charset="0"/>
              </a:rPr>
              <a:t>template = reshape(</a:t>
            </a:r>
            <a:r>
              <a:rPr lang="en-US" altLang="zh-CN" sz="2806" dirty="0" err="1">
                <a:cs typeface="Times New Roman" pitchFamily="18" charset="0"/>
              </a:rPr>
              <a:t>idbw</a:t>
            </a:r>
            <a:r>
              <a:rPr lang="en-US" altLang="zh-CN" sz="2806" dirty="0">
                <a:cs typeface="Times New Roman" pitchFamily="18" charset="0"/>
              </a:rPr>
              <a:t>, size(h));</a:t>
            </a:r>
            <a:endParaRPr lang="zh-CN" altLang="zh-CN" sz="2806" dirty="0">
              <a:cs typeface="Times New Roman" pitchFamily="18" charset="0"/>
            </a:endParaRPr>
          </a:p>
          <a:p>
            <a:pPr>
              <a:lnSpc>
                <a:spcPct val="120000"/>
              </a:lnSpc>
            </a:pPr>
            <a:r>
              <a:rPr lang="en-US" altLang="zh-CN" sz="2806" dirty="0" err="1">
                <a:cs typeface="Times New Roman" pitchFamily="18" charset="0"/>
              </a:rPr>
              <a:t>figure,imshow</a:t>
            </a:r>
            <a:r>
              <a:rPr lang="en-US" altLang="zh-CN" sz="2806" dirty="0">
                <a:cs typeface="Times New Roman" pitchFamily="18" charset="0"/>
              </a:rPr>
              <a:t>(template),title('K</a:t>
            </a:r>
            <a:r>
              <a:rPr lang="zh-CN" altLang="zh-CN" sz="2806" dirty="0">
                <a:cs typeface="Times New Roman" pitchFamily="18" charset="0"/>
              </a:rPr>
              <a:t>均值聚类分割</a:t>
            </a:r>
            <a:r>
              <a:rPr lang="en-US" altLang="zh-CN" sz="2806" dirty="0">
                <a:cs typeface="Times New Roman" pitchFamily="18" charset="0"/>
              </a:rPr>
              <a:t>');</a:t>
            </a:r>
            <a:endParaRPr lang="zh-CN" altLang="zh-CN" sz="2806" dirty="0">
              <a:cs typeface="Times New Roman" pitchFamily="18" charset="0"/>
            </a:endParaRPr>
          </a:p>
        </p:txBody>
      </p:sp>
      <p:sp>
        <p:nvSpPr>
          <p:cNvPr id="4" name="矩形 3"/>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p>
        </p:txBody>
      </p:sp>
      <p:sp>
        <p:nvSpPr>
          <p:cNvPr id="12"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3" name="矩形 12"/>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spTree>
    <p:extLst>
      <p:ext uri="{BB962C8B-B14F-4D97-AF65-F5344CB8AC3E}">
        <p14:creationId xmlns:p14="http://schemas.microsoft.com/office/powerpoint/2010/main" val="13794562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82</a:t>
            </a:fld>
            <a:endParaRPr lang="en-US" altLang="zh-CN"/>
          </a:p>
        </p:txBody>
      </p:sp>
      <p:sp>
        <p:nvSpPr>
          <p:cNvPr id="3" name="矩形 2"/>
          <p:cNvSpPr/>
          <p:nvPr/>
        </p:nvSpPr>
        <p:spPr>
          <a:xfrm>
            <a:off x="1891335" y="2005422"/>
            <a:ext cx="1817025"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例程</a:t>
            </a:r>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10.4 </a:t>
            </a:r>
            <a:r>
              <a:rPr lang="zh-CN" altLang="en-US" sz="3061" dirty="0">
                <a:ea typeface="微软雅黑" pitchFamily="34" charset="-122"/>
                <a:cs typeface="Times New Roman" pitchFamily="18" charset="0"/>
              </a:rPr>
              <a:t>基于聚类的图像分割</a:t>
            </a:r>
          </a:p>
        </p:txBody>
      </p:sp>
      <p:sp>
        <p:nvSpPr>
          <p:cNvPr id="12" name="矩形 11"/>
          <p:cNvSpPr>
            <a:spLocks noChangeArrowheads="1"/>
          </p:cNvSpPr>
          <p:nvPr/>
        </p:nvSpPr>
        <p:spPr bwMode="auto">
          <a:xfrm>
            <a:off x="1696109" y="1324752"/>
            <a:ext cx="2321021"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a:t>
            </a:r>
            <a:r>
              <a:rPr lang="en-US" altLang="zh-CN" sz="2296" dirty="0">
                <a:solidFill>
                  <a:srgbClr val="0000FF"/>
                </a:solidFill>
                <a:ea typeface="+mj-ea"/>
                <a:cs typeface="Times New Roman" panose="02020603050405020304" pitchFamily="18" charset="0"/>
              </a:rPr>
              <a:t>K</a:t>
            </a:r>
            <a:r>
              <a:rPr lang="zh-CN" altLang="en-US" sz="2296" dirty="0">
                <a:solidFill>
                  <a:srgbClr val="0000FF"/>
                </a:solidFill>
                <a:latin typeface="+mj-ea"/>
                <a:ea typeface="+mj-ea"/>
              </a:rPr>
              <a:t>均值聚类</a:t>
            </a:r>
          </a:p>
        </p:txBody>
      </p:sp>
      <p:pic>
        <p:nvPicPr>
          <p:cNvPr id="206850" name="Picture 2" descr="fr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175" y="2694249"/>
            <a:ext cx="3235963"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1" name="Picture 3" descr="clusters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219" y="2694249"/>
            <a:ext cx="3235963"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244609" y="5094918"/>
            <a:ext cx="1683093" cy="524118"/>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原始图像</a:t>
            </a:r>
            <a:endParaRPr lang="zh-CN" altLang="en-US" sz="2806" dirty="0">
              <a:solidFill>
                <a:srgbClr val="C00000"/>
              </a:solidFill>
              <a:latin typeface="楷体" pitchFamily="49" charset="-122"/>
              <a:ea typeface="楷体" pitchFamily="49" charset="-122"/>
            </a:endParaRPr>
          </a:p>
        </p:txBody>
      </p:sp>
      <p:sp>
        <p:nvSpPr>
          <p:cNvPr id="16" name="矩形 15"/>
          <p:cNvSpPr/>
          <p:nvPr/>
        </p:nvSpPr>
        <p:spPr>
          <a:xfrm>
            <a:off x="6869425" y="5108296"/>
            <a:ext cx="2607548" cy="524118"/>
          </a:xfrm>
          <a:prstGeom prst="rect">
            <a:avLst/>
          </a:prstGeom>
        </p:spPr>
        <p:txBody>
          <a:bodyPr wrap="square" anchor="ctr" anchorCtr="1">
            <a:spAutoFit/>
          </a:bodyPr>
          <a:lstStyle/>
          <a:p>
            <a:pPr algn="ctr"/>
            <a:r>
              <a:rPr lang="en-US" altLang="zh-CN" sz="2806" dirty="0">
                <a:solidFill>
                  <a:srgbClr val="C00000"/>
                </a:solidFill>
                <a:ea typeface="楷体" pitchFamily="49" charset="-122"/>
                <a:cs typeface="Times New Roman" panose="02020603050405020304" pitchFamily="18" charset="0"/>
              </a:rPr>
              <a:t>K</a:t>
            </a:r>
            <a:r>
              <a:rPr lang="zh-CN" altLang="en-US" sz="2806" dirty="0">
                <a:solidFill>
                  <a:srgbClr val="C00000"/>
                </a:solidFill>
                <a:ea typeface="楷体" pitchFamily="49" charset="-122"/>
                <a:cs typeface="Times New Roman" panose="02020603050405020304" pitchFamily="18" charset="0"/>
              </a:rPr>
              <a:t>均值聚类分割</a:t>
            </a:r>
          </a:p>
        </p:txBody>
      </p:sp>
    </p:spTree>
    <p:extLst>
      <p:ext uri="{BB962C8B-B14F-4D97-AF65-F5344CB8AC3E}">
        <p14:creationId xmlns:p14="http://schemas.microsoft.com/office/powerpoint/2010/main" val="13265003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83</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）原理</a:t>
            </a:r>
          </a:p>
        </p:txBody>
      </p:sp>
      <p:sp>
        <p:nvSpPr>
          <p:cNvPr id="13" name="Rectangle 8"/>
          <p:cNvSpPr>
            <a:spLocks noChangeArrowheads="1"/>
          </p:cNvSpPr>
          <p:nvPr/>
        </p:nvSpPr>
        <p:spPr bwMode="auto">
          <a:xfrm>
            <a:off x="1891334" y="1959501"/>
            <a:ext cx="3870325"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地形图与梯度图像 </a:t>
            </a:r>
          </a:p>
        </p:txBody>
      </p:sp>
      <p:pic>
        <p:nvPicPr>
          <p:cNvPr id="14" name="Picture 7" descr="流域示意"/>
          <p:cNvPicPr>
            <a:picLocks noChangeAspect="1" noChangeArrowheads="1"/>
          </p:cNvPicPr>
          <p:nvPr/>
        </p:nvPicPr>
        <p:blipFill>
          <a:blip r:embed="rId2">
            <a:extLst>
              <a:ext uri="{28A0092B-C50C-407E-A947-70E740481C1C}">
                <a14:useLocalDpi xmlns:a14="http://schemas.microsoft.com/office/drawing/2010/main" val="0"/>
              </a:ext>
            </a:extLst>
          </a:blip>
          <a:srcRect l="6813"/>
          <a:stretch>
            <a:fillRect/>
          </a:stretch>
        </p:blipFill>
        <p:spPr bwMode="auto">
          <a:xfrm>
            <a:off x="6265504" y="1325325"/>
            <a:ext cx="413543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descr="watersh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549" y="2546324"/>
            <a:ext cx="2753992"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descr="water"/>
          <p:cNvPicPr>
            <a:picLocks noChangeAspect="1" noChangeArrowheads="1"/>
          </p:cNvPicPr>
          <p:nvPr/>
        </p:nvPicPr>
        <p:blipFill>
          <a:blip r:embed="rId4">
            <a:extLst>
              <a:ext uri="{28A0092B-C50C-407E-A947-70E740481C1C}">
                <a14:useLocalDpi xmlns:a14="http://schemas.microsoft.com/office/drawing/2010/main" val="0"/>
              </a:ext>
            </a:extLst>
          </a:blip>
          <a:srcRect l="24123" t="13696" r="24234" b="25833"/>
          <a:stretch>
            <a:fillRect/>
          </a:stretch>
        </p:blipFill>
        <p:spPr bwMode="auto">
          <a:xfrm>
            <a:off x="2839358" y="4622968"/>
            <a:ext cx="2751970" cy="206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761659" y="4269378"/>
            <a:ext cx="4742838" cy="2190376"/>
          </a:xfrm>
          <a:prstGeom prst="rect">
            <a:avLst/>
          </a:prstGeom>
          <a:noFill/>
          <a:ln>
            <a:noFill/>
          </a:ln>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zh-CN" sz="2806" dirty="0">
                <a:latin typeface="楷体" pitchFamily="49" charset="-122"/>
                <a:ea typeface="楷体" pitchFamily="49" charset="-122"/>
              </a:rPr>
              <a:t>梯度图像中各区域内部对应极小区域，边界对应高灰度，即</a:t>
            </a:r>
            <a:r>
              <a:rPr lang="zh-CN" altLang="zh-CN" sz="2806" dirty="0">
                <a:solidFill>
                  <a:srgbClr val="C00000"/>
                </a:solidFill>
                <a:latin typeface="楷体" pitchFamily="49" charset="-122"/>
                <a:ea typeface="楷体" pitchFamily="49" charset="-122"/>
              </a:rPr>
              <a:t>分水岭</a:t>
            </a:r>
            <a:r>
              <a:rPr lang="zh-CN" altLang="zh-CN" sz="2806" dirty="0">
                <a:latin typeface="楷体" pitchFamily="49" charset="-122"/>
                <a:ea typeface="楷体" pitchFamily="49" charset="-122"/>
              </a:rPr>
              <a:t>。</a:t>
            </a:r>
            <a:r>
              <a:rPr lang="zh-CN" altLang="en-US" sz="2806" dirty="0">
                <a:latin typeface="楷体" pitchFamily="49" charset="-122"/>
                <a:ea typeface="楷体" pitchFamily="49" charset="-122"/>
              </a:rPr>
              <a:t>确定分水岭，即确定区域边界，实现分割</a:t>
            </a:r>
          </a:p>
        </p:txBody>
      </p:sp>
    </p:spTree>
    <p:extLst>
      <p:ext uri="{BB962C8B-B14F-4D97-AF65-F5344CB8AC3E}">
        <p14:creationId xmlns:p14="http://schemas.microsoft.com/office/powerpoint/2010/main" val="6475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up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upRigh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84</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）算法</a:t>
            </a:r>
          </a:p>
        </p:txBody>
      </p:sp>
      <p:sp>
        <p:nvSpPr>
          <p:cNvPr id="14" name="Rectangle 7"/>
          <p:cNvSpPr>
            <a:spLocks noChangeArrowheads="1"/>
          </p:cNvSpPr>
          <p:nvPr/>
        </p:nvSpPr>
        <p:spPr bwMode="auto">
          <a:xfrm>
            <a:off x="2325983" y="2510563"/>
            <a:ext cx="7902983" cy="322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设水从谷底上涌，水位逐渐升高。若水位高过山岭，不同流域的水就会汇合。在不同流域中的水面将要汇合到一起时，在中间筑起一道堤坝，阻止水汇合，且堤坝高度随着水面上升而增高。当所有山峰都被淹没时，露出水面的只剩下堤坝，且将整个平面分成了若干个区域</a:t>
            </a:r>
          </a:p>
        </p:txBody>
      </p:sp>
      <p:sp>
        <p:nvSpPr>
          <p:cNvPr id="15" name="矩形 14"/>
          <p:cNvSpPr/>
          <p:nvPr/>
        </p:nvSpPr>
        <p:spPr>
          <a:xfrm>
            <a:off x="1891335" y="1925291"/>
            <a:ext cx="2124722"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涨水法</a:t>
            </a:r>
            <a:endParaRPr lang="en-US" altLang="zh-CN" sz="2806" dirty="0">
              <a:latin typeface="楷体" pitchFamily="49" charset="-122"/>
              <a:ea typeface="楷体" pitchFamily="49" charset="-122"/>
            </a:endParaRPr>
          </a:p>
        </p:txBody>
      </p:sp>
    </p:spTree>
    <p:extLst>
      <p:ext uri="{BB962C8B-B14F-4D97-AF65-F5344CB8AC3E}">
        <p14:creationId xmlns:p14="http://schemas.microsoft.com/office/powerpoint/2010/main" val="21053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upRigh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85</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）算法</a:t>
            </a:r>
          </a:p>
        </p:txBody>
      </p:sp>
      <p:sp>
        <p:nvSpPr>
          <p:cNvPr id="12" name="矩形 11"/>
          <p:cNvSpPr/>
          <p:nvPr/>
        </p:nvSpPr>
        <p:spPr>
          <a:xfrm>
            <a:off x="1891335" y="1925291"/>
            <a:ext cx="2124722" cy="549542"/>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相关定义</a:t>
            </a:r>
            <a:endParaRPr lang="en-US" altLang="zh-CN" sz="2806" dirty="0">
              <a:latin typeface="楷体" pitchFamily="49" charset="-122"/>
              <a:ea typeface="楷体" pitchFamily="49" charset="-122"/>
            </a:endParaRPr>
          </a:p>
        </p:txBody>
      </p:sp>
      <p:sp>
        <p:nvSpPr>
          <p:cNvPr id="13" name="Rectangle 4"/>
          <p:cNvSpPr>
            <a:spLocks noChangeArrowheads="1"/>
          </p:cNvSpPr>
          <p:nvPr/>
        </p:nvSpPr>
        <p:spPr bwMode="auto">
          <a:xfrm>
            <a:off x="2258822" y="2455747"/>
            <a:ext cx="7694613" cy="39783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梯度图像</a:t>
            </a: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梯度图像中的极小区域</a:t>
            </a: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流域</a:t>
            </a: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谷底和山峰</a:t>
            </a: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涨水从谷底开始，单灰值递加，第</a:t>
            </a:r>
            <a:r>
              <a:rPr lang="en-US" altLang="zh-CN" sz="2806" i="1" dirty="0">
                <a:ea typeface="楷体" pitchFamily="49" charset="-122"/>
                <a:cs typeface="Times New Roman" panose="02020603050405020304" pitchFamily="18" charset="0"/>
              </a:rPr>
              <a:t>n</a:t>
            </a:r>
            <a:r>
              <a:rPr lang="zh-CN" altLang="en-US" sz="2806" dirty="0">
                <a:latin typeface="楷体" pitchFamily="49" charset="-122"/>
                <a:ea typeface="楷体" pitchFamily="49" charset="-122"/>
              </a:rPr>
              <a:t>步时水深为</a:t>
            </a:r>
            <a:r>
              <a:rPr lang="en-US" altLang="zh-CN" sz="2806" i="1" dirty="0">
                <a:ea typeface="楷体" pitchFamily="49" charset="-122"/>
                <a:cs typeface="Times New Roman" panose="02020603050405020304" pitchFamily="18" charset="0"/>
              </a:rPr>
              <a:t>n </a:t>
            </a:r>
            <a:r>
              <a:rPr lang="zh-CN" altLang="en-US" sz="2806" dirty="0">
                <a:latin typeface="楷体" pitchFamily="49" charset="-122"/>
                <a:ea typeface="楷体" pitchFamily="49" charset="-122"/>
              </a:rPr>
              <a:t>，定义：</a:t>
            </a: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水深为</a:t>
            </a:r>
            <a:r>
              <a:rPr lang="en-US" altLang="zh-CN" sz="2806" i="1" dirty="0">
                <a:ea typeface="楷体" pitchFamily="49" charset="-122"/>
                <a:cs typeface="Times New Roman" panose="02020603050405020304" pitchFamily="18" charset="0"/>
              </a:rPr>
              <a:t>n</a:t>
            </a:r>
            <a:r>
              <a:rPr lang="zh-CN" altLang="en-US" sz="2806" dirty="0">
                <a:latin typeface="楷体" pitchFamily="49" charset="-122"/>
                <a:ea typeface="楷体" pitchFamily="49" charset="-122"/>
              </a:rPr>
              <a:t>时，流域所对应水平面区域</a:t>
            </a:r>
          </a:p>
          <a:p>
            <a:pPr marL="562910" indent="-437369" eaLnBrk="0" hangingPunct="0">
              <a:buClr>
                <a:srgbClr val="7000C8"/>
              </a:buClr>
              <a:buSzPct val="75000"/>
              <a:buFont typeface="Wingdings" pitchFamily="2" charset="2"/>
              <a:buChar char="p"/>
            </a:pPr>
            <a:endParaRPr lang="zh-CN" altLang="en-US" sz="2806" dirty="0">
              <a:latin typeface="楷体" pitchFamily="49" charset="-122"/>
              <a:ea typeface="楷体" pitchFamily="49" charset="-122"/>
            </a:endParaRPr>
          </a:p>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第</a:t>
            </a:r>
            <a:r>
              <a:rPr lang="en-US" altLang="zh-CN" sz="2806" i="1" dirty="0">
                <a:ea typeface="楷体" pitchFamily="49" charset="-122"/>
                <a:cs typeface="Times New Roman" panose="02020603050405020304" pitchFamily="18" charset="0"/>
              </a:rPr>
              <a:t>n</a:t>
            </a:r>
            <a:r>
              <a:rPr lang="zh-CN" altLang="en-US" sz="2806" dirty="0">
                <a:latin typeface="楷体" pitchFamily="49" charset="-122"/>
                <a:ea typeface="楷体" pitchFamily="49" charset="-122"/>
              </a:rPr>
              <a:t>步流域溢流部分的并 </a:t>
            </a:r>
          </a:p>
        </p:txBody>
      </p:sp>
      <p:graphicFrame>
        <p:nvGraphicFramePr>
          <p:cNvPr id="14" name="Object 5"/>
          <p:cNvGraphicFramePr>
            <a:graphicFrameLocks noChangeAspect="1"/>
          </p:cNvGraphicFramePr>
          <p:nvPr>
            <p:extLst/>
          </p:nvPr>
        </p:nvGraphicFramePr>
        <p:xfrm>
          <a:off x="4360747" y="2447985"/>
          <a:ext cx="1166285" cy="564919"/>
        </p:xfrm>
        <a:graphic>
          <a:graphicData uri="http://schemas.openxmlformats.org/presentationml/2006/ole">
            <mc:AlternateContent xmlns:mc="http://schemas.openxmlformats.org/markup-compatibility/2006">
              <mc:Choice xmlns:v="urn:schemas-microsoft-com:vml" Requires="v">
                <p:oleObj spid="_x0000_s23562" name="Equation" r:id="rId3" imgW="533160" imgH="253800" progId="Equation.DSMT4">
                  <p:embed/>
                </p:oleObj>
              </mc:Choice>
              <mc:Fallback>
                <p:oleObj name="Equation" r:id="rId3" imgW="533160" imgH="253800" progId="Equation.DSMT4">
                  <p:embed/>
                  <p:pic>
                    <p:nvPicPr>
                      <p:cNvPr id="14" name="Object 5"/>
                      <p:cNvPicPr>
                        <a:picLocks noChangeAspect="1" noChangeArrowheads="1"/>
                      </p:cNvPicPr>
                      <p:nvPr/>
                    </p:nvPicPr>
                    <p:blipFill>
                      <a:blip r:embed="rId4"/>
                      <a:srcRect/>
                      <a:stretch>
                        <a:fillRect/>
                      </a:stretch>
                    </p:blipFill>
                    <p:spPr bwMode="auto">
                      <a:xfrm>
                        <a:off x="4360747" y="2447985"/>
                        <a:ext cx="1166285" cy="5649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
          <p:cNvGraphicFramePr>
            <a:graphicFrameLocks noChangeAspect="1"/>
          </p:cNvGraphicFramePr>
          <p:nvPr>
            <p:extLst/>
          </p:nvPr>
        </p:nvGraphicFramePr>
        <p:xfrm>
          <a:off x="6632573" y="2935962"/>
          <a:ext cx="2172611" cy="506200"/>
        </p:xfrm>
        <a:graphic>
          <a:graphicData uri="http://schemas.openxmlformats.org/presentationml/2006/ole">
            <mc:AlternateContent xmlns:mc="http://schemas.openxmlformats.org/markup-compatibility/2006">
              <mc:Choice xmlns:v="urn:schemas-microsoft-com:vml" Requires="v">
                <p:oleObj spid="_x0000_s23563" name="Equation" r:id="rId5" imgW="990360" imgH="228600" progId="Equation.DSMT4">
                  <p:embed/>
                </p:oleObj>
              </mc:Choice>
              <mc:Fallback>
                <p:oleObj name="Equation" r:id="rId5" imgW="990360" imgH="228600" progId="Equation.DSMT4">
                  <p:embed/>
                  <p:pic>
                    <p:nvPicPr>
                      <p:cNvPr id="15" name="Object 7"/>
                      <p:cNvPicPr>
                        <a:picLocks noChangeAspect="1" noChangeArrowheads="1"/>
                      </p:cNvPicPr>
                      <p:nvPr/>
                    </p:nvPicPr>
                    <p:blipFill>
                      <a:blip r:embed="rId6"/>
                      <a:srcRect/>
                      <a:stretch>
                        <a:fillRect/>
                      </a:stretch>
                    </p:blipFill>
                    <p:spPr bwMode="auto">
                      <a:xfrm>
                        <a:off x="6632573" y="2935962"/>
                        <a:ext cx="2172611" cy="50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9"/>
          <p:cNvGraphicFramePr>
            <a:graphicFrameLocks noChangeAspect="1"/>
          </p:cNvGraphicFramePr>
          <p:nvPr>
            <p:extLst/>
          </p:nvPr>
        </p:nvGraphicFramePr>
        <p:xfrm>
          <a:off x="3682437" y="3357120"/>
          <a:ext cx="1127815" cy="556821"/>
        </p:xfrm>
        <a:graphic>
          <a:graphicData uri="http://schemas.openxmlformats.org/presentationml/2006/ole">
            <mc:AlternateContent xmlns:mc="http://schemas.openxmlformats.org/markup-compatibility/2006">
              <mc:Choice xmlns:v="urn:schemas-microsoft-com:vml" Requires="v">
                <p:oleObj spid="_x0000_s23564" name="Equation" r:id="rId7" imgW="507960" imgH="253800" progId="Equation.DSMT4">
                  <p:embed/>
                </p:oleObj>
              </mc:Choice>
              <mc:Fallback>
                <p:oleObj name="Equation" r:id="rId7" imgW="507960" imgH="253800" progId="Equation.DSMT4">
                  <p:embed/>
                  <p:pic>
                    <p:nvPicPr>
                      <p:cNvPr id="16" name="Object 9"/>
                      <p:cNvPicPr>
                        <a:picLocks noChangeAspect="1" noChangeArrowheads="1"/>
                      </p:cNvPicPr>
                      <p:nvPr/>
                    </p:nvPicPr>
                    <p:blipFill>
                      <a:blip r:embed="rId8"/>
                      <a:srcRect/>
                      <a:stretch>
                        <a:fillRect/>
                      </a:stretch>
                    </p:blipFill>
                    <p:spPr bwMode="auto">
                      <a:xfrm>
                        <a:off x="3682437" y="3357120"/>
                        <a:ext cx="1127815" cy="556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1"/>
          <p:cNvGraphicFramePr>
            <a:graphicFrameLocks noChangeAspect="1"/>
          </p:cNvGraphicFramePr>
          <p:nvPr>
            <p:extLst/>
          </p:nvPr>
        </p:nvGraphicFramePr>
        <p:xfrm>
          <a:off x="4787980" y="3804602"/>
          <a:ext cx="1771701" cy="447480"/>
        </p:xfrm>
        <a:graphic>
          <a:graphicData uri="http://schemas.openxmlformats.org/presentationml/2006/ole">
            <mc:AlternateContent xmlns:mc="http://schemas.openxmlformats.org/markup-compatibility/2006">
              <mc:Choice xmlns:v="urn:schemas-microsoft-com:vml" Requires="v">
                <p:oleObj spid="_x0000_s23565" name="Equation" r:id="rId9" imgW="799920" imgH="203040" progId="Equation.DSMT4">
                  <p:embed/>
                </p:oleObj>
              </mc:Choice>
              <mc:Fallback>
                <p:oleObj name="Equation" r:id="rId9" imgW="799920" imgH="203040" progId="Equation.DSMT4">
                  <p:embed/>
                  <p:pic>
                    <p:nvPicPr>
                      <p:cNvPr id="17" name="Object 11"/>
                      <p:cNvPicPr>
                        <a:picLocks noChangeAspect="1" noChangeArrowheads="1"/>
                      </p:cNvPicPr>
                      <p:nvPr/>
                    </p:nvPicPr>
                    <p:blipFill>
                      <a:blip r:embed="rId10"/>
                      <a:srcRect/>
                      <a:stretch>
                        <a:fillRect/>
                      </a:stretch>
                    </p:blipFill>
                    <p:spPr bwMode="auto">
                      <a:xfrm>
                        <a:off x="4787980" y="3804602"/>
                        <a:ext cx="1771701" cy="447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extLst/>
          </p:nvPr>
        </p:nvGraphicFramePr>
        <p:xfrm>
          <a:off x="6559680" y="3804602"/>
          <a:ext cx="1856742" cy="447480"/>
        </p:xfrm>
        <a:graphic>
          <a:graphicData uri="http://schemas.openxmlformats.org/presentationml/2006/ole">
            <mc:AlternateContent xmlns:mc="http://schemas.openxmlformats.org/markup-compatibility/2006">
              <mc:Choice xmlns:v="urn:schemas-microsoft-com:vml" Requires="v">
                <p:oleObj spid="_x0000_s23566" name="Equation" r:id="rId11" imgW="838080" imgH="203040" progId="Equation.DSMT4">
                  <p:embed/>
                </p:oleObj>
              </mc:Choice>
              <mc:Fallback>
                <p:oleObj name="Equation" r:id="rId11" imgW="838080" imgH="203040" progId="Equation.DSMT4">
                  <p:embed/>
                  <p:pic>
                    <p:nvPicPr>
                      <p:cNvPr id="18" name="Object 12"/>
                      <p:cNvPicPr>
                        <a:picLocks noChangeAspect="1" noChangeArrowheads="1"/>
                      </p:cNvPicPr>
                      <p:nvPr/>
                    </p:nvPicPr>
                    <p:blipFill>
                      <a:blip r:embed="rId12"/>
                      <a:srcRect/>
                      <a:stretch>
                        <a:fillRect/>
                      </a:stretch>
                    </p:blipFill>
                    <p:spPr bwMode="auto">
                      <a:xfrm>
                        <a:off x="6559680" y="3804602"/>
                        <a:ext cx="1856742" cy="447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5"/>
          <p:cNvGraphicFramePr>
            <a:graphicFrameLocks noChangeAspect="1"/>
          </p:cNvGraphicFramePr>
          <p:nvPr>
            <p:extLst/>
          </p:nvPr>
        </p:nvGraphicFramePr>
        <p:xfrm>
          <a:off x="5223486" y="4600348"/>
          <a:ext cx="3842898" cy="613515"/>
        </p:xfrm>
        <a:graphic>
          <a:graphicData uri="http://schemas.openxmlformats.org/presentationml/2006/ole">
            <mc:AlternateContent xmlns:mc="http://schemas.openxmlformats.org/markup-compatibility/2006">
              <mc:Choice xmlns:v="urn:schemas-microsoft-com:vml" Requires="v">
                <p:oleObj spid="_x0000_s23567" name="Equation" r:id="rId13" imgW="1854000" imgH="279360" progId="Equation.DSMT4">
                  <p:embed/>
                </p:oleObj>
              </mc:Choice>
              <mc:Fallback>
                <p:oleObj name="Equation" r:id="rId13" imgW="1854000" imgH="279360" progId="Equation.DSMT4">
                  <p:embed/>
                  <p:pic>
                    <p:nvPicPr>
                      <p:cNvPr id="19" name="Object 15"/>
                      <p:cNvPicPr>
                        <a:picLocks noChangeAspect="1" noChangeArrowheads="1"/>
                      </p:cNvPicPr>
                      <p:nvPr/>
                    </p:nvPicPr>
                    <p:blipFill>
                      <a:blip r:embed="rId14"/>
                      <a:srcRect/>
                      <a:stretch>
                        <a:fillRect/>
                      </a:stretch>
                    </p:blipFill>
                    <p:spPr bwMode="auto">
                      <a:xfrm>
                        <a:off x="5223486" y="4600348"/>
                        <a:ext cx="3842898" cy="613515"/>
                      </a:xfrm>
                      <a:prstGeom prst="rect">
                        <a:avLst/>
                      </a:prstGeom>
                      <a:noFill/>
                      <a:extLst/>
                    </p:spPr>
                  </p:pic>
                </p:oleObj>
              </mc:Fallback>
            </mc:AlternateContent>
          </a:graphicData>
        </a:graphic>
      </p:graphicFrame>
      <p:graphicFrame>
        <p:nvGraphicFramePr>
          <p:cNvPr id="20" name="Object 17"/>
          <p:cNvGraphicFramePr>
            <a:graphicFrameLocks noChangeAspect="1"/>
          </p:cNvGraphicFramePr>
          <p:nvPr>
            <p:extLst/>
          </p:nvPr>
        </p:nvGraphicFramePr>
        <p:xfrm>
          <a:off x="4706987" y="5468988"/>
          <a:ext cx="3666915" cy="558845"/>
        </p:xfrm>
        <a:graphic>
          <a:graphicData uri="http://schemas.openxmlformats.org/presentationml/2006/ole">
            <mc:AlternateContent xmlns:mc="http://schemas.openxmlformats.org/markup-compatibility/2006">
              <mc:Choice xmlns:v="urn:schemas-microsoft-com:vml" Requires="v">
                <p:oleObj spid="_x0000_s23568" name="Equation" r:id="rId15" imgW="1663560" imgH="253800" progId="Equation.DSMT4">
                  <p:embed/>
                </p:oleObj>
              </mc:Choice>
              <mc:Fallback>
                <p:oleObj name="Equation" r:id="rId15" imgW="1663560" imgH="253800" progId="Equation.DSMT4">
                  <p:embed/>
                  <p:pic>
                    <p:nvPicPr>
                      <p:cNvPr id="20" name="Object 17"/>
                      <p:cNvPicPr>
                        <a:picLocks noChangeAspect="1" noChangeArrowheads="1"/>
                      </p:cNvPicPr>
                      <p:nvPr/>
                    </p:nvPicPr>
                    <p:blipFill>
                      <a:blip r:embed="rId16"/>
                      <a:srcRect/>
                      <a:stretch>
                        <a:fillRect/>
                      </a:stretch>
                    </p:blipFill>
                    <p:spPr bwMode="auto">
                      <a:xfrm>
                        <a:off x="4706987" y="5468988"/>
                        <a:ext cx="3666915" cy="558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9"/>
          <p:cNvGraphicFramePr>
            <a:graphicFrameLocks noChangeAspect="1"/>
          </p:cNvGraphicFramePr>
          <p:nvPr>
            <p:extLst/>
          </p:nvPr>
        </p:nvGraphicFramePr>
        <p:xfrm>
          <a:off x="6656871" y="5912419"/>
          <a:ext cx="852440" cy="564920"/>
        </p:xfrm>
        <a:graphic>
          <a:graphicData uri="http://schemas.openxmlformats.org/presentationml/2006/ole">
            <mc:AlternateContent xmlns:mc="http://schemas.openxmlformats.org/markup-compatibility/2006">
              <mc:Choice xmlns:v="urn:schemas-microsoft-com:vml" Requires="v">
                <p:oleObj spid="_x0000_s23569" name="Equation" r:id="rId17" imgW="393480" imgH="253800" progId="Equation.DSMT4">
                  <p:embed/>
                </p:oleObj>
              </mc:Choice>
              <mc:Fallback>
                <p:oleObj name="Equation" r:id="rId17" imgW="393480" imgH="253800" progId="Equation.DSMT4">
                  <p:embed/>
                  <p:pic>
                    <p:nvPicPr>
                      <p:cNvPr id="21" name="Object 19"/>
                      <p:cNvPicPr>
                        <a:picLocks noChangeAspect="1" noChangeArrowheads="1"/>
                      </p:cNvPicPr>
                      <p:nvPr/>
                    </p:nvPicPr>
                    <p:blipFill>
                      <a:blip r:embed="rId18"/>
                      <a:srcRect/>
                      <a:stretch>
                        <a:fillRect/>
                      </a:stretch>
                    </p:blipFill>
                    <p:spPr bwMode="auto">
                      <a:xfrm>
                        <a:off x="6656871" y="5912419"/>
                        <a:ext cx="852440" cy="564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4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strips(upRigh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trips(upRight)">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up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strips(upRight)">
                                      <p:cBhvr>
                                        <p:cTn id="27" dur="500"/>
                                        <p:tgtEl>
                                          <p:spTgt spid="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trips(up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strips(upRight)">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trips(upRigh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strips(upRigh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13">
                                            <p:txEl>
                                              <p:pRg st="4" end="4"/>
                                            </p:txEl>
                                          </p:spTgt>
                                        </p:tgtEl>
                                        <p:attrNameLst>
                                          <p:attrName>style.visibility</p:attrName>
                                        </p:attrNameLst>
                                      </p:cBhvr>
                                      <p:to>
                                        <p:strVal val="visible"/>
                                      </p:to>
                                    </p:set>
                                    <p:animEffect transition="in" filter="strips(upRight)">
                                      <p:cBhvr>
                                        <p:cTn id="52" dur="500"/>
                                        <p:tgtEl>
                                          <p:spTgt spid="1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strips(upRigh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13">
                                            <p:txEl>
                                              <p:pRg st="5" end="5"/>
                                            </p:txEl>
                                          </p:spTgt>
                                        </p:tgtEl>
                                        <p:attrNameLst>
                                          <p:attrName>style.visibility</p:attrName>
                                        </p:attrNameLst>
                                      </p:cBhvr>
                                      <p:to>
                                        <p:strVal val="visible"/>
                                      </p:to>
                                    </p:set>
                                    <p:animEffect transition="in" filter="strips(upRight)">
                                      <p:cBhvr>
                                        <p:cTn id="62" dur="500"/>
                                        <p:tgtEl>
                                          <p:spTgt spid="1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upRigh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3" fill="hold" grpId="0" nodeType="clickEffect">
                                  <p:stCondLst>
                                    <p:cond delay="0"/>
                                  </p:stCondLst>
                                  <p:childTnLst>
                                    <p:set>
                                      <p:cBhvr>
                                        <p:cTn id="71" dur="1" fill="hold">
                                          <p:stCondLst>
                                            <p:cond delay="0"/>
                                          </p:stCondLst>
                                        </p:cTn>
                                        <p:tgtEl>
                                          <p:spTgt spid="13">
                                            <p:txEl>
                                              <p:pRg st="7" end="7"/>
                                            </p:txEl>
                                          </p:spTgt>
                                        </p:tgtEl>
                                        <p:attrNameLst>
                                          <p:attrName>style.visibility</p:attrName>
                                        </p:attrNameLst>
                                      </p:cBhvr>
                                      <p:to>
                                        <p:strVal val="visible"/>
                                      </p:to>
                                    </p:set>
                                    <p:animEffect transition="in" filter="strips(upRight)">
                                      <p:cBhvr>
                                        <p:cTn id="72" dur="500"/>
                                        <p:tgtEl>
                                          <p:spTgt spid="13">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strips(upRight)">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076256" y="5918766"/>
            <a:ext cx="2134140" cy="295621"/>
          </a:xfrm>
        </p:spPr>
        <p:txBody>
          <a:bodyPr/>
          <a:lstStyle/>
          <a:p>
            <a:pPr>
              <a:defRPr/>
            </a:pPr>
            <a:fld id="{86B80474-C022-40E8-9ADC-2B883F75D627}" type="slidenum">
              <a:rPr lang="en-US" altLang="zh-CN" smtClean="0"/>
              <a:pPr>
                <a:defRPr/>
              </a:pPr>
              <a:t>86</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）算法</a:t>
            </a:r>
          </a:p>
        </p:txBody>
      </p:sp>
      <p:grpSp>
        <p:nvGrpSpPr>
          <p:cNvPr id="54" name="组合 53"/>
          <p:cNvGrpSpPr/>
          <p:nvPr/>
        </p:nvGrpSpPr>
        <p:grpSpPr>
          <a:xfrm>
            <a:off x="1891334" y="1913579"/>
            <a:ext cx="3699526" cy="591100"/>
            <a:chOff x="288000" y="1609480"/>
            <a:chExt cx="2900531" cy="463439"/>
          </a:xfrm>
        </p:grpSpPr>
        <p:sp>
          <p:nvSpPr>
            <p:cNvPr id="12" name="Rectangle 4"/>
            <p:cNvSpPr>
              <a:spLocks noChangeArrowheads="1"/>
            </p:cNvSpPr>
            <p:nvPr/>
          </p:nvSpPr>
          <p:spPr bwMode="auto">
            <a:xfrm>
              <a:off x="288000" y="1609480"/>
              <a:ext cx="2900531" cy="43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    的递归计算</a:t>
              </a:r>
            </a:p>
          </p:txBody>
        </p:sp>
        <p:graphicFrame>
          <p:nvGraphicFramePr>
            <p:cNvPr id="14" name="Object 7"/>
            <p:cNvGraphicFramePr>
              <a:graphicFrameLocks noChangeAspect="1"/>
            </p:cNvGraphicFramePr>
            <p:nvPr>
              <p:extLst/>
            </p:nvPr>
          </p:nvGraphicFramePr>
          <p:xfrm>
            <a:off x="676275" y="1631594"/>
            <a:ext cx="669925" cy="441325"/>
          </p:xfrm>
          <a:graphic>
            <a:graphicData uri="http://schemas.openxmlformats.org/presentationml/2006/ole">
              <mc:AlternateContent xmlns:mc="http://schemas.openxmlformats.org/markup-compatibility/2006">
                <mc:Choice xmlns:v="urn:schemas-microsoft-com:vml" Requires="v">
                  <p:oleObj spid="_x0000_s24589" name="Equation" r:id="rId3" imgW="393480" imgH="253800" progId="Equation.DSMT4">
                    <p:embed/>
                  </p:oleObj>
                </mc:Choice>
                <mc:Fallback>
                  <p:oleObj name="Equation" r:id="rId3" imgW="393480" imgH="253800" progId="Equation.DSMT4">
                    <p:embed/>
                    <p:pic>
                      <p:nvPicPr>
                        <p:cNvPr id="14" name="Object 7"/>
                        <p:cNvPicPr>
                          <a:picLocks noChangeAspect="1" noChangeArrowheads="1"/>
                        </p:cNvPicPr>
                        <p:nvPr/>
                      </p:nvPicPr>
                      <p:blipFill>
                        <a:blip r:embed="rId4"/>
                        <a:srcRect/>
                        <a:stretch>
                          <a:fillRect/>
                        </a:stretch>
                      </p:blipFill>
                      <p:spPr bwMode="auto">
                        <a:xfrm>
                          <a:off x="676275" y="1631594"/>
                          <a:ext cx="6699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8"/>
          <p:cNvGrpSpPr>
            <a:grpSpLocks noChangeAspect="1"/>
          </p:cNvGrpSpPr>
          <p:nvPr/>
        </p:nvGrpSpPr>
        <p:grpSpPr bwMode="auto">
          <a:xfrm>
            <a:off x="2225676" y="3934141"/>
            <a:ext cx="8288338" cy="2130426"/>
            <a:chOff x="3711" y="9165"/>
            <a:chExt cx="8046" cy="2068"/>
          </a:xfrm>
        </p:grpSpPr>
        <p:sp>
          <p:nvSpPr>
            <p:cNvPr id="16" name="AutoShape 9"/>
            <p:cNvSpPr>
              <a:spLocks noChangeAspect="1" noChangeArrowheads="1"/>
            </p:cNvSpPr>
            <p:nvPr/>
          </p:nvSpPr>
          <p:spPr bwMode="auto">
            <a:xfrm>
              <a:off x="3711" y="9165"/>
              <a:ext cx="8046" cy="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296"/>
            </a:p>
          </p:txBody>
        </p:sp>
        <p:grpSp>
          <p:nvGrpSpPr>
            <p:cNvPr id="17" name="Group 10"/>
            <p:cNvGrpSpPr>
              <a:grpSpLocks/>
            </p:cNvGrpSpPr>
            <p:nvPr/>
          </p:nvGrpSpPr>
          <p:grpSpPr bwMode="auto">
            <a:xfrm>
              <a:off x="3711" y="9174"/>
              <a:ext cx="3734" cy="2059"/>
              <a:chOff x="3711" y="9174"/>
              <a:chExt cx="3734" cy="2059"/>
            </a:xfrm>
          </p:grpSpPr>
          <p:sp>
            <p:nvSpPr>
              <p:cNvPr id="31" name="Freeform 11"/>
              <p:cNvSpPr>
                <a:spLocks/>
              </p:cNvSpPr>
              <p:nvPr/>
            </p:nvSpPr>
            <p:spPr bwMode="auto">
              <a:xfrm>
                <a:off x="4152" y="9330"/>
                <a:ext cx="3293" cy="1807"/>
              </a:xfrm>
              <a:custGeom>
                <a:avLst/>
                <a:gdLst>
                  <a:gd name="T0" fmla="*/ 0 w 3293"/>
                  <a:gd name="T1" fmla="*/ 390 h 1807"/>
                  <a:gd name="T2" fmla="*/ 293 w 3293"/>
                  <a:gd name="T3" fmla="*/ 900 h 1807"/>
                  <a:gd name="T4" fmla="*/ 652 w 3293"/>
                  <a:gd name="T5" fmla="*/ 1785 h 1807"/>
                  <a:gd name="T6" fmla="*/ 1102 w 3293"/>
                  <a:gd name="T7" fmla="*/ 1035 h 1807"/>
                  <a:gd name="T8" fmla="*/ 1563 w 3293"/>
                  <a:gd name="T9" fmla="*/ 615 h 1807"/>
                  <a:gd name="T10" fmla="*/ 2257 w 3293"/>
                  <a:gd name="T11" fmla="*/ 1230 h 1807"/>
                  <a:gd name="T12" fmla="*/ 3293 w 3293"/>
                  <a:gd name="T13" fmla="*/ 0 h 1807"/>
                  <a:gd name="T14" fmla="*/ 0 60000 65536"/>
                  <a:gd name="T15" fmla="*/ 0 60000 65536"/>
                  <a:gd name="T16" fmla="*/ 0 60000 65536"/>
                  <a:gd name="T17" fmla="*/ 0 60000 65536"/>
                  <a:gd name="T18" fmla="*/ 0 60000 65536"/>
                  <a:gd name="T19" fmla="*/ 0 60000 65536"/>
                  <a:gd name="T20" fmla="*/ 0 60000 65536"/>
                  <a:gd name="T21" fmla="*/ 0 w 3293"/>
                  <a:gd name="T22" fmla="*/ 0 h 1807"/>
                  <a:gd name="T23" fmla="*/ 3293 w 3293"/>
                  <a:gd name="T24" fmla="*/ 1807 h 1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3" h="1807">
                    <a:moveTo>
                      <a:pt x="0" y="390"/>
                    </a:moveTo>
                    <a:cubicBezTo>
                      <a:pt x="47" y="474"/>
                      <a:pt x="184" y="668"/>
                      <a:pt x="293" y="900"/>
                    </a:cubicBezTo>
                    <a:cubicBezTo>
                      <a:pt x="402" y="1132"/>
                      <a:pt x="517" y="1763"/>
                      <a:pt x="652" y="1785"/>
                    </a:cubicBezTo>
                    <a:cubicBezTo>
                      <a:pt x="787" y="1807"/>
                      <a:pt x="950" y="1230"/>
                      <a:pt x="1102" y="1035"/>
                    </a:cubicBezTo>
                    <a:cubicBezTo>
                      <a:pt x="1254" y="840"/>
                      <a:pt x="1371" y="583"/>
                      <a:pt x="1563" y="615"/>
                    </a:cubicBezTo>
                    <a:cubicBezTo>
                      <a:pt x="1755" y="647"/>
                      <a:pt x="1969" y="1332"/>
                      <a:pt x="2257" y="1230"/>
                    </a:cubicBezTo>
                    <a:cubicBezTo>
                      <a:pt x="2545" y="1128"/>
                      <a:pt x="3120" y="205"/>
                      <a:pt x="3293"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32" name="Line 12"/>
              <p:cNvSpPr>
                <a:spLocks noChangeShapeType="1"/>
              </p:cNvSpPr>
              <p:nvPr/>
            </p:nvSpPr>
            <p:spPr bwMode="auto">
              <a:xfrm flipH="1">
                <a:off x="3945" y="10575"/>
                <a:ext cx="2449" cy="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3" name="Line 13"/>
              <p:cNvSpPr>
                <a:spLocks noChangeShapeType="1"/>
              </p:cNvSpPr>
              <p:nvPr/>
            </p:nvSpPr>
            <p:spPr bwMode="auto">
              <a:xfrm>
                <a:off x="4504" y="10380"/>
                <a:ext cx="2775"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4" name="Line 14"/>
              <p:cNvSpPr>
                <a:spLocks noChangeShapeType="1"/>
              </p:cNvSpPr>
              <p:nvPr/>
            </p:nvSpPr>
            <p:spPr bwMode="auto">
              <a:xfrm>
                <a:off x="4579" y="10590"/>
                <a:ext cx="5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35" name="Object 15"/>
              <p:cNvGraphicFramePr>
                <a:graphicFrameLocks noChangeAspect="1"/>
              </p:cNvGraphicFramePr>
              <p:nvPr/>
            </p:nvGraphicFramePr>
            <p:xfrm>
              <a:off x="3711" y="10888"/>
              <a:ext cx="795" cy="345"/>
            </p:xfrm>
            <a:graphic>
              <a:graphicData uri="http://schemas.openxmlformats.org/presentationml/2006/ole">
                <mc:AlternateContent xmlns:mc="http://schemas.openxmlformats.org/markup-compatibility/2006">
                  <mc:Choice xmlns:v="urn:schemas-microsoft-com:vml" Requires="v">
                    <p:oleObj spid="_x0000_s24590" name="公式" r:id="rId5" imgW="507960" imgH="215640" progId="Equation.3">
                      <p:embed/>
                    </p:oleObj>
                  </mc:Choice>
                  <mc:Fallback>
                    <p:oleObj name="公式" r:id="rId5" imgW="507960" imgH="215640" progId="Equation.3">
                      <p:embed/>
                      <p:pic>
                        <p:nvPicPr>
                          <p:cNvPr id="3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 y="10888"/>
                            <a:ext cx="7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Line 16"/>
              <p:cNvSpPr>
                <a:spLocks noChangeShapeType="1"/>
              </p:cNvSpPr>
              <p:nvPr/>
            </p:nvSpPr>
            <p:spPr bwMode="auto">
              <a:xfrm flipV="1">
                <a:off x="4504" y="10628"/>
                <a:ext cx="289"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37" name="Freeform 17"/>
              <p:cNvSpPr>
                <a:spLocks/>
              </p:cNvSpPr>
              <p:nvPr/>
            </p:nvSpPr>
            <p:spPr bwMode="auto">
              <a:xfrm>
                <a:off x="4509" y="10380"/>
                <a:ext cx="734" cy="1"/>
              </a:xfrm>
              <a:custGeom>
                <a:avLst/>
                <a:gdLst>
                  <a:gd name="T0" fmla="*/ 0 w 734"/>
                  <a:gd name="T1" fmla="*/ 0 h 1"/>
                  <a:gd name="T2" fmla="*/ 734 w 734"/>
                  <a:gd name="T3" fmla="*/ 1 h 1"/>
                  <a:gd name="T4" fmla="*/ 0 60000 65536"/>
                  <a:gd name="T5" fmla="*/ 0 60000 65536"/>
                  <a:gd name="T6" fmla="*/ 0 w 734"/>
                  <a:gd name="T7" fmla="*/ 0 h 1"/>
                  <a:gd name="T8" fmla="*/ 734 w 734"/>
                  <a:gd name="T9" fmla="*/ 1 h 1"/>
                </a:gdLst>
                <a:ahLst/>
                <a:cxnLst>
                  <a:cxn ang="T4">
                    <a:pos x="T0" y="T1"/>
                  </a:cxn>
                  <a:cxn ang="T5">
                    <a:pos x="T2" y="T3"/>
                  </a:cxn>
                </a:cxnLst>
                <a:rect l="T6" t="T7" r="T8" b="T9"/>
                <a:pathLst>
                  <a:path w="734" h="1">
                    <a:moveTo>
                      <a:pt x="0" y="0"/>
                    </a:moveTo>
                    <a:lnTo>
                      <a:pt x="734" y="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38" name="Freeform 18"/>
              <p:cNvSpPr>
                <a:spLocks/>
              </p:cNvSpPr>
              <p:nvPr/>
            </p:nvSpPr>
            <p:spPr bwMode="auto">
              <a:xfrm>
                <a:off x="6089" y="10381"/>
                <a:ext cx="565" cy="1"/>
              </a:xfrm>
              <a:custGeom>
                <a:avLst/>
                <a:gdLst>
                  <a:gd name="T0" fmla="*/ 0 w 734"/>
                  <a:gd name="T1" fmla="*/ 0 h 1"/>
                  <a:gd name="T2" fmla="*/ 565 w 734"/>
                  <a:gd name="T3" fmla="*/ 1 h 1"/>
                  <a:gd name="T4" fmla="*/ 0 60000 65536"/>
                  <a:gd name="T5" fmla="*/ 0 60000 65536"/>
                  <a:gd name="T6" fmla="*/ 0 w 734"/>
                  <a:gd name="T7" fmla="*/ 0 h 1"/>
                  <a:gd name="T8" fmla="*/ 734 w 734"/>
                  <a:gd name="T9" fmla="*/ 1 h 1"/>
                </a:gdLst>
                <a:ahLst/>
                <a:cxnLst>
                  <a:cxn ang="T4">
                    <a:pos x="T0" y="T1"/>
                  </a:cxn>
                  <a:cxn ang="T5">
                    <a:pos x="T2" y="T3"/>
                  </a:cxn>
                </a:cxnLst>
                <a:rect l="T6" t="T7" r="T8" b="T9"/>
                <a:pathLst>
                  <a:path w="734" h="1">
                    <a:moveTo>
                      <a:pt x="0" y="0"/>
                    </a:moveTo>
                    <a:lnTo>
                      <a:pt x="734" y="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39" name="Line 19"/>
              <p:cNvSpPr>
                <a:spLocks noChangeShapeType="1"/>
              </p:cNvSpPr>
              <p:nvPr/>
            </p:nvSpPr>
            <p:spPr bwMode="auto">
              <a:xfrm flipH="1">
                <a:off x="4988" y="9530"/>
                <a:ext cx="660" cy="7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40" name="Line 20"/>
              <p:cNvSpPr>
                <a:spLocks noChangeShapeType="1"/>
              </p:cNvSpPr>
              <p:nvPr/>
            </p:nvSpPr>
            <p:spPr bwMode="auto">
              <a:xfrm>
                <a:off x="5648" y="9530"/>
                <a:ext cx="615" cy="7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41" name="Object 21"/>
              <p:cNvGraphicFramePr>
                <a:graphicFrameLocks noChangeAspect="1"/>
              </p:cNvGraphicFramePr>
              <p:nvPr/>
            </p:nvGraphicFramePr>
            <p:xfrm>
              <a:off x="6488" y="9726"/>
              <a:ext cx="298" cy="345"/>
            </p:xfrm>
            <a:graphic>
              <a:graphicData uri="http://schemas.openxmlformats.org/presentationml/2006/ole">
                <mc:AlternateContent xmlns:mc="http://schemas.openxmlformats.org/markup-compatibility/2006">
                  <mc:Choice xmlns:v="urn:schemas-microsoft-com:vml" Requires="v">
                    <p:oleObj spid="_x0000_s24591" name="公式" r:id="rId7" imgW="190440" imgH="215640" progId="Equation.3">
                      <p:embed/>
                    </p:oleObj>
                  </mc:Choice>
                  <mc:Fallback>
                    <p:oleObj name="公式" r:id="rId7" imgW="190440" imgH="215640" progId="Equation.3">
                      <p:embed/>
                      <p:pic>
                        <p:nvPicPr>
                          <p:cNvPr id="41"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8" y="9726"/>
                            <a:ext cx="29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Line 22"/>
              <p:cNvSpPr>
                <a:spLocks noChangeShapeType="1"/>
              </p:cNvSpPr>
              <p:nvPr/>
            </p:nvSpPr>
            <p:spPr bwMode="auto">
              <a:xfrm flipH="1">
                <a:off x="6435" y="9990"/>
                <a:ext cx="150"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pic>
            <p:nvPicPr>
              <p:cNvPr id="43"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28" y="9174"/>
                <a:ext cx="4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 name="Object 24"/>
              <p:cNvGraphicFramePr>
                <a:graphicFrameLocks noChangeAspect="1"/>
              </p:cNvGraphicFramePr>
              <p:nvPr/>
            </p:nvGraphicFramePr>
            <p:xfrm>
              <a:off x="4579" y="9726"/>
              <a:ext cx="317" cy="345"/>
            </p:xfrm>
            <a:graphic>
              <a:graphicData uri="http://schemas.openxmlformats.org/presentationml/2006/ole">
                <mc:AlternateContent xmlns:mc="http://schemas.openxmlformats.org/markup-compatibility/2006">
                  <mc:Choice xmlns:v="urn:schemas-microsoft-com:vml" Requires="v">
                    <p:oleObj spid="_x0000_s24592" name="公式" r:id="rId10" imgW="203040" imgH="215640" progId="Equation.3">
                      <p:embed/>
                    </p:oleObj>
                  </mc:Choice>
                  <mc:Fallback>
                    <p:oleObj name="公式" r:id="rId10" imgW="203040" imgH="215640" progId="Equation.3">
                      <p:embed/>
                      <p:pic>
                        <p:nvPicPr>
                          <p:cNvPr id="44"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9" y="9726"/>
                            <a:ext cx="31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Line 25"/>
              <p:cNvSpPr>
                <a:spLocks noChangeShapeType="1"/>
              </p:cNvSpPr>
              <p:nvPr/>
            </p:nvSpPr>
            <p:spPr bwMode="auto">
              <a:xfrm>
                <a:off x="4750" y="9990"/>
                <a:ext cx="86"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grpSp>
        <p:sp>
          <p:nvSpPr>
            <p:cNvPr id="18" name="Freeform 26"/>
            <p:cNvSpPr>
              <a:spLocks/>
            </p:cNvSpPr>
            <p:nvPr/>
          </p:nvSpPr>
          <p:spPr bwMode="auto">
            <a:xfrm>
              <a:off x="8464" y="9330"/>
              <a:ext cx="3293" cy="1807"/>
            </a:xfrm>
            <a:custGeom>
              <a:avLst/>
              <a:gdLst>
                <a:gd name="T0" fmla="*/ 0 w 3293"/>
                <a:gd name="T1" fmla="*/ 390 h 1807"/>
                <a:gd name="T2" fmla="*/ 293 w 3293"/>
                <a:gd name="T3" fmla="*/ 900 h 1807"/>
                <a:gd name="T4" fmla="*/ 652 w 3293"/>
                <a:gd name="T5" fmla="*/ 1785 h 1807"/>
                <a:gd name="T6" fmla="*/ 1102 w 3293"/>
                <a:gd name="T7" fmla="*/ 1035 h 1807"/>
                <a:gd name="T8" fmla="*/ 1563 w 3293"/>
                <a:gd name="T9" fmla="*/ 615 h 1807"/>
                <a:gd name="T10" fmla="*/ 2257 w 3293"/>
                <a:gd name="T11" fmla="*/ 1230 h 1807"/>
                <a:gd name="T12" fmla="*/ 3293 w 3293"/>
                <a:gd name="T13" fmla="*/ 0 h 1807"/>
                <a:gd name="T14" fmla="*/ 0 60000 65536"/>
                <a:gd name="T15" fmla="*/ 0 60000 65536"/>
                <a:gd name="T16" fmla="*/ 0 60000 65536"/>
                <a:gd name="T17" fmla="*/ 0 60000 65536"/>
                <a:gd name="T18" fmla="*/ 0 60000 65536"/>
                <a:gd name="T19" fmla="*/ 0 60000 65536"/>
                <a:gd name="T20" fmla="*/ 0 60000 65536"/>
                <a:gd name="T21" fmla="*/ 0 w 3293"/>
                <a:gd name="T22" fmla="*/ 0 h 1807"/>
                <a:gd name="T23" fmla="*/ 3293 w 3293"/>
                <a:gd name="T24" fmla="*/ 1807 h 1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3" h="1807">
                  <a:moveTo>
                    <a:pt x="0" y="390"/>
                  </a:moveTo>
                  <a:cubicBezTo>
                    <a:pt x="47" y="474"/>
                    <a:pt x="184" y="668"/>
                    <a:pt x="293" y="900"/>
                  </a:cubicBezTo>
                  <a:cubicBezTo>
                    <a:pt x="402" y="1132"/>
                    <a:pt x="517" y="1763"/>
                    <a:pt x="652" y="1785"/>
                  </a:cubicBezTo>
                  <a:cubicBezTo>
                    <a:pt x="787" y="1807"/>
                    <a:pt x="950" y="1230"/>
                    <a:pt x="1102" y="1035"/>
                  </a:cubicBezTo>
                  <a:cubicBezTo>
                    <a:pt x="1254" y="840"/>
                    <a:pt x="1371" y="583"/>
                    <a:pt x="1563" y="615"/>
                  </a:cubicBezTo>
                  <a:cubicBezTo>
                    <a:pt x="1755" y="647"/>
                    <a:pt x="1969" y="1332"/>
                    <a:pt x="2257" y="1230"/>
                  </a:cubicBezTo>
                  <a:cubicBezTo>
                    <a:pt x="2545" y="1128"/>
                    <a:pt x="3120" y="205"/>
                    <a:pt x="3293"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grpSp>
          <p:nvGrpSpPr>
            <p:cNvPr id="19" name="Group 27"/>
            <p:cNvGrpSpPr>
              <a:grpSpLocks/>
            </p:cNvGrpSpPr>
            <p:nvPr/>
          </p:nvGrpSpPr>
          <p:grpSpPr bwMode="auto">
            <a:xfrm>
              <a:off x="8220" y="9165"/>
              <a:ext cx="3379" cy="2068"/>
              <a:chOff x="8220" y="9165"/>
              <a:chExt cx="3379" cy="2068"/>
            </a:xfrm>
          </p:grpSpPr>
          <p:sp>
            <p:nvSpPr>
              <p:cNvPr id="20" name="Line 28"/>
              <p:cNvSpPr>
                <a:spLocks noChangeShapeType="1"/>
              </p:cNvSpPr>
              <p:nvPr/>
            </p:nvSpPr>
            <p:spPr bwMode="auto">
              <a:xfrm flipH="1">
                <a:off x="8265" y="10140"/>
                <a:ext cx="3147" cy="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21" name="Line 29"/>
              <p:cNvSpPr>
                <a:spLocks noChangeShapeType="1"/>
              </p:cNvSpPr>
              <p:nvPr/>
            </p:nvSpPr>
            <p:spPr bwMode="auto">
              <a:xfrm>
                <a:off x="8220" y="9931"/>
                <a:ext cx="337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22" name="Line 30"/>
              <p:cNvSpPr>
                <a:spLocks noChangeShapeType="1"/>
              </p:cNvSpPr>
              <p:nvPr/>
            </p:nvSpPr>
            <p:spPr bwMode="auto">
              <a:xfrm>
                <a:off x="8728" y="10155"/>
                <a:ext cx="99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23" name="Object 31"/>
              <p:cNvGraphicFramePr>
                <a:graphicFrameLocks noChangeAspect="1"/>
              </p:cNvGraphicFramePr>
              <p:nvPr/>
            </p:nvGraphicFramePr>
            <p:xfrm>
              <a:off x="9499" y="10888"/>
              <a:ext cx="795" cy="345"/>
            </p:xfrm>
            <a:graphic>
              <a:graphicData uri="http://schemas.openxmlformats.org/presentationml/2006/ole">
                <mc:AlternateContent xmlns:mc="http://schemas.openxmlformats.org/markup-compatibility/2006">
                  <mc:Choice xmlns:v="urn:schemas-microsoft-com:vml" Requires="v">
                    <p:oleObj spid="_x0000_s24593" name="公式" r:id="rId12" imgW="507960" imgH="215640" progId="Equation.3">
                      <p:embed/>
                    </p:oleObj>
                  </mc:Choice>
                  <mc:Fallback>
                    <p:oleObj name="公式" r:id="rId12" imgW="507960" imgH="215640" progId="Equation.3">
                      <p:embed/>
                      <p:pic>
                        <p:nvPicPr>
                          <p:cNvPr id="23"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99" y="10888"/>
                            <a:ext cx="7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Line 32"/>
              <p:cNvSpPr>
                <a:spLocks noChangeShapeType="1"/>
              </p:cNvSpPr>
              <p:nvPr/>
            </p:nvSpPr>
            <p:spPr bwMode="auto">
              <a:xfrm flipH="1" flipV="1">
                <a:off x="9098" y="10187"/>
                <a:ext cx="567" cy="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sp>
            <p:nvSpPr>
              <p:cNvPr id="25" name="Freeform 33"/>
              <p:cNvSpPr>
                <a:spLocks/>
              </p:cNvSpPr>
              <p:nvPr/>
            </p:nvSpPr>
            <p:spPr bwMode="auto">
              <a:xfrm flipV="1">
                <a:off x="8609" y="9930"/>
                <a:ext cx="2698" cy="1"/>
              </a:xfrm>
              <a:custGeom>
                <a:avLst/>
                <a:gdLst>
                  <a:gd name="T0" fmla="*/ 0 w 734"/>
                  <a:gd name="T1" fmla="*/ 0 h 1"/>
                  <a:gd name="T2" fmla="*/ 2698 w 734"/>
                  <a:gd name="T3" fmla="*/ 1 h 1"/>
                  <a:gd name="T4" fmla="*/ 0 60000 65536"/>
                  <a:gd name="T5" fmla="*/ 0 60000 65536"/>
                  <a:gd name="T6" fmla="*/ 0 w 734"/>
                  <a:gd name="T7" fmla="*/ 0 h 1"/>
                  <a:gd name="T8" fmla="*/ 734 w 734"/>
                  <a:gd name="T9" fmla="*/ 1 h 1"/>
                </a:gdLst>
                <a:ahLst/>
                <a:cxnLst>
                  <a:cxn ang="T4">
                    <a:pos x="T0" y="T1"/>
                  </a:cxn>
                  <a:cxn ang="T5">
                    <a:pos x="T2" y="T3"/>
                  </a:cxn>
                </a:cxnLst>
                <a:rect l="T6" t="T7" r="T8" b="T9"/>
                <a:pathLst>
                  <a:path w="734" h="1">
                    <a:moveTo>
                      <a:pt x="0" y="0"/>
                    </a:moveTo>
                    <a:lnTo>
                      <a:pt x="734" y="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296"/>
              </a:p>
            </p:txBody>
          </p:sp>
          <p:sp>
            <p:nvSpPr>
              <p:cNvPr id="26" name="Line 34"/>
              <p:cNvSpPr>
                <a:spLocks noChangeShapeType="1"/>
              </p:cNvSpPr>
              <p:nvPr/>
            </p:nvSpPr>
            <p:spPr bwMode="auto">
              <a:xfrm flipH="1">
                <a:off x="9602" y="9449"/>
                <a:ext cx="228" cy="4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graphicFrame>
            <p:nvGraphicFramePr>
              <p:cNvPr id="27" name="Object 35"/>
              <p:cNvGraphicFramePr>
                <a:graphicFrameLocks noChangeAspect="1"/>
              </p:cNvGraphicFramePr>
              <p:nvPr/>
            </p:nvGraphicFramePr>
            <p:xfrm>
              <a:off x="9680" y="9165"/>
              <a:ext cx="495" cy="345"/>
            </p:xfrm>
            <a:graphic>
              <a:graphicData uri="http://schemas.openxmlformats.org/presentationml/2006/ole">
                <mc:AlternateContent xmlns:mc="http://schemas.openxmlformats.org/markup-compatibility/2006">
                  <mc:Choice xmlns:v="urn:schemas-microsoft-com:vml" Requires="v">
                    <p:oleObj spid="_x0000_s24594" name="公式" r:id="rId14" imgW="317160" imgH="215640" progId="Equation.3">
                      <p:embed/>
                    </p:oleObj>
                  </mc:Choice>
                  <mc:Fallback>
                    <p:oleObj name="公式" r:id="rId14" imgW="317160" imgH="215640" progId="Equation.3">
                      <p:embed/>
                      <p:pic>
                        <p:nvPicPr>
                          <p:cNvPr id="27"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80" y="9165"/>
                            <a:ext cx="4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36"/>
              <p:cNvGraphicFramePr>
                <a:graphicFrameLocks noChangeAspect="1"/>
              </p:cNvGraphicFramePr>
              <p:nvPr/>
            </p:nvGraphicFramePr>
            <p:xfrm>
              <a:off x="10036" y="9530"/>
              <a:ext cx="258" cy="264"/>
            </p:xfrm>
            <a:graphic>
              <a:graphicData uri="http://schemas.openxmlformats.org/presentationml/2006/ole">
                <mc:AlternateContent xmlns:mc="http://schemas.openxmlformats.org/markup-compatibility/2006">
                  <mc:Choice xmlns:v="urn:schemas-microsoft-com:vml" Requires="v">
                    <p:oleObj spid="_x0000_s24595" name="公式" r:id="rId16" imgW="164880" imgH="164880" progId="Equation.3">
                      <p:embed/>
                    </p:oleObj>
                  </mc:Choice>
                  <mc:Fallback>
                    <p:oleObj name="公式" r:id="rId16" imgW="164880" imgH="164880" progId="Equation.3">
                      <p:embed/>
                      <p:pic>
                        <p:nvPicPr>
                          <p:cNvPr id="28"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36" y="9530"/>
                            <a:ext cx="25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Line 37"/>
              <p:cNvSpPr>
                <a:spLocks noChangeShapeType="1"/>
              </p:cNvSpPr>
              <p:nvPr/>
            </p:nvSpPr>
            <p:spPr bwMode="auto">
              <a:xfrm>
                <a:off x="10234" y="10156"/>
                <a:ext cx="9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96"/>
              </a:p>
            </p:txBody>
          </p:sp>
          <p:sp>
            <p:nvSpPr>
              <p:cNvPr id="30" name="Line 38"/>
              <p:cNvSpPr>
                <a:spLocks noChangeShapeType="1"/>
              </p:cNvSpPr>
              <p:nvPr/>
            </p:nvSpPr>
            <p:spPr bwMode="auto">
              <a:xfrm flipV="1">
                <a:off x="10036" y="10187"/>
                <a:ext cx="544" cy="7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96"/>
              </a:p>
            </p:txBody>
          </p:sp>
        </p:grpSp>
      </p:grpSp>
      <p:graphicFrame>
        <p:nvGraphicFramePr>
          <p:cNvPr id="46" name="Object 39"/>
          <p:cNvGraphicFramePr>
            <a:graphicFrameLocks noChangeAspect="1"/>
          </p:cNvGraphicFramePr>
          <p:nvPr>
            <p:extLst/>
          </p:nvPr>
        </p:nvGraphicFramePr>
        <p:xfrm>
          <a:off x="4835528" y="5679171"/>
          <a:ext cx="2508032" cy="448317"/>
        </p:xfrm>
        <a:graphic>
          <a:graphicData uri="http://schemas.openxmlformats.org/presentationml/2006/ole">
            <mc:AlternateContent xmlns:mc="http://schemas.openxmlformats.org/markup-compatibility/2006">
              <mc:Choice xmlns:v="urn:schemas-microsoft-com:vml" Requires="v">
                <p:oleObj spid="_x0000_s24596" name="公式" r:id="rId18" imgW="1206360" imgH="215640" progId="Equation.3">
                  <p:embed/>
                </p:oleObj>
              </mc:Choice>
              <mc:Fallback>
                <p:oleObj name="公式" r:id="rId18" imgW="1206360" imgH="215640" progId="Equation.3">
                  <p:embed/>
                  <p:pic>
                    <p:nvPicPr>
                      <p:cNvPr id="46"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35528" y="5679171"/>
                        <a:ext cx="2508032" cy="448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45"/>
          <p:cNvGraphicFramePr>
            <a:graphicFrameLocks noChangeAspect="1"/>
          </p:cNvGraphicFramePr>
          <p:nvPr>
            <p:extLst/>
          </p:nvPr>
        </p:nvGraphicFramePr>
        <p:xfrm>
          <a:off x="6038850" y="5131115"/>
          <a:ext cx="114300" cy="215901"/>
        </p:xfrm>
        <a:graphic>
          <a:graphicData uri="http://schemas.openxmlformats.org/presentationml/2006/ole">
            <mc:AlternateContent xmlns:mc="http://schemas.openxmlformats.org/markup-compatibility/2006">
              <mc:Choice xmlns:v="urn:schemas-microsoft-com:vml" Requires="v">
                <p:oleObj spid="_x0000_s24597" name="公式" r:id="rId20" imgW="114120" imgH="215640" progId="Equation.3">
                  <p:embed/>
                </p:oleObj>
              </mc:Choice>
              <mc:Fallback>
                <p:oleObj name="公式" r:id="rId20" imgW="114120" imgH="215640" progId="Equation.3">
                  <p:embed/>
                  <p:pic>
                    <p:nvPicPr>
                      <p:cNvPr id="47"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38850" y="5131115"/>
                        <a:ext cx="114300" cy="215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 name="Group 50"/>
          <p:cNvGrpSpPr>
            <a:grpSpLocks/>
          </p:cNvGrpSpPr>
          <p:nvPr/>
        </p:nvGrpSpPr>
        <p:grpSpPr bwMode="auto">
          <a:xfrm>
            <a:off x="4303714" y="3487627"/>
            <a:ext cx="3524248" cy="534989"/>
            <a:chOff x="891" y="2951"/>
            <a:chExt cx="2220" cy="337"/>
          </a:xfrm>
        </p:grpSpPr>
        <p:graphicFrame>
          <p:nvGraphicFramePr>
            <p:cNvPr id="49" name="Object 46"/>
            <p:cNvGraphicFramePr>
              <a:graphicFrameLocks noChangeAspect="1"/>
            </p:cNvGraphicFramePr>
            <p:nvPr>
              <p:extLst/>
            </p:nvPr>
          </p:nvGraphicFramePr>
          <p:xfrm>
            <a:off x="891" y="2989"/>
            <a:ext cx="1081" cy="299"/>
          </p:xfrm>
          <a:graphic>
            <a:graphicData uri="http://schemas.openxmlformats.org/presentationml/2006/ole">
              <mc:AlternateContent xmlns:mc="http://schemas.openxmlformats.org/markup-compatibility/2006">
                <mc:Choice xmlns:v="urn:schemas-microsoft-com:vml" Requires="v">
                  <p:oleObj spid="_x0000_s24598" name="公式" r:id="rId22" imgW="825500" imgH="228600" progId="Equation.3">
                    <p:embed/>
                  </p:oleObj>
                </mc:Choice>
                <mc:Fallback>
                  <p:oleObj name="公式" r:id="rId22" imgW="825500" imgH="228600" progId="Equation.3">
                    <p:embed/>
                    <p:pic>
                      <p:nvPicPr>
                        <p:cNvPr id="49" name="Object 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1" y="2989"/>
                          <a:ext cx="1081"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48"/>
            <p:cNvSpPr>
              <a:spLocks noChangeArrowheads="1"/>
            </p:cNvSpPr>
            <p:nvPr/>
          </p:nvSpPr>
          <p:spPr bwMode="auto">
            <a:xfrm>
              <a:off x="1916" y="2951"/>
              <a:ext cx="119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CN" altLang="en-US" sz="2423" b="1" dirty="0">
                  <a:latin typeface="宋体" pitchFamily="2" charset="-122"/>
                </a:rPr>
                <a:t>有三种情况 </a:t>
              </a:r>
            </a:p>
          </p:txBody>
        </p:sp>
      </p:grpSp>
      <p:sp>
        <p:nvSpPr>
          <p:cNvPr id="51" name="Text Box 51"/>
          <p:cNvSpPr txBox="1">
            <a:spLocks noChangeArrowheads="1"/>
          </p:cNvSpPr>
          <p:nvPr/>
        </p:nvSpPr>
        <p:spPr bwMode="auto">
          <a:xfrm>
            <a:off x="3395663" y="6184311"/>
            <a:ext cx="1435002"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solidFill>
                  <a:srgbClr val="C00000"/>
                </a:solidFill>
                <a:latin typeface="宋体" pitchFamily="2" charset="-122"/>
              </a:rPr>
              <a:t>不加堤坝</a:t>
            </a:r>
          </a:p>
        </p:txBody>
      </p:sp>
      <p:sp>
        <p:nvSpPr>
          <p:cNvPr id="52" name="Text Box 52"/>
          <p:cNvSpPr txBox="1">
            <a:spLocks noChangeArrowheads="1"/>
          </p:cNvSpPr>
          <p:nvPr/>
        </p:nvSpPr>
        <p:spPr bwMode="auto">
          <a:xfrm>
            <a:off x="7986714" y="6184311"/>
            <a:ext cx="1122417"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solidFill>
                  <a:srgbClr val="C00000"/>
                </a:solidFill>
                <a:latin typeface="宋体" pitchFamily="2" charset="-122"/>
              </a:rPr>
              <a:t>加堤坝</a:t>
            </a:r>
          </a:p>
        </p:txBody>
      </p:sp>
      <p:grpSp>
        <p:nvGrpSpPr>
          <p:cNvPr id="56" name="组合 55"/>
          <p:cNvGrpSpPr/>
          <p:nvPr/>
        </p:nvGrpSpPr>
        <p:grpSpPr>
          <a:xfrm>
            <a:off x="2298481" y="2464643"/>
            <a:ext cx="7860141" cy="1387688"/>
            <a:chOff x="607214" y="2040359"/>
            <a:chExt cx="6162569" cy="1087986"/>
          </a:xfrm>
        </p:grpSpPr>
        <p:graphicFrame>
          <p:nvGraphicFramePr>
            <p:cNvPr id="13" name="Object 5"/>
            <p:cNvGraphicFramePr>
              <a:graphicFrameLocks noChangeAspect="1"/>
            </p:cNvGraphicFramePr>
            <p:nvPr>
              <p:extLst/>
            </p:nvPr>
          </p:nvGraphicFramePr>
          <p:xfrm>
            <a:off x="1908088" y="2112367"/>
            <a:ext cx="2352542" cy="353922"/>
          </p:xfrm>
          <a:graphic>
            <a:graphicData uri="http://schemas.openxmlformats.org/presentationml/2006/ole">
              <mc:AlternateContent xmlns:mc="http://schemas.openxmlformats.org/markup-compatibility/2006">
                <mc:Choice xmlns:v="urn:schemas-microsoft-com:vml" Requires="v">
                  <p:oleObj spid="_x0000_s24599" name="公式" r:id="rId24" imgW="1434477" imgH="215806" progId="Equation.3">
                    <p:embed/>
                  </p:oleObj>
                </mc:Choice>
                <mc:Fallback>
                  <p:oleObj name="公式" r:id="rId24" imgW="1434477" imgH="215806" progId="Equation.3">
                    <p:embed/>
                    <p:pic>
                      <p:nvPicPr>
                        <p:cNvPr id="13" name="Object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08088" y="2112367"/>
                          <a:ext cx="2352542" cy="3539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矩形 54"/>
            <p:cNvSpPr/>
            <p:nvPr/>
          </p:nvSpPr>
          <p:spPr>
            <a:xfrm>
              <a:off x="607214" y="2040359"/>
              <a:ext cx="6162569" cy="1087986"/>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zh-CN" altLang="en-US" sz="2806" dirty="0">
                  <a:latin typeface="楷体" pitchFamily="49" charset="-122"/>
                  <a:ea typeface="楷体" pitchFamily="49" charset="-122"/>
                </a:rPr>
                <a:t>初始：</a:t>
              </a:r>
              <a:endParaRPr lang="zh-CN" altLang="en-US" sz="2806" i="1" dirty="0">
                <a:ea typeface="楷体" pitchFamily="49" charset="-122"/>
                <a:cs typeface="Times New Roman" panose="02020603050405020304" pitchFamily="18" charset="0"/>
              </a:endParaRPr>
            </a:p>
            <a:p>
              <a:pPr marL="562910" indent="-437369" eaLnBrk="0" hangingPunct="0">
                <a:buClr>
                  <a:srgbClr val="7000C8"/>
                </a:buClr>
                <a:buSzPct val="75000"/>
                <a:buFont typeface="Wingdings" pitchFamily="2" charset="2"/>
                <a:buChar char="p"/>
              </a:pPr>
              <a:r>
                <a:rPr lang="en-US" altLang="zh-CN" sz="2806" i="1" dirty="0">
                  <a:ea typeface="楷体" pitchFamily="49" charset="-122"/>
                  <a:cs typeface="Times New Roman" panose="02020603050405020304" pitchFamily="18" charset="0"/>
                </a:rPr>
                <a:t>n </a:t>
              </a:r>
              <a:r>
                <a:rPr lang="en-US" altLang="zh-CN" sz="2806" dirty="0">
                  <a:latin typeface="楷体" pitchFamily="49" charset="-122"/>
                  <a:ea typeface="楷体" pitchFamily="49" charset="-122"/>
                </a:rPr>
                <a:t>=</a:t>
              </a:r>
              <a:r>
                <a:rPr lang="en-US" altLang="zh-CN" sz="2806" i="1" dirty="0">
                  <a:ea typeface="楷体" pitchFamily="49" charset="-122"/>
                  <a:cs typeface="Times New Roman" panose="02020603050405020304" pitchFamily="18" charset="0"/>
                </a:rPr>
                <a:t> n </a:t>
              </a:r>
              <a:r>
                <a:rPr lang="en-US" altLang="zh-CN" sz="2806" dirty="0">
                  <a:latin typeface="楷体" pitchFamily="49" charset="-122"/>
                  <a:ea typeface="楷体" pitchFamily="49" charset="-122"/>
                </a:rPr>
                <a:t>+1</a:t>
              </a:r>
              <a:r>
                <a:rPr lang="zh-CN" altLang="en-US" sz="2806" dirty="0">
                  <a:latin typeface="楷体" pitchFamily="49" charset="-122"/>
                  <a:ea typeface="楷体" pitchFamily="49" charset="-122"/>
                </a:rPr>
                <a:t>：确定</a:t>
              </a:r>
              <a:r>
                <a:rPr lang="en-US" altLang="zh-CN" sz="2806" i="1" dirty="0">
                  <a:ea typeface="楷体" pitchFamily="49" charset="-122"/>
                  <a:cs typeface="Times New Roman" panose="02020603050405020304" pitchFamily="18" charset="0"/>
                </a:rPr>
                <a:t>T</a:t>
              </a:r>
              <a:r>
                <a:rPr lang="en-US" altLang="zh-CN" sz="2806" dirty="0">
                  <a:latin typeface="楷体" pitchFamily="49" charset="-122"/>
                  <a:ea typeface="楷体" pitchFamily="49" charset="-122"/>
                </a:rPr>
                <a:t>(</a:t>
              </a: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中的连通成分</a:t>
              </a:r>
              <a:r>
                <a:rPr lang="en-US" altLang="zh-CN" sz="2806" i="1" dirty="0">
                  <a:ea typeface="楷体" pitchFamily="49" charset="-122"/>
                  <a:cs typeface="Times New Roman" panose="02020603050405020304" pitchFamily="18" charset="0"/>
                </a:rPr>
                <a:t>D</a:t>
              </a:r>
              <a:r>
                <a:rPr lang="en-US" altLang="zh-CN" sz="2806" i="1" baseline="-25000" dirty="0">
                  <a:ea typeface="楷体" pitchFamily="49" charset="-122"/>
                  <a:cs typeface="Times New Roman" panose="02020603050405020304" pitchFamily="18" charset="0"/>
                </a:rPr>
                <a:t>i</a:t>
              </a:r>
              <a:r>
                <a:rPr lang="zh-CN" altLang="en-US" sz="2806" dirty="0">
                  <a:latin typeface="楷体" pitchFamily="49" charset="-122"/>
                  <a:ea typeface="楷体" pitchFamily="49" charset="-122"/>
                </a:rPr>
                <a:t>，直至山峰</a:t>
              </a:r>
              <a:endParaRPr lang="en-US" altLang="zh-CN" sz="2806" dirty="0">
                <a:latin typeface="楷体" pitchFamily="49" charset="-122"/>
                <a:ea typeface="楷体" pitchFamily="49" charset="-122"/>
              </a:endParaRPr>
            </a:p>
          </p:txBody>
        </p:sp>
      </p:grpSp>
    </p:spTree>
    <p:extLst>
      <p:ext uri="{BB962C8B-B14F-4D97-AF65-F5344CB8AC3E}">
        <p14:creationId xmlns:p14="http://schemas.microsoft.com/office/powerpoint/2010/main" val="127294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trips(upRigh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up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strips(upRigh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strips(upRigh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strips(upRight)">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87</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2</a:t>
            </a:r>
            <a:r>
              <a:rPr lang="zh-CN" altLang="en-US" sz="2296" dirty="0">
                <a:solidFill>
                  <a:srgbClr val="0000FF"/>
                </a:solidFill>
                <a:latin typeface="+mj-ea"/>
                <a:ea typeface="+mj-ea"/>
              </a:rPr>
              <a:t>）算法</a:t>
            </a:r>
          </a:p>
        </p:txBody>
      </p:sp>
      <p:sp>
        <p:nvSpPr>
          <p:cNvPr id="13" name="Rectangle 4"/>
          <p:cNvSpPr>
            <a:spLocks noChangeArrowheads="1"/>
          </p:cNvSpPr>
          <p:nvPr/>
        </p:nvSpPr>
        <p:spPr bwMode="auto">
          <a:xfrm>
            <a:off x="1891334" y="1913579"/>
            <a:ext cx="3699526"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步骤</a:t>
            </a:r>
          </a:p>
        </p:txBody>
      </p:sp>
      <p:sp>
        <p:nvSpPr>
          <p:cNvPr id="15" name="矩形 14"/>
          <p:cNvSpPr/>
          <p:nvPr/>
        </p:nvSpPr>
        <p:spPr>
          <a:xfrm>
            <a:off x="2238566" y="2510564"/>
            <a:ext cx="7713952" cy="524118"/>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zh-CN" altLang="zh-CN" sz="2806" dirty="0">
                <a:latin typeface="楷体" pitchFamily="49" charset="-122"/>
                <a:ea typeface="楷体" pitchFamily="49" charset="-122"/>
              </a:rPr>
              <a:t>计算梯度图像及</a:t>
            </a:r>
            <a:r>
              <a:rPr lang="zh-CN" altLang="en-US" sz="2806" dirty="0">
                <a:latin typeface="楷体" pitchFamily="49" charset="-122"/>
                <a:ea typeface="楷体" pitchFamily="49" charset="-122"/>
              </a:rPr>
              <a:t>其</a:t>
            </a:r>
            <a:r>
              <a:rPr lang="zh-CN" altLang="zh-CN" sz="2806" dirty="0">
                <a:latin typeface="楷体" pitchFamily="49" charset="-122"/>
                <a:ea typeface="楷体" pitchFamily="49" charset="-122"/>
              </a:rPr>
              <a:t>值的最小</a:t>
            </a:r>
            <a:r>
              <a:rPr lang="en-US" altLang="zh-CN" sz="2806" i="1" dirty="0">
                <a:ea typeface="楷体" pitchFamily="49" charset="-122"/>
                <a:cs typeface="Times New Roman" panose="02020603050405020304" pitchFamily="18" charset="0"/>
              </a:rPr>
              <a:t>min</a:t>
            </a:r>
            <a:r>
              <a:rPr lang="zh-CN" altLang="zh-CN" sz="2806" dirty="0">
                <a:ea typeface="楷体" pitchFamily="49" charset="-122"/>
                <a:cs typeface="Times New Roman" panose="02020603050405020304" pitchFamily="18" charset="0"/>
              </a:rPr>
              <a:t>和最大</a:t>
            </a:r>
            <a:r>
              <a:rPr lang="en-US" altLang="zh-CN" sz="2806" i="1" dirty="0">
                <a:ea typeface="楷体" pitchFamily="49" charset="-122"/>
                <a:cs typeface="Times New Roman" panose="02020603050405020304" pitchFamily="18" charset="0"/>
              </a:rPr>
              <a:t>max</a:t>
            </a:r>
            <a:endParaRPr lang="zh-CN" altLang="en-US" sz="2806" i="1" dirty="0">
              <a:ea typeface="楷体" pitchFamily="49" charset="-122"/>
              <a:cs typeface="Times New Roman" panose="02020603050405020304" pitchFamily="18" charset="0"/>
            </a:endParaRPr>
          </a:p>
        </p:txBody>
      </p:sp>
      <p:grpSp>
        <p:nvGrpSpPr>
          <p:cNvPr id="26" name="组合 25"/>
          <p:cNvGrpSpPr/>
          <p:nvPr/>
        </p:nvGrpSpPr>
        <p:grpSpPr>
          <a:xfrm>
            <a:off x="2238565" y="3133571"/>
            <a:ext cx="7913111" cy="524118"/>
            <a:chOff x="560238" y="2456806"/>
            <a:chExt cx="6204099" cy="410923"/>
          </a:xfrm>
        </p:grpSpPr>
        <p:sp>
          <p:nvSpPr>
            <p:cNvPr id="16" name="矩形 15"/>
            <p:cNvSpPr/>
            <p:nvPr/>
          </p:nvSpPr>
          <p:spPr>
            <a:xfrm>
              <a:off x="560238" y="2456806"/>
              <a:ext cx="6204099" cy="410923"/>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zh-CN" altLang="zh-CN" sz="2806" dirty="0">
                  <a:latin typeface="楷体" pitchFamily="49" charset="-122"/>
                  <a:ea typeface="楷体" pitchFamily="49" charset="-122"/>
                </a:rPr>
                <a:t>初始化</a:t>
              </a:r>
              <a:r>
                <a:rPr lang="en-US" altLang="zh-CN" sz="2806" dirty="0">
                  <a:latin typeface="楷体" pitchFamily="49" charset="-122"/>
                  <a:ea typeface="楷体" pitchFamily="49" charset="-122"/>
                </a:rPr>
                <a:t>         ,</a:t>
              </a:r>
              <a:r>
                <a:rPr lang="zh-CN" altLang="zh-CN" sz="2806" dirty="0">
                  <a:latin typeface="楷体" pitchFamily="49" charset="-122"/>
                  <a:ea typeface="楷体" pitchFamily="49" charset="-122"/>
                </a:rPr>
                <a:t>并标识出目前的极小区域</a:t>
              </a:r>
              <a:endParaRPr lang="zh-CN" altLang="en-US" sz="2806" dirty="0">
                <a:latin typeface="楷体" pitchFamily="49" charset="-122"/>
                <a:ea typeface="楷体" pitchFamily="49" charset="-122"/>
              </a:endParaRPr>
            </a:p>
          </p:txBody>
        </p:sp>
        <p:graphicFrame>
          <p:nvGraphicFramePr>
            <p:cNvPr id="18" name="对象 17"/>
            <p:cNvGraphicFramePr>
              <a:graphicFrameLocks noChangeAspect="1"/>
            </p:cNvGraphicFramePr>
            <p:nvPr>
              <p:extLst/>
            </p:nvPr>
          </p:nvGraphicFramePr>
          <p:xfrm>
            <a:off x="1958975" y="2544763"/>
            <a:ext cx="1198563" cy="284162"/>
          </p:xfrm>
          <a:graphic>
            <a:graphicData uri="http://schemas.openxmlformats.org/presentationml/2006/ole">
              <mc:AlternateContent xmlns:mc="http://schemas.openxmlformats.org/markup-compatibility/2006">
                <mc:Choice xmlns:v="urn:schemas-microsoft-com:vml" Requires="v">
                  <p:oleObj spid="_x0000_s25609" name="Equation" r:id="rId3" imgW="749160" imgH="177480" progId="Equation.DSMT4">
                    <p:embed/>
                  </p:oleObj>
                </mc:Choice>
                <mc:Fallback>
                  <p:oleObj name="Equation" r:id="rId3" imgW="749160" imgH="177480" progId="Equation.DSMT4">
                    <p:embed/>
                    <p:pic>
                      <p:nvPicPr>
                        <p:cNvPr id="18" name="对象 17"/>
                        <p:cNvPicPr>
                          <a:picLocks noChangeAspect="1" noChangeArrowheads="1"/>
                        </p:cNvPicPr>
                        <p:nvPr/>
                      </p:nvPicPr>
                      <p:blipFill>
                        <a:blip r:embed="rId4"/>
                        <a:srcRect/>
                        <a:stretch>
                          <a:fillRect/>
                        </a:stretch>
                      </p:blipFill>
                      <p:spPr bwMode="auto">
                        <a:xfrm>
                          <a:off x="1958975" y="2544763"/>
                          <a:ext cx="1198563"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 name="对象 19"/>
          <p:cNvGraphicFramePr>
            <a:graphicFrameLocks noChangeAspect="1"/>
          </p:cNvGraphicFramePr>
          <p:nvPr>
            <p:extLst/>
          </p:nvPr>
        </p:nvGraphicFramePr>
        <p:xfrm>
          <a:off x="3085123" y="3685138"/>
          <a:ext cx="5987335" cy="570994"/>
        </p:xfrm>
        <a:graphic>
          <a:graphicData uri="http://schemas.openxmlformats.org/presentationml/2006/ole">
            <mc:AlternateContent xmlns:mc="http://schemas.openxmlformats.org/markup-compatibility/2006">
              <mc:Choice xmlns:v="urn:schemas-microsoft-com:vml" Requires="v">
                <p:oleObj spid="_x0000_s25610" name="Equation" r:id="rId5" imgW="2933640" imgH="279360" progId="Equation.DSMT4">
                  <p:embed/>
                </p:oleObj>
              </mc:Choice>
              <mc:Fallback>
                <p:oleObj name="Equation" r:id="rId5" imgW="2933640" imgH="279360" progId="Equation.DSMT4">
                  <p:embed/>
                  <p:pic>
                    <p:nvPicPr>
                      <p:cNvPr id="20" name="对象 19"/>
                      <p:cNvPicPr>
                        <a:picLocks noChangeAspect="1" noChangeArrowheads="1"/>
                      </p:cNvPicPr>
                      <p:nvPr/>
                    </p:nvPicPr>
                    <p:blipFill>
                      <a:blip r:embed="rId6"/>
                      <a:srcRect/>
                      <a:stretch>
                        <a:fillRect/>
                      </a:stretch>
                    </p:blipFill>
                    <p:spPr bwMode="auto">
                      <a:xfrm>
                        <a:off x="3085123" y="3685138"/>
                        <a:ext cx="5987335" cy="5709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 name="组合 28"/>
          <p:cNvGrpSpPr/>
          <p:nvPr/>
        </p:nvGrpSpPr>
        <p:grpSpPr>
          <a:xfrm>
            <a:off x="2238565" y="4209669"/>
            <a:ext cx="7325919" cy="558735"/>
            <a:chOff x="560239" y="3660539"/>
            <a:chExt cx="5743724" cy="438064"/>
          </a:xfrm>
        </p:grpSpPr>
        <p:graphicFrame>
          <p:nvGraphicFramePr>
            <p:cNvPr id="24" name="对象 23"/>
            <p:cNvGraphicFramePr>
              <a:graphicFrameLocks noChangeAspect="1"/>
            </p:cNvGraphicFramePr>
            <p:nvPr>
              <p:extLst/>
            </p:nvPr>
          </p:nvGraphicFramePr>
          <p:xfrm>
            <a:off x="2623175" y="3743132"/>
            <a:ext cx="493348" cy="349455"/>
          </p:xfrm>
          <a:graphic>
            <a:graphicData uri="http://schemas.openxmlformats.org/presentationml/2006/ole">
              <mc:AlternateContent xmlns:mc="http://schemas.openxmlformats.org/markup-compatibility/2006">
                <mc:Choice xmlns:v="urn:schemas-microsoft-com:vml" Requires="v">
                  <p:oleObj spid="_x0000_s25611" name="公式" r:id="rId7" imgW="304536" imgH="215713" progId="Equation.3">
                    <p:embed/>
                  </p:oleObj>
                </mc:Choice>
                <mc:Fallback>
                  <p:oleObj name="公式" r:id="rId7" imgW="304536" imgH="215713" progId="Equation.3">
                    <p:embed/>
                    <p:pic>
                      <p:nvPicPr>
                        <p:cNvPr id="24" name="对象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3175" y="3743132"/>
                          <a:ext cx="493348" cy="34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矩形 24"/>
            <p:cNvSpPr/>
            <p:nvPr/>
          </p:nvSpPr>
          <p:spPr>
            <a:xfrm>
              <a:off x="560239" y="3660539"/>
              <a:ext cx="4824536" cy="410923"/>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a:t>
              </a: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+1</a:t>
              </a:r>
              <a:r>
                <a:rPr lang="zh-CN" altLang="en-US" sz="2806" dirty="0">
                  <a:latin typeface="楷体" pitchFamily="49" charset="-122"/>
                  <a:ea typeface="楷体" pitchFamily="49" charset="-122"/>
                </a:rPr>
                <a:t>，确定   </a:t>
              </a:r>
              <a:r>
                <a:rPr lang="zh-CN" altLang="zh-CN" sz="2806" dirty="0">
                  <a:latin typeface="楷体" pitchFamily="49" charset="-122"/>
                  <a:ea typeface="楷体" pitchFamily="49" charset="-122"/>
                </a:rPr>
                <a:t>中的连通成分</a:t>
              </a:r>
              <a:r>
                <a:rPr lang="zh-CN" altLang="en-US" sz="2806" dirty="0">
                  <a:latin typeface="楷体" pitchFamily="49" charset="-122"/>
                  <a:ea typeface="楷体" pitchFamily="49" charset="-122"/>
                </a:rPr>
                <a:t>：</a:t>
              </a:r>
            </a:p>
          </p:txBody>
        </p:sp>
        <p:graphicFrame>
          <p:nvGraphicFramePr>
            <p:cNvPr id="28" name="对象 27"/>
            <p:cNvGraphicFramePr>
              <a:graphicFrameLocks noChangeAspect="1"/>
            </p:cNvGraphicFramePr>
            <p:nvPr>
              <p:extLst/>
            </p:nvPr>
          </p:nvGraphicFramePr>
          <p:xfrm>
            <a:off x="4922838" y="3731890"/>
            <a:ext cx="1381125" cy="366713"/>
          </p:xfrm>
          <a:graphic>
            <a:graphicData uri="http://schemas.openxmlformats.org/presentationml/2006/ole">
              <mc:AlternateContent xmlns:mc="http://schemas.openxmlformats.org/markup-compatibility/2006">
                <mc:Choice xmlns:v="urn:schemas-microsoft-com:vml" Requires="v">
                  <p:oleObj spid="_x0000_s25612" name="Equation" r:id="rId9" imgW="863280" imgH="228600" progId="Equation.DSMT4">
                    <p:embed/>
                  </p:oleObj>
                </mc:Choice>
                <mc:Fallback>
                  <p:oleObj name="Equation" r:id="rId9" imgW="863280" imgH="228600" progId="Equation.DSMT4">
                    <p:embed/>
                    <p:pic>
                      <p:nvPicPr>
                        <p:cNvPr id="28" name="对象 27"/>
                        <p:cNvPicPr>
                          <a:picLocks noChangeAspect="1" noChangeArrowheads="1"/>
                        </p:cNvPicPr>
                        <p:nvPr/>
                      </p:nvPicPr>
                      <p:blipFill>
                        <a:blip r:embed="rId10"/>
                        <a:srcRect/>
                        <a:stretch>
                          <a:fillRect/>
                        </a:stretch>
                      </p:blipFill>
                      <p:spPr bwMode="auto">
                        <a:xfrm>
                          <a:off x="4922838" y="3731890"/>
                          <a:ext cx="138112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组合 35"/>
          <p:cNvGrpSpPr/>
          <p:nvPr/>
        </p:nvGrpSpPr>
        <p:grpSpPr>
          <a:xfrm>
            <a:off x="2743706" y="4783692"/>
            <a:ext cx="7197392" cy="598226"/>
            <a:chOff x="956283" y="3750549"/>
            <a:chExt cx="5642955" cy="469026"/>
          </a:xfrm>
        </p:grpSpPr>
        <p:graphicFrame>
          <p:nvGraphicFramePr>
            <p:cNvPr id="31" name="对象 30"/>
            <p:cNvGraphicFramePr>
              <a:graphicFrameLocks noChangeAspect="1"/>
            </p:cNvGraphicFramePr>
            <p:nvPr>
              <p:extLst/>
            </p:nvPr>
          </p:nvGraphicFramePr>
          <p:xfrm>
            <a:off x="1292225" y="3813175"/>
            <a:ext cx="1441450" cy="406400"/>
          </p:xfrm>
          <a:graphic>
            <a:graphicData uri="http://schemas.openxmlformats.org/presentationml/2006/ole">
              <mc:AlternateContent xmlns:mc="http://schemas.openxmlformats.org/markup-compatibility/2006">
                <mc:Choice xmlns:v="urn:schemas-microsoft-com:vml" Requires="v">
                  <p:oleObj spid="_x0000_s25613" name="Equation" r:id="rId11" imgW="901440" imgH="253800" progId="Equation.DSMT4">
                    <p:embed/>
                  </p:oleObj>
                </mc:Choice>
                <mc:Fallback>
                  <p:oleObj name="Equation" r:id="rId11" imgW="901440" imgH="253800" progId="Equation.DSMT4">
                    <p:embed/>
                    <p:pic>
                      <p:nvPicPr>
                        <p:cNvPr id="31" name="对象 30"/>
                        <p:cNvPicPr>
                          <a:picLocks noChangeAspect="1" noChangeArrowheads="1"/>
                        </p:cNvPicPr>
                        <p:nvPr/>
                      </p:nvPicPr>
                      <p:blipFill>
                        <a:blip r:embed="rId12"/>
                        <a:srcRect/>
                        <a:stretch>
                          <a:fillRect/>
                        </a:stretch>
                      </p:blipFill>
                      <p:spPr bwMode="auto">
                        <a:xfrm>
                          <a:off x="1292225" y="3813175"/>
                          <a:ext cx="14414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矩形 31"/>
            <p:cNvSpPr/>
            <p:nvPr/>
          </p:nvSpPr>
          <p:spPr>
            <a:xfrm>
              <a:off x="956283" y="3750549"/>
              <a:ext cx="426306" cy="410923"/>
            </a:xfrm>
            <a:prstGeom prst="rect">
              <a:avLst/>
            </a:prstGeom>
          </p:spPr>
          <p:txBody>
            <a:bodyPr wrap="none">
              <a:spAutoFit/>
            </a:bodyPr>
            <a:lstStyle/>
            <a:p>
              <a:r>
                <a:rPr lang="zh-CN" altLang="en-US" sz="2806" dirty="0">
                  <a:latin typeface="楷体" pitchFamily="49" charset="-122"/>
                  <a:ea typeface="楷体" pitchFamily="49" charset="-122"/>
                </a:rPr>
                <a:t>求</a:t>
              </a:r>
            </a:p>
          </p:txBody>
        </p:sp>
        <p:sp>
          <p:nvSpPr>
            <p:cNvPr id="33" name="矩形 32"/>
            <p:cNvSpPr/>
            <p:nvPr/>
          </p:nvSpPr>
          <p:spPr>
            <a:xfrm>
              <a:off x="2468451" y="3750549"/>
              <a:ext cx="3995725" cy="410923"/>
            </a:xfrm>
            <a:prstGeom prst="rect">
              <a:avLst/>
            </a:prstGeom>
          </p:spPr>
          <p:txBody>
            <a:bodyPr wrap="square">
              <a:spAutoFit/>
            </a:bodyPr>
            <a:lstStyle/>
            <a:p>
              <a:pPr marL="125541" eaLnBrk="0" hangingPunct="0">
                <a:buClr>
                  <a:srgbClr val="7000C8"/>
                </a:buClr>
                <a:buSzPct val="75000"/>
              </a:pPr>
              <a:r>
                <a:rPr lang="zh-CN" altLang="zh-CN" sz="2806" dirty="0">
                  <a:latin typeface="楷体" pitchFamily="49" charset="-122"/>
                  <a:ea typeface="楷体" pitchFamily="49" charset="-122"/>
                </a:rPr>
                <a:t>，判断属于哪种</a:t>
              </a:r>
              <a:r>
                <a:rPr lang="zh-CN" altLang="en-US" sz="2806" dirty="0">
                  <a:latin typeface="楷体" pitchFamily="49" charset="-122"/>
                  <a:ea typeface="楷体" pitchFamily="49" charset="-122"/>
                </a:rPr>
                <a:t>情况</a:t>
              </a:r>
              <a:r>
                <a:rPr lang="zh-CN" altLang="zh-CN" sz="2806" dirty="0">
                  <a:latin typeface="楷体" pitchFamily="49" charset="-122"/>
                  <a:ea typeface="楷体" pitchFamily="49" charset="-122"/>
                </a:rPr>
                <a:t>，确定</a:t>
              </a:r>
              <a:endParaRPr lang="zh-CN" altLang="en-US" sz="2806" dirty="0">
                <a:latin typeface="楷体" pitchFamily="49" charset="-122"/>
                <a:ea typeface="楷体" pitchFamily="49" charset="-122"/>
              </a:endParaRPr>
            </a:p>
          </p:txBody>
        </p:sp>
        <p:graphicFrame>
          <p:nvGraphicFramePr>
            <p:cNvPr id="35" name="对象 34"/>
            <p:cNvGraphicFramePr>
              <a:graphicFrameLocks noChangeAspect="1"/>
            </p:cNvGraphicFramePr>
            <p:nvPr>
              <p:extLst/>
            </p:nvPr>
          </p:nvGraphicFramePr>
          <p:xfrm>
            <a:off x="5962650" y="3784600"/>
            <a:ext cx="636588" cy="411163"/>
          </p:xfrm>
          <a:graphic>
            <a:graphicData uri="http://schemas.openxmlformats.org/presentationml/2006/ole">
              <mc:AlternateContent xmlns:mc="http://schemas.openxmlformats.org/markup-compatibility/2006">
                <mc:Choice xmlns:v="urn:schemas-microsoft-com:vml" Requires="v">
                  <p:oleObj spid="_x0000_s25614" name="Equation" r:id="rId13" imgW="393480" imgH="253800" progId="Equation.DSMT4">
                    <p:embed/>
                  </p:oleObj>
                </mc:Choice>
                <mc:Fallback>
                  <p:oleObj name="Equation" r:id="rId13" imgW="393480" imgH="253800" progId="Equation.DSMT4">
                    <p:embed/>
                    <p:pic>
                      <p:nvPicPr>
                        <p:cNvPr id="35" name="对象 34"/>
                        <p:cNvPicPr>
                          <a:picLocks noChangeAspect="1" noChangeArrowheads="1"/>
                        </p:cNvPicPr>
                        <p:nvPr/>
                      </p:nvPicPr>
                      <p:blipFill>
                        <a:blip r:embed="rId14"/>
                        <a:srcRect/>
                        <a:stretch>
                          <a:fillRect/>
                        </a:stretch>
                      </p:blipFill>
                      <p:spPr bwMode="auto">
                        <a:xfrm>
                          <a:off x="5962650" y="3784600"/>
                          <a:ext cx="6365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2238566" y="5403643"/>
            <a:ext cx="5086489" cy="571549"/>
            <a:chOff x="560239" y="4236603"/>
            <a:chExt cx="3987949" cy="448110"/>
          </a:xfrm>
        </p:grpSpPr>
        <p:sp>
          <p:nvSpPr>
            <p:cNvPr id="37" name="矩形 36"/>
            <p:cNvSpPr/>
            <p:nvPr/>
          </p:nvSpPr>
          <p:spPr>
            <a:xfrm>
              <a:off x="560239" y="4236603"/>
              <a:ext cx="2900153" cy="410923"/>
            </a:xfrm>
            <a:prstGeom prst="rect">
              <a:avLst/>
            </a:prstGeom>
          </p:spPr>
          <p:txBody>
            <a:bodyPr wrap="square">
              <a:spAutoFit/>
            </a:bodyPr>
            <a:lstStyle/>
            <a:p>
              <a:pPr marL="562910" indent="-437369" eaLnBrk="0" hangingPunct="0">
                <a:buClr>
                  <a:srgbClr val="7000C8"/>
                </a:buClr>
                <a:buSzPct val="75000"/>
                <a:buFont typeface="Wingdings" pitchFamily="2" charset="2"/>
                <a:buChar char="p"/>
              </a:pPr>
              <a:r>
                <a:rPr lang="zh-CN" altLang="zh-CN" sz="2806" dirty="0">
                  <a:latin typeface="楷体" pitchFamily="49" charset="-122"/>
                  <a:ea typeface="楷体" pitchFamily="49" charset="-122"/>
                </a:rPr>
                <a:t>重复第三步，直到</a:t>
              </a:r>
              <a:endParaRPr lang="zh-CN" altLang="en-US" sz="2806" dirty="0">
                <a:latin typeface="楷体" pitchFamily="49" charset="-122"/>
                <a:ea typeface="楷体" pitchFamily="49" charset="-122"/>
              </a:endParaRPr>
            </a:p>
          </p:txBody>
        </p:sp>
        <p:graphicFrame>
          <p:nvGraphicFramePr>
            <p:cNvPr id="39" name="对象 38"/>
            <p:cNvGraphicFramePr>
              <a:graphicFrameLocks noChangeAspect="1"/>
            </p:cNvGraphicFramePr>
            <p:nvPr>
              <p:extLst/>
            </p:nvPr>
          </p:nvGraphicFramePr>
          <p:xfrm>
            <a:off x="3287713" y="4278313"/>
            <a:ext cx="1260475" cy="406400"/>
          </p:xfrm>
          <a:graphic>
            <a:graphicData uri="http://schemas.openxmlformats.org/presentationml/2006/ole">
              <mc:AlternateContent xmlns:mc="http://schemas.openxmlformats.org/markup-compatibility/2006">
                <mc:Choice xmlns:v="urn:schemas-microsoft-com:vml" Requires="v">
                  <p:oleObj spid="_x0000_s25615" name="Equation" r:id="rId15" imgW="787320" imgH="253800" progId="Equation.DSMT4">
                    <p:embed/>
                  </p:oleObj>
                </mc:Choice>
                <mc:Fallback>
                  <p:oleObj name="Equation" r:id="rId15" imgW="787320" imgH="253800" progId="Equation.DSMT4">
                    <p:embed/>
                    <p:pic>
                      <p:nvPicPr>
                        <p:cNvPr id="39" name="对象 38"/>
                        <p:cNvPicPr>
                          <a:picLocks noChangeAspect="1" noChangeArrowheads="1"/>
                        </p:cNvPicPr>
                        <p:nvPr/>
                      </p:nvPicPr>
                      <p:blipFill>
                        <a:blip r:embed="rId16"/>
                        <a:srcRect/>
                        <a:stretch>
                          <a:fillRect/>
                        </a:stretch>
                      </p:blipFill>
                      <p:spPr bwMode="auto">
                        <a:xfrm>
                          <a:off x="3287713" y="4278313"/>
                          <a:ext cx="12604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1819722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88</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grpSp>
        <p:nvGrpSpPr>
          <p:cNvPr id="19" name="组合 18"/>
          <p:cNvGrpSpPr/>
          <p:nvPr/>
        </p:nvGrpSpPr>
        <p:grpSpPr>
          <a:xfrm>
            <a:off x="2343181" y="1087319"/>
            <a:ext cx="6630061" cy="2769927"/>
            <a:chOff x="642261" y="852488"/>
            <a:chExt cx="5198152" cy="2171700"/>
          </a:xfrm>
        </p:grpSpPr>
        <p:sp>
          <p:nvSpPr>
            <p:cNvPr id="12" name="矩形 11"/>
            <p:cNvSpPr/>
            <p:nvPr/>
          </p:nvSpPr>
          <p:spPr>
            <a:xfrm>
              <a:off x="642261" y="1685785"/>
              <a:ext cx="2834302" cy="498573"/>
            </a:xfrm>
            <a:prstGeom prst="rect">
              <a:avLst/>
            </a:prstGeom>
            <a:noFill/>
            <a:ln>
              <a:noFill/>
            </a:ln>
          </p:spPr>
          <p:txBody>
            <a:bodyPr wrap="square" lIns="116618" tIns="58309" rIns="116618" bIns="58309">
              <a:spAutoFit/>
            </a:bodyPr>
            <a:lstStyle/>
            <a:p>
              <a:pPr eaLnBrk="0" hangingPunct="0">
                <a:lnSpc>
                  <a:spcPct val="120000"/>
                </a:lnSpc>
                <a:spcBef>
                  <a:spcPct val="20000"/>
                </a:spcBef>
                <a:buClr>
                  <a:srgbClr val="7000C8"/>
                </a:buClr>
                <a:buSzPct val="75000"/>
              </a:pPr>
              <a:r>
                <a:rPr lang="zh-CN" altLang="en-US" sz="2806" dirty="0">
                  <a:latin typeface="楷体" pitchFamily="49" charset="-122"/>
                  <a:ea typeface="楷体" pitchFamily="49" charset="-122"/>
                </a:rPr>
                <a:t>对</a:t>
              </a:r>
              <a:r>
                <a:rPr lang="en-US" altLang="zh-CN" sz="2806" i="1" dirty="0">
                  <a:ea typeface="楷体" pitchFamily="49" charset="-122"/>
                  <a:cs typeface="Times New Roman" panose="02020603050405020304" pitchFamily="18" charset="0"/>
                </a:rPr>
                <a:t>f </a:t>
              </a:r>
              <a:r>
                <a:rPr lang="zh-CN" altLang="en-US" sz="2806" dirty="0">
                  <a:latin typeface="楷体" pitchFamily="49" charset="-122"/>
                  <a:ea typeface="楷体" pitchFamily="49" charset="-122"/>
                </a:rPr>
                <a:t>进行分水岭分割</a:t>
              </a:r>
              <a:r>
                <a:rPr lang="en-US" altLang="zh-CN" sz="2806" dirty="0">
                  <a:latin typeface="楷体" pitchFamily="49" charset="-122"/>
                  <a:ea typeface="楷体" pitchFamily="49" charset="-122"/>
                </a:rPr>
                <a:t>:</a:t>
              </a:r>
              <a:endParaRPr lang="zh-CN" altLang="en-US" sz="2806" dirty="0">
                <a:latin typeface="楷体" pitchFamily="49" charset="-122"/>
                <a:ea typeface="楷体" pitchFamily="49" charset="-122"/>
              </a:endParaRPr>
            </a:p>
          </p:txBody>
        </p:sp>
        <p:graphicFrame>
          <p:nvGraphicFramePr>
            <p:cNvPr id="13" name="对象 12"/>
            <p:cNvGraphicFramePr>
              <a:graphicFrameLocks noChangeAspect="1"/>
            </p:cNvGraphicFramePr>
            <p:nvPr>
              <p:extLst/>
            </p:nvPr>
          </p:nvGraphicFramePr>
          <p:xfrm>
            <a:off x="3270250" y="852488"/>
            <a:ext cx="2570163" cy="2171700"/>
          </p:xfrm>
          <a:graphic>
            <a:graphicData uri="http://schemas.openxmlformats.org/presentationml/2006/ole">
              <mc:AlternateContent xmlns:mc="http://schemas.openxmlformats.org/markup-compatibility/2006">
                <mc:Choice xmlns:v="urn:schemas-microsoft-com:vml" Requires="v">
                  <p:oleObj spid="_x0000_s26629" name="Equation" r:id="rId3" imgW="1638000" imgH="1384200" progId="Equation.DSMT4">
                    <p:embed/>
                  </p:oleObj>
                </mc:Choice>
                <mc:Fallback>
                  <p:oleObj name="Equation" r:id="rId3" imgW="1638000" imgH="1384200" progId="Equation.DSMT4">
                    <p:embed/>
                    <p:pic>
                      <p:nvPicPr>
                        <p:cNvPr id="13" name="对象 12"/>
                        <p:cNvPicPr>
                          <a:picLocks noChangeAspect="1" noChangeArrowheads="1"/>
                        </p:cNvPicPr>
                        <p:nvPr/>
                      </p:nvPicPr>
                      <p:blipFill>
                        <a:blip r:embed="rId4"/>
                        <a:srcRect/>
                        <a:stretch>
                          <a:fillRect/>
                        </a:stretch>
                      </p:blipFill>
                      <p:spPr bwMode="auto">
                        <a:xfrm>
                          <a:off x="3270250" y="852488"/>
                          <a:ext cx="2570163"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Rectangle 14"/>
          <p:cNvSpPr>
            <a:spLocks noChangeArrowheads="1"/>
          </p:cNvSpPr>
          <p:nvPr/>
        </p:nvSpPr>
        <p:spPr bwMode="auto">
          <a:xfrm>
            <a:off x="1891334" y="2769069"/>
            <a:ext cx="3916363" cy="9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采用</a:t>
            </a:r>
            <a:r>
              <a:rPr lang="en-US" altLang="zh-CN" sz="2806" dirty="0">
                <a:ea typeface="楷体" pitchFamily="49" charset="-122"/>
                <a:cs typeface="Times New Roman" panose="02020603050405020304" pitchFamily="18" charset="0"/>
              </a:rPr>
              <a:t>Prewitt</a:t>
            </a:r>
            <a:r>
              <a:rPr lang="zh-CN" altLang="en-US" sz="2806" dirty="0">
                <a:ea typeface="楷体" pitchFamily="49" charset="-122"/>
                <a:cs typeface="Times New Roman" panose="02020603050405020304" pitchFamily="18" charset="0"/>
              </a:rPr>
              <a:t>梯</a:t>
            </a:r>
            <a:r>
              <a:rPr lang="zh-CN" altLang="en-US" sz="2806" dirty="0">
                <a:latin typeface="楷体" pitchFamily="49" charset="-122"/>
                <a:ea typeface="楷体" pitchFamily="49" charset="-122"/>
              </a:rPr>
              <a:t>度算子计算梯度图像 </a:t>
            </a:r>
          </a:p>
        </p:txBody>
      </p:sp>
      <p:graphicFrame>
        <p:nvGraphicFramePr>
          <p:cNvPr id="15" name="Object 15"/>
          <p:cNvGraphicFramePr>
            <a:graphicFrameLocks noChangeAspect="1"/>
          </p:cNvGraphicFramePr>
          <p:nvPr>
            <p:extLst/>
          </p:nvPr>
        </p:nvGraphicFramePr>
        <p:xfrm>
          <a:off x="2552599" y="3889644"/>
          <a:ext cx="3193111" cy="2765878"/>
        </p:xfrm>
        <a:graphic>
          <a:graphicData uri="http://schemas.openxmlformats.org/presentationml/2006/ole">
            <mc:AlternateContent xmlns:mc="http://schemas.openxmlformats.org/markup-compatibility/2006">
              <mc:Choice xmlns:v="urn:schemas-microsoft-com:vml" Requires="v">
                <p:oleObj spid="_x0000_s26630" name="Equation" r:id="rId5" imgW="1600200" imgH="1384200" progId="Equation.DSMT4">
                  <p:embed/>
                </p:oleObj>
              </mc:Choice>
              <mc:Fallback>
                <p:oleObj name="Equation" r:id="rId5" imgW="1600200" imgH="1384200" progId="Equation.DSMT4">
                  <p:embed/>
                  <p:pic>
                    <p:nvPicPr>
                      <p:cNvPr id="15" name="Object 15"/>
                      <p:cNvPicPr>
                        <a:picLocks noChangeAspect="1" noChangeArrowheads="1"/>
                      </p:cNvPicPr>
                      <p:nvPr/>
                    </p:nvPicPr>
                    <p:blipFill>
                      <a:blip r:embed="rId6"/>
                      <a:srcRect/>
                      <a:stretch>
                        <a:fillRect/>
                      </a:stretch>
                    </p:blipFill>
                    <p:spPr bwMode="auto">
                      <a:xfrm>
                        <a:off x="2552599" y="3889644"/>
                        <a:ext cx="3193111" cy="2765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6004157" y="4094030"/>
            <a:ext cx="4392611"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求梯度图像最大最小值 </a:t>
            </a:r>
          </a:p>
        </p:txBody>
      </p:sp>
      <p:graphicFrame>
        <p:nvGraphicFramePr>
          <p:cNvPr id="17" name="Object 18"/>
          <p:cNvGraphicFramePr>
            <a:graphicFrameLocks noChangeAspect="1"/>
          </p:cNvGraphicFramePr>
          <p:nvPr>
            <p:extLst/>
          </p:nvPr>
        </p:nvGraphicFramePr>
        <p:xfrm>
          <a:off x="6549556" y="4875720"/>
          <a:ext cx="2484431" cy="421159"/>
        </p:xfrm>
        <a:graphic>
          <a:graphicData uri="http://schemas.openxmlformats.org/presentationml/2006/ole">
            <mc:AlternateContent xmlns:mc="http://schemas.openxmlformats.org/markup-compatibility/2006">
              <mc:Choice xmlns:v="urn:schemas-microsoft-com:vml" Requires="v">
                <p:oleObj spid="_x0000_s26631" name="Equation" r:id="rId7" imgW="1104840" imgH="190440" progId="Equation.DSMT4">
                  <p:embed/>
                </p:oleObj>
              </mc:Choice>
              <mc:Fallback>
                <p:oleObj name="Equation" r:id="rId7" imgW="1104840" imgH="190440" progId="Equation.DSMT4">
                  <p:embed/>
                  <p:pic>
                    <p:nvPicPr>
                      <p:cNvPr id="17" name="Object 18"/>
                      <p:cNvPicPr>
                        <a:picLocks noChangeAspect="1" noChangeArrowheads="1"/>
                      </p:cNvPicPr>
                      <p:nvPr/>
                    </p:nvPicPr>
                    <p:blipFill>
                      <a:blip r:embed="rId8"/>
                      <a:srcRect/>
                      <a:stretch>
                        <a:fillRect/>
                      </a:stretch>
                    </p:blipFill>
                    <p:spPr bwMode="auto">
                      <a:xfrm>
                        <a:off x="6549556" y="4875720"/>
                        <a:ext cx="2484431" cy="421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1"/>
          <p:cNvSpPr txBox="1">
            <a:spLocks noChangeArrowheads="1"/>
          </p:cNvSpPr>
          <p:nvPr/>
        </p:nvSpPr>
        <p:spPr bwMode="auto">
          <a:xfrm>
            <a:off x="6410557" y="5489443"/>
            <a:ext cx="3453183" cy="5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6" b="1" dirty="0">
                <a:latin typeface="楷体" pitchFamily="49" charset="-122"/>
                <a:ea typeface="楷体" pitchFamily="49" charset="-122"/>
              </a:rPr>
              <a:t>涨水过程中：</a:t>
            </a:r>
            <a:r>
              <a:rPr kumimoji="1" lang="en-US" altLang="zh-CN" sz="2806" b="1" i="1" dirty="0">
                <a:latin typeface="Times New Roman" panose="02020603050405020304" pitchFamily="18" charset="0"/>
                <a:ea typeface="楷体" pitchFamily="49" charset="-122"/>
                <a:cs typeface="Times New Roman" panose="02020603050405020304" pitchFamily="18" charset="0"/>
              </a:rPr>
              <a:t>n</a:t>
            </a:r>
            <a:r>
              <a:rPr kumimoji="1" lang="en-US" altLang="zh-CN" sz="2806" b="1" dirty="0">
                <a:latin typeface="楷体" pitchFamily="49" charset="-122"/>
                <a:ea typeface="楷体" pitchFamily="49" charset="-122"/>
              </a:rPr>
              <a:t>=1</a:t>
            </a:r>
            <a:r>
              <a:rPr kumimoji="1" lang="zh-CN" altLang="en-US" sz="2806" b="1" dirty="0">
                <a:latin typeface="楷体" pitchFamily="49" charset="-122"/>
                <a:ea typeface="楷体" pitchFamily="49" charset="-122"/>
              </a:rPr>
              <a:t>～</a:t>
            </a:r>
            <a:r>
              <a:rPr kumimoji="1" lang="en-US" altLang="zh-CN" sz="2806" b="1" dirty="0">
                <a:latin typeface="楷体" pitchFamily="49" charset="-122"/>
                <a:ea typeface="楷体" pitchFamily="49" charset="-122"/>
              </a:rPr>
              <a:t>7</a:t>
            </a:r>
          </a:p>
        </p:txBody>
      </p:sp>
    </p:spTree>
    <p:extLst>
      <p:ext uri="{BB962C8B-B14F-4D97-AF65-F5344CB8AC3E}">
        <p14:creationId xmlns:p14="http://schemas.microsoft.com/office/powerpoint/2010/main" val="36991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up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up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up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upRigh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89</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sp>
        <p:nvSpPr>
          <p:cNvPr id="12" name="Rectangle 5"/>
          <p:cNvSpPr>
            <a:spLocks noChangeArrowheads="1"/>
          </p:cNvSpPr>
          <p:nvPr/>
        </p:nvSpPr>
        <p:spPr bwMode="auto">
          <a:xfrm>
            <a:off x="1891334" y="1915070"/>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=1 </a:t>
            </a:r>
          </a:p>
        </p:txBody>
      </p:sp>
      <p:graphicFrame>
        <p:nvGraphicFramePr>
          <p:cNvPr id="13" name="Object 6"/>
          <p:cNvGraphicFramePr>
            <a:graphicFrameLocks noChangeAspect="1"/>
          </p:cNvGraphicFramePr>
          <p:nvPr>
            <p:extLst/>
          </p:nvPr>
        </p:nvGraphicFramePr>
        <p:xfrm>
          <a:off x="2159787" y="2528977"/>
          <a:ext cx="3247385" cy="548720"/>
        </p:xfrm>
        <a:graphic>
          <a:graphicData uri="http://schemas.openxmlformats.org/presentationml/2006/ole">
            <mc:AlternateContent xmlns:mc="http://schemas.openxmlformats.org/markup-compatibility/2006">
              <mc:Choice xmlns:v="urn:schemas-microsoft-com:vml" Requires="v">
                <p:oleObj spid="_x0000_s27659" name="Equation" r:id="rId3" imgW="1803240" imgH="279360" progId="Equation.DSMT4">
                  <p:embed/>
                </p:oleObj>
              </mc:Choice>
              <mc:Fallback>
                <p:oleObj name="Equation" r:id="rId3" imgW="1803240" imgH="279360" progId="Equation.DSMT4">
                  <p:embed/>
                  <p:pic>
                    <p:nvPicPr>
                      <p:cNvPr id="13" name="Object 6"/>
                      <p:cNvPicPr>
                        <a:picLocks noChangeAspect="1" noChangeArrowheads="1"/>
                      </p:cNvPicPr>
                      <p:nvPr/>
                    </p:nvPicPr>
                    <p:blipFill>
                      <a:blip r:embed="rId4"/>
                      <a:srcRect/>
                      <a:stretch>
                        <a:fillRect/>
                      </a:stretch>
                    </p:blipFill>
                    <p:spPr bwMode="auto">
                      <a:xfrm>
                        <a:off x="2159787" y="2528977"/>
                        <a:ext cx="3247385" cy="548720"/>
                      </a:xfrm>
                      <a:prstGeom prst="rect">
                        <a:avLst/>
                      </a:prstGeom>
                      <a:noFill/>
                      <a:extLst/>
                    </p:spPr>
                  </p:pic>
                </p:oleObj>
              </mc:Fallback>
            </mc:AlternateContent>
          </a:graphicData>
        </a:graphic>
      </p:graphicFrame>
      <p:graphicFrame>
        <p:nvGraphicFramePr>
          <p:cNvPr id="14" name="Object 8"/>
          <p:cNvGraphicFramePr>
            <a:graphicFrameLocks noChangeAspect="1"/>
          </p:cNvGraphicFramePr>
          <p:nvPr>
            <p:extLst/>
          </p:nvPr>
        </p:nvGraphicFramePr>
        <p:xfrm>
          <a:off x="5682941" y="2555299"/>
          <a:ext cx="1621866" cy="498101"/>
        </p:xfrm>
        <a:graphic>
          <a:graphicData uri="http://schemas.openxmlformats.org/presentationml/2006/ole">
            <mc:AlternateContent xmlns:mc="http://schemas.openxmlformats.org/markup-compatibility/2006">
              <mc:Choice xmlns:v="urn:schemas-microsoft-com:vml" Requires="v">
                <p:oleObj spid="_x0000_s27660" name="Equation" r:id="rId5" imgW="825480" imgH="253800" progId="Equation.DSMT4">
                  <p:embed/>
                </p:oleObj>
              </mc:Choice>
              <mc:Fallback>
                <p:oleObj name="Equation" r:id="rId5" imgW="825480" imgH="253800" progId="Equation.DSMT4">
                  <p:embed/>
                  <p:pic>
                    <p:nvPicPr>
                      <p:cNvPr id="14" name="Object 8"/>
                      <p:cNvPicPr>
                        <a:picLocks noChangeAspect="1" noChangeArrowheads="1"/>
                      </p:cNvPicPr>
                      <p:nvPr/>
                    </p:nvPicPr>
                    <p:blipFill>
                      <a:blip r:embed="rId6"/>
                      <a:srcRect/>
                      <a:stretch>
                        <a:fillRect/>
                      </a:stretch>
                    </p:blipFill>
                    <p:spPr bwMode="auto">
                      <a:xfrm>
                        <a:off x="5682941" y="2555299"/>
                        <a:ext cx="1621866" cy="498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950" y="1408694"/>
            <a:ext cx="2295837"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043"/>
          <p:cNvGrpSpPr>
            <a:grpSpLocks/>
          </p:cNvGrpSpPr>
          <p:nvPr/>
        </p:nvGrpSpPr>
        <p:grpSpPr bwMode="auto">
          <a:xfrm>
            <a:off x="2330409" y="3076230"/>
            <a:ext cx="3681412" cy="492125"/>
            <a:chOff x="761" y="1565"/>
            <a:chExt cx="2319" cy="310"/>
          </a:xfrm>
        </p:grpSpPr>
        <p:graphicFrame>
          <p:nvGraphicFramePr>
            <p:cNvPr id="17" name="Object 1040"/>
            <p:cNvGraphicFramePr>
              <a:graphicFrameLocks noChangeAspect="1"/>
            </p:cNvGraphicFramePr>
            <p:nvPr>
              <p:extLst/>
            </p:nvPr>
          </p:nvGraphicFramePr>
          <p:xfrm>
            <a:off x="2113" y="1593"/>
            <a:ext cx="967" cy="282"/>
          </p:xfrm>
          <a:graphic>
            <a:graphicData uri="http://schemas.openxmlformats.org/presentationml/2006/ole">
              <mc:AlternateContent xmlns:mc="http://schemas.openxmlformats.org/markup-compatibility/2006">
                <mc:Choice xmlns:v="urn:schemas-microsoft-com:vml" Requires="v">
                  <p:oleObj spid="_x0000_s27661" name="Equation" r:id="rId8" imgW="787320" imgH="228600" progId="Equation.DSMT4">
                    <p:embed/>
                  </p:oleObj>
                </mc:Choice>
                <mc:Fallback>
                  <p:oleObj name="Equation" r:id="rId8" imgW="787320" imgH="228600" progId="Equation.DSMT4">
                    <p:embed/>
                    <p:pic>
                      <p:nvPicPr>
                        <p:cNvPr id="17" name="Object 1040"/>
                        <p:cNvPicPr>
                          <a:picLocks noChangeAspect="1" noChangeArrowheads="1"/>
                        </p:cNvPicPr>
                        <p:nvPr/>
                      </p:nvPicPr>
                      <p:blipFill>
                        <a:blip r:embed="rId9"/>
                        <a:srcRect/>
                        <a:stretch>
                          <a:fillRect/>
                        </a:stretch>
                      </p:blipFill>
                      <p:spPr bwMode="auto">
                        <a:xfrm>
                          <a:off x="2113" y="1593"/>
                          <a:ext cx="967"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042"/>
            <p:cNvSpPr txBox="1">
              <a:spLocks noChangeArrowheads="1"/>
            </p:cNvSpPr>
            <p:nvPr/>
          </p:nvSpPr>
          <p:spPr bwMode="auto">
            <a:xfrm>
              <a:off x="761" y="1565"/>
              <a:ext cx="149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极小区域三个：</a:t>
              </a:r>
            </a:p>
          </p:txBody>
        </p:sp>
      </p:grpSp>
      <p:sp>
        <p:nvSpPr>
          <p:cNvPr id="19" name="Rectangle 1044"/>
          <p:cNvSpPr>
            <a:spLocks noChangeArrowheads="1"/>
          </p:cNvSpPr>
          <p:nvPr/>
        </p:nvSpPr>
        <p:spPr bwMode="auto">
          <a:xfrm>
            <a:off x="1891334" y="3566766"/>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=2</a:t>
            </a:r>
          </a:p>
        </p:txBody>
      </p:sp>
      <p:graphicFrame>
        <p:nvGraphicFramePr>
          <p:cNvPr id="20" name="Object 1045"/>
          <p:cNvGraphicFramePr>
            <a:graphicFrameLocks noChangeAspect="1"/>
          </p:cNvGraphicFramePr>
          <p:nvPr>
            <p:extLst/>
          </p:nvPr>
        </p:nvGraphicFramePr>
        <p:xfrm>
          <a:off x="2190161" y="4162991"/>
          <a:ext cx="3308856" cy="540622"/>
        </p:xfrm>
        <a:graphic>
          <a:graphicData uri="http://schemas.openxmlformats.org/presentationml/2006/ole">
            <mc:AlternateContent xmlns:mc="http://schemas.openxmlformats.org/markup-compatibility/2006">
              <mc:Choice xmlns:v="urn:schemas-microsoft-com:vml" Requires="v">
                <p:oleObj spid="_x0000_s27662" name="Equation" r:id="rId10" imgW="1828800" imgH="279360" progId="Equation.DSMT4">
                  <p:embed/>
                </p:oleObj>
              </mc:Choice>
              <mc:Fallback>
                <p:oleObj name="Equation" r:id="rId10" imgW="1828800" imgH="279360" progId="Equation.DSMT4">
                  <p:embed/>
                  <p:pic>
                    <p:nvPicPr>
                      <p:cNvPr id="20" name="Object 1045"/>
                      <p:cNvPicPr>
                        <a:picLocks noChangeArrowheads="1"/>
                      </p:cNvPicPr>
                      <p:nvPr/>
                    </p:nvPicPr>
                    <p:blipFill>
                      <a:blip r:embed="rId11"/>
                      <a:srcRect/>
                      <a:stretch>
                        <a:fillRect/>
                      </a:stretch>
                    </p:blipFill>
                    <p:spPr bwMode="auto">
                      <a:xfrm>
                        <a:off x="2190161" y="4162991"/>
                        <a:ext cx="3308856" cy="540622"/>
                      </a:xfrm>
                      <a:prstGeom prst="rect">
                        <a:avLst/>
                      </a:prstGeom>
                      <a:noFill/>
                      <a:extLst/>
                    </p:spPr>
                  </p:pic>
                </p:oleObj>
              </mc:Fallback>
            </mc:AlternateContent>
          </a:graphicData>
        </a:graphic>
      </p:graphicFrame>
      <p:grpSp>
        <p:nvGrpSpPr>
          <p:cNvPr id="21" name="Group 1053"/>
          <p:cNvGrpSpPr>
            <a:grpSpLocks/>
          </p:cNvGrpSpPr>
          <p:nvPr/>
        </p:nvGrpSpPr>
        <p:grpSpPr bwMode="auto">
          <a:xfrm>
            <a:off x="2332732" y="4704536"/>
            <a:ext cx="3551238" cy="536575"/>
            <a:chOff x="839" y="2753"/>
            <a:chExt cx="2237" cy="338"/>
          </a:xfrm>
        </p:grpSpPr>
        <p:sp>
          <p:nvSpPr>
            <p:cNvPr id="22" name="Text Box 1049"/>
            <p:cNvSpPr txBox="1">
              <a:spLocks noChangeArrowheads="1"/>
            </p:cNvSpPr>
            <p:nvPr/>
          </p:nvSpPr>
          <p:spPr bwMode="auto">
            <a:xfrm>
              <a:off x="839" y="2753"/>
              <a:ext cx="129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三个连通成分</a:t>
              </a:r>
              <a:endParaRPr kumimoji="1" lang="en-US" altLang="zh-CN" sz="2423" b="1" dirty="0">
                <a:latin typeface="宋体" pitchFamily="2" charset="-122"/>
              </a:endParaRPr>
            </a:p>
          </p:txBody>
        </p:sp>
        <p:graphicFrame>
          <p:nvGraphicFramePr>
            <p:cNvPr id="23" name="Object 1050"/>
            <p:cNvGraphicFramePr>
              <a:graphicFrameLocks noChangeAspect="1"/>
            </p:cNvGraphicFramePr>
            <p:nvPr>
              <p:extLst/>
            </p:nvPr>
          </p:nvGraphicFramePr>
          <p:xfrm>
            <a:off x="2077" y="2809"/>
            <a:ext cx="999" cy="282"/>
          </p:xfrm>
          <a:graphic>
            <a:graphicData uri="http://schemas.openxmlformats.org/presentationml/2006/ole">
              <mc:AlternateContent xmlns:mc="http://schemas.openxmlformats.org/markup-compatibility/2006">
                <mc:Choice xmlns:v="urn:schemas-microsoft-com:vml" Requires="v">
                  <p:oleObj spid="_x0000_s27663" name="Equation" r:id="rId12" imgW="812520" imgH="228600" progId="Equation.DSMT4">
                    <p:embed/>
                  </p:oleObj>
                </mc:Choice>
                <mc:Fallback>
                  <p:oleObj name="Equation" r:id="rId12" imgW="812520" imgH="228600" progId="Equation.DSMT4">
                    <p:embed/>
                    <p:pic>
                      <p:nvPicPr>
                        <p:cNvPr id="23" name="Object 1050"/>
                        <p:cNvPicPr>
                          <a:picLocks noChangeAspect="1" noChangeArrowheads="1"/>
                        </p:cNvPicPr>
                        <p:nvPr/>
                      </p:nvPicPr>
                      <p:blipFill>
                        <a:blip r:embed="rId13"/>
                        <a:srcRect/>
                        <a:stretch>
                          <a:fillRect/>
                        </a:stretch>
                      </p:blipFill>
                      <p:spPr bwMode="auto">
                        <a:xfrm>
                          <a:off x="2077" y="2809"/>
                          <a:ext cx="999"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 name="Object 1054"/>
          <p:cNvGraphicFramePr>
            <a:graphicFrameLocks noChangeAspect="1"/>
          </p:cNvGraphicFramePr>
          <p:nvPr>
            <p:extLst/>
          </p:nvPr>
        </p:nvGraphicFramePr>
        <p:xfrm>
          <a:off x="2240780" y="5294855"/>
          <a:ext cx="2320144" cy="485952"/>
        </p:xfrm>
        <a:graphic>
          <a:graphicData uri="http://schemas.openxmlformats.org/presentationml/2006/ole">
            <mc:AlternateContent xmlns:mc="http://schemas.openxmlformats.org/markup-compatibility/2006">
              <mc:Choice xmlns:v="urn:schemas-microsoft-com:vml" Requires="v">
                <p:oleObj spid="_x0000_s27664" name="Equation" r:id="rId14" imgW="1346040" imgH="253800" progId="Equation.DSMT4">
                  <p:embed/>
                </p:oleObj>
              </mc:Choice>
              <mc:Fallback>
                <p:oleObj name="Equation" r:id="rId14" imgW="1346040" imgH="253800" progId="Equation.DSMT4">
                  <p:embed/>
                  <p:pic>
                    <p:nvPicPr>
                      <p:cNvPr id="24" name="Object 1054"/>
                      <p:cNvPicPr>
                        <a:picLocks noChangeAspect="1" noChangeArrowheads="1"/>
                      </p:cNvPicPr>
                      <p:nvPr/>
                    </p:nvPicPr>
                    <p:blipFill>
                      <a:blip r:embed="rId15"/>
                      <a:srcRect/>
                      <a:stretch>
                        <a:fillRect/>
                      </a:stretch>
                    </p:blipFill>
                    <p:spPr bwMode="auto">
                      <a:xfrm>
                        <a:off x="2240780" y="5294855"/>
                        <a:ext cx="2320144" cy="485952"/>
                      </a:xfrm>
                      <a:prstGeom prst="rect">
                        <a:avLst/>
                      </a:prstGeom>
                      <a:noFill/>
                      <a:extLst/>
                    </p:spPr>
                  </p:pic>
                </p:oleObj>
              </mc:Fallback>
            </mc:AlternateContent>
          </a:graphicData>
        </a:graphic>
      </p:graphicFrame>
      <p:graphicFrame>
        <p:nvGraphicFramePr>
          <p:cNvPr id="25" name="Object 1056"/>
          <p:cNvGraphicFramePr>
            <a:graphicFrameLocks noChangeAspect="1"/>
          </p:cNvGraphicFramePr>
          <p:nvPr>
            <p:extLst/>
          </p:nvPr>
        </p:nvGraphicFramePr>
        <p:xfrm>
          <a:off x="4993876" y="5296879"/>
          <a:ext cx="2408121" cy="485952"/>
        </p:xfrm>
        <a:graphic>
          <a:graphicData uri="http://schemas.openxmlformats.org/presentationml/2006/ole">
            <mc:AlternateContent xmlns:mc="http://schemas.openxmlformats.org/markup-compatibility/2006">
              <mc:Choice xmlns:v="urn:schemas-microsoft-com:vml" Requires="v">
                <p:oleObj spid="_x0000_s27665" name="Equation" r:id="rId16" imgW="1358640" imgH="253800" progId="Equation.DSMT4">
                  <p:embed/>
                </p:oleObj>
              </mc:Choice>
              <mc:Fallback>
                <p:oleObj name="Equation" r:id="rId16" imgW="1358640" imgH="253800" progId="Equation.DSMT4">
                  <p:embed/>
                  <p:pic>
                    <p:nvPicPr>
                      <p:cNvPr id="25" name="Object 1056"/>
                      <p:cNvPicPr>
                        <a:picLocks noChangeAspect="1" noChangeArrowheads="1"/>
                      </p:cNvPicPr>
                      <p:nvPr/>
                    </p:nvPicPr>
                    <p:blipFill>
                      <a:blip r:embed="rId17"/>
                      <a:srcRect/>
                      <a:stretch>
                        <a:fillRect/>
                      </a:stretch>
                    </p:blipFill>
                    <p:spPr bwMode="auto">
                      <a:xfrm>
                        <a:off x="4993876" y="5296879"/>
                        <a:ext cx="2408121" cy="485952"/>
                      </a:xfrm>
                      <a:prstGeom prst="rect">
                        <a:avLst/>
                      </a:prstGeom>
                      <a:noFill/>
                      <a:extLst/>
                    </p:spPr>
                  </p:pic>
                </p:oleObj>
              </mc:Fallback>
            </mc:AlternateContent>
          </a:graphicData>
        </a:graphic>
      </p:graphicFrame>
      <p:graphicFrame>
        <p:nvGraphicFramePr>
          <p:cNvPr id="26" name="Object 1058"/>
          <p:cNvGraphicFramePr>
            <a:graphicFrameLocks noChangeAspect="1"/>
          </p:cNvGraphicFramePr>
          <p:nvPr>
            <p:extLst/>
          </p:nvPr>
        </p:nvGraphicFramePr>
        <p:xfrm>
          <a:off x="2252929" y="5835476"/>
          <a:ext cx="2419495" cy="485952"/>
        </p:xfrm>
        <a:graphic>
          <a:graphicData uri="http://schemas.openxmlformats.org/presentationml/2006/ole">
            <mc:AlternateContent xmlns:mc="http://schemas.openxmlformats.org/markup-compatibility/2006">
              <mc:Choice xmlns:v="urn:schemas-microsoft-com:vml" Requires="v">
                <p:oleObj spid="_x0000_s27666" name="Equation" r:id="rId18" imgW="1358640" imgH="253800" progId="Equation.DSMT4">
                  <p:embed/>
                </p:oleObj>
              </mc:Choice>
              <mc:Fallback>
                <p:oleObj name="Equation" r:id="rId18" imgW="1358640" imgH="253800" progId="Equation.DSMT4">
                  <p:embed/>
                  <p:pic>
                    <p:nvPicPr>
                      <p:cNvPr id="26" name="Object 1058"/>
                      <p:cNvPicPr>
                        <a:picLocks noChangeAspect="1" noChangeArrowheads="1"/>
                      </p:cNvPicPr>
                      <p:nvPr/>
                    </p:nvPicPr>
                    <p:blipFill>
                      <a:blip r:embed="rId19"/>
                      <a:srcRect/>
                      <a:stretch>
                        <a:fillRect/>
                      </a:stretch>
                    </p:blipFill>
                    <p:spPr bwMode="auto">
                      <a:xfrm>
                        <a:off x="2252929" y="5835476"/>
                        <a:ext cx="2419495" cy="485952"/>
                      </a:xfrm>
                      <a:prstGeom prst="rect">
                        <a:avLst/>
                      </a:prstGeom>
                      <a:noFill/>
                      <a:extLst/>
                    </p:spPr>
                  </p:pic>
                </p:oleObj>
              </mc:Fallback>
            </mc:AlternateContent>
          </a:graphicData>
        </a:graphic>
      </p:graphicFrame>
      <p:graphicFrame>
        <p:nvGraphicFramePr>
          <p:cNvPr id="27" name="Object 1060"/>
          <p:cNvGraphicFramePr>
            <a:graphicFrameLocks noChangeAspect="1"/>
          </p:cNvGraphicFramePr>
          <p:nvPr>
            <p:extLst/>
          </p:nvPr>
        </p:nvGraphicFramePr>
        <p:xfrm>
          <a:off x="3194461" y="6325478"/>
          <a:ext cx="3428942" cy="485952"/>
        </p:xfrm>
        <a:graphic>
          <a:graphicData uri="http://schemas.openxmlformats.org/presentationml/2006/ole">
            <mc:AlternateContent xmlns:mc="http://schemas.openxmlformats.org/markup-compatibility/2006">
              <mc:Choice xmlns:v="urn:schemas-microsoft-com:vml" Requires="v">
                <p:oleObj spid="_x0000_s27667" name="Equation" r:id="rId20" imgW="1879560" imgH="253800" progId="Equation.DSMT4">
                  <p:embed/>
                </p:oleObj>
              </mc:Choice>
              <mc:Fallback>
                <p:oleObj name="Equation" r:id="rId20" imgW="1879560" imgH="253800" progId="Equation.DSMT4">
                  <p:embed/>
                  <p:pic>
                    <p:nvPicPr>
                      <p:cNvPr id="27" name="Object 1060"/>
                      <p:cNvPicPr>
                        <a:picLocks noChangeAspect="1" noChangeArrowheads="1"/>
                      </p:cNvPicPr>
                      <p:nvPr/>
                    </p:nvPicPr>
                    <p:blipFill>
                      <a:blip r:embed="rId21"/>
                      <a:srcRect/>
                      <a:stretch>
                        <a:fillRect/>
                      </a:stretch>
                    </p:blipFill>
                    <p:spPr bwMode="auto">
                      <a:xfrm>
                        <a:off x="3194461" y="6325478"/>
                        <a:ext cx="3428942" cy="485952"/>
                      </a:xfrm>
                      <a:prstGeom prst="rect">
                        <a:avLst/>
                      </a:prstGeom>
                      <a:noFill/>
                      <a:extLst/>
                    </p:spPr>
                  </p:pic>
                </p:oleObj>
              </mc:Fallback>
            </mc:AlternateContent>
          </a:graphicData>
        </a:graphic>
      </p:graphicFrame>
      <p:pic>
        <p:nvPicPr>
          <p:cNvPr id="28" name="Picture 10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950" y="4048902"/>
            <a:ext cx="2295836"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3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up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trips(upRigh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up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trips(upRigh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Righ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strips(upRigh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strips(upRigh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strips(upRight)">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a:t>
            </a:fld>
            <a:endParaRPr lang="en-US" altLang="zh-CN"/>
          </a:p>
        </p:txBody>
      </p:sp>
      <p:sp>
        <p:nvSpPr>
          <p:cNvPr id="3" name="Rectangle 2"/>
          <p:cNvSpPr txBox="1">
            <a:spLocks noChangeArrowheads="1"/>
          </p:cNvSpPr>
          <p:nvPr/>
        </p:nvSpPr>
        <p:spPr bwMode="auto">
          <a:xfrm>
            <a:off x="1963382" y="305746"/>
            <a:ext cx="6015413"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10.1.1 </a:t>
            </a:r>
            <a:r>
              <a:rPr lang="zh-CN" altLang="en-US" sz="3061" dirty="0">
                <a:ea typeface="微软雅黑" pitchFamily="34" charset="-122"/>
                <a:cs typeface="Times New Roman" pitchFamily="18" charset="0"/>
              </a:rPr>
              <a:t>基于灰度直方图的阈值选择</a:t>
            </a:r>
          </a:p>
        </p:txBody>
      </p:sp>
      <p:sp>
        <p:nvSpPr>
          <p:cNvPr id="4" name="Rectangle 2"/>
          <p:cNvSpPr txBox="1">
            <a:spLocks noChangeArrowheads="1"/>
          </p:cNvSpPr>
          <p:nvPr/>
        </p:nvSpPr>
        <p:spPr bwMode="auto">
          <a:xfrm>
            <a:off x="8621701" y="856492"/>
            <a:ext cx="160691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r>
              <a:rPr lang="zh-CN" altLang="en-US" sz="3061" dirty="0">
                <a:solidFill>
                  <a:srgbClr val="002060"/>
                </a:solidFill>
                <a:latin typeface="隶书" pitchFamily="49" charset="-122"/>
                <a:ea typeface="隶书" pitchFamily="49" charset="-122"/>
                <a:cs typeface="Times New Roman" pitchFamily="18" charset="0"/>
              </a:rPr>
              <a:t>阈值分割</a:t>
            </a:r>
          </a:p>
        </p:txBody>
      </p:sp>
      <p:sp>
        <p:nvSpPr>
          <p:cNvPr id="5" name="矩形 4"/>
          <p:cNvSpPr>
            <a:spLocks noChangeArrowheads="1"/>
          </p:cNvSpPr>
          <p:nvPr/>
        </p:nvSpPr>
        <p:spPr bwMode="auto">
          <a:xfrm>
            <a:off x="1696109" y="1279675"/>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）例程</a:t>
            </a:r>
          </a:p>
        </p:txBody>
      </p:sp>
      <p:sp>
        <p:nvSpPr>
          <p:cNvPr id="7" name="矩形 6"/>
          <p:cNvSpPr/>
          <p:nvPr/>
        </p:nvSpPr>
        <p:spPr>
          <a:xfrm>
            <a:off x="1891335" y="1913580"/>
            <a:ext cx="1790777" cy="549542"/>
          </a:xfrm>
          <a:prstGeom prst="rect">
            <a:avLst/>
          </a:prstGeom>
          <a:noFill/>
          <a:ln>
            <a:noFill/>
          </a:ln>
        </p:spPr>
        <p:txBody>
          <a:bodyPr wrap="square" lIns="116618" tIns="58309" rIns="116618" bIns="58309">
            <a:spAutoFit/>
          </a:bodyPr>
          <a:lstStyle/>
          <a:p>
            <a:pPr marL="581134" indent="-455593"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程序</a:t>
            </a:r>
            <a:endParaRPr lang="zh-CN" altLang="zh-CN" sz="2806" dirty="0">
              <a:latin typeface="楷体" pitchFamily="49" charset="-122"/>
              <a:ea typeface="楷体" pitchFamily="49" charset="-122"/>
            </a:endParaRPr>
          </a:p>
        </p:txBody>
      </p:sp>
      <p:sp>
        <p:nvSpPr>
          <p:cNvPr id="8" name="Rectangle 4"/>
          <p:cNvSpPr>
            <a:spLocks noChangeArrowheads="1"/>
          </p:cNvSpPr>
          <p:nvPr/>
        </p:nvSpPr>
        <p:spPr bwMode="auto">
          <a:xfrm>
            <a:off x="2560018" y="2602407"/>
            <a:ext cx="330637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125541" eaLnBrk="0" hangingPunct="0">
              <a:spcBef>
                <a:spcPct val="20000"/>
              </a:spcBef>
              <a:buClr>
                <a:srgbClr val="7000C8"/>
              </a:buClr>
              <a:buSzPct val="75000"/>
            </a:pPr>
            <a:r>
              <a:rPr lang="zh-CN" altLang="en-US" sz="2806" dirty="0">
                <a:latin typeface="楷体" pitchFamily="49" charset="-122"/>
                <a:ea typeface="楷体" pitchFamily="49" charset="-122"/>
              </a:rPr>
              <a:t>见教材</a:t>
            </a:r>
            <a:r>
              <a:rPr lang="en-US" altLang="zh-CN" sz="2806" dirty="0">
                <a:latin typeface="楷体" pitchFamily="49" charset="-122"/>
                <a:ea typeface="楷体" pitchFamily="49" charset="-122"/>
              </a:rPr>
              <a:t>【</a:t>
            </a:r>
            <a:r>
              <a:rPr lang="zh-CN" altLang="en-US" sz="2806" dirty="0">
                <a:latin typeface="楷体" pitchFamily="49" charset="-122"/>
                <a:ea typeface="楷体" pitchFamily="49" charset="-122"/>
              </a:rPr>
              <a:t>例</a:t>
            </a:r>
            <a:r>
              <a:rPr lang="en-US" altLang="zh-CN" sz="2806" dirty="0">
                <a:latin typeface="楷体" pitchFamily="49" charset="-122"/>
                <a:ea typeface="楷体" pitchFamily="49" charset="-122"/>
              </a:rPr>
              <a:t>10.1】</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20568533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90</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sp>
        <p:nvSpPr>
          <p:cNvPr id="12" name="Rectangle 4"/>
          <p:cNvSpPr>
            <a:spLocks noChangeArrowheads="1"/>
          </p:cNvSpPr>
          <p:nvPr/>
        </p:nvSpPr>
        <p:spPr bwMode="auto">
          <a:xfrm>
            <a:off x="1891334" y="1913579"/>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=3 </a:t>
            </a:r>
          </a:p>
        </p:txBody>
      </p:sp>
      <p:graphicFrame>
        <p:nvGraphicFramePr>
          <p:cNvPr id="13" name="Object 5"/>
          <p:cNvGraphicFramePr>
            <a:graphicFrameLocks noChangeAspect="1"/>
          </p:cNvGraphicFramePr>
          <p:nvPr>
            <p:extLst/>
          </p:nvPr>
        </p:nvGraphicFramePr>
        <p:xfrm>
          <a:off x="2149665" y="2541127"/>
          <a:ext cx="3567699" cy="546696"/>
        </p:xfrm>
        <a:graphic>
          <a:graphicData uri="http://schemas.openxmlformats.org/presentationml/2006/ole">
            <mc:AlternateContent xmlns:mc="http://schemas.openxmlformats.org/markup-compatibility/2006">
              <mc:Choice xmlns:v="urn:schemas-microsoft-com:vml" Requires="v">
                <p:oleObj spid="_x0000_s28680" name="Equation" r:id="rId3" imgW="1815840" imgH="279360" progId="Equation.DSMT4">
                  <p:embed/>
                </p:oleObj>
              </mc:Choice>
              <mc:Fallback>
                <p:oleObj name="Equation" r:id="rId3" imgW="1815840" imgH="279360" progId="Equation.DSMT4">
                  <p:embed/>
                  <p:pic>
                    <p:nvPicPr>
                      <p:cNvPr id="13" name="Object 5"/>
                      <p:cNvPicPr>
                        <a:picLocks noChangeAspect="1" noChangeArrowheads="1"/>
                      </p:cNvPicPr>
                      <p:nvPr/>
                    </p:nvPicPr>
                    <p:blipFill>
                      <a:blip r:embed="rId4"/>
                      <a:srcRect/>
                      <a:stretch>
                        <a:fillRect/>
                      </a:stretch>
                    </p:blipFill>
                    <p:spPr bwMode="auto">
                      <a:xfrm>
                        <a:off x="2149665" y="2541127"/>
                        <a:ext cx="3567699" cy="546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3"/>
          <p:cNvGrpSpPr>
            <a:grpSpLocks/>
          </p:cNvGrpSpPr>
          <p:nvPr/>
        </p:nvGrpSpPr>
        <p:grpSpPr bwMode="auto">
          <a:xfrm>
            <a:off x="2332732" y="3153472"/>
            <a:ext cx="3551238" cy="509588"/>
            <a:chOff x="839" y="2753"/>
            <a:chExt cx="2237" cy="321"/>
          </a:xfrm>
        </p:grpSpPr>
        <p:sp>
          <p:nvSpPr>
            <p:cNvPr id="15" name="Text Box 14"/>
            <p:cNvSpPr txBox="1">
              <a:spLocks noChangeArrowheads="1"/>
            </p:cNvSpPr>
            <p:nvPr/>
          </p:nvSpPr>
          <p:spPr bwMode="auto">
            <a:xfrm>
              <a:off x="839" y="2753"/>
              <a:ext cx="129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三个连通成分</a:t>
              </a:r>
              <a:endParaRPr kumimoji="1" lang="en-US" altLang="zh-CN" sz="2423" b="1" dirty="0">
                <a:latin typeface="宋体" pitchFamily="2" charset="-122"/>
              </a:endParaRPr>
            </a:p>
          </p:txBody>
        </p:sp>
        <p:graphicFrame>
          <p:nvGraphicFramePr>
            <p:cNvPr id="16" name="Object 15"/>
            <p:cNvGraphicFramePr>
              <a:graphicFrameLocks noChangeAspect="1"/>
            </p:cNvGraphicFramePr>
            <p:nvPr>
              <p:extLst/>
            </p:nvPr>
          </p:nvGraphicFramePr>
          <p:xfrm>
            <a:off x="2077" y="2793"/>
            <a:ext cx="999" cy="281"/>
          </p:xfrm>
          <a:graphic>
            <a:graphicData uri="http://schemas.openxmlformats.org/presentationml/2006/ole">
              <mc:AlternateContent xmlns:mc="http://schemas.openxmlformats.org/markup-compatibility/2006">
                <mc:Choice xmlns:v="urn:schemas-microsoft-com:vml" Requires="v">
                  <p:oleObj spid="_x0000_s28681" name="Equation" r:id="rId5" imgW="812520" imgH="228600" progId="Equation.DSMT4">
                    <p:embed/>
                  </p:oleObj>
                </mc:Choice>
                <mc:Fallback>
                  <p:oleObj name="Equation" r:id="rId5" imgW="812520" imgH="228600" progId="Equation.DSMT4">
                    <p:embed/>
                    <p:pic>
                      <p:nvPicPr>
                        <p:cNvPr id="16" name="Object 15"/>
                        <p:cNvPicPr>
                          <a:picLocks noChangeAspect="1" noChangeArrowheads="1"/>
                        </p:cNvPicPr>
                        <p:nvPr/>
                      </p:nvPicPr>
                      <p:blipFill>
                        <a:blip r:embed="rId6"/>
                        <a:srcRect/>
                        <a:stretch>
                          <a:fillRect/>
                        </a:stretch>
                      </p:blipFill>
                      <p:spPr bwMode="auto">
                        <a:xfrm>
                          <a:off x="2077" y="2793"/>
                          <a:ext cx="999"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 name="Object 16"/>
          <p:cNvGraphicFramePr>
            <a:graphicFrameLocks noChangeAspect="1"/>
          </p:cNvGraphicFramePr>
          <p:nvPr>
            <p:extLst/>
          </p:nvPr>
        </p:nvGraphicFramePr>
        <p:xfrm>
          <a:off x="2261028" y="3749932"/>
          <a:ext cx="2565423" cy="498101"/>
        </p:xfrm>
        <a:graphic>
          <a:graphicData uri="http://schemas.openxmlformats.org/presentationml/2006/ole">
            <mc:AlternateContent xmlns:mc="http://schemas.openxmlformats.org/markup-compatibility/2006">
              <mc:Choice xmlns:v="urn:schemas-microsoft-com:vml" Requires="v">
                <p:oleObj spid="_x0000_s28682" name="Equation" r:id="rId7" imgW="1371600" imgH="253800" progId="Equation.DSMT4">
                  <p:embed/>
                </p:oleObj>
              </mc:Choice>
              <mc:Fallback>
                <p:oleObj name="Equation" r:id="rId7" imgW="1371600" imgH="253800" progId="Equation.DSMT4">
                  <p:embed/>
                  <p:pic>
                    <p:nvPicPr>
                      <p:cNvPr id="17" name="Object 16"/>
                      <p:cNvPicPr>
                        <a:picLocks noChangeAspect="1" noChangeArrowheads="1"/>
                      </p:cNvPicPr>
                      <p:nvPr/>
                    </p:nvPicPr>
                    <p:blipFill>
                      <a:blip r:embed="rId8"/>
                      <a:srcRect/>
                      <a:stretch>
                        <a:fillRect/>
                      </a:stretch>
                    </p:blipFill>
                    <p:spPr bwMode="auto">
                      <a:xfrm>
                        <a:off x="2261028" y="3749932"/>
                        <a:ext cx="2565423" cy="498101"/>
                      </a:xfrm>
                      <a:prstGeom prst="rect">
                        <a:avLst/>
                      </a:prstGeom>
                      <a:noFill/>
                      <a:extLst/>
                    </p:spPr>
                  </p:pic>
                </p:oleObj>
              </mc:Fallback>
            </mc:AlternateContent>
          </a:graphicData>
        </a:graphic>
      </p:graphicFrame>
      <p:graphicFrame>
        <p:nvGraphicFramePr>
          <p:cNvPr id="18" name="Object 17"/>
          <p:cNvGraphicFramePr>
            <a:graphicFrameLocks noChangeAspect="1"/>
          </p:cNvGraphicFramePr>
          <p:nvPr>
            <p:extLst/>
          </p:nvPr>
        </p:nvGraphicFramePr>
        <p:xfrm>
          <a:off x="4978310" y="3749932"/>
          <a:ext cx="2567447" cy="498101"/>
        </p:xfrm>
        <a:graphic>
          <a:graphicData uri="http://schemas.openxmlformats.org/presentationml/2006/ole">
            <mc:AlternateContent xmlns:mc="http://schemas.openxmlformats.org/markup-compatibility/2006">
              <mc:Choice xmlns:v="urn:schemas-microsoft-com:vml" Requires="v">
                <p:oleObj spid="_x0000_s28683" name="Equation" r:id="rId9" imgW="1384200" imgH="253800" progId="Equation.DSMT4">
                  <p:embed/>
                </p:oleObj>
              </mc:Choice>
              <mc:Fallback>
                <p:oleObj name="Equation" r:id="rId9" imgW="1384200" imgH="253800" progId="Equation.DSMT4">
                  <p:embed/>
                  <p:pic>
                    <p:nvPicPr>
                      <p:cNvPr id="18" name="Object 17"/>
                      <p:cNvPicPr>
                        <a:picLocks noChangeAspect="1" noChangeArrowheads="1"/>
                      </p:cNvPicPr>
                      <p:nvPr/>
                    </p:nvPicPr>
                    <p:blipFill>
                      <a:blip r:embed="rId10"/>
                      <a:srcRect/>
                      <a:stretch>
                        <a:fillRect/>
                      </a:stretch>
                    </p:blipFill>
                    <p:spPr bwMode="auto">
                      <a:xfrm>
                        <a:off x="4978310" y="3749932"/>
                        <a:ext cx="2567447" cy="498101"/>
                      </a:xfrm>
                      <a:prstGeom prst="rect">
                        <a:avLst/>
                      </a:prstGeom>
                      <a:noFill/>
                      <a:extLst/>
                    </p:spPr>
                  </p:pic>
                </p:oleObj>
              </mc:Fallback>
            </mc:AlternateContent>
          </a:graphicData>
        </a:graphic>
      </p:graphicFrame>
      <p:graphicFrame>
        <p:nvGraphicFramePr>
          <p:cNvPr id="19" name="Object 18"/>
          <p:cNvGraphicFramePr>
            <a:graphicFrameLocks noChangeAspect="1"/>
          </p:cNvGraphicFramePr>
          <p:nvPr>
            <p:extLst/>
          </p:nvPr>
        </p:nvGraphicFramePr>
        <p:xfrm>
          <a:off x="2275202" y="4369520"/>
          <a:ext cx="2360279" cy="496077"/>
        </p:xfrm>
        <a:graphic>
          <a:graphicData uri="http://schemas.openxmlformats.org/presentationml/2006/ole">
            <mc:AlternateContent xmlns:mc="http://schemas.openxmlformats.org/markup-compatibility/2006">
              <mc:Choice xmlns:v="urn:schemas-microsoft-com:vml" Requires="v">
                <p:oleObj spid="_x0000_s28684" name="Equation" r:id="rId11" imgW="1384200" imgH="253800" progId="Equation.DSMT4">
                  <p:embed/>
                </p:oleObj>
              </mc:Choice>
              <mc:Fallback>
                <p:oleObj name="Equation" r:id="rId11" imgW="1384200" imgH="253800" progId="Equation.DSMT4">
                  <p:embed/>
                  <p:pic>
                    <p:nvPicPr>
                      <p:cNvPr id="19" name="Object 18"/>
                      <p:cNvPicPr>
                        <a:picLocks noChangeAspect="1" noChangeArrowheads="1"/>
                      </p:cNvPicPr>
                      <p:nvPr/>
                    </p:nvPicPr>
                    <p:blipFill>
                      <a:blip r:embed="rId12"/>
                      <a:srcRect/>
                      <a:stretch>
                        <a:fillRect/>
                      </a:stretch>
                    </p:blipFill>
                    <p:spPr bwMode="auto">
                      <a:xfrm>
                        <a:off x="2275202" y="4369520"/>
                        <a:ext cx="2360279" cy="496077"/>
                      </a:xfrm>
                      <a:prstGeom prst="rect">
                        <a:avLst/>
                      </a:prstGeom>
                      <a:noFill/>
                      <a:extLst/>
                    </p:spPr>
                  </p:pic>
                </p:oleObj>
              </mc:Fallback>
            </mc:AlternateContent>
          </a:graphicData>
        </a:graphic>
      </p:graphicFrame>
      <p:graphicFrame>
        <p:nvGraphicFramePr>
          <p:cNvPr id="20" name="Object 19"/>
          <p:cNvGraphicFramePr>
            <a:graphicFrameLocks noChangeAspect="1"/>
          </p:cNvGraphicFramePr>
          <p:nvPr>
            <p:extLst/>
          </p:nvPr>
        </p:nvGraphicFramePr>
        <p:xfrm>
          <a:off x="4978309" y="4381670"/>
          <a:ext cx="2611993" cy="492027"/>
        </p:xfrm>
        <a:graphic>
          <a:graphicData uri="http://schemas.openxmlformats.org/presentationml/2006/ole">
            <mc:AlternateContent xmlns:mc="http://schemas.openxmlformats.org/markup-compatibility/2006">
              <mc:Choice xmlns:v="urn:schemas-microsoft-com:vml" Requires="v">
                <p:oleObj spid="_x0000_s28685" name="Equation" r:id="rId13" imgW="1409400" imgH="253800" progId="Equation.DSMT4">
                  <p:embed/>
                </p:oleObj>
              </mc:Choice>
              <mc:Fallback>
                <p:oleObj name="Equation" r:id="rId13" imgW="1409400" imgH="253800" progId="Equation.DSMT4">
                  <p:embed/>
                  <p:pic>
                    <p:nvPicPr>
                      <p:cNvPr id="20" name="Object 19"/>
                      <p:cNvPicPr>
                        <a:picLocks noChangeAspect="1" noChangeArrowheads="1"/>
                      </p:cNvPicPr>
                      <p:nvPr/>
                    </p:nvPicPr>
                    <p:blipFill>
                      <a:blip r:embed="rId14"/>
                      <a:srcRect/>
                      <a:stretch>
                        <a:fillRect/>
                      </a:stretch>
                    </p:blipFill>
                    <p:spPr bwMode="auto">
                      <a:xfrm>
                        <a:off x="4978309" y="4381670"/>
                        <a:ext cx="2611993" cy="492027"/>
                      </a:xfrm>
                      <a:prstGeom prst="rect">
                        <a:avLst/>
                      </a:prstGeom>
                      <a:noFill/>
                      <a:extLst/>
                    </p:spPr>
                  </p:pic>
                </p:oleObj>
              </mc:Fallback>
            </mc:AlternateContent>
          </a:graphicData>
        </a:graphic>
      </p:graphicFrame>
      <p:pic>
        <p:nvPicPr>
          <p:cNvPr id="21"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33131" y="2446125"/>
            <a:ext cx="2295836"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2"/>
          <p:cNvSpPr>
            <a:spLocks noChangeArrowheads="1"/>
          </p:cNvSpPr>
          <p:nvPr/>
        </p:nvSpPr>
        <p:spPr bwMode="auto">
          <a:xfrm>
            <a:off x="1889472" y="5082186"/>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=4 </a:t>
            </a:r>
          </a:p>
        </p:txBody>
      </p:sp>
      <p:sp>
        <p:nvSpPr>
          <p:cNvPr id="23" name="Text Box 23"/>
          <p:cNvSpPr txBox="1">
            <a:spLocks noChangeArrowheads="1"/>
          </p:cNvSpPr>
          <p:nvPr/>
        </p:nvSpPr>
        <p:spPr bwMode="auto">
          <a:xfrm>
            <a:off x="2339066" y="5771015"/>
            <a:ext cx="1609730"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结果同</a:t>
            </a:r>
            <a:r>
              <a:rPr kumimoji="1" lang="en-US" altLang="zh-CN" sz="2423" b="1" i="1" dirty="0">
                <a:latin typeface="Times New Roman" panose="02020603050405020304" pitchFamily="18" charset="0"/>
                <a:cs typeface="Times New Roman" panose="02020603050405020304" pitchFamily="18" charset="0"/>
              </a:rPr>
              <a:t>n</a:t>
            </a:r>
            <a:r>
              <a:rPr kumimoji="1" lang="en-US" altLang="zh-CN" sz="2423" b="1" dirty="0">
                <a:latin typeface="宋体" pitchFamily="2" charset="-122"/>
              </a:rPr>
              <a:t>=3</a:t>
            </a:r>
          </a:p>
        </p:txBody>
      </p:sp>
    </p:spTree>
    <p:extLst>
      <p:ext uri="{BB962C8B-B14F-4D97-AF65-F5344CB8AC3E}">
        <p14:creationId xmlns:p14="http://schemas.microsoft.com/office/powerpoint/2010/main" val="401400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up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up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trips(upRigh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up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trips(upRigh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strips(upRight)">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91</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sp>
        <p:nvSpPr>
          <p:cNvPr id="12" name="Rectangle 4"/>
          <p:cNvSpPr>
            <a:spLocks noChangeArrowheads="1"/>
          </p:cNvSpPr>
          <p:nvPr/>
        </p:nvSpPr>
        <p:spPr bwMode="auto">
          <a:xfrm>
            <a:off x="1891334" y="1913579"/>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=5 </a:t>
            </a:r>
          </a:p>
        </p:txBody>
      </p:sp>
      <p:graphicFrame>
        <p:nvGraphicFramePr>
          <p:cNvPr id="13" name="Object 5"/>
          <p:cNvGraphicFramePr>
            <a:graphicFrameLocks noChangeAspect="1"/>
          </p:cNvGraphicFramePr>
          <p:nvPr>
            <p:extLst/>
          </p:nvPr>
        </p:nvGraphicFramePr>
        <p:xfrm>
          <a:off x="2165863" y="2573523"/>
          <a:ext cx="3565673" cy="550746"/>
        </p:xfrm>
        <a:graphic>
          <a:graphicData uri="http://schemas.openxmlformats.org/presentationml/2006/ole">
            <mc:AlternateContent xmlns:mc="http://schemas.openxmlformats.org/markup-compatibility/2006">
              <mc:Choice xmlns:v="urn:schemas-microsoft-com:vml" Requires="v">
                <p:oleObj spid="_x0000_s29700" name="Equation" r:id="rId3" imgW="1815840" imgH="279360" progId="Equation.DSMT4">
                  <p:embed/>
                </p:oleObj>
              </mc:Choice>
              <mc:Fallback>
                <p:oleObj name="Equation" r:id="rId3" imgW="1815840" imgH="279360" progId="Equation.DSMT4">
                  <p:embed/>
                  <p:pic>
                    <p:nvPicPr>
                      <p:cNvPr id="13" name="Object 5"/>
                      <p:cNvPicPr>
                        <a:picLocks noChangeAspect="1" noChangeArrowheads="1"/>
                      </p:cNvPicPr>
                      <p:nvPr/>
                    </p:nvPicPr>
                    <p:blipFill>
                      <a:blip r:embed="rId4"/>
                      <a:srcRect/>
                      <a:stretch>
                        <a:fillRect/>
                      </a:stretch>
                    </p:blipFill>
                    <p:spPr bwMode="auto">
                      <a:xfrm>
                        <a:off x="2165863" y="2573523"/>
                        <a:ext cx="3565673" cy="550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7"/>
          <p:cNvSpPr txBox="1">
            <a:spLocks noChangeArrowheads="1"/>
          </p:cNvSpPr>
          <p:nvPr/>
        </p:nvSpPr>
        <p:spPr bwMode="auto">
          <a:xfrm>
            <a:off x="2427131" y="3199391"/>
            <a:ext cx="2284594"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一个连通成分</a:t>
            </a:r>
            <a:r>
              <a:rPr kumimoji="1" lang="en-US" altLang="zh-CN" sz="2423" b="1" dirty="0">
                <a:latin typeface="Times New Roman" panose="02020603050405020304" pitchFamily="18" charset="0"/>
                <a:cs typeface="Times New Roman" panose="02020603050405020304" pitchFamily="18" charset="0"/>
              </a:rPr>
              <a:t>D</a:t>
            </a:r>
          </a:p>
        </p:txBody>
      </p:sp>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129" y="1913579"/>
            <a:ext cx="2295837"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14"/>
          <p:cNvGraphicFramePr>
            <a:graphicFrameLocks noChangeAspect="1"/>
          </p:cNvGraphicFramePr>
          <p:nvPr>
            <p:extLst/>
          </p:nvPr>
        </p:nvGraphicFramePr>
        <p:xfrm>
          <a:off x="2175987" y="3818774"/>
          <a:ext cx="5179440" cy="496077"/>
        </p:xfrm>
        <a:graphic>
          <a:graphicData uri="http://schemas.openxmlformats.org/presentationml/2006/ole">
            <mc:AlternateContent xmlns:mc="http://schemas.openxmlformats.org/markup-compatibility/2006">
              <mc:Choice xmlns:v="urn:schemas-microsoft-com:vml" Requires="v">
                <p:oleObj spid="_x0000_s29701" name="Equation" r:id="rId6" imgW="2654280" imgH="253800" progId="Equation.DSMT4">
                  <p:embed/>
                </p:oleObj>
              </mc:Choice>
              <mc:Fallback>
                <p:oleObj name="Equation" r:id="rId6" imgW="2654280" imgH="253800" progId="Equation.DSMT4">
                  <p:embed/>
                  <p:pic>
                    <p:nvPicPr>
                      <p:cNvPr id="16" name="Object 14"/>
                      <p:cNvPicPr>
                        <a:picLocks noChangeAspect="1" noChangeArrowheads="1"/>
                      </p:cNvPicPr>
                      <p:nvPr/>
                    </p:nvPicPr>
                    <p:blipFill>
                      <a:blip r:embed="rId7"/>
                      <a:srcRect/>
                      <a:stretch>
                        <a:fillRect/>
                      </a:stretch>
                    </p:blipFill>
                    <p:spPr bwMode="auto">
                      <a:xfrm>
                        <a:off x="2175987" y="3818774"/>
                        <a:ext cx="5179440" cy="496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a:spLocks noChangeArrowheads="1"/>
          </p:cNvSpPr>
          <p:nvPr/>
        </p:nvSpPr>
        <p:spPr bwMode="auto">
          <a:xfrm>
            <a:off x="2376331" y="4393432"/>
            <a:ext cx="6971774" cy="8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nchor="ctr">
            <a:spAutoFit/>
          </a:bodyPr>
          <a:lstStyle/>
          <a:p>
            <a:r>
              <a:rPr kumimoji="1" lang="zh-CN" altLang="en-US" sz="2423" b="1" dirty="0">
                <a:cs typeface="Times New Roman" panose="02020603050405020304" pitchFamily="18" charset="0"/>
              </a:rPr>
              <a:t>属于第三种情况，三个极小区域即将连通</a:t>
            </a:r>
          </a:p>
          <a:p>
            <a:r>
              <a:rPr kumimoji="1" lang="zh-CN" altLang="en-US" sz="2423" b="1" dirty="0">
                <a:cs typeface="Times New Roman" panose="02020603050405020304" pitchFamily="18" charset="0"/>
              </a:rPr>
              <a:t>在</a:t>
            </a:r>
            <a:r>
              <a:rPr kumimoji="1" lang="en-US" altLang="zh-CN" sz="2423" b="1" dirty="0">
                <a:cs typeface="Times New Roman" panose="02020603050405020304" pitchFamily="18" charset="0"/>
              </a:rPr>
              <a:t>D</a:t>
            </a:r>
            <a:r>
              <a:rPr kumimoji="1" lang="zh-CN" altLang="en-US" sz="2423" b="1" dirty="0">
                <a:cs typeface="Times New Roman" panose="02020603050405020304" pitchFamily="18" charset="0"/>
              </a:rPr>
              <a:t>中加堤坝，黑色底纹的点，其余阴影点为</a:t>
            </a:r>
            <a:r>
              <a:rPr kumimoji="1" lang="en-US" altLang="zh-CN" sz="2423" b="1" i="1" dirty="0">
                <a:cs typeface="Times New Roman" panose="02020603050405020304" pitchFamily="18" charset="0"/>
              </a:rPr>
              <a:t>C</a:t>
            </a:r>
            <a:r>
              <a:rPr kumimoji="1" lang="en-US" altLang="zh-CN" sz="2423" b="1" dirty="0">
                <a:cs typeface="Times New Roman" panose="02020603050405020304" pitchFamily="18" charset="0"/>
              </a:rPr>
              <a:t>(5) </a:t>
            </a:r>
          </a:p>
        </p:txBody>
      </p:sp>
      <p:sp>
        <p:nvSpPr>
          <p:cNvPr id="18" name="Rectangle 22"/>
          <p:cNvSpPr>
            <a:spLocks noChangeArrowheads="1"/>
          </p:cNvSpPr>
          <p:nvPr/>
        </p:nvSpPr>
        <p:spPr bwMode="auto">
          <a:xfrm>
            <a:off x="1889472" y="5305755"/>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=6 </a:t>
            </a:r>
          </a:p>
        </p:txBody>
      </p:sp>
      <p:sp>
        <p:nvSpPr>
          <p:cNvPr id="19" name="Text Box 23"/>
          <p:cNvSpPr txBox="1">
            <a:spLocks noChangeArrowheads="1"/>
          </p:cNvSpPr>
          <p:nvPr/>
        </p:nvSpPr>
        <p:spPr bwMode="auto">
          <a:xfrm>
            <a:off x="2339066" y="5908780"/>
            <a:ext cx="1609730"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结果同</a:t>
            </a:r>
            <a:r>
              <a:rPr kumimoji="1" lang="en-US" altLang="zh-CN" sz="2423" b="1" i="1" dirty="0">
                <a:latin typeface="Times New Roman" panose="02020603050405020304" pitchFamily="18" charset="0"/>
                <a:cs typeface="Times New Roman" panose="02020603050405020304" pitchFamily="18" charset="0"/>
              </a:rPr>
              <a:t>n</a:t>
            </a:r>
            <a:r>
              <a:rPr kumimoji="1" lang="en-US" altLang="zh-CN" sz="2423" b="1" dirty="0">
                <a:latin typeface="宋体" pitchFamily="2" charset="-122"/>
              </a:rPr>
              <a:t>=5</a:t>
            </a:r>
          </a:p>
        </p:txBody>
      </p:sp>
    </p:spTree>
    <p:extLst>
      <p:ext uri="{BB962C8B-B14F-4D97-AF65-F5344CB8AC3E}">
        <p14:creationId xmlns:p14="http://schemas.microsoft.com/office/powerpoint/2010/main" val="33423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up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up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trips(upRigh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trips(upRigh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92</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3</a:t>
            </a:r>
            <a:r>
              <a:rPr lang="zh-CN" altLang="en-US" sz="2296" dirty="0">
                <a:solidFill>
                  <a:srgbClr val="0000FF"/>
                </a:solidFill>
                <a:latin typeface="+mj-ea"/>
                <a:ea typeface="+mj-ea"/>
              </a:rPr>
              <a:t>）示例</a:t>
            </a:r>
          </a:p>
        </p:txBody>
      </p:sp>
      <p:sp>
        <p:nvSpPr>
          <p:cNvPr id="12" name="Rectangle 4"/>
          <p:cNvSpPr>
            <a:spLocks noChangeArrowheads="1"/>
          </p:cNvSpPr>
          <p:nvPr/>
        </p:nvSpPr>
        <p:spPr bwMode="auto">
          <a:xfrm>
            <a:off x="1891334" y="1913579"/>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en-US" altLang="zh-CN" sz="2806" i="1" dirty="0">
                <a:ea typeface="楷体" pitchFamily="49" charset="-122"/>
                <a:cs typeface="Times New Roman" panose="02020603050405020304" pitchFamily="18" charset="0"/>
              </a:rPr>
              <a:t>n</a:t>
            </a:r>
            <a:r>
              <a:rPr lang="en-US" altLang="zh-CN" sz="2806" dirty="0">
                <a:latin typeface="楷体" pitchFamily="49" charset="-122"/>
                <a:ea typeface="楷体" pitchFamily="49" charset="-122"/>
              </a:rPr>
              <a:t>=7 </a:t>
            </a:r>
          </a:p>
        </p:txBody>
      </p:sp>
      <p:graphicFrame>
        <p:nvGraphicFramePr>
          <p:cNvPr id="13" name="Object 7"/>
          <p:cNvGraphicFramePr>
            <a:graphicFrameLocks noChangeAspect="1"/>
          </p:cNvGraphicFramePr>
          <p:nvPr>
            <p:extLst/>
          </p:nvPr>
        </p:nvGraphicFramePr>
        <p:xfrm>
          <a:off x="2080821" y="2541127"/>
          <a:ext cx="3567699" cy="546696"/>
        </p:xfrm>
        <a:graphic>
          <a:graphicData uri="http://schemas.openxmlformats.org/presentationml/2006/ole">
            <mc:AlternateContent xmlns:mc="http://schemas.openxmlformats.org/markup-compatibility/2006">
              <mc:Choice xmlns:v="urn:schemas-microsoft-com:vml" Requires="v">
                <p:oleObj spid="_x0000_s30724" name="Equation" r:id="rId3" imgW="1815840" imgH="279360" progId="Equation.DSMT4">
                  <p:embed/>
                </p:oleObj>
              </mc:Choice>
              <mc:Fallback>
                <p:oleObj name="Equation" r:id="rId3" imgW="1815840" imgH="279360" progId="Equation.DSMT4">
                  <p:embed/>
                  <p:pic>
                    <p:nvPicPr>
                      <p:cNvPr id="13" name="Object 7"/>
                      <p:cNvPicPr>
                        <a:picLocks noChangeAspect="1" noChangeArrowheads="1"/>
                      </p:cNvPicPr>
                      <p:nvPr/>
                    </p:nvPicPr>
                    <p:blipFill>
                      <a:blip r:embed="rId4"/>
                      <a:srcRect/>
                      <a:stretch>
                        <a:fillRect/>
                      </a:stretch>
                    </p:blipFill>
                    <p:spPr bwMode="auto">
                      <a:xfrm>
                        <a:off x="2080821" y="2541127"/>
                        <a:ext cx="3567699" cy="546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8"/>
          <p:cNvSpPr txBox="1">
            <a:spLocks noChangeArrowheads="1"/>
          </p:cNvSpPr>
          <p:nvPr/>
        </p:nvSpPr>
        <p:spPr bwMode="auto">
          <a:xfrm>
            <a:off x="2330409" y="3101507"/>
            <a:ext cx="2284594" cy="4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23" b="1" dirty="0">
                <a:latin typeface="宋体" pitchFamily="2" charset="-122"/>
              </a:rPr>
              <a:t>一个连通成分</a:t>
            </a:r>
            <a:r>
              <a:rPr kumimoji="1" lang="en-US" altLang="zh-CN" sz="2423" b="1" dirty="0">
                <a:latin typeface="Times New Roman" panose="02020603050405020304" pitchFamily="18" charset="0"/>
                <a:cs typeface="Times New Roman" panose="02020603050405020304" pitchFamily="18" charset="0"/>
              </a:rPr>
              <a:t>D</a:t>
            </a:r>
          </a:p>
        </p:txBody>
      </p:sp>
      <p:graphicFrame>
        <p:nvGraphicFramePr>
          <p:cNvPr id="15" name="Object 10"/>
          <p:cNvGraphicFramePr>
            <a:graphicFrameLocks noChangeAspect="1"/>
          </p:cNvGraphicFramePr>
          <p:nvPr>
            <p:extLst/>
          </p:nvPr>
        </p:nvGraphicFramePr>
        <p:xfrm>
          <a:off x="2082845" y="3693237"/>
          <a:ext cx="5181466" cy="494051"/>
        </p:xfrm>
        <a:graphic>
          <a:graphicData uri="http://schemas.openxmlformats.org/presentationml/2006/ole">
            <mc:AlternateContent xmlns:mc="http://schemas.openxmlformats.org/markup-compatibility/2006">
              <mc:Choice xmlns:v="urn:schemas-microsoft-com:vml" Requires="v">
                <p:oleObj spid="_x0000_s30725" name="Equation" r:id="rId5" imgW="2654280" imgH="253800" progId="Equation.DSMT4">
                  <p:embed/>
                </p:oleObj>
              </mc:Choice>
              <mc:Fallback>
                <p:oleObj name="Equation" r:id="rId5" imgW="2654280" imgH="253800" progId="Equation.DSMT4">
                  <p:embed/>
                  <p:pic>
                    <p:nvPicPr>
                      <p:cNvPr id="15" name="Object 10"/>
                      <p:cNvPicPr>
                        <a:picLocks noChangeAspect="1" noChangeArrowheads="1"/>
                      </p:cNvPicPr>
                      <p:nvPr/>
                    </p:nvPicPr>
                    <p:blipFill>
                      <a:blip r:embed="rId6"/>
                      <a:srcRect/>
                      <a:stretch>
                        <a:fillRect/>
                      </a:stretch>
                    </p:blipFill>
                    <p:spPr bwMode="auto">
                      <a:xfrm>
                        <a:off x="2082845" y="3693237"/>
                        <a:ext cx="5181466" cy="494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1955800" y="4162595"/>
            <a:ext cx="5471934" cy="225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37" tIns="45718" rIns="91437" bIns="45718" anchor="ctr">
            <a:spAutoFit/>
          </a:bodyPr>
          <a:lstStyle/>
          <a:p>
            <a:r>
              <a:rPr kumimoji="1" lang="zh-CN" altLang="en-US" sz="2806" b="1" dirty="0">
                <a:latin typeface="楷体" pitchFamily="49" charset="-122"/>
                <a:ea typeface="楷体" pitchFamily="49" charset="-122"/>
              </a:rPr>
              <a:t>至此，所有流域均被淹没，只剩下分水岭露于水面上，分割完成，把最后分割出来的区域依次用编号</a:t>
            </a:r>
            <a:r>
              <a:rPr kumimoji="1" lang="en-US" altLang="zh-CN" sz="2806" b="1" dirty="0">
                <a:latin typeface="楷体" pitchFamily="49" charset="-122"/>
                <a:ea typeface="楷体" pitchFamily="49" charset="-122"/>
              </a:rPr>
              <a:t>1</a:t>
            </a:r>
            <a:r>
              <a:rPr kumimoji="1" lang="zh-CN" altLang="en-US" sz="2806" b="1" dirty="0">
                <a:latin typeface="楷体" pitchFamily="49" charset="-122"/>
                <a:ea typeface="楷体" pitchFamily="49" charset="-122"/>
              </a:rPr>
              <a:t>、</a:t>
            </a:r>
            <a:r>
              <a:rPr kumimoji="1" lang="en-US" altLang="zh-CN" sz="2806" b="1" dirty="0">
                <a:latin typeface="楷体" pitchFamily="49" charset="-122"/>
                <a:ea typeface="楷体" pitchFamily="49" charset="-122"/>
              </a:rPr>
              <a:t>2</a:t>
            </a:r>
            <a:r>
              <a:rPr kumimoji="1" lang="zh-CN" altLang="en-US" sz="2806" b="1" dirty="0">
                <a:latin typeface="楷体" pitchFamily="49" charset="-122"/>
                <a:ea typeface="楷体" pitchFamily="49" charset="-122"/>
              </a:rPr>
              <a:t>、</a:t>
            </a:r>
            <a:r>
              <a:rPr kumimoji="1" lang="en-US" altLang="zh-CN" sz="2806" b="1" dirty="0">
                <a:latin typeface="楷体" pitchFamily="49" charset="-122"/>
                <a:ea typeface="楷体" pitchFamily="49" charset="-122"/>
              </a:rPr>
              <a:t>3</a:t>
            </a:r>
            <a:r>
              <a:rPr kumimoji="1" lang="zh-CN" altLang="en-US" sz="2806" b="1" dirty="0">
                <a:latin typeface="楷体" pitchFamily="49" charset="-122"/>
                <a:ea typeface="楷体" pitchFamily="49" charset="-122"/>
              </a:rPr>
              <a:t>表示，分水岭用</a:t>
            </a:r>
            <a:r>
              <a:rPr kumimoji="1" lang="en-US" altLang="zh-CN" sz="2806" b="1" dirty="0">
                <a:latin typeface="楷体" pitchFamily="49" charset="-122"/>
                <a:ea typeface="楷体" pitchFamily="49" charset="-122"/>
              </a:rPr>
              <a:t>0</a:t>
            </a:r>
            <a:r>
              <a:rPr kumimoji="1" lang="zh-CN" altLang="en-US" sz="2806" b="1" dirty="0">
                <a:latin typeface="楷体" pitchFamily="49" charset="-122"/>
                <a:ea typeface="楷体" pitchFamily="49" charset="-122"/>
              </a:rPr>
              <a:t>表示，则分割结果为：</a:t>
            </a:r>
          </a:p>
        </p:txBody>
      </p:sp>
      <p:pic>
        <p:nvPicPr>
          <p:cNvPr id="1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5363" y="1408694"/>
            <a:ext cx="2295837"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7681" y="3934395"/>
            <a:ext cx="2283520" cy="22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29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up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up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trips(upRigh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93</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）例程</a:t>
            </a:r>
          </a:p>
        </p:txBody>
      </p:sp>
      <p:sp>
        <p:nvSpPr>
          <p:cNvPr id="12" name="Rectangle 4"/>
          <p:cNvSpPr>
            <a:spLocks noChangeArrowheads="1"/>
          </p:cNvSpPr>
          <p:nvPr/>
        </p:nvSpPr>
        <p:spPr bwMode="auto">
          <a:xfrm>
            <a:off x="1891334" y="2006914"/>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函数</a:t>
            </a:r>
            <a:r>
              <a:rPr lang="en-US" altLang="zh-CN" sz="2806" dirty="0">
                <a:latin typeface="楷体" pitchFamily="49" charset="-122"/>
                <a:ea typeface="楷体" pitchFamily="49" charset="-122"/>
              </a:rPr>
              <a:t> </a:t>
            </a:r>
          </a:p>
        </p:txBody>
      </p:sp>
      <p:sp>
        <p:nvSpPr>
          <p:cNvPr id="13" name="矩形 12"/>
          <p:cNvSpPr/>
          <p:nvPr/>
        </p:nvSpPr>
        <p:spPr>
          <a:xfrm>
            <a:off x="2422254" y="2662501"/>
            <a:ext cx="7852635" cy="1152239"/>
          </a:xfrm>
          <a:prstGeom prst="rect">
            <a:avLst/>
          </a:prstGeom>
        </p:spPr>
        <p:txBody>
          <a:bodyPr wrap="square">
            <a:spAutoFit/>
          </a:bodyPr>
          <a:lstStyle/>
          <a:p>
            <a:r>
              <a:rPr lang="en-US" altLang="zh-CN" sz="2296" dirty="0">
                <a:ea typeface="楷体" pitchFamily="49" charset="-122"/>
              </a:rPr>
              <a:t>L = watershed(A)</a:t>
            </a:r>
            <a:r>
              <a:rPr lang="zh-CN" altLang="zh-CN" sz="2296" dirty="0">
                <a:ea typeface="楷体" pitchFamily="49" charset="-122"/>
              </a:rPr>
              <a:t>：对矩阵</a:t>
            </a:r>
            <a:r>
              <a:rPr lang="en-US" altLang="zh-CN" sz="2296" dirty="0">
                <a:ea typeface="楷体" pitchFamily="49" charset="-122"/>
              </a:rPr>
              <a:t>A</a:t>
            </a:r>
            <a:r>
              <a:rPr lang="zh-CN" altLang="zh-CN" sz="2296" dirty="0">
                <a:ea typeface="楷体" pitchFamily="49" charset="-122"/>
              </a:rPr>
              <a:t>进行分水岭区域标识，生成标识矩阵</a:t>
            </a:r>
            <a:r>
              <a:rPr lang="en-US" altLang="zh-CN" sz="2296" dirty="0">
                <a:ea typeface="楷体" pitchFamily="49" charset="-122"/>
              </a:rPr>
              <a:t>L</a:t>
            </a:r>
            <a:r>
              <a:rPr lang="zh-CN" altLang="zh-CN" sz="2296" dirty="0">
                <a:ea typeface="楷体" pitchFamily="49" charset="-122"/>
              </a:rPr>
              <a:t>。</a:t>
            </a:r>
            <a:endParaRPr lang="en-US" altLang="zh-CN" sz="2296" dirty="0">
              <a:ea typeface="楷体" pitchFamily="49" charset="-122"/>
            </a:endParaRPr>
          </a:p>
          <a:p>
            <a:r>
              <a:rPr lang="en-US" altLang="zh-CN" sz="2296" dirty="0">
                <a:ea typeface="楷体" pitchFamily="49" charset="-122"/>
              </a:rPr>
              <a:t>L = watershed(A,CONN)</a:t>
            </a:r>
            <a:endParaRPr lang="zh-CN" altLang="en-US" sz="2296" dirty="0">
              <a:ea typeface="楷体" pitchFamily="49" charset="-122"/>
            </a:endParaRPr>
          </a:p>
        </p:txBody>
      </p:sp>
    </p:spTree>
    <p:extLst>
      <p:ext uri="{BB962C8B-B14F-4D97-AF65-F5344CB8AC3E}">
        <p14:creationId xmlns:p14="http://schemas.microsoft.com/office/powerpoint/2010/main" val="3250678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94</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）例程</a:t>
            </a:r>
          </a:p>
        </p:txBody>
      </p:sp>
      <p:sp>
        <p:nvSpPr>
          <p:cNvPr id="12" name="Rectangle 4"/>
          <p:cNvSpPr>
            <a:spLocks noChangeArrowheads="1"/>
          </p:cNvSpPr>
          <p:nvPr/>
        </p:nvSpPr>
        <p:spPr bwMode="auto">
          <a:xfrm>
            <a:off x="1891334" y="1913579"/>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程序</a:t>
            </a:r>
            <a:r>
              <a:rPr lang="en-US" altLang="zh-CN" sz="2806" dirty="0">
                <a:latin typeface="楷体" pitchFamily="49" charset="-122"/>
                <a:ea typeface="楷体" pitchFamily="49" charset="-122"/>
              </a:rPr>
              <a:t> </a:t>
            </a:r>
          </a:p>
        </p:txBody>
      </p:sp>
      <p:sp>
        <p:nvSpPr>
          <p:cNvPr id="13" name="矩形 12"/>
          <p:cNvSpPr/>
          <p:nvPr/>
        </p:nvSpPr>
        <p:spPr>
          <a:xfrm>
            <a:off x="2238567" y="2418719"/>
            <a:ext cx="8082244" cy="3978397"/>
          </a:xfrm>
          <a:prstGeom prst="rect">
            <a:avLst/>
          </a:prstGeom>
        </p:spPr>
        <p:txBody>
          <a:bodyPr wrap="square">
            <a:spAutoFit/>
          </a:bodyPr>
          <a:lstStyle/>
          <a:p>
            <a:r>
              <a:rPr lang="en-US" altLang="zh-CN" sz="2806" dirty="0"/>
              <a:t>image=im2double(rgb2gray(</a:t>
            </a:r>
            <a:r>
              <a:rPr lang="en-US" altLang="zh-CN" sz="2806" dirty="0" err="1"/>
              <a:t>imread</a:t>
            </a:r>
            <a:r>
              <a:rPr lang="en-US" altLang="zh-CN" sz="2806" dirty="0"/>
              <a:t>('bricks.jpg')));</a:t>
            </a:r>
          </a:p>
          <a:p>
            <a:r>
              <a:rPr lang="en-US" altLang="zh-CN" sz="2806" dirty="0" err="1"/>
              <a:t>figure,imshow</a:t>
            </a:r>
            <a:r>
              <a:rPr lang="en-US" altLang="zh-CN" sz="2806" dirty="0"/>
              <a:t>(image),title('</a:t>
            </a:r>
            <a:r>
              <a:rPr lang="zh-CN" altLang="en-US" sz="2806" dirty="0"/>
              <a:t>原图</a:t>
            </a:r>
            <a:r>
              <a:rPr lang="en-US" altLang="zh-CN" sz="2806" dirty="0"/>
              <a:t>');</a:t>
            </a:r>
          </a:p>
          <a:p>
            <a:r>
              <a:rPr lang="en-US" altLang="zh-CN" sz="2806" dirty="0" err="1"/>
              <a:t>hv</a:t>
            </a:r>
            <a:r>
              <a:rPr lang="en-US" altLang="zh-CN" sz="2806" dirty="0"/>
              <a:t>=</a:t>
            </a:r>
            <a:r>
              <a:rPr lang="en-US" altLang="zh-CN" sz="2806" dirty="0" err="1"/>
              <a:t>fspecial</a:t>
            </a:r>
            <a:r>
              <a:rPr lang="en-US" altLang="zh-CN" sz="2806" dirty="0"/>
              <a:t>('</a:t>
            </a:r>
            <a:r>
              <a:rPr lang="en-US" altLang="zh-CN" sz="2806" dirty="0" err="1"/>
              <a:t>prewitt</a:t>
            </a:r>
            <a:r>
              <a:rPr lang="en-US" altLang="zh-CN" sz="2806" dirty="0"/>
              <a:t>');</a:t>
            </a:r>
          </a:p>
          <a:p>
            <a:r>
              <a:rPr lang="en-US" altLang="zh-CN" sz="2806" dirty="0" err="1"/>
              <a:t>hh</a:t>
            </a:r>
            <a:r>
              <a:rPr lang="en-US" altLang="zh-CN" sz="2806" dirty="0"/>
              <a:t>=</a:t>
            </a:r>
            <a:r>
              <a:rPr lang="en-US" altLang="zh-CN" sz="2806" dirty="0" err="1"/>
              <a:t>hv</a:t>
            </a:r>
            <a:r>
              <a:rPr lang="en-US" altLang="zh-CN" sz="2806" dirty="0"/>
              <a:t>.';</a:t>
            </a:r>
          </a:p>
          <a:p>
            <a:r>
              <a:rPr lang="en-US" altLang="zh-CN" sz="2806" dirty="0" err="1"/>
              <a:t>gv</a:t>
            </a:r>
            <a:r>
              <a:rPr lang="en-US" altLang="zh-CN" sz="2806" dirty="0"/>
              <a:t>=abs(</a:t>
            </a:r>
            <a:r>
              <a:rPr lang="en-US" altLang="zh-CN" sz="2806" dirty="0" err="1"/>
              <a:t>imfilter</a:t>
            </a:r>
            <a:r>
              <a:rPr lang="en-US" altLang="zh-CN" sz="2806" dirty="0"/>
              <a:t>(image,</a:t>
            </a:r>
            <a:r>
              <a:rPr lang="en-US" altLang="zh-CN" sz="2806" dirty="0" err="1"/>
              <a:t>hv</a:t>
            </a:r>
            <a:r>
              <a:rPr lang="en-US" altLang="zh-CN" sz="2806" dirty="0"/>
              <a:t>,'replicate'));</a:t>
            </a:r>
          </a:p>
          <a:p>
            <a:r>
              <a:rPr lang="en-US" altLang="zh-CN" sz="2806" dirty="0" err="1"/>
              <a:t>gh</a:t>
            </a:r>
            <a:r>
              <a:rPr lang="en-US" altLang="zh-CN" sz="2806" dirty="0"/>
              <a:t>=abs(</a:t>
            </a:r>
            <a:r>
              <a:rPr lang="en-US" altLang="zh-CN" sz="2806" dirty="0" err="1"/>
              <a:t>imfilter</a:t>
            </a:r>
            <a:r>
              <a:rPr lang="en-US" altLang="zh-CN" sz="2806" dirty="0"/>
              <a:t>(image,</a:t>
            </a:r>
            <a:r>
              <a:rPr lang="en-US" altLang="zh-CN" sz="2806" dirty="0" err="1"/>
              <a:t>hh</a:t>
            </a:r>
            <a:r>
              <a:rPr lang="en-US" altLang="zh-CN" sz="2806" dirty="0"/>
              <a:t>,'replicate'));</a:t>
            </a:r>
          </a:p>
          <a:p>
            <a:r>
              <a:rPr lang="en-US" altLang="zh-CN" sz="2806" dirty="0"/>
              <a:t>% g=</a:t>
            </a:r>
            <a:r>
              <a:rPr lang="en-US" altLang="zh-CN" sz="2806" dirty="0" err="1"/>
              <a:t>sqrt</a:t>
            </a:r>
            <a:r>
              <a:rPr lang="en-US" altLang="zh-CN" sz="2806" dirty="0"/>
              <a:t>(gv.^2+gh.^2);</a:t>
            </a:r>
          </a:p>
          <a:p>
            <a:r>
              <a:rPr lang="en-US" altLang="zh-CN" sz="2806" dirty="0"/>
              <a:t>g=abs(</a:t>
            </a:r>
            <a:r>
              <a:rPr lang="en-US" altLang="zh-CN" sz="2806" dirty="0" err="1"/>
              <a:t>gv</a:t>
            </a:r>
            <a:r>
              <a:rPr lang="en-US" altLang="zh-CN" sz="2806" dirty="0"/>
              <a:t>)+abs(</a:t>
            </a:r>
            <a:r>
              <a:rPr lang="en-US" altLang="zh-CN" sz="2806" dirty="0" err="1"/>
              <a:t>gh</a:t>
            </a:r>
            <a:r>
              <a:rPr lang="en-US" altLang="zh-CN" sz="2806" dirty="0"/>
              <a:t>);</a:t>
            </a:r>
          </a:p>
          <a:p>
            <a:r>
              <a:rPr lang="en-US" altLang="zh-CN" sz="2806" dirty="0" err="1"/>
              <a:t>figure,imshow</a:t>
            </a:r>
            <a:r>
              <a:rPr lang="en-US" altLang="zh-CN" sz="2806" dirty="0"/>
              <a:t>(g),title('</a:t>
            </a:r>
            <a:r>
              <a:rPr lang="zh-CN" altLang="en-US" sz="2806" dirty="0"/>
              <a:t>梯度图像</a:t>
            </a:r>
            <a:r>
              <a:rPr lang="en-US" altLang="zh-CN" sz="2806" dirty="0"/>
              <a:t>');</a:t>
            </a:r>
          </a:p>
        </p:txBody>
      </p:sp>
    </p:spTree>
    <p:extLst>
      <p:ext uri="{BB962C8B-B14F-4D97-AF65-F5344CB8AC3E}">
        <p14:creationId xmlns:p14="http://schemas.microsoft.com/office/powerpoint/2010/main" val="28085280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95</a:t>
            </a:fld>
            <a:endParaRPr lang="en-US" altLang="zh-CN"/>
          </a:p>
        </p:txBody>
      </p:sp>
      <p:sp>
        <p:nvSpPr>
          <p:cNvPr id="3" name="矩形 2"/>
          <p:cNvSpPr/>
          <p:nvPr/>
        </p:nvSpPr>
        <p:spPr>
          <a:xfrm>
            <a:off x="2376331" y="2517226"/>
            <a:ext cx="3765591" cy="3114827"/>
          </a:xfrm>
          <a:prstGeom prst="rect">
            <a:avLst/>
          </a:prstGeom>
        </p:spPr>
        <p:txBody>
          <a:bodyPr wrap="square">
            <a:spAutoFit/>
          </a:bodyPr>
          <a:lstStyle/>
          <a:p>
            <a:r>
              <a:rPr lang="en-US" altLang="zh-CN" sz="2806" dirty="0"/>
              <a:t>L=watershed(g);</a:t>
            </a:r>
          </a:p>
          <a:p>
            <a:r>
              <a:rPr lang="en-US" altLang="zh-CN" sz="2806" dirty="0" err="1"/>
              <a:t>wr</a:t>
            </a:r>
            <a:r>
              <a:rPr lang="en-US" altLang="zh-CN" sz="2806" dirty="0"/>
              <a:t>=L==0;</a:t>
            </a:r>
          </a:p>
          <a:p>
            <a:r>
              <a:rPr lang="en-US" altLang="zh-CN" sz="2806" dirty="0" err="1"/>
              <a:t>figure,imshow</a:t>
            </a:r>
            <a:r>
              <a:rPr lang="en-US" altLang="zh-CN" sz="2806" dirty="0"/>
              <a:t>(</a:t>
            </a:r>
            <a:r>
              <a:rPr lang="en-US" altLang="zh-CN" sz="2806" dirty="0" err="1"/>
              <a:t>wr</a:t>
            </a:r>
            <a:r>
              <a:rPr lang="en-US" altLang="zh-CN" sz="2806" dirty="0"/>
              <a:t>);</a:t>
            </a:r>
          </a:p>
          <a:p>
            <a:r>
              <a:rPr lang="en-US" altLang="zh-CN" sz="2806" dirty="0"/>
              <a:t>title('</a:t>
            </a:r>
            <a:r>
              <a:rPr lang="zh-CN" altLang="en-US" sz="2806" dirty="0"/>
              <a:t>分水岭</a:t>
            </a:r>
            <a:r>
              <a:rPr lang="en-US" altLang="zh-CN" sz="2806" dirty="0"/>
              <a:t>');</a:t>
            </a:r>
          </a:p>
          <a:p>
            <a:r>
              <a:rPr lang="en-US" altLang="zh-CN" sz="2806" dirty="0"/>
              <a:t>image(</a:t>
            </a:r>
            <a:r>
              <a:rPr lang="en-US" altLang="zh-CN" sz="2806" dirty="0" err="1"/>
              <a:t>wr</a:t>
            </a:r>
            <a:r>
              <a:rPr lang="en-US" altLang="zh-CN" sz="2806" dirty="0"/>
              <a:t>)=0;</a:t>
            </a:r>
          </a:p>
          <a:p>
            <a:r>
              <a:rPr lang="en-US" altLang="zh-CN" sz="2806" dirty="0" err="1"/>
              <a:t>figure,imshow</a:t>
            </a:r>
            <a:r>
              <a:rPr lang="en-US" altLang="zh-CN" sz="2806" dirty="0"/>
              <a:t>(image);</a:t>
            </a:r>
          </a:p>
          <a:p>
            <a:r>
              <a:rPr lang="en-US" altLang="zh-CN" sz="2806" dirty="0"/>
              <a:t>title('</a:t>
            </a:r>
            <a:r>
              <a:rPr lang="zh-CN" altLang="en-US" sz="2806" dirty="0"/>
              <a:t>分割结果</a:t>
            </a:r>
            <a:r>
              <a:rPr lang="en-US" altLang="zh-CN" sz="2806" dirty="0"/>
              <a:t>');</a:t>
            </a:r>
            <a:endParaRPr lang="zh-CN" altLang="en-US" sz="2806" dirty="0"/>
          </a:p>
        </p:txBody>
      </p:sp>
      <p:sp>
        <p:nvSpPr>
          <p:cNvPr id="11"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2" name="矩形 11"/>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4</a:t>
            </a:r>
            <a:r>
              <a:rPr lang="zh-CN" altLang="en-US" sz="2296" dirty="0">
                <a:solidFill>
                  <a:srgbClr val="0000FF"/>
                </a:solidFill>
                <a:latin typeface="+mj-ea"/>
                <a:ea typeface="+mj-ea"/>
              </a:rPr>
              <a:t>）例程</a:t>
            </a:r>
          </a:p>
        </p:txBody>
      </p:sp>
      <p:sp>
        <p:nvSpPr>
          <p:cNvPr id="13" name="Rectangle 4"/>
          <p:cNvSpPr>
            <a:spLocks noChangeArrowheads="1"/>
          </p:cNvSpPr>
          <p:nvPr/>
        </p:nvSpPr>
        <p:spPr bwMode="auto">
          <a:xfrm>
            <a:off x="1891334" y="1913579"/>
            <a:ext cx="3916363" cy="54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程序</a:t>
            </a:r>
            <a:r>
              <a:rPr lang="en-US" altLang="zh-CN" sz="2806" dirty="0">
                <a:latin typeface="楷体" pitchFamily="49" charset="-122"/>
                <a:ea typeface="楷体" pitchFamily="49" charset="-122"/>
              </a:rPr>
              <a:t> </a:t>
            </a:r>
          </a:p>
        </p:txBody>
      </p:sp>
      <p:sp>
        <p:nvSpPr>
          <p:cNvPr id="15" name="矩形 14"/>
          <p:cNvSpPr/>
          <p:nvPr/>
        </p:nvSpPr>
        <p:spPr>
          <a:xfrm>
            <a:off x="3143550" y="5864665"/>
            <a:ext cx="2698175" cy="524118"/>
          </a:xfrm>
          <a:prstGeom prst="rect">
            <a:avLst/>
          </a:prstGeom>
        </p:spPr>
        <p:txBody>
          <a:bodyPr wrap="none">
            <a:spAutoFit/>
          </a:bodyPr>
          <a:lstStyle/>
          <a:p>
            <a:r>
              <a:rPr lang="zh-CN" altLang="en-US" sz="2806" dirty="0">
                <a:solidFill>
                  <a:srgbClr val="C00000"/>
                </a:solidFill>
                <a:latin typeface="宋体" pitchFamily="2" charset="-122"/>
              </a:rPr>
              <a:t>产生过分割现象</a:t>
            </a:r>
            <a:endParaRPr lang="zh-CN" altLang="en-US" sz="2806" dirty="0">
              <a:solidFill>
                <a:srgbClr val="C00000"/>
              </a:solidFill>
            </a:endParaRPr>
          </a:p>
        </p:txBody>
      </p:sp>
      <p:grpSp>
        <p:nvGrpSpPr>
          <p:cNvPr id="17" name="组合 16"/>
          <p:cNvGrpSpPr/>
          <p:nvPr/>
        </p:nvGrpSpPr>
        <p:grpSpPr>
          <a:xfrm>
            <a:off x="6187844" y="1346940"/>
            <a:ext cx="4041122" cy="2519362"/>
            <a:chOff x="3656583" y="1056038"/>
            <a:chExt cx="3168352" cy="1975250"/>
          </a:xfrm>
        </p:grpSpPr>
        <p:pic>
          <p:nvPicPr>
            <p:cNvPr id="14" name="Picture 5" descr="b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83" y="1056038"/>
              <a:ext cx="2629933" cy="1975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 name="矩形 17"/>
            <p:cNvSpPr/>
            <p:nvPr/>
          </p:nvSpPr>
          <p:spPr>
            <a:xfrm>
              <a:off x="6301715" y="1442858"/>
              <a:ext cx="523220" cy="1201611"/>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zh-CN" sz="2806" dirty="0">
                  <a:solidFill>
                    <a:srgbClr val="C00000"/>
                  </a:solidFill>
                  <a:latin typeface="楷体" pitchFamily="49" charset="-122"/>
                  <a:ea typeface="楷体" pitchFamily="49" charset="-122"/>
                </a:rPr>
                <a:t>原始图像</a:t>
              </a:r>
              <a:endParaRPr lang="zh-CN" altLang="en-US" sz="2806" dirty="0">
                <a:solidFill>
                  <a:srgbClr val="C00000"/>
                </a:solidFill>
                <a:latin typeface="楷体" pitchFamily="49" charset="-122"/>
                <a:ea typeface="楷体" pitchFamily="49" charset="-122"/>
              </a:endParaRPr>
            </a:p>
          </p:txBody>
        </p:sp>
      </p:grpSp>
      <p:grpSp>
        <p:nvGrpSpPr>
          <p:cNvPr id="20" name="组合 19"/>
          <p:cNvGrpSpPr/>
          <p:nvPr/>
        </p:nvGrpSpPr>
        <p:grpSpPr>
          <a:xfrm>
            <a:off x="6187844" y="3934140"/>
            <a:ext cx="4041122" cy="2519362"/>
            <a:chOff x="3656583" y="3084475"/>
            <a:chExt cx="3168352" cy="1975250"/>
          </a:xfrm>
        </p:grpSpPr>
        <p:pic>
          <p:nvPicPr>
            <p:cNvPr id="16" name="Picture 7" descr="water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583" y="3084475"/>
              <a:ext cx="2629933" cy="1975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6301715" y="3471295"/>
              <a:ext cx="523220" cy="1201611"/>
            </a:xfrm>
            <a:prstGeom prst="rect">
              <a:avLst/>
            </a:prstGeom>
            <a:noFill/>
            <a:ln>
              <a:noFill/>
            </a:ln>
          </p:spPr>
          <p:txBody>
            <a:bodyPr vert="eaVert" lIns="0" tIns="0" rIns="0" bIns="0" anchor="ctr" anchorCtr="1"/>
            <a:lstStyle/>
            <a:p>
              <a:pPr marL="437369" indent="-437369" algn="ctr">
                <a:spcBef>
                  <a:spcPct val="20000"/>
                </a:spcBef>
                <a:buClr>
                  <a:schemeClr val="hlink"/>
                </a:buClr>
                <a:buSzPct val="110000"/>
              </a:pPr>
              <a:r>
                <a:rPr lang="zh-CN" altLang="en-US" sz="2806" dirty="0">
                  <a:solidFill>
                    <a:srgbClr val="C00000"/>
                  </a:solidFill>
                  <a:latin typeface="楷体" pitchFamily="49" charset="-122"/>
                  <a:ea typeface="楷体" pitchFamily="49" charset="-122"/>
                </a:rPr>
                <a:t>分割结果</a:t>
              </a:r>
            </a:p>
          </p:txBody>
        </p:sp>
      </p:grpSp>
    </p:spTree>
    <p:extLst>
      <p:ext uri="{BB962C8B-B14F-4D97-AF65-F5344CB8AC3E}">
        <p14:creationId xmlns:p14="http://schemas.microsoft.com/office/powerpoint/2010/main" val="16955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up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96</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5</a:t>
            </a:r>
            <a:r>
              <a:rPr lang="zh-CN" altLang="en-US" sz="2296" dirty="0">
                <a:solidFill>
                  <a:srgbClr val="0000FF"/>
                </a:solidFill>
                <a:latin typeface="+mj-ea"/>
                <a:ea typeface="+mj-ea"/>
              </a:rPr>
              <a:t>）改进</a:t>
            </a:r>
          </a:p>
        </p:txBody>
      </p:sp>
      <p:sp>
        <p:nvSpPr>
          <p:cNvPr id="12" name="Rectangle 8"/>
          <p:cNvSpPr>
            <a:spLocks noChangeArrowheads="1"/>
          </p:cNvSpPr>
          <p:nvPr/>
        </p:nvSpPr>
        <p:spPr bwMode="auto">
          <a:xfrm>
            <a:off x="1891334" y="2051345"/>
            <a:ext cx="8260343" cy="14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过分割现象产生原因：梯度噪声、量化误差及目标内部细密纹理的影响，导致许多局部的“谷底”和“山峰”，形成很多小区域。  </a:t>
            </a:r>
          </a:p>
        </p:txBody>
      </p:sp>
      <p:sp>
        <p:nvSpPr>
          <p:cNvPr id="13" name="矩形 12"/>
          <p:cNvSpPr/>
          <p:nvPr/>
        </p:nvSpPr>
        <p:spPr>
          <a:xfrm>
            <a:off x="1891334" y="3566765"/>
            <a:ext cx="8429476" cy="2967576"/>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减少</a:t>
            </a:r>
            <a:r>
              <a:rPr lang="zh-CN" altLang="zh-CN" sz="2806" dirty="0">
                <a:latin typeface="楷体" pitchFamily="49" charset="-122"/>
                <a:ea typeface="楷体" pitchFamily="49" charset="-122"/>
              </a:rPr>
              <a:t>过分割</a:t>
            </a:r>
            <a:r>
              <a:rPr lang="zh-CN" altLang="en-US" sz="2806" dirty="0">
                <a:latin typeface="楷体" pitchFamily="49" charset="-122"/>
                <a:ea typeface="楷体" pitchFamily="49" charset="-122"/>
              </a:rPr>
              <a:t>：</a:t>
            </a:r>
            <a:r>
              <a:rPr lang="zh-CN" altLang="zh-CN" sz="2806" dirty="0">
                <a:latin typeface="楷体" pitchFamily="49" charset="-122"/>
                <a:ea typeface="楷体" pitchFamily="49" charset="-122"/>
              </a:rPr>
              <a:t>在分割前、后加入预处理和后处理步骤</a:t>
            </a:r>
            <a:r>
              <a:rPr lang="zh-CN" altLang="en-US"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1018503" lvl="1"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采用滤波，以减弱噪声干扰，滤除小目标即目标中的细节；</a:t>
            </a:r>
            <a:endParaRPr lang="en-US" altLang="zh-CN" sz="2806" dirty="0">
              <a:latin typeface="楷体" pitchFamily="49" charset="-122"/>
              <a:ea typeface="楷体" pitchFamily="49" charset="-122"/>
            </a:endParaRPr>
          </a:p>
          <a:p>
            <a:pPr marL="1018503" lvl="1"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增强图像中的轮廓；</a:t>
            </a:r>
            <a:endParaRPr lang="en-US" altLang="zh-CN" sz="2806" dirty="0">
              <a:latin typeface="楷体" pitchFamily="49" charset="-122"/>
              <a:ea typeface="楷体" pitchFamily="49" charset="-122"/>
            </a:endParaRPr>
          </a:p>
          <a:p>
            <a:pPr marL="1018503" lvl="1"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合并一些较小的区域等。</a:t>
            </a:r>
            <a:endParaRPr lang="zh-CN" altLang="en-US" sz="2806" dirty="0">
              <a:latin typeface="楷体" pitchFamily="49" charset="-122"/>
              <a:ea typeface="楷体" pitchFamily="49" charset="-122"/>
            </a:endParaRPr>
          </a:p>
        </p:txBody>
      </p:sp>
    </p:spTree>
    <p:extLst>
      <p:ext uri="{BB962C8B-B14F-4D97-AF65-F5344CB8AC3E}">
        <p14:creationId xmlns:p14="http://schemas.microsoft.com/office/powerpoint/2010/main" val="9380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97</a:t>
            </a:fld>
            <a:endParaRPr lang="en-US" altLang="zh-CN"/>
          </a:p>
        </p:txBody>
      </p:sp>
      <p:sp>
        <p:nvSpPr>
          <p:cNvPr id="10"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1" name="矩形 10"/>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5</a:t>
            </a:r>
            <a:r>
              <a:rPr lang="zh-CN" altLang="en-US" sz="2296" dirty="0">
                <a:solidFill>
                  <a:srgbClr val="0000FF"/>
                </a:solidFill>
                <a:latin typeface="+mj-ea"/>
                <a:ea typeface="+mj-ea"/>
              </a:rPr>
              <a:t>）改进</a:t>
            </a:r>
          </a:p>
        </p:txBody>
      </p:sp>
      <p:sp>
        <p:nvSpPr>
          <p:cNvPr id="12" name="矩形 11"/>
          <p:cNvSpPr/>
          <p:nvPr/>
        </p:nvSpPr>
        <p:spPr>
          <a:xfrm>
            <a:off x="1891334" y="1955895"/>
            <a:ext cx="8260343" cy="2017636"/>
          </a:xfrm>
          <a:prstGeom prst="rect">
            <a:avLst/>
          </a:prstGeom>
          <a:noFill/>
          <a:ln>
            <a:noFill/>
          </a:ln>
        </p:spPr>
        <p:txBody>
          <a:bodyPr wrap="square" lIns="116618" tIns="58309" rIns="116618" bIns="58309">
            <a:spAutoFit/>
          </a:bodyPr>
          <a:lstStyle/>
          <a:p>
            <a:pPr marL="437369" indent="-437369" eaLnBrk="0" hangingPunct="0">
              <a:spcBef>
                <a:spcPct val="20000"/>
              </a:spcBef>
              <a:buClr>
                <a:srgbClr val="7000C8"/>
              </a:buClr>
              <a:buSzPct val="75000"/>
              <a:buFont typeface="Wingdings" pitchFamily="2" charset="2"/>
              <a:buChar char="n"/>
            </a:pPr>
            <a:r>
              <a:rPr lang="zh-CN" altLang="en-US" sz="2806" dirty="0">
                <a:latin typeface="楷体" pitchFamily="49" charset="-122"/>
                <a:ea typeface="楷体" pitchFamily="49" charset="-122"/>
              </a:rPr>
              <a:t>教材例</a:t>
            </a:r>
            <a:r>
              <a:rPr lang="en-US" altLang="zh-CN" sz="2806" dirty="0">
                <a:latin typeface="楷体" pitchFamily="49" charset="-122"/>
                <a:ea typeface="楷体" pitchFamily="49" charset="-122"/>
              </a:rPr>
              <a:t>【10.18】</a:t>
            </a:r>
            <a:r>
              <a:rPr lang="zh-CN" altLang="en-US" sz="2806" dirty="0">
                <a:latin typeface="楷体" pitchFamily="49" charset="-122"/>
                <a:ea typeface="楷体" pitchFamily="49" charset="-122"/>
              </a:rPr>
              <a:t>改善过分割策略：</a:t>
            </a:r>
            <a:endParaRPr lang="en-US" altLang="zh-CN" sz="2806" dirty="0">
              <a:latin typeface="楷体" pitchFamily="49" charset="-122"/>
              <a:ea typeface="楷体" pitchFamily="49" charset="-122"/>
            </a:endParaRPr>
          </a:p>
          <a:p>
            <a:pPr marL="1018503" lvl="1"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对梯度图像进行中值滤波，减少极小区域；</a:t>
            </a:r>
            <a:endParaRPr lang="en-US" altLang="zh-CN" sz="2806" dirty="0">
              <a:latin typeface="楷体" pitchFamily="49" charset="-122"/>
              <a:ea typeface="楷体" pitchFamily="49" charset="-122"/>
            </a:endParaRPr>
          </a:p>
          <a:p>
            <a:pPr marL="1018503" lvl="1" indent="-437369" eaLnBrk="0" hangingPunct="0">
              <a:spcBef>
                <a:spcPct val="20000"/>
              </a:spcBef>
              <a:buClr>
                <a:srgbClr val="7000C8"/>
              </a:buClr>
              <a:buSzPct val="75000"/>
              <a:buFont typeface="Wingdings" pitchFamily="2" charset="2"/>
              <a:buChar char="p"/>
            </a:pPr>
            <a:r>
              <a:rPr lang="zh-CN" altLang="zh-CN" sz="2806" dirty="0">
                <a:latin typeface="楷体" pitchFamily="49" charset="-122"/>
                <a:ea typeface="楷体" pitchFamily="49" charset="-122"/>
              </a:rPr>
              <a:t>在分水岭分割后，采用区域合并方法，将邻近且灰度近似的区域合并起来。</a:t>
            </a:r>
          </a:p>
        </p:txBody>
      </p:sp>
      <p:grpSp>
        <p:nvGrpSpPr>
          <p:cNvPr id="17" name="组合 16"/>
          <p:cNvGrpSpPr/>
          <p:nvPr/>
        </p:nvGrpSpPr>
        <p:grpSpPr>
          <a:xfrm>
            <a:off x="2307828" y="4117829"/>
            <a:ext cx="2322446" cy="2199007"/>
            <a:chOff x="614543" y="3228491"/>
            <a:chExt cx="1820862" cy="1724082"/>
          </a:xfrm>
        </p:grpSpPr>
        <p:pic>
          <p:nvPicPr>
            <p:cNvPr id="218114" name="Picture 2" descr="b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43" y="3228491"/>
              <a:ext cx="1820862" cy="1371600"/>
            </a:xfrm>
            <a:prstGeom prst="rect">
              <a:avLst/>
            </a:prstGeom>
            <a:solidFill>
              <a:srgbClr val="000000"/>
            </a:solidFill>
            <a:ln w="9525">
              <a:solidFill>
                <a:srgbClr val="000000"/>
              </a:solidFill>
              <a:miter lim="800000"/>
              <a:headEnd/>
              <a:tailEnd/>
            </a:ln>
          </p:spPr>
        </p:pic>
        <p:sp>
          <p:nvSpPr>
            <p:cNvPr id="14" name="矩形 13"/>
            <p:cNvSpPr/>
            <p:nvPr/>
          </p:nvSpPr>
          <p:spPr>
            <a:xfrm>
              <a:off x="1148910" y="4541650"/>
              <a:ext cx="752129"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原图</a:t>
              </a:r>
              <a:endParaRPr lang="zh-CN" altLang="en-US" sz="2806" dirty="0">
                <a:solidFill>
                  <a:srgbClr val="C00000"/>
                </a:solidFill>
                <a:latin typeface="楷体" pitchFamily="49" charset="-122"/>
                <a:ea typeface="楷体" pitchFamily="49" charset="-122"/>
              </a:endParaRPr>
            </a:p>
          </p:txBody>
        </p:sp>
      </p:grpSp>
      <p:grpSp>
        <p:nvGrpSpPr>
          <p:cNvPr id="18" name="组合 17"/>
          <p:cNvGrpSpPr/>
          <p:nvPr/>
        </p:nvGrpSpPr>
        <p:grpSpPr>
          <a:xfrm>
            <a:off x="4982245" y="4117829"/>
            <a:ext cx="2332570" cy="2199007"/>
            <a:chOff x="2853050" y="3228491"/>
            <a:chExt cx="1828800" cy="1724082"/>
          </a:xfrm>
        </p:grpSpPr>
        <p:pic>
          <p:nvPicPr>
            <p:cNvPr id="218115" name="Picture 3" descr="watergr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50" y="3228491"/>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07654" y="4541650"/>
              <a:ext cx="1319592"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梯度图像</a:t>
              </a:r>
              <a:endParaRPr lang="zh-CN" altLang="en-US" sz="2806" dirty="0">
                <a:solidFill>
                  <a:srgbClr val="C00000"/>
                </a:solidFill>
                <a:latin typeface="楷体" pitchFamily="49" charset="-122"/>
                <a:ea typeface="楷体" pitchFamily="49" charset="-122"/>
              </a:endParaRPr>
            </a:p>
          </p:txBody>
        </p:sp>
      </p:grpSp>
      <p:grpSp>
        <p:nvGrpSpPr>
          <p:cNvPr id="19" name="组合 18"/>
          <p:cNvGrpSpPr/>
          <p:nvPr/>
        </p:nvGrpSpPr>
        <p:grpSpPr>
          <a:xfrm>
            <a:off x="7666786" y="4136326"/>
            <a:ext cx="2332570" cy="2180505"/>
            <a:chOff x="5114523" y="3242995"/>
            <a:chExt cx="1828800" cy="1709577"/>
          </a:xfrm>
        </p:grpSpPr>
        <p:pic>
          <p:nvPicPr>
            <p:cNvPr id="218116" name="Picture 4" descr="medgr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523" y="3242995"/>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369127" y="4541649"/>
              <a:ext cx="1319592"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中值滤波</a:t>
              </a:r>
              <a:endParaRPr lang="zh-CN" altLang="en-US" sz="2806" dirty="0">
                <a:solidFill>
                  <a:srgbClr val="C00000"/>
                </a:solidFill>
                <a:latin typeface="楷体" pitchFamily="49" charset="-122"/>
                <a:ea typeface="楷体" pitchFamily="49" charset="-122"/>
              </a:endParaRPr>
            </a:p>
          </p:txBody>
        </p:sp>
      </p:grpSp>
    </p:spTree>
    <p:extLst>
      <p:ext uri="{BB962C8B-B14F-4D97-AF65-F5344CB8AC3E}">
        <p14:creationId xmlns:p14="http://schemas.microsoft.com/office/powerpoint/2010/main" val="18671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strips(upRight)">
                                      <p:cBhvr>
                                        <p:cTn id="7" dur="500"/>
                                        <p:tgtEl>
                                          <p:spTgt spid="12">
                                            <p:txEl>
                                              <p:pRg st="1" end="1"/>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strips(upRight)">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upRigh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trips(upRigh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upRigh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98</a:t>
            </a:fld>
            <a:endParaRPr lang="en-US" altLang="zh-CN"/>
          </a:p>
        </p:txBody>
      </p:sp>
      <p:grpSp>
        <p:nvGrpSpPr>
          <p:cNvPr id="16" name="组合 15"/>
          <p:cNvGrpSpPr/>
          <p:nvPr/>
        </p:nvGrpSpPr>
        <p:grpSpPr>
          <a:xfrm>
            <a:off x="3050826" y="2556487"/>
            <a:ext cx="2332570" cy="2327802"/>
            <a:chOff x="1009650" y="2004355"/>
            <a:chExt cx="1828800" cy="1825061"/>
          </a:xfrm>
        </p:grpSpPr>
        <p:pic>
          <p:nvPicPr>
            <p:cNvPr id="219138" name="Picture 2" descr="fenshui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2004355"/>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51055" y="3418493"/>
              <a:ext cx="1745991"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分水岭分割 </a:t>
              </a:r>
              <a:endParaRPr lang="zh-CN" altLang="en-US" sz="2806" dirty="0">
                <a:solidFill>
                  <a:srgbClr val="C00000"/>
                </a:solidFill>
                <a:latin typeface="楷体" pitchFamily="49" charset="-122"/>
                <a:ea typeface="楷体" pitchFamily="49" charset="-122"/>
              </a:endParaRPr>
            </a:p>
          </p:txBody>
        </p:sp>
      </p:grpSp>
      <p:grpSp>
        <p:nvGrpSpPr>
          <p:cNvPr id="6" name="组合 5"/>
          <p:cNvGrpSpPr/>
          <p:nvPr/>
        </p:nvGrpSpPr>
        <p:grpSpPr>
          <a:xfrm>
            <a:off x="6472818" y="2556487"/>
            <a:ext cx="2332570" cy="2327802"/>
            <a:chOff x="3692587" y="2004355"/>
            <a:chExt cx="1828800" cy="1825061"/>
          </a:xfrm>
        </p:grpSpPr>
        <p:pic>
          <p:nvPicPr>
            <p:cNvPr id="219139" name="Picture 3" descr="fenshuilin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587" y="2004355"/>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47191" y="3418493"/>
              <a:ext cx="1319592" cy="410923"/>
            </a:xfrm>
            <a:prstGeom prst="rect">
              <a:avLst/>
            </a:prstGeom>
          </p:spPr>
          <p:txBody>
            <a:bodyPr wrap="square" anchor="ctr" anchorCtr="1">
              <a:spAutoFit/>
            </a:bodyPr>
            <a:lstStyle/>
            <a:p>
              <a:pPr algn="ctr"/>
              <a:r>
                <a:rPr lang="zh-CN" altLang="zh-CN" sz="2806" dirty="0">
                  <a:solidFill>
                    <a:srgbClr val="C00000"/>
                  </a:solidFill>
                  <a:latin typeface="楷体" pitchFamily="49" charset="-122"/>
                  <a:ea typeface="楷体" pitchFamily="49" charset="-122"/>
                </a:rPr>
                <a:t>区域合并</a:t>
              </a:r>
              <a:endParaRPr lang="zh-CN" altLang="en-US" sz="2806" dirty="0">
                <a:solidFill>
                  <a:srgbClr val="C00000"/>
                </a:solidFill>
                <a:latin typeface="楷体" pitchFamily="49" charset="-122"/>
                <a:ea typeface="楷体" pitchFamily="49" charset="-122"/>
              </a:endParaRPr>
            </a:p>
          </p:txBody>
        </p:sp>
      </p:grpSp>
      <p:sp>
        <p:nvSpPr>
          <p:cNvPr id="14" name="Rectangle 2"/>
          <p:cNvSpPr txBox="1">
            <a:spLocks noChangeArrowheads="1"/>
          </p:cNvSpPr>
          <p:nvPr/>
        </p:nvSpPr>
        <p:spPr bwMode="auto">
          <a:xfrm>
            <a:off x="1963382" y="305746"/>
            <a:ext cx="495921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10.5 </a:t>
            </a:r>
            <a:r>
              <a:rPr lang="zh-CN" altLang="en-US" sz="3061" dirty="0">
                <a:ea typeface="微软雅黑" pitchFamily="34" charset="-122"/>
                <a:cs typeface="Times New Roman" pitchFamily="18" charset="0"/>
              </a:rPr>
              <a:t>分水岭分割</a:t>
            </a:r>
          </a:p>
        </p:txBody>
      </p:sp>
      <p:sp>
        <p:nvSpPr>
          <p:cNvPr id="15" name="矩形 14"/>
          <p:cNvSpPr>
            <a:spLocks noChangeArrowheads="1"/>
          </p:cNvSpPr>
          <p:nvPr/>
        </p:nvSpPr>
        <p:spPr bwMode="auto">
          <a:xfrm>
            <a:off x="1696109" y="1324752"/>
            <a:ext cx="1567610" cy="471059"/>
          </a:xfrm>
          <a:prstGeom prst="rect">
            <a:avLst/>
          </a:prstGeom>
          <a:noFill/>
          <a:ln>
            <a:noFill/>
          </a:ln>
          <a:extLst/>
        </p:spPr>
        <p:txBody>
          <a:bodyPr wrap="none" lIns="116618" tIns="58309" rIns="116618" bIns="58309">
            <a:spAutoFit/>
          </a:bodyPr>
          <a:lstStyle/>
          <a:p>
            <a:pPr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5</a:t>
            </a:r>
            <a:r>
              <a:rPr lang="zh-CN" altLang="en-US" sz="2296" dirty="0">
                <a:solidFill>
                  <a:srgbClr val="0000FF"/>
                </a:solidFill>
                <a:latin typeface="+mj-ea"/>
                <a:ea typeface="+mj-ea"/>
              </a:rPr>
              <a:t>）改进</a:t>
            </a:r>
          </a:p>
        </p:txBody>
      </p:sp>
    </p:spTree>
    <p:extLst>
      <p:ext uri="{BB962C8B-B14F-4D97-AF65-F5344CB8AC3E}">
        <p14:creationId xmlns:p14="http://schemas.microsoft.com/office/powerpoint/2010/main" val="33881605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6B80474-C022-40E8-9ADC-2B883F75D627}" type="slidenum">
              <a:rPr lang="en-US" altLang="zh-CN" smtClean="0"/>
              <a:pPr>
                <a:defRPr/>
              </a:pPr>
              <a:t>99</a:t>
            </a:fld>
            <a:endParaRPr lang="en-US" altLang="zh-CN"/>
          </a:p>
        </p:txBody>
      </p:sp>
      <p:sp>
        <p:nvSpPr>
          <p:cNvPr id="10" name="Rectangle 2"/>
          <p:cNvSpPr txBox="1">
            <a:spLocks noChangeArrowheads="1"/>
          </p:cNvSpPr>
          <p:nvPr/>
        </p:nvSpPr>
        <p:spPr bwMode="auto">
          <a:xfrm>
            <a:off x="1963382" y="305746"/>
            <a:ext cx="555619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061" dirty="0">
                <a:ea typeface="微软雅黑" pitchFamily="34" charset="-122"/>
                <a:cs typeface="Times New Roman" pitchFamily="18" charset="0"/>
              </a:rPr>
              <a:t>10.6 </a:t>
            </a:r>
            <a:r>
              <a:rPr lang="zh-CN" altLang="en-US" sz="3061" dirty="0">
                <a:ea typeface="微软雅黑" pitchFamily="34" charset="-122"/>
                <a:cs typeface="Times New Roman" pitchFamily="18" charset="0"/>
              </a:rPr>
              <a:t>综合实例</a:t>
            </a:r>
          </a:p>
        </p:txBody>
      </p:sp>
      <p:sp>
        <p:nvSpPr>
          <p:cNvPr id="12" name="矩形 11"/>
          <p:cNvSpPr/>
          <p:nvPr/>
        </p:nvSpPr>
        <p:spPr>
          <a:xfrm>
            <a:off x="2100800" y="1270673"/>
            <a:ext cx="8220010" cy="516291"/>
          </a:xfrm>
          <a:prstGeom prst="rect">
            <a:avLst/>
          </a:prstGeom>
          <a:noFill/>
          <a:ln>
            <a:noFill/>
          </a:ln>
        </p:spPr>
        <p:txBody>
          <a:bodyPr wrap="square" lIns="91437" tIns="45718" rIns="91437" bIns="45718">
            <a:spAutoFit/>
          </a:bodyPr>
          <a:lstStyle/>
          <a:p>
            <a:pPr defTabSz="915235" eaLnBrk="0" hangingPunct="0">
              <a:lnSpc>
                <a:spcPct val="120000"/>
              </a:lnSpc>
              <a:buClr>
                <a:srgbClr val="7000C8"/>
              </a:buClr>
              <a:buSzPct val="75000"/>
            </a:pPr>
            <a:r>
              <a:rPr lang="zh-CN" altLang="zh-CN" sz="2296" dirty="0">
                <a:latin typeface="楷体" pitchFamily="49" charset="-122"/>
                <a:ea typeface="楷体" pitchFamily="49" charset="-122"/>
              </a:rPr>
              <a:t>对答题卡图像进行分割</a:t>
            </a:r>
            <a:endParaRPr lang="zh-CN" altLang="en-US" sz="2296" dirty="0">
              <a:latin typeface="楷体" pitchFamily="49" charset="-122"/>
              <a:ea typeface="楷体" pitchFamily="49" charset="-122"/>
            </a:endParaRPr>
          </a:p>
        </p:txBody>
      </p:sp>
      <p:sp>
        <p:nvSpPr>
          <p:cNvPr id="13" name="矩形 12"/>
          <p:cNvSpPr/>
          <p:nvPr/>
        </p:nvSpPr>
        <p:spPr>
          <a:xfrm>
            <a:off x="1732556" y="2018385"/>
            <a:ext cx="2106645" cy="445623"/>
          </a:xfrm>
          <a:prstGeom prst="rect">
            <a:avLst/>
          </a:prstGeom>
          <a:noFill/>
          <a:ln>
            <a:noFill/>
          </a:ln>
        </p:spPr>
        <p:txBody>
          <a:bodyPr wrap="none" lIns="91429" tIns="45714" rIns="91429" bIns="45714" anchor="ctr">
            <a:spAutoFit/>
          </a:bodyPr>
          <a:lstStyle/>
          <a:p>
            <a:pPr defTabSz="915235" eaLnBrk="0" hangingPunct="0">
              <a:defRPr/>
            </a:pPr>
            <a:r>
              <a:rPr lang="zh-CN" altLang="en-US" sz="2296" dirty="0">
                <a:solidFill>
                  <a:srgbClr val="0000FF"/>
                </a:solidFill>
                <a:latin typeface="+mj-ea"/>
                <a:ea typeface="+mj-ea"/>
              </a:rPr>
              <a:t>（</a:t>
            </a:r>
            <a:r>
              <a:rPr lang="en-US" altLang="zh-CN" sz="2296" dirty="0">
                <a:solidFill>
                  <a:srgbClr val="0000FF"/>
                </a:solidFill>
                <a:latin typeface="+mj-ea"/>
                <a:ea typeface="+mj-ea"/>
              </a:rPr>
              <a:t>1</a:t>
            </a:r>
            <a:r>
              <a:rPr lang="zh-CN" altLang="en-US" sz="2296" dirty="0">
                <a:solidFill>
                  <a:srgbClr val="0000FF"/>
                </a:solidFill>
                <a:latin typeface="+mj-ea"/>
                <a:ea typeface="+mj-ea"/>
              </a:rPr>
              <a:t>）设计思路</a:t>
            </a:r>
            <a:endParaRPr lang="en-US" altLang="zh-CN" sz="2296" dirty="0">
              <a:solidFill>
                <a:srgbClr val="0000FF"/>
              </a:solidFill>
              <a:latin typeface="+mj-ea"/>
              <a:ea typeface="+mj-ea"/>
            </a:endParaRPr>
          </a:p>
        </p:txBody>
      </p:sp>
      <p:sp>
        <p:nvSpPr>
          <p:cNvPr id="14" name="矩形 13"/>
          <p:cNvSpPr/>
          <p:nvPr/>
        </p:nvSpPr>
        <p:spPr>
          <a:xfrm>
            <a:off x="2100801" y="2603810"/>
            <a:ext cx="8050875" cy="3416897"/>
          </a:xfrm>
          <a:prstGeom prst="rect">
            <a:avLst/>
          </a:prstGeom>
          <a:noFill/>
          <a:ln>
            <a:noFill/>
          </a:ln>
        </p:spPr>
        <p:txBody>
          <a:bodyPr wrap="square">
            <a:spAutoFit/>
          </a:bodyPr>
          <a:lstStyle/>
          <a:p>
            <a:pPr marL="437369" lvl="1" indent="-437369">
              <a:lnSpc>
                <a:spcPct val="110000"/>
              </a:lnSpc>
              <a:buClr>
                <a:srgbClr val="7000C8"/>
              </a:buClr>
              <a:buSzPct val="75000"/>
              <a:buFont typeface="Wingdings" pitchFamily="2" charset="2"/>
              <a:buChar char="n"/>
            </a:pPr>
            <a:r>
              <a:rPr lang="zh-CN" altLang="en-US" sz="2806" dirty="0">
                <a:latin typeface="楷体" pitchFamily="49" charset="-122"/>
                <a:ea typeface="楷体" pitchFamily="49" charset="-122"/>
              </a:rPr>
              <a:t>要求：将答题卡分割成不同区域</a:t>
            </a:r>
            <a:r>
              <a:rPr lang="zh-CN" altLang="zh-CN" sz="2806" dirty="0">
                <a:latin typeface="楷体" pitchFamily="49" charset="-122"/>
                <a:ea typeface="楷体" pitchFamily="49" charset="-122"/>
              </a:rPr>
              <a:t>。采用所学基础处理方法实现题目要求。</a:t>
            </a:r>
            <a:endParaRPr lang="en-US" altLang="zh-CN" sz="2806" dirty="0">
              <a:latin typeface="楷体" pitchFamily="49" charset="-122"/>
              <a:ea typeface="楷体" pitchFamily="49" charset="-122"/>
            </a:endParaRPr>
          </a:p>
          <a:p>
            <a:pPr marL="437369" indent="-437369">
              <a:lnSpc>
                <a:spcPct val="110000"/>
              </a:lnSpc>
              <a:buClr>
                <a:srgbClr val="7000C8"/>
              </a:buClr>
              <a:buSzPct val="75000"/>
              <a:buFont typeface="Wingdings" pitchFamily="2" charset="2"/>
              <a:buChar char="n"/>
            </a:pPr>
            <a:r>
              <a:rPr lang="zh-CN" altLang="zh-CN" sz="2806" dirty="0">
                <a:latin typeface="楷体" pitchFamily="49" charset="-122"/>
                <a:ea typeface="楷体" pitchFamily="49" charset="-122"/>
              </a:rPr>
              <a:t>操作：</a:t>
            </a:r>
            <a:endParaRPr lang="en-US" altLang="zh-CN" sz="2806" dirty="0">
              <a:latin typeface="楷体" pitchFamily="49" charset="-122"/>
              <a:ea typeface="楷体" pitchFamily="49" charset="-122"/>
            </a:endParaRPr>
          </a:p>
          <a:p>
            <a:pPr marL="1018503" lvl="1" indent="-437369">
              <a:lnSpc>
                <a:spcPct val="110000"/>
              </a:lnSpc>
              <a:buClr>
                <a:srgbClr val="7000C8"/>
              </a:buClr>
              <a:buSzPct val="75000"/>
              <a:buFont typeface="Wingdings" pitchFamily="2" charset="2"/>
              <a:buChar char="p"/>
            </a:pPr>
            <a:r>
              <a:rPr lang="zh-CN" altLang="en-US" sz="2806" dirty="0">
                <a:latin typeface="楷体" pitchFamily="49" charset="-122"/>
                <a:ea typeface="楷体" pitchFamily="49" charset="-122"/>
              </a:rPr>
              <a:t>几何校正</a:t>
            </a:r>
            <a:r>
              <a:rPr lang="zh-CN" altLang="zh-CN"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1018503" lvl="1" indent="-437369">
              <a:lnSpc>
                <a:spcPct val="110000"/>
              </a:lnSpc>
              <a:buClr>
                <a:srgbClr val="7000C8"/>
              </a:buClr>
              <a:buSzPct val="75000"/>
              <a:buFont typeface="Wingdings" pitchFamily="2" charset="2"/>
              <a:buChar char="p"/>
            </a:pPr>
            <a:r>
              <a:rPr lang="zh-CN" altLang="en-US" sz="2806" dirty="0">
                <a:latin typeface="楷体" pitchFamily="49" charset="-122"/>
                <a:ea typeface="楷体" pitchFamily="49" charset="-122"/>
              </a:rPr>
              <a:t>裁切</a:t>
            </a:r>
            <a:r>
              <a:rPr lang="zh-CN" altLang="zh-CN"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1018503" lvl="1" indent="-437369">
              <a:lnSpc>
                <a:spcPct val="110000"/>
              </a:lnSpc>
              <a:buClr>
                <a:srgbClr val="7000C8"/>
              </a:buClr>
              <a:buSzPct val="75000"/>
              <a:buFont typeface="Wingdings" pitchFamily="2" charset="2"/>
              <a:buChar char="p"/>
            </a:pPr>
            <a:r>
              <a:rPr lang="zh-CN" altLang="en-US" sz="2806" dirty="0">
                <a:latin typeface="楷体" pitchFamily="49" charset="-122"/>
                <a:ea typeface="楷体" pitchFamily="49" charset="-122"/>
              </a:rPr>
              <a:t>上下区域分割</a:t>
            </a:r>
            <a:r>
              <a:rPr lang="zh-CN" altLang="zh-CN" sz="2806" dirty="0">
                <a:latin typeface="楷体" pitchFamily="49" charset="-122"/>
                <a:ea typeface="楷体" pitchFamily="49" charset="-122"/>
              </a:rPr>
              <a:t>；</a:t>
            </a:r>
            <a:endParaRPr lang="en-US" altLang="zh-CN" sz="2806" dirty="0">
              <a:latin typeface="楷体" pitchFamily="49" charset="-122"/>
              <a:ea typeface="楷体" pitchFamily="49" charset="-122"/>
            </a:endParaRPr>
          </a:p>
          <a:p>
            <a:pPr marL="1018503" lvl="1" indent="-437369">
              <a:lnSpc>
                <a:spcPct val="110000"/>
              </a:lnSpc>
              <a:buClr>
                <a:srgbClr val="7000C8"/>
              </a:buClr>
              <a:buSzPct val="75000"/>
              <a:buFont typeface="Wingdings" pitchFamily="2" charset="2"/>
              <a:buChar char="p"/>
            </a:pPr>
            <a:r>
              <a:rPr lang="zh-CN" altLang="en-US" sz="2806" dirty="0">
                <a:latin typeface="楷体" pitchFamily="49" charset="-122"/>
                <a:ea typeface="楷体" pitchFamily="49" charset="-122"/>
              </a:rPr>
              <a:t>信息区和答题区分割。</a:t>
            </a:r>
            <a:endParaRPr lang="zh-CN" altLang="zh-CN" sz="2806" dirty="0">
              <a:latin typeface="楷体" pitchFamily="49" charset="-122"/>
              <a:ea typeface="楷体" pitchFamily="49" charset="-122"/>
            </a:endParaRPr>
          </a:p>
        </p:txBody>
      </p:sp>
    </p:spTree>
    <p:extLst>
      <p:ext uri="{BB962C8B-B14F-4D97-AF65-F5344CB8AC3E}">
        <p14:creationId xmlns:p14="http://schemas.microsoft.com/office/powerpoint/2010/main" val="219186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strips(upRigh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trips(upRight)">
                                      <p:cBhvr>
                                        <p:cTn id="17" dur="500"/>
                                        <p:tgtEl>
                                          <p:spTgt spid="14">
                                            <p:txEl>
                                              <p:pRg st="1" end="1"/>
                                            </p:txEl>
                                          </p:spTgt>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strips(upRight)">
                                      <p:cBhvr>
                                        <p:cTn id="20" dur="500"/>
                                        <p:tgtEl>
                                          <p:spTgt spid="14">
                                            <p:txEl>
                                              <p:pRg st="2" end="2"/>
                                            </p:txEl>
                                          </p:spTgt>
                                        </p:tgtEl>
                                      </p:cBhvr>
                                    </p:animEffect>
                                  </p:childTnLst>
                                </p:cTn>
                              </p:par>
                              <p:par>
                                <p:cTn id="21" presetID="18" presetClass="entr" presetSubtype="3"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strips(upRight)">
                                      <p:cBhvr>
                                        <p:cTn id="23" dur="500"/>
                                        <p:tgtEl>
                                          <p:spTgt spid="14">
                                            <p:txEl>
                                              <p:pRg st="3" end="3"/>
                                            </p:txEl>
                                          </p:spTgt>
                                        </p:tgtEl>
                                      </p:cBhvr>
                                    </p:animEffect>
                                  </p:childTnLst>
                                </p:cTn>
                              </p:par>
                              <p:par>
                                <p:cTn id="24" presetID="18" presetClass="entr" presetSubtype="3" fill="hold" grpId="0" nodeType="withEffect">
                                  <p:stCondLst>
                                    <p:cond delay="0"/>
                                  </p:stCondLst>
                                  <p:childTnLst>
                                    <p:set>
                                      <p:cBhvr>
                                        <p:cTn id="25" dur="1" fill="hold">
                                          <p:stCondLst>
                                            <p:cond delay="0"/>
                                          </p:stCondLst>
                                        </p:cTn>
                                        <p:tgtEl>
                                          <p:spTgt spid="14">
                                            <p:txEl>
                                              <p:pRg st="4" end="4"/>
                                            </p:txEl>
                                          </p:spTgt>
                                        </p:tgtEl>
                                        <p:attrNameLst>
                                          <p:attrName>style.visibility</p:attrName>
                                        </p:attrNameLst>
                                      </p:cBhvr>
                                      <p:to>
                                        <p:strVal val="visible"/>
                                      </p:to>
                                    </p:set>
                                    <p:animEffect transition="in" filter="strips(upRight)">
                                      <p:cBhvr>
                                        <p:cTn id="26" dur="500"/>
                                        <p:tgtEl>
                                          <p:spTgt spid="14">
                                            <p:txEl>
                                              <p:pRg st="4" end="4"/>
                                            </p:txEl>
                                          </p:spTgt>
                                        </p:tgtEl>
                                      </p:cBhvr>
                                    </p:animEffect>
                                  </p:childTnLst>
                                </p:cTn>
                              </p:par>
                              <p:par>
                                <p:cTn id="27" presetID="18" presetClass="entr" presetSubtype="3"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Effect transition="in" filter="strips(upRight)">
                                      <p:cBhvr>
                                        <p:cTn id="29"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6038</Words>
  <Application>Microsoft Office PowerPoint</Application>
  <PresentationFormat>宽屏</PresentationFormat>
  <Paragraphs>1074</Paragraphs>
  <Slides>111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5" baseType="lpstr">
      <vt:lpstr>等线</vt:lpstr>
      <vt:lpstr>等线 Light</vt:lpstr>
      <vt:lpstr>黑体</vt:lpstr>
      <vt:lpstr>楷体</vt:lpstr>
      <vt:lpstr>隶书</vt:lpstr>
      <vt:lpstr>宋体</vt:lpstr>
      <vt:lpstr>微软雅黑</vt:lpstr>
      <vt:lpstr>Arial</vt:lpstr>
      <vt:lpstr>Tahoma</vt:lpstr>
      <vt:lpstr>Times New Roman</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limin</dc:creator>
  <cp:lastModifiedBy>limin</cp:lastModifiedBy>
  <cp:revision>3</cp:revision>
  <dcterms:created xsi:type="dcterms:W3CDTF">2021-05-09T12:45:27Z</dcterms:created>
  <dcterms:modified xsi:type="dcterms:W3CDTF">2021-05-10T00:48:37Z</dcterms:modified>
</cp:coreProperties>
</file>