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5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0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9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5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3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0B32-EF90-4A9C-8058-85544E0D388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2A2A-ECE6-48D2-B2BA-A5B1C2FC4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6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jpe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7.wmf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8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jp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jp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66.bin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oleObject" Target="../embeddings/oleObject68.bin"/><Relationship Id="rId7" Type="http://schemas.openxmlformats.org/officeDocument/2006/relationships/image" Target="../media/image10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microsoft.com/office/2007/relationships/hdphoto" Target="../media/hdphoto2.wdp"/><Relationship Id="rId5" Type="http://schemas.openxmlformats.org/officeDocument/2006/relationships/image" Target="../media/image106.jpeg"/><Relationship Id="rId4" Type="http://schemas.openxmlformats.org/officeDocument/2006/relationships/image" Target="../media/image10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7" Type="http://schemas.openxmlformats.org/officeDocument/2006/relationships/image" Target="../media/image113.jpe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jpe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oleObject" Target="../embeddings/oleObject69.bin"/><Relationship Id="rId7" Type="http://schemas.openxmlformats.org/officeDocument/2006/relationships/image" Target="../media/image1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microsoft.com/office/2007/relationships/hdphoto" Target="../media/hdphoto4.wdp"/><Relationship Id="rId5" Type="http://schemas.openxmlformats.org/officeDocument/2006/relationships/image" Target="../media/image115.jpeg"/><Relationship Id="rId4" Type="http://schemas.openxmlformats.org/officeDocument/2006/relationships/image" Target="../media/image11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oleObject" Target="../embeddings/oleObject70.bin"/><Relationship Id="rId7" Type="http://schemas.openxmlformats.org/officeDocument/2006/relationships/image" Target="../media/image12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microsoft.com/office/2007/relationships/hdphoto" Target="../media/hdphoto6.wdp"/><Relationship Id="rId5" Type="http://schemas.openxmlformats.org/officeDocument/2006/relationships/image" Target="../media/image120.jpeg"/><Relationship Id="rId4" Type="http://schemas.openxmlformats.org/officeDocument/2006/relationships/image" Target="../media/image119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jpeg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oleObject" Target="../embeddings/oleObject71.bin"/><Relationship Id="rId7" Type="http://schemas.openxmlformats.org/officeDocument/2006/relationships/image" Target="../media/image1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microsoft.com/office/2007/relationships/hdphoto" Target="../media/hdphoto8.wdp"/><Relationship Id="rId5" Type="http://schemas.openxmlformats.org/officeDocument/2006/relationships/image" Target="../media/image125.jpeg"/><Relationship Id="rId4" Type="http://schemas.openxmlformats.org/officeDocument/2006/relationships/image" Target="../media/image12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9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jpeg"/><Relationship Id="rId4" Type="http://schemas.openxmlformats.org/officeDocument/2006/relationships/image" Target="../media/image14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e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5.jpeg"/><Relationship Id="rId4" Type="http://schemas.openxmlformats.org/officeDocument/2006/relationships/image" Target="../media/image144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22EFBC0-C814-4CFC-B5B3-CE8E48F3847E}" type="slidenum">
              <a:rPr kumimoji="0" lang="en-US" altLang="zh-CN" sz="1403" b="0"/>
              <a:pPr eaLnBrk="1" hangingPunct="1"/>
              <a:t>1</a:t>
            </a:fld>
            <a:endParaRPr kumimoji="0" lang="en-US" altLang="zh-CN" sz="1403" b="0"/>
          </a:p>
        </p:txBody>
      </p:sp>
      <p:sp>
        <p:nvSpPr>
          <p:cNvPr id="6147" name="Rectangle 2"/>
          <p:cNvSpPr txBox="1">
            <a:spLocks noChangeArrowheads="1"/>
          </p:cNvSpPr>
          <p:nvPr/>
        </p:nvSpPr>
        <p:spPr bwMode="auto">
          <a:xfrm>
            <a:off x="2192184" y="1278441"/>
            <a:ext cx="2771953" cy="58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>
            <a:lvl1pPr marL="968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None/>
            </a:pPr>
            <a:r>
              <a:rPr lang="zh-CN" altLang="en-US" sz="3061" dirty="0">
                <a:solidFill>
                  <a:srgbClr val="0000FF"/>
                </a:solidFill>
                <a:latin typeface="宋体" pitchFamily="2" charset="-122"/>
              </a:rPr>
              <a:t>问题的提出：</a:t>
            </a:r>
          </a:p>
        </p:txBody>
      </p:sp>
      <p:sp>
        <p:nvSpPr>
          <p:cNvPr id="6148" name="Rectangle 3"/>
          <p:cNvSpPr txBox="1">
            <a:spLocks noChangeArrowheads="1"/>
          </p:cNvSpPr>
          <p:nvPr/>
        </p:nvSpPr>
        <p:spPr bwMode="auto">
          <a:xfrm>
            <a:off x="2192185" y="2005423"/>
            <a:ext cx="7619326" cy="32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>
            <a:defPPr>
              <a:defRPr lang="zh-CN"/>
            </a:defPPr>
            <a:lvl1pPr marL="455613" indent="-357188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 sz="2200"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z="2806" dirty="0"/>
              <a:t>对人眼视觉系统的研究表明，</a:t>
            </a:r>
            <a:r>
              <a:rPr lang="zh-CN" altLang="en-US" sz="2806" dirty="0">
                <a:solidFill>
                  <a:srgbClr val="C00000"/>
                </a:solidFill>
              </a:rPr>
              <a:t>人类对形状的感知一般通过识别边缘、轮廓、前景和背景形成</a:t>
            </a:r>
            <a:r>
              <a:rPr lang="zh-CN" altLang="en-US" sz="2806" dirty="0"/>
              <a:t>。因此，在图像处理中，边缘信息十分重要，数字图像的边缘检测是图像锐化、图像分割、区域形状特征提取等技术的重要基础。</a:t>
            </a:r>
            <a:endParaRPr lang="en-US" altLang="zh-CN" sz="2806" dirty="0"/>
          </a:p>
          <a:p>
            <a:r>
              <a:rPr lang="zh-CN" altLang="en-US" sz="2806" dirty="0">
                <a:solidFill>
                  <a:srgbClr val="0000FF"/>
                </a:solidFill>
              </a:rPr>
              <a:t>如何检测边缘轮廓信息？</a:t>
            </a: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963383" y="398886"/>
            <a:ext cx="6643370" cy="5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图像锐化</a:t>
            </a:r>
          </a:p>
        </p:txBody>
      </p:sp>
    </p:spTree>
    <p:extLst>
      <p:ext uri="{BB962C8B-B14F-4D97-AF65-F5344CB8AC3E}">
        <p14:creationId xmlns:p14="http://schemas.microsoft.com/office/powerpoint/2010/main" val="3258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）示例</a:t>
            </a:r>
          </a:p>
        </p:txBody>
      </p:sp>
      <p:grpSp>
        <p:nvGrpSpPr>
          <p:cNvPr id="7" name="Group 190"/>
          <p:cNvGrpSpPr>
            <a:grpSpLocks/>
          </p:cNvGrpSpPr>
          <p:nvPr/>
        </p:nvGrpSpPr>
        <p:grpSpPr bwMode="auto">
          <a:xfrm>
            <a:off x="2487614" y="2287304"/>
            <a:ext cx="2706687" cy="2706689"/>
            <a:chOff x="607" y="818"/>
            <a:chExt cx="1705" cy="1705"/>
          </a:xfrm>
        </p:grpSpPr>
        <p:sp>
          <p:nvSpPr>
            <p:cNvPr id="8" name="Rectangle 151"/>
            <p:cNvSpPr>
              <a:spLocks noChangeAspect="1" noChangeArrowheads="1"/>
            </p:cNvSpPr>
            <p:nvPr/>
          </p:nvSpPr>
          <p:spPr bwMode="auto">
            <a:xfrm>
              <a:off x="607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" name="Rectangle 152"/>
            <p:cNvSpPr>
              <a:spLocks noChangeAspect="1" noChangeArrowheads="1"/>
            </p:cNvSpPr>
            <p:nvPr/>
          </p:nvSpPr>
          <p:spPr bwMode="auto">
            <a:xfrm>
              <a:off x="948" y="81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Rectangle 153"/>
            <p:cNvSpPr>
              <a:spLocks noChangeAspect="1" noChangeArrowheads="1"/>
            </p:cNvSpPr>
            <p:nvPr/>
          </p:nvSpPr>
          <p:spPr bwMode="auto">
            <a:xfrm>
              <a:off x="1287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1" name="Rectangle 154"/>
            <p:cNvSpPr>
              <a:spLocks noChangeAspect="1" noChangeArrowheads="1"/>
            </p:cNvSpPr>
            <p:nvPr/>
          </p:nvSpPr>
          <p:spPr bwMode="auto">
            <a:xfrm>
              <a:off x="1628" y="81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" name="Rectangle 156"/>
            <p:cNvSpPr>
              <a:spLocks noChangeAspect="1" noChangeArrowheads="1"/>
            </p:cNvSpPr>
            <p:nvPr/>
          </p:nvSpPr>
          <p:spPr bwMode="auto">
            <a:xfrm>
              <a:off x="1971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" name="Rectangle 157"/>
            <p:cNvSpPr>
              <a:spLocks noChangeAspect="1" noChangeArrowheads="1"/>
            </p:cNvSpPr>
            <p:nvPr/>
          </p:nvSpPr>
          <p:spPr bwMode="auto">
            <a:xfrm>
              <a:off x="607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" name="Rectangle 158"/>
            <p:cNvSpPr>
              <a:spLocks noChangeAspect="1" noChangeArrowheads="1"/>
            </p:cNvSpPr>
            <p:nvPr/>
          </p:nvSpPr>
          <p:spPr bwMode="auto">
            <a:xfrm>
              <a:off x="948" y="115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5" name="Rectangle 159"/>
            <p:cNvSpPr>
              <a:spLocks noChangeAspect="1" noChangeArrowheads="1"/>
            </p:cNvSpPr>
            <p:nvPr/>
          </p:nvSpPr>
          <p:spPr bwMode="auto">
            <a:xfrm>
              <a:off x="1287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" name="Rectangle 160"/>
            <p:cNvSpPr>
              <a:spLocks noChangeAspect="1" noChangeArrowheads="1"/>
            </p:cNvSpPr>
            <p:nvPr/>
          </p:nvSpPr>
          <p:spPr bwMode="auto">
            <a:xfrm>
              <a:off x="1628" y="115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" name="Rectangle 162"/>
            <p:cNvSpPr>
              <a:spLocks noChangeAspect="1" noChangeArrowheads="1"/>
            </p:cNvSpPr>
            <p:nvPr/>
          </p:nvSpPr>
          <p:spPr bwMode="auto">
            <a:xfrm>
              <a:off x="1971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" name="Rectangle 163"/>
            <p:cNvSpPr>
              <a:spLocks noChangeAspect="1" noChangeArrowheads="1"/>
            </p:cNvSpPr>
            <p:nvPr/>
          </p:nvSpPr>
          <p:spPr bwMode="auto">
            <a:xfrm>
              <a:off x="607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" name="Rectangle 164"/>
            <p:cNvSpPr>
              <a:spLocks noChangeAspect="1" noChangeArrowheads="1"/>
            </p:cNvSpPr>
            <p:nvPr/>
          </p:nvSpPr>
          <p:spPr bwMode="auto">
            <a:xfrm>
              <a:off x="948" y="149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" name="Rectangle 165"/>
            <p:cNvSpPr>
              <a:spLocks noChangeAspect="1" noChangeArrowheads="1"/>
            </p:cNvSpPr>
            <p:nvPr/>
          </p:nvSpPr>
          <p:spPr bwMode="auto">
            <a:xfrm>
              <a:off x="1287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1" name="Rectangle 166"/>
            <p:cNvSpPr>
              <a:spLocks noChangeAspect="1" noChangeArrowheads="1"/>
            </p:cNvSpPr>
            <p:nvPr/>
          </p:nvSpPr>
          <p:spPr bwMode="auto">
            <a:xfrm>
              <a:off x="1628" y="149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" name="Rectangle 168"/>
            <p:cNvSpPr>
              <a:spLocks noChangeAspect="1" noChangeArrowheads="1"/>
            </p:cNvSpPr>
            <p:nvPr/>
          </p:nvSpPr>
          <p:spPr bwMode="auto">
            <a:xfrm>
              <a:off x="1971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" name="Rectangle 169"/>
            <p:cNvSpPr>
              <a:spLocks noChangeAspect="1" noChangeArrowheads="1"/>
            </p:cNvSpPr>
            <p:nvPr/>
          </p:nvSpPr>
          <p:spPr bwMode="auto">
            <a:xfrm>
              <a:off x="607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" name="Rectangle 170"/>
            <p:cNvSpPr>
              <a:spLocks noChangeAspect="1" noChangeArrowheads="1"/>
            </p:cNvSpPr>
            <p:nvPr/>
          </p:nvSpPr>
          <p:spPr bwMode="auto">
            <a:xfrm>
              <a:off x="948" y="183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5" name="Rectangle 171"/>
            <p:cNvSpPr>
              <a:spLocks noChangeAspect="1" noChangeArrowheads="1"/>
            </p:cNvSpPr>
            <p:nvPr/>
          </p:nvSpPr>
          <p:spPr bwMode="auto">
            <a:xfrm>
              <a:off x="1287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6" name="Rectangle 172"/>
            <p:cNvSpPr>
              <a:spLocks noChangeAspect="1" noChangeArrowheads="1"/>
            </p:cNvSpPr>
            <p:nvPr/>
          </p:nvSpPr>
          <p:spPr bwMode="auto">
            <a:xfrm>
              <a:off x="1628" y="183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7" name="Rectangle 174"/>
            <p:cNvSpPr>
              <a:spLocks noChangeAspect="1" noChangeArrowheads="1"/>
            </p:cNvSpPr>
            <p:nvPr/>
          </p:nvSpPr>
          <p:spPr bwMode="auto">
            <a:xfrm>
              <a:off x="1971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8" name="Rectangle 181"/>
            <p:cNvSpPr>
              <a:spLocks noChangeAspect="1" noChangeArrowheads="1"/>
            </p:cNvSpPr>
            <p:nvPr/>
          </p:nvSpPr>
          <p:spPr bwMode="auto">
            <a:xfrm>
              <a:off x="607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9" name="Rectangle 182"/>
            <p:cNvSpPr>
              <a:spLocks noChangeAspect="1" noChangeArrowheads="1"/>
            </p:cNvSpPr>
            <p:nvPr/>
          </p:nvSpPr>
          <p:spPr bwMode="auto">
            <a:xfrm>
              <a:off x="948" y="2182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0" name="Rectangle 183"/>
            <p:cNvSpPr>
              <a:spLocks noChangeAspect="1" noChangeArrowheads="1"/>
            </p:cNvSpPr>
            <p:nvPr/>
          </p:nvSpPr>
          <p:spPr bwMode="auto">
            <a:xfrm>
              <a:off x="1287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1" name="Rectangle 184"/>
            <p:cNvSpPr>
              <a:spLocks noChangeAspect="1" noChangeArrowheads="1"/>
            </p:cNvSpPr>
            <p:nvPr/>
          </p:nvSpPr>
          <p:spPr bwMode="auto">
            <a:xfrm>
              <a:off x="1628" y="2182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" name="Rectangle 186"/>
            <p:cNvSpPr>
              <a:spLocks noChangeAspect="1" noChangeArrowheads="1"/>
            </p:cNvSpPr>
            <p:nvPr/>
          </p:nvSpPr>
          <p:spPr bwMode="auto">
            <a:xfrm>
              <a:off x="1971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kumimoji="1" lang="en-US" altLang="zh-CN" sz="2806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33" name="Freeform 149"/>
          <p:cNvSpPr>
            <a:spLocks/>
          </p:cNvSpPr>
          <p:nvPr/>
        </p:nvSpPr>
        <p:spPr bwMode="auto">
          <a:xfrm>
            <a:off x="2490788" y="22809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34" name="AutoShape 189"/>
          <p:cNvSpPr>
            <a:spLocks noChangeArrowheads="1"/>
          </p:cNvSpPr>
          <p:nvPr/>
        </p:nvSpPr>
        <p:spPr bwMode="auto">
          <a:xfrm>
            <a:off x="5529263" y="3358867"/>
            <a:ext cx="1155700" cy="406400"/>
          </a:xfrm>
          <a:prstGeom prst="rightArrow">
            <a:avLst>
              <a:gd name="adj1" fmla="val 50000"/>
              <a:gd name="adj2" fmla="val 71094"/>
            </a:avLst>
          </a:prstGeom>
          <a:solidFill>
            <a:srgbClr val="00B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marL="342898" indent="-342898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kumimoji="1" lang="zh-CN" altLang="en-US" sz="3189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35" name="Group 191"/>
          <p:cNvGrpSpPr>
            <a:grpSpLocks/>
          </p:cNvGrpSpPr>
          <p:nvPr/>
        </p:nvGrpSpPr>
        <p:grpSpPr bwMode="auto">
          <a:xfrm>
            <a:off x="7002463" y="2287304"/>
            <a:ext cx="2706687" cy="2706689"/>
            <a:chOff x="607" y="818"/>
            <a:chExt cx="1705" cy="1705"/>
          </a:xfrm>
        </p:grpSpPr>
        <p:sp>
          <p:nvSpPr>
            <p:cNvPr id="36" name="Rectangle 192"/>
            <p:cNvSpPr>
              <a:spLocks noChangeAspect="1" noChangeArrowheads="1"/>
            </p:cNvSpPr>
            <p:nvPr/>
          </p:nvSpPr>
          <p:spPr bwMode="auto">
            <a:xfrm>
              <a:off x="607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93"/>
            <p:cNvSpPr>
              <a:spLocks noChangeAspect="1" noChangeArrowheads="1"/>
            </p:cNvSpPr>
            <p:nvPr/>
          </p:nvSpPr>
          <p:spPr bwMode="auto">
            <a:xfrm>
              <a:off x="948" y="81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94"/>
            <p:cNvSpPr>
              <a:spLocks noChangeAspect="1" noChangeArrowheads="1"/>
            </p:cNvSpPr>
            <p:nvPr/>
          </p:nvSpPr>
          <p:spPr bwMode="auto">
            <a:xfrm>
              <a:off x="1287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95"/>
            <p:cNvSpPr>
              <a:spLocks noChangeAspect="1" noChangeArrowheads="1"/>
            </p:cNvSpPr>
            <p:nvPr/>
          </p:nvSpPr>
          <p:spPr bwMode="auto">
            <a:xfrm>
              <a:off x="1628" y="81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96"/>
            <p:cNvSpPr>
              <a:spLocks noChangeAspect="1" noChangeArrowheads="1"/>
            </p:cNvSpPr>
            <p:nvPr/>
          </p:nvSpPr>
          <p:spPr bwMode="auto">
            <a:xfrm>
              <a:off x="1971" y="81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97"/>
            <p:cNvSpPr>
              <a:spLocks noChangeAspect="1" noChangeArrowheads="1"/>
            </p:cNvSpPr>
            <p:nvPr/>
          </p:nvSpPr>
          <p:spPr bwMode="auto">
            <a:xfrm>
              <a:off x="607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98"/>
            <p:cNvSpPr>
              <a:spLocks noChangeAspect="1" noChangeArrowheads="1"/>
            </p:cNvSpPr>
            <p:nvPr/>
          </p:nvSpPr>
          <p:spPr bwMode="auto">
            <a:xfrm>
              <a:off x="948" y="115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99"/>
            <p:cNvSpPr>
              <a:spLocks noChangeAspect="1" noChangeArrowheads="1"/>
            </p:cNvSpPr>
            <p:nvPr/>
          </p:nvSpPr>
          <p:spPr bwMode="auto">
            <a:xfrm>
              <a:off x="1287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200"/>
            <p:cNvSpPr>
              <a:spLocks noChangeAspect="1" noChangeArrowheads="1"/>
            </p:cNvSpPr>
            <p:nvPr/>
          </p:nvSpPr>
          <p:spPr bwMode="auto">
            <a:xfrm>
              <a:off x="1628" y="115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201"/>
            <p:cNvSpPr>
              <a:spLocks noChangeAspect="1" noChangeArrowheads="1"/>
            </p:cNvSpPr>
            <p:nvPr/>
          </p:nvSpPr>
          <p:spPr bwMode="auto">
            <a:xfrm>
              <a:off x="1971" y="115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202"/>
            <p:cNvSpPr>
              <a:spLocks noChangeAspect="1" noChangeArrowheads="1"/>
            </p:cNvSpPr>
            <p:nvPr/>
          </p:nvSpPr>
          <p:spPr bwMode="auto">
            <a:xfrm>
              <a:off x="607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203"/>
            <p:cNvSpPr>
              <a:spLocks noChangeAspect="1" noChangeArrowheads="1"/>
            </p:cNvSpPr>
            <p:nvPr/>
          </p:nvSpPr>
          <p:spPr bwMode="auto">
            <a:xfrm>
              <a:off x="948" y="149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204"/>
            <p:cNvSpPr>
              <a:spLocks noChangeAspect="1" noChangeArrowheads="1"/>
            </p:cNvSpPr>
            <p:nvPr/>
          </p:nvSpPr>
          <p:spPr bwMode="auto">
            <a:xfrm>
              <a:off x="1287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205"/>
            <p:cNvSpPr>
              <a:spLocks noChangeAspect="1" noChangeArrowheads="1"/>
            </p:cNvSpPr>
            <p:nvPr/>
          </p:nvSpPr>
          <p:spPr bwMode="auto">
            <a:xfrm>
              <a:off x="1628" y="1498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06"/>
            <p:cNvSpPr>
              <a:spLocks noChangeAspect="1" noChangeArrowheads="1"/>
            </p:cNvSpPr>
            <p:nvPr/>
          </p:nvSpPr>
          <p:spPr bwMode="auto">
            <a:xfrm>
              <a:off x="1971" y="1498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07"/>
            <p:cNvSpPr>
              <a:spLocks noChangeAspect="1" noChangeArrowheads="1"/>
            </p:cNvSpPr>
            <p:nvPr/>
          </p:nvSpPr>
          <p:spPr bwMode="auto">
            <a:xfrm>
              <a:off x="607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208"/>
            <p:cNvSpPr>
              <a:spLocks noChangeAspect="1" noChangeArrowheads="1"/>
            </p:cNvSpPr>
            <p:nvPr/>
          </p:nvSpPr>
          <p:spPr bwMode="auto">
            <a:xfrm>
              <a:off x="948" y="183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209"/>
            <p:cNvSpPr>
              <a:spLocks noChangeAspect="1" noChangeArrowheads="1"/>
            </p:cNvSpPr>
            <p:nvPr/>
          </p:nvSpPr>
          <p:spPr bwMode="auto">
            <a:xfrm>
              <a:off x="1287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210"/>
            <p:cNvSpPr>
              <a:spLocks noChangeAspect="1" noChangeArrowheads="1"/>
            </p:cNvSpPr>
            <p:nvPr/>
          </p:nvSpPr>
          <p:spPr bwMode="auto">
            <a:xfrm>
              <a:off x="1628" y="1839"/>
              <a:ext cx="340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211"/>
            <p:cNvSpPr>
              <a:spLocks noChangeAspect="1" noChangeArrowheads="1"/>
            </p:cNvSpPr>
            <p:nvPr/>
          </p:nvSpPr>
          <p:spPr bwMode="auto">
            <a:xfrm>
              <a:off x="1971" y="1839"/>
              <a:ext cx="341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212"/>
            <p:cNvSpPr>
              <a:spLocks noChangeAspect="1" noChangeArrowheads="1"/>
            </p:cNvSpPr>
            <p:nvPr/>
          </p:nvSpPr>
          <p:spPr bwMode="auto">
            <a:xfrm>
              <a:off x="607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213"/>
            <p:cNvSpPr>
              <a:spLocks noChangeAspect="1" noChangeArrowheads="1"/>
            </p:cNvSpPr>
            <p:nvPr/>
          </p:nvSpPr>
          <p:spPr bwMode="auto">
            <a:xfrm>
              <a:off x="948" y="2182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214"/>
            <p:cNvSpPr>
              <a:spLocks noChangeAspect="1" noChangeArrowheads="1"/>
            </p:cNvSpPr>
            <p:nvPr/>
          </p:nvSpPr>
          <p:spPr bwMode="auto">
            <a:xfrm>
              <a:off x="1287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215"/>
            <p:cNvSpPr>
              <a:spLocks noChangeAspect="1" noChangeArrowheads="1"/>
            </p:cNvSpPr>
            <p:nvPr/>
          </p:nvSpPr>
          <p:spPr bwMode="auto">
            <a:xfrm>
              <a:off x="1628" y="2182"/>
              <a:ext cx="34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216"/>
            <p:cNvSpPr>
              <a:spLocks noChangeAspect="1" noChangeArrowheads="1"/>
            </p:cNvSpPr>
            <p:nvPr/>
          </p:nvSpPr>
          <p:spPr bwMode="auto">
            <a:xfrm>
              <a:off x="1971" y="2182"/>
              <a:ext cx="341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898" indent="-342898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endParaRPr kumimoji="1" lang="en-US" altLang="zh-CN" sz="2806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1" name="Rectangle 219"/>
          <p:cNvSpPr>
            <a:spLocks noChangeArrowheads="1"/>
          </p:cNvSpPr>
          <p:nvPr/>
        </p:nvSpPr>
        <p:spPr bwMode="auto">
          <a:xfrm>
            <a:off x="7002465" y="228095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62" name="Freeform 220"/>
          <p:cNvSpPr>
            <a:spLocks/>
          </p:cNvSpPr>
          <p:nvPr/>
        </p:nvSpPr>
        <p:spPr bwMode="auto">
          <a:xfrm>
            <a:off x="3027363" y="22809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63" name="Rectangle 221"/>
          <p:cNvSpPr>
            <a:spLocks noChangeArrowheads="1"/>
          </p:cNvSpPr>
          <p:nvPr/>
        </p:nvSpPr>
        <p:spPr bwMode="auto">
          <a:xfrm>
            <a:off x="7540625" y="2280954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64" name="Freeform 222"/>
          <p:cNvSpPr>
            <a:spLocks/>
          </p:cNvSpPr>
          <p:nvPr/>
        </p:nvSpPr>
        <p:spPr bwMode="auto">
          <a:xfrm>
            <a:off x="3575050" y="22809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65" name="Rectangle 223"/>
          <p:cNvSpPr>
            <a:spLocks noChangeArrowheads="1"/>
          </p:cNvSpPr>
          <p:nvPr/>
        </p:nvSpPr>
        <p:spPr bwMode="auto">
          <a:xfrm>
            <a:off x="8081965" y="228095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66" name="Freeform 224"/>
          <p:cNvSpPr>
            <a:spLocks/>
          </p:cNvSpPr>
          <p:nvPr/>
        </p:nvSpPr>
        <p:spPr bwMode="auto">
          <a:xfrm>
            <a:off x="4106863" y="22809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67" name="Rectangle 225"/>
          <p:cNvSpPr>
            <a:spLocks noChangeArrowheads="1"/>
          </p:cNvSpPr>
          <p:nvPr/>
        </p:nvSpPr>
        <p:spPr bwMode="auto">
          <a:xfrm>
            <a:off x="8621715" y="228095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68" name="Rectangle 226"/>
          <p:cNvSpPr>
            <a:spLocks noChangeArrowheads="1"/>
          </p:cNvSpPr>
          <p:nvPr/>
        </p:nvSpPr>
        <p:spPr bwMode="auto">
          <a:xfrm>
            <a:off x="9163049" y="2280954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69" name="Freeform 227"/>
          <p:cNvSpPr>
            <a:spLocks/>
          </p:cNvSpPr>
          <p:nvPr/>
        </p:nvSpPr>
        <p:spPr bwMode="auto">
          <a:xfrm>
            <a:off x="2490788" y="2822293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70" name="Rectangle 228"/>
          <p:cNvSpPr>
            <a:spLocks noChangeArrowheads="1"/>
          </p:cNvSpPr>
          <p:nvPr/>
        </p:nvSpPr>
        <p:spPr bwMode="auto">
          <a:xfrm>
            <a:off x="7002465" y="282070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71" name="Freeform 229"/>
          <p:cNvSpPr>
            <a:spLocks/>
          </p:cNvSpPr>
          <p:nvPr/>
        </p:nvSpPr>
        <p:spPr bwMode="auto">
          <a:xfrm>
            <a:off x="3027363" y="2822293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72" name="Rectangle 230"/>
          <p:cNvSpPr>
            <a:spLocks noChangeArrowheads="1"/>
          </p:cNvSpPr>
          <p:nvPr/>
        </p:nvSpPr>
        <p:spPr bwMode="auto">
          <a:xfrm>
            <a:off x="7543799" y="2820704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73" name="Freeform 231"/>
          <p:cNvSpPr>
            <a:spLocks/>
          </p:cNvSpPr>
          <p:nvPr/>
        </p:nvSpPr>
        <p:spPr bwMode="auto">
          <a:xfrm>
            <a:off x="3560763" y="2822293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74" name="Rectangle 232"/>
          <p:cNvSpPr>
            <a:spLocks noChangeArrowheads="1"/>
          </p:cNvSpPr>
          <p:nvPr/>
        </p:nvSpPr>
        <p:spPr bwMode="auto">
          <a:xfrm>
            <a:off x="8080375" y="2820704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75" name="Freeform 233"/>
          <p:cNvSpPr>
            <a:spLocks/>
          </p:cNvSpPr>
          <p:nvPr/>
        </p:nvSpPr>
        <p:spPr bwMode="auto">
          <a:xfrm>
            <a:off x="4106863" y="2822293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76" name="Rectangle 234"/>
          <p:cNvSpPr>
            <a:spLocks noChangeArrowheads="1"/>
          </p:cNvSpPr>
          <p:nvPr/>
        </p:nvSpPr>
        <p:spPr bwMode="auto">
          <a:xfrm>
            <a:off x="8621715" y="282070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77" name="Rectangle 235"/>
          <p:cNvSpPr>
            <a:spLocks noChangeArrowheads="1"/>
          </p:cNvSpPr>
          <p:nvPr/>
        </p:nvSpPr>
        <p:spPr bwMode="auto">
          <a:xfrm>
            <a:off x="9167814" y="2820704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78" name="Freeform 254"/>
          <p:cNvSpPr>
            <a:spLocks/>
          </p:cNvSpPr>
          <p:nvPr/>
        </p:nvSpPr>
        <p:spPr bwMode="auto">
          <a:xfrm>
            <a:off x="2490788" y="33604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79" name="Freeform 255"/>
          <p:cNvSpPr>
            <a:spLocks/>
          </p:cNvSpPr>
          <p:nvPr/>
        </p:nvSpPr>
        <p:spPr bwMode="auto">
          <a:xfrm>
            <a:off x="3027363" y="33604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80" name="Freeform 256"/>
          <p:cNvSpPr>
            <a:spLocks/>
          </p:cNvSpPr>
          <p:nvPr/>
        </p:nvSpPr>
        <p:spPr bwMode="auto">
          <a:xfrm>
            <a:off x="3560763" y="3360455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81" name="Freeform 257"/>
          <p:cNvSpPr>
            <a:spLocks/>
          </p:cNvSpPr>
          <p:nvPr/>
        </p:nvSpPr>
        <p:spPr bwMode="auto">
          <a:xfrm>
            <a:off x="4106863" y="3374743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82" name="Rectangle 258"/>
          <p:cNvSpPr>
            <a:spLocks noChangeArrowheads="1"/>
          </p:cNvSpPr>
          <p:nvPr/>
        </p:nvSpPr>
        <p:spPr bwMode="auto">
          <a:xfrm>
            <a:off x="7007225" y="3376329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83" name="Rectangle 259"/>
          <p:cNvSpPr>
            <a:spLocks noChangeArrowheads="1"/>
          </p:cNvSpPr>
          <p:nvPr/>
        </p:nvSpPr>
        <p:spPr bwMode="auto">
          <a:xfrm>
            <a:off x="7548564" y="3376329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84" name="Rectangle 260"/>
          <p:cNvSpPr>
            <a:spLocks noChangeArrowheads="1"/>
          </p:cNvSpPr>
          <p:nvPr/>
        </p:nvSpPr>
        <p:spPr bwMode="auto">
          <a:xfrm>
            <a:off x="8085139" y="3376329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85" name="Rectangle 261"/>
          <p:cNvSpPr>
            <a:spLocks noChangeArrowheads="1"/>
          </p:cNvSpPr>
          <p:nvPr/>
        </p:nvSpPr>
        <p:spPr bwMode="auto">
          <a:xfrm>
            <a:off x="8626475" y="3373154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86" name="Rectangle 262"/>
          <p:cNvSpPr>
            <a:spLocks noChangeArrowheads="1"/>
          </p:cNvSpPr>
          <p:nvPr/>
        </p:nvSpPr>
        <p:spPr bwMode="auto">
          <a:xfrm>
            <a:off x="9172575" y="3376329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87" name="Freeform 263"/>
          <p:cNvSpPr>
            <a:spLocks/>
          </p:cNvSpPr>
          <p:nvPr/>
        </p:nvSpPr>
        <p:spPr bwMode="auto">
          <a:xfrm>
            <a:off x="2490788" y="3911318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88" name="Freeform 264"/>
          <p:cNvSpPr>
            <a:spLocks/>
          </p:cNvSpPr>
          <p:nvPr/>
        </p:nvSpPr>
        <p:spPr bwMode="auto">
          <a:xfrm>
            <a:off x="3027363" y="3911318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89" name="Freeform 265"/>
          <p:cNvSpPr>
            <a:spLocks/>
          </p:cNvSpPr>
          <p:nvPr/>
        </p:nvSpPr>
        <p:spPr bwMode="auto">
          <a:xfrm>
            <a:off x="3560763" y="3911318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90" name="Freeform 266"/>
          <p:cNvSpPr>
            <a:spLocks/>
          </p:cNvSpPr>
          <p:nvPr/>
        </p:nvSpPr>
        <p:spPr bwMode="auto">
          <a:xfrm>
            <a:off x="4106863" y="3911318"/>
            <a:ext cx="1079500" cy="1073149"/>
          </a:xfrm>
          <a:custGeom>
            <a:avLst/>
            <a:gdLst>
              <a:gd name="T0" fmla="*/ 0 w 680"/>
              <a:gd name="T1" fmla="*/ 0 h 676"/>
              <a:gd name="T2" fmla="*/ 679 w 680"/>
              <a:gd name="T3" fmla="*/ 0 h 676"/>
              <a:gd name="T4" fmla="*/ 680 w 680"/>
              <a:gd name="T5" fmla="*/ 340 h 676"/>
              <a:gd name="T6" fmla="*/ 332 w 680"/>
              <a:gd name="T7" fmla="*/ 340 h 676"/>
              <a:gd name="T8" fmla="*/ 332 w 680"/>
              <a:gd name="T9" fmla="*/ 676 h 676"/>
              <a:gd name="T10" fmla="*/ 4 w 680"/>
              <a:gd name="T11" fmla="*/ 676 h 676"/>
              <a:gd name="T12" fmla="*/ 0 w 680"/>
              <a:gd name="T13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0" h="676">
                <a:moveTo>
                  <a:pt x="0" y="0"/>
                </a:moveTo>
                <a:lnTo>
                  <a:pt x="679" y="0"/>
                </a:lnTo>
                <a:lnTo>
                  <a:pt x="680" y="340"/>
                </a:lnTo>
                <a:lnTo>
                  <a:pt x="332" y="340"/>
                </a:lnTo>
                <a:lnTo>
                  <a:pt x="332" y="676"/>
                </a:lnTo>
                <a:lnTo>
                  <a:pt x="4" y="676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/>
          <a:p>
            <a:endParaRPr lang="zh-CN" altLang="en-US" sz="2296"/>
          </a:p>
        </p:txBody>
      </p:sp>
      <p:sp>
        <p:nvSpPr>
          <p:cNvPr id="91" name="Rectangle 267"/>
          <p:cNvSpPr>
            <a:spLocks noChangeArrowheads="1"/>
          </p:cNvSpPr>
          <p:nvPr/>
        </p:nvSpPr>
        <p:spPr bwMode="auto">
          <a:xfrm>
            <a:off x="7007225" y="3909730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92" name="Rectangle 268"/>
          <p:cNvSpPr>
            <a:spLocks noChangeArrowheads="1"/>
          </p:cNvSpPr>
          <p:nvPr/>
        </p:nvSpPr>
        <p:spPr bwMode="auto">
          <a:xfrm>
            <a:off x="7548564" y="3909730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93" name="Rectangle 269"/>
          <p:cNvSpPr>
            <a:spLocks noChangeArrowheads="1"/>
          </p:cNvSpPr>
          <p:nvPr/>
        </p:nvSpPr>
        <p:spPr bwMode="auto">
          <a:xfrm>
            <a:off x="8085139" y="3909730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4</a:t>
            </a:r>
          </a:p>
        </p:txBody>
      </p:sp>
      <p:sp>
        <p:nvSpPr>
          <p:cNvPr id="94" name="Rectangle 270"/>
          <p:cNvSpPr>
            <a:spLocks noChangeArrowheads="1"/>
          </p:cNvSpPr>
          <p:nvPr/>
        </p:nvSpPr>
        <p:spPr bwMode="auto">
          <a:xfrm>
            <a:off x="8626475" y="3909730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95" name="Rectangle 271"/>
          <p:cNvSpPr>
            <a:spLocks noChangeArrowheads="1"/>
          </p:cNvSpPr>
          <p:nvPr/>
        </p:nvSpPr>
        <p:spPr bwMode="auto">
          <a:xfrm>
            <a:off x="9172575" y="3909730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96" name="Rectangle 272"/>
          <p:cNvSpPr>
            <a:spLocks noChangeArrowheads="1"/>
          </p:cNvSpPr>
          <p:nvPr/>
        </p:nvSpPr>
        <p:spPr bwMode="auto">
          <a:xfrm>
            <a:off x="7007225" y="4457417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97" name="Rectangle 273"/>
          <p:cNvSpPr>
            <a:spLocks noChangeArrowheads="1"/>
          </p:cNvSpPr>
          <p:nvPr/>
        </p:nvSpPr>
        <p:spPr bwMode="auto">
          <a:xfrm>
            <a:off x="7548564" y="4457417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98" name="Rectangle 274"/>
          <p:cNvSpPr>
            <a:spLocks noChangeArrowheads="1"/>
          </p:cNvSpPr>
          <p:nvPr/>
        </p:nvSpPr>
        <p:spPr bwMode="auto">
          <a:xfrm>
            <a:off x="8085139" y="4457417"/>
            <a:ext cx="541337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99" name="Rectangle 275"/>
          <p:cNvSpPr>
            <a:spLocks noChangeArrowheads="1"/>
          </p:cNvSpPr>
          <p:nvPr/>
        </p:nvSpPr>
        <p:spPr bwMode="auto">
          <a:xfrm>
            <a:off x="8626475" y="4457417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100" name="Rectangle 276"/>
          <p:cNvSpPr>
            <a:spLocks noChangeArrowheads="1"/>
          </p:cNvSpPr>
          <p:nvPr/>
        </p:nvSpPr>
        <p:spPr bwMode="auto">
          <a:xfrm>
            <a:off x="9172575" y="4457417"/>
            <a:ext cx="541338" cy="5445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/>
          <a:p>
            <a:pPr algn="ctr"/>
            <a:r>
              <a:rPr lang="en-US" altLang="zh-CN" sz="2806" b="1">
                <a:solidFill>
                  <a:srgbClr val="0000FF"/>
                </a:solidFill>
                <a:latin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82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61" grpId="0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3" grpId="0" animBg="1"/>
      <p:bldP spid="73" grpId="1" animBg="1"/>
      <p:bldP spid="74" grpId="0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5" y="1775814"/>
            <a:ext cx="7668948" cy="480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>
                <a:cs typeface="Times New Roman" pitchFamily="18" charset="0"/>
              </a:rPr>
              <a:t>Image=im2double(rgb2gray(</a:t>
            </a:r>
            <a:r>
              <a:rPr lang="en-US" altLang="zh-CN" sz="2551" dirty="0" err="1">
                <a:cs typeface="Times New Roman" pitchFamily="18" charset="0"/>
              </a:rPr>
              <a:t>imread</a:t>
            </a:r>
            <a:r>
              <a:rPr lang="en-US" altLang="zh-CN" sz="2551" dirty="0">
                <a:cs typeface="Times New Roman" pitchFamily="18" charset="0"/>
              </a:rPr>
              <a:t>('lotus.jpg')));</a:t>
            </a:r>
          </a:p>
          <a:p>
            <a:r>
              <a:rPr lang="en-US" altLang="zh-CN" sz="2551" dirty="0">
                <a:cs typeface="Times New Roman" pitchFamily="18" charset="0"/>
              </a:rPr>
              <a:t>subplot(131),</a:t>
            </a:r>
            <a:r>
              <a:rPr lang="en-US" altLang="zh-CN" sz="2551" dirty="0" err="1">
                <a:cs typeface="Times New Roman" pitchFamily="18" charset="0"/>
              </a:rPr>
              <a:t>imshow</a:t>
            </a:r>
            <a:r>
              <a:rPr lang="en-US" altLang="zh-CN" sz="2551" dirty="0">
                <a:cs typeface="Times New Roman" pitchFamily="18" charset="0"/>
              </a:rPr>
              <a:t>(Image),title('</a:t>
            </a:r>
            <a:r>
              <a:rPr lang="zh-CN" altLang="en-US" sz="2551" dirty="0">
                <a:cs typeface="Times New Roman" pitchFamily="18" charset="0"/>
              </a:rPr>
              <a:t>原图像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r>
              <a:rPr lang="en-US" altLang="zh-CN" sz="2551" dirty="0">
                <a:cs typeface="Times New Roman" pitchFamily="18" charset="0"/>
              </a:rPr>
              <a:t>[</a:t>
            </a:r>
            <a:r>
              <a:rPr lang="en-US" altLang="zh-CN" sz="2551" dirty="0" err="1">
                <a:cs typeface="Times New Roman" pitchFamily="18" charset="0"/>
              </a:rPr>
              <a:t>h,w</a:t>
            </a:r>
            <a:r>
              <a:rPr lang="en-US" altLang="zh-CN" sz="2551" dirty="0">
                <a:cs typeface="Times New Roman" pitchFamily="18" charset="0"/>
              </a:rPr>
              <a:t>]=size(Image);    </a:t>
            </a:r>
            <a:r>
              <a:rPr lang="en-US" altLang="zh-CN" sz="2551" dirty="0" err="1">
                <a:cs typeface="Times New Roman" pitchFamily="18" charset="0"/>
              </a:rPr>
              <a:t>edgeImage</a:t>
            </a:r>
            <a:r>
              <a:rPr lang="en-US" altLang="zh-CN" sz="2551" dirty="0">
                <a:cs typeface="Times New Roman" pitchFamily="18" charset="0"/>
              </a:rPr>
              <a:t>=zeros(</a:t>
            </a:r>
            <a:r>
              <a:rPr lang="en-US" altLang="zh-CN" sz="2551" dirty="0" err="1">
                <a:cs typeface="Times New Roman" pitchFamily="18" charset="0"/>
              </a:rPr>
              <a:t>h,w</a:t>
            </a:r>
            <a:r>
              <a:rPr lang="en-US" altLang="zh-CN" sz="2551" dirty="0">
                <a:cs typeface="Times New Roman" pitchFamily="18" charset="0"/>
              </a:rPr>
              <a:t>);</a:t>
            </a:r>
          </a:p>
          <a:p>
            <a:r>
              <a:rPr lang="en-US" altLang="zh-CN" sz="2551" dirty="0">
                <a:cs typeface="Times New Roman" pitchFamily="18" charset="0"/>
              </a:rPr>
              <a:t>for x=1:w-1</a:t>
            </a:r>
          </a:p>
          <a:p>
            <a:r>
              <a:rPr lang="en-US" altLang="zh-CN" sz="2551" dirty="0">
                <a:cs typeface="Times New Roman" pitchFamily="18" charset="0"/>
              </a:rPr>
              <a:t>    for y=1:h-1</a:t>
            </a:r>
          </a:p>
          <a:p>
            <a:r>
              <a:rPr lang="en-US" altLang="zh-CN" sz="2551" dirty="0">
                <a:cs typeface="Times New Roman" pitchFamily="18" charset="0"/>
              </a:rPr>
              <a:t>        </a:t>
            </a:r>
            <a:r>
              <a:rPr lang="en-US" altLang="zh-CN" sz="2551" dirty="0" err="1">
                <a:cs typeface="Times New Roman" pitchFamily="18" charset="0"/>
              </a:rPr>
              <a:t>edgeImage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y,x</a:t>
            </a:r>
            <a:r>
              <a:rPr lang="en-US" altLang="zh-CN" sz="2551" dirty="0">
                <a:cs typeface="Times New Roman" pitchFamily="18" charset="0"/>
              </a:rPr>
              <a:t>)=abs(Image(y,x+1)-Image(</a:t>
            </a:r>
            <a:r>
              <a:rPr lang="en-US" altLang="zh-CN" sz="2551" dirty="0" err="1">
                <a:cs typeface="Times New Roman" pitchFamily="18" charset="0"/>
              </a:rPr>
              <a:t>y,x</a:t>
            </a:r>
            <a:r>
              <a:rPr lang="en-US" altLang="zh-CN" sz="2551" dirty="0">
                <a:cs typeface="Times New Roman" pitchFamily="18" charset="0"/>
              </a:rPr>
              <a:t>))</a:t>
            </a:r>
          </a:p>
          <a:p>
            <a:r>
              <a:rPr lang="en-US" altLang="zh-CN" sz="2551" dirty="0">
                <a:cs typeface="Times New Roman" pitchFamily="18" charset="0"/>
              </a:rPr>
              <a:t>                                  +abs(Image(y+1,x)-Image(</a:t>
            </a:r>
            <a:r>
              <a:rPr lang="en-US" altLang="zh-CN" sz="2551" dirty="0" err="1">
                <a:cs typeface="Times New Roman" pitchFamily="18" charset="0"/>
              </a:rPr>
              <a:t>y,x</a:t>
            </a:r>
            <a:r>
              <a:rPr lang="en-US" altLang="zh-CN" sz="2551" dirty="0">
                <a:cs typeface="Times New Roman" pitchFamily="18" charset="0"/>
              </a:rPr>
              <a:t>));</a:t>
            </a:r>
          </a:p>
          <a:p>
            <a:r>
              <a:rPr lang="en-US" altLang="zh-CN" sz="2551" dirty="0">
                <a:cs typeface="Times New Roman" pitchFamily="18" charset="0"/>
              </a:rPr>
              <a:t>    end</a:t>
            </a:r>
          </a:p>
          <a:p>
            <a:r>
              <a:rPr lang="en-US" altLang="zh-CN" sz="2551" dirty="0">
                <a:cs typeface="Times New Roman" pitchFamily="18" charset="0"/>
              </a:rPr>
              <a:t>end</a:t>
            </a:r>
          </a:p>
          <a:p>
            <a:r>
              <a:rPr lang="en-US" altLang="zh-CN" sz="2551" dirty="0">
                <a:cs typeface="Times New Roman" pitchFamily="18" charset="0"/>
              </a:rPr>
              <a:t>subplot(132),</a:t>
            </a:r>
            <a:r>
              <a:rPr lang="en-US" altLang="zh-CN" sz="2551" dirty="0" err="1">
                <a:cs typeface="Times New Roman" pitchFamily="18" charset="0"/>
              </a:rPr>
              <a:t>imshow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edgeImage</a:t>
            </a:r>
            <a:r>
              <a:rPr lang="en-US" altLang="zh-CN" sz="2551" dirty="0">
                <a:cs typeface="Times New Roman" pitchFamily="18" charset="0"/>
              </a:rPr>
              <a:t>),title('</a:t>
            </a:r>
            <a:r>
              <a:rPr lang="zh-CN" altLang="en-US" sz="2551" dirty="0">
                <a:cs typeface="Times New Roman" pitchFamily="18" charset="0"/>
              </a:rPr>
              <a:t>梯度图像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r>
              <a:rPr lang="en-US" altLang="zh-CN" sz="2551" dirty="0" err="1">
                <a:cs typeface="Times New Roman" pitchFamily="18" charset="0"/>
              </a:rPr>
              <a:t>sharpImage</a:t>
            </a:r>
            <a:r>
              <a:rPr lang="en-US" altLang="zh-CN" sz="2551" dirty="0">
                <a:cs typeface="Times New Roman" pitchFamily="18" charset="0"/>
              </a:rPr>
              <a:t>=</a:t>
            </a:r>
            <a:r>
              <a:rPr lang="en-US" altLang="zh-CN" sz="2551" dirty="0" err="1">
                <a:cs typeface="Times New Roman" pitchFamily="18" charset="0"/>
              </a:rPr>
              <a:t>Image+edgeImage</a:t>
            </a:r>
            <a:r>
              <a:rPr lang="en-US" altLang="zh-CN" sz="2551" dirty="0">
                <a:cs typeface="Times New Roman" pitchFamily="18" charset="0"/>
              </a:rPr>
              <a:t>;</a:t>
            </a:r>
          </a:p>
          <a:p>
            <a:r>
              <a:rPr lang="en-US" altLang="zh-CN" sz="2551" dirty="0">
                <a:cs typeface="Times New Roman" pitchFamily="18" charset="0"/>
              </a:rPr>
              <a:t>subplot(133),</a:t>
            </a:r>
            <a:r>
              <a:rPr lang="en-US" altLang="zh-CN" sz="2551" dirty="0" err="1">
                <a:cs typeface="Times New Roman" pitchFamily="18" charset="0"/>
              </a:rPr>
              <a:t>imshow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sharpImage</a:t>
            </a:r>
            <a:r>
              <a:rPr lang="en-US" altLang="zh-CN" sz="2551" dirty="0">
                <a:cs typeface="Times New Roman" pitchFamily="18" charset="0"/>
              </a:rPr>
              <a:t>),title('</a:t>
            </a:r>
            <a:r>
              <a:rPr lang="zh-CN" altLang="en-US" sz="2551" dirty="0">
                <a:cs typeface="Times New Roman" pitchFamily="18" charset="0"/>
              </a:rPr>
              <a:t>锐化图像</a:t>
            </a:r>
            <a:r>
              <a:rPr lang="en-US" altLang="zh-CN" sz="2551" dirty="0">
                <a:cs typeface="Times New Roman" pitchFamily="18" charset="0"/>
              </a:rPr>
              <a:t>');</a:t>
            </a:r>
            <a:endParaRPr lang="zh-CN" altLang="en-US" sz="255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4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696109" y="1958861"/>
            <a:ext cx="2863671" cy="1836670"/>
            <a:chOff x="134938" y="1464295"/>
            <a:chExt cx="2245198" cy="1440000"/>
          </a:xfrm>
        </p:grpSpPr>
        <p:pic>
          <p:nvPicPr>
            <p:cNvPr id="110594" name="Picture 2" descr="sour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38" y="1464295"/>
              <a:ext cx="1776167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6"/>
            <p:cNvSpPr>
              <a:spLocks noChangeArrowheads="1"/>
            </p:cNvSpPr>
            <p:nvPr/>
          </p:nvSpPr>
          <p:spPr bwMode="auto">
            <a:xfrm>
              <a:off x="1904645" y="1768717"/>
              <a:ext cx="475491" cy="83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66423" y="1959705"/>
            <a:ext cx="2807233" cy="1836670"/>
            <a:chOff x="2144415" y="1464957"/>
            <a:chExt cx="2200949" cy="1440000"/>
          </a:xfrm>
        </p:grpSpPr>
        <p:pic>
          <p:nvPicPr>
            <p:cNvPr id="110595" name="Picture 3" descr="gra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415" y="1464957"/>
              <a:ext cx="1759442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3920213" y="1500881"/>
              <a:ext cx="425151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梯度图像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11421" y="1913885"/>
            <a:ext cx="2855951" cy="1836670"/>
            <a:chOff x="2144415" y="3242989"/>
            <a:chExt cx="2239145" cy="1440000"/>
          </a:xfrm>
        </p:grpSpPr>
        <p:pic>
          <p:nvPicPr>
            <p:cNvPr id="110596" name="Picture 4" descr="sgra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415" y="3242989"/>
              <a:ext cx="1759442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3872607" y="3332959"/>
              <a:ext cx="510953" cy="1260060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</a:t>
              </a: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图像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26061" y="4112747"/>
            <a:ext cx="3044872" cy="2438401"/>
            <a:chOff x="1020852" y="3224508"/>
            <a:chExt cx="2387264" cy="1911774"/>
          </a:xfrm>
        </p:grpSpPr>
        <p:pic>
          <p:nvPicPr>
            <p:cNvPr id="9" name="Picture 277" descr="Gir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343" y="3224508"/>
              <a:ext cx="1911773" cy="19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1020852" y="3764817"/>
              <a:ext cx="475491" cy="83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63375" y="4078798"/>
            <a:ext cx="3051792" cy="2438401"/>
            <a:chOff x="4151099" y="3197891"/>
            <a:chExt cx="2392690" cy="1911774"/>
          </a:xfrm>
        </p:grpSpPr>
        <p:pic>
          <p:nvPicPr>
            <p:cNvPr id="10" name="Picture 278" descr="Girltidu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099" y="3197891"/>
              <a:ext cx="1911773" cy="19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6"/>
            <p:cNvSpPr>
              <a:spLocks noChangeArrowheads="1"/>
            </p:cNvSpPr>
            <p:nvPr/>
          </p:nvSpPr>
          <p:spPr bwMode="auto">
            <a:xfrm>
              <a:off x="6068298" y="3505706"/>
              <a:ext cx="475491" cy="129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116618" tIns="58309" rIns="116618" bIns="58309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梯度图像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7.2.2 Robert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09763" y="2058317"/>
            <a:ext cx="2762660" cy="6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交叉求微分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414913" y="2873193"/>
          <a:ext cx="7362175" cy="53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3848040" imgH="279360" progId="Equation.DSMT4">
                  <p:embed/>
                </p:oleObj>
              </mc:Choice>
              <mc:Fallback>
                <p:oleObj name="Equation" r:id="rId3" imgW="3848040" imgH="2793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913" y="2873193"/>
                        <a:ext cx="7362175" cy="53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909764" y="3564567"/>
            <a:ext cx="2994074" cy="635912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用模板表示为</a:t>
            </a: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8254327" y="1801067"/>
            <a:ext cx="939800" cy="663575"/>
            <a:chOff x="2064" y="2478"/>
            <a:chExt cx="864" cy="816"/>
          </a:xfrm>
        </p:grpSpPr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64" y="3071"/>
              <a:ext cx="236" cy="2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96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692" y="2478"/>
              <a:ext cx="236" cy="22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96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064" y="2478"/>
              <a:ext cx="236" cy="223"/>
            </a:xfrm>
            <a:prstGeom prst="rect">
              <a:avLst/>
            </a:prstGeom>
            <a:solidFill>
              <a:srgbClr val="00B4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23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2160" y="2574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 flipV="1">
              <a:off x="2304" y="262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688" y="3054"/>
              <a:ext cx="236" cy="223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296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3567024" y="4241958"/>
          <a:ext cx="1749428" cy="8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914400" imgH="469800" progId="Equation.DSMT4">
                  <p:embed/>
                </p:oleObj>
              </mc:Choice>
              <mc:Fallback>
                <p:oleObj name="Equation" r:id="rId5" imgW="914400" imgH="4698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024" y="4241958"/>
                        <a:ext cx="1749428" cy="89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5998809" y="4241958"/>
          <a:ext cx="1749428" cy="8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914400" imgH="469800" progId="Equation.DSMT4">
                  <p:embed/>
                </p:oleObj>
              </mc:Choice>
              <mc:Fallback>
                <p:oleObj name="Equation" r:id="rId7" imgW="914400" imgH="4698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809" y="4241958"/>
                        <a:ext cx="1749428" cy="89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1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7.2.2 Robert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）示例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97019" y="2109843"/>
          <a:ext cx="3221457" cy="294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282680" imgH="1180800" progId="Equation.DSMT4">
                  <p:embed/>
                </p:oleObj>
              </mc:Choice>
              <mc:Fallback>
                <p:oleObj name="Equation" r:id="rId3" imgW="1282680" imgH="1180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9" y="2109843"/>
                        <a:ext cx="3221457" cy="2946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5770009" y="1664387"/>
          <a:ext cx="4399891" cy="163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5" imgW="2450880" imgH="799920" progId="Equation.DSMT4">
                  <p:embed/>
                </p:oleObj>
              </mc:Choice>
              <mc:Fallback>
                <p:oleObj name="Equation" r:id="rId5" imgW="2450880" imgH="79992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009" y="1664387"/>
                        <a:ext cx="4399891" cy="16319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713646" y="3478608"/>
            <a:ext cx="4010797" cy="2887366"/>
            <a:chOff x="3126533" y="2727325"/>
            <a:chExt cx="3144576" cy="226377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/>
            </p:nvPr>
          </p:nvGraphicFramePr>
          <p:xfrm>
            <a:off x="3564422" y="2727325"/>
            <a:ext cx="2706687" cy="226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7" imgW="1384200" imgH="1155600" progId="Equation.DSMT4">
                    <p:embed/>
                  </p:oleObj>
                </mc:Choice>
                <mc:Fallback>
                  <p:oleObj name="Equation" r:id="rId7" imgW="1384200" imgH="1155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422" y="2727325"/>
                          <a:ext cx="2706687" cy="2263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3126533" y="3624535"/>
              <a:ext cx="376034" cy="34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296" dirty="0"/>
                <a:t>得</a:t>
              </a:r>
              <a:endParaRPr lang="zh-CN" altLang="en-US" sz="2296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6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7.2.2 Robert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09763" y="1913579"/>
            <a:ext cx="8318856" cy="106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函数：</a:t>
            </a:r>
            <a:r>
              <a:rPr lang="en-US" altLang="zh-CN" sz="2806" dirty="0"/>
              <a:t>BW=edge(I,TYPE,PARAMETERS)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程序</a:t>
            </a:r>
          </a:p>
        </p:txBody>
      </p:sp>
      <p:sp>
        <p:nvSpPr>
          <p:cNvPr id="7" name="矩形 6"/>
          <p:cNvSpPr/>
          <p:nvPr/>
        </p:nvSpPr>
        <p:spPr>
          <a:xfrm>
            <a:off x="2507094" y="2900894"/>
            <a:ext cx="7584106" cy="362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>
                <a:cs typeface="Times New Roman" pitchFamily="18" charset="0"/>
              </a:rPr>
              <a:t>Image=im2double(rgb2gray(</a:t>
            </a:r>
            <a:r>
              <a:rPr lang="en-US" altLang="zh-CN" sz="2551" dirty="0" err="1">
                <a:cs typeface="Times New Roman" pitchFamily="18" charset="0"/>
              </a:rPr>
              <a:t>imread</a:t>
            </a:r>
            <a:r>
              <a:rPr lang="en-US" altLang="zh-CN" sz="2551" dirty="0">
                <a:cs typeface="Times New Roman" pitchFamily="18" charset="0"/>
              </a:rPr>
              <a:t>('lotus.jpg')));</a:t>
            </a:r>
          </a:p>
          <a:p>
            <a:r>
              <a:rPr lang="en-US" altLang="zh-CN" sz="2551" dirty="0">
                <a:cs typeface="Times New Roman" pitchFamily="18" charset="0"/>
              </a:rPr>
              <a:t>BW= edge(Image,'</a:t>
            </a:r>
            <a:r>
              <a:rPr lang="en-US" altLang="zh-CN" sz="2551" dirty="0" err="1">
                <a:cs typeface="Times New Roman" pitchFamily="18" charset="0"/>
              </a:rPr>
              <a:t>roberts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(BW),title('</a:t>
            </a:r>
            <a:r>
              <a:rPr lang="zh-CN" altLang="en-US" sz="2551" dirty="0">
                <a:cs typeface="Times New Roman" pitchFamily="18" charset="0"/>
              </a:rPr>
              <a:t>边缘检测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r>
              <a:rPr lang="en-US" altLang="zh-CN" sz="2551" dirty="0">
                <a:cs typeface="Times New Roman" pitchFamily="18" charset="0"/>
              </a:rPr>
              <a:t>H1=[1 0; 0 -1];                      H2=[0 1;-1 0];</a:t>
            </a:r>
          </a:p>
          <a:p>
            <a:r>
              <a:rPr lang="en-US" altLang="zh-CN" sz="2551" dirty="0">
                <a:cs typeface="Times New Roman" pitchFamily="18" charset="0"/>
              </a:rPr>
              <a:t>R1=</a:t>
            </a:r>
            <a:r>
              <a:rPr lang="en-US" altLang="zh-CN" sz="2551" dirty="0" err="1">
                <a:cs typeface="Times New Roman" pitchFamily="18" charset="0"/>
              </a:rPr>
              <a:t>imfilter</a:t>
            </a:r>
            <a:r>
              <a:rPr lang="en-US" altLang="zh-CN" sz="2551" dirty="0">
                <a:cs typeface="Times New Roman" pitchFamily="18" charset="0"/>
              </a:rPr>
              <a:t>(Image,H1);      R2=</a:t>
            </a:r>
            <a:r>
              <a:rPr lang="en-US" altLang="zh-CN" sz="2551" dirty="0" err="1">
                <a:cs typeface="Times New Roman" pitchFamily="18" charset="0"/>
              </a:rPr>
              <a:t>imfilter</a:t>
            </a:r>
            <a:r>
              <a:rPr lang="en-US" altLang="zh-CN" sz="2551" dirty="0">
                <a:cs typeface="Times New Roman" pitchFamily="18" charset="0"/>
              </a:rPr>
              <a:t>(Image,H2);</a:t>
            </a:r>
          </a:p>
          <a:p>
            <a:r>
              <a:rPr lang="en-US" altLang="zh-CN" sz="2551" dirty="0" err="1">
                <a:cs typeface="Times New Roman" pitchFamily="18" charset="0"/>
              </a:rPr>
              <a:t>edgeImage</a:t>
            </a:r>
            <a:r>
              <a:rPr lang="en-US" altLang="zh-CN" sz="2551" dirty="0">
                <a:cs typeface="Times New Roman" pitchFamily="18" charset="0"/>
              </a:rPr>
              <a:t>=abs(R1)+abs(R2);</a:t>
            </a:r>
          </a:p>
          <a:p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edgeImage</a:t>
            </a:r>
            <a:r>
              <a:rPr lang="en-US" altLang="zh-CN" sz="2551" dirty="0">
                <a:cs typeface="Times New Roman" pitchFamily="18" charset="0"/>
              </a:rPr>
              <a:t>),title('Robert</a:t>
            </a:r>
            <a:r>
              <a:rPr lang="zh-CN" altLang="en-US" sz="2551" dirty="0">
                <a:cs typeface="Times New Roman" pitchFamily="18" charset="0"/>
              </a:rPr>
              <a:t>梯度图像</a:t>
            </a:r>
            <a:r>
              <a:rPr lang="en-US" altLang="zh-CN" sz="2551" dirty="0">
                <a:cs typeface="Times New Roman" pitchFamily="18" charset="0"/>
              </a:rPr>
              <a:t>');</a:t>
            </a:r>
          </a:p>
          <a:p>
            <a:r>
              <a:rPr lang="en-US" altLang="zh-CN" sz="2551" dirty="0" err="1">
                <a:cs typeface="Times New Roman" pitchFamily="18" charset="0"/>
              </a:rPr>
              <a:t>sharpImage</a:t>
            </a:r>
            <a:r>
              <a:rPr lang="en-US" altLang="zh-CN" sz="2551" dirty="0">
                <a:cs typeface="Times New Roman" pitchFamily="18" charset="0"/>
              </a:rPr>
              <a:t>=</a:t>
            </a:r>
            <a:r>
              <a:rPr lang="en-US" altLang="zh-CN" sz="2551" dirty="0" err="1">
                <a:cs typeface="Times New Roman" pitchFamily="18" charset="0"/>
              </a:rPr>
              <a:t>Image+edgeImage</a:t>
            </a:r>
            <a:r>
              <a:rPr lang="en-US" altLang="zh-CN" sz="2551" dirty="0">
                <a:cs typeface="Times New Roman" pitchFamily="18" charset="0"/>
              </a:rPr>
              <a:t>;</a:t>
            </a:r>
          </a:p>
          <a:p>
            <a:r>
              <a:rPr lang="en-US" altLang="zh-CN" sz="2551" dirty="0" err="1">
                <a:cs typeface="Times New Roman" pitchFamily="18" charset="0"/>
              </a:rPr>
              <a:t>figure,imshow</a:t>
            </a:r>
            <a:r>
              <a:rPr lang="en-US" altLang="zh-CN" sz="2551" dirty="0">
                <a:cs typeface="Times New Roman" pitchFamily="18" charset="0"/>
              </a:rPr>
              <a:t>(</a:t>
            </a:r>
            <a:r>
              <a:rPr lang="en-US" altLang="zh-CN" sz="2551" dirty="0" err="1">
                <a:cs typeface="Times New Roman" pitchFamily="18" charset="0"/>
              </a:rPr>
              <a:t>sharpImage</a:t>
            </a:r>
            <a:r>
              <a:rPr lang="en-US" altLang="zh-CN" sz="2551" dirty="0">
                <a:cs typeface="Times New Roman" pitchFamily="18" charset="0"/>
              </a:rPr>
              <a:t>),title('Robert</a:t>
            </a:r>
            <a:r>
              <a:rPr lang="zh-CN" altLang="en-US" sz="2551" dirty="0">
                <a:cs typeface="Times New Roman" pitchFamily="18" charset="0"/>
              </a:rPr>
              <a:t>锐化图像</a:t>
            </a:r>
            <a:r>
              <a:rPr lang="en-US" altLang="zh-CN" sz="2551" dirty="0">
                <a:cs typeface="Times New Roman" pitchFamily="18" charset="0"/>
              </a:rPr>
              <a:t>');</a:t>
            </a:r>
            <a:endParaRPr lang="zh-CN" altLang="en-US" sz="255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7.2.2 Robert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17113" y="2005800"/>
            <a:ext cx="2792436" cy="1836670"/>
            <a:chOff x="704255" y="1572603"/>
            <a:chExt cx="2189347" cy="1440000"/>
          </a:xfrm>
        </p:grpSpPr>
        <p:pic>
          <p:nvPicPr>
            <p:cNvPr id="113667" name="Picture 3" descr="robe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55" y="1572603"/>
              <a:ext cx="175753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2468451" y="1615003"/>
              <a:ext cx="425151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梯度图像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8113" y="2014060"/>
            <a:ext cx="2799380" cy="1836670"/>
            <a:chOff x="2901951" y="1579079"/>
            <a:chExt cx="2194792" cy="1440000"/>
          </a:xfrm>
        </p:grpSpPr>
        <p:pic>
          <p:nvPicPr>
            <p:cNvPr id="113668" name="Picture 4" descr="robertBW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951" y="1579079"/>
              <a:ext cx="1741654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4671592" y="1615003"/>
              <a:ext cx="425151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边缘检测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66059" y="2005800"/>
            <a:ext cx="2838439" cy="1836670"/>
            <a:chOff x="5031568" y="1572603"/>
            <a:chExt cx="2225415" cy="1440000"/>
          </a:xfrm>
        </p:grpSpPr>
        <p:pic>
          <p:nvPicPr>
            <p:cNvPr id="113669" name="Picture 5" descr="srober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568" y="1572603"/>
              <a:ext cx="175753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6831832" y="1608527"/>
              <a:ext cx="425151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锐化图像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05940" y="4117828"/>
            <a:ext cx="3415667" cy="2295837"/>
            <a:chOff x="848271" y="3228491"/>
            <a:chExt cx="2677978" cy="1800000"/>
          </a:xfrm>
        </p:grpSpPr>
        <p:pic>
          <p:nvPicPr>
            <p:cNvPr id="10" name="Picture 4" descr="leaf-006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205" y="3228491"/>
              <a:ext cx="2247044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848271" y="3712913"/>
              <a:ext cx="475491" cy="83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31877" y="4117828"/>
            <a:ext cx="3420918" cy="2295837"/>
            <a:chOff x="3847911" y="3228491"/>
            <a:chExt cx="2682095" cy="1800000"/>
          </a:xfrm>
        </p:grpSpPr>
        <p:pic>
          <p:nvPicPr>
            <p:cNvPr id="11" name="Picture 5" descr="leaf-0061robe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911" y="3228491"/>
              <a:ext cx="224645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6"/>
            <p:cNvSpPr>
              <a:spLocks noChangeArrowheads="1"/>
            </p:cNvSpPr>
            <p:nvPr/>
          </p:nvSpPr>
          <p:spPr bwMode="auto">
            <a:xfrm>
              <a:off x="6104855" y="3444415"/>
              <a:ext cx="425151" cy="136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 anchor="ctr" anchorCtr="1"/>
            <a:lstStyle/>
            <a:p>
              <a:pPr marL="437369" indent="-437369" algn="ctr">
                <a:spcBef>
                  <a:spcPct val="20000"/>
                </a:spcBef>
                <a:buClr>
                  <a:schemeClr val="hlink"/>
                </a:buClr>
                <a:buSzPct val="110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梯度图像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807724" y="2020751"/>
          <a:ext cx="6390271" cy="274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3340080" imgH="1434960" progId="Equation.DSMT4">
                  <p:embed/>
                </p:oleObj>
              </mc:Choice>
              <mc:Fallback>
                <p:oleObj name="Equation" r:id="rId3" imgW="3340080" imgH="14349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24" y="2020751"/>
                        <a:ext cx="6390271" cy="274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931237" y="4956712"/>
          <a:ext cx="2543150" cy="134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1320480" imgH="698400" progId="Equation.DSMT4">
                  <p:embed/>
                </p:oleObj>
              </mc:Choice>
              <mc:Fallback>
                <p:oleObj name="Equation" r:id="rId5" imgW="1320480" imgH="69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237" y="4956712"/>
                        <a:ext cx="2543150" cy="134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470589" y="4956712"/>
          <a:ext cx="2223231" cy="134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7" imgW="1155600" imgH="698400" progId="Equation.DSMT4">
                  <p:embed/>
                </p:oleObj>
              </mc:Choice>
              <mc:Fallback>
                <p:oleObj name="Equation" r:id="rId7" imgW="115560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589" y="4956712"/>
                        <a:ext cx="2223231" cy="134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06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）示例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67" y="1913579"/>
            <a:ext cx="2453796" cy="243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6448315" y="1921537"/>
          <a:ext cx="3266004" cy="235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600200" imgH="1155600" progId="Equation.DSMT4">
                  <p:embed/>
                </p:oleObj>
              </mc:Choice>
              <mc:Fallback>
                <p:oleObj name="Equation" r:id="rId4" imgW="1600200" imgH="11556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315" y="1921537"/>
                        <a:ext cx="3266004" cy="2356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14575" y="4347437"/>
            <a:ext cx="7914044" cy="244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效果分析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引入平均因素，对图像中随机噪声有一定的平滑作用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相隔两行或两列求差分，故边缘两侧的元素得到了增强，边缘显得粗而亮</a:t>
            </a:r>
          </a:p>
        </p:txBody>
      </p:sp>
    </p:spTree>
    <p:extLst>
      <p:ext uri="{BB962C8B-B14F-4D97-AF65-F5344CB8AC3E}">
        <p14:creationId xmlns:p14="http://schemas.microsoft.com/office/powerpoint/2010/main" val="178935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100800" y="1868502"/>
            <a:ext cx="8128166" cy="484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>
                <a:cs typeface="Times New Roman" pitchFamily="18" charset="0"/>
              </a:rPr>
              <a:t>Image=im2double(rgb2gray(</a:t>
            </a:r>
            <a:r>
              <a:rPr lang="en-US" altLang="zh-CN" sz="2806" dirty="0" err="1">
                <a:cs typeface="Times New Roman" pitchFamily="18" charset="0"/>
              </a:rPr>
              <a:t>imread</a:t>
            </a:r>
            <a:r>
              <a:rPr lang="en-US" altLang="zh-CN" sz="2806" dirty="0">
                <a:cs typeface="Times New Roman" pitchFamily="18" charset="0"/>
              </a:rPr>
              <a:t>('lotus.jpg')));</a:t>
            </a:r>
          </a:p>
          <a:p>
            <a:r>
              <a:rPr lang="en-US" altLang="zh-CN" sz="2806" dirty="0" err="1">
                <a:cs typeface="Times New Roman" pitchFamily="18" charset="0"/>
              </a:rPr>
              <a:t>figure,imshow</a:t>
            </a:r>
            <a:r>
              <a:rPr lang="en-US" altLang="zh-CN" sz="2806" dirty="0">
                <a:cs typeface="Times New Roman" pitchFamily="18" charset="0"/>
              </a:rPr>
              <a:t>(Image),title('</a:t>
            </a:r>
            <a:r>
              <a:rPr lang="zh-CN" altLang="en-US" sz="2806" dirty="0">
                <a:cs typeface="Times New Roman" pitchFamily="18" charset="0"/>
              </a:rPr>
              <a:t>原图像</a:t>
            </a:r>
            <a:r>
              <a:rPr lang="en-US" altLang="zh-CN" sz="2806" dirty="0">
                <a:cs typeface="Times New Roman" pitchFamily="18" charset="0"/>
              </a:rPr>
              <a:t>');</a:t>
            </a:r>
          </a:p>
          <a:p>
            <a:r>
              <a:rPr lang="en-US" altLang="zh-CN" sz="2806" dirty="0">
                <a:cs typeface="Times New Roman" pitchFamily="18" charset="0"/>
              </a:rPr>
              <a:t>BW= edge(Image,'</a:t>
            </a:r>
            <a:r>
              <a:rPr lang="en-US" altLang="zh-CN" sz="2806" dirty="0" err="1">
                <a:cs typeface="Times New Roman" pitchFamily="18" charset="0"/>
              </a:rPr>
              <a:t>sobel</a:t>
            </a:r>
            <a:r>
              <a:rPr lang="en-US" altLang="zh-CN" sz="2806" dirty="0">
                <a:cs typeface="Times New Roman" pitchFamily="18" charset="0"/>
              </a:rPr>
              <a:t>');</a:t>
            </a:r>
          </a:p>
          <a:p>
            <a:r>
              <a:rPr lang="en-US" altLang="zh-CN" sz="2806" dirty="0" err="1">
                <a:cs typeface="Times New Roman" pitchFamily="18" charset="0"/>
              </a:rPr>
              <a:t>figure,imshow</a:t>
            </a:r>
            <a:r>
              <a:rPr lang="en-US" altLang="zh-CN" sz="2806" dirty="0">
                <a:cs typeface="Times New Roman" pitchFamily="18" charset="0"/>
              </a:rPr>
              <a:t>(BW),title('</a:t>
            </a:r>
            <a:r>
              <a:rPr lang="zh-CN" altLang="en-US" sz="2806" dirty="0">
                <a:cs typeface="Times New Roman" pitchFamily="18" charset="0"/>
              </a:rPr>
              <a:t>边缘检测</a:t>
            </a:r>
            <a:r>
              <a:rPr lang="en-US" altLang="zh-CN" sz="2806" dirty="0">
                <a:cs typeface="Times New Roman" pitchFamily="18" charset="0"/>
              </a:rPr>
              <a:t>');</a:t>
            </a:r>
          </a:p>
          <a:p>
            <a:r>
              <a:rPr lang="en-US" altLang="zh-CN" sz="2806" dirty="0">
                <a:cs typeface="Times New Roman" pitchFamily="18" charset="0"/>
              </a:rPr>
              <a:t>H1=[-1 -2 -1;0 0 0;1 2 1];   H2=[-1 0 1;-2 0 2;-1 0 1];</a:t>
            </a:r>
          </a:p>
          <a:p>
            <a:r>
              <a:rPr lang="en-US" altLang="zh-CN" sz="2806" dirty="0">
                <a:cs typeface="Times New Roman" pitchFamily="18" charset="0"/>
              </a:rPr>
              <a:t>R1=</a:t>
            </a:r>
            <a:r>
              <a:rPr lang="en-US" altLang="zh-CN" sz="2806" dirty="0" err="1">
                <a:cs typeface="Times New Roman" pitchFamily="18" charset="0"/>
              </a:rPr>
              <a:t>imfilter</a:t>
            </a:r>
            <a:r>
              <a:rPr lang="en-US" altLang="zh-CN" sz="2806" dirty="0">
                <a:cs typeface="Times New Roman" pitchFamily="18" charset="0"/>
              </a:rPr>
              <a:t>(Image,H1);    R2=</a:t>
            </a:r>
            <a:r>
              <a:rPr lang="en-US" altLang="zh-CN" sz="2806" dirty="0" err="1">
                <a:cs typeface="Times New Roman" pitchFamily="18" charset="0"/>
              </a:rPr>
              <a:t>imfilter</a:t>
            </a:r>
            <a:r>
              <a:rPr lang="en-US" altLang="zh-CN" sz="2806" dirty="0">
                <a:cs typeface="Times New Roman" pitchFamily="18" charset="0"/>
              </a:rPr>
              <a:t>(Image,H2);</a:t>
            </a:r>
          </a:p>
          <a:p>
            <a:r>
              <a:rPr lang="en-US" altLang="zh-CN" sz="2806" dirty="0" err="1">
                <a:cs typeface="Times New Roman" pitchFamily="18" charset="0"/>
              </a:rPr>
              <a:t>edgeImage</a:t>
            </a:r>
            <a:r>
              <a:rPr lang="en-US" altLang="zh-CN" sz="2806" dirty="0">
                <a:cs typeface="Times New Roman" pitchFamily="18" charset="0"/>
              </a:rPr>
              <a:t>=abs(R1)+abs(R2);</a:t>
            </a:r>
          </a:p>
          <a:p>
            <a:r>
              <a:rPr lang="en-US" altLang="zh-CN" sz="2806" dirty="0" err="1">
                <a:cs typeface="Times New Roman" pitchFamily="18" charset="0"/>
              </a:rPr>
              <a:t>figure,imshow</a:t>
            </a:r>
            <a:r>
              <a:rPr lang="en-US" altLang="zh-CN" sz="2806" dirty="0">
                <a:cs typeface="Times New Roman" pitchFamily="18" charset="0"/>
              </a:rPr>
              <a:t>(</a:t>
            </a:r>
            <a:r>
              <a:rPr lang="en-US" altLang="zh-CN" sz="2806" dirty="0" err="1">
                <a:cs typeface="Times New Roman" pitchFamily="18" charset="0"/>
              </a:rPr>
              <a:t>edgeImage</a:t>
            </a:r>
            <a:r>
              <a:rPr lang="en-US" altLang="zh-CN" sz="2806" dirty="0">
                <a:cs typeface="Times New Roman" pitchFamily="18" charset="0"/>
              </a:rPr>
              <a:t>),title('</a:t>
            </a:r>
            <a:r>
              <a:rPr lang="en-US" altLang="zh-CN" sz="2806" dirty="0" err="1">
                <a:cs typeface="Times New Roman" pitchFamily="18" charset="0"/>
              </a:rPr>
              <a:t>Sobel</a:t>
            </a:r>
            <a:r>
              <a:rPr lang="zh-CN" altLang="en-US" sz="2806" dirty="0">
                <a:cs typeface="Times New Roman" pitchFamily="18" charset="0"/>
              </a:rPr>
              <a:t>梯度图像</a:t>
            </a:r>
            <a:r>
              <a:rPr lang="en-US" altLang="zh-CN" sz="2806" dirty="0">
                <a:cs typeface="Times New Roman" pitchFamily="18" charset="0"/>
              </a:rPr>
              <a:t>');</a:t>
            </a:r>
          </a:p>
          <a:p>
            <a:r>
              <a:rPr lang="en-US" altLang="zh-CN" sz="2806" dirty="0" err="1">
                <a:cs typeface="Times New Roman" pitchFamily="18" charset="0"/>
              </a:rPr>
              <a:t>sharpImage</a:t>
            </a:r>
            <a:r>
              <a:rPr lang="en-US" altLang="zh-CN" sz="2806" dirty="0">
                <a:cs typeface="Times New Roman" pitchFamily="18" charset="0"/>
              </a:rPr>
              <a:t>=</a:t>
            </a:r>
            <a:r>
              <a:rPr lang="en-US" altLang="zh-CN" sz="2806" dirty="0" err="1">
                <a:cs typeface="Times New Roman" pitchFamily="18" charset="0"/>
              </a:rPr>
              <a:t>Image+edgeImage</a:t>
            </a:r>
            <a:r>
              <a:rPr lang="en-US" altLang="zh-CN" sz="2806" dirty="0">
                <a:cs typeface="Times New Roman" pitchFamily="18" charset="0"/>
              </a:rPr>
              <a:t>;</a:t>
            </a:r>
          </a:p>
          <a:p>
            <a:r>
              <a:rPr lang="en-US" altLang="zh-CN" sz="2806" dirty="0" err="1">
                <a:cs typeface="Times New Roman" pitchFamily="18" charset="0"/>
              </a:rPr>
              <a:t>figure,imshow</a:t>
            </a:r>
            <a:r>
              <a:rPr lang="en-US" altLang="zh-CN" sz="2806" dirty="0">
                <a:cs typeface="Times New Roman" pitchFamily="18" charset="0"/>
              </a:rPr>
              <a:t>(</a:t>
            </a:r>
            <a:r>
              <a:rPr lang="en-US" altLang="zh-CN" sz="2806" dirty="0" err="1">
                <a:cs typeface="Times New Roman" pitchFamily="18" charset="0"/>
              </a:rPr>
              <a:t>sharpImage</a:t>
            </a:r>
            <a:r>
              <a:rPr lang="en-US" altLang="zh-CN" sz="2806" dirty="0">
                <a:cs typeface="Times New Roman" pitchFamily="18" charset="0"/>
              </a:rPr>
              <a:t>),title('</a:t>
            </a:r>
            <a:r>
              <a:rPr lang="en-US" altLang="zh-CN" sz="2806" dirty="0" err="1">
                <a:cs typeface="Times New Roman" pitchFamily="18" charset="0"/>
              </a:rPr>
              <a:t>Sobel</a:t>
            </a:r>
            <a:r>
              <a:rPr lang="zh-CN" altLang="en-US" sz="2806" dirty="0">
                <a:cs typeface="Times New Roman" pitchFamily="18" charset="0"/>
              </a:rPr>
              <a:t>锐化图像</a:t>
            </a:r>
            <a:r>
              <a:rPr lang="en-US" altLang="zh-CN" sz="2806" dirty="0">
                <a:cs typeface="Times New Roman" pitchFamily="18" charset="0"/>
              </a:rPr>
              <a:t>');</a:t>
            </a:r>
            <a:endParaRPr lang="zh-CN" altLang="en-US" sz="280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92184" y="1278441"/>
            <a:ext cx="2771953" cy="58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>
            <a:lvl1pPr marL="96838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None/>
            </a:pPr>
            <a:r>
              <a:rPr lang="zh-CN" altLang="en-US" sz="3061" dirty="0">
                <a:solidFill>
                  <a:srgbClr val="0000FF"/>
                </a:solidFill>
                <a:latin typeface="宋体" pitchFamily="2" charset="-122"/>
              </a:rPr>
              <a:t>问题的提出：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63383" y="398886"/>
            <a:ext cx="6643370" cy="5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06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章 图像锐化</a:t>
            </a:r>
          </a:p>
        </p:txBody>
      </p:sp>
      <p:sp>
        <p:nvSpPr>
          <p:cNvPr id="5" name="矩形 4"/>
          <p:cNvSpPr/>
          <p:nvPr/>
        </p:nvSpPr>
        <p:spPr>
          <a:xfrm>
            <a:off x="1963382" y="1959502"/>
            <a:ext cx="8188294" cy="3313055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边缘是图像中亮度突变的区域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，可通过计算局部图像区域的亮度差异，检测出不同目标或场景各部分之间的边界。</a:t>
            </a:r>
          </a:p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图像锐化（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Image Sharpening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）：加强图像中景物的边缘和轮廓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突出图像中的细节或者增强被模糊了的细节。 </a:t>
            </a:r>
          </a:p>
        </p:txBody>
      </p:sp>
    </p:spTree>
    <p:extLst>
      <p:ext uri="{BB962C8B-B14F-4D97-AF65-F5344CB8AC3E}">
        <p14:creationId xmlns:p14="http://schemas.microsoft.com/office/powerpoint/2010/main" val="1847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733426" y="2144658"/>
            <a:ext cx="2791801" cy="2819955"/>
            <a:chOff x="164195" y="1681471"/>
            <a:chExt cx="2188850" cy="2210923"/>
          </a:xfrm>
        </p:grpSpPr>
        <p:pic>
          <p:nvPicPr>
            <p:cNvPr id="116739" name="Picture 3" descr="SobelB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95" y="1681471"/>
              <a:ext cx="218885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42156" y="3481471"/>
              <a:ext cx="1974682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6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Sobel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边缘检测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2423" y="2142632"/>
            <a:ext cx="2815197" cy="2821981"/>
            <a:chOff x="2468451" y="1679883"/>
            <a:chExt cx="2207193" cy="2212511"/>
          </a:xfrm>
        </p:grpSpPr>
        <p:pic>
          <p:nvPicPr>
            <p:cNvPr id="116738" name="Picture 2" descr="sobe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451" y="1679883"/>
              <a:ext cx="2207193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555583" y="3481471"/>
              <a:ext cx="1974682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6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Sobel</a:t>
              </a: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梯度图像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20851" y="2136266"/>
            <a:ext cx="2791801" cy="2828614"/>
            <a:chOff x="4780101" y="1674891"/>
            <a:chExt cx="2188850" cy="2217712"/>
          </a:xfrm>
        </p:grpSpPr>
        <p:pic>
          <p:nvPicPr>
            <p:cNvPr id="116740" name="Picture 4" descr="Sobelsharp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101" y="1674891"/>
              <a:ext cx="218885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4858062" y="3481680"/>
              <a:ext cx="1974682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6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Sobel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4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）扩展算子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70696" y="1897239"/>
          <a:ext cx="2478356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1295280" imgH="698400" progId="Equation.DSMT4">
                  <p:embed/>
                </p:oleObj>
              </mc:Choice>
              <mc:Fallback>
                <p:oleObj name="Equation" r:id="rId3" imgW="1295280" imgH="698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696" y="1897239"/>
                        <a:ext cx="2478356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970211" y="1897239"/>
          <a:ext cx="2356868" cy="1334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1231560" imgH="698400" progId="Equation.DSMT4">
                  <p:embed/>
                </p:oleObj>
              </mc:Choice>
              <mc:Fallback>
                <p:oleObj name="Equation" r:id="rId5" imgW="1231560" imgH="69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211" y="1897239"/>
                        <a:ext cx="2356868" cy="1334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930469" y="1897239"/>
          <a:ext cx="2186785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1143000" imgH="698400" progId="Equation.DSMT4">
                  <p:embed/>
                </p:oleObj>
              </mc:Choice>
              <mc:Fallback>
                <p:oleObj name="Equation" r:id="rId7" imgW="114300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469" y="1897239"/>
                        <a:ext cx="2186785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082846" y="3365220"/>
          <a:ext cx="2330546" cy="133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1218960" imgH="698400" progId="Equation.DSMT4">
                  <p:embed/>
                </p:oleObj>
              </mc:Choice>
              <mc:Fallback>
                <p:oleObj name="Equation" r:id="rId9" imgW="1218960" imgH="6984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46" y="3365220"/>
                        <a:ext cx="2330546" cy="133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970211" y="3367245"/>
          <a:ext cx="2502654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1" imgW="1307880" imgH="698400" progId="Equation.DSMT4">
                  <p:embed/>
                </p:oleObj>
              </mc:Choice>
              <mc:Fallback>
                <p:oleObj name="Equation" r:id="rId11" imgW="1307880" imgH="698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211" y="3367245"/>
                        <a:ext cx="2502654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930470" y="3365220"/>
          <a:ext cx="2332570" cy="133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3" imgW="1218960" imgH="698400" progId="Equation.DSMT4">
                  <p:embed/>
                </p:oleObj>
              </mc:Choice>
              <mc:Fallback>
                <p:oleObj name="Equation" r:id="rId13" imgW="1218960" imgH="698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0470" y="3365220"/>
                        <a:ext cx="2332570" cy="133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070696" y="4972911"/>
          <a:ext cx="2186785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5" imgW="1143000" imgH="698400" progId="Equation.DSMT4">
                  <p:embed/>
                </p:oleObj>
              </mc:Choice>
              <mc:Fallback>
                <p:oleObj name="Equation" r:id="rId15" imgW="1143000" imgH="698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696" y="4972911"/>
                        <a:ext cx="2186785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970211" y="4972911"/>
          <a:ext cx="233257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7" imgW="1218960" imgH="698400" progId="Equation.DSMT4">
                  <p:embed/>
                </p:oleObj>
              </mc:Choice>
              <mc:Fallback>
                <p:oleObj name="Equation" r:id="rId17" imgW="1218960" imgH="698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211" y="4972911"/>
                        <a:ext cx="233257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894023" y="5392045"/>
          <a:ext cx="1700833" cy="53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9" imgW="888840" imgH="279360" progId="Equation.DSMT4">
                  <p:embed/>
                </p:oleObj>
              </mc:Choice>
              <mc:Fallback>
                <p:oleObj name="Equation" r:id="rId19" imgW="888840" imgH="27936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023" y="5392045"/>
                        <a:ext cx="1700833" cy="53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1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Text Box 115"/>
          <p:cNvSpPr txBox="1">
            <a:spLocks noChangeArrowheads="1"/>
          </p:cNvSpPr>
          <p:nvPr/>
        </p:nvSpPr>
        <p:spPr bwMode="auto">
          <a:xfrm>
            <a:off x="1825269" y="4862955"/>
            <a:ext cx="8403350" cy="141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>
            <a:defPPr>
              <a:defRPr lang="zh-CN"/>
            </a:defPPr>
            <a:lvl1pPr marL="455613" indent="-357188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 sz="2200">
                <a:latin typeface="楷体" pitchFamily="49" charset="-122"/>
                <a:ea typeface="楷体" pitchFamily="49" charset="-122"/>
              </a:defRPr>
            </a:lvl1pPr>
            <a:lvl2pPr marL="911226" lvl="1" indent="-357188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  <a:defRPr sz="2200">
                <a:latin typeface="楷体" pitchFamily="49" charset="-122"/>
                <a:ea typeface="楷体" pitchFamily="49" charset="-122"/>
              </a:defRPr>
            </a:lvl2pPr>
          </a:lstStyle>
          <a:p>
            <a:pPr marL="125541" indent="0">
              <a:buNone/>
            </a:pPr>
            <a:r>
              <a:rPr lang="zh-CN" altLang="en-US" sz="2806" dirty="0"/>
              <a:t>两种算子视觉效果区别不大，扩展算子检测的边缘信息丰富，在需要边缘方向信息的情况下，扩展算子应用更广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ea typeface="微软雅黑" pitchFamily="34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96109" y="1279675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）扩展算子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11961" y="2007159"/>
            <a:ext cx="3057247" cy="2819955"/>
            <a:chOff x="931394" y="1537664"/>
            <a:chExt cx="2396966" cy="2210923"/>
          </a:xfrm>
        </p:grpSpPr>
        <p:pic>
          <p:nvPicPr>
            <p:cNvPr id="118786" name="Picture 2" descr="sobel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837" y="1537664"/>
              <a:ext cx="2217633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931394" y="3337664"/>
              <a:ext cx="2396966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两个模板梯度图像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21942" y="2007159"/>
            <a:ext cx="3057247" cy="2819955"/>
            <a:chOff x="3918524" y="1537664"/>
            <a:chExt cx="2396966" cy="2210923"/>
          </a:xfrm>
        </p:grpSpPr>
        <p:pic>
          <p:nvPicPr>
            <p:cNvPr id="118787" name="Picture 3" descr="sobel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627" y="1537664"/>
              <a:ext cx="2186312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3918524" y="3337664"/>
              <a:ext cx="2396966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八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个模板梯度图像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80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838096" y="1866866"/>
          <a:ext cx="6244485" cy="274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3263760" imgH="1434960" progId="Equation.DSMT4">
                  <p:embed/>
                </p:oleObj>
              </mc:Choice>
              <mc:Fallback>
                <p:oleObj name="Equation" r:id="rId3" imgW="3263760" imgH="14349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96" y="1866866"/>
                        <a:ext cx="6244485" cy="2745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093221" y="4772456"/>
          <a:ext cx="2502654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307880" imgH="698400" progId="Equation.DSMT4">
                  <p:embed/>
                </p:oleObj>
              </mc:Choice>
              <mc:Fallback>
                <p:oleObj name="Equation" r:id="rId5" imgW="1307880" imgH="69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221" y="4772456"/>
                        <a:ext cx="2502654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634597" y="4727911"/>
          <a:ext cx="2162487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1130040" imgH="698400" progId="Equation.DSMT4">
                  <p:embed/>
                </p:oleObj>
              </mc:Choice>
              <mc:Fallback>
                <p:oleObj name="Equation" r:id="rId7" imgW="113004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597" y="4727911"/>
                        <a:ext cx="2162487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24752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）示例</a:t>
            </a:r>
          </a:p>
        </p:txBody>
      </p:sp>
      <p:pic>
        <p:nvPicPr>
          <p:cNvPr id="6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87" y="1546205"/>
            <a:ext cx="2448379" cy="242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3"/>
          <p:cNvGraphicFramePr>
            <a:graphicFrameLocks noChangeAspect="1"/>
          </p:cNvGraphicFramePr>
          <p:nvPr>
            <p:extLst/>
          </p:nvPr>
        </p:nvGraphicFramePr>
        <p:xfrm>
          <a:off x="6666994" y="1540875"/>
          <a:ext cx="3359145" cy="244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587240" imgH="1155600" progId="Equation.DSMT4">
                  <p:embed/>
                </p:oleObj>
              </mc:Choice>
              <mc:Fallback>
                <p:oleObj name="Equation" r:id="rId4" imgW="1587240" imgH="1155600" progId="Equation.DSMT4">
                  <p:embed/>
                  <p:pic>
                    <p:nvPicPr>
                      <p:cNvPr id="7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994" y="1540875"/>
                        <a:ext cx="3359145" cy="2447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5" descr="leaf-00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21" y="4164005"/>
            <a:ext cx="2866063" cy="22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6" descr="leaf-0061prewit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32" y="4164005"/>
            <a:ext cx="2865725" cy="22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24752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）扩展算子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84870" y="1988355"/>
          <a:ext cx="2478356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1295280" imgH="698400" progId="Equation.DSMT4">
                  <p:embed/>
                </p:oleObj>
              </mc:Choice>
              <mc:Fallback>
                <p:oleObj name="Equation" r:id="rId3" imgW="1295280" imgH="698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870" y="1988355"/>
                        <a:ext cx="2478356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923641" y="1988355"/>
          <a:ext cx="233257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1218960" imgH="698400" progId="Equation.DSMT4">
                  <p:embed/>
                </p:oleObj>
              </mc:Choice>
              <mc:Fallback>
                <p:oleObj name="Equation" r:id="rId5" imgW="1218960" imgH="69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41" y="1988355"/>
                        <a:ext cx="233257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944643" y="1988355"/>
          <a:ext cx="213819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7" imgW="1117440" imgH="698400" progId="Equation.DSMT4">
                  <p:embed/>
                </p:oleObj>
              </mc:Choice>
              <mc:Fallback>
                <p:oleObj name="Equation" r:id="rId7" imgW="111744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643" y="1988355"/>
                        <a:ext cx="213819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097019" y="3458360"/>
          <a:ext cx="233257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1218960" imgH="698400" progId="Equation.DSMT4">
                  <p:embed/>
                </p:oleObj>
              </mc:Choice>
              <mc:Fallback>
                <p:oleObj name="Equation" r:id="rId9" imgW="1218960" imgH="6984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19" y="3458360"/>
                        <a:ext cx="233257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923641" y="3458361"/>
          <a:ext cx="2476331" cy="133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1" imgW="1295280" imgH="698400" progId="Equation.DSMT4">
                  <p:embed/>
                </p:oleObj>
              </mc:Choice>
              <mc:Fallback>
                <p:oleObj name="Equation" r:id="rId11" imgW="1295280" imgH="6984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41" y="3458361"/>
                        <a:ext cx="2476331" cy="133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7956793" y="3458360"/>
          <a:ext cx="233257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13" imgW="1218960" imgH="698400" progId="Equation.DSMT4">
                  <p:embed/>
                </p:oleObj>
              </mc:Choice>
              <mc:Fallback>
                <p:oleObj name="Equation" r:id="rId13" imgW="1218960" imgH="698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93" y="3458360"/>
                        <a:ext cx="233257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084870" y="4928366"/>
          <a:ext cx="2138190" cy="133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5" imgW="1117440" imgH="698400" progId="Equation.DSMT4">
                  <p:embed/>
                </p:oleObj>
              </mc:Choice>
              <mc:Fallback>
                <p:oleObj name="Equation" r:id="rId15" imgW="1117440" imgH="698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870" y="4928366"/>
                        <a:ext cx="2138190" cy="133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923641" y="4928365"/>
          <a:ext cx="2332570" cy="13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7" imgW="1218960" imgH="698400" progId="Equation.DSMT4">
                  <p:embed/>
                </p:oleObj>
              </mc:Choice>
              <mc:Fallback>
                <p:oleObj name="Equation" r:id="rId17" imgW="1218960" imgH="698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641" y="4928365"/>
                        <a:ext cx="2332570" cy="13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944643" y="5329276"/>
          <a:ext cx="1700833" cy="53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19" imgW="888840" imgH="279360" progId="Equation.DSMT4">
                  <p:embed/>
                </p:oleObj>
              </mc:Choice>
              <mc:Fallback>
                <p:oleObj name="Equation" r:id="rId19" imgW="888840" imgH="27936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643" y="5329276"/>
                        <a:ext cx="1700833" cy="534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5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3263719" y="1054922"/>
            <a:ext cx="8403002" cy="570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('lotus.jpg')));</a:t>
            </a:r>
            <a:endParaRPr lang="zh-CN" altLang="zh-CN" sz="2806" dirty="0"/>
          </a:p>
          <a:p>
            <a:r>
              <a:rPr lang="en-US" altLang="zh-CN" sz="2806" dirty="0"/>
              <a:t>H1=[-1 -1 -1;0 0 0;1 1 1];      H2=[0 -1 -1;1 0 -1;1 1 0];</a:t>
            </a:r>
            <a:endParaRPr lang="zh-CN" altLang="zh-CN" sz="2806" dirty="0"/>
          </a:p>
          <a:p>
            <a:r>
              <a:rPr lang="en-US" altLang="zh-CN" sz="2806" dirty="0"/>
              <a:t>H3=[1 0 -1;1 0 -1;1 0 -1];      H4=[1 1 0;1 0 -1;0 -1 -1];</a:t>
            </a:r>
            <a:endParaRPr lang="zh-CN" altLang="zh-CN" sz="2806" dirty="0"/>
          </a:p>
          <a:p>
            <a:r>
              <a:rPr lang="en-US" altLang="zh-CN" sz="2806" dirty="0"/>
              <a:t>H5=[1 1 1;0 0 0;-1 -1 -1];      H6=[0 1 1;-1 0 1;-1 -1 0];</a:t>
            </a:r>
            <a:endParaRPr lang="zh-CN" altLang="zh-CN" sz="2806" dirty="0"/>
          </a:p>
          <a:p>
            <a:r>
              <a:rPr lang="en-US" altLang="zh-CN" sz="2806" dirty="0"/>
              <a:t>H7=[-1 0 1;-1 0 1;-1 0 1];      H8=[-1 -1 0;-1 0 1;0 1 1];</a:t>
            </a:r>
            <a:endParaRPr lang="zh-CN" altLang="zh-CN" sz="2806" dirty="0"/>
          </a:p>
          <a:p>
            <a:r>
              <a:rPr lang="en-US" altLang="zh-CN" sz="2806" dirty="0"/>
              <a:t>R1=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(Image,H1);       R2=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(Image,H2);</a:t>
            </a:r>
            <a:endParaRPr lang="zh-CN" altLang="zh-CN" sz="2806" dirty="0"/>
          </a:p>
          <a:p>
            <a:r>
              <a:rPr lang="en-US" altLang="zh-CN" sz="2806" dirty="0"/>
              <a:t>R3=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(Image,H3);       R4=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(Image,H4);</a:t>
            </a:r>
            <a:endParaRPr lang="zh-CN" altLang="zh-CN" sz="2806" dirty="0"/>
          </a:p>
          <a:p>
            <a:r>
              <a:rPr lang="en-US" altLang="zh-CN" sz="2806" dirty="0"/>
              <a:t>R5=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(Image,H5);       R6=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(Image,H6);</a:t>
            </a:r>
            <a:endParaRPr lang="zh-CN" altLang="zh-CN" sz="2806" dirty="0"/>
          </a:p>
          <a:p>
            <a:r>
              <a:rPr lang="en-US" altLang="zh-CN" sz="2806" dirty="0"/>
              <a:t>R7=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(Image,H7);       R8=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(Image,H8);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32203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61767" y="1959501"/>
            <a:ext cx="8842730" cy="401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51" dirty="0"/>
              <a:t>edgeImage1=abs(R1)+abs(R7);    </a:t>
            </a:r>
          </a:p>
          <a:p>
            <a:r>
              <a:rPr lang="en-US" altLang="zh-CN" sz="2551" dirty="0"/>
              <a:t>sharpImage1=edgeImage1+Image;</a:t>
            </a:r>
          </a:p>
          <a:p>
            <a:r>
              <a:rPr lang="en-US" altLang="zh-CN" sz="2551" dirty="0"/>
              <a:t>f1=max(max(R1,R2),max(R3,R4)); </a:t>
            </a:r>
          </a:p>
          <a:p>
            <a:r>
              <a:rPr lang="en-US" altLang="zh-CN" sz="2551" dirty="0"/>
              <a:t>f2=max(max(R5,R6),max(R7,R8));</a:t>
            </a:r>
          </a:p>
          <a:p>
            <a:r>
              <a:rPr lang="en-US" altLang="zh-CN" sz="2551" dirty="0"/>
              <a:t>edgeImage2=max(f1,f2);  </a:t>
            </a:r>
          </a:p>
          <a:p>
            <a:r>
              <a:rPr lang="en-US" altLang="zh-CN" sz="2551" dirty="0"/>
              <a:t>sharpImage2=edgeImage2+Image;</a:t>
            </a:r>
            <a:endParaRPr lang="zh-CN" altLang="zh-CN" sz="2551" dirty="0"/>
          </a:p>
          <a:p>
            <a:r>
              <a:rPr lang="en-US" altLang="zh-CN" sz="2551" dirty="0"/>
              <a:t>subplot(221),</a:t>
            </a:r>
            <a:r>
              <a:rPr lang="en-US" altLang="zh-CN" sz="2551" dirty="0" err="1"/>
              <a:t>imshow</a:t>
            </a:r>
            <a:r>
              <a:rPr lang="en-US" altLang="zh-CN" sz="2551" dirty="0"/>
              <a:t>(edgeImage1),title('</a:t>
            </a:r>
            <a:r>
              <a:rPr lang="zh-CN" altLang="zh-CN" sz="2551" dirty="0"/>
              <a:t>两个模板梯度图像</a:t>
            </a:r>
            <a:r>
              <a:rPr lang="en-US" altLang="zh-CN" sz="2551" dirty="0"/>
              <a:t>');</a:t>
            </a:r>
            <a:endParaRPr lang="zh-CN" altLang="zh-CN" sz="2551" dirty="0"/>
          </a:p>
          <a:p>
            <a:r>
              <a:rPr lang="en-US" altLang="zh-CN" sz="2551" dirty="0"/>
              <a:t>subplot(222),</a:t>
            </a:r>
            <a:r>
              <a:rPr lang="en-US" altLang="zh-CN" sz="2551" dirty="0" err="1"/>
              <a:t>imshow</a:t>
            </a:r>
            <a:r>
              <a:rPr lang="en-US" altLang="zh-CN" sz="2551" dirty="0"/>
              <a:t>(edgeImage2),title('</a:t>
            </a:r>
            <a:r>
              <a:rPr lang="zh-CN" altLang="zh-CN" sz="2551" dirty="0"/>
              <a:t>八个模板梯度图像</a:t>
            </a:r>
            <a:r>
              <a:rPr lang="en-US" altLang="zh-CN" sz="2551" dirty="0"/>
              <a:t>');</a:t>
            </a:r>
            <a:endParaRPr lang="zh-CN" altLang="zh-CN" sz="2551" dirty="0"/>
          </a:p>
          <a:p>
            <a:r>
              <a:rPr lang="en-US" altLang="zh-CN" sz="2551" dirty="0"/>
              <a:t>subplot(223),</a:t>
            </a:r>
            <a:r>
              <a:rPr lang="en-US" altLang="zh-CN" sz="2551" dirty="0" err="1"/>
              <a:t>imshow</a:t>
            </a:r>
            <a:r>
              <a:rPr lang="en-US" altLang="zh-CN" sz="2551" dirty="0"/>
              <a:t>(sharpImage1),title('</a:t>
            </a:r>
            <a:r>
              <a:rPr lang="zh-CN" altLang="zh-CN" sz="2551" dirty="0"/>
              <a:t>两个模板锐化图像</a:t>
            </a:r>
            <a:r>
              <a:rPr lang="en-US" altLang="zh-CN" sz="2551" dirty="0"/>
              <a:t>');</a:t>
            </a:r>
            <a:endParaRPr lang="zh-CN" altLang="zh-CN" sz="2551" dirty="0"/>
          </a:p>
          <a:p>
            <a:r>
              <a:rPr lang="en-US" altLang="zh-CN" sz="2551" dirty="0"/>
              <a:t>subplot(224),</a:t>
            </a:r>
            <a:r>
              <a:rPr lang="en-US" altLang="zh-CN" sz="2551" dirty="0" err="1"/>
              <a:t>imshow</a:t>
            </a:r>
            <a:r>
              <a:rPr lang="en-US" altLang="zh-CN" sz="2551" dirty="0"/>
              <a:t>(sharpImage2),title('</a:t>
            </a:r>
            <a:r>
              <a:rPr lang="zh-CN" altLang="zh-CN" sz="2551" dirty="0"/>
              <a:t>八个模板锐化图像</a:t>
            </a:r>
            <a:r>
              <a:rPr lang="en-US" altLang="zh-CN" sz="2551" dirty="0"/>
              <a:t>');</a:t>
            </a:r>
            <a:endParaRPr lang="zh-CN" altLang="zh-CN" sz="255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39949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7.2.4 </a:t>
            </a:r>
            <a:r>
              <a:rPr lang="en-US" altLang="zh-CN" sz="3061" dirty="0"/>
              <a:t>Prewitt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42150" y="2081003"/>
            <a:ext cx="2792508" cy="2821691"/>
            <a:chOff x="92460" y="1572307"/>
            <a:chExt cx="2189404" cy="2212284"/>
          </a:xfrm>
        </p:grpSpPr>
        <p:pic>
          <p:nvPicPr>
            <p:cNvPr id="122882" name="Picture 2" descr="prewitt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60" y="1572307"/>
              <a:ext cx="2189404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243635" y="3373668"/>
              <a:ext cx="1833921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两个模板梯度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78880" y="2081003"/>
            <a:ext cx="2792508" cy="2821691"/>
            <a:chOff x="2470366" y="1572307"/>
            <a:chExt cx="2189404" cy="2212284"/>
          </a:xfrm>
        </p:grpSpPr>
        <p:pic>
          <p:nvPicPr>
            <p:cNvPr id="122883" name="Picture 3" descr="prewitt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366" y="1572307"/>
              <a:ext cx="2189404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621541" y="3373668"/>
              <a:ext cx="1833921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八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个模板梯度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15610" y="2081002"/>
            <a:ext cx="2792508" cy="2837956"/>
            <a:chOff x="4775991" y="1572307"/>
            <a:chExt cx="2189404" cy="2225036"/>
          </a:xfrm>
        </p:grpSpPr>
        <p:pic>
          <p:nvPicPr>
            <p:cNvPr id="122884" name="Picture 4" descr="sprewit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991" y="1572307"/>
              <a:ext cx="2189404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4927166" y="3386420"/>
              <a:ext cx="1833921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八</a:t>
              </a:r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个模板</a:t>
              </a: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4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/>
          </p:nvPr>
        </p:nvGraphicFramePr>
        <p:xfrm>
          <a:off x="2422253" y="2638316"/>
          <a:ext cx="6755494" cy="379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3619440" imgH="1981080" progId="Equation.DSMT4">
                  <p:embed/>
                </p:oleObj>
              </mc:Choice>
              <mc:Fallback>
                <p:oleObj name="Equation" r:id="rId3" imgW="3619440" imgH="1981080" progId="Equation.DSMT4">
                  <p:embed/>
                  <p:pic>
                    <p:nvPicPr>
                      <p:cNvPr id="14" name="对象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253" y="2638316"/>
                        <a:ext cx="6755494" cy="379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330678" y="1970133"/>
            <a:ext cx="5073343" cy="850416"/>
            <a:chOff x="632458" y="1544638"/>
            <a:chExt cx="3977642" cy="66675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/>
            </p:nvPr>
          </p:nvGraphicFramePr>
          <p:xfrm>
            <a:off x="2838450" y="1544638"/>
            <a:ext cx="1771650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5" imgW="1180800" imgH="444240" progId="Equation.DSMT4">
                    <p:embed/>
                  </p:oleObj>
                </mc:Choice>
                <mc:Fallback>
                  <p:oleObj name="Equation" r:id="rId5" imgW="1180800" imgH="44424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450" y="1544638"/>
                          <a:ext cx="1771650" cy="666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632458" y="1573476"/>
              <a:ext cx="2376053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拉普拉斯算子：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1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/>
          <p:cNvSpPr txBox="1">
            <a:spLocks noChangeArrowheads="1"/>
          </p:cNvSpPr>
          <p:nvPr/>
        </p:nvSpPr>
        <p:spPr bwMode="auto">
          <a:xfrm>
            <a:off x="1963383" y="398886"/>
            <a:ext cx="6643370" cy="56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06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2167888" y="1224752"/>
            <a:ext cx="7570730" cy="517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图像边缘分析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7.2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一阶微分算子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7.3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二阶微分算子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7.4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高斯滤波与边缘检测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7.5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频域高通滤波</a:t>
            </a: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7.6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基于小波变换的边缘检测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7.7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综合实例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172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31709" y="6495562"/>
            <a:ext cx="2132116" cy="2956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8617DA-575D-42D9-BFD8-7CC0F79A3938}" type="slidenum">
              <a:rPr kumimoji="0" lang="en-US" altLang="zh-CN" sz="1403" b="0"/>
              <a:pPr eaLnBrk="1" hangingPunct="1"/>
              <a:t>3</a:t>
            </a:fld>
            <a:endParaRPr kumimoji="0" lang="en-US" altLang="zh-CN" sz="1403" b="0"/>
          </a:p>
        </p:txBody>
      </p:sp>
    </p:spTree>
    <p:extLst>
      <p:ext uri="{BB962C8B-B14F-4D97-AF65-F5344CB8AC3E}">
        <p14:creationId xmlns:p14="http://schemas.microsoft.com/office/powerpoint/2010/main" val="18170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963383" y="2073396"/>
          <a:ext cx="8247013" cy="48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3" imgW="4597200" imgH="253800" progId="Equation.DSMT4">
                  <p:embed/>
                </p:oleObj>
              </mc:Choice>
              <mc:Fallback>
                <p:oleObj name="Equation" r:id="rId3" imgW="459720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383" y="2073396"/>
                        <a:ext cx="8247013" cy="48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2568798" y="2844847"/>
          <a:ext cx="2484431" cy="15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5" imgW="1130040" imgH="698400" progId="Equation.DSMT4">
                  <p:embed/>
                </p:oleObj>
              </mc:Choice>
              <mc:Fallback>
                <p:oleObj name="Equation" r:id="rId5" imgW="1130040" imgH="698400" progId="Equation.DSMT4">
                  <p:embed/>
                  <p:pic>
                    <p:nvPicPr>
                      <p:cNvPr id="13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798" y="2844847"/>
                        <a:ext cx="2484431" cy="153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>
            <p:extLst/>
          </p:nvPr>
        </p:nvGraphicFramePr>
        <p:xfrm>
          <a:off x="6330878" y="2844847"/>
          <a:ext cx="2848895" cy="153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7" imgW="1295280" imgH="698400" progId="Equation.DSMT4">
                  <p:embed/>
                </p:oleObj>
              </mc:Choice>
              <mc:Fallback>
                <p:oleObj name="Equation" r:id="rId7" imgW="1295280" imgH="698400" progId="Equation.DSMT4">
                  <p:embed/>
                  <p:pic>
                    <p:nvPicPr>
                      <p:cNvPr id="14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878" y="2844847"/>
                        <a:ext cx="2848895" cy="1534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462589" y="3353547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6" b="1" dirty="0">
                <a:solidFill>
                  <a:srgbClr val="0000FF"/>
                </a:solidFill>
              </a:rPr>
              <a:t>或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075707" y="4727911"/>
            <a:ext cx="4403484" cy="1389013"/>
            <a:chOff x="2000609" y="3706813"/>
            <a:chExt cx="3452454" cy="1089025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099638"/>
                </p:ext>
              </p:extLst>
            </p:nvPr>
          </p:nvGraphicFramePr>
          <p:xfrm>
            <a:off x="3511550" y="3706813"/>
            <a:ext cx="1941513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9" imgW="1244520" imgH="698400" progId="Equation.DSMT4">
                    <p:embed/>
                  </p:oleObj>
                </mc:Choice>
                <mc:Fallback>
                  <p:oleObj name="Equation" r:id="rId9" imgW="1244520" imgH="6984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550" y="3706813"/>
                          <a:ext cx="1941513" cy="1089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000609" y="3984575"/>
              <a:ext cx="1763986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锐化模板：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54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）示例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40" y="2108369"/>
            <a:ext cx="2471736" cy="245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5859100" y="2095670"/>
          <a:ext cx="3598070" cy="254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4" imgW="1638000" imgH="1155600" progId="Equation.DSMT4">
                  <p:embed/>
                </p:oleObj>
              </mc:Choice>
              <mc:Fallback>
                <p:oleObj name="Equation" r:id="rId4" imgW="1638000" imgH="11556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100" y="2095670"/>
                        <a:ext cx="3598070" cy="2541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88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12" name="矩形 11"/>
          <p:cNvSpPr/>
          <p:nvPr/>
        </p:nvSpPr>
        <p:spPr>
          <a:xfrm>
            <a:off x="1825270" y="1867658"/>
            <a:ext cx="8541463" cy="397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('lotus.jpg')));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(Image),title('</a:t>
            </a:r>
            <a:r>
              <a:rPr lang="zh-CN" altLang="en-US" sz="2806" dirty="0"/>
              <a:t>原图像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/>
              <a:t>H=</a:t>
            </a:r>
            <a:r>
              <a:rPr lang="en-US" altLang="zh-CN" sz="2806" dirty="0" err="1"/>
              <a:t>fspecial</a:t>
            </a:r>
            <a:r>
              <a:rPr lang="en-US" altLang="zh-CN" sz="2806" dirty="0"/>
              <a:t>('laplacian',0);</a:t>
            </a:r>
          </a:p>
          <a:p>
            <a:r>
              <a:rPr lang="en-US" altLang="zh-CN" sz="2806" dirty="0"/>
              <a:t>R=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</a:t>
            </a:r>
            <a:r>
              <a:rPr lang="en-US" altLang="zh-CN" sz="2806" dirty="0" err="1"/>
              <a:t>Image,H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edgeImage</a:t>
            </a:r>
            <a:r>
              <a:rPr lang="en-US" altLang="zh-CN" sz="2806" dirty="0"/>
              <a:t>=abs(R);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edgeImage</a:t>
            </a:r>
            <a:r>
              <a:rPr lang="en-US" altLang="zh-CN" sz="2806" dirty="0"/>
              <a:t>),title('</a:t>
            </a:r>
            <a:r>
              <a:rPr lang="en-US" altLang="zh-CN" sz="2806" dirty="0" err="1"/>
              <a:t>Laplacian</a:t>
            </a:r>
            <a:r>
              <a:rPr lang="zh-CN" altLang="en-US" sz="2806" dirty="0"/>
              <a:t>梯度图像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/>
              <a:t>H1=[0 -1 0;-1 5 -1;0 -1 0];</a:t>
            </a:r>
          </a:p>
          <a:p>
            <a:r>
              <a:rPr lang="en-US" altLang="zh-CN" sz="2806" dirty="0" err="1"/>
              <a:t>sharpImage</a:t>
            </a:r>
            <a:r>
              <a:rPr lang="en-US" altLang="zh-CN" sz="2806" dirty="0"/>
              <a:t>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(Image,H1);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sharpImage</a:t>
            </a:r>
            <a:r>
              <a:rPr lang="en-US" altLang="zh-CN" sz="2806" dirty="0"/>
              <a:t>),title('</a:t>
            </a:r>
            <a:r>
              <a:rPr lang="en-US" altLang="zh-CN" sz="2806" dirty="0" err="1"/>
              <a:t>Laplacian</a:t>
            </a:r>
            <a:r>
              <a:rPr lang="zh-CN" altLang="en-US" sz="2806" dirty="0"/>
              <a:t>锐化图像</a:t>
            </a:r>
            <a:r>
              <a:rPr lang="en-US" altLang="zh-CN" sz="2806" dirty="0"/>
              <a:t>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14774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79347" y="2306686"/>
            <a:ext cx="2788564" cy="2872941"/>
            <a:chOff x="200199" y="1808506"/>
            <a:chExt cx="2186312" cy="2252465"/>
          </a:xfrm>
        </p:grpSpPr>
        <p:pic>
          <p:nvPicPr>
            <p:cNvPr id="128003" name="Picture 3" descr="sour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99" y="1808506"/>
              <a:ext cx="2186312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917291" y="3650048"/>
              <a:ext cx="707829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01720" y="2306686"/>
            <a:ext cx="2788562" cy="2872941"/>
            <a:chOff x="2491421" y="1808506"/>
            <a:chExt cx="2186310" cy="2252465"/>
          </a:xfrm>
        </p:grpSpPr>
        <p:pic>
          <p:nvPicPr>
            <p:cNvPr id="128002" name="Picture 2" descr="lapla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21" y="1808506"/>
              <a:ext cx="218631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2924780" y="3650048"/>
              <a:ext cx="1270875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滤波图像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24091" y="2306686"/>
            <a:ext cx="2788562" cy="2872941"/>
            <a:chOff x="4782641" y="1808506"/>
            <a:chExt cx="2186310" cy="2252465"/>
          </a:xfrm>
        </p:grpSpPr>
        <p:pic>
          <p:nvPicPr>
            <p:cNvPr id="128004" name="Picture 4" descr="slapla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641" y="1808506"/>
              <a:ext cx="218631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5216000" y="3650048"/>
              <a:ext cx="1270875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锐化图像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7.3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二阶微分算子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275496" y="2534029"/>
            <a:ext cx="2865725" cy="2819955"/>
            <a:chOff x="589194" y="1986749"/>
            <a:chExt cx="2246808" cy="2210923"/>
          </a:xfrm>
        </p:grpSpPr>
        <p:pic>
          <p:nvPicPr>
            <p:cNvPr id="12" name="Picture 12" descr="leaf-0061nocol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194" y="1986749"/>
              <a:ext cx="2246808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1336533" y="3786749"/>
              <a:ext cx="707829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70558" y="1386111"/>
            <a:ext cx="3502179" cy="2295837"/>
            <a:chOff x="3486225" y="1086749"/>
            <a:chExt cx="2745806" cy="1800000"/>
          </a:xfrm>
        </p:grpSpPr>
        <p:pic>
          <p:nvPicPr>
            <p:cNvPr id="14" name="Picture 14" descr="leaf-0061nocolor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225" y="1086749"/>
              <a:ext cx="2246808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5748716" y="1385943"/>
              <a:ext cx="483315" cy="119848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滤波图像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71855" y="3888219"/>
            <a:ext cx="3519763" cy="2295837"/>
            <a:chOff x="3487242" y="3048471"/>
            <a:chExt cx="2759592" cy="1800000"/>
          </a:xfrm>
        </p:grpSpPr>
        <p:pic>
          <p:nvPicPr>
            <p:cNvPr id="13" name="Picture 13" descr="leaf-0061nocolorlap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242" y="3048471"/>
              <a:ext cx="2246808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5763519" y="3401386"/>
              <a:ext cx="483315" cy="119848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锐化图像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67888" y="1571247"/>
            <a:ext cx="7570730" cy="216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7.4.1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高斯函数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7.4.3 Canny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高斯滤波与边缘检测</a:t>
            </a:r>
          </a:p>
        </p:txBody>
      </p:sp>
    </p:spTree>
    <p:extLst>
      <p:ext uri="{BB962C8B-B14F-4D97-AF65-F5344CB8AC3E}">
        <p14:creationId xmlns:p14="http://schemas.microsoft.com/office/powerpoint/2010/main" val="14868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BC22FF-7C7E-4C70-8836-55EC7E3B9036}" type="slidenum">
              <a:rPr kumimoji="0" lang="en-US" altLang="zh-CN" sz="1403" b="0"/>
              <a:pPr eaLnBrk="1" hangingPunct="1"/>
              <a:t>36</a:t>
            </a:fld>
            <a:endParaRPr kumimoji="0" lang="en-US" altLang="zh-CN" sz="1403" b="0"/>
          </a:p>
        </p:txBody>
      </p:sp>
      <p:sp>
        <p:nvSpPr>
          <p:cNvPr id="9219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高斯函数</a:t>
            </a:r>
          </a:p>
        </p:txBody>
      </p:sp>
      <p:sp>
        <p:nvSpPr>
          <p:cNvPr id="9220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92185" y="1959817"/>
            <a:ext cx="3600096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高斯函数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374416" y="2632242"/>
          <a:ext cx="2567447" cy="97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333440" imgH="507960" progId="Equation.DSMT4">
                  <p:embed/>
                </p:oleObj>
              </mc:Choice>
              <mc:Fallback>
                <p:oleObj name="Equation" r:id="rId3" imgW="1333440" imgH="5079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16" y="2632242"/>
                        <a:ext cx="2567447" cy="977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337971" y="3917990"/>
          <a:ext cx="2962284" cy="923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971" y="3917990"/>
                        <a:ext cx="2962284" cy="923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590860" y="1961083"/>
            <a:ext cx="4133425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高斯函数一阶导数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527032" y="2632242"/>
          <a:ext cx="4527454" cy="97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2349360" imgH="507960" progId="Equation.DSMT4">
                  <p:embed/>
                </p:oleObj>
              </mc:Choice>
              <mc:Fallback>
                <p:oleObj name="Equation" r:id="rId7" imgW="2349360" imgH="5079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032" y="2632242"/>
                        <a:ext cx="4527454" cy="977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5590860" y="3917990"/>
          <a:ext cx="4637762" cy="97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2577960" imgH="507960" progId="Equation.DSMT4">
                  <p:embed/>
                </p:oleObj>
              </mc:Choice>
              <mc:Fallback>
                <p:oleObj name="Equation" r:id="rId9" imgW="2577960" imgH="50796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860" y="3917990"/>
                        <a:ext cx="4637762" cy="9779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9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高斯函数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92184" y="1959818"/>
            <a:ext cx="3949738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高斯函数二阶导数 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653839" y="2664638"/>
          <a:ext cx="6651471" cy="102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3454200" imgH="533160" progId="Equation.DSMT4">
                  <p:embed/>
                </p:oleObj>
              </mc:Choice>
              <mc:Fallback>
                <p:oleObj name="Equation" r:id="rId3" imgW="3454200" imgH="53316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839" y="2664638"/>
                        <a:ext cx="6651471" cy="102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568797" y="3996957"/>
          <a:ext cx="6359900" cy="102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5" imgW="3301920" imgH="533160" progId="Equation.DSMT4">
                  <p:embed/>
                </p:oleObj>
              </mc:Choice>
              <mc:Fallback>
                <p:oleObj name="Equation" r:id="rId5" imgW="3301920" imgH="5331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797" y="3996957"/>
                        <a:ext cx="6359900" cy="102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4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高斯函数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）特点</a:t>
            </a:r>
          </a:p>
        </p:txBody>
      </p:sp>
      <p:pic>
        <p:nvPicPr>
          <p:cNvPr id="6" name="Picture 4" descr="gaus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6" t="4385" r="7893" b="7001"/>
          <a:stretch>
            <a:fillRect/>
          </a:stretch>
        </p:blipFill>
        <p:spPr bwMode="auto">
          <a:xfrm>
            <a:off x="2973315" y="1913579"/>
            <a:ext cx="6811372" cy="47413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32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高斯函数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24752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）特点</a:t>
            </a:r>
          </a:p>
        </p:txBody>
      </p:sp>
      <p:sp>
        <p:nvSpPr>
          <p:cNvPr id="6" name="矩形 5"/>
          <p:cNvSpPr/>
          <p:nvPr/>
        </p:nvSpPr>
        <p:spPr>
          <a:xfrm>
            <a:off x="2238566" y="1749464"/>
            <a:ext cx="8219662" cy="5063726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随着远离原点，权值逐渐减小到零，表明离中心较近的图像值比远处的更重要；标准差</a:t>
            </a:r>
            <a:r>
              <a:rPr lang="el-GR" altLang="zh-CN" sz="255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决定邻域范围，总权值的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95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％包含在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sz="255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的中间范围内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二阶导数具有光滑的中间突出部分，函数值为负；两个光滑的侧边突出部分，值为正。</a:t>
            </a:r>
            <a:r>
              <a:rPr lang="zh-CN" altLang="en-US" sz="255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零交叉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位于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55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+</a:t>
            </a:r>
            <a:r>
              <a:rPr lang="el-GR" altLang="zh-CN" sz="255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处，与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的拐点和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g</a:t>
            </a:r>
            <a:r>
              <a:rPr lang="en-US" altLang="en-US" sz="2551" dirty="0">
                <a:ea typeface="楷体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的极值点对应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形式绕垂直轴旋转得各向同性的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2D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函数形式（</a:t>
            </a:r>
            <a:r>
              <a:rPr lang="zh-CN" altLang="en-US" sz="2551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在任意过原点的切面上具有相同的</a:t>
            </a:r>
            <a:r>
              <a:rPr lang="en-US" altLang="zh-CN" sz="2551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1D</a:t>
            </a:r>
            <a:r>
              <a:rPr lang="zh-CN" altLang="en-US" sz="2551" dirty="0">
                <a:solidFill>
                  <a:srgbClr val="0000FF"/>
                </a:solidFill>
                <a:ea typeface="楷体" pitchFamily="49" charset="-122"/>
                <a:cs typeface="Times New Roman" panose="02020603050405020304" pitchFamily="18" charset="0"/>
              </a:rPr>
              <a:t>高斯截面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），其二阶导数形式好像一个宽边帽或称为墨西哥草帽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从数学推导上，帽子的空腔口沿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551" i="1" dirty="0">
                <a:ea typeface="楷体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551" i="1" dirty="0" err="1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551" dirty="0" err="1"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551" i="1" dirty="0" err="1"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551" dirty="0"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551" dirty="0">
                <a:ea typeface="楷体" pitchFamily="49" charset="-122"/>
                <a:cs typeface="Times New Roman" panose="02020603050405020304" pitchFamily="18" charset="0"/>
              </a:rPr>
              <a:t>轴向上，在显示和滤波应用中空腔口一般朝下，即中间突起的部分为正，帽边为负。</a:t>
            </a:r>
          </a:p>
        </p:txBody>
      </p:sp>
    </p:spTree>
    <p:extLst>
      <p:ext uri="{BB962C8B-B14F-4D97-AF65-F5344CB8AC3E}">
        <p14:creationId xmlns:p14="http://schemas.microsoft.com/office/powerpoint/2010/main" val="10842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B7FF200-9B8B-49F3-BDC6-50A4258FE391}" type="slidenum">
              <a:rPr kumimoji="0" lang="en-US" altLang="zh-CN" sz="1403" b="0"/>
              <a:pPr eaLnBrk="1" hangingPunct="1"/>
              <a:t>4</a:t>
            </a:fld>
            <a:endParaRPr kumimoji="0" lang="en-US" altLang="zh-CN" sz="1403" b="0"/>
          </a:p>
        </p:txBody>
      </p:sp>
      <p:sp>
        <p:nvSpPr>
          <p:cNvPr id="8197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图像边缘分析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2100800" y="1408440"/>
            <a:ext cx="7943562" cy="98132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图像中的边缘主要有以下几种类型：细线型边缘、突变型边缘和渐变型边缘 </a:t>
            </a: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4422775" y="2514601"/>
            <a:ext cx="3656013" cy="3656013"/>
            <a:chOff x="1826" y="1584"/>
            <a:chExt cx="2303" cy="2303"/>
          </a:xfrm>
        </p:grpSpPr>
        <p:pic>
          <p:nvPicPr>
            <p:cNvPr id="15" name="Picture 18" descr="cameram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6" y="1584"/>
              <a:ext cx="2303" cy="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21"/>
            <p:cNvSpPr>
              <a:spLocks noChangeAspect="1" noChangeArrowheads="1"/>
            </p:cNvSpPr>
            <p:nvPr/>
          </p:nvSpPr>
          <p:spPr bwMode="auto">
            <a:xfrm>
              <a:off x="3493" y="1867"/>
              <a:ext cx="272" cy="272"/>
            </a:xfrm>
            <a:prstGeom prst="flowChartConnector">
              <a:avLst/>
            </a:prstGeom>
            <a:gradFill rotWithShape="1">
              <a:gsLst>
                <a:gs pos="0">
                  <a:srgbClr val="DCDCDC">
                    <a:alpha val="67000"/>
                  </a:srgbClr>
                </a:gs>
                <a:gs pos="100000">
                  <a:srgbClr val="B4B4B4">
                    <a:alpha val="56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1828799" y="3370265"/>
            <a:ext cx="4159251" cy="1830387"/>
            <a:chOff x="192" y="2123"/>
            <a:chExt cx="2620" cy="1153"/>
          </a:xfrm>
        </p:grpSpPr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 flipV="1">
              <a:off x="1344" y="2263"/>
              <a:ext cx="1468" cy="1013"/>
            </a:xfrm>
            <a:prstGeom prst="line">
              <a:avLst/>
            </a:prstGeom>
            <a:noFill/>
            <a:ln w="28575">
              <a:solidFill>
                <a:srgbClr val="00B400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9" name="Rectangle 25"/>
            <p:cNvSpPr>
              <a:spLocks noChangeAspect="1" noChangeArrowheads="1"/>
            </p:cNvSpPr>
            <p:nvPr/>
          </p:nvSpPr>
          <p:spPr bwMode="auto">
            <a:xfrm>
              <a:off x="192" y="2123"/>
              <a:ext cx="1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4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 b="1" dirty="0">
                  <a:solidFill>
                    <a:srgbClr val="00B400"/>
                  </a:solidFill>
                  <a:latin typeface="Times New Roman" pitchFamily="18" charset="0"/>
                </a:rPr>
                <a:t>突变型边界</a:t>
              </a:r>
              <a:endParaRPr lang="zh-CN" altLang="en-US" sz="2423" b="1" dirty="0">
                <a:solidFill>
                  <a:srgbClr val="00B400"/>
                </a:solidFill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344" y="2263"/>
              <a:ext cx="804" cy="205"/>
            </a:xfrm>
            <a:prstGeom prst="line">
              <a:avLst/>
            </a:prstGeom>
            <a:noFill/>
            <a:ln w="28575">
              <a:solidFill>
                <a:srgbClr val="00B4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7500937" y="2963864"/>
            <a:ext cx="2741612" cy="406400"/>
            <a:chOff x="3765" y="1867"/>
            <a:chExt cx="1727" cy="256"/>
          </a:xfrm>
        </p:grpSpPr>
        <p:sp>
          <p:nvSpPr>
            <p:cNvPr id="22" name="Rectangle 31"/>
            <p:cNvSpPr>
              <a:spLocks noChangeAspect="1" noChangeArrowheads="1"/>
            </p:cNvSpPr>
            <p:nvPr/>
          </p:nvSpPr>
          <p:spPr bwMode="auto">
            <a:xfrm>
              <a:off x="4340" y="1867"/>
              <a:ext cx="1152" cy="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 b="1">
                  <a:solidFill>
                    <a:srgbClr val="0000FF"/>
                  </a:solidFill>
                  <a:latin typeface="Times New Roman" pitchFamily="18" charset="0"/>
                </a:rPr>
                <a:t>渐变型边界</a:t>
              </a:r>
              <a:endParaRPr lang="zh-CN" altLang="en-US" sz="2423" b="1">
                <a:solidFill>
                  <a:srgbClr val="0000FF"/>
                </a:solidFill>
              </a:endParaRPr>
            </a:p>
          </p:txBody>
        </p:sp>
        <p:sp>
          <p:nvSpPr>
            <p:cNvPr id="23" name="Line 32"/>
            <p:cNvSpPr>
              <a:spLocks noChangeAspect="1" noChangeShapeType="1"/>
            </p:cNvSpPr>
            <p:nvPr/>
          </p:nvSpPr>
          <p:spPr bwMode="auto">
            <a:xfrm flipH="1" flipV="1">
              <a:off x="3765" y="2017"/>
              <a:ext cx="5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6731001" y="4800600"/>
            <a:ext cx="3690938" cy="831851"/>
            <a:chOff x="3280" y="3024"/>
            <a:chExt cx="2325" cy="524"/>
          </a:xfrm>
        </p:grpSpPr>
        <p:sp>
          <p:nvSpPr>
            <p:cNvPr id="25" name="Rectangle 20"/>
            <p:cNvSpPr>
              <a:spLocks noChangeAspect="1" noChangeArrowheads="1"/>
            </p:cNvSpPr>
            <p:nvPr/>
          </p:nvSpPr>
          <p:spPr bwMode="auto">
            <a:xfrm>
              <a:off x="4452" y="3024"/>
              <a:ext cx="1153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 b="1">
                  <a:solidFill>
                    <a:srgbClr val="FF0066"/>
                  </a:solidFill>
                  <a:latin typeface="Times New Roman" pitchFamily="18" charset="0"/>
                </a:rPr>
                <a:t>细线型边界</a:t>
              </a:r>
              <a:endParaRPr lang="zh-CN" altLang="en-US" sz="2423" b="1">
                <a:solidFill>
                  <a:srgbClr val="FF0066"/>
                </a:solidFill>
              </a:endParaRPr>
            </a:p>
          </p:txBody>
        </p:sp>
        <p:sp>
          <p:nvSpPr>
            <p:cNvPr id="26" name="Line 27"/>
            <p:cNvSpPr>
              <a:spLocks noChangeAspect="1" noChangeShapeType="1"/>
            </p:cNvSpPr>
            <p:nvPr/>
          </p:nvSpPr>
          <p:spPr bwMode="auto">
            <a:xfrm flipH="1">
              <a:off x="3543" y="3221"/>
              <a:ext cx="909" cy="32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280" y="3170"/>
              <a:ext cx="1172" cy="10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</p:spTree>
    <p:extLst>
      <p:ext uri="{BB962C8B-B14F-4D97-AF65-F5344CB8AC3E}">
        <p14:creationId xmlns:p14="http://schemas.microsoft.com/office/powerpoint/2010/main" val="37820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6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000374" y="1908092"/>
            <a:ext cx="8228245" cy="9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Marr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用高斯函数</a:t>
            </a:r>
            <a:r>
              <a:rPr lang="zh-CN" altLang="en-US" sz="2806" dirty="0">
                <a:solidFill>
                  <a:srgbClr val="C00000"/>
                </a:solidFill>
                <a:ea typeface="楷体" pitchFamily="49" charset="-122"/>
                <a:cs typeface="Times New Roman" panose="02020603050405020304" pitchFamily="18" charset="0"/>
              </a:rPr>
              <a:t>先对图像作平滑，然后用拉普拉斯算子检测边缘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，简称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LOG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滤波器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379547" y="4295911"/>
            <a:ext cx="7665731" cy="9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与图像函数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卷积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，得到一个平滑的图像函数，对该函数做拉普拉斯运算，提取边缘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02435" y="3010879"/>
            <a:ext cx="5958989" cy="1060995"/>
            <a:chOff x="511597" y="2292363"/>
            <a:chExt cx="4672013" cy="831850"/>
          </a:xfrm>
        </p:grpSpPr>
        <p:graphicFrame>
          <p:nvGraphicFramePr>
            <p:cNvPr id="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596183" y="2292363"/>
            <a:ext cx="2587427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3" imgW="1549080" imgH="482400" progId="Equation.DSMT4">
                    <p:embed/>
                  </p:oleObj>
                </mc:Choice>
                <mc:Fallback>
                  <p:oleObj name="Equation" r:id="rId3" imgW="1549080" imgH="482400" progId="Equation.DSMT4">
                    <p:embed/>
                    <p:pic>
                      <p:nvPicPr>
                        <p:cNvPr id="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183" y="2292363"/>
                          <a:ext cx="2587427" cy="831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511597" y="2576362"/>
              <a:ext cx="2316894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二元高斯函数：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04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70419" y="2051345"/>
            <a:ext cx="7373157" cy="595071"/>
            <a:chOff x="814033" y="1788331"/>
            <a:chExt cx="5780760" cy="466552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814033" y="1788331"/>
              <a:ext cx="1726425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可以证明：</a:t>
              </a:r>
            </a:p>
          </p:txBody>
        </p:sp>
        <p:graphicFrame>
          <p:nvGraphicFramePr>
            <p:cNvPr id="7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161240" y="1816733"/>
            <a:ext cx="443355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Equation" r:id="rId3" imgW="2933640" imgH="279360" progId="Equation.DSMT4">
                    <p:embed/>
                  </p:oleObj>
                </mc:Choice>
                <mc:Fallback>
                  <p:oleObj name="Equation" r:id="rId3" imgW="2933640" imgH="279360" progId="Equation.DSMT4">
                    <p:embed/>
                    <p:pic>
                      <p:nvPicPr>
                        <p:cNvPr id="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240" y="1816733"/>
                          <a:ext cx="4433553" cy="438150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2159788" y="4211689"/>
            <a:ext cx="8390630" cy="530394"/>
            <a:chOff x="730830" y="3141565"/>
            <a:chExt cx="6336229" cy="415844"/>
          </a:xfrm>
          <a:noFill/>
        </p:grpSpPr>
        <p:graphicFrame>
          <p:nvGraphicFramePr>
            <p:cNvPr id="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730830" y="3158947"/>
            <a:ext cx="1094792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quation" r:id="rId5" imgW="698400" imgH="253800" progId="Equation.DSMT4">
                    <p:embed/>
                  </p:oleObj>
                </mc:Choice>
                <mc:Fallback>
                  <p:oleObj name="Equation" r:id="rId5" imgW="698400" imgH="253800" progId="Equation.DSMT4">
                    <p:embed/>
                    <p:pic>
                      <p:nvPicPr>
                        <p:cNvPr id="8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" y="3158947"/>
                          <a:ext cx="1094792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721313" y="3141565"/>
              <a:ext cx="5345746" cy="35845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/>
            <a:p>
              <a:r>
                <a:rPr kumimoji="1" lang="zh-CN" altLang="en-US" sz="2806" b="1" dirty="0">
                  <a:solidFill>
                    <a:srgbClr val="7000C8"/>
                  </a:solidFill>
                  <a:latin typeface="楷体" pitchFamily="49" charset="-122"/>
                  <a:ea typeface="楷体" pitchFamily="49" charset="-122"/>
                </a:rPr>
                <a:t>为</a:t>
              </a:r>
              <a:r>
                <a:rPr kumimoji="1" lang="en-US" altLang="zh-CN" sz="2806" b="1" dirty="0">
                  <a:solidFill>
                    <a:srgbClr val="7000C8"/>
                  </a:solidFill>
                  <a:ea typeface="楷体" pitchFamily="49" charset="-122"/>
                  <a:cs typeface="Times New Roman" panose="02020603050405020304" pitchFamily="18" charset="0"/>
                </a:rPr>
                <a:t>LOG</a:t>
              </a:r>
              <a:r>
                <a:rPr kumimoji="1" lang="zh-CN" altLang="en-US" sz="2806" b="1" dirty="0">
                  <a:solidFill>
                    <a:srgbClr val="7000C8"/>
                  </a:solidFill>
                  <a:ea typeface="楷体" pitchFamily="49" charset="-122"/>
                  <a:cs typeface="Times New Roman" panose="02020603050405020304" pitchFamily="18" charset="0"/>
                </a:rPr>
                <a:t>滤波器，也称为</a:t>
              </a:r>
              <a:r>
                <a:rPr kumimoji="1" lang="en-US" altLang="zh-CN" sz="2806" b="1" dirty="0">
                  <a:solidFill>
                    <a:srgbClr val="7000C8"/>
                  </a:solidFill>
                  <a:ea typeface="楷体" pitchFamily="49" charset="-122"/>
                  <a:cs typeface="Times New Roman" panose="02020603050405020304" pitchFamily="18" charset="0"/>
                </a:rPr>
                <a:t>Marr-</a:t>
              </a:r>
              <a:r>
                <a:rPr kumimoji="1" lang="en-US" altLang="zh-CN" sz="2806" b="1" dirty="0" err="1">
                  <a:solidFill>
                    <a:srgbClr val="7000C8"/>
                  </a:solidFill>
                  <a:ea typeface="楷体" pitchFamily="49" charset="-122"/>
                  <a:cs typeface="Times New Roman" panose="02020603050405020304" pitchFamily="18" charset="0"/>
                </a:rPr>
                <a:t>Hildrech</a:t>
              </a:r>
              <a:r>
                <a:rPr kumimoji="1" lang="zh-CN" altLang="en-US" sz="2806" b="1" dirty="0">
                  <a:solidFill>
                    <a:srgbClr val="7000C8"/>
                  </a:solidFill>
                  <a:ea typeface="楷体" pitchFamily="49" charset="-122"/>
                  <a:cs typeface="Times New Roman" panose="02020603050405020304" pitchFamily="18" charset="0"/>
                </a:rPr>
                <a:t>算子</a:t>
              </a:r>
            </a:p>
          </p:txBody>
        </p:sp>
      </p:grpSp>
      <p:graphicFrame>
        <p:nvGraphicFramePr>
          <p:cNvPr id="10" name="Object 19"/>
          <p:cNvGraphicFramePr>
            <a:graphicFrameLocks noChangeAspect="1"/>
          </p:cNvGraphicFramePr>
          <p:nvPr>
            <p:extLst/>
          </p:nvPr>
        </p:nvGraphicFramePr>
        <p:xfrm>
          <a:off x="2451359" y="2966335"/>
          <a:ext cx="7582879" cy="96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7" imgW="3797280" imgH="482400" progId="Equation.DSMT4">
                  <p:embed/>
                </p:oleObj>
              </mc:Choice>
              <mc:Fallback>
                <p:oleObj name="Equation" r:id="rId7" imgW="3797280" imgH="482400" progId="Equation.DSMT4">
                  <p:embed/>
                  <p:pic>
                    <p:nvPicPr>
                      <p:cNvPr id="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359" y="2966335"/>
                        <a:ext cx="7582879" cy="96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286192" y="5086454"/>
            <a:ext cx="7910512" cy="105193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/>
          <a:lstStyle/>
          <a:p>
            <a:r>
              <a:rPr lang="el-GR" altLang="zh-CN" sz="2806" b="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6" b="1" dirty="0">
                <a:ea typeface="楷体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806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尺度因子</a:t>
            </a:r>
            <a:r>
              <a:rPr lang="zh-CN" altLang="en-US" sz="2806" b="1" dirty="0">
                <a:latin typeface="楷体" pitchFamily="49" charset="-122"/>
                <a:ea typeface="楷体" pitchFamily="49" charset="-122"/>
              </a:rPr>
              <a:t>，大的值可用来检测模糊的边缘，小的值可用来检测聚焦良好的图像细节。</a:t>
            </a:r>
          </a:p>
        </p:txBody>
      </p:sp>
    </p:spTree>
    <p:extLst>
      <p:ext uri="{BB962C8B-B14F-4D97-AF65-F5344CB8AC3E}">
        <p14:creationId xmlns:p14="http://schemas.microsoft.com/office/powerpoint/2010/main" val="15539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56554" y="1316594"/>
            <a:ext cx="4019794" cy="2755241"/>
            <a:chOff x="3710454" y="1032246"/>
            <a:chExt cx="3151630" cy="2160185"/>
          </a:xfrm>
        </p:grpSpPr>
        <p:pic>
          <p:nvPicPr>
            <p:cNvPr id="6" name="Picture 13" descr="log横截面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454" y="1032246"/>
              <a:ext cx="3151630" cy="1678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549435" y="2827711"/>
              <a:ext cx="1499608" cy="364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>
              <a:spAutoFit/>
            </a:bodyPr>
            <a:lstStyle/>
            <a:p>
              <a:r>
                <a:rPr lang="zh-CN" altLang="en-US" sz="2423" b="1" dirty="0">
                  <a:cs typeface="Times New Roman" panose="02020603050405020304" pitchFamily="18" charset="0"/>
                </a:rPr>
                <a:t>∇</a:t>
              </a:r>
              <a:r>
                <a:rPr lang="en-US" altLang="zh-CN" sz="2423" b="1" baseline="30000" dirty="0">
                  <a:cs typeface="Times New Roman" panose="02020603050405020304" pitchFamily="18" charset="0"/>
                </a:rPr>
                <a:t>2</a:t>
              </a:r>
              <a:r>
                <a:rPr lang="en-US" altLang="zh-CN" sz="2423" b="1" i="1" dirty="0">
                  <a:cs typeface="Times New Roman" panose="02020603050405020304" pitchFamily="18" charset="0"/>
                </a:rPr>
                <a:t>g</a:t>
              </a:r>
              <a:r>
                <a:rPr lang="zh-CN" altLang="en-US" sz="2423" b="1" dirty="0">
                  <a:cs typeface="Times New Roman" panose="02020603050405020304" pitchFamily="18" charset="0"/>
                </a:rPr>
                <a:t>的横截面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87526" y="1930864"/>
            <a:ext cx="4861385" cy="9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LOG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算子的形状如图所示，常称为墨西哥草帽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3477933" y="3324723"/>
          <a:ext cx="1326244" cy="48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622080" imgH="228600" progId="Equation.DSMT4">
                  <p:embed/>
                </p:oleObj>
              </mc:Choice>
              <mc:Fallback>
                <p:oleObj name="Equation" r:id="rId4" imgW="62208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933" y="3324723"/>
                        <a:ext cx="1326244" cy="48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284488" y="4172517"/>
            <a:ext cx="7944133" cy="1552575"/>
            <a:chOff x="596243" y="2952793"/>
            <a:chExt cx="6228421" cy="121726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6243" y="2952793"/>
              <a:ext cx="6228421" cy="1217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/>
            <a:p>
              <a:r>
                <a:rPr lang="zh-CN" altLang="en-US" sz="2806" b="1" dirty="0">
                  <a:ea typeface="楷体" pitchFamily="49" charset="-122"/>
                  <a:cs typeface="Times New Roman" panose="02020603050405020304" pitchFamily="18" charset="0"/>
                </a:rPr>
                <a:t>滤波器的大小由</a:t>
              </a:r>
              <a:r>
                <a:rPr lang="el-GR" altLang="zh-CN" sz="2806" b="1" i="1" dirty="0">
                  <a:ea typeface="楷体" pitchFamily="49" charset="-122"/>
                  <a:cs typeface="Times New Roman" panose="02020603050405020304" pitchFamily="18" charset="0"/>
                </a:rPr>
                <a:t>σ</a:t>
              </a:r>
              <a:r>
                <a:rPr lang="zh-CN" altLang="en-US" sz="2806" b="1" dirty="0">
                  <a:ea typeface="楷体" pitchFamily="49" charset="-122"/>
                  <a:cs typeface="Times New Roman" panose="02020603050405020304" pitchFamily="18" charset="0"/>
                </a:rPr>
                <a:t>的数值或等价地由</a:t>
              </a:r>
              <a:r>
                <a:rPr lang="en-US" altLang="zh-CN" sz="2806" b="1" i="1" dirty="0">
                  <a:ea typeface="楷体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6" b="1" baseline="-25000" dirty="0">
                  <a:ea typeface="楷体" pitchFamily="49" charset="-122"/>
                  <a:cs typeface="Times New Roman" panose="02020603050405020304" pitchFamily="18" charset="0"/>
                </a:rPr>
                <a:t>2D</a:t>
              </a:r>
              <a:r>
                <a:rPr lang="zh-CN" altLang="en-US" sz="2806" b="1" dirty="0">
                  <a:ea typeface="楷体" pitchFamily="49" charset="-122"/>
                  <a:cs typeface="Times New Roman" panose="02020603050405020304" pitchFamily="18" charset="0"/>
                </a:rPr>
                <a:t>的数值来确定。为了不使函数被过分地截短，应在足够大的窗口内作计算，窗口宽度通常取为：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/>
            </p:nvPr>
          </p:nvGraphicFramePr>
          <p:xfrm>
            <a:off x="5340350" y="3697799"/>
            <a:ext cx="125253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6" imgW="799920" imgH="228600" progId="Equation.DSMT4">
                    <p:embed/>
                  </p:oleObj>
                </mc:Choice>
                <mc:Fallback>
                  <p:oleObj name="Equation" r:id="rId6" imgW="799920" imgH="228600" progId="Equation.DSMT4">
                    <p:embed/>
                    <p:pic>
                      <p:nvPicPr>
                        <p:cNvPr id="11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350" y="3697799"/>
                          <a:ext cx="1252538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14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787526" y="1930863"/>
            <a:ext cx="2632953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模板形式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3137767" y="3911916"/>
          <a:ext cx="2063271" cy="151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952200" imgH="698400" progId="Equation.DSMT4">
                  <p:embed/>
                </p:oleObj>
              </mc:Choice>
              <mc:Fallback>
                <p:oleObj name="Equation" r:id="rId3" imgW="952200" imgH="698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767" y="3911916"/>
                        <a:ext cx="2063271" cy="1512527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6093976" y="3415840"/>
          <a:ext cx="3387491" cy="250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1562040" imgH="1155600" progId="Equation.DSMT4">
                  <p:embed/>
                </p:oleObj>
              </mc:Choice>
              <mc:Fallback>
                <p:oleObj name="Equation" r:id="rId5" imgW="1562040" imgH="1155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976" y="3415840"/>
                        <a:ext cx="3387491" cy="2504678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30409" y="2648328"/>
            <a:ext cx="675051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/>
          <a:lstStyle/>
          <a:p>
            <a:r>
              <a:rPr lang="el-GR" altLang="zh-CN" sz="2806" b="1" i="1" dirty="0">
                <a:ea typeface="楷体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取不同的值，对应不同大小的模板</a:t>
            </a:r>
            <a:endParaRPr lang="el-GR" altLang="zh-CN" sz="2806" b="1" dirty="0"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9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655865" y="1903313"/>
          <a:ext cx="6878247" cy="441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3936960" imgH="2527200" progId="Equation.DSMT4">
                  <p:embed/>
                </p:oleObj>
              </mc:Choice>
              <mc:Fallback>
                <p:oleObj name="Equation" r:id="rId3" imgW="3936960" imgH="252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65" y="1903313"/>
                        <a:ext cx="6878247" cy="4416091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84614" y="6324094"/>
            <a:ext cx="461962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/>
          <a:lstStyle/>
          <a:p>
            <a:r>
              <a:rPr lang="en-US" altLang="zh-CN" sz="2423" b="1" dirty="0">
                <a:cs typeface="Times New Roman" panose="02020603050405020304" pitchFamily="18" charset="0"/>
              </a:rPr>
              <a:t>11×11</a:t>
            </a:r>
            <a:r>
              <a:rPr lang="zh-CN" altLang="en-US" sz="2423" b="1" dirty="0">
                <a:cs typeface="Times New Roman" panose="02020603050405020304" pitchFamily="18" charset="0"/>
              </a:rPr>
              <a:t>的</a:t>
            </a:r>
            <a:r>
              <a:rPr lang="en-US" altLang="zh-CN" sz="2423" b="1" dirty="0">
                <a:cs typeface="Times New Roman" panose="02020603050405020304" pitchFamily="18" charset="0"/>
              </a:rPr>
              <a:t>LOG</a:t>
            </a:r>
            <a:r>
              <a:rPr lang="zh-CN" altLang="en-US" sz="2423" b="1" dirty="0">
                <a:cs typeface="Times New Roman" panose="02020603050405020304" pitchFamily="18" charset="0"/>
              </a:rPr>
              <a:t>近似模板，</a:t>
            </a:r>
            <a:r>
              <a:rPr lang="el-GR" altLang="zh-CN" sz="2423" b="1" i="1" dirty="0">
                <a:cs typeface="Times New Roman" panose="02020603050405020304" pitchFamily="18" charset="0"/>
              </a:rPr>
              <a:t>σ</a:t>
            </a:r>
            <a:r>
              <a:rPr lang="en-US" altLang="zh-CN" sz="2423" b="1" baseline="30000" dirty="0">
                <a:cs typeface="Times New Roman" panose="02020603050405020304" pitchFamily="18" charset="0"/>
              </a:rPr>
              <a:t>2</a:t>
            </a:r>
            <a:r>
              <a:rPr lang="zh-CN" altLang="en-US" sz="2423" b="1" dirty="0">
                <a:cs typeface="Times New Roman" panose="02020603050405020304" pitchFamily="18" charset="0"/>
              </a:rPr>
              <a:t>＝</a:t>
            </a:r>
            <a:r>
              <a:rPr lang="en-US" altLang="zh-CN" sz="2423" b="1" dirty="0">
                <a:cs typeface="Times New Roman" panose="02020603050405020304" pitchFamily="18" charset="0"/>
              </a:rPr>
              <a:t>2</a:t>
            </a:r>
            <a:endParaRPr lang="el-GR" altLang="zh-CN" sz="2423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146723" y="1821735"/>
            <a:ext cx="8081897" cy="441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('lotus.jpg')));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(Image),title('</a:t>
            </a:r>
            <a:r>
              <a:rPr lang="zh-CN" altLang="en-US" sz="2806" dirty="0"/>
              <a:t>原图像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/>
              <a:t>BW= edge(</a:t>
            </a:r>
            <a:r>
              <a:rPr lang="en-US" altLang="zh-CN" sz="2806" dirty="0" err="1"/>
              <a:t>Image,'log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(BW),title('Log</a:t>
            </a:r>
            <a:r>
              <a:rPr lang="zh-CN" altLang="en-US" sz="2806" dirty="0"/>
              <a:t>边缘检测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/>
              <a:t>H=</a:t>
            </a:r>
            <a:r>
              <a:rPr lang="en-US" altLang="zh-CN" sz="2806" dirty="0" err="1"/>
              <a:t>fspecial</a:t>
            </a:r>
            <a:r>
              <a:rPr lang="en-US" altLang="zh-CN" sz="2806" dirty="0"/>
              <a:t>('log',7,1);</a:t>
            </a:r>
          </a:p>
          <a:p>
            <a:r>
              <a:rPr lang="en-US" altLang="zh-CN" sz="2806" dirty="0"/>
              <a:t>R=</a:t>
            </a:r>
            <a:r>
              <a:rPr lang="en-US" altLang="zh-CN" sz="2806" dirty="0" err="1"/>
              <a:t>imfilter</a:t>
            </a:r>
            <a:r>
              <a:rPr lang="en-US" altLang="zh-CN" sz="2806" dirty="0"/>
              <a:t>(</a:t>
            </a:r>
            <a:r>
              <a:rPr lang="en-US" altLang="zh-CN" sz="2806" dirty="0" err="1"/>
              <a:t>Image,H</a:t>
            </a:r>
            <a:r>
              <a:rPr lang="en-US" altLang="zh-CN" sz="2806" dirty="0"/>
              <a:t>);</a:t>
            </a:r>
          </a:p>
          <a:p>
            <a:r>
              <a:rPr lang="en-US" altLang="zh-CN" sz="2806" dirty="0" err="1"/>
              <a:t>edgeImage</a:t>
            </a:r>
            <a:r>
              <a:rPr lang="en-US" altLang="zh-CN" sz="2806" dirty="0"/>
              <a:t>=abs(R);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edgeImage</a:t>
            </a:r>
            <a:r>
              <a:rPr lang="en-US" altLang="zh-CN" sz="2806" dirty="0"/>
              <a:t>),title('Log</a:t>
            </a:r>
            <a:r>
              <a:rPr lang="zh-CN" altLang="en-US" sz="2806" dirty="0"/>
              <a:t>滤波图像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 err="1"/>
              <a:t>sharpImage</a:t>
            </a:r>
            <a:r>
              <a:rPr lang="en-US" altLang="zh-CN" sz="2806" dirty="0"/>
              <a:t>=</a:t>
            </a:r>
            <a:r>
              <a:rPr lang="en-US" altLang="zh-CN" sz="2806" dirty="0" err="1"/>
              <a:t>Image+edgeImage</a:t>
            </a:r>
            <a:r>
              <a:rPr lang="en-US" altLang="zh-CN" sz="2806" dirty="0"/>
              <a:t>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</a:t>
            </a:r>
            <a:r>
              <a:rPr lang="en-US" altLang="zh-CN" sz="2806" dirty="0" err="1"/>
              <a:t>sharpImage</a:t>
            </a:r>
            <a:r>
              <a:rPr lang="en-US" altLang="zh-CN" sz="2806" dirty="0"/>
              <a:t>),title('Log</a:t>
            </a:r>
            <a:r>
              <a:rPr lang="zh-CN" altLang="en-US" sz="2806" dirty="0"/>
              <a:t>锐化图像</a:t>
            </a:r>
            <a:r>
              <a:rPr lang="en-US" altLang="zh-CN" sz="2806" dirty="0"/>
              <a:t>');</a:t>
            </a:r>
            <a:endParaRPr lang="zh-CN" altLang="en-US" sz="2806" dirty="0"/>
          </a:p>
        </p:txBody>
      </p:sp>
    </p:spTree>
    <p:extLst>
      <p:ext uri="{BB962C8B-B14F-4D97-AF65-F5344CB8AC3E}">
        <p14:creationId xmlns:p14="http://schemas.microsoft.com/office/powerpoint/2010/main" val="23866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pic>
        <p:nvPicPr>
          <p:cNvPr id="138242" name="Picture 2" descr="Log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03" y="2051600"/>
            <a:ext cx="2775246" cy="22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 descr="Loge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3" y="2051600"/>
            <a:ext cx="2775246" cy="22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4" name="Picture 4" descr="Logshar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43" y="2051600"/>
            <a:ext cx="2775246" cy="22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254980" y="4393359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边缘检测</a:t>
            </a:r>
          </a:p>
        </p:txBody>
      </p:sp>
      <p:sp>
        <p:nvSpPr>
          <p:cNvPr id="10" name="矩形 9"/>
          <p:cNvSpPr/>
          <p:nvPr/>
        </p:nvSpPr>
        <p:spPr>
          <a:xfrm>
            <a:off x="5229200" y="4393359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滤波图像</a:t>
            </a:r>
          </a:p>
        </p:txBody>
      </p:sp>
      <p:sp>
        <p:nvSpPr>
          <p:cNvPr id="11" name="矩形 10"/>
          <p:cNvSpPr/>
          <p:nvPr/>
        </p:nvSpPr>
        <p:spPr>
          <a:xfrm>
            <a:off x="8203420" y="4393359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锐化图像</a:t>
            </a:r>
          </a:p>
        </p:txBody>
      </p:sp>
    </p:spTree>
    <p:extLst>
      <p:ext uri="{BB962C8B-B14F-4D97-AF65-F5344CB8AC3E}">
        <p14:creationId xmlns:p14="http://schemas.microsoft.com/office/powerpoint/2010/main" val="37656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779347" y="1843897"/>
            <a:ext cx="3061116" cy="4591929"/>
            <a:chOff x="541939" y="1248471"/>
            <a:chExt cx="2400000" cy="3600200"/>
          </a:xfrm>
        </p:grpSpPr>
        <p:pic>
          <p:nvPicPr>
            <p:cNvPr id="3" name="Picture 4" descr="bird-007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39" y="1248471"/>
              <a:ext cx="24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5" descr="bird-007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39" y="3048671"/>
              <a:ext cx="24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063140" y="1843897"/>
            <a:ext cx="1971084" cy="4615945"/>
            <a:chOff x="3476563" y="1229642"/>
            <a:chExt cx="1545385" cy="3619029"/>
          </a:xfrm>
        </p:grpSpPr>
        <p:pic>
          <p:nvPicPr>
            <p:cNvPr id="5" name="Picture 6" descr="bmp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1" t="33614"/>
            <a:stretch>
              <a:fillRect/>
            </a:stretch>
          </p:blipFill>
          <p:spPr bwMode="auto">
            <a:xfrm>
              <a:off x="3476563" y="3048671"/>
              <a:ext cx="1545385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" descr="bmp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0" t="33023"/>
            <a:stretch>
              <a:fillRect/>
            </a:stretch>
          </p:blipFill>
          <p:spPr bwMode="auto">
            <a:xfrm>
              <a:off x="3476563" y="1229642"/>
              <a:ext cx="1544400" cy="1818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组合 10"/>
          <p:cNvGrpSpPr/>
          <p:nvPr/>
        </p:nvGrpSpPr>
        <p:grpSpPr>
          <a:xfrm>
            <a:off x="7213772" y="1843897"/>
            <a:ext cx="3061116" cy="4591929"/>
            <a:chOff x="4593801" y="1248471"/>
            <a:chExt cx="2400000" cy="36002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801" y="1248471"/>
              <a:ext cx="2400000" cy="1800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801" y="3048671"/>
              <a:ext cx="2400000" cy="1800000"/>
            </a:xfrm>
            <a:prstGeom prst="rect">
              <a:avLst/>
            </a:prstGeom>
          </p:spPr>
        </p:pic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7.4.2 LOG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696109" y="1178830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</p:spTree>
    <p:extLst>
      <p:ext uri="{BB962C8B-B14F-4D97-AF65-F5344CB8AC3E}">
        <p14:creationId xmlns:p14="http://schemas.microsoft.com/office/powerpoint/2010/main" val="13257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7.4.3 Canny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274742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）最优边缘检测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65326" y="1910413"/>
            <a:ext cx="8440738" cy="9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John </a:t>
            </a:r>
            <a:r>
              <a:rPr lang="en-US" altLang="zh-CN" sz="2806" dirty="0" err="1">
                <a:latin typeface="楷体" pitchFamily="49" charset="-122"/>
                <a:ea typeface="楷体" pitchFamily="49" charset="-122"/>
              </a:rPr>
              <a:t>F.Canny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于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1986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年开发出来的一个</a:t>
            </a: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多级边缘检测算法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，被很多人认为是边缘检测的最优算法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5325" y="3017195"/>
            <a:ext cx="6840064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最优边缘检测的三个主要评价标准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7764" y="3566765"/>
            <a:ext cx="7988300" cy="288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低错误率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。标识出尽可能多的实际边缘，同时尽可能的减少噪声产生的误报。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对边缘的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定位准确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。标识出的边缘要与图像中的实际边缘尽可能接近。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最小响应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。图像中的边缘最好只标识一次，并且可能存在的图像噪声部分不应标识为边缘。 </a:t>
            </a:r>
          </a:p>
        </p:txBody>
      </p:sp>
    </p:spTree>
    <p:extLst>
      <p:ext uri="{BB962C8B-B14F-4D97-AF65-F5344CB8AC3E}">
        <p14:creationId xmlns:p14="http://schemas.microsoft.com/office/powerpoint/2010/main" val="3035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7.4.3 Canny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）步骤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9126" y="1892546"/>
            <a:ext cx="8459788" cy="400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使用高斯平滑滤波器卷积降噪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计算平滑图像的梯度幅值和方向，可采用不同的梯度算子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对梯度幅值应用非极大抑制，即找出图像梯度中的局部极大值点，其他非局部极大值点置零</a:t>
            </a: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使用双阈值检测和连接边缘</a:t>
            </a: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高阈值用来找到每一条线段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低阈值用来确定线段上的点</a:t>
            </a:r>
          </a:p>
        </p:txBody>
      </p:sp>
    </p:spTree>
    <p:extLst>
      <p:ext uri="{BB962C8B-B14F-4D97-AF65-F5344CB8AC3E}">
        <p14:creationId xmlns:p14="http://schemas.microsoft.com/office/powerpoint/2010/main" val="6786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1616086" y="2416653"/>
            <a:ext cx="8918564" cy="507207"/>
            <a:chOff x="72198" y="2074743"/>
            <a:chExt cx="6992402" cy="397664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618037" y="2074743"/>
              <a:ext cx="5446563" cy="397664"/>
            </a:xfrm>
            <a:custGeom>
              <a:avLst/>
              <a:gdLst>
                <a:gd name="T0" fmla="*/ 0 w 5469"/>
                <a:gd name="T1" fmla="*/ 843 h 846"/>
                <a:gd name="T2" fmla="*/ 818 w 5469"/>
                <a:gd name="T3" fmla="*/ 845 h 846"/>
                <a:gd name="T4" fmla="*/ 970 w 5469"/>
                <a:gd name="T5" fmla="*/ 10 h 846"/>
                <a:gd name="T6" fmla="*/ 1435 w 5469"/>
                <a:gd name="T7" fmla="*/ 10 h 846"/>
                <a:gd name="T8" fmla="*/ 1499 w 5469"/>
                <a:gd name="T9" fmla="*/ 843 h 846"/>
                <a:gd name="T10" fmla="*/ 1566 w 5469"/>
                <a:gd name="T11" fmla="*/ 9 h 846"/>
                <a:gd name="T12" fmla="*/ 2355 w 5469"/>
                <a:gd name="T13" fmla="*/ 10 h 846"/>
                <a:gd name="T14" fmla="*/ 2493 w 5469"/>
                <a:gd name="T15" fmla="*/ 846 h 846"/>
                <a:gd name="T16" fmla="*/ 3336 w 5469"/>
                <a:gd name="T17" fmla="*/ 846 h 846"/>
                <a:gd name="T18" fmla="*/ 3408 w 5469"/>
                <a:gd name="T19" fmla="*/ 0 h 846"/>
                <a:gd name="T20" fmla="*/ 3474 w 5469"/>
                <a:gd name="T21" fmla="*/ 846 h 846"/>
                <a:gd name="T22" fmla="*/ 4140 w 5469"/>
                <a:gd name="T23" fmla="*/ 846 h 846"/>
                <a:gd name="T24" fmla="*/ 4473 w 5469"/>
                <a:gd name="T25" fmla="*/ 9 h 846"/>
                <a:gd name="T26" fmla="*/ 4596 w 5469"/>
                <a:gd name="T27" fmla="*/ 9 h 846"/>
                <a:gd name="T28" fmla="*/ 4932 w 5469"/>
                <a:gd name="T29" fmla="*/ 846 h 846"/>
                <a:gd name="T30" fmla="*/ 5469 w 5469"/>
                <a:gd name="T31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69" h="846">
                  <a:moveTo>
                    <a:pt x="0" y="843"/>
                  </a:moveTo>
                  <a:lnTo>
                    <a:pt x="818" y="845"/>
                  </a:lnTo>
                  <a:lnTo>
                    <a:pt x="970" y="10"/>
                  </a:lnTo>
                  <a:lnTo>
                    <a:pt x="1435" y="10"/>
                  </a:lnTo>
                  <a:lnTo>
                    <a:pt x="1499" y="843"/>
                  </a:lnTo>
                  <a:lnTo>
                    <a:pt x="1566" y="9"/>
                  </a:lnTo>
                  <a:lnTo>
                    <a:pt x="2355" y="10"/>
                  </a:lnTo>
                  <a:lnTo>
                    <a:pt x="2493" y="846"/>
                  </a:lnTo>
                  <a:lnTo>
                    <a:pt x="3336" y="846"/>
                  </a:lnTo>
                  <a:lnTo>
                    <a:pt x="3408" y="0"/>
                  </a:lnTo>
                  <a:lnTo>
                    <a:pt x="3474" y="846"/>
                  </a:lnTo>
                  <a:lnTo>
                    <a:pt x="4140" y="846"/>
                  </a:lnTo>
                  <a:lnTo>
                    <a:pt x="4473" y="9"/>
                  </a:lnTo>
                  <a:lnTo>
                    <a:pt x="4596" y="9"/>
                  </a:lnTo>
                  <a:lnTo>
                    <a:pt x="4932" y="846"/>
                  </a:lnTo>
                  <a:lnTo>
                    <a:pt x="5469" y="846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/>
            <a:p>
              <a:endParaRPr lang="zh-CN" altLang="en-US" sz="2296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72198" y="2102437"/>
              <a:ext cx="1440000" cy="3422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marL="455593" indent="-455593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变化曲线图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16086" y="3035152"/>
            <a:ext cx="8921740" cy="944910"/>
            <a:chOff x="72198" y="2688431"/>
            <a:chExt cx="6994892" cy="740836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618038" y="2688431"/>
              <a:ext cx="5449052" cy="740836"/>
            </a:xfrm>
            <a:custGeom>
              <a:avLst/>
              <a:gdLst>
                <a:gd name="T0" fmla="*/ 0 w 5471"/>
                <a:gd name="T1" fmla="*/ 845 h 1605"/>
                <a:gd name="T2" fmla="*/ 814 w 5471"/>
                <a:gd name="T3" fmla="*/ 845 h 1605"/>
                <a:gd name="T4" fmla="*/ 897 w 5471"/>
                <a:gd name="T5" fmla="*/ 0 h 1605"/>
                <a:gd name="T6" fmla="*/ 969 w 5471"/>
                <a:gd name="T7" fmla="*/ 845 h 1605"/>
                <a:gd name="T8" fmla="*/ 1437 w 5471"/>
                <a:gd name="T9" fmla="*/ 846 h 1605"/>
                <a:gd name="T10" fmla="*/ 1470 w 5471"/>
                <a:gd name="T11" fmla="*/ 1251 h 1605"/>
                <a:gd name="T12" fmla="*/ 1533 w 5471"/>
                <a:gd name="T13" fmla="*/ 438 h 1605"/>
                <a:gd name="T14" fmla="*/ 1569 w 5471"/>
                <a:gd name="T15" fmla="*/ 849 h 1605"/>
                <a:gd name="T16" fmla="*/ 2343 w 5471"/>
                <a:gd name="T17" fmla="*/ 846 h 1605"/>
                <a:gd name="T18" fmla="*/ 2427 w 5471"/>
                <a:gd name="T19" fmla="*/ 1605 h 1605"/>
                <a:gd name="T20" fmla="*/ 2494 w 5471"/>
                <a:gd name="T21" fmla="*/ 846 h 1605"/>
                <a:gd name="T22" fmla="*/ 3336 w 5471"/>
                <a:gd name="T23" fmla="*/ 846 h 1605"/>
                <a:gd name="T24" fmla="*/ 3372 w 5471"/>
                <a:gd name="T25" fmla="*/ 432 h 1605"/>
                <a:gd name="T26" fmla="*/ 3438 w 5471"/>
                <a:gd name="T27" fmla="*/ 1254 h 1605"/>
                <a:gd name="T28" fmla="*/ 3474 w 5471"/>
                <a:gd name="T29" fmla="*/ 846 h 1605"/>
                <a:gd name="T30" fmla="*/ 4134 w 5471"/>
                <a:gd name="T31" fmla="*/ 846 h 1605"/>
                <a:gd name="T32" fmla="*/ 4167 w 5471"/>
                <a:gd name="T33" fmla="*/ 669 h 1605"/>
                <a:gd name="T34" fmla="*/ 4473 w 5471"/>
                <a:gd name="T35" fmla="*/ 669 h 1605"/>
                <a:gd name="T36" fmla="*/ 4509 w 5471"/>
                <a:gd name="T37" fmla="*/ 846 h 1605"/>
                <a:gd name="T38" fmla="*/ 4563 w 5471"/>
                <a:gd name="T39" fmla="*/ 846 h 1605"/>
                <a:gd name="T40" fmla="*/ 4602 w 5471"/>
                <a:gd name="T41" fmla="*/ 1011 h 1605"/>
                <a:gd name="T42" fmla="*/ 4908 w 5471"/>
                <a:gd name="T43" fmla="*/ 1011 h 1605"/>
                <a:gd name="T44" fmla="*/ 4935 w 5471"/>
                <a:gd name="T45" fmla="*/ 846 h 1605"/>
                <a:gd name="T46" fmla="*/ 5471 w 5471"/>
                <a:gd name="T47" fmla="*/ 846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71" h="1605">
                  <a:moveTo>
                    <a:pt x="0" y="845"/>
                  </a:moveTo>
                  <a:lnTo>
                    <a:pt x="814" y="845"/>
                  </a:lnTo>
                  <a:lnTo>
                    <a:pt x="897" y="0"/>
                  </a:lnTo>
                  <a:lnTo>
                    <a:pt x="969" y="845"/>
                  </a:lnTo>
                  <a:lnTo>
                    <a:pt x="1437" y="846"/>
                  </a:lnTo>
                  <a:lnTo>
                    <a:pt x="1470" y="1251"/>
                  </a:lnTo>
                  <a:lnTo>
                    <a:pt x="1533" y="438"/>
                  </a:lnTo>
                  <a:lnTo>
                    <a:pt x="1569" y="849"/>
                  </a:lnTo>
                  <a:lnTo>
                    <a:pt x="2343" y="846"/>
                  </a:lnTo>
                  <a:lnTo>
                    <a:pt x="2427" y="1605"/>
                  </a:lnTo>
                  <a:lnTo>
                    <a:pt x="2494" y="846"/>
                  </a:lnTo>
                  <a:lnTo>
                    <a:pt x="3336" y="846"/>
                  </a:lnTo>
                  <a:lnTo>
                    <a:pt x="3372" y="432"/>
                  </a:lnTo>
                  <a:lnTo>
                    <a:pt x="3438" y="1254"/>
                  </a:lnTo>
                  <a:lnTo>
                    <a:pt x="3474" y="846"/>
                  </a:lnTo>
                  <a:lnTo>
                    <a:pt x="4134" y="846"/>
                  </a:lnTo>
                  <a:lnTo>
                    <a:pt x="4167" y="669"/>
                  </a:lnTo>
                  <a:lnTo>
                    <a:pt x="4473" y="669"/>
                  </a:lnTo>
                  <a:lnTo>
                    <a:pt x="4509" y="846"/>
                  </a:lnTo>
                  <a:lnTo>
                    <a:pt x="4563" y="846"/>
                  </a:lnTo>
                  <a:lnTo>
                    <a:pt x="4602" y="1011"/>
                  </a:lnTo>
                  <a:lnTo>
                    <a:pt x="4908" y="1011"/>
                  </a:lnTo>
                  <a:lnTo>
                    <a:pt x="4935" y="846"/>
                  </a:lnTo>
                  <a:lnTo>
                    <a:pt x="5471" y="846"/>
                  </a:lnTo>
                </a:path>
              </a:pathLst>
            </a:custGeom>
            <a:noFill/>
            <a:ln w="9525" cap="flat" cmpd="sng">
              <a:solidFill>
                <a:srgbClr val="0000C8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/>
            <a:p>
              <a:endParaRPr lang="zh-CN" altLang="en-US" sz="2296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2198" y="2887710"/>
              <a:ext cx="1314344" cy="3422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marL="455593" indent="-455593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一阶导数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616086" y="3980062"/>
            <a:ext cx="8980255" cy="806798"/>
            <a:chOff x="72198" y="3480519"/>
            <a:chExt cx="7040769" cy="632552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72198" y="3625656"/>
              <a:ext cx="1315588" cy="3422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marL="455593" indent="-455593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二阶导数</a:t>
              </a: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1660181" y="3480519"/>
              <a:ext cx="5452786" cy="632552"/>
            </a:xfrm>
            <a:custGeom>
              <a:avLst/>
              <a:gdLst>
                <a:gd name="T0" fmla="*/ 0 w 5475"/>
                <a:gd name="T1" fmla="*/ 593 h 1143"/>
                <a:gd name="T2" fmla="*/ 819 w 5475"/>
                <a:gd name="T3" fmla="*/ 594 h 1143"/>
                <a:gd name="T4" fmla="*/ 860 w 5475"/>
                <a:gd name="T5" fmla="*/ 0 h 1143"/>
                <a:gd name="T6" fmla="*/ 932 w 5475"/>
                <a:gd name="T7" fmla="*/ 1131 h 1143"/>
                <a:gd name="T8" fmla="*/ 969 w 5475"/>
                <a:gd name="T9" fmla="*/ 593 h 1143"/>
                <a:gd name="T10" fmla="*/ 1435 w 5475"/>
                <a:gd name="T11" fmla="*/ 593 h 1143"/>
                <a:gd name="T12" fmla="*/ 1446 w 5475"/>
                <a:gd name="T13" fmla="*/ 861 h 1143"/>
                <a:gd name="T14" fmla="*/ 1508 w 5475"/>
                <a:gd name="T15" fmla="*/ 322 h 1143"/>
                <a:gd name="T16" fmla="*/ 1548 w 5475"/>
                <a:gd name="T17" fmla="*/ 863 h 1143"/>
                <a:gd name="T18" fmla="*/ 1572 w 5475"/>
                <a:gd name="T19" fmla="*/ 596 h 1143"/>
                <a:gd name="T20" fmla="*/ 2340 w 5475"/>
                <a:gd name="T21" fmla="*/ 596 h 1143"/>
                <a:gd name="T22" fmla="*/ 2384 w 5475"/>
                <a:gd name="T23" fmla="*/ 1143 h 1143"/>
                <a:gd name="T24" fmla="*/ 2460 w 5475"/>
                <a:gd name="T25" fmla="*/ 28 h 1143"/>
                <a:gd name="T26" fmla="*/ 2495 w 5475"/>
                <a:gd name="T27" fmla="*/ 593 h 1143"/>
                <a:gd name="T28" fmla="*/ 3318 w 5475"/>
                <a:gd name="T29" fmla="*/ 592 h 1143"/>
                <a:gd name="T30" fmla="*/ 3348 w 5475"/>
                <a:gd name="T31" fmla="*/ 315 h 1143"/>
                <a:gd name="T32" fmla="*/ 3405 w 5475"/>
                <a:gd name="T33" fmla="*/ 867 h 1143"/>
                <a:gd name="T34" fmla="*/ 3462 w 5475"/>
                <a:gd name="T35" fmla="*/ 315 h 1143"/>
                <a:gd name="T36" fmla="*/ 3492 w 5475"/>
                <a:gd name="T37" fmla="*/ 592 h 1143"/>
                <a:gd name="T38" fmla="*/ 4140 w 5475"/>
                <a:gd name="T39" fmla="*/ 593 h 1143"/>
                <a:gd name="T40" fmla="*/ 4152 w 5475"/>
                <a:gd name="T41" fmla="*/ 524 h 1143"/>
                <a:gd name="T42" fmla="*/ 4161 w 5475"/>
                <a:gd name="T43" fmla="*/ 594 h 1143"/>
                <a:gd name="T44" fmla="*/ 4473 w 5475"/>
                <a:gd name="T45" fmla="*/ 594 h 1143"/>
                <a:gd name="T46" fmla="*/ 4488 w 5475"/>
                <a:gd name="T47" fmla="*/ 660 h 1143"/>
                <a:gd name="T48" fmla="*/ 4504 w 5475"/>
                <a:gd name="T49" fmla="*/ 593 h 1143"/>
                <a:gd name="T50" fmla="*/ 4575 w 5475"/>
                <a:gd name="T51" fmla="*/ 594 h 1143"/>
                <a:gd name="T52" fmla="*/ 4587 w 5475"/>
                <a:gd name="T53" fmla="*/ 658 h 1143"/>
                <a:gd name="T54" fmla="*/ 4608 w 5475"/>
                <a:gd name="T55" fmla="*/ 594 h 1143"/>
                <a:gd name="T56" fmla="*/ 4902 w 5475"/>
                <a:gd name="T57" fmla="*/ 594 h 1143"/>
                <a:gd name="T58" fmla="*/ 4920 w 5475"/>
                <a:gd name="T59" fmla="*/ 534 h 1143"/>
                <a:gd name="T60" fmla="*/ 4935 w 5475"/>
                <a:gd name="T61" fmla="*/ 593 h 1143"/>
                <a:gd name="T62" fmla="*/ 5475 w 5475"/>
                <a:gd name="T63" fmla="*/ 594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75" h="1143">
                  <a:moveTo>
                    <a:pt x="0" y="593"/>
                  </a:moveTo>
                  <a:lnTo>
                    <a:pt x="819" y="594"/>
                  </a:lnTo>
                  <a:lnTo>
                    <a:pt x="860" y="0"/>
                  </a:lnTo>
                  <a:lnTo>
                    <a:pt x="932" y="1131"/>
                  </a:lnTo>
                  <a:lnTo>
                    <a:pt x="969" y="593"/>
                  </a:lnTo>
                  <a:lnTo>
                    <a:pt x="1435" y="593"/>
                  </a:lnTo>
                  <a:lnTo>
                    <a:pt x="1446" y="861"/>
                  </a:lnTo>
                  <a:lnTo>
                    <a:pt x="1508" y="322"/>
                  </a:lnTo>
                  <a:lnTo>
                    <a:pt x="1548" y="863"/>
                  </a:lnTo>
                  <a:lnTo>
                    <a:pt x="1572" y="596"/>
                  </a:lnTo>
                  <a:lnTo>
                    <a:pt x="2340" y="596"/>
                  </a:lnTo>
                  <a:lnTo>
                    <a:pt x="2384" y="1143"/>
                  </a:lnTo>
                  <a:lnTo>
                    <a:pt x="2460" y="28"/>
                  </a:lnTo>
                  <a:lnTo>
                    <a:pt x="2495" y="593"/>
                  </a:lnTo>
                  <a:lnTo>
                    <a:pt x="3318" y="592"/>
                  </a:lnTo>
                  <a:lnTo>
                    <a:pt x="3348" y="315"/>
                  </a:lnTo>
                  <a:lnTo>
                    <a:pt x="3405" y="867"/>
                  </a:lnTo>
                  <a:lnTo>
                    <a:pt x="3462" y="315"/>
                  </a:lnTo>
                  <a:lnTo>
                    <a:pt x="3492" y="592"/>
                  </a:lnTo>
                  <a:lnTo>
                    <a:pt x="4140" y="593"/>
                  </a:lnTo>
                  <a:lnTo>
                    <a:pt x="4152" y="524"/>
                  </a:lnTo>
                  <a:lnTo>
                    <a:pt x="4161" y="594"/>
                  </a:lnTo>
                  <a:lnTo>
                    <a:pt x="4473" y="594"/>
                  </a:lnTo>
                  <a:lnTo>
                    <a:pt x="4488" y="660"/>
                  </a:lnTo>
                  <a:lnTo>
                    <a:pt x="4504" y="593"/>
                  </a:lnTo>
                  <a:lnTo>
                    <a:pt x="4575" y="594"/>
                  </a:lnTo>
                  <a:lnTo>
                    <a:pt x="4587" y="658"/>
                  </a:lnTo>
                  <a:lnTo>
                    <a:pt x="4608" y="594"/>
                  </a:lnTo>
                  <a:lnTo>
                    <a:pt x="4902" y="594"/>
                  </a:lnTo>
                  <a:lnTo>
                    <a:pt x="4920" y="534"/>
                  </a:lnTo>
                  <a:lnTo>
                    <a:pt x="4935" y="593"/>
                  </a:lnTo>
                  <a:lnTo>
                    <a:pt x="5475" y="594"/>
                  </a:ln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/>
            <a:p>
              <a:endParaRPr lang="zh-CN" altLang="en-US" sz="2296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16087" y="1224752"/>
            <a:ext cx="8926501" cy="939801"/>
            <a:chOff x="72198" y="960239"/>
            <a:chExt cx="6998625" cy="73683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18037" y="1244019"/>
              <a:ext cx="5452786" cy="453050"/>
              <a:chOff x="1980" y="3063"/>
              <a:chExt cx="5475" cy="879"/>
            </a:xfrm>
          </p:grpSpPr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1980" y="3082"/>
                <a:ext cx="5475" cy="84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479" y="3082"/>
                <a:ext cx="602" cy="8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5387" y="3063"/>
                <a:ext cx="1" cy="879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2877" y="3082"/>
                <a:ext cx="1530" cy="8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  <p:sp>
            <p:nvSpPr>
              <p:cNvPr id="9" name="Line 11"/>
              <p:cNvSpPr>
                <a:spLocks noChangeShapeType="1"/>
              </p:cNvSpPr>
              <p:nvPr/>
            </p:nvSpPr>
            <p:spPr bwMode="auto">
              <a:xfrm>
                <a:off x="3479" y="3082"/>
                <a:ext cx="1" cy="84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6120" y="3082"/>
                <a:ext cx="795" cy="845"/>
              </a:xfrm>
              <a:prstGeom prst="rect">
                <a:avLst/>
              </a:prstGeom>
              <a:gradFill rotWithShape="1">
                <a:gsLst>
                  <a:gs pos="0">
                    <a:srgbClr val="FFFFFF">
                      <a:gamma/>
                      <a:shade val="0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0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296"/>
              </a:p>
            </p:txBody>
          </p:sp>
        </p:grp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72198" y="1300028"/>
              <a:ext cx="1439970" cy="3410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marL="455593" indent="-455593"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边缘示意图</a:t>
              </a: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308815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 dirty="0">
                  <a:latin typeface="Times New Roman" pitchFamily="18" charset="0"/>
                </a:rPr>
                <a:t>①</a:t>
              </a:r>
              <a:endParaRPr lang="zh-CN" altLang="en-US" sz="2423" dirty="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891309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>
                  <a:latin typeface="Times New Roman" pitchFamily="18" charset="0"/>
                </a:rPr>
                <a:t>②</a:t>
              </a:r>
              <a:endParaRPr lang="zh-CN" altLang="en-US" sz="2423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799899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>
                  <a:latin typeface="Times New Roman" pitchFamily="18" charset="0"/>
                </a:rPr>
                <a:t>①</a:t>
              </a:r>
              <a:endParaRPr lang="zh-CN" altLang="en-US" sz="2423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4770721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>
                  <a:latin typeface="Times New Roman" pitchFamily="18" charset="0"/>
                </a:rPr>
                <a:t>②</a:t>
              </a:r>
              <a:endParaRPr lang="zh-CN" altLang="en-US" sz="2423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610856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>
                  <a:latin typeface="Times New Roman" pitchFamily="18" charset="0"/>
                </a:rPr>
                <a:t>③</a:t>
              </a:r>
              <a:endParaRPr lang="zh-CN" altLang="en-US" sz="2423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6163478" y="960239"/>
              <a:ext cx="477943" cy="2837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zh-CN" altLang="en-US" sz="2423">
                  <a:latin typeface="Times New Roman" pitchFamily="18" charset="0"/>
                </a:rPr>
                <a:t>③</a:t>
              </a:r>
              <a:endParaRPr lang="zh-CN" altLang="en-US" sz="2423"/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图像边缘分析</a:t>
            </a:r>
          </a:p>
        </p:txBody>
      </p:sp>
      <p:sp>
        <p:nvSpPr>
          <p:cNvPr id="36" name="矩形 35"/>
          <p:cNvSpPr/>
          <p:nvPr/>
        </p:nvSpPr>
        <p:spPr>
          <a:xfrm>
            <a:off x="1616087" y="4944421"/>
            <a:ext cx="8980253" cy="1413111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eaLnBrk="0" hangingPunct="0"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突变型细节：检测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一阶微分极值点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二阶微分过</a:t>
            </a:r>
            <a:r>
              <a:rPr lang="en-US" altLang="zh-CN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点</a:t>
            </a:r>
            <a:endParaRPr lang="en-US" altLang="zh-CN" sz="2806" dirty="0">
              <a:solidFill>
                <a:srgbClr val="7000C8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细线型细节：检测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一阶微分过</a:t>
            </a:r>
            <a:r>
              <a: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点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6" dirty="0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二阶</a:t>
            </a:r>
            <a:r>
              <a:rPr lang="zh-CN" altLang="en-US" sz="2806">
                <a:solidFill>
                  <a:srgbClr val="7000C8"/>
                </a:solidFill>
                <a:latin typeface="楷体" pitchFamily="49" charset="-122"/>
                <a:ea typeface="楷体" pitchFamily="49" charset="-122"/>
              </a:rPr>
              <a:t>微分极值点</a:t>
            </a:r>
            <a:endParaRPr lang="en-US" altLang="zh-CN" sz="2806" dirty="0">
              <a:solidFill>
                <a:srgbClr val="7000C8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渐变型细节：难检测，二阶微分信息略多于一阶微分</a:t>
            </a:r>
          </a:p>
        </p:txBody>
      </p:sp>
    </p:spTree>
    <p:extLst>
      <p:ext uri="{BB962C8B-B14F-4D97-AF65-F5344CB8AC3E}">
        <p14:creationId xmlns:p14="http://schemas.microsoft.com/office/powerpoint/2010/main" val="201451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7.4.3 Canny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647063" y="856492"/>
            <a:ext cx="3581557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高斯滤波与边缘检测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sp>
        <p:nvSpPr>
          <p:cNvPr id="6" name="矩形 5"/>
          <p:cNvSpPr/>
          <p:nvPr/>
        </p:nvSpPr>
        <p:spPr>
          <a:xfrm>
            <a:off x="2192644" y="1867657"/>
            <a:ext cx="7944133" cy="181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6" dirty="0"/>
              <a:t>Image=im2double(rgb2gray(</a:t>
            </a:r>
            <a:r>
              <a:rPr lang="en-US" altLang="zh-CN" sz="2806" dirty="0" err="1"/>
              <a:t>imread</a:t>
            </a:r>
            <a:r>
              <a:rPr lang="en-US" altLang="zh-CN" sz="2806" dirty="0"/>
              <a:t>('lotus.jpg')));</a:t>
            </a:r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(Image),title('</a:t>
            </a:r>
            <a:r>
              <a:rPr lang="zh-CN" altLang="en-US" sz="2806" dirty="0"/>
              <a:t>原图像</a:t>
            </a:r>
            <a:r>
              <a:rPr lang="en-US" altLang="zh-CN" sz="2806" dirty="0"/>
              <a:t>');</a:t>
            </a:r>
          </a:p>
          <a:p>
            <a:r>
              <a:rPr lang="en-US" altLang="zh-CN" sz="2806" dirty="0"/>
              <a:t>BW= edge(</a:t>
            </a:r>
            <a:r>
              <a:rPr lang="en-US" altLang="zh-CN" sz="2806" dirty="0" err="1"/>
              <a:t>Image,'canny</a:t>
            </a:r>
            <a:r>
              <a:rPr lang="en-US" altLang="zh-CN" sz="2806" dirty="0"/>
              <a:t>');</a:t>
            </a:r>
            <a:endParaRPr lang="zh-CN" altLang="zh-CN" sz="2806" dirty="0"/>
          </a:p>
          <a:p>
            <a:r>
              <a:rPr lang="en-US" altLang="zh-CN" sz="2806" dirty="0" err="1"/>
              <a:t>figure,imshow</a:t>
            </a:r>
            <a:r>
              <a:rPr lang="en-US" altLang="zh-CN" sz="2806" dirty="0"/>
              <a:t>(BW),title('Canny</a:t>
            </a:r>
            <a:r>
              <a:rPr lang="zh-CN" altLang="zh-CN" sz="2806" dirty="0"/>
              <a:t>边缘检测</a:t>
            </a:r>
            <a:r>
              <a:rPr lang="en-US" altLang="zh-CN" sz="2806" dirty="0"/>
              <a:t>');</a:t>
            </a:r>
            <a:endParaRPr lang="zh-CN" altLang="zh-CN" sz="2806" dirty="0"/>
          </a:p>
        </p:txBody>
      </p:sp>
      <p:pic>
        <p:nvPicPr>
          <p:cNvPr id="7" name="Picture 4" descr="ca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5751" r="12393" b="10980"/>
          <a:stretch>
            <a:fillRect/>
          </a:stretch>
        </p:blipFill>
        <p:spPr bwMode="auto">
          <a:xfrm>
            <a:off x="6371531" y="3842552"/>
            <a:ext cx="2771710" cy="22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62" y="3842552"/>
            <a:ext cx="2789429" cy="22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992020" y="6137042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原图</a:t>
            </a:r>
          </a:p>
        </p:txBody>
      </p:sp>
      <p:sp>
        <p:nvSpPr>
          <p:cNvPr id="10" name="矩形 9"/>
          <p:cNvSpPr/>
          <p:nvPr/>
        </p:nvSpPr>
        <p:spPr>
          <a:xfrm>
            <a:off x="6915840" y="6137042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边缘检测</a:t>
            </a:r>
          </a:p>
        </p:txBody>
      </p:sp>
    </p:spTree>
    <p:extLst>
      <p:ext uri="{BB962C8B-B14F-4D97-AF65-F5344CB8AC3E}">
        <p14:creationId xmlns:p14="http://schemas.microsoft.com/office/powerpoint/2010/main" val="1297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grpSp>
        <p:nvGrpSpPr>
          <p:cNvPr id="12" name="Group 3"/>
          <p:cNvGrpSpPr>
            <a:grpSpLocks noChangeAspect="1"/>
          </p:cNvGrpSpPr>
          <p:nvPr/>
        </p:nvGrpSpPr>
        <p:grpSpPr bwMode="auto">
          <a:xfrm>
            <a:off x="2748884" y="1724021"/>
            <a:ext cx="7058721" cy="894124"/>
            <a:chOff x="2646" y="7481"/>
            <a:chExt cx="5556" cy="703"/>
          </a:xfrm>
        </p:grpSpPr>
        <p:sp>
          <p:nvSpPr>
            <p:cNvPr id="13" name="Text Box 4"/>
            <p:cNvSpPr txBox="1">
              <a:spLocks noChangeAspect="1" noChangeArrowheads="1"/>
            </p:cNvSpPr>
            <p:nvPr/>
          </p:nvSpPr>
          <p:spPr bwMode="auto">
            <a:xfrm>
              <a:off x="6401" y="7481"/>
              <a:ext cx="1052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806" i="1" dirty="0">
                  <a:solidFill>
                    <a:srgbClr val="0000FF"/>
                  </a:solidFill>
                  <a:latin typeface="Times New Roman" pitchFamily="18" charset="0"/>
                </a:rPr>
                <a:t>IDFT</a:t>
              </a:r>
              <a:endParaRPr lang="en-US" altLang="zh-CN" sz="2806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 Box 5"/>
            <p:cNvSpPr txBox="1">
              <a:spLocks noChangeAspect="1" noChangeArrowheads="1"/>
            </p:cNvSpPr>
            <p:nvPr/>
          </p:nvSpPr>
          <p:spPr bwMode="auto">
            <a:xfrm>
              <a:off x="3449" y="7496"/>
              <a:ext cx="841" cy="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6" i="1">
                  <a:solidFill>
                    <a:srgbClr val="0000FF"/>
                  </a:solidFill>
                  <a:latin typeface="Times New Roman" pitchFamily="18" charset="0"/>
                </a:rPr>
                <a:t>DFT</a:t>
              </a:r>
              <a:endParaRPr lang="en-US" altLang="zh-CN" sz="2806">
                <a:solidFill>
                  <a:srgbClr val="0000FF"/>
                </a:solidFill>
              </a:endParaRPr>
            </a:p>
          </p:txBody>
        </p:sp>
        <p:sp>
          <p:nvSpPr>
            <p:cNvPr id="15" name="AutoShape 6"/>
            <p:cNvSpPr>
              <a:spLocks noChangeAspect="1" noChangeArrowheads="1"/>
            </p:cNvSpPr>
            <p:nvPr/>
          </p:nvSpPr>
          <p:spPr bwMode="auto">
            <a:xfrm>
              <a:off x="3450" y="7800"/>
              <a:ext cx="840" cy="36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1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646" y="7778"/>
            <a:ext cx="80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Equation" r:id="rId3" imgW="558720" imgH="253800" progId="Equation.DSMT4">
                    <p:embed/>
                  </p:oleObj>
                </mc:Choice>
                <mc:Fallback>
                  <p:oleObj name="Equation" r:id="rId3" imgW="558720" imgH="253800" progId="Equation.DSMT4">
                    <p:embed/>
                    <p:pic>
                      <p:nvPicPr>
                        <p:cNvPr id="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6" y="7778"/>
                          <a:ext cx="80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243" y="7778"/>
            <a:ext cx="744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6" name="Equation" r:id="rId5" imgW="533160" imgH="253800" progId="Equation.DSMT4">
                    <p:embed/>
                  </p:oleObj>
                </mc:Choice>
                <mc:Fallback>
                  <p:oleObj name="Equation" r:id="rId5" imgW="533160" imgH="253800" progId="Equation.DSMT4">
                    <p:embed/>
                    <p:pic>
                      <p:nvPicPr>
                        <p:cNvPr id="1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7778"/>
                          <a:ext cx="744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9"/>
            <p:cNvSpPr>
              <a:spLocks noChangeAspect="1" noChangeArrowheads="1"/>
            </p:cNvSpPr>
            <p:nvPr/>
          </p:nvSpPr>
          <p:spPr bwMode="auto">
            <a:xfrm>
              <a:off x="5022" y="7800"/>
              <a:ext cx="840" cy="36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987" y="7485"/>
            <a:ext cx="793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7" imgW="558720" imgH="253800" progId="Equation.DSMT4">
                    <p:embed/>
                  </p:oleObj>
                </mc:Choice>
                <mc:Fallback>
                  <p:oleObj name="Equation" r:id="rId7" imgW="558720" imgH="253800" progId="Equation.DSMT4">
                    <p:embed/>
                    <p:pic>
                      <p:nvPicPr>
                        <p:cNvPr id="1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" y="7485"/>
                          <a:ext cx="793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5862" y="7776"/>
            <a:ext cx="65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9" imgW="520560" imgH="253800" progId="Equation.DSMT4">
                    <p:embed/>
                  </p:oleObj>
                </mc:Choice>
                <mc:Fallback>
                  <p:oleObj name="Equation" r:id="rId9" imgW="520560" imgH="253800" progId="Equation.DSMT4">
                    <p:embed/>
                    <p:pic>
                      <p:nvPicPr>
                        <p:cNvPr id="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" y="7776"/>
                          <a:ext cx="65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AutoShape 12"/>
            <p:cNvSpPr>
              <a:spLocks noChangeAspect="1" noChangeArrowheads="1"/>
            </p:cNvSpPr>
            <p:nvPr/>
          </p:nvSpPr>
          <p:spPr bwMode="auto">
            <a:xfrm>
              <a:off x="6582" y="7800"/>
              <a:ext cx="840" cy="36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96"/>
            </a:p>
          </p:txBody>
        </p:sp>
        <p:graphicFrame>
          <p:nvGraphicFramePr>
            <p:cNvPr id="22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7488" y="7776"/>
            <a:ext cx="71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11" imgW="533160" imgH="253800" progId="Equation.DSMT4">
                    <p:embed/>
                  </p:oleObj>
                </mc:Choice>
                <mc:Fallback>
                  <p:oleObj name="Equation" r:id="rId11" imgW="533160" imgH="253800" progId="Equation.DSMT4">
                    <p:embed/>
                    <p:pic>
                      <p:nvPicPr>
                        <p:cNvPr id="2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8" y="7776"/>
                          <a:ext cx="71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828800" y="1278831"/>
            <a:ext cx="7315200" cy="47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/>
          <a:p>
            <a:pPr marL="123517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296" dirty="0">
                <a:latin typeface="宋体" pitchFamily="2" charset="-122"/>
              </a:rPr>
              <a:t>原理：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828800" y="3023861"/>
            <a:ext cx="7315200" cy="47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6618" tIns="58309" rIns="116618" bIns="58309">
            <a:spAutoFit/>
          </a:bodyPr>
          <a:lstStyle/>
          <a:p>
            <a:pPr marL="123517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296" dirty="0">
                <a:latin typeface="宋体" pitchFamily="2" charset="-122"/>
              </a:rPr>
              <a:t>关键技术：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835275" y="3872543"/>
            <a:ext cx="34051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/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2806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高通滤波器的设计</a:t>
            </a:r>
          </a:p>
        </p:txBody>
      </p:sp>
    </p:spTree>
    <p:extLst>
      <p:ext uri="{BB962C8B-B14F-4D97-AF65-F5344CB8AC3E}">
        <p14:creationId xmlns:p14="http://schemas.microsoft.com/office/powerpoint/2010/main" val="3270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）理想高通滤波器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433387" y="1960007"/>
          <a:ext cx="3733733" cy="1036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828800" imgH="507960" progId="Equation.DSMT4">
                  <p:embed/>
                </p:oleObj>
              </mc:Choice>
              <mc:Fallback>
                <p:oleObj name="Equation" r:id="rId3" imgW="1828800" imgH="5079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387" y="1960007"/>
                        <a:ext cx="3733733" cy="1036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354" name="Picture 66" descr="Ibp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8" t="6764" r="4915" b="4382"/>
          <a:stretch>
            <a:fillRect/>
          </a:stretch>
        </p:blipFill>
        <p:spPr bwMode="auto">
          <a:xfrm>
            <a:off x="1917113" y="3015703"/>
            <a:ext cx="4491327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355" name="Picture 67" descr="Ibpf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5" t="5763" r="8653"/>
          <a:stretch>
            <a:fillRect/>
          </a:stretch>
        </p:blipFill>
        <p:spPr bwMode="auto">
          <a:xfrm>
            <a:off x="6474762" y="3015703"/>
            <a:ext cx="3937892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7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）理想高通滤波器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978647" y="2014114"/>
            <a:ext cx="1836670" cy="2328091"/>
            <a:chOff x="4998686" y="1579121"/>
            <a:chExt cx="1440000" cy="1825288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78964" y="3024256"/>
              <a:ext cx="1079444" cy="380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7" tIns="45718" rIns="91437" bIns="45718" anchor="ctr">
              <a:spAutoFit/>
            </a:bodyPr>
            <a:lstStyle/>
            <a:p>
              <a:pPr algn="ctr"/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551" baseline="-25000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=5</a:t>
              </a:r>
            </a:p>
          </p:txBody>
        </p:sp>
        <p:pic>
          <p:nvPicPr>
            <p:cNvPr id="16" name="Picture 10" descr="理想高通滤波D0=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8686" y="1579121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组合 28"/>
          <p:cNvGrpSpPr/>
          <p:nvPr/>
        </p:nvGrpSpPr>
        <p:grpSpPr>
          <a:xfrm>
            <a:off x="7978647" y="4413816"/>
            <a:ext cx="1836670" cy="2327661"/>
            <a:chOff x="5060623" y="3460554"/>
            <a:chExt cx="1440000" cy="1824951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300296" y="4905352"/>
              <a:ext cx="960654" cy="380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7" tIns="45718" rIns="91437" bIns="45718" anchor="ctr">
              <a:spAutoFit/>
            </a:bodyPr>
            <a:lstStyle/>
            <a:p>
              <a:pPr algn="ctr"/>
              <a:r>
                <a:rPr kumimoji="1" lang="en-US" altLang="zh-CN" sz="2551" b="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551" b="1" baseline="-25000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551" b="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=68 </a:t>
              </a:r>
            </a:p>
          </p:txBody>
        </p:sp>
        <p:pic>
          <p:nvPicPr>
            <p:cNvPr id="19" name="Picture 13" descr="理想高通滤波D0=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623" y="3460554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2469173" y="2014114"/>
            <a:ext cx="1836669" cy="2334983"/>
            <a:chOff x="705822" y="1579121"/>
            <a:chExt cx="1440000" cy="1830691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22" y="1579121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790384" y="2998889"/>
              <a:ext cx="1270875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6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lena</a:t>
              </a:r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图像</a:t>
              </a:r>
              <a:endParaRPr lang="zh-CN" altLang="en-US" sz="2806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72695" y="2014114"/>
            <a:ext cx="2339102" cy="2334983"/>
            <a:chOff x="2659350" y="1579121"/>
            <a:chExt cx="1833921" cy="183069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1546" y="1579121"/>
              <a:ext cx="1449529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/>
            <p:cNvSpPr/>
            <p:nvPr/>
          </p:nvSpPr>
          <p:spPr>
            <a:xfrm>
              <a:off x="2659350" y="2998889"/>
              <a:ext cx="1833921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傅里叶频谱图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69173" y="4413815"/>
            <a:ext cx="1836670" cy="2327657"/>
            <a:chOff x="741042" y="3460554"/>
            <a:chExt cx="1440000" cy="1824948"/>
          </a:xfrm>
        </p:grpSpPr>
        <p:pic>
          <p:nvPicPr>
            <p:cNvPr id="17" name="Picture 11" descr="理想高通滤波D0=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2" y="3460554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矩形 24"/>
            <p:cNvSpPr/>
            <p:nvPr/>
          </p:nvSpPr>
          <p:spPr>
            <a:xfrm>
              <a:off x="1044101" y="4905346"/>
              <a:ext cx="853618" cy="380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551" baseline="-25000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=11</a:t>
              </a:r>
              <a:endParaRPr lang="zh-CN" altLang="en-US" sz="2296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23910" y="4413815"/>
            <a:ext cx="1836670" cy="2327657"/>
            <a:chOff x="2965053" y="3460554"/>
            <a:chExt cx="1440000" cy="1824948"/>
          </a:xfrm>
        </p:grpSpPr>
        <p:pic>
          <p:nvPicPr>
            <p:cNvPr id="18" name="Picture 12" descr="理想高通滤波D0=4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5053" y="3460554"/>
              <a:ext cx="144000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矩形 25"/>
            <p:cNvSpPr/>
            <p:nvPr/>
          </p:nvSpPr>
          <p:spPr>
            <a:xfrm>
              <a:off x="3268112" y="4905346"/>
              <a:ext cx="853618" cy="380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551" baseline="-25000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551" dirty="0">
                  <a:solidFill>
                    <a:srgbClr val="C00000"/>
                  </a:solidFill>
                  <a:ea typeface="楷体" pitchFamily="49" charset="-122"/>
                  <a:cs typeface="Times New Roman" panose="02020603050405020304" pitchFamily="18" charset="0"/>
                </a:rPr>
                <a:t>=45</a:t>
              </a:r>
              <a:endParaRPr lang="zh-CN" altLang="en-US" sz="2296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7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632277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）巴特沃斯高通滤波器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3641942" y="1933686"/>
          <a:ext cx="4207536" cy="11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3" imgW="1930320" imgH="507960" progId="Equation.DSMT4">
                  <p:embed/>
                </p:oleObj>
              </mc:Choice>
              <mc:Fallback>
                <p:oleObj name="Equation" r:id="rId3" imgW="1930320" imgH="50796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942" y="1933686"/>
                        <a:ext cx="4207536" cy="1113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8539" name="Picture 59" descr="bbp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0" t="6558" r="5666" b="4970"/>
          <a:stretch>
            <a:fillRect/>
          </a:stretch>
        </p:blipFill>
        <p:spPr bwMode="auto">
          <a:xfrm>
            <a:off x="1858966" y="3107547"/>
            <a:ext cx="4448754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540" name="Picture 60" descr="bbpf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0" t="5573" r="8200"/>
          <a:stretch>
            <a:fillRect/>
          </a:stretch>
        </p:blipFill>
        <p:spPr bwMode="auto">
          <a:xfrm>
            <a:off x="6555218" y="3107547"/>
            <a:ext cx="3980465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5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3" name="Picture 10" descr="Butterworth高通滤波D0=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47" y="2189110"/>
            <a:ext cx="2755003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96109" y="1279675"/>
            <a:ext cx="3632277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）巴特沃斯高通滤波器</a:t>
            </a:r>
          </a:p>
        </p:txBody>
      </p:sp>
      <p:pic>
        <p:nvPicPr>
          <p:cNvPr id="149506" name="Picture 2" descr="Butterworth高通滤波锐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43" y="2189110"/>
            <a:ext cx="275500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47" y="2189110"/>
            <a:ext cx="275500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677193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原图</a:t>
            </a:r>
          </a:p>
        </p:txBody>
      </p:sp>
      <p:sp>
        <p:nvSpPr>
          <p:cNvPr id="18" name="矩形 17"/>
          <p:cNvSpPr/>
          <p:nvPr/>
        </p:nvSpPr>
        <p:spPr>
          <a:xfrm>
            <a:off x="5254301" y="5036265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高通滤波</a:t>
            </a:r>
          </a:p>
        </p:txBody>
      </p:sp>
      <p:sp>
        <p:nvSpPr>
          <p:cNvPr id="19" name="矩形 18"/>
          <p:cNvSpPr/>
          <p:nvPr/>
        </p:nvSpPr>
        <p:spPr>
          <a:xfrm>
            <a:off x="8555189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  <p:sp>
        <p:nvSpPr>
          <p:cNvPr id="20" name="矩形 19"/>
          <p:cNvSpPr/>
          <p:nvPr/>
        </p:nvSpPr>
        <p:spPr>
          <a:xfrm>
            <a:off x="4964124" y="5816936"/>
            <a:ext cx="1721946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96" dirty="0"/>
              <a:t>D</a:t>
            </a:r>
            <a:r>
              <a:rPr lang="en-US" altLang="zh-CN" sz="2296" baseline="-25000" dirty="0"/>
              <a:t>0</a:t>
            </a:r>
            <a:r>
              <a:rPr lang="en-US" altLang="zh-CN" sz="2296" dirty="0"/>
              <a:t>=35; </a:t>
            </a:r>
            <a:r>
              <a:rPr lang="en-US" altLang="zh-CN" sz="2296" i="1" dirty="0"/>
              <a:t>n</a:t>
            </a:r>
            <a:r>
              <a:rPr lang="en-US" altLang="zh-CN" sz="2296" dirty="0"/>
              <a:t>=3;</a:t>
            </a:r>
            <a:endParaRPr lang="zh-CN" altLang="zh-CN" sz="2296" dirty="0"/>
          </a:p>
        </p:txBody>
      </p:sp>
    </p:spTree>
    <p:extLst>
      <p:ext uri="{BB962C8B-B14F-4D97-AF65-F5344CB8AC3E}">
        <p14:creationId xmlns:p14="http://schemas.microsoft.com/office/powerpoint/2010/main" val="1573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）指数高通滤波器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3834299" y="1868893"/>
          <a:ext cx="3964560" cy="119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1942920" imgH="583920" progId="Equation.DSMT4">
                  <p:embed/>
                </p:oleObj>
              </mc:Choice>
              <mc:Fallback>
                <p:oleObj name="Equation" r:id="rId3" imgW="1942920" imgH="58392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299" y="1868893"/>
                        <a:ext cx="3964560" cy="1192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0583" name="Picture 55" descr="ebp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1" t="6558" r="5809" b="5367"/>
          <a:stretch>
            <a:fillRect/>
          </a:stretch>
        </p:blipFill>
        <p:spPr bwMode="auto">
          <a:xfrm>
            <a:off x="1779348" y="3153469"/>
            <a:ext cx="4448754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84" name="Picture 56" descr="ebpf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9" t="5971" r="8356"/>
          <a:stretch>
            <a:fillRect/>
          </a:stretch>
        </p:blipFill>
        <p:spPr bwMode="auto">
          <a:xfrm>
            <a:off x="6493421" y="3153469"/>
            <a:ext cx="3959179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1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）指数高通滤波器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47" y="2189110"/>
            <a:ext cx="275500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677193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原图</a:t>
            </a:r>
          </a:p>
        </p:txBody>
      </p:sp>
      <p:sp>
        <p:nvSpPr>
          <p:cNvPr id="16" name="矩形 15"/>
          <p:cNvSpPr/>
          <p:nvPr/>
        </p:nvSpPr>
        <p:spPr>
          <a:xfrm>
            <a:off x="5346143" y="5036265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高通滤波</a:t>
            </a:r>
          </a:p>
        </p:txBody>
      </p:sp>
      <p:sp>
        <p:nvSpPr>
          <p:cNvPr id="17" name="矩形 16"/>
          <p:cNvSpPr/>
          <p:nvPr/>
        </p:nvSpPr>
        <p:spPr>
          <a:xfrm>
            <a:off x="8705084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  <p:pic>
        <p:nvPicPr>
          <p:cNvPr id="152578" name="Picture 2" descr="指数高通滤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88" y="2189110"/>
            <a:ext cx="2755002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79" name="Picture 3" descr="指数高通滤波锐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19" y="2166338"/>
            <a:ext cx="275804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4964124" y="5816936"/>
            <a:ext cx="1721946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96" dirty="0"/>
              <a:t>D</a:t>
            </a:r>
            <a:r>
              <a:rPr lang="en-US" altLang="zh-CN" sz="2296" baseline="-25000" dirty="0"/>
              <a:t>0</a:t>
            </a:r>
            <a:r>
              <a:rPr lang="en-US" altLang="zh-CN" sz="2296" dirty="0"/>
              <a:t>=35; </a:t>
            </a:r>
            <a:r>
              <a:rPr lang="en-US" altLang="zh-CN" sz="2296" i="1" dirty="0"/>
              <a:t>n</a:t>
            </a:r>
            <a:r>
              <a:rPr lang="en-US" altLang="zh-CN" sz="2296" dirty="0"/>
              <a:t>=3;</a:t>
            </a:r>
            <a:endParaRPr lang="zh-CN" altLang="zh-CN" sz="2296" dirty="0"/>
          </a:p>
        </p:txBody>
      </p:sp>
    </p:spTree>
    <p:extLst>
      <p:ext uri="{BB962C8B-B14F-4D97-AF65-F5344CB8AC3E}">
        <p14:creationId xmlns:p14="http://schemas.microsoft.com/office/powerpoint/2010/main" val="3259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）梯形高通滤波器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2927393" y="1704883"/>
          <a:ext cx="6250354" cy="158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3530520" imgH="977760" progId="Equation.DSMT4">
                  <p:embed/>
                </p:oleObj>
              </mc:Choice>
              <mc:Fallback>
                <p:oleObj name="Equation" r:id="rId3" imgW="3530520" imgH="97776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93" y="1704883"/>
                        <a:ext cx="6250354" cy="158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6" name="Picture 56" descr="tbpf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1" t="6367" r="5821" b="5159"/>
          <a:stretch>
            <a:fillRect/>
          </a:stretch>
        </p:blipFill>
        <p:spPr bwMode="auto">
          <a:xfrm>
            <a:off x="1779347" y="3245313"/>
            <a:ext cx="4427468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7" name="Picture 57" descr="tbpf1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3" t="5367" r="8333"/>
          <a:stretch>
            <a:fillRect/>
          </a:stretch>
        </p:blipFill>
        <p:spPr bwMode="auto">
          <a:xfrm>
            <a:off x="6439878" y="3245313"/>
            <a:ext cx="3959179" cy="321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591836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7.5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频域高通滤波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3042372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4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）梯形高通滤波器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47" y="2189110"/>
            <a:ext cx="275500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2677193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原图</a:t>
            </a:r>
          </a:p>
        </p:txBody>
      </p:sp>
      <p:sp>
        <p:nvSpPr>
          <p:cNvPr id="14" name="矩形 13"/>
          <p:cNvSpPr/>
          <p:nvPr/>
        </p:nvSpPr>
        <p:spPr>
          <a:xfrm>
            <a:off x="5252782" y="5036265"/>
            <a:ext cx="1620957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高通滤波</a:t>
            </a:r>
          </a:p>
        </p:txBody>
      </p:sp>
      <p:sp>
        <p:nvSpPr>
          <p:cNvPr id="15" name="矩形 14"/>
          <p:cNvSpPr/>
          <p:nvPr/>
        </p:nvSpPr>
        <p:spPr>
          <a:xfrm>
            <a:off x="8566478" y="5036265"/>
            <a:ext cx="902811" cy="524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锐化</a:t>
            </a:r>
          </a:p>
        </p:txBody>
      </p:sp>
      <p:pic>
        <p:nvPicPr>
          <p:cNvPr id="154626" name="Picture 2" descr="梯形高通滤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45" y="2189109"/>
            <a:ext cx="2751966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27" name="Picture 3" descr="梯形高通滤波锐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32" y="2180760"/>
            <a:ext cx="2755004" cy="275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334394" y="5816936"/>
            <a:ext cx="2680542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96" dirty="0"/>
              <a:t>D</a:t>
            </a:r>
            <a:r>
              <a:rPr lang="en-US" altLang="zh-CN" sz="2296" baseline="-25000" dirty="0"/>
              <a:t>0</a:t>
            </a:r>
            <a:r>
              <a:rPr lang="en-US" altLang="zh-CN" sz="2296" dirty="0"/>
              <a:t>=35; D</a:t>
            </a:r>
            <a:r>
              <a:rPr lang="en-US" altLang="zh-CN" sz="2296" baseline="-25000" dirty="0"/>
              <a:t>1</a:t>
            </a:r>
            <a:r>
              <a:rPr lang="en-US" altLang="zh-CN" sz="2296" dirty="0"/>
              <a:t>=75; </a:t>
            </a:r>
            <a:r>
              <a:rPr lang="en-US" altLang="zh-CN" sz="2296" i="1" dirty="0"/>
              <a:t>n</a:t>
            </a:r>
            <a:r>
              <a:rPr lang="en-US" altLang="zh-CN" sz="2296" dirty="0"/>
              <a:t>=3;</a:t>
            </a:r>
            <a:endParaRPr lang="zh-CN" altLang="zh-CN" sz="2296" dirty="0"/>
          </a:p>
        </p:txBody>
      </p:sp>
    </p:spTree>
    <p:extLst>
      <p:ext uri="{BB962C8B-B14F-4D97-AF65-F5344CB8AC3E}">
        <p14:creationId xmlns:p14="http://schemas.microsoft.com/office/powerpoint/2010/main" val="6373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5D66B7-01A8-40E4-81AA-EAC792510467}" type="slidenum">
              <a:rPr kumimoji="0" lang="en-US" altLang="zh-CN" sz="1403" b="0"/>
              <a:pPr eaLnBrk="1" hangingPunct="1"/>
              <a:t>6</a:t>
            </a:fld>
            <a:endParaRPr kumimoji="0" lang="en-US" altLang="zh-CN" sz="1403" b="0"/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167888" y="1571246"/>
            <a:ext cx="7570730" cy="29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梯度算子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7.2.2 Robert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7.2.3 </a:t>
            </a:r>
            <a:r>
              <a:rPr lang="en-US" altLang="zh-CN" sz="3061" dirty="0" err="1">
                <a:latin typeface="黑体" pitchFamily="49" charset="-122"/>
                <a:ea typeface="黑体" pitchFamily="49" charset="-122"/>
                <a:cs typeface="Times New Roman" pitchFamily="18" charset="0"/>
              </a:rPr>
              <a:t>Sobel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7.2.4 Prewitt</a:t>
            </a:r>
            <a:r>
              <a:rPr lang="zh-CN" altLang="en-US" sz="306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算子</a:t>
            </a:r>
            <a:endParaRPr lang="en-US" altLang="zh-CN" sz="306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4037" name="Rectangle 2"/>
          <p:cNvSpPr txBox="1">
            <a:spLocks noChangeArrowheads="1"/>
          </p:cNvSpPr>
          <p:nvPr/>
        </p:nvSpPr>
        <p:spPr bwMode="auto">
          <a:xfrm>
            <a:off x="1963383" y="305746"/>
            <a:ext cx="404960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一阶微分算子</a:t>
            </a:r>
          </a:p>
        </p:txBody>
      </p:sp>
    </p:spTree>
    <p:extLst>
      <p:ext uri="{BB962C8B-B14F-4D97-AF65-F5344CB8AC3E}">
        <p14:creationId xmlns:p14="http://schemas.microsoft.com/office/powerpoint/2010/main" val="3798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7.6 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基于小波变换的边缘检测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）原理</a:t>
            </a:r>
          </a:p>
        </p:txBody>
      </p:sp>
      <p:sp>
        <p:nvSpPr>
          <p:cNvPr id="12" name="矩形 11"/>
          <p:cNvSpPr/>
          <p:nvPr/>
        </p:nvSpPr>
        <p:spPr>
          <a:xfrm>
            <a:off x="1963381" y="1959502"/>
            <a:ext cx="8357428" cy="981327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对图像进行小波变换，将高频信息逆变换，实现边缘检测。如第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章的例子，检测效果有限。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963381" y="2971675"/>
            <a:ext cx="8357428" cy="2104006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基于小波变换模极大值的边缘检测方法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先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平滑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图像，再检测边缘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卷积运算的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微分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性质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endParaRPr lang="en-US" altLang="zh-CN" sz="2806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2146722" y="4592249"/>
          <a:ext cx="8174088" cy="60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4140000" imgH="279360" progId="Equation.DSMT4">
                  <p:embed/>
                </p:oleObj>
              </mc:Choice>
              <mc:Fallback>
                <p:oleObj name="Equation" r:id="rId3" imgW="4140000" imgH="27936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722" y="4592249"/>
                        <a:ext cx="8174088" cy="60541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963381" y="5230319"/>
            <a:ext cx="8357428" cy="1387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269" lvl="1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平滑函数满足一定要求时，其一阶偏导数为小波函数，因此，对图像进行小波变换，再检测局部极值，确定边缘</a:t>
            </a:r>
          </a:p>
        </p:txBody>
      </p:sp>
    </p:spTree>
    <p:extLst>
      <p:ext uri="{BB962C8B-B14F-4D97-AF65-F5344CB8AC3E}">
        <p14:creationId xmlns:p14="http://schemas.microsoft.com/office/powerpoint/2010/main" val="13937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7.6 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基于小波变换的边缘检测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0800" y="1960992"/>
            <a:ext cx="7943562" cy="2622160"/>
          </a:xfrm>
          <a:prstGeom prst="rect">
            <a:avLst/>
          </a:prstGeom>
          <a:noFill/>
          <a:ln>
            <a:noFill/>
          </a:ln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选取平滑函数，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求一阶偏导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确定小波函数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进行小波变换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计算图像的二进小波变换矢量模值和相角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寻找梯度方向上取极大值的点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581134" indent="-455593" eaLnBrk="0" hangingPunct="0"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去除噪声点，确定边缘图像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）步骤</a:t>
            </a:r>
          </a:p>
        </p:txBody>
      </p:sp>
    </p:spTree>
    <p:extLst>
      <p:ext uri="{BB962C8B-B14F-4D97-AF65-F5344CB8AC3E}">
        <p14:creationId xmlns:p14="http://schemas.microsoft.com/office/powerpoint/2010/main" val="34265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7.6 </a:t>
            </a:r>
            <a:r>
              <a:rPr lang="zh-CN" altLang="zh-CN" sz="3061" dirty="0">
                <a:ea typeface="微软雅黑" pitchFamily="34" charset="-122"/>
                <a:cs typeface="Times New Roman" pitchFamily="18" charset="0"/>
              </a:rPr>
              <a:t>基于小波变换的边缘检测</a:t>
            </a:r>
            <a:endParaRPr lang="zh-CN" altLang="en-US" sz="306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）例程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00798" y="2143189"/>
            <a:ext cx="2295837" cy="3082039"/>
            <a:chOff x="452226" y="1680319"/>
            <a:chExt cx="1800000" cy="2416404"/>
          </a:xfrm>
        </p:grpSpPr>
        <p:pic>
          <p:nvPicPr>
            <p:cNvPr id="155650" name="Picture 2" descr="lena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26" y="1680319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904135" y="3685800"/>
              <a:ext cx="707829" cy="410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原图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27493" y="2143189"/>
            <a:ext cx="2295837" cy="3297917"/>
            <a:chOff x="2668433" y="1680319"/>
            <a:chExt cx="1800000" cy="2585658"/>
          </a:xfrm>
        </p:grpSpPr>
        <p:pic>
          <p:nvPicPr>
            <p:cNvPr id="155651" name="Picture 3" descr="小波模图像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0" t="8507" r="20311" b="18628"/>
            <a:stretch>
              <a:fillRect/>
            </a:stretch>
          </p:blipFill>
          <p:spPr bwMode="auto">
            <a:xfrm>
              <a:off x="2668433" y="1680319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2908637" y="3516523"/>
              <a:ext cx="1312953" cy="749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小波变换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03263" y="2143189"/>
            <a:ext cx="2351354" cy="3297917"/>
            <a:chOff x="4844715" y="1680319"/>
            <a:chExt cx="1843527" cy="2585658"/>
          </a:xfrm>
        </p:grpSpPr>
        <p:pic>
          <p:nvPicPr>
            <p:cNvPr id="155652" name="Picture 4" descr="小波边缘图像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0" t="8507" r="20311" b="18521"/>
            <a:stretch>
              <a:fillRect/>
            </a:stretch>
          </p:blipFill>
          <p:spPr bwMode="auto">
            <a:xfrm>
              <a:off x="4888242" y="1680319"/>
              <a:ext cx="1800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4844715" y="3516523"/>
              <a:ext cx="1833921" cy="749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模极大提取的</a:t>
              </a:r>
              <a:endParaRPr lang="en-US" altLang="zh-CN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zh-CN" sz="2806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边缘图像</a:t>
              </a:r>
              <a:endPara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2" name="矩形 11"/>
          <p:cNvSpPr/>
          <p:nvPr/>
        </p:nvSpPr>
        <p:spPr>
          <a:xfrm>
            <a:off x="2100800" y="1270673"/>
            <a:ext cx="8220010" cy="516291"/>
          </a:xfrm>
          <a:prstGeom prst="rect">
            <a:avLst/>
          </a:prstGeom>
          <a:noFill/>
          <a:ln>
            <a:noFill/>
          </a:ln>
        </p:spPr>
        <p:txBody>
          <a:bodyPr wrap="square" lIns="91437" tIns="45718" rIns="91437" bIns="45718">
            <a:spAutoFit/>
          </a:bodyPr>
          <a:lstStyle/>
          <a:p>
            <a:pPr defTabSz="915235" eaLnBrk="0" hangingPunct="0">
              <a:lnSpc>
                <a:spcPct val="120000"/>
              </a:lnSpc>
              <a:buClr>
                <a:srgbClr val="7000C8"/>
              </a:buClr>
              <a:buSzPct val="75000"/>
            </a:pPr>
            <a:r>
              <a:rPr lang="zh-CN" altLang="zh-CN" sz="2296" dirty="0">
                <a:latin typeface="楷体" pitchFamily="49" charset="-122"/>
                <a:ea typeface="楷体" pitchFamily="49" charset="-122"/>
              </a:rPr>
              <a:t>打开一幅彩色图像，进行人像的皮肤美化处理</a:t>
            </a:r>
            <a:endParaRPr lang="zh-CN" altLang="en-US" sz="229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2556" y="2018385"/>
            <a:ext cx="2106645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）设计思路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00801" y="2522893"/>
            <a:ext cx="8050875" cy="38918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要求：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尽可能地使皮肤变得平滑、白皙。采用所学基础处理方法实现题目要求。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操作：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18503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图像平滑处理，去除瑕疵；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18503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基于肤色模型的皮肤区域分割；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18503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将原始图像的背景部分和平滑的皮肤图像进行融合；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18503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对融合后的图像进行适度锐化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12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2" name="矩形 11"/>
          <p:cNvSpPr/>
          <p:nvPr/>
        </p:nvSpPr>
        <p:spPr>
          <a:xfrm>
            <a:off x="1732555" y="1409072"/>
            <a:ext cx="2401597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）各模块设计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00802" y="2051345"/>
            <a:ext cx="1974638" cy="5672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主程序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6718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23" y="2753729"/>
            <a:ext cx="8980396" cy="161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8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732555" y="1409072"/>
            <a:ext cx="2401597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）各模块设计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0801" y="2005424"/>
            <a:ext cx="4408496" cy="5672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平滑：双边滤波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79347" y="2786092"/>
            <a:ext cx="8655420" cy="3041103"/>
            <a:chOff x="200199" y="2184373"/>
            <a:chExt cx="6786090" cy="2384309"/>
          </a:xfrm>
        </p:grpSpPr>
        <p:pic>
          <p:nvPicPr>
            <p:cNvPr id="160770" name="图片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99" y="2184373"/>
              <a:ext cx="1800000" cy="2384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771" name="图片 7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199" y="2184373"/>
              <a:ext cx="1800000" cy="2384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772" name="图片 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7619" y="2184373"/>
              <a:ext cx="1594335" cy="238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773" name="图片 6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1954" y="2184373"/>
              <a:ext cx="1594335" cy="238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69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732555" y="1409072"/>
            <a:ext cx="2401597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）各模块设计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0801" y="1913579"/>
            <a:ext cx="3214528" cy="5672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皮肤区域分割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4" name="Group 1"/>
          <p:cNvGrpSpPr>
            <a:grpSpLocks/>
          </p:cNvGrpSpPr>
          <p:nvPr/>
        </p:nvGrpSpPr>
        <p:grpSpPr bwMode="auto">
          <a:xfrm>
            <a:off x="1780023" y="2510563"/>
            <a:ext cx="8675092" cy="1019334"/>
            <a:chOff x="1881" y="9665"/>
            <a:chExt cx="6031" cy="537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167" y="9665"/>
              <a:ext cx="1574" cy="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16629" tIns="0" rIns="116629" bIns="0" numCol="1" anchor="ctr" anchorCtr="1" compatLnSpc="1">
              <a:prstTxWarp prst="textNoShape">
                <a:avLst/>
              </a:prstTxWarp>
            </a:bodyPr>
            <a:lstStyle/>
            <a:p>
              <a:pPr algn="ctr" defTabSz="1166317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基于</a:t>
              </a:r>
              <a:r>
                <a:rPr lang="en-US" altLang="zh-CN" sz="2806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RGB</a:t>
              </a:r>
              <a:r>
                <a:rPr lang="zh-CN" altLang="en-US" sz="2806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的非肤色粗过滤</a:t>
              </a:r>
              <a:endParaRPr lang="zh-CN" altLang="en-US" sz="2806" dirty="0">
                <a:latin typeface="楷体" pitchFamily="49" charset="-122"/>
                <a:ea typeface="楷体" pitchFamily="49" charset="-122"/>
                <a:cs typeface="宋体" pitchFamily="2" charset="-122"/>
              </a:endParaRPr>
            </a:p>
          </p:txBody>
        </p:sp>
        <p:sp>
          <p:nvSpPr>
            <p:cNvPr id="16" name="AutoShape 7"/>
            <p:cNvSpPr>
              <a:spLocks noChangeShapeType="1"/>
            </p:cNvSpPr>
            <p:nvPr/>
          </p:nvSpPr>
          <p:spPr bwMode="auto">
            <a:xfrm>
              <a:off x="3749" y="9934"/>
              <a:ext cx="287" cy="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6629" tIns="58314" rIns="116629" bIns="583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6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051" y="9665"/>
              <a:ext cx="2079" cy="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16629" tIns="0" rIns="116629" bIns="0" numCol="1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2200" b="0" i="0" u="none" strike="noStrike" cap="none" normalizeH="0" baseline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  <a:cs typeface="Times New Roman" pitchFamily="18" charset="0"/>
                </a:defRPr>
              </a:lvl1pPr>
            </a:lstStyle>
            <a:p>
              <a:r>
                <a:rPr lang="zh-CN" altLang="en-US" sz="2806" b="1" dirty="0"/>
                <a:t>基于</a:t>
              </a:r>
              <a:r>
                <a:rPr lang="en-US" altLang="zh-CN" sz="2806" b="1" dirty="0" err="1"/>
                <a:t>YCgCr</a:t>
              </a:r>
              <a:r>
                <a:rPr lang="zh-CN" altLang="en-US" sz="2806" b="1" dirty="0"/>
                <a:t>空间分布的肤色细分割</a:t>
              </a:r>
            </a:p>
          </p:txBody>
        </p:sp>
        <p:sp>
          <p:nvSpPr>
            <p:cNvPr id="18" name="AutoShape 5"/>
            <p:cNvSpPr>
              <a:spLocks noChangeShapeType="1"/>
            </p:cNvSpPr>
            <p:nvPr/>
          </p:nvSpPr>
          <p:spPr bwMode="auto">
            <a:xfrm>
              <a:off x="6159" y="9934"/>
              <a:ext cx="287" cy="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6629" tIns="58314" rIns="116629" bIns="583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6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6418" y="9665"/>
              <a:ext cx="1185" cy="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16629" tIns="0" rIns="116629" bIns="0" numCol="1" anchor="ctr" anchorCtr="1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2200" b="0" i="0" u="none" strike="noStrike" cap="none" normalizeH="0" baseline="0">
                  <a:ln>
                    <a:noFill/>
                  </a:ln>
                  <a:effectLst/>
                  <a:latin typeface="楷体" pitchFamily="49" charset="-122"/>
                  <a:ea typeface="楷体" pitchFamily="49" charset="-122"/>
                  <a:cs typeface="Times New Roman" pitchFamily="18" charset="0"/>
                </a:defRPr>
              </a:lvl1pPr>
            </a:lstStyle>
            <a:p>
              <a:r>
                <a:rPr lang="zh-CN" altLang="en-US" sz="2806" b="1" dirty="0"/>
                <a:t>滤波去噪</a:t>
              </a:r>
            </a:p>
          </p:txBody>
        </p:sp>
        <p:sp>
          <p:nvSpPr>
            <p:cNvPr id="20" name="AutoShape 3"/>
            <p:cNvSpPr>
              <a:spLocks noChangeShapeType="1"/>
            </p:cNvSpPr>
            <p:nvPr/>
          </p:nvSpPr>
          <p:spPr bwMode="auto">
            <a:xfrm>
              <a:off x="1881" y="9934"/>
              <a:ext cx="287" cy="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6629" tIns="58314" rIns="116629" bIns="583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6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>
              <a:off x="7625" y="9934"/>
              <a:ext cx="287" cy="0"/>
            </a:xfrm>
            <a:prstGeom prst="straightConnector1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6629" tIns="58314" rIns="116629" bIns="583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6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71190" y="3658609"/>
            <a:ext cx="8580352" cy="3061626"/>
            <a:chOff x="272207" y="2904455"/>
            <a:chExt cx="6727234" cy="2400400"/>
          </a:xfrm>
        </p:grpSpPr>
        <p:grpSp>
          <p:nvGrpSpPr>
            <p:cNvPr id="23" name="组合 22"/>
            <p:cNvGrpSpPr/>
            <p:nvPr/>
          </p:nvGrpSpPr>
          <p:grpSpPr>
            <a:xfrm>
              <a:off x="272207" y="2904455"/>
              <a:ext cx="6727234" cy="2400400"/>
              <a:chOff x="1018140" y="2904455"/>
              <a:chExt cx="6727234" cy="240040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018140" y="2904455"/>
                <a:ext cx="3572740" cy="2400400"/>
                <a:chOff x="779942" y="2904455"/>
                <a:chExt cx="3572740" cy="2400400"/>
              </a:xfrm>
            </p:grpSpPr>
            <p:pic>
              <p:nvPicPr>
                <p:cNvPr id="159757" name="Picture 13" descr="lady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68718" y="2921655"/>
                  <a:ext cx="1783964" cy="2383200"/>
                </a:xfrm>
                <a:prstGeom prst="rect">
                  <a:avLst/>
                </a:prstGeom>
                <a:noFill/>
                <a:ln w="952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758" name="Picture 14" descr="lady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942" y="2904455"/>
                  <a:ext cx="1788776" cy="2383200"/>
                </a:xfrm>
                <a:prstGeom prst="rect">
                  <a:avLst/>
                </a:prstGeom>
                <a:noFill/>
                <a:ln w="9525">
                  <a:solidFill>
                    <a:srgbClr val="00B0F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9759" name="Picture 15" descr="girl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6712" y="2921655"/>
                <a:ext cx="1578662" cy="2383200"/>
              </a:xfrm>
              <a:prstGeom prst="rect">
                <a:avLst/>
              </a:prstGeom>
              <a:noFill/>
              <a:ln w="9525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9760" name="Picture 16" descr="girl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947" y="2921655"/>
              <a:ext cx="1578662" cy="2383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76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732555" y="1409072"/>
            <a:ext cx="2401597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）各模块设计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0801" y="1959501"/>
            <a:ext cx="8050875" cy="15171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图像融合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20528" lvl="2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将双边滤波后的图像提取肤色区域，原图提取背景区域，两图融合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8766" y="3521919"/>
            <a:ext cx="4357404" cy="3039688"/>
            <a:chOff x="1932445" y="2761282"/>
            <a:chExt cx="3416326" cy="2383200"/>
          </a:xfrm>
        </p:grpSpPr>
        <p:pic>
          <p:nvPicPr>
            <p:cNvPr id="161794" name="Picture 2" descr="lady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445" y="2761282"/>
              <a:ext cx="1788776" cy="238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795" name="Picture 3" descr="girl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275" y="2761282"/>
              <a:ext cx="1580496" cy="238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1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732555" y="1409072"/>
            <a:ext cx="2401597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）各模块设计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0801" y="1959502"/>
            <a:ext cx="8050875" cy="10422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lvl="1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图像锐化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1020528" lvl="2" indent="-437369">
              <a:lnSpc>
                <a:spcPct val="110000"/>
              </a:lnSpc>
              <a:buClr>
                <a:srgbClr val="7000C8"/>
              </a:buClr>
              <a:buSzPct val="75000"/>
              <a:buFont typeface="Wingdings" pitchFamily="2" charset="2"/>
              <a:buChar char="p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采用拉普拉斯算子锐化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，锐化力度降为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1/3</a:t>
            </a:r>
            <a:endParaRPr lang="zh-CN" altLang="zh-CN" sz="2806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87503" y="3034494"/>
            <a:ext cx="8672195" cy="3039688"/>
            <a:chOff x="128191" y="2379127"/>
            <a:chExt cx="6799242" cy="2383200"/>
          </a:xfrm>
        </p:grpSpPr>
        <p:pic>
          <p:nvPicPr>
            <p:cNvPr id="162818" name="图片 6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91" y="2379127"/>
              <a:ext cx="1799163" cy="2383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819" name="图片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591" y="2379127"/>
              <a:ext cx="1594335" cy="2383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820" name="Picture 4" descr="lady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391" y="2379127"/>
              <a:ext cx="1788776" cy="2383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821" name="Picture 5" descr="girl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8771" y="2379127"/>
              <a:ext cx="1578662" cy="2383200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08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5556195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7.7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综合实例</a:t>
            </a:r>
          </a:p>
        </p:txBody>
      </p:sp>
      <p:sp>
        <p:nvSpPr>
          <p:cNvPr id="11" name="矩形 10"/>
          <p:cNvSpPr/>
          <p:nvPr/>
        </p:nvSpPr>
        <p:spPr>
          <a:xfrm>
            <a:off x="1732555" y="1409072"/>
            <a:ext cx="1516740" cy="445623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anchor="ctr">
            <a:spAutoFit/>
          </a:bodyPr>
          <a:lstStyle/>
          <a:p>
            <a:pPr defTabSz="915235"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3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）分析</a:t>
            </a:r>
            <a:endParaRPr lang="en-US" altLang="zh-CN" sz="2296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2643" y="2005423"/>
            <a:ext cx="7913110" cy="13876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indent="-437369"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方案综合利用了双边滤波、色彩空间、代数运算、锐化等技术，可以通过这个实例了解相关图像处理技术的综合应用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2644" y="3520844"/>
            <a:ext cx="7959033" cy="22512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37369" indent="-437369"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方案中也存在一些</a:t>
            </a:r>
            <a:r>
              <a:rPr lang="zh-CN" altLang="zh-CN" sz="2806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不足之处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，如只实现了美化，未曾实现亮白处理；基于色彩空间的肤色检测仅采用</a:t>
            </a:r>
            <a:r>
              <a:rPr lang="zh-CN" altLang="zh-CN" sz="2806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阈值模型方法，适用面受限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，当光照变化或图中存在与肤色接近区域时，</a:t>
            </a:r>
            <a:r>
              <a:rPr lang="zh-CN" altLang="zh-CN" sz="2806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肤色检测率受到较大影响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7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104"/>
          <p:cNvSpPr>
            <a:spLocks noChangeArrowheads="1"/>
          </p:cNvSpPr>
          <p:nvPr/>
        </p:nvSpPr>
        <p:spPr bwMode="auto">
          <a:xfrm>
            <a:off x="1889127" y="1908846"/>
            <a:ext cx="8664574" cy="244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在图像处理中应用微分最常用的方法是计算梯度</a:t>
            </a:r>
          </a:p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对于图像函数</a:t>
            </a:r>
            <a:r>
              <a:rPr lang="en-US" altLang="zh-CN" sz="2806" i="1" dirty="0">
                <a:ea typeface="楷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6" i="1" dirty="0" err="1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6" dirty="0" err="1"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6" i="1" dirty="0" err="1"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，</a:t>
            </a:r>
          </a:p>
          <a:p>
            <a:pPr marL="583159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它在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6" i="1" dirty="0" err="1">
                <a:ea typeface="楷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6" dirty="0" err="1">
                <a:ea typeface="楷体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6" i="1" dirty="0" err="1">
                <a:ea typeface="楷体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6" dirty="0"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6" dirty="0">
                <a:ea typeface="楷体" pitchFamily="49" charset="-122"/>
                <a:cs typeface="Times New Roman" panose="02020603050405020304" pitchFamily="18" charset="0"/>
              </a:rPr>
              <a:t>处</a:t>
            </a: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的梯度为</a:t>
            </a:r>
          </a:p>
          <a:p>
            <a:pPr marL="583159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用梯度的幅度来代替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015008" y="2940011"/>
          <a:ext cx="3150590" cy="947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701720" imgH="495000" progId="Equation.DSMT4">
                  <p:embed/>
                </p:oleObj>
              </mc:Choice>
              <mc:Fallback>
                <p:oleObj name="Equation" r:id="rId3" imgW="1701720" imgH="4950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08" y="2940011"/>
                        <a:ext cx="3150590" cy="94760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425037" y="4290554"/>
          <a:ext cx="4106296" cy="123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2145960" imgH="647640" progId="Equation.DSMT4">
                  <p:embed/>
                </p:oleObj>
              </mc:Choice>
              <mc:Fallback>
                <p:oleObj name="Equation" r:id="rId5" imgW="2145960" imgH="647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037" y="4290554"/>
                        <a:ext cx="4106296" cy="1239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6988938" y="4553778"/>
          <a:ext cx="3037201" cy="8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1587240" imgH="469800" progId="Equation.DSMT4">
                  <p:embed/>
                </p:oleObj>
              </mc:Choice>
              <mc:Fallback>
                <p:oleObj name="Equation" r:id="rId7" imgW="1587240" imgH="469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938" y="4553778"/>
                        <a:ext cx="3037201" cy="8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6509297" y="4714811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806" b="1" dirty="0">
                <a:solidFill>
                  <a:srgbClr val="0000FF"/>
                </a:solidFill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702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665D98-33CC-43A2-BA3F-46F2B0EB0479}" type="slidenum">
              <a:rPr kumimoji="0" lang="en-US" altLang="zh-CN" sz="1403" b="0"/>
              <a:pPr eaLnBrk="1" hangingPunct="1"/>
              <a:t>70</a:t>
            </a:fld>
            <a:endParaRPr kumimoji="0" lang="en-US" altLang="zh-CN" sz="1403" b="0"/>
          </a:p>
        </p:txBody>
      </p:sp>
      <p:sp>
        <p:nvSpPr>
          <p:cNvPr id="87043" name="Rectangle 2"/>
          <p:cNvSpPr txBox="1">
            <a:spLocks noChangeArrowheads="1"/>
          </p:cNvSpPr>
          <p:nvPr/>
        </p:nvSpPr>
        <p:spPr bwMode="auto">
          <a:xfrm>
            <a:off x="2362267" y="457606"/>
            <a:ext cx="2818523" cy="8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954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思考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054498" y="1791950"/>
            <a:ext cx="8068831" cy="304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/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7.1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已知一幅图像经过均值滤波之后，变得模糊了，问用锐化算法是否可以将其变的清晰一些？请说明你的观点，并基于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MATLAB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编程验证。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7.2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为什么能采用微分算子实现图像锐化？一阶微分算子与二阶微分算子在提取图像细节信息时有什么</a:t>
            </a:r>
            <a:r>
              <a:rPr lang="zh-CN" altLang="zh-CN" sz="2806">
                <a:latin typeface="楷体" pitchFamily="49" charset="-122"/>
                <a:ea typeface="楷体" pitchFamily="49" charset="-122"/>
              </a:rPr>
              <a:t>异同？</a:t>
            </a:r>
            <a:endParaRPr lang="zh-CN" altLang="en-US" sz="2806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4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633" indent="-364474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57897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41055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624214" indent="-291579" eaLnBrk="0" hangingPunct="0"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207372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790531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73690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56848" indent="-291579" eaLnBrk="0" fontAlgn="base" hangingPunct="0">
              <a:spcBef>
                <a:spcPct val="0"/>
              </a:spcBef>
              <a:spcAft>
                <a:spcPct val="0"/>
              </a:spcAft>
              <a:defRPr kumimoji="1" sz="3061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391AAD2-3176-40F8-80D0-99D7704D231D}" type="slidenum">
              <a:rPr kumimoji="0" lang="en-US" altLang="zh-CN" sz="1403" b="0"/>
              <a:pPr eaLnBrk="1" hangingPunct="1"/>
              <a:t>71</a:t>
            </a:fld>
            <a:endParaRPr kumimoji="0" lang="en-US" altLang="zh-CN" sz="1403" b="0"/>
          </a:p>
        </p:txBody>
      </p:sp>
      <p:sp>
        <p:nvSpPr>
          <p:cNvPr id="88067" name="Rectangle 2"/>
          <p:cNvSpPr txBox="1">
            <a:spLocks noChangeArrowheads="1"/>
          </p:cNvSpPr>
          <p:nvPr/>
        </p:nvSpPr>
        <p:spPr bwMode="auto">
          <a:xfrm>
            <a:off x="2362267" y="457606"/>
            <a:ext cx="2818523" cy="8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954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编程实践</a:t>
            </a:r>
          </a:p>
        </p:txBody>
      </p:sp>
      <p:sp>
        <p:nvSpPr>
          <p:cNvPr id="88069" name="Rectangle 3"/>
          <p:cNvSpPr>
            <a:spLocks noChangeArrowheads="1"/>
          </p:cNvSpPr>
          <p:nvPr/>
        </p:nvSpPr>
        <p:spPr bwMode="auto">
          <a:xfrm>
            <a:off x="2009953" y="1362692"/>
            <a:ext cx="8170071" cy="419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/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7.3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编写程序，利用八个模板的</a:t>
            </a:r>
            <a:r>
              <a:rPr lang="en-US" altLang="zh-CN" sz="2806" dirty="0" err="1">
                <a:latin typeface="楷体" pitchFamily="49" charset="-122"/>
                <a:ea typeface="楷体" pitchFamily="49" charset="-122"/>
              </a:rPr>
              <a:t>Sobel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算子实现边缘检测和图像锐化。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7.4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编写程序，利用</a:t>
            </a: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Prewitt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算子实现彩色图像边缘检测和图像锐化。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7.5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编写程序，利用边缘检测方法获取图像中的车道线。</a:t>
            </a:r>
            <a:endParaRPr lang="en-US" altLang="zh-CN" sz="2806" dirty="0">
              <a:latin typeface="楷体" pitchFamily="49" charset="-122"/>
              <a:ea typeface="楷体" pitchFamily="49" charset="-122"/>
            </a:endParaRPr>
          </a:p>
          <a:p>
            <a:pPr marL="437369" indent="-437369" eaLnBrk="0" hangingPunct="0">
              <a:lnSpc>
                <a:spcPct val="110000"/>
              </a:lnSpc>
              <a:spcBef>
                <a:spcPts val="765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en-US" altLang="zh-CN" sz="2806" dirty="0">
                <a:latin typeface="楷体" pitchFamily="49" charset="-122"/>
                <a:ea typeface="楷体" pitchFamily="49" charset="-122"/>
              </a:rPr>
              <a:t>7.6</a:t>
            </a:r>
            <a:r>
              <a:rPr lang="zh-CN" altLang="zh-CN" sz="2806" dirty="0">
                <a:latin typeface="楷体" pitchFamily="49" charset="-122"/>
                <a:ea typeface="楷体" pitchFamily="49" charset="-122"/>
              </a:rPr>
              <a:t>编写程序，利用边缘检测方法获取网球场运动区域边线。</a:t>
            </a:r>
          </a:p>
        </p:txBody>
      </p:sp>
    </p:spTree>
    <p:extLst>
      <p:ext uri="{BB962C8B-B14F-4D97-AF65-F5344CB8AC3E}">
        <p14:creationId xmlns:p14="http://schemas.microsoft.com/office/powerpoint/2010/main" val="28043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1567610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1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）定义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09763" y="1913579"/>
            <a:ext cx="8134350" cy="6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离散的数字矩阵，用差分来代替微分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2501979" y="2607944"/>
          <a:ext cx="7151596" cy="237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593880" imgH="1193760" progId="Equation.DSMT4">
                  <p:embed/>
                </p:oleObj>
              </mc:Choice>
              <mc:Fallback>
                <p:oleObj name="Equation" r:id="rId3" imgW="3593880" imgH="119376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79" y="2607944"/>
                        <a:ext cx="7151596" cy="2373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579173" y="5174025"/>
            <a:ext cx="3710795" cy="556156"/>
            <a:chOff x="1611313" y="4236603"/>
            <a:chExt cx="2909366" cy="436042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611313" y="4275770"/>
            <a:ext cx="8366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5" imgW="533160" imgH="253800" progId="Equation.DSMT4">
                    <p:embed/>
                  </p:oleObj>
                </mc:Choice>
                <mc:Fallback>
                  <p:oleObj name="Equation" r:id="rId5" imgW="533160" imgH="253800" progId="Equation.DSMT4">
                    <p:embed/>
                    <p:pic>
                      <p:nvPicPr>
                        <p:cNvPr id="8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313" y="4275770"/>
                          <a:ext cx="836612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70919" y="4236603"/>
              <a:ext cx="2249760" cy="4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16618" tIns="58309" rIns="116618" bIns="58309">
              <a:spAutoFit/>
            </a:bodyPr>
            <a:lstStyle/>
            <a:p>
              <a:pPr marL="125541" eaLnBrk="0" hangingPunct="0">
                <a:spcBef>
                  <a:spcPct val="20000"/>
                </a:spcBef>
                <a:buClr>
                  <a:srgbClr val="7000C8"/>
                </a:buClr>
                <a:buSzPct val="75000"/>
              </a:pPr>
              <a:r>
                <a:rPr lang="zh-CN" altLang="en-US" sz="2806" dirty="0">
                  <a:latin typeface="楷体" pitchFamily="49" charset="-122"/>
                  <a:ea typeface="楷体" pitchFamily="49" charset="-122"/>
                </a:rPr>
                <a:t>称为梯度图像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80474-C022-40E8-9ADC-2B883F75D62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3382" y="305746"/>
            <a:ext cx="4914191" cy="79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61" dirty="0">
                <a:ea typeface="微软雅黑" pitchFamily="34" charset="-122"/>
                <a:cs typeface="Times New Roman" pitchFamily="18" charset="0"/>
              </a:rPr>
              <a:t>7.2.1 </a:t>
            </a:r>
            <a:r>
              <a:rPr lang="zh-CN" altLang="en-US" sz="3061" dirty="0">
                <a:ea typeface="微软雅黑" pitchFamily="34" charset="-122"/>
                <a:cs typeface="Times New Roman" pitchFamily="18" charset="0"/>
              </a:rPr>
              <a:t>梯度算子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795108" y="856492"/>
            <a:ext cx="2433511" cy="3968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306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Times New Roman" pitchFamily="18" charset="0"/>
              </a:rPr>
              <a:t>一阶微分算子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6109" y="1279675"/>
            <a:ext cx="2157515" cy="47105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6618" tIns="58309" rIns="116618" bIns="58309">
            <a:spAutoFit/>
          </a:bodyPr>
          <a:lstStyle/>
          <a:p>
            <a:pPr eaLnBrk="0" hangingPunct="0">
              <a:defRPr/>
            </a:pP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（</a:t>
            </a:r>
            <a:r>
              <a:rPr lang="en-US" altLang="zh-CN" sz="2296" dirty="0">
                <a:solidFill>
                  <a:srgbClr val="0000FF"/>
                </a:solidFill>
                <a:latin typeface="+mj-ea"/>
                <a:ea typeface="+mj-ea"/>
              </a:rPr>
              <a:t>2</a:t>
            </a:r>
            <a:r>
              <a:rPr lang="zh-CN" altLang="en-US" sz="2296" dirty="0">
                <a:solidFill>
                  <a:srgbClr val="0000FF"/>
                </a:solidFill>
                <a:latin typeface="+mj-ea"/>
                <a:ea typeface="+mj-ea"/>
              </a:rPr>
              <a:t>）边缘检测</a:t>
            </a: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09763" y="1913579"/>
            <a:ext cx="8181437" cy="63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581134" indent="-455593" eaLnBrk="0" hangingPunct="0">
              <a:lnSpc>
                <a:spcPct val="120000"/>
              </a:lnSpc>
              <a:spcBef>
                <a:spcPct val="20000"/>
              </a:spcBef>
              <a:buClr>
                <a:srgbClr val="7000C8"/>
              </a:buClr>
              <a:buSzPct val="75000"/>
              <a:buFont typeface="Wingdings" pitchFamily="2" charset="2"/>
              <a:buChar char="n"/>
            </a:pPr>
            <a:r>
              <a:rPr lang="zh-CN" altLang="en-US" sz="2806" dirty="0">
                <a:latin typeface="楷体" pitchFamily="49" charset="-122"/>
                <a:ea typeface="楷体" pitchFamily="49" charset="-122"/>
              </a:rPr>
              <a:t>对梯度图像进行阈值化，检测局部变化极值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69291" y="4829151"/>
            <a:ext cx="7811846" cy="1014425"/>
            <a:chOff x="349121" y="4389305"/>
            <a:chExt cx="6124704" cy="795337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49121" y="4582545"/>
              <a:ext cx="2582637" cy="40699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2806" b="1" dirty="0">
                  <a:latin typeface="楷体" pitchFamily="49" charset="-122"/>
                  <a:ea typeface="楷体" pitchFamily="49" charset="-122"/>
                </a:rPr>
                <a:t>二值化边界与背景</a:t>
              </a:r>
            </a:p>
          </p:txBody>
        </p:sp>
        <p:graphicFrame>
          <p:nvGraphicFramePr>
            <p:cNvPr id="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990850" y="4389305"/>
            <a:ext cx="3482975" cy="79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3" imgW="2222280" imgH="507960" progId="Equation.DSMT4">
                    <p:embed/>
                  </p:oleObj>
                </mc:Choice>
                <mc:Fallback>
                  <p:oleObj name="Equation" r:id="rId3" imgW="2222280" imgH="507960" progId="Equation.DSMT4">
                    <p:embed/>
                    <p:pic>
                      <p:nvPicPr>
                        <p:cNvPr id="9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850" y="4389305"/>
                          <a:ext cx="3482975" cy="795337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969292" y="3652741"/>
            <a:ext cx="8241103" cy="1076092"/>
            <a:chOff x="349121" y="3482910"/>
            <a:chExt cx="6805180" cy="843686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49121" y="3717144"/>
              <a:ext cx="1579269" cy="406998"/>
            </a:xfrm>
            <a:prstGeom prst="rect">
              <a:avLst/>
            </a:prstGeom>
            <a:solidFill>
              <a:srgbClr val="FF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2806" b="1" dirty="0">
                  <a:latin typeface="楷体" pitchFamily="49" charset="-122"/>
                  <a:ea typeface="楷体" pitchFamily="49" charset="-122"/>
                </a:rPr>
                <a:t>突出边界</a:t>
              </a:r>
            </a:p>
          </p:txBody>
        </p:sp>
        <p:graphicFrame>
          <p:nvGraphicFramePr>
            <p:cNvPr id="12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872307" y="3482910"/>
            <a:ext cx="4281994" cy="843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5" imgW="2831760" imgH="558720" progId="Equation.DSMT4">
                    <p:embed/>
                  </p:oleObj>
                </mc:Choice>
                <mc:Fallback>
                  <p:oleObj name="Equation" r:id="rId5" imgW="2831760" imgH="558720" progId="Equation.DSMT4">
                    <p:embed/>
                    <p:pic>
                      <p:nvPicPr>
                        <p:cNvPr id="12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307" y="3482910"/>
                          <a:ext cx="4281994" cy="843686"/>
                        </a:xfrm>
                        <a:prstGeom prst="rect">
                          <a:avLst/>
                        </a:prstGeom>
                        <a:solidFill>
                          <a:srgbClr val="FF808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1969291" y="2577573"/>
            <a:ext cx="8121909" cy="1016450"/>
            <a:chOff x="349121" y="2678412"/>
            <a:chExt cx="6466369" cy="796925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49121" y="2872756"/>
              <a:ext cx="2191337" cy="40699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8" rIns="91437" bIns="4571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</a:pPr>
              <a:r>
                <a:rPr lang="zh-CN" altLang="en-US" sz="2806" b="1" dirty="0">
                  <a:latin typeface="楷体" pitchFamily="49" charset="-122"/>
                  <a:ea typeface="楷体" pitchFamily="49" charset="-122"/>
                </a:rPr>
                <a:t>固定边界灰度</a:t>
              </a:r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2941465" y="2678412"/>
            <a:ext cx="3874025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7" imgW="2552400" imgH="507960" progId="Equation.DSMT4">
                    <p:embed/>
                  </p:oleObj>
                </mc:Choice>
                <mc:Fallback>
                  <p:oleObj name="Equation" r:id="rId7" imgW="2552400" imgH="507960" progId="Equation.DSMT4">
                    <p:embed/>
                    <p:pic>
                      <p:nvPicPr>
                        <p:cNvPr id="15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465" y="2678412"/>
                          <a:ext cx="3874025" cy="796925"/>
                        </a:xfrm>
                        <a:prstGeom prst="rect">
                          <a:avLst/>
                        </a:prstGeom>
                        <a:solidFill>
                          <a:srgbClr val="FF99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248846" y="6000624"/>
            <a:ext cx="6107605" cy="54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6618" tIns="58309" rIns="116618" bIns="58309">
            <a:spAutoFit/>
          </a:bodyPr>
          <a:lstStyle/>
          <a:p>
            <a:pPr marL="125541" eaLnBrk="0" hangingPunct="0">
              <a:spcBef>
                <a:spcPct val="20000"/>
              </a:spcBef>
              <a:buClr>
                <a:srgbClr val="7000C8"/>
              </a:buClr>
              <a:buSzPct val="75000"/>
            </a:pPr>
            <a:r>
              <a:rPr lang="zh-CN" altLang="en-US" sz="2806" dirty="0">
                <a:solidFill>
                  <a:srgbClr val="0000FF"/>
                </a:solidFill>
                <a:latin typeface="+mn-ea"/>
              </a:rPr>
              <a:t>此处，阈值的选择决定边缘检测效果</a:t>
            </a:r>
          </a:p>
        </p:txBody>
      </p:sp>
    </p:spTree>
    <p:extLst>
      <p:ext uri="{BB962C8B-B14F-4D97-AF65-F5344CB8AC3E}">
        <p14:creationId xmlns:p14="http://schemas.microsoft.com/office/powerpoint/2010/main" val="41960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2814</Words>
  <Application>Microsoft Office PowerPoint</Application>
  <PresentationFormat>宽屏</PresentationFormat>
  <Paragraphs>547</Paragraphs>
  <Slides>71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等线</vt:lpstr>
      <vt:lpstr>等线 Light</vt:lpstr>
      <vt:lpstr>黑体</vt:lpstr>
      <vt:lpstr>楷体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Office 主题​​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limin</dc:creator>
  <cp:lastModifiedBy>limin</cp:lastModifiedBy>
  <cp:revision>8</cp:revision>
  <dcterms:created xsi:type="dcterms:W3CDTF">2021-04-18T11:56:01Z</dcterms:created>
  <dcterms:modified xsi:type="dcterms:W3CDTF">2021-04-19T01:32:52Z</dcterms:modified>
</cp:coreProperties>
</file>